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4" r:id="rId5"/>
    <p:sldId id="265" r:id="rId6"/>
    <p:sldId id="266" r:id="rId7"/>
    <p:sldId id="267" r:id="rId8"/>
    <p:sldId id="259" r:id="rId9"/>
    <p:sldId id="260" r:id="rId10"/>
    <p:sldId id="262" r:id="rId11"/>
    <p:sldId id="263" r:id="rId12"/>
    <p:sldId id="261"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C2BF6C-44F6-455F-A3FF-4A334F34DACA}" v="192" dt="2021-05-16T02:43:58.9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2DE76C-77AE-4CA7-83EA-581C0260CA62}"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C06A501E-27AF-42DE-A290-CEBE091AB9AF}">
      <dgm:prSet/>
      <dgm:spPr/>
      <dgm:t>
        <a:bodyPr/>
        <a:lstStyle/>
        <a:p>
          <a:r>
            <a:rPr lang="en-IN"/>
            <a:t>HTML(Hypertext Markup Language)</a:t>
          </a:r>
          <a:endParaRPr lang="en-US"/>
        </a:p>
      </dgm:t>
    </dgm:pt>
    <dgm:pt modelId="{E12C49DB-69F8-4369-9AD9-41B363D45164}" type="parTrans" cxnId="{9347B6E3-8BEF-4C2E-9175-249D91BE6953}">
      <dgm:prSet/>
      <dgm:spPr/>
      <dgm:t>
        <a:bodyPr/>
        <a:lstStyle/>
        <a:p>
          <a:endParaRPr lang="en-US"/>
        </a:p>
      </dgm:t>
    </dgm:pt>
    <dgm:pt modelId="{BFDD0166-7828-413F-9ABD-05507F705FE0}" type="sibTrans" cxnId="{9347B6E3-8BEF-4C2E-9175-249D91BE6953}">
      <dgm:prSet/>
      <dgm:spPr/>
      <dgm:t>
        <a:bodyPr/>
        <a:lstStyle/>
        <a:p>
          <a:endParaRPr lang="en-US"/>
        </a:p>
      </dgm:t>
    </dgm:pt>
    <dgm:pt modelId="{3FAD3DA4-87BF-40FA-890D-550DEA9139EA}">
      <dgm:prSet/>
      <dgm:spPr/>
      <dgm:t>
        <a:bodyPr/>
        <a:lstStyle/>
        <a:p>
          <a:r>
            <a:rPr lang="en-IN"/>
            <a:t>CSS(Cascading style sheet</a:t>
          </a:r>
          <a:endParaRPr lang="en-US"/>
        </a:p>
      </dgm:t>
    </dgm:pt>
    <dgm:pt modelId="{C629EC66-304C-4C62-B0FE-6A84747B869F}" type="parTrans" cxnId="{D4EE16A8-1526-4B22-A56D-397F4A766D23}">
      <dgm:prSet/>
      <dgm:spPr/>
      <dgm:t>
        <a:bodyPr/>
        <a:lstStyle/>
        <a:p>
          <a:endParaRPr lang="en-US"/>
        </a:p>
      </dgm:t>
    </dgm:pt>
    <dgm:pt modelId="{877A4D90-43FC-4ADF-8513-6E86629A1C2A}" type="sibTrans" cxnId="{D4EE16A8-1526-4B22-A56D-397F4A766D23}">
      <dgm:prSet/>
      <dgm:spPr/>
      <dgm:t>
        <a:bodyPr/>
        <a:lstStyle/>
        <a:p>
          <a:endParaRPr lang="en-US"/>
        </a:p>
      </dgm:t>
    </dgm:pt>
    <dgm:pt modelId="{7FCA41D9-B13F-41C2-A1F9-274514E03460}">
      <dgm:prSet/>
      <dgm:spPr/>
      <dgm:t>
        <a:bodyPr/>
        <a:lstStyle/>
        <a:p>
          <a:r>
            <a:rPr lang="en-IN"/>
            <a:t>Javascript</a:t>
          </a:r>
          <a:endParaRPr lang="en-US"/>
        </a:p>
      </dgm:t>
    </dgm:pt>
    <dgm:pt modelId="{D39392DF-7EFA-4B0E-8706-F1EE8C16D596}" type="parTrans" cxnId="{7B25EEBC-37F3-49DE-8E4E-C64DA4EB9243}">
      <dgm:prSet/>
      <dgm:spPr/>
      <dgm:t>
        <a:bodyPr/>
        <a:lstStyle/>
        <a:p>
          <a:endParaRPr lang="en-US"/>
        </a:p>
      </dgm:t>
    </dgm:pt>
    <dgm:pt modelId="{346E7786-79AD-4326-813D-9154C30CFBF6}" type="sibTrans" cxnId="{7B25EEBC-37F3-49DE-8E4E-C64DA4EB9243}">
      <dgm:prSet/>
      <dgm:spPr/>
      <dgm:t>
        <a:bodyPr/>
        <a:lstStyle/>
        <a:p>
          <a:endParaRPr lang="en-US"/>
        </a:p>
      </dgm:t>
    </dgm:pt>
    <dgm:pt modelId="{3FE1C9D3-C459-4AF5-AEB8-BAE8FD640092}" type="pres">
      <dgm:prSet presAssocID="{072DE76C-77AE-4CA7-83EA-581C0260CA62}" presName="hierChild1" presStyleCnt="0">
        <dgm:presLayoutVars>
          <dgm:chPref val="1"/>
          <dgm:dir/>
          <dgm:animOne val="branch"/>
          <dgm:animLvl val="lvl"/>
          <dgm:resizeHandles/>
        </dgm:presLayoutVars>
      </dgm:prSet>
      <dgm:spPr/>
    </dgm:pt>
    <dgm:pt modelId="{C664F7B4-E6CF-46CD-BB13-CE3E30B13B12}" type="pres">
      <dgm:prSet presAssocID="{C06A501E-27AF-42DE-A290-CEBE091AB9AF}" presName="hierRoot1" presStyleCnt="0"/>
      <dgm:spPr/>
    </dgm:pt>
    <dgm:pt modelId="{F357AD9C-AFFE-42E1-95EE-705035DF9267}" type="pres">
      <dgm:prSet presAssocID="{C06A501E-27AF-42DE-A290-CEBE091AB9AF}" presName="composite" presStyleCnt="0"/>
      <dgm:spPr/>
    </dgm:pt>
    <dgm:pt modelId="{2ECCD864-AA73-49A1-AB2F-0F0EA339DBE8}" type="pres">
      <dgm:prSet presAssocID="{C06A501E-27AF-42DE-A290-CEBE091AB9AF}" presName="background" presStyleLbl="node0" presStyleIdx="0" presStyleCnt="3"/>
      <dgm:spPr/>
    </dgm:pt>
    <dgm:pt modelId="{D8307CED-56A4-470F-AEE1-90C23270B4BC}" type="pres">
      <dgm:prSet presAssocID="{C06A501E-27AF-42DE-A290-CEBE091AB9AF}" presName="text" presStyleLbl="fgAcc0" presStyleIdx="0" presStyleCnt="3">
        <dgm:presLayoutVars>
          <dgm:chPref val="3"/>
        </dgm:presLayoutVars>
      </dgm:prSet>
      <dgm:spPr/>
    </dgm:pt>
    <dgm:pt modelId="{7ACADEA5-3D30-46AC-8FDD-B85D145A5EEF}" type="pres">
      <dgm:prSet presAssocID="{C06A501E-27AF-42DE-A290-CEBE091AB9AF}" presName="hierChild2" presStyleCnt="0"/>
      <dgm:spPr/>
    </dgm:pt>
    <dgm:pt modelId="{EE316B30-45AB-4B29-B50C-63EA9D198A4F}" type="pres">
      <dgm:prSet presAssocID="{3FAD3DA4-87BF-40FA-890D-550DEA9139EA}" presName="hierRoot1" presStyleCnt="0"/>
      <dgm:spPr/>
    </dgm:pt>
    <dgm:pt modelId="{2F261AD7-ECBF-4E97-8906-22F485D4677F}" type="pres">
      <dgm:prSet presAssocID="{3FAD3DA4-87BF-40FA-890D-550DEA9139EA}" presName="composite" presStyleCnt="0"/>
      <dgm:spPr/>
    </dgm:pt>
    <dgm:pt modelId="{7E425E03-7C85-4000-A92E-4C15C1AE0237}" type="pres">
      <dgm:prSet presAssocID="{3FAD3DA4-87BF-40FA-890D-550DEA9139EA}" presName="background" presStyleLbl="node0" presStyleIdx="1" presStyleCnt="3"/>
      <dgm:spPr/>
    </dgm:pt>
    <dgm:pt modelId="{342DAB38-498B-4411-9EE8-9C049C3A77B7}" type="pres">
      <dgm:prSet presAssocID="{3FAD3DA4-87BF-40FA-890D-550DEA9139EA}" presName="text" presStyleLbl="fgAcc0" presStyleIdx="1" presStyleCnt="3">
        <dgm:presLayoutVars>
          <dgm:chPref val="3"/>
        </dgm:presLayoutVars>
      </dgm:prSet>
      <dgm:spPr/>
    </dgm:pt>
    <dgm:pt modelId="{E9574F68-50C2-4E92-A39C-FE33F5C60848}" type="pres">
      <dgm:prSet presAssocID="{3FAD3DA4-87BF-40FA-890D-550DEA9139EA}" presName="hierChild2" presStyleCnt="0"/>
      <dgm:spPr/>
    </dgm:pt>
    <dgm:pt modelId="{C1505A08-122C-4841-AD90-5D5D9CE1B666}" type="pres">
      <dgm:prSet presAssocID="{7FCA41D9-B13F-41C2-A1F9-274514E03460}" presName="hierRoot1" presStyleCnt="0"/>
      <dgm:spPr/>
    </dgm:pt>
    <dgm:pt modelId="{93909034-281A-4D70-8302-00ABD88D4CA5}" type="pres">
      <dgm:prSet presAssocID="{7FCA41D9-B13F-41C2-A1F9-274514E03460}" presName="composite" presStyleCnt="0"/>
      <dgm:spPr/>
    </dgm:pt>
    <dgm:pt modelId="{176885D6-2D29-4C9F-986B-996D37B96EA9}" type="pres">
      <dgm:prSet presAssocID="{7FCA41D9-B13F-41C2-A1F9-274514E03460}" presName="background" presStyleLbl="node0" presStyleIdx="2" presStyleCnt="3"/>
      <dgm:spPr/>
    </dgm:pt>
    <dgm:pt modelId="{AFC1A683-A160-4FB0-9EC0-C833FA2F07C1}" type="pres">
      <dgm:prSet presAssocID="{7FCA41D9-B13F-41C2-A1F9-274514E03460}" presName="text" presStyleLbl="fgAcc0" presStyleIdx="2" presStyleCnt="3">
        <dgm:presLayoutVars>
          <dgm:chPref val="3"/>
        </dgm:presLayoutVars>
      </dgm:prSet>
      <dgm:spPr/>
    </dgm:pt>
    <dgm:pt modelId="{F58D4B0C-620D-4FA6-BADD-AE194977E815}" type="pres">
      <dgm:prSet presAssocID="{7FCA41D9-B13F-41C2-A1F9-274514E03460}" presName="hierChild2" presStyleCnt="0"/>
      <dgm:spPr/>
    </dgm:pt>
  </dgm:ptLst>
  <dgm:cxnLst>
    <dgm:cxn modelId="{BF7BB915-A850-475C-A499-90992841042C}" type="presOf" srcId="{7FCA41D9-B13F-41C2-A1F9-274514E03460}" destId="{AFC1A683-A160-4FB0-9EC0-C833FA2F07C1}" srcOrd="0" destOrd="0" presId="urn:microsoft.com/office/officeart/2005/8/layout/hierarchy1"/>
    <dgm:cxn modelId="{D93B912E-F62E-45BE-B67D-3AF8EFC1F44D}" type="presOf" srcId="{C06A501E-27AF-42DE-A290-CEBE091AB9AF}" destId="{D8307CED-56A4-470F-AEE1-90C23270B4BC}" srcOrd="0" destOrd="0" presId="urn:microsoft.com/office/officeart/2005/8/layout/hierarchy1"/>
    <dgm:cxn modelId="{21412A34-2A3F-4374-B890-D19D8B15B1DD}" type="presOf" srcId="{072DE76C-77AE-4CA7-83EA-581C0260CA62}" destId="{3FE1C9D3-C459-4AF5-AEB8-BAE8FD640092}" srcOrd="0" destOrd="0" presId="urn:microsoft.com/office/officeart/2005/8/layout/hierarchy1"/>
    <dgm:cxn modelId="{D4EE16A8-1526-4B22-A56D-397F4A766D23}" srcId="{072DE76C-77AE-4CA7-83EA-581C0260CA62}" destId="{3FAD3DA4-87BF-40FA-890D-550DEA9139EA}" srcOrd="1" destOrd="0" parTransId="{C629EC66-304C-4C62-B0FE-6A84747B869F}" sibTransId="{877A4D90-43FC-4ADF-8513-6E86629A1C2A}"/>
    <dgm:cxn modelId="{7B25EEBC-37F3-49DE-8E4E-C64DA4EB9243}" srcId="{072DE76C-77AE-4CA7-83EA-581C0260CA62}" destId="{7FCA41D9-B13F-41C2-A1F9-274514E03460}" srcOrd="2" destOrd="0" parTransId="{D39392DF-7EFA-4B0E-8706-F1EE8C16D596}" sibTransId="{346E7786-79AD-4326-813D-9154C30CFBF6}"/>
    <dgm:cxn modelId="{9347B6E3-8BEF-4C2E-9175-249D91BE6953}" srcId="{072DE76C-77AE-4CA7-83EA-581C0260CA62}" destId="{C06A501E-27AF-42DE-A290-CEBE091AB9AF}" srcOrd="0" destOrd="0" parTransId="{E12C49DB-69F8-4369-9AD9-41B363D45164}" sibTransId="{BFDD0166-7828-413F-9ABD-05507F705FE0}"/>
    <dgm:cxn modelId="{6C05BCFE-CCDA-4B7E-A88D-1623856486AE}" type="presOf" srcId="{3FAD3DA4-87BF-40FA-890D-550DEA9139EA}" destId="{342DAB38-498B-4411-9EE8-9C049C3A77B7}" srcOrd="0" destOrd="0" presId="urn:microsoft.com/office/officeart/2005/8/layout/hierarchy1"/>
    <dgm:cxn modelId="{4AA7050B-6366-4954-AED6-D6D499CFD2A9}" type="presParOf" srcId="{3FE1C9D3-C459-4AF5-AEB8-BAE8FD640092}" destId="{C664F7B4-E6CF-46CD-BB13-CE3E30B13B12}" srcOrd="0" destOrd="0" presId="urn:microsoft.com/office/officeart/2005/8/layout/hierarchy1"/>
    <dgm:cxn modelId="{7C96E415-0FE4-4BEB-8831-D4B96EF4F032}" type="presParOf" srcId="{C664F7B4-E6CF-46CD-BB13-CE3E30B13B12}" destId="{F357AD9C-AFFE-42E1-95EE-705035DF9267}" srcOrd="0" destOrd="0" presId="urn:microsoft.com/office/officeart/2005/8/layout/hierarchy1"/>
    <dgm:cxn modelId="{C1B73575-F5B7-4474-BB07-1E02F552CEE8}" type="presParOf" srcId="{F357AD9C-AFFE-42E1-95EE-705035DF9267}" destId="{2ECCD864-AA73-49A1-AB2F-0F0EA339DBE8}" srcOrd="0" destOrd="0" presId="urn:microsoft.com/office/officeart/2005/8/layout/hierarchy1"/>
    <dgm:cxn modelId="{16FF11A0-0FF3-426D-A4D3-C93CD4563238}" type="presParOf" srcId="{F357AD9C-AFFE-42E1-95EE-705035DF9267}" destId="{D8307CED-56A4-470F-AEE1-90C23270B4BC}" srcOrd="1" destOrd="0" presId="urn:microsoft.com/office/officeart/2005/8/layout/hierarchy1"/>
    <dgm:cxn modelId="{1B9E7A95-2DF4-4755-BED8-9C43E2D37366}" type="presParOf" srcId="{C664F7B4-E6CF-46CD-BB13-CE3E30B13B12}" destId="{7ACADEA5-3D30-46AC-8FDD-B85D145A5EEF}" srcOrd="1" destOrd="0" presId="urn:microsoft.com/office/officeart/2005/8/layout/hierarchy1"/>
    <dgm:cxn modelId="{4FAD1778-AEC9-4090-9026-55F7DE54216C}" type="presParOf" srcId="{3FE1C9D3-C459-4AF5-AEB8-BAE8FD640092}" destId="{EE316B30-45AB-4B29-B50C-63EA9D198A4F}" srcOrd="1" destOrd="0" presId="urn:microsoft.com/office/officeart/2005/8/layout/hierarchy1"/>
    <dgm:cxn modelId="{9BADF4C0-D330-4128-AFBB-64287F8D05E1}" type="presParOf" srcId="{EE316B30-45AB-4B29-B50C-63EA9D198A4F}" destId="{2F261AD7-ECBF-4E97-8906-22F485D4677F}" srcOrd="0" destOrd="0" presId="urn:microsoft.com/office/officeart/2005/8/layout/hierarchy1"/>
    <dgm:cxn modelId="{C0E0CB7A-961F-48AD-B7D0-5254D49E6ADF}" type="presParOf" srcId="{2F261AD7-ECBF-4E97-8906-22F485D4677F}" destId="{7E425E03-7C85-4000-A92E-4C15C1AE0237}" srcOrd="0" destOrd="0" presId="urn:microsoft.com/office/officeart/2005/8/layout/hierarchy1"/>
    <dgm:cxn modelId="{16E90262-A4D2-4D91-A894-A7F02D8F8258}" type="presParOf" srcId="{2F261AD7-ECBF-4E97-8906-22F485D4677F}" destId="{342DAB38-498B-4411-9EE8-9C049C3A77B7}" srcOrd="1" destOrd="0" presId="urn:microsoft.com/office/officeart/2005/8/layout/hierarchy1"/>
    <dgm:cxn modelId="{C5BF8651-A3AE-4E9F-A535-3F7477E47FD3}" type="presParOf" srcId="{EE316B30-45AB-4B29-B50C-63EA9D198A4F}" destId="{E9574F68-50C2-4E92-A39C-FE33F5C60848}" srcOrd="1" destOrd="0" presId="urn:microsoft.com/office/officeart/2005/8/layout/hierarchy1"/>
    <dgm:cxn modelId="{D609C2E4-3FD9-4C2D-90BF-BFBAEE708B29}" type="presParOf" srcId="{3FE1C9D3-C459-4AF5-AEB8-BAE8FD640092}" destId="{C1505A08-122C-4841-AD90-5D5D9CE1B666}" srcOrd="2" destOrd="0" presId="urn:microsoft.com/office/officeart/2005/8/layout/hierarchy1"/>
    <dgm:cxn modelId="{70BEA4B2-8FB7-4944-8CD8-C3BC92C91269}" type="presParOf" srcId="{C1505A08-122C-4841-AD90-5D5D9CE1B666}" destId="{93909034-281A-4D70-8302-00ABD88D4CA5}" srcOrd="0" destOrd="0" presId="urn:microsoft.com/office/officeart/2005/8/layout/hierarchy1"/>
    <dgm:cxn modelId="{B6281484-042B-4F59-9FDF-1B4EDE55FD9A}" type="presParOf" srcId="{93909034-281A-4D70-8302-00ABD88D4CA5}" destId="{176885D6-2D29-4C9F-986B-996D37B96EA9}" srcOrd="0" destOrd="0" presId="urn:microsoft.com/office/officeart/2005/8/layout/hierarchy1"/>
    <dgm:cxn modelId="{91D86638-91EE-44FE-BBC4-303126B744DD}" type="presParOf" srcId="{93909034-281A-4D70-8302-00ABD88D4CA5}" destId="{AFC1A683-A160-4FB0-9EC0-C833FA2F07C1}" srcOrd="1" destOrd="0" presId="urn:microsoft.com/office/officeart/2005/8/layout/hierarchy1"/>
    <dgm:cxn modelId="{BFA69162-447B-4AEE-9CEE-286F3408330F}" type="presParOf" srcId="{C1505A08-122C-4841-AD90-5D5D9CE1B666}" destId="{F58D4B0C-620D-4FA6-BADD-AE194977E81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CD864-AA73-49A1-AB2F-0F0EA339DBE8}">
      <dsp:nvSpPr>
        <dsp:cNvPr id="0" name=""/>
        <dsp:cNvSpPr/>
      </dsp:nvSpPr>
      <dsp:spPr>
        <a:xfrm>
          <a:off x="0" y="1045102"/>
          <a:ext cx="2705099" cy="171773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307CED-56A4-470F-AEE1-90C23270B4BC}">
      <dsp:nvSpPr>
        <dsp:cNvPr id="0" name=""/>
        <dsp:cNvSpPr/>
      </dsp:nvSpPr>
      <dsp:spPr>
        <a:xfrm>
          <a:off x="300566" y="1330640"/>
          <a:ext cx="2705099" cy="1717738"/>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kern="1200"/>
            <a:t>HTML(Hypertext Markup Language)</a:t>
          </a:r>
          <a:endParaRPr lang="en-US" sz="2500" kern="1200"/>
        </a:p>
      </dsp:txBody>
      <dsp:txXfrm>
        <a:off x="350877" y="1380951"/>
        <a:ext cx="2604477" cy="1617116"/>
      </dsp:txXfrm>
    </dsp:sp>
    <dsp:sp modelId="{7E425E03-7C85-4000-A92E-4C15C1AE0237}">
      <dsp:nvSpPr>
        <dsp:cNvPr id="0" name=""/>
        <dsp:cNvSpPr/>
      </dsp:nvSpPr>
      <dsp:spPr>
        <a:xfrm>
          <a:off x="3306233" y="1045102"/>
          <a:ext cx="2705099" cy="171773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2DAB38-498B-4411-9EE8-9C049C3A77B7}">
      <dsp:nvSpPr>
        <dsp:cNvPr id="0" name=""/>
        <dsp:cNvSpPr/>
      </dsp:nvSpPr>
      <dsp:spPr>
        <a:xfrm>
          <a:off x="3606799" y="1330640"/>
          <a:ext cx="2705099" cy="1717738"/>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kern="1200"/>
            <a:t>CSS(Cascading style sheet</a:t>
          </a:r>
          <a:endParaRPr lang="en-US" sz="2500" kern="1200"/>
        </a:p>
      </dsp:txBody>
      <dsp:txXfrm>
        <a:off x="3657110" y="1380951"/>
        <a:ext cx="2604477" cy="1617116"/>
      </dsp:txXfrm>
    </dsp:sp>
    <dsp:sp modelId="{176885D6-2D29-4C9F-986B-996D37B96EA9}">
      <dsp:nvSpPr>
        <dsp:cNvPr id="0" name=""/>
        <dsp:cNvSpPr/>
      </dsp:nvSpPr>
      <dsp:spPr>
        <a:xfrm>
          <a:off x="6612466" y="1045102"/>
          <a:ext cx="2705099" cy="171773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C1A683-A160-4FB0-9EC0-C833FA2F07C1}">
      <dsp:nvSpPr>
        <dsp:cNvPr id="0" name=""/>
        <dsp:cNvSpPr/>
      </dsp:nvSpPr>
      <dsp:spPr>
        <a:xfrm>
          <a:off x="6913033" y="1330640"/>
          <a:ext cx="2705099" cy="1717738"/>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kern="1200"/>
            <a:t>Javascript</a:t>
          </a:r>
          <a:endParaRPr lang="en-US" sz="2500" kern="1200"/>
        </a:p>
      </dsp:txBody>
      <dsp:txXfrm>
        <a:off x="6963344" y="1380951"/>
        <a:ext cx="2604477" cy="161711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99686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85757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328479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10333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240101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54681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19036295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99340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90506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45134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B712588-04B1-427B-82EE-E8DB90309F08}" type="datetimeFigureOut">
              <a:rPr lang="en-US" dirty="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2244108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19971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08329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28019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064565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630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5/15/2021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9929127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Timepiec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2" name="Straight Connector 31">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4"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40">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3" name="Rectangle 42">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5" name="Rectangle 44">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51"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Freeform: Shape 60">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469443E-B880-49AE-8E29-100147D22539}"/>
              </a:ext>
            </a:extLst>
          </p:cNvPr>
          <p:cNvSpPr>
            <a:spLocks noGrp="1"/>
          </p:cNvSpPr>
          <p:nvPr>
            <p:ph type="ctrTitle"/>
          </p:nvPr>
        </p:nvSpPr>
        <p:spPr>
          <a:xfrm>
            <a:off x="6785065" y="2812093"/>
            <a:ext cx="5243674" cy="1987648"/>
          </a:xfrm>
        </p:spPr>
        <p:txBody>
          <a:bodyPr vert="horz" lIns="91440" tIns="45720" rIns="91440" bIns="45720" rtlCol="0" anchor="ctr">
            <a:normAutofit/>
          </a:bodyPr>
          <a:lstStyle/>
          <a:p>
            <a:pPr algn="l"/>
            <a:r>
              <a:rPr lang="en-US" sz="3600">
                <a:solidFill>
                  <a:srgbClr val="FFFFFF"/>
                </a:solidFill>
                <a:effectLst>
                  <a:outerShdw blurRad="38100" dist="38100" dir="2700000" algn="tl">
                    <a:srgbClr val="000000">
                      <a:alpha val="43137"/>
                    </a:srgbClr>
                  </a:outerShdw>
                </a:effectLst>
              </a:rPr>
              <a:t>PROJECT: Stopwatch And Countdown</a:t>
            </a:r>
          </a:p>
        </p:txBody>
      </p:sp>
      <p:pic>
        <p:nvPicPr>
          <p:cNvPr id="4" name="Picture 4" descr="Logo&#10;&#10;Description automatically generated">
            <a:extLst>
              <a:ext uri="{FF2B5EF4-FFF2-40B4-BE49-F238E27FC236}">
                <a16:creationId xmlns:a16="http://schemas.microsoft.com/office/drawing/2014/main" id="{3184FB33-06D2-45FD-B04B-92BD6AC56CD0}"/>
              </a:ext>
            </a:extLst>
          </p:cNvPr>
          <p:cNvPicPr>
            <a:picLocks noChangeAspect="1"/>
          </p:cNvPicPr>
          <p:nvPr/>
        </p:nvPicPr>
        <p:blipFill>
          <a:blip r:embed="rId2"/>
          <a:stretch>
            <a:fillRect/>
          </a:stretch>
        </p:blipFill>
        <p:spPr>
          <a:xfrm>
            <a:off x="779539" y="1168399"/>
            <a:ext cx="3812198" cy="4610101"/>
          </a:xfrm>
          <a:prstGeom prst="rect">
            <a:avLst/>
          </a:prstGeom>
        </p:spPr>
      </p:pic>
      <p:sp>
        <p:nvSpPr>
          <p:cNvPr id="3" name="Subtitle 2">
            <a:extLst>
              <a:ext uri="{FF2B5EF4-FFF2-40B4-BE49-F238E27FC236}">
                <a16:creationId xmlns:a16="http://schemas.microsoft.com/office/drawing/2014/main" id="{2AB0E4E8-22F6-41DE-BC7D-42164D7A33D7}"/>
              </a:ext>
            </a:extLst>
          </p:cNvPr>
          <p:cNvSpPr>
            <a:spLocks noGrp="1"/>
          </p:cNvSpPr>
          <p:nvPr>
            <p:ph type="subTitle" idx="1"/>
          </p:nvPr>
        </p:nvSpPr>
        <p:spPr>
          <a:xfrm>
            <a:off x="8893615" y="5123328"/>
            <a:ext cx="3521345" cy="1376404"/>
          </a:xfrm>
        </p:spPr>
        <p:txBody>
          <a:bodyPr vert="horz" lIns="91440" tIns="45720" rIns="91440" bIns="45720" rtlCol="0" anchor="t">
            <a:normAutofit/>
          </a:bodyPr>
          <a:lstStyle/>
          <a:p>
            <a:pPr marL="285750" indent="-228600" algn="l">
              <a:buFont typeface="Wingdings 3" charset="2"/>
              <a:buChar char=""/>
            </a:pPr>
            <a:r>
              <a:rPr lang="en-US" cap="all">
                <a:solidFill>
                  <a:srgbClr val="FFFFFF"/>
                </a:solidFill>
              </a:rPr>
              <a:t>NAME: BIKASH BARIK</a:t>
            </a:r>
            <a:endParaRPr lang="en-US">
              <a:solidFill>
                <a:srgbClr val="FFFFFF"/>
              </a:solidFill>
            </a:endParaRPr>
          </a:p>
          <a:p>
            <a:pPr marL="285750" indent="-228600" algn="l">
              <a:buFont typeface="Wingdings 3" charset="2"/>
              <a:buChar char=""/>
            </a:pPr>
            <a:r>
              <a:rPr lang="en-US" cap="all">
                <a:solidFill>
                  <a:srgbClr val="FFFFFF"/>
                </a:solidFill>
              </a:rPr>
              <a:t>REGDNO.:190301120075</a:t>
            </a:r>
            <a:endParaRPr lang="en-US">
              <a:solidFill>
                <a:srgbClr val="FFFFFF"/>
              </a:solidFill>
            </a:endParaRPr>
          </a:p>
          <a:p>
            <a:pPr marL="285750" indent="-228600" algn="l">
              <a:buFont typeface="Wingdings 3" charset="2"/>
              <a:buChar char=""/>
            </a:pPr>
            <a:r>
              <a:rPr lang="en-US" cap="all">
                <a:solidFill>
                  <a:srgbClr val="FFFFFF"/>
                </a:solidFill>
              </a:rPr>
              <a:t>BRANCH:CSE,4TH SEM, BBSR</a:t>
            </a:r>
            <a:endParaRPr lang="en-US">
              <a:solidFill>
                <a:srgbClr val="FFFFFF"/>
              </a:solidFill>
            </a:endParaRPr>
          </a:p>
          <a:p>
            <a:pPr marL="285750" indent="-228600" algn="l">
              <a:buFont typeface="Wingdings 3" charset="2"/>
              <a:buChar char=""/>
            </a:pPr>
            <a:endParaRPr lang="en-US">
              <a:solidFill>
                <a:srgbClr val="FFFFFF"/>
              </a:solidFill>
            </a:endParaRPr>
          </a:p>
          <a:p>
            <a:pPr marL="285750" indent="-228600" algn="l">
              <a:buFont typeface="Wingdings 3" charset="2"/>
              <a:buChar char=""/>
            </a:pPr>
            <a:endParaRPr lang="en-US">
              <a:solidFill>
                <a:srgbClr val="FFFFFF"/>
              </a:solidFill>
            </a:endParaRPr>
          </a:p>
          <a:p>
            <a:pPr marL="285750" indent="-228600" algn="l">
              <a:buFont typeface="Wingdings 3" charset="2"/>
              <a:buChar char=""/>
            </a:pPr>
            <a:endParaRPr lang="en-US">
              <a:solidFill>
                <a:srgbClr val="FFFFFF"/>
              </a:solidFill>
            </a:endParaRPr>
          </a:p>
          <a:p>
            <a:pPr algn="l">
              <a:buFont typeface="Wingdings 3" charset="2"/>
              <a:buChar char=""/>
            </a:pPr>
            <a:endParaRPr lang="en-US">
              <a:solidFill>
                <a:srgbClr val="FFFFFF"/>
              </a:solidFill>
            </a:endParaRPr>
          </a:p>
          <a:p>
            <a:pPr algn="l">
              <a:buFont typeface="Wingdings 3" charset="2"/>
              <a:buChar char=""/>
            </a:pPr>
            <a:endParaRPr lang="en-US">
              <a:solidFill>
                <a:srgbClr val="FFFFFF"/>
              </a:solidFill>
            </a:endParaRPr>
          </a:p>
        </p:txBody>
      </p:sp>
      <p:sp>
        <p:nvSpPr>
          <p:cNvPr id="5" name="Subtitle 2">
            <a:extLst>
              <a:ext uri="{FF2B5EF4-FFF2-40B4-BE49-F238E27FC236}">
                <a16:creationId xmlns:a16="http://schemas.microsoft.com/office/drawing/2014/main" id="{9C65E7BD-722D-4D3A-8329-D3247E4CA09A}"/>
              </a:ext>
            </a:extLst>
          </p:cNvPr>
          <p:cNvSpPr txBox="1">
            <a:spLocks/>
          </p:cNvSpPr>
          <p:nvPr/>
        </p:nvSpPr>
        <p:spPr>
          <a:xfrm>
            <a:off x="5525133" y="5127009"/>
            <a:ext cx="3659064" cy="1478381"/>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285750" indent="-228600" algn="l">
              <a:lnSpc>
                <a:spcPct val="120000"/>
              </a:lnSpc>
              <a:buFont typeface="Arial,Sans-Serif"/>
              <a:buChar char="•"/>
            </a:pPr>
            <a:r>
              <a:rPr lang="en-US" cap="all" dirty="0">
                <a:solidFill>
                  <a:schemeClr val="bg1"/>
                </a:solidFill>
                <a:latin typeface="Corbel"/>
              </a:rPr>
              <a:t>NAME: PRAPHOOL KUMAR</a:t>
            </a:r>
            <a:endParaRPr lang="en-US" dirty="0">
              <a:solidFill>
                <a:schemeClr val="bg1"/>
              </a:solidFill>
              <a:ea typeface="+mn-lt"/>
              <a:cs typeface="+mn-lt"/>
            </a:endParaRPr>
          </a:p>
          <a:p>
            <a:pPr marL="285750" indent="-228600" algn="l">
              <a:lnSpc>
                <a:spcPct val="120000"/>
              </a:lnSpc>
              <a:buFont typeface="Arial,Sans-Serif"/>
              <a:buChar char="•"/>
            </a:pPr>
            <a:r>
              <a:rPr lang="en-US" cap="all" dirty="0">
                <a:solidFill>
                  <a:schemeClr val="bg1"/>
                </a:solidFill>
                <a:latin typeface="Corbel"/>
              </a:rPr>
              <a:t>REGDNO.:190301120085</a:t>
            </a:r>
            <a:endParaRPr lang="en-US" dirty="0">
              <a:solidFill>
                <a:schemeClr val="bg1"/>
              </a:solidFill>
              <a:ea typeface="+mn-lt"/>
              <a:cs typeface="+mn-lt"/>
            </a:endParaRPr>
          </a:p>
          <a:p>
            <a:pPr marL="285750" indent="-228600" algn="l">
              <a:lnSpc>
                <a:spcPct val="120000"/>
              </a:lnSpc>
              <a:buFont typeface="Arial,Sans-Serif"/>
              <a:buChar char="•"/>
            </a:pPr>
            <a:r>
              <a:rPr lang="en-US" cap="all" dirty="0">
                <a:solidFill>
                  <a:schemeClr val="bg1"/>
                </a:solidFill>
                <a:latin typeface="Corbel"/>
              </a:rPr>
              <a:t>BRANCH:CSE,4TH SEM, BBSR</a:t>
            </a:r>
            <a:endParaRPr lang="en-US" dirty="0">
              <a:solidFill>
                <a:schemeClr val="bg1"/>
              </a:solidFill>
              <a:ea typeface="+mn-lt"/>
              <a:cs typeface="+mn-lt"/>
            </a:endParaRPr>
          </a:p>
          <a:p>
            <a:pPr marL="285750" indent="-228600" algn="l">
              <a:lnSpc>
                <a:spcPct val="120000"/>
              </a:lnSpc>
              <a:buFont typeface="Arial,Sans-Serif"/>
              <a:buChar char="•"/>
            </a:pPr>
            <a:endParaRPr lang="en-US" dirty="0">
              <a:solidFill>
                <a:schemeClr val="bg1"/>
              </a:solidFill>
              <a:ea typeface="+mn-lt"/>
              <a:cs typeface="+mn-lt"/>
            </a:endParaRPr>
          </a:p>
          <a:p>
            <a:pPr marL="285750" indent="-228600" algn="l">
              <a:lnSpc>
                <a:spcPct val="120000"/>
              </a:lnSpc>
              <a:buFont typeface="Arial,Sans-Serif"/>
              <a:buChar char="•"/>
            </a:pPr>
            <a:endParaRPr lang="en-US" dirty="0">
              <a:solidFill>
                <a:schemeClr val="bg1"/>
              </a:solidFill>
              <a:ea typeface="+mn-lt"/>
              <a:cs typeface="+mn-lt"/>
            </a:endParaRPr>
          </a:p>
          <a:p>
            <a:pPr marL="285750" indent="-228600" algn="l">
              <a:lnSpc>
                <a:spcPct val="120000"/>
              </a:lnSpc>
              <a:buFont typeface="Arial,Sans-Serif"/>
              <a:buChar char="•"/>
            </a:pPr>
            <a:endParaRPr lang="en-US" dirty="0">
              <a:solidFill>
                <a:schemeClr val="bg1"/>
              </a:solidFill>
              <a:ea typeface="+mn-lt"/>
              <a:cs typeface="+mn-lt"/>
            </a:endParaRPr>
          </a:p>
          <a:p>
            <a:pPr algn="l">
              <a:spcBef>
                <a:spcPts val="0"/>
              </a:spcBef>
            </a:pPr>
            <a:endParaRPr lang="en-US" dirty="0">
              <a:solidFill>
                <a:schemeClr val="bg1"/>
              </a:solidFill>
              <a:ea typeface="+mn-lt"/>
              <a:cs typeface="+mn-lt"/>
            </a:endParaRPr>
          </a:p>
          <a:p>
            <a:pPr algn="l"/>
            <a:endParaRPr lang="en-IN" dirty="0">
              <a:solidFill>
                <a:schemeClr val="bg1"/>
              </a:solidFill>
            </a:endParaRPr>
          </a:p>
        </p:txBody>
      </p:sp>
      <p:sp>
        <p:nvSpPr>
          <p:cNvPr id="9" name="Title 1">
            <a:extLst>
              <a:ext uri="{FF2B5EF4-FFF2-40B4-BE49-F238E27FC236}">
                <a16:creationId xmlns:a16="http://schemas.microsoft.com/office/drawing/2014/main" id="{8F7FEEE2-36AF-4F66-9C0C-9346EBDD13CE}"/>
              </a:ext>
            </a:extLst>
          </p:cNvPr>
          <p:cNvSpPr txBox="1">
            <a:spLocks/>
          </p:cNvSpPr>
          <p:nvPr/>
        </p:nvSpPr>
        <p:spPr>
          <a:xfrm>
            <a:off x="6524106" y="713983"/>
            <a:ext cx="5243674" cy="1987648"/>
          </a:xfrm>
          <a:prstGeom prst="rect">
            <a:avLst/>
          </a:prstGeom>
        </p:spPr>
        <p:txBody>
          <a:bodyPr vert="horz" lIns="91440" tIns="45720" rIns="91440" bIns="45720" rtlCol="0" anchor="ctr">
            <a:norm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600" dirty="0">
                <a:solidFill>
                  <a:srgbClr val="FFFFFF"/>
                </a:solidFill>
                <a:effectLst>
                  <a:outerShdw blurRad="38100" dist="38100" dir="2700000" algn="tl">
                    <a:srgbClr val="000000">
                      <a:alpha val="43137"/>
                    </a:srgbClr>
                  </a:outerShdw>
                </a:effectLst>
              </a:rPr>
              <a:t>SUB: Advance Web Programming</a:t>
            </a:r>
          </a:p>
        </p:txBody>
      </p:sp>
    </p:spTree>
    <p:extLst>
      <p:ext uri="{BB962C8B-B14F-4D97-AF65-F5344CB8AC3E}">
        <p14:creationId xmlns:p14="http://schemas.microsoft.com/office/powerpoint/2010/main" val="2087273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400"/>
                                        <p:tgtEl>
                                          <p:spTgt spid="3">
                                            <p:txEl>
                                              <p:pRg st="1" end="1"/>
                                            </p:txEl>
                                          </p:spTgt>
                                        </p:tgtEl>
                                      </p:cBhvr>
                                    </p:animEffect>
                                  </p:childTnLst>
                                </p:cTn>
                              </p:par>
                              <p:par>
                                <p:cTn id="14" presetID="10" presetClass="entr" presetSubtype="0" fill="hold" grpId="0" nodeType="withEffect">
                                  <p:stCondLst>
                                    <p:cond delay="2000"/>
                                  </p:stCondLst>
                                  <p:iterate type="lt">
                                    <p:tmPct val="10000"/>
                                  </p:iterate>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400"/>
                                        <p:tgtEl>
                                          <p:spTgt spid="3">
                                            <p:txEl>
                                              <p:pRg st="2" end="2"/>
                                            </p:txEl>
                                          </p:spTgt>
                                        </p:tgtEl>
                                      </p:cBhvr>
                                    </p:animEffect>
                                  </p:childTnLst>
                                </p:cTn>
                              </p:par>
                              <p:par>
                                <p:cTn id="17" presetID="10" presetClass="entr" presetSubtype="0" fill="hold" grpId="0" nodeType="withEffect">
                                  <p:stCondLst>
                                    <p:cond delay="2000"/>
                                  </p:stCondLst>
                                  <p:iterate type="lt">
                                    <p:tmPct val="10000"/>
                                  </p:iterate>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400"/>
                                        <p:tgtEl>
                                          <p:spTgt spid="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2000"/>
                                  </p:stCondLst>
                                  <p:iterate type="lt">
                                    <p:tmPct val="10000"/>
                                  </p:iterate>
                                  <p:childTnLst>
                                    <p:set>
                                      <p:cBhvr>
                                        <p:cTn id="23" dur="1" fill="hold">
                                          <p:stCondLst>
                                            <p:cond delay="0"/>
                                          </p:stCondLst>
                                        </p:cTn>
                                        <p:tgtEl>
                                          <p:spTgt spid="5">
                                            <p:txEl>
                                              <p:pRg st="1" end="1"/>
                                            </p:txEl>
                                          </p:spTgt>
                                        </p:tgtEl>
                                        <p:attrNameLst>
                                          <p:attrName>style.visibility</p:attrName>
                                        </p:attrNameLst>
                                      </p:cBhvr>
                                      <p:to>
                                        <p:strVal val="visible"/>
                                      </p:to>
                                    </p:set>
                                    <p:animEffect transition="in" filter="fade">
                                      <p:cBhvr>
                                        <p:cTn id="24" dur="400"/>
                                        <p:tgtEl>
                                          <p:spTgt spid="5">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2000"/>
                                  </p:stCondLst>
                                  <p:iterate type="lt">
                                    <p:tmPct val="10000"/>
                                  </p:iterate>
                                  <p:childTnLst>
                                    <p:set>
                                      <p:cBhvr>
                                        <p:cTn id="28" dur="1" fill="hold">
                                          <p:stCondLst>
                                            <p:cond delay="0"/>
                                          </p:stCondLst>
                                        </p:cTn>
                                        <p:tgtEl>
                                          <p:spTgt spid="5">
                                            <p:txEl>
                                              <p:pRg st="2" end="2"/>
                                            </p:txEl>
                                          </p:spTgt>
                                        </p:tgtEl>
                                        <p:attrNameLst>
                                          <p:attrName>style.visibility</p:attrName>
                                        </p:attrNameLst>
                                      </p:cBhvr>
                                      <p:to>
                                        <p:strVal val="visible"/>
                                      </p:to>
                                    </p:set>
                                    <p:animEffect transition="in" filter="fade">
                                      <p:cBhvr>
                                        <p:cTn id="29" dur="400"/>
                                        <p:tgtEl>
                                          <p:spTgt spid="5">
                                            <p:txEl>
                                              <p:pRg st="2" end="2"/>
                                            </p:txEl>
                                          </p:spTgt>
                                        </p:tgtEl>
                                      </p:cBhvr>
                                    </p:animEffect>
                                  </p:childTnLst>
                                </p:cTn>
                              </p:par>
                              <p:par>
                                <p:cTn id="30" presetID="10" presetClass="entr" presetSubtype="0" fill="hold" grpId="0" nodeType="withEffect">
                                  <p:stCondLst>
                                    <p:cond delay="500"/>
                                  </p:stCondLst>
                                  <p:iterate type="lt">
                                    <p:tmPct val="10000"/>
                                  </p:iterate>
                                  <p:childTnLst>
                                    <p:set>
                                      <p:cBhvr>
                                        <p:cTn id="31" dur="1" fill="hold">
                                          <p:stCondLst>
                                            <p:cond delay="0"/>
                                          </p:stCondLst>
                                        </p:cTn>
                                        <p:tgtEl>
                                          <p:spTgt spid="9"/>
                                        </p:tgtEl>
                                        <p:attrNameLst>
                                          <p:attrName>style.visibility</p:attrName>
                                        </p:attrNameLst>
                                      </p:cBhvr>
                                      <p:to>
                                        <p:strVal val="visible"/>
                                      </p:to>
                                    </p:set>
                                    <p:animEffect transition="in" filter="fade">
                                      <p:cBhvr>
                                        <p:cTn id="32" dur="4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build="p"/>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BE86EA4-C4F1-4465-B306-7A2BC22859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A8279268-DB29-43BE-B57C-14977EACFD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C8FA53C0-C1EF-4611-BAB3-65EEB16AA3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81CDACFC-DD8A-4CC0-B7FC-6030FC353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0269F267-73D4-4CC3-BEC7-73335654D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DC48F13D-B2D7-4EB8-9CA7-59243637C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A82405B3-5A67-4DA2-8EDA-7AB65A8B4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7508BC7B-3BD2-4D96-A46E-82988222A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4298D07C-2287-4B93-9041-935144DE1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F6BC886-C125-4903-8C2A-6FB687400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C9D0B38F-2E02-4E85-99EE-73595E7C89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BD11ECC6-8551-4768-8DFD-CD41AF420A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5" name="Group 24">
            <a:extLst>
              <a:ext uri="{FF2B5EF4-FFF2-40B4-BE49-F238E27FC236}">
                <a16:creationId xmlns:a16="http://schemas.microsoft.com/office/drawing/2014/main" id="{93657592-CA60-4F45-B1A0-88AA772420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26" name="Straight Connector 25">
              <a:extLst>
                <a:ext uri="{FF2B5EF4-FFF2-40B4-BE49-F238E27FC236}">
                  <a16:creationId xmlns:a16="http://schemas.microsoft.com/office/drawing/2014/main" id="{6F47E2B4-7DA9-4312-A1F0-C48388B23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35B274F7-039F-4BFC-AA98-B51B1D6C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11A31103-C703-46C9-9D26-497A1ACD5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5">
              <a:extLst>
                <a:ext uri="{FF2B5EF4-FFF2-40B4-BE49-F238E27FC236}">
                  <a16:creationId xmlns:a16="http://schemas.microsoft.com/office/drawing/2014/main" id="{382F955F-FC22-44B8-BDCF-B7758032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1F567692-F087-479A-8931-BD2869C3E4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49B3E4CD-0738-4B9D-A14F-1E8694DDF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8">
              <a:extLst>
                <a:ext uri="{FF2B5EF4-FFF2-40B4-BE49-F238E27FC236}">
                  <a16:creationId xmlns:a16="http://schemas.microsoft.com/office/drawing/2014/main" id="{4753B851-AD90-4CCD-85D0-65AA6567D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9">
              <a:extLst>
                <a:ext uri="{FF2B5EF4-FFF2-40B4-BE49-F238E27FC236}">
                  <a16:creationId xmlns:a16="http://schemas.microsoft.com/office/drawing/2014/main" id="{EBF14868-A190-4E21-9522-8977C474C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BCBB4922-76EE-442B-A649-09873DCE7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F92A6730-962F-4605-A650-F22D5EA8E2CD}"/>
              </a:ext>
            </a:extLst>
          </p:cNvPr>
          <p:cNvSpPr>
            <a:spLocks noGrp="1"/>
          </p:cNvSpPr>
          <p:nvPr>
            <p:ph type="title"/>
          </p:nvPr>
        </p:nvSpPr>
        <p:spPr>
          <a:xfrm>
            <a:off x="765110" y="4758611"/>
            <a:ext cx="8508893" cy="1024415"/>
          </a:xfrm>
        </p:spPr>
        <p:txBody>
          <a:bodyPr vert="horz" lIns="91440" tIns="45720" rIns="91440" bIns="45720" rtlCol="0" anchor="b">
            <a:normAutofit/>
          </a:bodyPr>
          <a:lstStyle/>
          <a:p>
            <a:pPr algn="r"/>
            <a:r>
              <a:rPr lang="en-US" sz="5400"/>
              <a:t>Style.css</a:t>
            </a:r>
          </a:p>
        </p:txBody>
      </p:sp>
      <p:sp>
        <p:nvSpPr>
          <p:cNvPr id="36" name="Rectangle 35">
            <a:extLst>
              <a:ext uri="{FF2B5EF4-FFF2-40B4-BE49-F238E27FC236}">
                <a16:creationId xmlns:a16="http://schemas.microsoft.com/office/drawing/2014/main" id="{8E2EB503-A017-4457-A105-53638C97D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BC0D6E0-DEB4-4D12-9F0D-8375E176ADBA}"/>
              </a:ext>
            </a:extLst>
          </p:cNvPr>
          <p:cNvPicPr/>
          <p:nvPr/>
        </p:nvPicPr>
        <p:blipFill>
          <a:blip r:embed="rId2"/>
          <a:stretch>
            <a:fillRect/>
          </a:stretch>
        </p:blipFill>
        <p:spPr>
          <a:xfrm>
            <a:off x="223380" y="553138"/>
            <a:ext cx="3442244" cy="3718374"/>
          </a:xfrm>
          <a:prstGeom prst="rect">
            <a:avLst/>
          </a:prstGeom>
        </p:spPr>
      </p:pic>
      <p:pic>
        <p:nvPicPr>
          <p:cNvPr id="5" name="Picture 4">
            <a:extLst>
              <a:ext uri="{FF2B5EF4-FFF2-40B4-BE49-F238E27FC236}">
                <a16:creationId xmlns:a16="http://schemas.microsoft.com/office/drawing/2014/main" id="{D06DF62D-519C-47EA-A18A-A4BBB8FC8568}"/>
              </a:ext>
            </a:extLst>
          </p:cNvPr>
          <p:cNvPicPr/>
          <p:nvPr/>
        </p:nvPicPr>
        <p:blipFill>
          <a:blip r:embed="rId3"/>
          <a:stretch>
            <a:fillRect/>
          </a:stretch>
        </p:blipFill>
        <p:spPr>
          <a:xfrm>
            <a:off x="4273387" y="511385"/>
            <a:ext cx="3653766" cy="3718374"/>
          </a:xfrm>
          <a:prstGeom prst="rect">
            <a:avLst/>
          </a:prstGeom>
        </p:spPr>
      </p:pic>
      <p:pic>
        <p:nvPicPr>
          <p:cNvPr id="6" name="Picture 5">
            <a:extLst>
              <a:ext uri="{FF2B5EF4-FFF2-40B4-BE49-F238E27FC236}">
                <a16:creationId xmlns:a16="http://schemas.microsoft.com/office/drawing/2014/main" id="{6D40EF21-2D7E-4A52-9BE3-DD0232F9CC7B}"/>
              </a:ext>
            </a:extLst>
          </p:cNvPr>
          <p:cNvPicPr/>
          <p:nvPr/>
        </p:nvPicPr>
        <p:blipFill>
          <a:blip r:embed="rId4"/>
          <a:stretch>
            <a:fillRect/>
          </a:stretch>
        </p:blipFill>
        <p:spPr>
          <a:xfrm>
            <a:off x="8446187" y="553138"/>
            <a:ext cx="3384337" cy="3728812"/>
          </a:xfrm>
          <a:prstGeom prst="rect">
            <a:avLst/>
          </a:prstGeom>
        </p:spPr>
      </p:pic>
    </p:spTree>
    <p:extLst>
      <p:ext uri="{BB962C8B-B14F-4D97-AF65-F5344CB8AC3E}">
        <p14:creationId xmlns:p14="http://schemas.microsoft.com/office/powerpoint/2010/main" val="1328626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D1DB5-E7FE-4E7B-AE30-306304CF444E}"/>
              </a:ext>
            </a:extLst>
          </p:cNvPr>
          <p:cNvSpPr>
            <a:spLocks noGrp="1"/>
          </p:cNvSpPr>
          <p:nvPr>
            <p:ph type="title"/>
          </p:nvPr>
        </p:nvSpPr>
        <p:spPr/>
        <p:txBody>
          <a:bodyPr/>
          <a:lstStyle/>
          <a:p>
            <a:r>
              <a:rPr lang="en-IN" dirty="0"/>
              <a:t>Results</a:t>
            </a:r>
          </a:p>
        </p:txBody>
      </p:sp>
      <p:pic>
        <p:nvPicPr>
          <p:cNvPr id="3" name="Picture 3">
            <a:extLst>
              <a:ext uri="{FF2B5EF4-FFF2-40B4-BE49-F238E27FC236}">
                <a16:creationId xmlns:a16="http://schemas.microsoft.com/office/drawing/2014/main" id="{AD04E8F0-1931-4057-A143-58A066E41682}"/>
              </a:ext>
            </a:extLst>
          </p:cNvPr>
          <p:cNvPicPr>
            <a:picLocks noChangeAspect="1"/>
          </p:cNvPicPr>
          <p:nvPr/>
        </p:nvPicPr>
        <p:blipFill>
          <a:blip r:embed="rId2"/>
          <a:stretch>
            <a:fillRect/>
          </a:stretch>
        </p:blipFill>
        <p:spPr>
          <a:xfrm>
            <a:off x="353476" y="1453493"/>
            <a:ext cx="8863510" cy="4969166"/>
          </a:xfrm>
          <a:prstGeom prst="rect">
            <a:avLst/>
          </a:prstGeom>
        </p:spPr>
      </p:pic>
    </p:spTree>
    <p:extLst>
      <p:ext uri="{BB962C8B-B14F-4D97-AF65-F5344CB8AC3E}">
        <p14:creationId xmlns:p14="http://schemas.microsoft.com/office/powerpoint/2010/main" val="3311067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19790F1-5ECD-4F6F-BA37-7B036691B9C7}"/>
              </a:ext>
            </a:extLst>
          </p:cNvPr>
          <p:cNvSpPr>
            <a:spLocks noGrp="1"/>
          </p:cNvSpPr>
          <p:nvPr>
            <p:ph type="title"/>
          </p:nvPr>
        </p:nvSpPr>
        <p:spPr>
          <a:xfrm>
            <a:off x="677334" y="609600"/>
            <a:ext cx="3843375" cy="5175624"/>
          </a:xfrm>
        </p:spPr>
        <p:txBody>
          <a:bodyPr anchor="ctr">
            <a:normAutofit/>
          </a:bodyPr>
          <a:lstStyle/>
          <a:p>
            <a:r>
              <a:rPr lang="en-IN">
                <a:solidFill>
                  <a:schemeClr val="tx1">
                    <a:lumMod val="85000"/>
                    <a:lumOff val="15000"/>
                  </a:schemeClr>
                </a:solidFill>
              </a:rPr>
              <a:t>Conclusion</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D6A56E2-3D3B-4DE6-93CE-2BA6E9A3EA93}"/>
              </a:ext>
            </a:extLst>
          </p:cNvPr>
          <p:cNvSpPr>
            <a:spLocks noGrp="1"/>
          </p:cNvSpPr>
          <p:nvPr>
            <p:ph idx="1"/>
          </p:nvPr>
        </p:nvSpPr>
        <p:spPr>
          <a:xfrm>
            <a:off x="6116084" y="609601"/>
            <a:ext cx="5511296" cy="5175624"/>
          </a:xfrm>
        </p:spPr>
        <p:txBody>
          <a:bodyPr anchor="ctr">
            <a:normAutofit/>
          </a:bodyPr>
          <a:lstStyle/>
          <a:p>
            <a:pPr>
              <a:buFont typeface="Wingdings" panose="05000000000000000000" pitchFamily="2" charset="2"/>
              <a:buChar char="Ø"/>
            </a:pPr>
            <a:r>
              <a:rPr lang="en-IN" dirty="0">
                <a:solidFill>
                  <a:srgbClr val="FFFFFF"/>
                </a:solidFill>
                <a:effectLst/>
                <a:latin typeface="Calibri Light"/>
                <a:ea typeface="Calibri" panose="020F0502020204030204" pitchFamily="34" charset="0"/>
                <a:cs typeface="Times New Roman"/>
              </a:rPr>
              <a:t>After we done our project Stopwatch and Countdown, we are able to learn and developed knowledge in designing by used </a:t>
            </a:r>
            <a:r>
              <a:rPr lang="en-IN" dirty="0">
                <a:solidFill>
                  <a:srgbClr val="FFFFFF"/>
                </a:solidFill>
                <a:latin typeface="Calibri Light"/>
                <a:ea typeface="Calibri" panose="020F0502020204030204" pitchFamily="34" charset="0"/>
                <a:cs typeface="Times New Roman"/>
              </a:rPr>
              <a:t>JavaScript </a:t>
            </a:r>
            <a:r>
              <a:rPr lang="en-IN" dirty="0">
                <a:solidFill>
                  <a:srgbClr val="FFFFFF"/>
                </a:solidFill>
                <a:effectLst/>
                <a:latin typeface="Calibri Light"/>
                <a:ea typeface="Calibri" panose="020F0502020204030204" pitchFamily="34" charset="0"/>
                <a:cs typeface="Times New Roman"/>
              </a:rPr>
              <a:t>, HTML,CSS. we also learn to developed skills and knowledge in systematic design approach. According to our project we are able to use the different language like CSS, </a:t>
            </a:r>
            <a:r>
              <a:rPr lang="en-IN" dirty="0">
                <a:solidFill>
                  <a:srgbClr val="FFFFFF"/>
                </a:solidFill>
                <a:latin typeface="Calibri Light"/>
                <a:ea typeface="Calibri" panose="020F0502020204030204" pitchFamily="34" charset="0"/>
                <a:cs typeface="Times New Roman"/>
              </a:rPr>
              <a:t>JavaScript</a:t>
            </a:r>
            <a:r>
              <a:rPr lang="en-IN" dirty="0">
                <a:solidFill>
                  <a:srgbClr val="FFFFFF"/>
                </a:solidFill>
                <a:effectLst/>
                <a:latin typeface="Calibri Light"/>
                <a:ea typeface="Calibri" panose="020F0502020204030204" pitchFamily="34" charset="0"/>
                <a:cs typeface="Times New Roman"/>
              </a:rPr>
              <a:t> and can compare the best method can be used to write the program.</a:t>
            </a:r>
          </a:p>
          <a:p>
            <a:endParaRPr lang="en-IN">
              <a:solidFill>
                <a:srgbClr val="FFFFFF"/>
              </a:solidFill>
            </a:endParaRPr>
          </a:p>
        </p:txBody>
      </p:sp>
    </p:spTree>
    <p:extLst>
      <p:ext uri="{BB962C8B-B14F-4D97-AF65-F5344CB8AC3E}">
        <p14:creationId xmlns:p14="http://schemas.microsoft.com/office/powerpoint/2010/main" val="94163067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Rectangle 19">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 picture containing text, stationary, writing implement, pen&#10;&#10;Description automatically generated">
            <a:extLst>
              <a:ext uri="{FF2B5EF4-FFF2-40B4-BE49-F238E27FC236}">
                <a16:creationId xmlns:a16="http://schemas.microsoft.com/office/drawing/2014/main" id="{6E57D699-C0D0-4C18-815D-45261BB155CF}"/>
              </a:ext>
            </a:extLst>
          </p:cNvPr>
          <p:cNvPicPr>
            <a:picLocks noChangeAspect="1"/>
          </p:cNvPicPr>
          <p:nvPr/>
        </p:nvPicPr>
        <p:blipFill>
          <a:blip r:embed="rId2"/>
          <a:stretch>
            <a:fillRect/>
          </a:stretch>
        </p:blipFill>
        <p:spPr>
          <a:xfrm>
            <a:off x="2016595" y="1131994"/>
            <a:ext cx="8160687" cy="4590386"/>
          </a:xfrm>
          <a:prstGeom prst="rect">
            <a:avLst/>
          </a:prstGeom>
        </p:spPr>
      </p:pic>
    </p:spTree>
    <p:extLst>
      <p:ext uri="{BB962C8B-B14F-4D97-AF65-F5344CB8AC3E}">
        <p14:creationId xmlns:p14="http://schemas.microsoft.com/office/powerpoint/2010/main" val="2434851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63948-2C85-48CE-A22E-5640A101DAC2}"/>
              </a:ext>
            </a:extLst>
          </p:cNvPr>
          <p:cNvSpPr>
            <a:spLocks noGrp="1"/>
          </p:cNvSpPr>
          <p:nvPr>
            <p:ph type="title"/>
          </p:nvPr>
        </p:nvSpPr>
        <p:spPr>
          <a:xfrm>
            <a:off x="5536734" y="609600"/>
            <a:ext cx="3737268" cy="1320800"/>
          </a:xfrm>
        </p:spPr>
        <p:txBody>
          <a:bodyPr>
            <a:normAutofit/>
          </a:bodyPr>
          <a:lstStyle/>
          <a:p>
            <a:r>
              <a:rPr lang="en-IN" dirty="0"/>
              <a:t>                            </a:t>
            </a:r>
            <a:r>
              <a:rPr lang="en-IN">
                <a:effectLst>
                  <a:outerShdw blurRad="38100" dist="38100" dir="2700000" algn="tl">
                    <a:srgbClr val="000000">
                      <a:alpha val="43137"/>
                    </a:srgbClr>
                  </a:outerShdw>
                </a:effectLst>
              </a:rPr>
              <a:t>Introduction</a:t>
            </a:r>
          </a:p>
        </p:txBody>
      </p:sp>
      <p:sp>
        <p:nvSpPr>
          <p:cNvPr id="3" name="Content Placeholder 2">
            <a:extLst>
              <a:ext uri="{FF2B5EF4-FFF2-40B4-BE49-F238E27FC236}">
                <a16:creationId xmlns:a16="http://schemas.microsoft.com/office/drawing/2014/main" id="{FB3E0D64-90ED-4CFE-BF1F-8DA06929BA3C}"/>
              </a:ext>
            </a:extLst>
          </p:cNvPr>
          <p:cNvSpPr>
            <a:spLocks noGrp="1"/>
          </p:cNvSpPr>
          <p:nvPr>
            <p:ph idx="1"/>
          </p:nvPr>
        </p:nvSpPr>
        <p:spPr>
          <a:xfrm>
            <a:off x="5209563" y="2160589"/>
            <a:ext cx="4064439" cy="3880773"/>
          </a:xfrm>
        </p:spPr>
        <p:txBody>
          <a:bodyPr>
            <a:normAutofit/>
          </a:bodyPr>
          <a:lstStyle/>
          <a:p>
            <a:pPr>
              <a:lnSpc>
                <a:spcPct val="90000"/>
              </a:lnSpc>
              <a:buFont typeface="Wingdings" panose="05000000000000000000" pitchFamily="2" charset="2"/>
              <a:buChar char="Ø"/>
            </a:pPr>
            <a:r>
              <a:rPr lang="en-IN" sz="1500">
                <a:effectLst/>
                <a:latin typeface="Calibri Light" panose="020F0302020204030204" pitchFamily="34" charset="0"/>
                <a:ea typeface="Calibri" panose="020F0502020204030204" pitchFamily="34" charset="0"/>
              </a:rPr>
              <a:t>The digital stopwatch we designed is a time-keeping device that is meant to measure the time elapsed from the start to end of any event. The stopwatch has several different functions including pause (which represents both start and stop), reset.</a:t>
            </a:r>
          </a:p>
          <a:p>
            <a:pPr>
              <a:lnSpc>
                <a:spcPct val="90000"/>
              </a:lnSpc>
              <a:buFont typeface="Wingdings" panose="05000000000000000000" pitchFamily="2" charset="2"/>
              <a:buChar char="Ø"/>
            </a:pPr>
            <a:r>
              <a:rPr lang="en-IN" sz="1500">
                <a:effectLst/>
                <a:latin typeface="Calibri Light" panose="020F0302020204030204" pitchFamily="34" charset="0"/>
                <a:ea typeface="Times New Roman" panose="02020603050405020304" pitchFamily="18" charset="0"/>
              </a:rPr>
              <a:t>A stopwatch is a handheld </a:t>
            </a:r>
            <a:r>
              <a:rPr lang="en-IN" sz="1500" u="none" strike="noStrike">
                <a:effectLst/>
                <a:latin typeface="Calibri Light" panose="020F0302020204030204" pitchFamily="34" charset="0"/>
                <a:ea typeface="Times New Roman" panose="02020603050405020304" pitchFamily="18" charset="0"/>
                <a:cs typeface="Times New Roman" panose="02020603050405020304" pitchFamily="18" charset="0"/>
                <a:hlinkClick r:id="rId2" tooltip="Timepiece"/>
              </a:rPr>
              <a:t>timepiece</a:t>
            </a:r>
            <a:r>
              <a:rPr lang="en-IN" sz="1500">
                <a:effectLst/>
                <a:latin typeface="Calibri Light" panose="020F0302020204030204" pitchFamily="34" charset="0"/>
                <a:ea typeface="Times New Roman" panose="02020603050405020304" pitchFamily="18" charset="0"/>
              </a:rPr>
              <a:t> designed to measure the amount of time that elapses between its activation and deactivation. A large digital version of a stopwatch designed for viewing at a distance, as in a sports stadium, is called a stop clock.</a:t>
            </a:r>
            <a:endParaRPr lang="en-IN" sz="1500">
              <a:effectLst/>
              <a:latin typeface="Calibri Light" panose="020F0302020204030204" pitchFamily="34" charset="0"/>
              <a:ea typeface="Calibri" panose="020F0502020204030204" pitchFamily="34" charset="0"/>
            </a:endParaRPr>
          </a:p>
          <a:p>
            <a:pPr>
              <a:lnSpc>
                <a:spcPct val="90000"/>
              </a:lnSpc>
              <a:buFont typeface="Wingdings" panose="05000000000000000000" pitchFamily="2" charset="2"/>
              <a:buChar char="Ø"/>
            </a:pPr>
            <a:r>
              <a:rPr lang="en-IN" sz="1500">
                <a:effectLst/>
                <a:latin typeface="Calibri Light" panose="020F0302020204030204" pitchFamily="34" charset="0"/>
                <a:ea typeface="Calibri" panose="020F0502020204030204" pitchFamily="34" charset="0"/>
              </a:rPr>
              <a:t>We used the here </a:t>
            </a:r>
            <a:r>
              <a:rPr lang="en-IN" sz="1500" err="1">
                <a:effectLst/>
                <a:latin typeface="Calibri Light" panose="020F0302020204030204" pitchFamily="34" charset="0"/>
                <a:ea typeface="Calibri" panose="020F0502020204030204" pitchFamily="34" charset="0"/>
              </a:rPr>
              <a:t>CSS,Javascript</a:t>
            </a:r>
            <a:r>
              <a:rPr lang="en-IN" sz="1500">
                <a:effectLst/>
                <a:latin typeface="Calibri Light" panose="020F0302020204030204" pitchFamily="34" charset="0"/>
                <a:ea typeface="Calibri" panose="020F0502020204030204" pitchFamily="34" charset="0"/>
              </a:rPr>
              <a:t> and HTML to make this application. The website was used to implement our digital stopwatch, and LCD screen was used to display the counter time and the elapsed time.</a:t>
            </a:r>
            <a:endParaRPr lang="en-IN" sz="1500"/>
          </a:p>
        </p:txBody>
      </p:sp>
      <p:pic>
        <p:nvPicPr>
          <p:cNvPr id="6" name="Picture 5" descr="Online Stopwatch - easy to use">
            <a:extLst>
              <a:ext uri="{FF2B5EF4-FFF2-40B4-BE49-F238E27FC236}">
                <a16:creationId xmlns:a16="http://schemas.microsoft.com/office/drawing/2014/main" id="{E87CC069-C312-4EBB-8D66-609FEA757A41}"/>
              </a:ext>
            </a:extLst>
          </p:cNvPr>
          <p:cNvPicPr/>
          <p:nvPr/>
        </p:nvPicPr>
        <p:blipFill rotWithShape="1">
          <a:blip r:embed="rId3">
            <a:extLst>
              <a:ext uri="{28A0092B-C50C-407E-A947-70E740481C1C}">
                <a14:useLocalDpi xmlns:a14="http://schemas.microsoft.com/office/drawing/2010/main" val="0"/>
              </a:ext>
            </a:extLst>
          </a:blip>
          <a:srcRect l="33524" r="25150" b="-1"/>
          <a:stretch/>
        </p:blipFill>
        <p:spPr bwMode="auto">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p:spPr>
      </p:pic>
      <p:sp>
        <p:nvSpPr>
          <p:cNvPr id="11" name="Isosceles Triangle 10">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50589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1B68345-38B5-4152-B14F-E8C0F5CF87CD}"/>
              </a:ext>
            </a:extLst>
          </p:cNvPr>
          <p:cNvSpPr>
            <a:spLocks noGrp="1"/>
          </p:cNvSpPr>
          <p:nvPr>
            <p:ph type="title"/>
          </p:nvPr>
        </p:nvSpPr>
        <p:spPr>
          <a:xfrm>
            <a:off x="677334" y="609600"/>
            <a:ext cx="3843375" cy="5175624"/>
          </a:xfrm>
        </p:spPr>
        <p:txBody>
          <a:bodyPr anchor="ctr">
            <a:normAutofit/>
          </a:bodyPr>
          <a:lstStyle/>
          <a:p>
            <a:r>
              <a:rPr lang="en-IN">
                <a:solidFill>
                  <a:schemeClr val="tx1">
                    <a:lumMod val="85000"/>
                    <a:lumOff val="15000"/>
                  </a:schemeClr>
                </a:solidFill>
              </a:rPr>
              <a:t>Objectives</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2A4A116-B80F-46DC-AF73-C17D564F04FD}"/>
              </a:ext>
            </a:extLst>
          </p:cNvPr>
          <p:cNvSpPr>
            <a:spLocks noGrp="1"/>
          </p:cNvSpPr>
          <p:nvPr>
            <p:ph idx="1"/>
          </p:nvPr>
        </p:nvSpPr>
        <p:spPr>
          <a:xfrm>
            <a:off x="6116084" y="609601"/>
            <a:ext cx="5511296" cy="5175624"/>
          </a:xfrm>
        </p:spPr>
        <p:txBody>
          <a:bodyPr anchor="ctr">
            <a:normAutofit/>
          </a:bodyPr>
          <a:lstStyle/>
          <a:p>
            <a:pPr>
              <a:buFont typeface="Wingdings" panose="05000000000000000000" pitchFamily="2" charset="2"/>
              <a:buChar char="Ø"/>
            </a:pPr>
            <a:r>
              <a:rPr lang="en-IN">
                <a:solidFill>
                  <a:srgbClr val="FFFFFF"/>
                </a:solidFill>
                <a:effectLst/>
                <a:latin typeface="Calibri Light" panose="020F0302020204030204" pitchFamily="34" charset="0"/>
                <a:ea typeface="Calibri" panose="020F0502020204030204" pitchFamily="34" charset="0"/>
                <a:cs typeface="Times New Roman" panose="02020603050405020304" pitchFamily="18" charset="0"/>
              </a:rPr>
              <a:t>The objectives of this project: Build a fully functional stopwatch websiteb using HTML,CSS and Javascript. The timer is really just a count down counter (i.e. it counts down to 0). When Reset is a “1” or if the counter value reaches 0, the counter gets reloaded with the preload value (supplied on the load number input port) and then begins counting back down to 0. </a:t>
            </a:r>
            <a:endParaRPr lang="en-IN">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lvl="1">
              <a:spcAft>
                <a:spcPts val="120"/>
              </a:spcAft>
              <a:buSzPts val="1000"/>
              <a:buFont typeface="Arial" panose="020B0604020202020204" pitchFamily="34" charset="0"/>
              <a:buChar char="•"/>
              <a:tabLst>
                <a:tab pos="457200" algn="l"/>
              </a:tabLst>
            </a:pPr>
            <a:r>
              <a:rPr lang="en-IN">
                <a:solidFill>
                  <a:srgbClr val="FFFFFF"/>
                </a:solidFill>
                <a:effectLst/>
                <a:latin typeface="Calibri Light" panose="020F0302020204030204" pitchFamily="34" charset="0"/>
                <a:ea typeface="Times New Roman" panose="02020603050405020304" pitchFamily="18" charset="0"/>
                <a:cs typeface="Times New Roman" panose="02020603050405020304" pitchFamily="18" charset="0"/>
              </a:rPr>
              <a:t>Provide a useful timer. For races, velocity measurements, etc.</a:t>
            </a:r>
            <a:endParaRPr lang="en-IN">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lvl="1">
              <a:spcAft>
                <a:spcPts val="120"/>
              </a:spcAft>
              <a:buSzPts val="1000"/>
              <a:buFont typeface="Arial" panose="020B0604020202020204" pitchFamily="34" charset="0"/>
              <a:buChar char="•"/>
              <a:tabLst>
                <a:tab pos="457200" algn="l"/>
              </a:tabLst>
            </a:pPr>
            <a:r>
              <a:rPr lang="en-IN">
                <a:solidFill>
                  <a:srgbClr val="FFFFFF"/>
                </a:solidFill>
                <a:effectLst/>
                <a:latin typeface="Calibri Light" panose="020F0302020204030204" pitchFamily="34" charset="0"/>
                <a:ea typeface="Times New Roman" panose="02020603050405020304" pitchFamily="18" charset="0"/>
                <a:cs typeface="Times New Roman" panose="02020603050405020304" pitchFamily="18" charset="0"/>
              </a:rPr>
              <a:t>Be accessible to innumerate users. Help develop numeracy.</a:t>
            </a:r>
            <a:endParaRPr lang="en-IN">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a:solidFill>
                <a:srgbClr val="FFFFFF"/>
              </a:solidFill>
            </a:endParaRPr>
          </a:p>
        </p:txBody>
      </p:sp>
    </p:spTree>
    <p:extLst>
      <p:ext uri="{BB962C8B-B14F-4D97-AF65-F5344CB8AC3E}">
        <p14:creationId xmlns:p14="http://schemas.microsoft.com/office/powerpoint/2010/main" val="356928801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256258-C5C6-400F-AF87-A92D1303617E}"/>
              </a:ext>
            </a:extLst>
          </p:cNvPr>
          <p:cNvSpPr>
            <a:spLocks noGrp="1"/>
          </p:cNvSpPr>
          <p:nvPr>
            <p:ph type="title"/>
          </p:nvPr>
        </p:nvSpPr>
        <p:spPr>
          <a:xfrm>
            <a:off x="1286933" y="609600"/>
            <a:ext cx="10197494" cy="1099457"/>
          </a:xfrm>
        </p:spPr>
        <p:txBody>
          <a:bodyPr>
            <a:normAutofit/>
          </a:bodyPr>
          <a:lstStyle/>
          <a:p>
            <a:r>
              <a:rPr lang="en-IN" dirty="0"/>
              <a:t>Web Development Language Used</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D2F49FFC-62AE-4A81-A1F7-A5EEDA8E2036}"/>
              </a:ext>
            </a:extLst>
          </p:cNvPr>
          <p:cNvGraphicFramePr>
            <a:graphicFrameLocks noGrp="1"/>
          </p:cNvGraphicFramePr>
          <p:nvPr>
            <p:ph idx="1"/>
            <p:extLst>
              <p:ext uri="{D42A27DB-BD31-4B8C-83A1-F6EECF244321}">
                <p14:modId xmlns:p14="http://schemas.microsoft.com/office/powerpoint/2010/main" val="1521840153"/>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3305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3D806-0DC5-4887-BD20-56AB315FE410}"/>
              </a:ext>
            </a:extLst>
          </p:cNvPr>
          <p:cNvSpPr>
            <a:spLocks noGrp="1"/>
          </p:cNvSpPr>
          <p:nvPr>
            <p:ph type="title"/>
          </p:nvPr>
        </p:nvSpPr>
        <p:spPr>
          <a:xfrm>
            <a:off x="677334" y="609600"/>
            <a:ext cx="8596668" cy="1320800"/>
          </a:xfrm>
        </p:spPr>
        <p:txBody>
          <a:bodyPr anchor="t">
            <a:normAutofit/>
          </a:bodyPr>
          <a:lstStyle/>
          <a:p>
            <a:r>
              <a:rPr lang="en-IN" dirty="0"/>
              <a:t>HTML</a:t>
            </a:r>
          </a:p>
        </p:txBody>
      </p:sp>
      <p:sp>
        <p:nvSpPr>
          <p:cNvPr id="3" name="Content Placeholder 2">
            <a:extLst>
              <a:ext uri="{FF2B5EF4-FFF2-40B4-BE49-F238E27FC236}">
                <a16:creationId xmlns:a16="http://schemas.microsoft.com/office/drawing/2014/main" id="{7F4DB1E4-13EB-4770-BAD8-A67E2D7C9D6F}"/>
              </a:ext>
            </a:extLst>
          </p:cNvPr>
          <p:cNvSpPr>
            <a:spLocks noGrp="1"/>
          </p:cNvSpPr>
          <p:nvPr>
            <p:ph idx="1"/>
          </p:nvPr>
        </p:nvSpPr>
        <p:spPr>
          <a:xfrm>
            <a:off x="677334" y="2160589"/>
            <a:ext cx="5220430" cy="3880773"/>
          </a:xfrm>
        </p:spPr>
        <p:txBody>
          <a:bodyPr vert="horz" lIns="91440" tIns="45720" rIns="91440" bIns="45720" rtlCol="0">
            <a:normAutofit/>
          </a:bodyPr>
          <a:lstStyle/>
          <a:p>
            <a:pPr>
              <a:lnSpc>
                <a:spcPct val="90000"/>
              </a:lnSpc>
              <a:buFont typeface="Wingdings" panose="05000000000000000000" pitchFamily="2" charset="2"/>
              <a:buChar char="Ø"/>
            </a:pPr>
            <a:r>
              <a:rPr lang="en-US" sz="1500" b="0" i="0">
                <a:effectLst/>
                <a:latin typeface="+mj-lt"/>
              </a:rPr>
              <a:t>HTML is an acronym which stands for </a:t>
            </a:r>
            <a:r>
              <a:rPr lang="en-US" sz="1500" b="1" i="0">
                <a:effectLst/>
                <a:latin typeface="+mj-lt"/>
              </a:rPr>
              <a:t>Hyper Text Markup Language</a:t>
            </a:r>
            <a:r>
              <a:rPr lang="en-US" sz="1500" b="0" i="0">
                <a:effectLst/>
                <a:latin typeface="+mj-lt"/>
              </a:rPr>
              <a:t> which is used for creating web pages and web applications. Let's see what is meant by Hypertext Markup Language, and Web page.</a:t>
            </a:r>
          </a:p>
          <a:p>
            <a:pPr>
              <a:lnSpc>
                <a:spcPct val="90000"/>
              </a:lnSpc>
              <a:buFont typeface="Wingdings" panose="05000000000000000000" pitchFamily="2" charset="2"/>
              <a:buChar char="Ø"/>
            </a:pPr>
            <a:r>
              <a:rPr lang="en-US" sz="1500" b="1" i="0">
                <a:effectLst/>
                <a:latin typeface="+mj-lt"/>
              </a:rPr>
              <a:t>Hyper Text:</a:t>
            </a:r>
            <a:r>
              <a:rPr lang="en-US" sz="1500" b="0" i="0">
                <a:effectLst/>
                <a:latin typeface="+mj-lt"/>
              </a:rPr>
              <a:t> </a:t>
            </a:r>
            <a:r>
              <a:rPr lang="en-US" sz="1500" b="0" i="0" err="1">
                <a:effectLst/>
                <a:latin typeface="+mj-lt"/>
              </a:rPr>
              <a:t>HyperText</a:t>
            </a:r>
            <a:r>
              <a:rPr lang="en-US" sz="1500" b="0" i="0">
                <a:effectLst/>
                <a:latin typeface="+mj-lt"/>
              </a:rPr>
              <a:t> simply means "Text within Text." A text has a link within it, is a hypertext. Whenever you click on a link which brings you to a new webpage, you have clicked on a hypertext. </a:t>
            </a:r>
            <a:r>
              <a:rPr lang="en-US" sz="1500" b="0" i="0" err="1">
                <a:effectLst/>
                <a:latin typeface="+mj-lt"/>
              </a:rPr>
              <a:t>HyperText</a:t>
            </a:r>
            <a:r>
              <a:rPr lang="en-US" sz="1500" b="0" i="0">
                <a:effectLst/>
                <a:latin typeface="+mj-lt"/>
              </a:rPr>
              <a:t> is a way to link two or more web pages (HTML documents) with each other.</a:t>
            </a:r>
          </a:p>
          <a:p>
            <a:pPr>
              <a:lnSpc>
                <a:spcPct val="90000"/>
              </a:lnSpc>
              <a:buFont typeface="Wingdings" panose="05000000000000000000" pitchFamily="2" charset="2"/>
              <a:buChar char="Ø"/>
            </a:pPr>
            <a:r>
              <a:rPr lang="en-US" sz="1500" b="1" i="0">
                <a:effectLst/>
                <a:latin typeface="+mj-lt"/>
              </a:rPr>
              <a:t>Markup language:</a:t>
            </a:r>
            <a:r>
              <a:rPr lang="en-US" sz="1500" b="0" i="0">
                <a:effectLst/>
                <a:latin typeface="+mj-lt"/>
              </a:rPr>
              <a:t> A markup language is a computer language that is used to apply layout and formatting conventions to a text document. Markup language makes text more interactive and dynamic. It can turn text into images, tables, links, etc.</a:t>
            </a:r>
          </a:p>
          <a:p>
            <a:pPr>
              <a:lnSpc>
                <a:spcPct val="90000"/>
              </a:lnSpc>
            </a:pPr>
            <a:endParaRPr lang="en-IN" sz="1500">
              <a:latin typeface="+mj-lt"/>
            </a:endParaRPr>
          </a:p>
        </p:txBody>
      </p:sp>
      <p:pic>
        <p:nvPicPr>
          <p:cNvPr id="5" name="Picture 4">
            <a:extLst>
              <a:ext uri="{FF2B5EF4-FFF2-40B4-BE49-F238E27FC236}">
                <a16:creationId xmlns:a16="http://schemas.microsoft.com/office/drawing/2014/main" id="{9E1E4E1C-B2B9-4BFB-A17D-7BB6B67DC05F}"/>
              </a:ext>
            </a:extLst>
          </p:cNvPr>
          <p:cNvPicPr>
            <a:picLocks noChangeAspect="1"/>
          </p:cNvPicPr>
          <p:nvPr/>
        </p:nvPicPr>
        <p:blipFill rotWithShape="1">
          <a:blip r:embed="rId2"/>
          <a:srcRect l="9375" r="10105" b="-3"/>
          <a:stretch/>
        </p:blipFill>
        <p:spPr>
          <a:xfrm>
            <a:off x="6127951" y="2159000"/>
            <a:ext cx="3145536" cy="3882362"/>
          </a:xfrm>
          <a:prstGeom prst="rect">
            <a:avLst/>
          </a:prstGeom>
        </p:spPr>
      </p:pic>
    </p:spTree>
    <p:extLst>
      <p:ext uri="{BB962C8B-B14F-4D97-AF65-F5344CB8AC3E}">
        <p14:creationId xmlns:p14="http://schemas.microsoft.com/office/powerpoint/2010/main" val="3817101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2CB8B-5794-4E3A-B93B-3BDBD1C4A661}"/>
              </a:ext>
            </a:extLst>
          </p:cNvPr>
          <p:cNvSpPr>
            <a:spLocks noGrp="1"/>
          </p:cNvSpPr>
          <p:nvPr>
            <p:ph type="title"/>
          </p:nvPr>
        </p:nvSpPr>
        <p:spPr>
          <a:xfrm>
            <a:off x="5536734" y="609600"/>
            <a:ext cx="3737268" cy="1320800"/>
          </a:xfrm>
        </p:spPr>
        <p:txBody>
          <a:bodyPr>
            <a:normAutofit/>
          </a:bodyPr>
          <a:lstStyle/>
          <a:p>
            <a:r>
              <a:rPr lang="en-IN" dirty="0"/>
              <a:t>CSS</a:t>
            </a:r>
          </a:p>
        </p:txBody>
      </p:sp>
      <p:sp>
        <p:nvSpPr>
          <p:cNvPr id="3" name="Content Placeholder 2">
            <a:extLst>
              <a:ext uri="{FF2B5EF4-FFF2-40B4-BE49-F238E27FC236}">
                <a16:creationId xmlns:a16="http://schemas.microsoft.com/office/drawing/2014/main" id="{C3E43530-FBC5-4687-9462-B03C7BFE1A95}"/>
              </a:ext>
            </a:extLst>
          </p:cNvPr>
          <p:cNvSpPr>
            <a:spLocks noGrp="1"/>
          </p:cNvSpPr>
          <p:nvPr>
            <p:ph idx="1"/>
          </p:nvPr>
        </p:nvSpPr>
        <p:spPr>
          <a:xfrm>
            <a:off x="5209563" y="2160589"/>
            <a:ext cx="4064439" cy="3880773"/>
          </a:xfrm>
        </p:spPr>
        <p:txBody>
          <a:bodyPr>
            <a:normAutofit/>
          </a:bodyPr>
          <a:lstStyle/>
          <a:p>
            <a:pPr>
              <a:lnSpc>
                <a:spcPct val="90000"/>
              </a:lnSpc>
              <a:buFont typeface="Wingdings" panose="05000000000000000000" pitchFamily="2" charset="2"/>
              <a:buChar char="Ø"/>
            </a:pPr>
            <a:r>
              <a:rPr lang="en-US" sz="1500" b="0" i="0">
                <a:effectLst/>
                <a:latin typeface="+mj-lt"/>
              </a:rPr>
              <a:t>CSS stands for Cascading Style Sheets. It is a style sheet language which is used to describe the look and formatting of a document written in markup language. It provides an additional feature to HTML. It is generally used with HTML to change the style of web pages and user interfaces. It can also be used with any kind of XML documents including plain XML, SVG and XUL.</a:t>
            </a:r>
          </a:p>
          <a:p>
            <a:pPr>
              <a:lnSpc>
                <a:spcPct val="90000"/>
              </a:lnSpc>
              <a:buFont typeface="Wingdings" panose="05000000000000000000" pitchFamily="2" charset="2"/>
              <a:buChar char="Ø"/>
            </a:pPr>
            <a:r>
              <a:rPr lang="en-US" sz="1500" b="0" i="0">
                <a:effectLst/>
                <a:latin typeface="+mj-lt"/>
              </a:rPr>
              <a:t>CSS is used along with HTML and JavaScript in most websites to create user interfaces for web applications and user interfaces for many mobile applications.</a:t>
            </a:r>
          </a:p>
          <a:p>
            <a:pPr>
              <a:lnSpc>
                <a:spcPct val="90000"/>
              </a:lnSpc>
              <a:buFont typeface="Wingdings" panose="05000000000000000000" pitchFamily="2" charset="2"/>
              <a:buChar char="Ø"/>
            </a:pPr>
            <a:endParaRPr lang="en-IN" sz="1500">
              <a:latin typeface="+mj-lt"/>
            </a:endParaRPr>
          </a:p>
        </p:txBody>
      </p:sp>
      <p:pic>
        <p:nvPicPr>
          <p:cNvPr id="5" name="Picture 4">
            <a:extLst>
              <a:ext uri="{FF2B5EF4-FFF2-40B4-BE49-F238E27FC236}">
                <a16:creationId xmlns:a16="http://schemas.microsoft.com/office/drawing/2014/main" id="{557C9783-6489-4AF7-AA25-C9C607EF236F}"/>
              </a:ext>
            </a:extLst>
          </p:cNvPr>
          <p:cNvPicPr>
            <a:picLocks noChangeAspect="1"/>
          </p:cNvPicPr>
          <p:nvPr/>
        </p:nvPicPr>
        <p:blipFill rotWithShape="1">
          <a:blip r:embed="rId2"/>
          <a:srcRect r="2" b="3024"/>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10" name="Isosceles Triangle 9">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03415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Shape 28">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BA332ED-77FB-4605-8D11-F83B1A611366}"/>
              </a:ext>
            </a:extLst>
          </p:cNvPr>
          <p:cNvSpPr>
            <a:spLocks noGrp="1"/>
          </p:cNvSpPr>
          <p:nvPr>
            <p:ph type="title"/>
          </p:nvPr>
        </p:nvSpPr>
        <p:spPr>
          <a:xfrm>
            <a:off x="7181723" y="609600"/>
            <a:ext cx="4512989" cy="2227730"/>
          </a:xfrm>
        </p:spPr>
        <p:txBody>
          <a:bodyPr anchor="ctr">
            <a:normAutofit/>
          </a:bodyPr>
          <a:lstStyle/>
          <a:p>
            <a:r>
              <a:rPr lang="en-IN">
                <a:solidFill>
                  <a:srgbClr val="FFFFFF"/>
                </a:solidFill>
              </a:rPr>
              <a:t>Javascript</a:t>
            </a:r>
          </a:p>
        </p:txBody>
      </p:sp>
      <p:pic>
        <p:nvPicPr>
          <p:cNvPr id="6" name="Picture 5">
            <a:extLst>
              <a:ext uri="{FF2B5EF4-FFF2-40B4-BE49-F238E27FC236}">
                <a16:creationId xmlns:a16="http://schemas.microsoft.com/office/drawing/2014/main" id="{F3BE7E2F-FA38-4D59-80FD-232316C3607B}"/>
              </a:ext>
            </a:extLst>
          </p:cNvPr>
          <p:cNvPicPr>
            <a:picLocks noChangeAspect="1"/>
          </p:cNvPicPr>
          <p:nvPr/>
        </p:nvPicPr>
        <p:blipFill>
          <a:blip r:embed="rId2"/>
          <a:stretch>
            <a:fillRect/>
          </a:stretch>
        </p:blipFill>
        <p:spPr>
          <a:xfrm>
            <a:off x="757251" y="1220418"/>
            <a:ext cx="3856774" cy="4506062"/>
          </a:xfrm>
          <a:prstGeom prst="rect">
            <a:avLst/>
          </a:prstGeom>
        </p:spPr>
      </p:pic>
      <p:sp>
        <p:nvSpPr>
          <p:cNvPr id="3" name="Content Placeholder 2">
            <a:extLst>
              <a:ext uri="{FF2B5EF4-FFF2-40B4-BE49-F238E27FC236}">
                <a16:creationId xmlns:a16="http://schemas.microsoft.com/office/drawing/2014/main" id="{B14D9433-42F4-4049-BDAF-840B987F55A3}"/>
              </a:ext>
            </a:extLst>
          </p:cNvPr>
          <p:cNvSpPr>
            <a:spLocks noGrp="1"/>
          </p:cNvSpPr>
          <p:nvPr>
            <p:ph idx="1"/>
          </p:nvPr>
        </p:nvSpPr>
        <p:spPr>
          <a:xfrm>
            <a:off x="7181725" y="2837329"/>
            <a:ext cx="4512988" cy="3317938"/>
          </a:xfrm>
        </p:spPr>
        <p:txBody>
          <a:bodyPr anchor="t">
            <a:normAutofit/>
          </a:bodyPr>
          <a:lstStyle/>
          <a:p>
            <a:pPr>
              <a:lnSpc>
                <a:spcPct val="90000"/>
              </a:lnSpc>
              <a:buFont typeface="Wingdings" panose="05000000000000000000" pitchFamily="2" charset="2"/>
              <a:buChar char="Ø"/>
            </a:pPr>
            <a:r>
              <a:rPr lang="en-US" sz="1400" b="0" i="0">
                <a:solidFill>
                  <a:srgbClr val="FFFFFF"/>
                </a:solidFill>
                <a:effectLst/>
                <a:latin typeface="+mj-lt"/>
              </a:rPr>
              <a:t>JavaScript (js) is a light-weight object-oriented programming language which is used by several websites for scripting the webpages.</a:t>
            </a:r>
          </a:p>
          <a:p>
            <a:pPr>
              <a:lnSpc>
                <a:spcPct val="90000"/>
              </a:lnSpc>
              <a:buFont typeface="Wingdings" panose="05000000000000000000" pitchFamily="2" charset="2"/>
              <a:buChar char="Ø"/>
            </a:pPr>
            <a:r>
              <a:rPr lang="en-US" sz="1400" b="0" i="0">
                <a:solidFill>
                  <a:srgbClr val="FFFFFF"/>
                </a:solidFill>
                <a:effectLst/>
                <a:latin typeface="+mj-lt"/>
              </a:rPr>
              <a:t>It is an interpreted, full-fledged programming language that enables dynamic interactivity on websites when applied to an HTML document.</a:t>
            </a:r>
            <a:endParaRPr lang="en-US" sz="1400">
              <a:solidFill>
                <a:srgbClr val="FFFFFF"/>
              </a:solidFill>
              <a:latin typeface="+mj-lt"/>
            </a:endParaRPr>
          </a:p>
          <a:p>
            <a:pPr>
              <a:lnSpc>
                <a:spcPct val="90000"/>
              </a:lnSpc>
              <a:buFont typeface="Wingdings" panose="05000000000000000000" pitchFamily="2" charset="2"/>
              <a:buChar char="Ø"/>
            </a:pPr>
            <a:r>
              <a:rPr lang="en-US" sz="1400" b="0" i="0">
                <a:solidFill>
                  <a:srgbClr val="FFFFFF"/>
                </a:solidFill>
                <a:effectLst/>
                <a:latin typeface="+mj-lt"/>
              </a:rPr>
              <a:t>JavaScript follows the syntax and structure of the C programming language. Thus, it is a structured programming language.</a:t>
            </a:r>
          </a:p>
          <a:p>
            <a:pPr>
              <a:lnSpc>
                <a:spcPct val="90000"/>
              </a:lnSpc>
              <a:buFont typeface="Wingdings" panose="05000000000000000000" pitchFamily="2" charset="2"/>
              <a:buChar char="Ø"/>
            </a:pPr>
            <a:r>
              <a:rPr lang="en-US" sz="1400" b="0" i="0">
                <a:solidFill>
                  <a:srgbClr val="FFFFFF"/>
                </a:solidFill>
                <a:effectLst/>
                <a:latin typeface="+mj-lt"/>
              </a:rPr>
              <a:t>JavaScript is a weakly typed language, where certain types are implicitly cast (depending on the operation).</a:t>
            </a:r>
          </a:p>
          <a:p>
            <a:pPr>
              <a:lnSpc>
                <a:spcPct val="90000"/>
              </a:lnSpc>
            </a:pPr>
            <a:endParaRPr lang="en-IN" sz="1400">
              <a:solidFill>
                <a:srgbClr val="FFFFFF"/>
              </a:solidFill>
            </a:endParaRPr>
          </a:p>
        </p:txBody>
      </p:sp>
    </p:spTree>
    <p:extLst>
      <p:ext uri="{BB962C8B-B14F-4D97-AF65-F5344CB8AC3E}">
        <p14:creationId xmlns:p14="http://schemas.microsoft.com/office/powerpoint/2010/main" val="2303873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F354F-43B4-4A51-B944-1648389CA8B3}"/>
              </a:ext>
            </a:extLst>
          </p:cNvPr>
          <p:cNvSpPr>
            <a:spLocks noGrp="1"/>
          </p:cNvSpPr>
          <p:nvPr>
            <p:ph type="title"/>
          </p:nvPr>
        </p:nvSpPr>
        <p:spPr/>
        <p:txBody>
          <a:bodyPr/>
          <a:lstStyle/>
          <a:p>
            <a:pPr algn="ctr"/>
            <a:r>
              <a:rPr lang="en-IN" dirty="0"/>
              <a:t>Coding</a:t>
            </a:r>
          </a:p>
        </p:txBody>
      </p:sp>
      <p:pic>
        <p:nvPicPr>
          <p:cNvPr id="4" name="Content Placeholder 3">
            <a:extLst>
              <a:ext uri="{FF2B5EF4-FFF2-40B4-BE49-F238E27FC236}">
                <a16:creationId xmlns:a16="http://schemas.microsoft.com/office/drawing/2014/main" id="{F15F4428-A037-4C72-B032-AA1840E6E97C}"/>
              </a:ext>
            </a:extLst>
          </p:cNvPr>
          <p:cNvPicPr>
            <a:picLocks noGrp="1"/>
          </p:cNvPicPr>
          <p:nvPr>
            <p:ph idx="1"/>
          </p:nvPr>
        </p:nvPicPr>
        <p:blipFill>
          <a:blip r:embed="rId2"/>
          <a:stretch>
            <a:fillRect/>
          </a:stretch>
        </p:blipFill>
        <p:spPr>
          <a:xfrm>
            <a:off x="346241" y="1329814"/>
            <a:ext cx="5252289" cy="5376277"/>
          </a:xfrm>
          <a:prstGeom prst="rect">
            <a:avLst/>
          </a:prstGeom>
        </p:spPr>
      </p:pic>
      <p:pic>
        <p:nvPicPr>
          <p:cNvPr id="5" name="Picture 4">
            <a:extLst>
              <a:ext uri="{FF2B5EF4-FFF2-40B4-BE49-F238E27FC236}">
                <a16:creationId xmlns:a16="http://schemas.microsoft.com/office/drawing/2014/main" id="{325BA016-F64F-4C1E-9E3D-1E4B13B2F1F1}"/>
              </a:ext>
            </a:extLst>
          </p:cNvPr>
          <p:cNvPicPr/>
          <p:nvPr/>
        </p:nvPicPr>
        <p:blipFill>
          <a:blip r:embed="rId3"/>
          <a:stretch>
            <a:fillRect/>
          </a:stretch>
        </p:blipFill>
        <p:spPr>
          <a:xfrm>
            <a:off x="5793288" y="1490234"/>
            <a:ext cx="6303010" cy="5326145"/>
          </a:xfrm>
          <a:prstGeom prst="rect">
            <a:avLst/>
          </a:prstGeom>
        </p:spPr>
      </p:pic>
    </p:spTree>
    <p:extLst>
      <p:ext uri="{BB962C8B-B14F-4D97-AF65-F5344CB8AC3E}">
        <p14:creationId xmlns:p14="http://schemas.microsoft.com/office/powerpoint/2010/main" val="3347099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CE6C998D-1D01-4A25-B141-7EB5062E45AA}"/>
              </a:ext>
            </a:extLst>
          </p:cNvPr>
          <p:cNvPicPr>
            <a:picLocks noGrp="1"/>
          </p:cNvPicPr>
          <p:nvPr>
            <p:ph idx="1"/>
          </p:nvPr>
        </p:nvPicPr>
        <p:blipFill>
          <a:blip r:embed="rId2"/>
          <a:stretch>
            <a:fillRect/>
          </a:stretch>
        </p:blipFill>
        <p:spPr>
          <a:xfrm>
            <a:off x="2453774" y="1131994"/>
            <a:ext cx="7286328" cy="4590386"/>
          </a:xfrm>
          <a:prstGeom prst="rect">
            <a:avLst/>
          </a:prstGeom>
        </p:spPr>
      </p:pic>
    </p:spTree>
    <p:extLst>
      <p:ext uri="{BB962C8B-B14F-4D97-AF65-F5344CB8AC3E}">
        <p14:creationId xmlns:p14="http://schemas.microsoft.com/office/powerpoint/2010/main" val="30241369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Retrospect</Template>
  <TotalTime>22</TotalTime>
  <Words>784</Words>
  <Application>Microsoft Office PowerPoint</Application>
  <PresentationFormat>Widescreen</PresentationFormat>
  <Paragraphs>35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PROJECT: Stopwatch And Countdown</vt:lpstr>
      <vt:lpstr>                            Introduction</vt:lpstr>
      <vt:lpstr>Objectives</vt:lpstr>
      <vt:lpstr>Web Development Language Used</vt:lpstr>
      <vt:lpstr>HTML</vt:lpstr>
      <vt:lpstr>CSS</vt:lpstr>
      <vt:lpstr>Javascript</vt:lpstr>
      <vt:lpstr>Coding</vt:lpstr>
      <vt:lpstr>PowerPoint Presentation</vt:lpstr>
      <vt:lpstr>Style.css</vt:lpstr>
      <vt:lpstr>Results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 Stopwatch and countdown</dc:title>
  <dc:creator>yadusriwastav735@gmail.com</dc:creator>
  <cp:lastModifiedBy>yadusriwastav735@gmail.com</cp:lastModifiedBy>
  <cp:revision>74</cp:revision>
  <dcterms:created xsi:type="dcterms:W3CDTF">2021-05-14T04:45:39Z</dcterms:created>
  <dcterms:modified xsi:type="dcterms:W3CDTF">2021-05-16T02:45:47Z</dcterms:modified>
</cp:coreProperties>
</file>