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14BBC8-2B92-4332-A4CF-6F2CF78487D0}" type="datetimeFigureOut">
              <a:rPr lang="en-IN" smtClean="0"/>
              <a:t>18-10-2022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38F29E2-C5BD-45C3-B0CF-8FBDE2EA0E6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56658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4BBC8-2B92-4332-A4CF-6F2CF78487D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145297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4BBC8-2B92-4332-A4CF-6F2CF78487D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364566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4BBC8-2B92-4332-A4CF-6F2CF78487D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260660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4BBC8-2B92-4332-A4CF-6F2CF78487D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F29E2-C5BD-45C3-B0CF-8FBDE2EA0E6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339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4BBC8-2B92-4332-A4CF-6F2CF78487D0}"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309327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4BBC8-2B92-4332-A4CF-6F2CF78487D0}"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310715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4BBC8-2B92-4332-A4CF-6F2CF78487D0}"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91158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4BBC8-2B92-4332-A4CF-6F2CF78487D0}"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302136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4BBC8-2B92-4332-A4CF-6F2CF78487D0}"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138281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4BBC8-2B92-4332-A4CF-6F2CF78487D0}"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F29E2-C5BD-45C3-B0CF-8FBDE2EA0E6A}" type="slidenum">
              <a:rPr lang="en-IN" smtClean="0"/>
              <a:t>‹#›</a:t>
            </a:fld>
            <a:endParaRPr lang="en-IN"/>
          </a:p>
        </p:txBody>
      </p:sp>
    </p:spTree>
    <p:extLst>
      <p:ext uri="{BB962C8B-B14F-4D97-AF65-F5344CB8AC3E}">
        <p14:creationId xmlns:p14="http://schemas.microsoft.com/office/powerpoint/2010/main" val="29514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C14BBC8-2B92-4332-A4CF-6F2CF78487D0}" type="datetimeFigureOut">
              <a:rPr lang="en-IN" smtClean="0"/>
              <a:t>18-10-2022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38F29E2-C5BD-45C3-B0CF-8FBDE2EA0E6A}" type="slidenum">
              <a:rPr lang="en-IN" smtClean="0"/>
              <a:t>‹#›</a:t>
            </a:fld>
            <a:endParaRPr lang="en-IN"/>
          </a:p>
        </p:txBody>
      </p:sp>
    </p:spTree>
    <p:extLst>
      <p:ext uri="{BB962C8B-B14F-4D97-AF65-F5344CB8AC3E}">
        <p14:creationId xmlns:p14="http://schemas.microsoft.com/office/powerpoint/2010/main" val="3657833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X Education Identifying Hot Leads</a:t>
            </a:r>
            <a:br>
              <a:rPr lang="en-IN" dirty="0"/>
            </a:br>
            <a:r>
              <a:rPr lang="en-IN" dirty="0"/>
              <a:t>Case Study</a:t>
            </a:r>
          </a:p>
        </p:txBody>
      </p:sp>
      <p:sp>
        <p:nvSpPr>
          <p:cNvPr id="3" name="Subtitle 2"/>
          <p:cNvSpPr>
            <a:spLocks noGrp="1"/>
          </p:cNvSpPr>
          <p:nvPr>
            <p:ph type="subTitle" idx="1"/>
          </p:nvPr>
        </p:nvSpPr>
        <p:spPr/>
        <p:txBody>
          <a:bodyPr/>
          <a:lstStyle/>
          <a:p>
            <a:r>
              <a:rPr lang="en-IN" dirty="0"/>
              <a:t>By </a:t>
            </a:r>
            <a:r>
              <a:rPr lang="en-IN" dirty="0" err="1"/>
              <a:t>Praphulla</a:t>
            </a:r>
            <a:r>
              <a:rPr lang="en-IN" dirty="0"/>
              <a:t> </a:t>
            </a:r>
            <a:r>
              <a:rPr lang="en-IN" dirty="0" err="1"/>
              <a:t>Mukhi</a:t>
            </a:r>
            <a:r>
              <a:rPr lang="en-IN" dirty="0"/>
              <a:t> &amp; Kush Giri</a:t>
            </a:r>
          </a:p>
        </p:txBody>
      </p:sp>
    </p:spTree>
    <p:extLst>
      <p:ext uri="{BB962C8B-B14F-4D97-AF65-F5344CB8AC3E}">
        <p14:creationId xmlns:p14="http://schemas.microsoft.com/office/powerpoint/2010/main" val="83395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r>
              <a:rPr lang="en-US" dirty="0"/>
              <a:t>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IN" dirty="0"/>
          </a:p>
        </p:txBody>
      </p:sp>
    </p:spTree>
    <p:extLst>
      <p:ext uri="{BB962C8B-B14F-4D97-AF65-F5344CB8AC3E}">
        <p14:creationId xmlns:p14="http://schemas.microsoft.com/office/powerpoint/2010/main" val="27781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Provided:</a:t>
            </a:r>
          </a:p>
        </p:txBody>
      </p:sp>
      <p:sp>
        <p:nvSpPr>
          <p:cNvPr id="3" name="Content Placeholder 2"/>
          <p:cNvSpPr>
            <a:spLocks noGrp="1"/>
          </p:cNvSpPr>
          <p:nvPr>
            <p:ph idx="1"/>
          </p:nvPr>
        </p:nvSpPr>
        <p:spPr>
          <a:xfrm>
            <a:off x="1201487" y="2751826"/>
            <a:ext cx="8595360" cy="2053087"/>
          </a:xfrm>
        </p:spPr>
        <p:txBody>
          <a:bodyPr/>
          <a:lstStyle/>
          <a:p>
            <a:r>
              <a:rPr lang="en-US" dirty="0"/>
              <a:t>Provided dataset has leads that past with around 9000 data points.</a:t>
            </a:r>
          </a:p>
          <a:p>
            <a:r>
              <a:rPr lang="en-US" dirty="0"/>
              <a:t>This dataset consists of various attributes such as Lead Source, Total Time Spent on Website, Total Visits, Last Activity, etc.</a:t>
            </a:r>
          </a:p>
          <a:p>
            <a:r>
              <a:rPr lang="en-US" dirty="0"/>
              <a:t>The target variable, in this case, is the column ‘Converted’ which tells whether a past lead was converted.</a:t>
            </a:r>
            <a:endParaRPr lang="en-IN" dirty="0"/>
          </a:p>
        </p:txBody>
      </p:sp>
    </p:spTree>
    <p:extLst>
      <p:ext uri="{BB962C8B-B14F-4D97-AF65-F5344CB8AC3E}">
        <p14:creationId xmlns:p14="http://schemas.microsoft.com/office/powerpoint/2010/main" val="84270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Analysis:</a:t>
            </a:r>
          </a:p>
        </p:txBody>
      </p:sp>
      <p:sp>
        <p:nvSpPr>
          <p:cNvPr id="3" name="Content Placeholder 2"/>
          <p:cNvSpPr>
            <a:spLocks noGrp="1"/>
          </p:cNvSpPr>
          <p:nvPr>
            <p:ph idx="1"/>
          </p:nvPr>
        </p:nvSpPr>
        <p:spPr/>
        <p:txBody>
          <a:bodyPr>
            <a:normAutofit lnSpcReduction="10000"/>
          </a:bodyPr>
          <a:lstStyle/>
          <a:p>
            <a:pPr marL="0" indent="0">
              <a:buNone/>
            </a:pPr>
            <a:r>
              <a:rPr lang="en-IN" dirty="0"/>
              <a:t>We tend to drop few columns at the start only as one of the variables from that feature was at very high percent. Below are few pointer:</a:t>
            </a:r>
          </a:p>
          <a:p>
            <a:r>
              <a:rPr lang="en-US" b="1" u="sng" dirty="0">
                <a:solidFill>
                  <a:srgbClr val="F00000"/>
                </a:solidFill>
              </a:rPr>
              <a:t>Country</a:t>
            </a:r>
            <a:r>
              <a:rPr lang="en-US" dirty="0">
                <a:solidFill>
                  <a:srgbClr val="F00000"/>
                </a:solidFill>
              </a:rPr>
              <a:t> </a:t>
            </a:r>
            <a:r>
              <a:rPr lang="en-US" dirty="0"/>
              <a:t>- INDIA (95%)</a:t>
            </a:r>
          </a:p>
          <a:p>
            <a:r>
              <a:rPr lang="en-US" b="1" u="sng" dirty="0">
                <a:solidFill>
                  <a:srgbClr val="F00000"/>
                </a:solidFill>
              </a:rPr>
              <a:t>How did you hear about X Education </a:t>
            </a:r>
            <a:r>
              <a:rPr lang="en-US" dirty="0"/>
              <a:t>– Here “Select” values to 71% of the feature and 2</a:t>
            </a:r>
            <a:r>
              <a:rPr lang="en-US" baseline="30000" dirty="0"/>
              <a:t>nd</a:t>
            </a:r>
            <a:r>
              <a:rPr lang="en-US" dirty="0"/>
              <a:t> highest leading variable is Online Search with 11%</a:t>
            </a:r>
          </a:p>
          <a:p>
            <a:r>
              <a:rPr lang="en-US" b="1" u="sng" dirty="0">
                <a:solidFill>
                  <a:srgbClr val="F00000"/>
                </a:solidFill>
              </a:rPr>
              <a:t>City</a:t>
            </a:r>
            <a:r>
              <a:rPr lang="en-US" dirty="0">
                <a:solidFill>
                  <a:srgbClr val="F00000"/>
                </a:solidFill>
              </a:rPr>
              <a:t> </a:t>
            </a:r>
            <a:r>
              <a:rPr lang="en-US" dirty="0"/>
              <a:t>- MUMBAI and State: Maharashtra</a:t>
            </a:r>
          </a:p>
          <a:p>
            <a:r>
              <a:rPr lang="en-US" b="1" u="sng" dirty="0">
                <a:solidFill>
                  <a:srgbClr val="F00000"/>
                </a:solidFill>
              </a:rPr>
              <a:t>Specialization</a:t>
            </a:r>
            <a:r>
              <a:rPr lang="en-US" dirty="0">
                <a:solidFill>
                  <a:srgbClr val="F00000"/>
                </a:solidFill>
              </a:rPr>
              <a:t> </a:t>
            </a:r>
            <a:r>
              <a:rPr lang="en-US" dirty="0"/>
              <a:t>had NULL (39.58%) values that are 3X to the 2nd highest variable i.e. Finance Management(10.57%).</a:t>
            </a:r>
          </a:p>
          <a:p>
            <a:r>
              <a:rPr lang="en-US" b="1" u="sng" dirty="0">
                <a:solidFill>
                  <a:srgbClr val="F00000"/>
                </a:solidFill>
              </a:rPr>
              <a:t>What matters most to you in choosing a course </a:t>
            </a:r>
            <a:r>
              <a:rPr lang="en-US" dirty="0"/>
              <a:t>- Better Career Prospects (99%)</a:t>
            </a:r>
          </a:p>
          <a:p>
            <a:r>
              <a:rPr lang="en-US" dirty="0"/>
              <a:t>Magazine', 'Receive More Updates About Our Courses', 'Update me on Supply Chain Content', 'Get updates on DM Content', 'I agree to pay the amount through </a:t>
            </a:r>
            <a:r>
              <a:rPr lang="en-US" dirty="0" err="1"/>
              <a:t>cheque</a:t>
            </a:r>
            <a:r>
              <a:rPr lang="en-US" dirty="0"/>
              <a:t>' - </a:t>
            </a:r>
            <a:r>
              <a:rPr lang="en-US" b="1" u="sng" dirty="0">
                <a:solidFill>
                  <a:srgbClr val="F00000"/>
                </a:solidFill>
              </a:rPr>
              <a:t>100% NO</a:t>
            </a:r>
            <a:endParaRPr lang="en-IN" b="1" u="sng" dirty="0">
              <a:solidFill>
                <a:srgbClr val="F00000"/>
              </a:solidFill>
            </a:endParaRPr>
          </a:p>
        </p:txBody>
      </p:sp>
    </p:spTree>
    <p:extLst>
      <p:ext uri="{BB962C8B-B14F-4D97-AF65-F5344CB8AC3E}">
        <p14:creationId xmlns:p14="http://schemas.microsoft.com/office/powerpoint/2010/main" val="267715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Analysis:</a:t>
            </a:r>
          </a:p>
        </p:txBody>
      </p:sp>
      <p:sp>
        <p:nvSpPr>
          <p:cNvPr id="3" name="Content Placeholder 2"/>
          <p:cNvSpPr>
            <a:spLocks noGrp="1"/>
          </p:cNvSpPr>
          <p:nvPr>
            <p:ph idx="1"/>
          </p:nvPr>
        </p:nvSpPr>
        <p:spPr/>
        <p:txBody>
          <a:bodyPr/>
          <a:lstStyle/>
          <a:p>
            <a:r>
              <a:rPr lang="en-IN" dirty="0"/>
              <a:t>Here we conclude that maximum learners are from </a:t>
            </a:r>
            <a:r>
              <a:rPr lang="en-IN" dirty="0">
                <a:solidFill>
                  <a:srgbClr val="F00000"/>
                </a:solidFill>
              </a:rPr>
              <a:t>INDIA</a:t>
            </a:r>
            <a:r>
              <a:rPr lang="en-IN" dirty="0"/>
              <a:t> and especially from the state of </a:t>
            </a:r>
            <a:r>
              <a:rPr lang="en-IN" dirty="0">
                <a:solidFill>
                  <a:srgbClr val="F00000"/>
                </a:solidFill>
              </a:rPr>
              <a:t>Maharashtra</a:t>
            </a:r>
            <a:r>
              <a:rPr lang="en-IN" dirty="0"/>
              <a:t>. </a:t>
            </a:r>
          </a:p>
          <a:p>
            <a:r>
              <a:rPr lang="en-IN" dirty="0"/>
              <a:t>They learn about the courses through </a:t>
            </a:r>
            <a:r>
              <a:rPr lang="en-IN" dirty="0">
                <a:solidFill>
                  <a:srgbClr val="F00000"/>
                </a:solidFill>
              </a:rPr>
              <a:t>Online Source</a:t>
            </a:r>
            <a:r>
              <a:rPr lang="en-IN" dirty="0"/>
              <a:t>.</a:t>
            </a:r>
          </a:p>
          <a:p>
            <a:r>
              <a:rPr lang="en-IN" dirty="0"/>
              <a:t>They are looking for </a:t>
            </a:r>
            <a:r>
              <a:rPr lang="en-IN" dirty="0">
                <a:solidFill>
                  <a:srgbClr val="F00000"/>
                </a:solidFill>
              </a:rPr>
              <a:t>Better Career Prospects </a:t>
            </a:r>
            <a:r>
              <a:rPr lang="en-IN" dirty="0"/>
              <a:t>and many are from </a:t>
            </a:r>
            <a:r>
              <a:rPr lang="en-IN" dirty="0">
                <a:solidFill>
                  <a:srgbClr val="F00000"/>
                </a:solidFill>
              </a:rPr>
              <a:t>Finance Management</a:t>
            </a:r>
            <a:r>
              <a:rPr lang="en-IN" dirty="0"/>
              <a:t>.</a:t>
            </a:r>
          </a:p>
          <a:p>
            <a:r>
              <a:rPr lang="en-IN" dirty="0"/>
              <a:t>We can lower </a:t>
            </a:r>
            <a:r>
              <a:rPr lang="en-IN" dirty="0">
                <a:solidFill>
                  <a:srgbClr val="F00000"/>
                </a:solidFill>
              </a:rPr>
              <a:t>Magazine</a:t>
            </a:r>
            <a:r>
              <a:rPr lang="en-IN" dirty="0"/>
              <a:t> Ads as we see 100% NOs in that feature.</a:t>
            </a:r>
          </a:p>
          <a:p>
            <a:r>
              <a:rPr lang="en-IN" dirty="0"/>
              <a:t>Also learns </a:t>
            </a:r>
            <a:r>
              <a:rPr lang="en-IN" dirty="0">
                <a:solidFill>
                  <a:srgbClr val="F00000"/>
                </a:solidFill>
              </a:rPr>
              <a:t>do not wish to pay by cheque </a:t>
            </a:r>
            <a:r>
              <a:rPr lang="en-IN" dirty="0"/>
              <a:t>maybe due to lack of usage in that segment of payment mode.</a:t>
            </a:r>
          </a:p>
          <a:p>
            <a:r>
              <a:rPr lang="en-IN" dirty="0"/>
              <a:t>And they are opting out from any </a:t>
            </a:r>
            <a:r>
              <a:rPr lang="en-IN" dirty="0">
                <a:solidFill>
                  <a:srgbClr val="F00000"/>
                </a:solidFill>
              </a:rPr>
              <a:t>marketing emails </a:t>
            </a:r>
            <a:r>
              <a:rPr lang="en-IN" dirty="0"/>
              <a:t>and </a:t>
            </a:r>
            <a:r>
              <a:rPr lang="en-IN" dirty="0">
                <a:solidFill>
                  <a:srgbClr val="F00000"/>
                </a:solidFill>
              </a:rPr>
              <a:t>related communications</a:t>
            </a:r>
            <a:r>
              <a:rPr lang="en-IN" dirty="0"/>
              <a:t>. </a:t>
            </a:r>
          </a:p>
        </p:txBody>
      </p:sp>
    </p:spTree>
    <p:extLst>
      <p:ext uri="{BB962C8B-B14F-4D97-AF65-F5344CB8AC3E}">
        <p14:creationId xmlns:p14="http://schemas.microsoft.com/office/powerpoint/2010/main" val="383750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of Modelling:</a:t>
            </a:r>
          </a:p>
        </p:txBody>
      </p:sp>
      <p:sp>
        <p:nvSpPr>
          <p:cNvPr id="3" name="Content Placeholder 2"/>
          <p:cNvSpPr>
            <a:spLocks noGrp="1"/>
          </p:cNvSpPr>
          <p:nvPr>
            <p:ph idx="1"/>
          </p:nvPr>
        </p:nvSpPr>
        <p:spPr>
          <a:xfrm>
            <a:off x="1261872" y="2122098"/>
            <a:ext cx="8595360" cy="3588589"/>
          </a:xfrm>
        </p:spPr>
        <p:txBody>
          <a:bodyPr>
            <a:normAutofit fontScale="92500" lnSpcReduction="20000"/>
          </a:bodyPr>
          <a:lstStyle/>
          <a:p>
            <a:pPr marL="0" indent="0">
              <a:buNone/>
            </a:pPr>
            <a:r>
              <a:rPr lang="en-IN" dirty="0"/>
              <a:t>We could identify 14 features that are most important while taking decisions. Top three which leads the graph are:</a:t>
            </a:r>
          </a:p>
          <a:p>
            <a:pPr marL="342900" indent="-342900">
              <a:buFont typeface="+mj-lt"/>
              <a:buAutoNum type="arabicPeriod"/>
            </a:pPr>
            <a:r>
              <a:rPr lang="en-IN" dirty="0"/>
              <a:t>Housewives and Working Professionals: We can say that housewives are intending to come out of their daily routine and learn something new and similarly Working professionals are looking for better career prospects.</a:t>
            </a:r>
          </a:p>
          <a:p>
            <a:pPr marL="342900" indent="-342900">
              <a:buFont typeface="+mj-lt"/>
              <a:buAutoNum type="arabicPeriod"/>
            </a:pPr>
            <a:r>
              <a:rPr lang="en-IN" dirty="0"/>
              <a:t>Leads generated through references are the most prominent ones. We can try push for referrals more and incentives them.</a:t>
            </a:r>
          </a:p>
          <a:p>
            <a:pPr marL="342900" indent="-342900">
              <a:buFont typeface="+mj-lt"/>
              <a:buAutoNum type="arabicPeriod"/>
            </a:pPr>
            <a:r>
              <a:rPr lang="en-IN" dirty="0"/>
              <a:t>And also leads generated from </a:t>
            </a:r>
            <a:r>
              <a:rPr lang="en-IN" dirty="0" err="1"/>
              <a:t>Welingak</a:t>
            </a:r>
            <a:r>
              <a:rPr lang="en-IN" dirty="0"/>
              <a:t> Website are positive ones.</a:t>
            </a:r>
          </a:p>
          <a:p>
            <a:pPr marL="0" indent="0">
              <a:buNone/>
            </a:pPr>
            <a:endParaRPr lang="en-IN" dirty="0"/>
          </a:p>
          <a:p>
            <a:pPr marL="0" indent="0">
              <a:buNone/>
            </a:pPr>
            <a:r>
              <a:rPr lang="en-IN" dirty="0"/>
              <a:t>Accuracy on train =       79.18%</a:t>
            </a:r>
          </a:p>
          <a:p>
            <a:pPr marL="0" indent="0">
              <a:buNone/>
            </a:pPr>
            <a:r>
              <a:rPr lang="en-IN" dirty="0"/>
              <a:t>Accuracy on Test  =       79.32%</a:t>
            </a:r>
          </a:p>
        </p:txBody>
      </p:sp>
    </p:spTree>
    <p:extLst>
      <p:ext uri="{BB962C8B-B14F-4D97-AF65-F5344CB8AC3E}">
        <p14:creationId xmlns:p14="http://schemas.microsoft.com/office/powerpoint/2010/main" val="83399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5344" y="3079631"/>
            <a:ext cx="5055079"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28769869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80</TotalTime>
  <Words>617</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X Education Identifying Hot Leads Case Study</vt:lpstr>
      <vt:lpstr>Problem Statement:</vt:lpstr>
      <vt:lpstr>Data Provided:</vt:lpstr>
      <vt:lpstr>EDA Analysis:</vt:lpstr>
      <vt:lpstr>EDA Analysis:</vt:lpstr>
      <vt:lpstr>Results of 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Identifying Hot Leads Case Study</dc:title>
  <dc:creator>Microsoft account</dc:creator>
  <cp:lastModifiedBy>ADmin</cp:lastModifiedBy>
  <cp:revision>6</cp:revision>
  <dcterms:created xsi:type="dcterms:W3CDTF">2022-10-18T12:33:24Z</dcterms:created>
  <dcterms:modified xsi:type="dcterms:W3CDTF">2022-10-18T14:15:49Z</dcterms:modified>
</cp:coreProperties>
</file>