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9" r:id="rId5"/>
    <p:sldId id="261" r:id="rId6"/>
    <p:sldId id="264" r:id="rId7"/>
    <p:sldId id="265" r:id="rId8"/>
    <p:sldId id="260" r:id="rId9"/>
    <p:sldId id="266" r:id="rId10"/>
    <p:sldId id="267" r:id="rId11"/>
    <p:sldId id="270" r:id="rId12"/>
    <p:sldId id="271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8B91C-FC0B-40E3-9D1A-F63C6930F91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DC2847-ED1A-474D-AE85-410CC6F6BE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E503-5113-404E-852E-F3C26DAE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7C11E-9588-4559-AD0F-2A1297265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/>
              <a:t>0 </a:t>
            </a:r>
            <a:r>
              <a:rPr lang="en-US" dirty="0"/>
              <a:t>September, 2021</a:t>
            </a:r>
          </a:p>
        </p:txBody>
      </p:sp>
    </p:spTree>
    <p:extLst>
      <p:ext uri="{BB962C8B-B14F-4D97-AF65-F5344CB8AC3E}">
        <p14:creationId xmlns:p14="http://schemas.microsoft.com/office/powerpoint/2010/main" val="272785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Coaching Data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28CAD-D2EE-48E6-88C4-D881B2C03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8" y="3205218"/>
            <a:ext cx="10306411" cy="164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174E5-C1C0-4D1A-833D-57418EA77F35}"/>
              </a:ext>
            </a:extLst>
          </p:cNvPr>
          <p:cNvSpPr txBox="1"/>
          <p:nvPr/>
        </p:nvSpPr>
        <p:spPr>
          <a:xfrm>
            <a:off x="1390261" y="2155371"/>
            <a:ext cx="89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</a:t>
            </a:r>
            <a:r>
              <a:rPr lang="en-US" dirty="0"/>
              <a:t> = OR between the coaching survey values of different schools in same district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C6352-B14A-41AD-B89B-9770BE39699B}"/>
              </a:ext>
            </a:extLst>
          </p:cNvPr>
          <p:cNvSpPr txBox="1"/>
          <p:nvPr/>
        </p:nvSpPr>
        <p:spPr>
          <a:xfrm>
            <a:off x="1505338" y="5163101"/>
            <a:ext cx="54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Districts = 192 </a:t>
            </a:r>
          </a:p>
          <a:p>
            <a:r>
              <a:rPr lang="en-US" dirty="0"/>
              <a:t>Columns = 14</a:t>
            </a:r>
          </a:p>
        </p:txBody>
      </p:sp>
    </p:spTree>
    <p:extLst>
      <p:ext uri="{BB962C8B-B14F-4D97-AF65-F5344CB8AC3E}">
        <p14:creationId xmlns:p14="http://schemas.microsoft.com/office/powerpoint/2010/main" val="11303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CWIS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Relevant Columns = 90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1C588-9E6E-418A-81D9-0424ADAD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6" y="1994461"/>
            <a:ext cx="6510156" cy="41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CWIS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174E5-C1C0-4D1A-833D-57418EA77F35}"/>
              </a:ext>
            </a:extLst>
          </p:cNvPr>
          <p:cNvSpPr txBox="1"/>
          <p:nvPr/>
        </p:nvSpPr>
        <p:spPr>
          <a:xfrm>
            <a:off x="1390261" y="2155371"/>
            <a:ext cx="89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</a:t>
            </a:r>
            <a:r>
              <a:rPr lang="en-US" dirty="0"/>
              <a:t> = MEAN between the survey values of different schools in same district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C6352-B14A-41AD-B89B-9770BE39699B}"/>
              </a:ext>
            </a:extLst>
          </p:cNvPr>
          <p:cNvSpPr txBox="1"/>
          <p:nvPr/>
        </p:nvSpPr>
        <p:spPr>
          <a:xfrm>
            <a:off x="2102497" y="2573382"/>
            <a:ext cx="72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Aggregate &lt;- DT[ , mean(</a:t>
            </a:r>
            <a:r>
              <a:rPr lang="en-US" b="1" dirty="0" err="1"/>
              <a:t>each_column</a:t>
            </a:r>
            <a:r>
              <a:rPr lang="en-US" b="1" dirty="0"/>
              <a:t>), by = State.District.ID]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73AFD-1BA8-4332-8976-944952404251}"/>
              </a:ext>
            </a:extLst>
          </p:cNvPr>
          <p:cNvSpPr txBox="1"/>
          <p:nvPr/>
        </p:nvSpPr>
        <p:spPr>
          <a:xfrm>
            <a:off x="2646782" y="5554425"/>
            <a:ext cx="722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Districts = 230 </a:t>
            </a:r>
          </a:p>
          <a:p>
            <a:r>
              <a:rPr lang="en-US" b="1" dirty="0"/>
              <a:t>Columns = 86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06616D-9684-4F61-9E87-45AB3815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" y="3429000"/>
            <a:ext cx="11806717" cy="1584312"/>
          </a:xfrm>
        </p:spPr>
      </p:pic>
    </p:spTree>
    <p:extLst>
      <p:ext uri="{BB962C8B-B14F-4D97-AF65-F5344CB8AC3E}">
        <p14:creationId xmlns:p14="http://schemas.microsoft.com/office/powerpoint/2010/main" val="208854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Aggregate(CWIS, Coaching Logs)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BBF1D-1D4B-424A-BF8A-7B5BAC5564C5}"/>
              </a:ext>
            </a:extLst>
          </p:cNvPr>
          <p:cNvSpPr/>
          <p:nvPr/>
        </p:nvSpPr>
        <p:spPr>
          <a:xfrm>
            <a:off x="2323323" y="2394439"/>
            <a:ext cx="280269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Rows = 186, Columns = 101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7921C1D-3A6D-4DB3-A3C3-F375D599C5BF}"/>
              </a:ext>
            </a:extLst>
          </p:cNvPr>
          <p:cNvCxnSpPr>
            <a:cxnSpLocks/>
          </p:cNvCxnSpPr>
          <p:nvPr/>
        </p:nvCxnSpPr>
        <p:spPr>
          <a:xfrm>
            <a:off x="2777295" y="276377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F5DB446-A96D-4B2C-9BCD-F804E297BDFF}"/>
              </a:ext>
            </a:extLst>
          </p:cNvPr>
          <p:cNvCxnSpPr>
            <a:cxnSpLocks/>
          </p:cNvCxnSpPr>
          <p:nvPr/>
        </p:nvCxnSpPr>
        <p:spPr>
          <a:xfrm>
            <a:off x="2777295" y="339358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85D5A-2C84-4802-A2CC-4B712289B1DE}"/>
              </a:ext>
            </a:extLst>
          </p:cNvPr>
          <p:cNvSpPr txBox="1"/>
          <p:nvPr/>
        </p:nvSpPr>
        <p:spPr>
          <a:xfrm>
            <a:off x="3411776" y="3222198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common districts are taken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C92EA-330D-431B-9E2F-D1D46CA522DD}"/>
              </a:ext>
            </a:extLst>
          </p:cNvPr>
          <p:cNvSpPr txBox="1"/>
          <p:nvPr/>
        </p:nvSpPr>
        <p:spPr>
          <a:xfrm>
            <a:off x="3517523" y="383873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</a:t>
            </a:r>
            <a:r>
              <a:rPr lang="en-US" dirty="0" err="1"/>
              <a:t>cwis</a:t>
            </a:r>
            <a:r>
              <a:rPr lang="en-US" dirty="0"/>
              <a:t> survey per district and coaching level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9BC5AC-E011-437B-B22C-83CD65CD12B2}"/>
              </a:ext>
            </a:extLst>
          </p:cNvPr>
          <p:cNvCxnSpPr>
            <a:cxnSpLocks/>
          </p:cNvCxnSpPr>
          <p:nvPr/>
        </p:nvCxnSpPr>
        <p:spPr>
          <a:xfrm>
            <a:off x="2777294" y="404995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B7C25A-0463-446F-8520-978F1E348C6C}"/>
              </a:ext>
            </a:extLst>
          </p:cNvPr>
          <p:cNvSpPr txBox="1"/>
          <p:nvPr/>
        </p:nvSpPr>
        <p:spPr>
          <a:xfrm>
            <a:off x="3517523" y="449510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districts had </a:t>
            </a:r>
            <a:r>
              <a:rPr lang="en-US" dirty="0" err="1"/>
              <a:t>cwis</a:t>
            </a:r>
            <a:r>
              <a:rPr lang="en-US" dirty="0"/>
              <a:t> survey data but no coaching logs data</a:t>
            </a:r>
          </a:p>
        </p:txBody>
      </p:sp>
    </p:spTree>
    <p:extLst>
      <p:ext uri="{BB962C8B-B14F-4D97-AF65-F5344CB8AC3E}">
        <p14:creationId xmlns:p14="http://schemas.microsoft.com/office/powerpoint/2010/main" val="145554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B12E-6BAB-40D6-8B37-00A007DB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A915-EA2E-4DF1-BE4F-4AB76505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three datasets for the training format question</a:t>
            </a:r>
          </a:p>
          <a:p>
            <a:r>
              <a:rPr lang="en-US" dirty="0"/>
              <a:t>Apply models with the dataset</a:t>
            </a:r>
          </a:p>
        </p:txBody>
      </p:sp>
    </p:spTree>
    <p:extLst>
      <p:ext uri="{BB962C8B-B14F-4D97-AF65-F5344CB8AC3E}">
        <p14:creationId xmlns:p14="http://schemas.microsoft.com/office/powerpoint/2010/main" val="22789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0BD4-FB77-4C51-B7B5-33A1C3C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0FCF-45BA-464F-86AD-C45E4FBF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0200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attributes of external support (externally provide training, coaching, DESE support) influence the rate of improving instruction?  What are the conditions that cause the contribution of these variables to vary?</a:t>
            </a:r>
            <a:endParaRPr lang="en-US" b="1" dirty="0">
              <a:effectLst/>
            </a:endParaRPr>
          </a:p>
          <a:p>
            <a:r>
              <a:rPr lang="en-US" dirty="0"/>
              <a:t>“Improving instruction”:  increase in ETLP domain on CWIS</a:t>
            </a:r>
            <a:endParaRPr lang="en-US" b="0" dirty="0">
              <a:effectLst/>
            </a:endParaRPr>
          </a:p>
          <a:p>
            <a:r>
              <a:rPr lang="en-US" dirty="0"/>
              <a:t>Possible influencing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Q3 part (Training format:  virtual learning platform or trainer or both) </a:t>
            </a:r>
          </a:p>
          <a:p>
            <a:r>
              <a:rPr lang="en-US" sz="1800" dirty="0"/>
              <a:t>Datasets: CWIS, Coaching Logs</a:t>
            </a:r>
          </a:p>
          <a:p>
            <a:r>
              <a:rPr lang="en-US" sz="1800" dirty="0"/>
              <a:t>For primary analysis NCES data not included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776F91-71F2-4EF8-87CE-9C96BE207AE3}"/>
              </a:ext>
            </a:extLst>
          </p:cNvPr>
          <p:cNvGrpSpPr/>
          <p:nvPr/>
        </p:nvGrpSpPr>
        <p:grpSpPr>
          <a:xfrm>
            <a:off x="8273988" y="2716567"/>
            <a:ext cx="3613212" cy="1917577"/>
            <a:chOff x="8300621" y="1935332"/>
            <a:chExt cx="3613212" cy="19175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7ED5-162B-49B7-9516-2A01A3CFFBF9}"/>
                </a:ext>
              </a:extLst>
            </p:cNvPr>
            <p:cNvSpPr txBox="1"/>
            <p:nvPr/>
          </p:nvSpPr>
          <p:spPr>
            <a:xfrm>
              <a:off x="8451542" y="2086252"/>
              <a:ext cx="33113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Possible Question:</a:t>
              </a:r>
            </a:p>
            <a:p>
              <a:endParaRPr lang="en-US" b="1" dirty="0"/>
            </a:p>
            <a:p>
              <a:r>
                <a:rPr lang="en-US" dirty="0"/>
                <a:t>Does the consistency of coaching influence the rate of improving instruction?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BB60E0-90AC-44D9-B9B6-4484E423E1D4}"/>
                </a:ext>
              </a:extLst>
            </p:cNvPr>
            <p:cNvSpPr/>
            <p:nvPr/>
          </p:nvSpPr>
          <p:spPr>
            <a:xfrm>
              <a:off x="8300621" y="1935332"/>
              <a:ext cx="3613212" cy="1917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8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E5131-44F4-4BA0-8A49-541D74C5C5F1}"/>
              </a:ext>
            </a:extLst>
          </p:cNvPr>
          <p:cNvSpPr txBox="1"/>
          <p:nvPr/>
        </p:nvSpPr>
        <p:spPr>
          <a:xfrm>
            <a:off x="1228818" y="2689363"/>
            <a:ext cx="367286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Frequency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Once per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No. of times per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95EB3-082E-4D97-A177-C035195551E0}"/>
              </a:ext>
            </a:extLst>
          </p:cNvPr>
          <p:cNvSpPr txBox="1"/>
          <p:nvPr/>
        </p:nvSpPr>
        <p:spPr>
          <a:xfrm>
            <a:off x="7290318" y="3141445"/>
            <a:ext cx="35484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Gap/Stop</a:t>
            </a:r>
          </a:p>
          <a:p>
            <a:pPr lvl="1"/>
            <a:r>
              <a:rPr lang="en-US" sz="2400" dirty="0"/>
              <a:t>No. of empty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F57CD-CB27-45FD-A0A0-17829B764D0E}"/>
              </a:ext>
            </a:extLst>
          </p:cNvPr>
          <p:cNvSpPr txBox="1"/>
          <p:nvPr/>
        </p:nvSpPr>
        <p:spPr>
          <a:xfrm>
            <a:off x="4729065" y="4956602"/>
            <a:ext cx="38271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Duration of coaching session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09747E-97E4-46CD-84FE-38199B71051E}"/>
              </a:ext>
            </a:extLst>
          </p:cNvPr>
          <p:cNvGrpSpPr/>
          <p:nvPr/>
        </p:nvGrpSpPr>
        <p:grpSpPr>
          <a:xfrm>
            <a:off x="5033222" y="3245308"/>
            <a:ext cx="2257096" cy="1711294"/>
            <a:chOff x="5033222" y="3245308"/>
            <a:chExt cx="2020721" cy="149464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794554-CA11-4989-8403-AE4C4900FD3F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6308275" y="3612695"/>
              <a:ext cx="745668" cy="15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58C345-9E55-4E40-A037-960A5A8F41F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592" y="3933307"/>
              <a:ext cx="124408" cy="80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FC5550-B65E-4F63-91D8-E7D7A50C5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3222" y="3245308"/>
              <a:ext cx="698947" cy="36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8EDDD8-393E-4A96-9EEF-75F8059166D3}"/>
                </a:ext>
              </a:extLst>
            </p:cNvPr>
            <p:cNvSpPr/>
            <p:nvPr/>
          </p:nvSpPr>
          <p:spPr>
            <a:xfrm>
              <a:off x="5628813" y="3462657"/>
              <a:ext cx="679462" cy="609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2CE0-6F13-47CA-8020-DE486FA35302}"/>
              </a:ext>
            </a:extLst>
          </p:cNvPr>
          <p:cNvSpPr txBox="1"/>
          <p:nvPr/>
        </p:nvSpPr>
        <p:spPr>
          <a:xfrm rot="16200000">
            <a:off x="4333015" y="-482036"/>
            <a:ext cx="1292662" cy="7246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Duration of how many hours of coaching session is good, for consistency measure?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 answering Q3, what column can be used for Training format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What columns in NCES data can be used in this case?</a:t>
            </a:r>
          </a:p>
        </p:txBody>
      </p:sp>
    </p:spTree>
    <p:extLst>
      <p:ext uri="{BB962C8B-B14F-4D97-AF65-F5344CB8AC3E}">
        <p14:creationId xmlns:p14="http://schemas.microsoft.com/office/powerpoint/2010/main" val="9248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Data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236C58-578D-46D2-BC24-AD72E247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78703"/>
              </p:ext>
            </p:extLst>
          </p:nvPr>
        </p:nvGraphicFramePr>
        <p:xfrm>
          <a:off x="2937070" y="3429000"/>
          <a:ext cx="494729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558">
                  <a:extLst>
                    <a:ext uri="{9D8B030D-6E8A-4147-A177-3AD203B41FA5}">
                      <a16:colId xmlns:a16="http://schemas.microsoft.com/office/drawing/2014/main" val="2403983202"/>
                    </a:ext>
                  </a:extLst>
                </a:gridCol>
                <a:gridCol w="806041">
                  <a:extLst>
                    <a:ext uri="{9D8B030D-6E8A-4147-A177-3AD203B41FA5}">
                      <a16:colId xmlns:a16="http://schemas.microsoft.com/office/drawing/2014/main" val="2437423587"/>
                    </a:ext>
                  </a:extLst>
                </a:gridCol>
                <a:gridCol w="2375699">
                  <a:extLst>
                    <a:ext uri="{9D8B030D-6E8A-4147-A177-3AD203B41FA5}">
                      <a16:colId xmlns:a16="http://schemas.microsoft.com/office/drawing/2014/main" val="3743999663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State District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40774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7986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3018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MO-004110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58189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9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DD4F86-31F7-45B1-AA3B-21C583549953}"/>
              </a:ext>
            </a:extLst>
          </p:cNvPr>
          <p:cNvSpPr txBox="1"/>
          <p:nvPr/>
        </p:nvSpPr>
        <p:spPr>
          <a:xfrm>
            <a:off x="2491273" y="2029182"/>
            <a:ext cx="803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Aggregate CWIS, Coaching logs &amp; NCES --&gt;  1 district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F53CB-129F-474A-9DA4-35FE302669B1}"/>
              </a:ext>
            </a:extLst>
          </p:cNvPr>
          <p:cNvSpPr txBox="1"/>
          <p:nvPr/>
        </p:nvSpPr>
        <p:spPr>
          <a:xfrm>
            <a:off x="2410409" y="2612882"/>
            <a:ext cx="69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Aggregate &lt;- DT[ , (), by = (State.District.ID, year)]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629A48-16DD-4286-87A5-974FED4E1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4955" y="4928119"/>
            <a:ext cx="1208203" cy="659362"/>
          </a:xfrm>
          <a:prstGeom prst="bentConnector3">
            <a:avLst>
              <a:gd name="adj1" fmla="val 100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2CC606-F126-45DE-9D1A-B77EA593C90B}"/>
              </a:ext>
            </a:extLst>
          </p:cNvPr>
          <p:cNvCxnSpPr/>
          <p:nvPr/>
        </p:nvCxnSpPr>
        <p:spPr>
          <a:xfrm>
            <a:off x="2409375" y="4653698"/>
            <a:ext cx="526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D16FD-91A8-4DEA-A1BD-0B423C90A7A0}"/>
              </a:ext>
            </a:extLst>
          </p:cNvPr>
          <p:cNvSpPr txBox="1"/>
          <p:nvPr/>
        </p:nvSpPr>
        <p:spPr>
          <a:xfrm>
            <a:off x="3113320" y="5659215"/>
            <a:ext cx="69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rows ---&gt; different districts in different years</a:t>
            </a:r>
          </a:p>
        </p:txBody>
      </p:sp>
    </p:spTree>
    <p:extLst>
      <p:ext uri="{BB962C8B-B14F-4D97-AF65-F5344CB8AC3E}">
        <p14:creationId xmlns:p14="http://schemas.microsoft.com/office/powerpoint/2010/main" val="14800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CWIS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E8D2-2B1B-4158-89F3-2A1B63D571F5}"/>
              </a:ext>
            </a:extLst>
          </p:cNvPr>
          <p:cNvSpPr txBox="1"/>
          <p:nvPr/>
        </p:nvSpPr>
        <p:spPr>
          <a:xfrm rot="16200000">
            <a:off x="5023791" y="2129401"/>
            <a:ext cx="738664" cy="5234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contains the </a:t>
            </a:r>
            <a:r>
              <a:rPr lang="en-US" b="1" dirty="0"/>
              <a:t>State District ID</a:t>
            </a:r>
            <a:r>
              <a:rPr lang="en-US" dirty="0"/>
              <a:t>, district name, building name, survey data of the coaching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C5FD8-FB06-473C-81B7-AD1E8B7755B9}"/>
              </a:ext>
            </a:extLst>
          </p:cNvPr>
          <p:cNvSpPr txBox="1"/>
          <p:nvPr/>
        </p:nvSpPr>
        <p:spPr>
          <a:xfrm>
            <a:off x="1668625" y="2883852"/>
            <a:ext cx="38271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Rows  </a:t>
            </a:r>
            <a:r>
              <a:rPr lang="en-US" sz="2400" dirty="0"/>
              <a:t>80,317</a:t>
            </a:r>
            <a:r>
              <a:rPr lang="en-US" sz="2400" b="1" dirty="0"/>
              <a:t> x Columns </a:t>
            </a:r>
            <a:r>
              <a:rPr lang="en-US" sz="2400" dirty="0"/>
              <a:t>106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0ABFD39-8898-4B41-8D9E-7514DC4F235E}"/>
              </a:ext>
            </a:extLst>
          </p:cNvPr>
          <p:cNvCxnSpPr>
            <a:cxnSpLocks/>
          </p:cNvCxnSpPr>
          <p:nvPr/>
        </p:nvCxnSpPr>
        <p:spPr>
          <a:xfrm>
            <a:off x="2002854" y="3363683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2DA94D-C0A3-4A0C-B877-6AA74D12B198}"/>
              </a:ext>
            </a:extLst>
          </p:cNvPr>
          <p:cNvCxnSpPr/>
          <p:nvPr/>
        </p:nvCxnSpPr>
        <p:spPr>
          <a:xfrm>
            <a:off x="2009867" y="3993499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E4AE95-F0C8-4EBA-B70E-2CC1E4F5CC64}"/>
              </a:ext>
            </a:extLst>
          </p:cNvPr>
          <p:cNvCxnSpPr/>
          <p:nvPr/>
        </p:nvCxnSpPr>
        <p:spPr>
          <a:xfrm>
            <a:off x="2009867" y="464148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2520-FC63-4D08-BA16-733BBFB23776}"/>
              </a:ext>
            </a:extLst>
          </p:cNvPr>
          <p:cNvSpPr txBox="1"/>
          <p:nvPr/>
        </p:nvSpPr>
        <p:spPr>
          <a:xfrm>
            <a:off x="2749506" y="3772704"/>
            <a:ext cx="397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rows represents a survey response of a school/building within a district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6F3FA-D156-4ABE-AEBA-42CA66DDA1A1}"/>
              </a:ext>
            </a:extLst>
          </p:cNvPr>
          <p:cNvSpPr txBox="1"/>
          <p:nvPr/>
        </p:nvSpPr>
        <p:spPr>
          <a:xfrm>
            <a:off x="2749505" y="5101995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ETL AVERAGE </a:t>
            </a:r>
            <a:r>
              <a:rPr lang="en-US" dirty="0"/>
              <a:t>comes from CWIS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28668F-2A71-4F5A-B600-7999A2E2F6F0}"/>
              </a:ext>
            </a:extLst>
          </p:cNvPr>
          <p:cNvCxnSpPr/>
          <p:nvPr/>
        </p:nvCxnSpPr>
        <p:spPr>
          <a:xfrm>
            <a:off x="2009867" y="525313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D9C7FC-71EF-40D4-B04F-C4F776DFC22E}"/>
              </a:ext>
            </a:extLst>
          </p:cNvPr>
          <p:cNvSpPr txBox="1"/>
          <p:nvPr/>
        </p:nvSpPr>
        <p:spPr>
          <a:xfrm>
            <a:off x="2749504" y="5665267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Building/school level data</a:t>
            </a:r>
          </a:p>
        </p:txBody>
      </p:sp>
    </p:spTree>
    <p:extLst>
      <p:ext uri="{BB962C8B-B14F-4D97-AF65-F5344CB8AC3E}">
        <p14:creationId xmlns:p14="http://schemas.microsoft.com/office/powerpoint/2010/main" val="138547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Coaching Logs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E8D2-2B1B-4158-89F3-2A1B63D571F5}"/>
              </a:ext>
            </a:extLst>
          </p:cNvPr>
          <p:cNvSpPr txBox="1"/>
          <p:nvPr/>
        </p:nvSpPr>
        <p:spPr>
          <a:xfrm rot="16200000">
            <a:off x="5809881" y="1343310"/>
            <a:ext cx="738664" cy="6806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contains the </a:t>
            </a:r>
            <a:r>
              <a:rPr lang="en-US" b="1" dirty="0"/>
              <a:t>State District ID</a:t>
            </a:r>
            <a:r>
              <a:rPr lang="en-US" dirty="0"/>
              <a:t>,  timestamp, duration of event, interaction type of the trainings occurred, description of the learning patterns.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C5FD8-FB06-473C-81B7-AD1E8B7755B9}"/>
              </a:ext>
            </a:extLst>
          </p:cNvPr>
          <p:cNvSpPr txBox="1"/>
          <p:nvPr/>
        </p:nvSpPr>
        <p:spPr>
          <a:xfrm>
            <a:off x="1668625" y="2883852"/>
            <a:ext cx="38271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Rows </a:t>
            </a:r>
            <a:r>
              <a:rPr lang="en-US" sz="2400" dirty="0"/>
              <a:t>11,556</a:t>
            </a:r>
            <a:r>
              <a:rPr lang="en-US" sz="2400" b="1" dirty="0"/>
              <a:t> x Columns </a:t>
            </a:r>
            <a:r>
              <a:rPr lang="en-US" sz="2400" dirty="0"/>
              <a:t>58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0ABFD39-8898-4B41-8D9E-7514DC4F235E}"/>
              </a:ext>
            </a:extLst>
          </p:cNvPr>
          <p:cNvCxnSpPr>
            <a:cxnSpLocks/>
          </p:cNvCxnSpPr>
          <p:nvPr/>
        </p:nvCxnSpPr>
        <p:spPr>
          <a:xfrm>
            <a:off x="2002854" y="3363683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2DA94D-C0A3-4A0C-B877-6AA74D12B198}"/>
              </a:ext>
            </a:extLst>
          </p:cNvPr>
          <p:cNvCxnSpPr/>
          <p:nvPr/>
        </p:nvCxnSpPr>
        <p:spPr>
          <a:xfrm>
            <a:off x="2009867" y="3993499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E4AE95-F0C8-4EBA-B70E-2CC1E4F5CC64}"/>
              </a:ext>
            </a:extLst>
          </p:cNvPr>
          <p:cNvCxnSpPr/>
          <p:nvPr/>
        </p:nvCxnSpPr>
        <p:spPr>
          <a:xfrm>
            <a:off x="2009867" y="464148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2520-FC63-4D08-BA16-733BBFB23776}"/>
              </a:ext>
            </a:extLst>
          </p:cNvPr>
          <p:cNvSpPr txBox="1"/>
          <p:nvPr/>
        </p:nvSpPr>
        <p:spPr>
          <a:xfrm>
            <a:off x="2749506" y="3772704"/>
            <a:ext cx="397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coaching session between the educator and the school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6F3FA-D156-4ABE-AEBA-42CA66DDA1A1}"/>
              </a:ext>
            </a:extLst>
          </p:cNvPr>
          <p:cNvSpPr txBox="1"/>
          <p:nvPr/>
        </p:nvSpPr>
        <p:spPr>
          <a:xfrm>
            <a:off x="2749505" y="5101995"/>
            <a:ext cx="702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created from the survey of 2020 - 2021 DCI CST Consultant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31AFD-9695-4AD0-AF16-F0441BDE3407}"/>
              </a:ext>
            </a:extLst>
          </p:cNvPr>
          <p:cNvSpPr txBox="1"/>
          <p:nvPr/>
        </p:nvSpPr>
        <p:spPr>
          <a:xfrm>
            <a:off x="2764182" y="5678237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level data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7CAA5-B86D-414D-930C-528014C11175}"/>
              </a:ext>
            </a:extLst>
          </p:cNvPr>
          <p:cNvCxnSpPr/>
          <p:nvPr/>
        </p:nvCxnSpPr>
        <p:spPr>
          <a:xfrm>
            <a:off x="2002853" y="5277330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6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B12E-6BAB-40D6-8B37-00A007DB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A915-EA2E-4DF1-BE4F-4AB76505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536" y="1623533"/>
            <a:ext cx="8758559" cy="251175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409E-8DE9-4329-8D17-7D80C0D52A7A}"/>
              </a:ext>
            </a:extLst>
          </p:cNvPr>
          <p:cNvSpPr txBox="1"/>
          <p:nvPr/>
        </p:nvSpPr>
        <p:spPr>
          <a:xfrm>
            <a:off x="2816291" y="2719227"/>
            <a:ext cx="10465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CWIS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05847-FBAA-4E23-8A50-36C3C446B853}"/>
              </a:ext>
            </a:extLst>
          </p:cNvPr>
          <p:cNvSpPr txBox="1"/>
          <p:nvPr/>
        </p:nvSpPr>
        <p:spPr>
          <a:xfrm>
            <a:off x="7187622" y="2843457"/>
            <a:ext cx="21211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Coaching Logs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0D7D8B-7EBC-44B3-9B3E-E2A045A136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331973" y="3074290"/>
            <a:ext cx="855649" cy="34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D8B90-3A57-48E5-AA55-6C6E16613C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62874" y="2950060"/>
            <a:ext cx="867746" cy="46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B0BDC28-E8ED-4FC9-9EE2-110FDE7C4659}"/>
              </a:ext>
            </a:extLst>
          </p:cNvPr>
          <p:cNvSpPr/>
          <p:nvPr/>
        </p:nvSpPr>
        <p:spPr>
          <a:xfrm>
            <a:off x="4864284" y="2810695"/>
            <a:ext cx="1334025" cy="123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State District ID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86F6559-5DD9-40C3-A10E-3F8A81E4C5D1}"/>
              </a:ext>
            </a:extLst>
          </p:cNvPr>
          <p:cNvSpPr/>
          <p:nvPr/>
        </p:nvSpPr>
        <p:spPr>
          <a:xfrm>
            <a:off x="5447321" y="4180113"/>
            <a:ext cx="141716" cy="3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29230-D308-4FA2-B369-FCB65A8F725D}"/>
              </a:ext>
            </a:extLst>
          </p:cNvPr>
          <p:cNvSpPr/>
          <p:nvPr/>
        </p:nvSpPr>
        <p:spPr>
          <a:xfrm>
            <a:off x="3862874" y="4689770"/>
            <a:ext cx="321786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Rows = 4615311, Columns = 169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5DB6453-2534-44ED-B2AE-9516166BE064}"/>
              </a:ext>
            </a:extLst>
          </p:cNvPr>
          <p:cNvSpPr/>
          <p:nvPr/>
        </p:nvSpPr>
        <p:spPr>
          <a:xfrm>
            <a:off x="8873412" y="4342591"/>
            <a:ext cx="1045029" cy="9188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5444-0F40-4725-891B-B788BCAFC990}"/>
              </a:ext>
            </a:extLst>
          </p:cNvPr>
          <p:cNvSpPr/>
          <p:nvPr/>
        </p:nvSpPr>
        <p:spPr>
          <a:xfrm>
            <a:off x="9918441" y="4527257"/>
            <a:ext cx="138909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Not Optimal 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9578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01-0000-4A4D-BBC8-76734BD6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Coaching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A19-F2EE-450E-9CA9-96095A8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Relevant Columns = 17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5EB9F-0C52-4662-B972-FA9A3B63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8" y="2919103"/>
            <a:ext cx="9548888" cy="17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3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2756</TotalTime>
  <Words>493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Predictive Modeling</vt:lpstr>
      <vt:lpstr>Answering Q3</vt:lpstr>
      <vt:lpstr>Consistency Measure</vt:lpstr>
      <vt:lpstr>Questions</vt:lpstr>
      <vt:lpstr>Target Data Table</vt:lpstr>
      <vt:lpstr>Datasets</vt:lpstr>
      <vt:lpstr>Datasets</vt:lpstr>
      <vt:lpstr>Merging of the data</vt:lpstr>
      <vt:lpstr>Coaching Data</vt:lpstr>
      <vt:lpstr>Aggregate Coaching Data How?</vt:lpstr>
      <vt:lpstr>CWIS Data</vt:lpstr>
      <vt:lpstr>Aggregate CWIS How?</vt:lpstr>
      <vt:lpstr>Aggregate(CWIS, Coaching Logs)</vt:lpstr>
      <vt:lpstr>Future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Shadmaan Hye</dc:creator>
  <cp:lastModifiedBy>Shadmaan Hye</cp:lastModifiedBy>
  <cp:revision>46</cp:revision>
  <dcterms:created xsi:type="dcterms:W3CDTF">2021-10-13T19:25:08Z</dcterms:created>
  <dcterms:modified xsi:type="dcterms:W3CDTF">2021-10-20T21:19:23Z</dcterms:modified>
</cp:coreProperties>
</file>