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1" r:id="rId6"/>
    <p:sldId id="264" r:id="rId7"/>
    <p:sldId id="265" r:id="rId8"/>
    <p:sldId id="260" r:id="rId9"/>
    <p:sldId id="266" r:id="rId10"/>
    <p:sldId id="267" r:id="rId11"/>
    <p:sldId id="270" r:id="rId12"/>
    <p:sldId id="271" r:id="rId13"/>
    <p:sldId id="268" r:id="rId14"/>
    <p:sldId id="281" r:id="rId15"/>
    <p:sldId id="258" r:id="rId16"/>
    <p:sldId id="269" r:id="rId17"/>
    <p:sldId id="284" r:id="rId18"/>
    <p:sldId id="285" r:id="rId19"/>
    <p:sldId id="28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2847-ED1A-474D-AE85-410CC6F6BE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8B91C-FC0B-40E3-9D1A-F63C6930F9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DC2847-ED1A-474D-AE85-410CC6F6BEB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/>
              <a:t> OCTO</a:t>
            </a:r>
            <a:r>
              <a:rPr lang="en-US" dirty="0"/>
              <a:t>ber, 2021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CWIS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Relevant Columns = 2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260" y="1827530"/>
            <a:ext cx="3479165" cy="4417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5338" y="5163101"/>
            <a:ext cx="54179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Total observations = 80,267</a:t>
            </a:r>
            <a:endParaRPr lang="en-US" dirty="0"/>
          </a:p>
          <a:p>
            <a:r>
              <a:rPr lang="en-US" dirty="0"/>
              <a:t>Columns = 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CWIS How?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015" y="2155190"/>
            <a:ext cx="1034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</a:t>
            </a:r>
            <a:r>
              <a:rPr lang="en-US" dirty="0"/>
              <a:t> = MEAN between the survey values of different schools in same district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2485" y="2573655"/>
            <a:ext cx="925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Aggregate &lt;- DT[ , mean(</a:t>
            </a:r>
            <a:r>
              <a:rPr lang="en-US" b="1" dirty="0" err="1"/>
              <a:t>each_column</a:t>
            </a:r>
            <a:r>
              <a:rPr lang="en-US" b="1" dirty="0"/>
              <a:t>), by = State.District.ID]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78102" y="5361385"/>
            <a:ext cx="722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Districts = 230 </a:t>
            </a:r>
            <a:endParaRPr lang="en-US" b="1" dirty="0"/>
          </a:p>
          <a:p>
            <a:r>
              <a:rPr lang="en-US" b="1" dirty="0"/>
              <a:t>Columns = 86</a:t>
            </a:r>
            <a:endParaRPr lang="en-US" b="1" dirty="0"/>
          </a:p>
        </p:txBody>
      </p:sp>
      <p:pic>
        <p:nvPicPr>
          <p:cNvPr id="6" name="Picture 5" descr="cwis_a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3085465"/>
            <a:ext cx="3063875" cy="2766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758805" cy="1450975"/>
          </a:xfrm>
        </p:spPr>
        <p:txBody>
          <a:bodyPr/>
          <a:lstStyle/>
          <a:p>
            <a:r>
              <a:rPr lang="en-US" dirty="0"/>
              <a:t>Aggregate(CWIS, Coaching Logs)</a:t>
            </a:r>
            <a:endParaRPr lang="en-US" dirty="0"/>
          </a:p>
        </p:txBody>
      </p:sp>
      <p:pic>
        <p:nvPicPr>
          <p:cNvPr id="3" name="Picture 2" descr="me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1929765"/>
            <a:ext cx="10213340" cy="380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0567670" y="4807585"/>
            <a:ext cx="798195" cy="245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1000" dirty="0">
                <a:ln>
                  <a:solidFill>
                    <a:sysClr val="windowText" lastClr="000000"/>
                  </a:solidFill>
                </a:ln>
                <a:noFill/>
              </a:rPr>
              <a:t>Duration of event </a:t>
            </a:r>
            <a:endParaRPr lang="en-US" sz="1000" dirty="0">
              <a:ln>
                <a:solidFill>
                  <a:sysClr val="windowText" lastClr="000000"/>
                </a:solidFill>
              </a:ln>
              <a:noFill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000" dirty="0">
                <a:ln>
                  <a:solidFill>
                    <a:sysClr val="windowText" lastClr="000000"/>
                  </a:solidFill>
                </a:ln>
                <a:noFill/>
              </a:rPr>
              <a:t>- Less than half day = 0</a:t>
            </a:r>
            <a:endParaRPr lang="en-US" sz="1000" dirty="0">
              <a:ln>
                <a:solidFill>
                  <a:sysClr val="windowText" lastClr="000000"/>
                </a:solidFill>
              </a:ln>
              <a:noFill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000" dirty="0">
                <a:ln>
                  <a:solidFill>
                    <a:sysClr val="windowText" lastClr="000000"/>
                  </a:solidFill>
                </a:ln>
                <a:noFill/>
              </a:rPr>
              <a:t>- Half day = 1</a:t>
            </a:r>
            <a:endParaRPr lang="en-US" sz="1000" dirty="0">
              <a:ln>
                <a:solidFill>
                  <a:sysClr val="windowText" lastClr="000000"/>
                </a:solidFill>
              </a:ln>
              <a:noFill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000" dirty="0">
                <a:ln>
                  <a:solidFill>
                    <a:sysClr val="windowText" lastClr="000000"/>
                  </a:solidFill>
                </a:ln>
                <a:noFill/>
              </a:rPr>
              <a:t>- Full day = 2</a:t>
            </a:r>
            <a:endParaRPr lang="en-US" sz="1000" dirty="0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Aggregate(CWIS, Coaching Logs)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3323" y="2394439"/>
            <a:ext cx="3170555" cy="3683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Rows = 533, Columns = 7</a:t>
            </a:r>
            <a:endParaRPr lang="en-US" dirty="0"/>
          </a:p>
        </p:txBody>
      </p:sp>
      <p:cxnSp>
        <p:nvCxnSpPr>
          <p:cNvPr id="9" name="Connector: Elbow 8"/>
          <p:cNvCxnSpPr/>
          <p:nvPr/>
        </p:nvCxnSpPr>
        <p:spPr>
          <a:xfrm>
            <a:off x="2777295" y="276377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/>
          <p:nvPr/>
        </p:nvCxnSpPr>
        <p:spPr>
          <a:xfrm>
            <a:off x="2777295" y="3393587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1776" y="3222198"/>
            <a:ext cx="3974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districts+years are taken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17523" y="3838737"/>
            <a:ext cx="675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</a:t>
            </a:r>
            <a:r>
              <a:rPr lang="en-US" dirty="0" err="1"/>
              <a:t>cwis</a:t>
            </a:r>
            <a:r>
              <a:rPr lang="en-US" dirty="0"/>
              <a:t> survey per district and coaching level data</a:t>
            </a:r>
            <a:endParaRPr lang="en-US" dirty="0"/>
          </a:p>
        </p:txBody>
      </p:sp>
      <p:cxnSp>
        <p:nvCxnSpPr>
          <p:cNvPr id="13" name="Connector: Elbow 12"/>
          <p:cNvCxnSpPr/>
          <p:nvPr/>
        </p:nvCxnSpPr>
        <p:spPr>
          <a:xfrm>
            <a:off x="2777294" y="4049957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7523" y="4495107"/>
            <a:ext cx="675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districts had </a:t>
            </a:r>
            <a:r>
              <a:rPr lang="en-US" dirty="0" err="1"/>
              <a:t>cwis</a:t>
            </a:r>
            <a:r>
              <a:rPr lang="en-US" dirty="0"/>
              <a:t> survey data but no coaching logs data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 Analysis </a:t>
            </a:r>
            <a:endParaRPr lang="en-US" dirty="0"/>
          </a:p>
        </p:txBody>
      </p:sp>
      <p:pic>
        <p:nvPicPr>
          <p:cNvPr id="5" name="Picture 4" descr="Rplot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475" y="1864360"/>
            <a:ext cx="4548505" cy="4326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532755" y="-1402715"/>
            <a:ext cx="1013460" cy="9088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 Should we aggregate the data based on academic year eg. August-March 2019-2020?</a:t>
            </a:r>
            <a:endParaRPr lang="en-US" dirty="0"/>
          </a:p>
          <a:p>
            <a:pPr indent="0">
              <a:buFont typeface="Arial" panose="0208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Baseline/Featureless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4019550" y="-677545"/>
            <a:ext cx="3506470" cy="9088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Simple Models that provide reasonable results with arithmatic functions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Baseline predictions -&gt; independent of inputs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Why use Baselines?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If baseline models perform better than our models -&gt; the inputs have no relation with the outputs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Baselines Used: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L1 -&gt; Regression Baseline -&gt; Median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L2 -&gt; Regression Baseline -&gt; Mean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indent="0">
              <a:buFont typeface="Arial" panose="02080604020202020204" pitchFamily="34" charset="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681345" y="-677545"/>
            <a:ext cx="1844675" cy="9088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dirty="0"/>
              <a:t>In statistics, ordinal regression is one kind of regresion analysis ued for predicting ordinal variables with ordered categories</a:t>
            </a:r>
            <a:endParaRPr lang="en-US" dirty="0"/>
          </a:p>
          <a:p>
            <a:pPr indent="0">
              <a:buFont typeface="Arial" panose="02080604020202020204" pitchFamily="34" charset="0"/>
              <a:buNone/>
            </a:pPr>
            <a:endParaRPr lang="en-US" dirty="0"/>
          </a:p>
          <a:p>
            <a:pPr indent="0">
              <a:buFont typeface="Arial" panose="02080604020202020204" pitchFamily="34" charset="0"/>
              <a:buNone/>
            </a:pPr>
            <a:r>
              <a:rPr lang="en-US" dirty="0"/>
              <a:t>It can be considered an intermediate problem between regression and classification.</a:t>
            </a:r>
            <a:endParaRPr lang="en-US" dirty="0"/>
          </a:p>
          <a:p>
            <a:pPr indent="0">
              <a:buFont typeface="Arial" panose="02080604020202020204" pitchFamily="34" charset="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  <a:endParaRPr lang="en-US" dirty="0"/>
          </a:p>
        </p:txBody>
      </p:sp>
      <p:pic>
        <p:nvPicPr>
          <p:cNvPr id="6" name="Picture 5" descr="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9530" y="2190750"/>
            <a:ext cx="409575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the three datasets for the training format question</a:t>
            </a:r>
            <a:endParaRPr lang="en-US" dirty="0"/>
          </a:p>
          <a:p>
            <a:r>
              <a:rPr lang="en-US" dirty="0"/>
              <a:t>Apply models with the dataset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0200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US" dirty="0"/>
              <a:t> What attributes of external support (externally provide training, coaching, DESE support) influence the rate of improving instruction?  What are the conditions that cause the contribution of these variables to vary?</a:t>
            </a:r>
            <a:endParaRPr lang="en-US" b="1" dirty="0">
              <a:effectLst/>
            </a:endParaRPr>
          </a:p>
          <a:p>
            <a:r>
              <a:rPr lang="en-US" dirty="0"/>
              <a:t>“Improving instruction”:  increase in ETLP domain on CWIS</a:t>
            </a:r>
            <a:endParaRPr lang="en-US" b="0" dirty="0">
              <a:effectLst/>
            </a:endParaRPr>
          </a:p>
          <a:p>
            <a:r>
              <a:rPr lang="en-US" dirty="0"/>
              <a:t>Possible influencing variables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Q3 part (Training format:  virtual learning platform or trainer or both) </a:t>
            </a:r>
            <a:endParaRPr lang="en-US" sz="2600" dirty="0"/>
          </a:p>
          <a:p>
            <a:r>
              <a:rPr lang="en-US" sz="1800" b="1" dirty="0"/>
              <a:t>Datasets:</a:t>
            </a:r>
            <a:r>
              <a:rPr lang="en-US" sz="1800" dirty="0"/>
              <a:t> CWIS &amp; Coaching Logs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8273988" y="2716567"/>
            <a:ext cx="3613212" cy="1917577"/>
            <a:chOff x="8300621" y="1935332"/>
            <a:chExt cx="3613212" cy="1917577"/>
          </a:xfrm>
        </p:grpSpPr>
        <p:sp>
          <p:nvSpPr>
            <p:cNvPr id="4" name="TextBox 3"/>
            <p:cNvSpPr txBox="1"/>
            <p:nvPr/>
          </p:nvSpPr>
          <p:spPr>
            <a:xfrm>
              <a:off x="8451542" y="2086252"/>
              <a:ext cx="33113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Possible Question:</a:t>
              </a:r>
              <a:endParaRPr lang="en-US" b="1" dirty="0"/>
            </a:p>
            <a:p>
              <a:endParaRPr lang="en-US" b="1" dirty="0"/>
            </a:p>
            <a:p>
              <a:r>
                <a:rPr lang="en-US" dirty="0"/>
                <a:t>Does the consistency of coaching influence the rate of improving instruction?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00621" y="1935332"/>
              <a:ext cx="3613212" cy="1917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2345" y="2671445"/>
            <a:ext cx="3919220" cy="1568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Frequency </a:t>
            </a:r>
            <a:endParaRPr lang="en-US" sz="24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400" dirty="0"/>
              <a:t>Once per month</a:t>
            </a:r>
            <a:endParaRPr lang="en-US" sz="24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400" dirty="0"/>
              <a:t>No. of times per month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0435" y="3141345"/>
            <a:ext cx="386461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Gap/Stop</a:t>
            </a:r>
            <a:endParaRPr lang="en-US" sz="2400" dirty="0"/>
          </a:p>
          <a:p>
            <a:pPr lvl="1"/>
            <a:r>
              <a:rPr lang="en-US" sz="2400" dirty="0"/>
              <a:t>No. of empty month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8845" y="4956810"/>
            <a:ext cx="398208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Duration of coaching session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33222" y="3245308"/>
            <a:ext cx="2257096" cy="1711294"/>
            <a:chOff x="5033222" y="3245308"/>
            <a:chExt cx="2020721" cy="1494643"/>
          </a:xfrm>
        </p:grpSpPr>
        <p:cxnSp>
          <p:nvCxnSpPr>
            <p:cNvPr id="16" name="Straight Arrow Connector 15"/>
            <p:cNvCxnSpPr>
              <a:stCxn id="24" idx="6"/>
            </p:cNvCxnSpPr>
            <p:nvPr/>
          </p:nvCxnSpPr>
          <p:spPr>
            <a:xfrm flipV="1">
              <a:off x="6308275" y="3612695"/>
              <a:ext cx="745668" cy="15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71592" y="3933307"/>
              <a:ext cx="124408" cy="80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5033222" y="3245308"/>
              <a:ext cx="698947" cy="367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628813" y="3462657"/>
              <a:ext cx="679462" cy="609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Data Table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7070" y="3429000"/>
          <a:ext cx="494729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5558"/>
                <a:gridCol w="806041"/>
                <a:gridCol w="2375699"/>
              </a:tblGrid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State District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 Measure</a:t>
                      </a:r>
                      <a:endParaRPr lang="en-US" dirty="0"/>
                    </a:p>
                  </a:txBody>
                  <a:tcPr/>
                </a:tc>
              </a:tr>
              <a:tr h="330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MO-002097</a:t>
                      </a:r>
                      <a:r>
                        <a:rPr 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0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MO-002097</a:t>
                      </a:r>
                      <a:r>
                        <a:rPr 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MO-004110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004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01775" y="2074545"/>
            <a:ext cx="9653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Aggregate CWIS, Coaching logs &amp; NCES --&gt;  1 district format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8960" y="2613025"/>
            <a:ext cx="947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Aggregate &lt;- DT[ , (), by = (State.District.ID, year)]</a:t>
            </a:r>
            <a:endParaRPr lang="en-US" sz="2400" b="1" dirty="0"/>
          </a:p>
        </p:txBody>
      </p:sp>
      <p:cxnSp>
        <p:nvCxnSpPr>
          <p:cNvPr id="12" name="Connector: Elbow 11"/>
          <p:cNvCxnSpPr/>
          <p:nvPr/>
        </p:nvCxnSpPr>
        <p:spPr>
          <a:xfrm rot="16200000" flipH="1">
            <a:off x="2134955" y="4928119"/>
            <a:ext cx="1208203" cy="659362"/>
          </a:xfrm>
          <a:prstGeom prst="bentConnector3">
            <a:avLst>
              <a:gd name="adj1" fmla="val 100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09375" y="4653698"/>
            <a:ext cx="526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13320" y="5659215"/>
            <a:ext cx="695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rows ---&gt; different districts in different years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CWIS 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5732145" y="1423035"/>
            <a:ext cx="736600" cy="6647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contains the </a:t>
            </a:r>
            <a:r>
              <a:rPr lang="en-US" b="1" dirty="0"/>
              <a:t>State District ID</a:t>
            </a:r>
            <a:r>
              <a:rPr lang="en-US" dirty="0"/>
              <a:t>, district name, building name, survey data of the coaching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8780" y="2883535"/>
            <a:ext cx="634174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Rows  </a:t>
            </a:r>
            <a:r>
              <a:rPr lang="en-US" sz="2400" dirty="0"/>
              <a:t>80,317</a:t>
            </a:r>
            <a:r>
              <a:rPr lang="en-US" sz="2400" b="1" dirty="0"/>
              <a:t> x Columns </a:t>
            </a:r>
            <a:r>
              <a:rPr lang="en-US" sz="2400" dirty="0"/>
              <a:t>106</a:t>
            </a:r>
            <a:endParaRPr lang="en-US" sz="2400" dirty="0"/>
          </a:p>
        </p:txBody>
      </p:sp>
      <p:cxnSp>
        <p:nvCxnSpPr>
          <p:cNvPr id="7" name="Connector: Elbow 6"/>
          <p:cNvCxnSpPr/>
          <p:nvPr/>
        </p:nvCxnSpPr>
        <p:spPr>
          <a:xfrm>
            <a:off x="2002854" y="3363683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/>
          <p:nvPr/>
        </p:nvCxnSpPr>
        <p:spPr>
          <a:xfrm>
            <a:off x="2009867" y="3993499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/>
          <p:nvPr/>
        </p:nvCxnSpPr>
        <p:spPr>
          <a:xfrm>
            <a:off x="2009867" y="464148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9550" y="3772535"/>
            <a:ext cx="601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rows represents a survey response of a school/building within a district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49550" y="5102225"/>
            <a:ext cx="560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ETL AVERAGE </a:t>
            </a:r>
            <a:r>
              <a:rPr lang="en-US" dirty="0"/>
              <a:t>comes from CWIS</a:t>
            </a:r>
            <a:endParaRPr lang="en-US" dirty="0"/>
          </a:p>
        </p:txBody>
      </p:sp>
      <p:cxnSp>
        <p:nvCxnSpPr>
          <p:cNvPr id="13" name="Connector: Elbow 12"/>
          <p:cNvCxnSpPr/>
          <p:nvPr/>
        </p:nvCxnSpPr>
        <p:spPr>
          <a:xfrm>
            <a:off x="2009867" y="525313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9504" y="5665267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Building/school level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Coaching Logs 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6932930" y="222250"/>
            <a:ext cx="736600" cy="9049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contains the </a:t>
            </a:r>
            <a:r>
              <a:rPr lang="en-US" b="1" dirty="0"/>
              <a:t>State District ID</a:t>
            </a:r>
            <a:r>
              <a:rPr lang="en-US" dirty="0"/>
              <a:t>,  timestamp, duration of event, interaction type of the trainings occurred, description of the learning patterns.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8780" y="2883535"/>
            <a:ext cx="696341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Rows </a:t>
            </a:r>
            <a:r>
              <a:rPr lang="en-US" sz="2400" dirty="0"/>
              <a:t>11,556</a:t>
            </a:r>
            <a:r>
              <a:rPr lang="en-US" sz="2400" b="1" dirty="0"/>
              <a:t> x Columns </a:t>
            </a:r>
            <a:r>
              <a:rPr lang="en-US" sz="2400" dirty="0"/>
              <a:t>58</a:t>
            </a:r>
            <a:endParaRPr lang="en-US" sz="2400" dirty="0"/>
          </a:p>
        </p:txBody>
      </p:sp>
      <p:cxnSp>
        <p:nvCxnSpPr>
          <p:cNvPr id="7" name="Connector: Elbow 6"/>
          <p:cNvCxnSpPr/>
          <p:nvPr/>
        </p:nvCxnSpPr>
        <p:spPr>
          <a:xfrm>
            <a:off x="2002854" y="3363683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/>
          <p:nvPr/>
        </p:nvCxnSpPr>
        <p:spPr>
          <a:xfrm>
            <a:off x="2009867" y="3993499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/>
          <p:nvPr/>
        </p:nvCxnSpPr>
        <p:spPr>
          <a:xfrm>
            <a:off x="2009867" y="4641481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9550" y="3772535"/>
            <a:ext cx="650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coaching session between the educator and the school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49550" y="5102225"/>
            <a:ext cx="855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created from the survey of 2020 - 2021 DCI CST Consultant Report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4182" y="5678237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 level data</a:t>
            </a:r>
            <a:endParaRPr lang="en-US" dirty="0"/>
          </a:p>
        </p:txBody>
      </p:sp>
      <p:cxnSp>
        <p:nvCxnSpPr>
          <p:cNvPr id="15" name="Connector: Elbow 14"/>
          <p:cNvCxnSpPr/>
          <p:nvPr/>
        </p:nvCxnSpPr>
        <p:spPr>
          <a:xfrm>
            <a:off x="2002853" y="5277330"/>
            <a:ext cx="634481" cy="62981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Merging of the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536" y="1623533"/>
            <a:ext cx="8758559" cy="251175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3295" y="2719070"/>
            <a:ext cx="162941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CWIS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87622" y="2843457"/>
            <a:ext cx="21211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Coaching Logs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331973" y="3074290"/>
            <a:ext cx="855649" cy="34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862874" y="2949425"/>
            <a:ext cx="867746" cy="46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64284" y="2810695"/>
            <a:ext cx="1334025" cy="123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State District ID</a:t>
            </a:r>
            <a:endParaRPr lang="en-US" dirty="0"/>
          </a:p>
        </p:txBody>
      </p:sp>
      <p:sp>
        <p:nvSpPr>
          <p:cNvPr id="19" name="Arrow: Down 18"/>
          <p:cNvSpPr/>
          <p:nvPr/>
        </p:nvSpPr>
        <p:spPr>
          <a:xfrm>
            <a:off x="5447321" y="4180113"/>
            <a:ext cx="141716" cy="373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62874" y="4689770"/>
            <a:ext cx="321786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Rows = 4615311, Columns = 169</a:t>
            </a:r>
            <a:endParaRPr lang="en-US" dirty="0"/>
          </a:p>
        </p:txBody>
      </p:sp>
      <p:sp>
        <p:nvSpPr>
          <p:cNvPr id="21" name="Multiplication Sign 20"/>
          <p:cNvSpPr/>
          <p:nvPr/>
        </p:nvSpPr>
        <p:spPr>
          <a:xfrm>
            <a:off x="8873412" y="4342591"/>
            <a:ext cx="1045029" cy="9188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18441" y="4527257"/>
            <a:ext cx="138909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Not Optimal </a:t>
            </a:r>
            <a:endParaRPr lang="en-US" dirty="0"/>
          </a:p>
          <a:p>
            <a:r>
              <a:rPr lang="en-US" dirty="0"/>
              <a:t>Approach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Coaching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18" y="1690688"/>
            <a:ext cx="802171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Relevant Columns = 3 </a:t>
            </a:r>
            <a:endParaRPr lang="en-US" b="1" dirty="0"/>
          </a:p>
        </p:txBody>
      </p:sp>
      <p:pic>
        <p:nvPicPr>
          <p:cNvPr id="4" name="Picture 3" descr="coach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315" y="2082800"/>
            <a:ext cx="5225415" cy="406146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1228478" y="5137066"/>
            <a:ext cx="54179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Total observations = 5,924</a:t>
            </a:r>
            <a:endParaRPr lang="en-US" dirty="0"/>
          </a:p>
          <a:p>
            <a:r>
              <a:rPr lang="en-US" dirty="0"/>
              <a:t>Columns = 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Coaching Data How?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9090" y="4580255"/>
            <a:ext cx="2630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Districts = 540 </a:t>
            </a:r>
            <a:endParaRPr lang="en-US" dirty="0"/>
          </a:p>
          <a:p>
            <a:r>
              <a:rPr lang="en-US" dirty="0"/>
              <a:t>Columns = 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7035" y="1988820"/>
            <a:ext cx="9478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/>
              <a:t>Aggregate &lt;- DT[ , (), by = (State.District.ID, year)]</a:t>
            </a:r>
            <a:endParaRPr lang="en-US" sz="2000" dirty="0"/>
          </a:p>
        </p:txBody>
      </p:sp>
      <p:pic>
        <p:nvPicPr>
          <p:cNvPr id="5" name="Picture 4" descr="agg_lo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6590" y="2404110"/>
            <a:ext cx="7296785" cy="3846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3207</Words>
  <Application>WPS Presentation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DejaVu Sans</vt:lpstr>
      <vt:lpstr>Times New Roman</vt:lpstr>
      <vt:lpstr>Calibri Light</vt:lpstr>
      <vt:lpstr>Microsoft YaHei</vt:lpstr>
      <vt:lpstr>思源黑体 CN</vt:lpstr>
      <vt:lpstr>Arial Unicode MS</vt:lpstr>
      <vt:lpstr>MalOtf</vt:lpstr>
      <vt:lpstr>Retrospect</vt:lpstr>
      <vt:lpstr>Predictive Modeling</vt:lpstr>
      <vt:lpstr>Answering Q3</vt:lpstr>
      <vt:lpstr>Consistency Measure</vt:lpstr>
      <vt:lpstr>Target Data Table</vt:lpstr>
      <vt:lpstr>Datasets</vt:lpstr>
      <vt:lpstr>Datasets</vt:lpstr>
      <vt:lpstr>Merging of the data</vt:lpstr>
      <vt:lpstr>Coaching Data</vt:lpstr>
      <vt:lpstr>Aggregate Coaching Data How?</vt:lpstr>
      <vt:lpstr>CWIS Data</vt:lpstr>
      <vt:lpstr>Aggregate CWIS How?</vt:lpstr>
      <vt:lpstr>Aggregate(CWIS, Coaching Logs)</vt:lpstr>
      <vt:lpstr>Aggregate(CWIS, Coaching Logs)</vt:lpstr>
      <vt:lpstr>Future works </vt:lpstr>
      <vt:lpstr>Questions</vt:lpstr>
      <vt:lpstr>Questions</vt:lpstr>
      <vt:lpstr>Baseline/Featureless Models</vt:lpstr>
      <vt:lpstr>Merged Data Analysis </vt:lpstr>
      <vt:lpstr>Future works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</dc:title>
  <dc:creator>Shadmaan Hye</dc:creator>
  <cp:lastModifiedBy>prapti</cp:lastModifiedBy>
  <cp:revision>49</cp:revision>
  <dcterms:created xsi:type="dcterms:W3CDTF">2021-10-27T21:23:35Z</dcterms:created>
  <dcterms:modified xsi:type="dcterms:W3CDTF">2021-10-27T21:23:35Z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