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1" r:id="rId4"/>
    <p:sldId id="266" r:id="rId5"/>
    <p:sldId id="286" r:id="rId6"/>
    <p:sldId id="287" r:id="rId7"/>
    <p:sldId id="267" r:id="rId8"/>
    <p:sldId id="288" r:id="rId9"/>
    <p:sldId id="289" r:id="rId10"/>
    <p:sldId id="270" r:id="rId11"/>
    <p:sldId id="271" r:id="rId12"/>
    <p:sldId id="268" r:id="rId13"/>
    <p:sldId id="281" r:id="rId14"/>
    <p:sldId id="258" r:id="rId15"/>
    <p:sldId id="290" r:id="rId16"/>
    <p:sldId id="269" r:id="rId17"/>
    <p:sldId id="284" r:id="rId18"/>
    <p:sldId id="285" r:id="rId19"/>
    <p:sldId id="282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5268" autoAdjust="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B91C-FC0B-40E3-9D1A-F63C6930F911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2847-ED1A-474D-AE85-410CC6F6BEB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B91C-FC0B-40E3-9D1A-F63C6930F911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2847-ED1A-474D-AE85-410CC6F6BE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B91C-FC0B-40E3-9D1A-F63C6930F911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2847-ED1A-474D-AE85-410CC6F6BE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B91C-FC0B-40E3-9D1A-F63C6930F911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2847-ED1A-474D-AE85-410CC6F6BE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B91C-FC0B-40E3-9D1A-F63C6930F911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2847-ED1A-474D-AE85-410CC6F6BEB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B91C-FC0B-40E3-9D1A-F63C6930F911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2847-ED1A-474D-AE85-410CC6F6BE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B91C-FC0B-40E3-9D1A-F63C6930F911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2847-ED1A-474D-AE85-410CC6F6BE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B91C-FC0B-40E3-9D1A-F63C6930F911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2847-ED1A-474D-AE85-410CC6F6BE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B91C-FC0B-40E3-9D1A-F63C6930F911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2847-ED1A-474D-AE85-410CC6F6BE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D78B91C-FC0B-40E3-9D1A-F63C6930F911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DC2847-ED1A-474D-AE85-410CC6F6BE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B91C-FC0B-40E3-9D1A-F63C6930F911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2847-ED1A-474D-AE85-410CC6F6BE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D78B91C-FC0B-40E3-9D1A-F63C6930F911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4DC2847-ED1A-474D-AE85-410CC6F6BEB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27</a:t>
            </a:r>
            <a:r>
              <a:rPr lang="en-US"/>
              <a:t> OCTO</a:t>
            </a:r>
            <a:r>
              <a:rPr lang="en-US" dirty="0"/>
              <a:t>ber,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39950"/>
            <a:ext cx="10058400" cy="1450757"/>
          </a:xfrm>
        </p:spPr>
        <p:txBody>
          <a:bodyPr/>
          <a:lstStyle/>
          <a:p>
            <a:r>
              <a:rPr lang="en-US" dirty="0"/>
              <a:t>CWIS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818" y="1690688"/>
            <a:ext cx="8021715" cy="4351338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Time period calculation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BAADC8-AFD3-4730-BB07-63BCE843C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59" y="1937169"/>
            <a:ext cx="4503810" cy="40846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CWIS How?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90015" y="2155190"/>
            <a:ext cx="1034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Operation</a:t>
            </a:r>
            <a:r>
              <a:rPr lang="en-US" dirty="0"/>
              <a:t> = MEAN between the survey values of different schools in same district</a:t>
            </a:r>
          </a:p>
          <a:p>
            <a:r>
              <a:rPr lang="en-US" dirty="0"/>
              <a:t>			SUM between the survey values of different schools in same district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78102" y="5361385"/>
            <a:ext cx="7228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Districts = 426 </a:t>
            </a:r>
          </a:p>
          <a:p>
            <a:r>
              <a:rPr lang="en-US" b="1" dirty="0"/>
              <a:t>Columns =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F35568-B8CA-4F8B-A36A-36CC6E327DB5}"/>
              </a:ext>
            </a:extLst>
          </p:cNvPr>
          <p:cNvSpPr/>
          <p:nvPr/>
        </p:nvSpPr>
        <p:spPr>
          <a:xfrm>
            <a:off x="1396480" y="3516382"/>
            <a:ext cx="8848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cwis.aggregated.district.period</a:t>
            </a:r>
            <a:r>
              <a:rPr lang="en-US" dirty="0"/>
              <a:t> &lt;- aggregate(.~</a:t>
            </a:r>
            <a:r>
              <a:rPr lang="en-US" dirty="0" err="1"/>
              <a:t>State.District.ID+period</a:t>
            </a:r>
            <a:r>
              <a:rPr lang="en-US" dirty="0"/>
              <a:t>, </a:t>
            </a:r>
            <a:r>
              <a:rPr lang="en-US" dirty="0" err="1"/>
              <a:t>cwis.cols</a:t>
            </a:r>
            <a:r>
              <a:rPr lang="en-US" dirty="0"/>
              <a:t>, mean)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385"/>
            <a:ext cx="10758805" cy="1450975"/>
          </a:xfrm>
        </p:spPr>
        <p:txBody>
          <a:bodyPr/>
          <a:lstStyle/>
          <a:p>
            <a:r>
              <a:rPr lang="en-US" dirty="0"/>
              <a:t>Aggregate(CWIS, Coaching Logs)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D6F193-23DB-45AD-82EC-C2A0699B6F67}"/>
              </a:ext>
            </a:extLst>
          </p:cNvPr>
          <p:cNvSpPr/>
          <p:nvPr/>
        </p:nvSpPr>
        <p:spPr>
          <a:xfrm>
            <a:off x="1284512" y="2370177"/>
            <a:ext cx="107892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cwis.logs.aggregate</a:t>
            </a:r>
            <a:r>
              <a:rPr lang="en-US" dirty="0"/>
              <a:t> &lt;- </a:t>
            </a:r>
          </a:p>
          <a:p>
            <a:r>
              <a:rPr lang="en-US" dirty="0"/>
              <a:t>merge(</a:t>
            </a:r>
            <a:r>
              <a:rPr lang="en-US" dirty="0" err="1"/>
              <a:t>aggregated.district.yearwise.data</a:t>
            </a:r>
            <a:r>
              <a:rPr lang="en-US" dirty="0"/>
              <a:t>,</a:t>
            </a:r>
          </a:p>
          <a:p>
            <a:r>
              <a:rPr lang="en-US" dirty="0"/>
              <a:t> </a:t>
            </a:r>
            <a:r>
              <a:rPr lang="en-US" dirty="0" err="1"/>
              <a:t>cwis.aggregated.district.period</a:t>
            </a:r>
            <a:r>
              <a:rPr lang="en-US" dirty="0"/>
              <a:t>, </a:t>
            </a:r>
          </a:p>
          <a:p>
            <a:r>
              <a:rPr lang="en-US" dirty="0"/>
              <a:t>by=c("State.District.ID", "period"))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F15353-9F55-49BC-ADE8-E00C5F346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294" y="1918214"/>
            <a:ext cx="5346440" cy="42098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Aggregate(CWIS, Coaching Logs)</a:t>
            </a:r>
          </a:p>
        </p:txBody>
      </p:sp>
      <p:sp>
        <p:nvSpPr>
          <p:cNvPr id="8" name="Rectangle 7"/>
          <p:cNvSpPr/>
          <p:nvPr/>
        </p:nvSpPr>
        <p:spPr>
          <a:xfrm>
            <a:off x="2323323" y="2394439"/>
            <a:ext cx="2515753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Rows = 306, Columns = 6</a:t>
            </a:r>
          </a:p>
        </p:txBody>
      </p:sp>
      <p:cxnSp>
        <p:nvCxnSpPr>
          <p:cNvPr id="9" name="Connector: Elbow 8"/>
          <p:cNvCxnSpPr/>
          <p:nvPr/>
        </p:nvCxnSpPr>
        <p:spPr>
          <a:xfrm>
            <a:off x="2777295" y="2763771"/>
            <a:ext cx="634481" cy="629816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/>
          <p:cNvCxnSpPr/>
          <p:nvPr/>
        </p:nvCxnSpPr>
        <p:spPr>
          <a:xfrm>
            <a:off x="2777295" y="3393587"/>
            <a:ext cx="634481" cy="629816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11776" y="3222198"/>
            <a:ext cx="39748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Unique </a:t>
            </a:r>
            <a:r>
              <a:rPr lang="en-US" dirty="0" err="1"/>
              <a:t>districts+period</a:t>
            </a:r>
            <a:r>
              <a:rPr lang="en-US" dirty="0"/>
              <a:t> are taken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17523" y="3838737"/>
            <a:ext cx="675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row represents </a:t>
            </a:r>
            <a:r>
              <a:rPr lang="en-US" dirty="0" err="1"/>
              <a:t>cwis</a:t>
            </a:r>
            <a:r>
              <a:rPr lang="en-US" dirty="0"/>
              <a:t> survey per district and coaching level data</a:t>
            </a:r>
          </a:p>
        </p:txBody>
      </p:sp>
      <p:cxnSp>
        <p:nvCxnSpPr>
          <p:cNvPr id="13" name="Connector: Elbow 12"/>
          <p:cNvCxnSpPr/>
          <p:nvPr/>
        </p:nvCxnSpPr>
        <p:spPr>
          <a:xfrm>
            <a:off x="2777294" y="4049957"/>
            <a:ext cx="634481" cy="629816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17523" y="4495107"/>
            <a:ext cx="675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districts had </a:t>
            </a:r>
            <a:r>
              <a:rPr lang="en-US" dirty="0" err="1"/>
              <a:t>cwis</a:t>
            </a:r>
            <a:r>
              <a:rPr lang="en-US" dirty="0"/>
              <a:t> survey data but no coaching logs data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Cvglmnet</a:t>
            </a:r>
            <a:r>
              <a:rPr lang="en-US" dirty="0"/>
              <a:t>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54ABEA-F4D9-4A58-B5EB-1EBF06B2E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811" y="1945309"/>
            <a:ext cx="6160717" cy="415348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</a:t>
            </a:r>
            <a:r>
              <a:rPr lang="en-US" dirty="0" err="1"/>
              <a:t>Cvglmnet</a:t>
            </a:r>
            <a:r>
              <a:rPr lang="en-US" dirty="0"/>
              <a:t> with Baselines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77AAC-FDD1-4100-9A7E-1527792F3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837" y="1796020"/>
            <a:ext cx="6580990" cy="443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71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818" y="1690688"/>
            <a:ext cx="8021715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5532755" y="-1402715"/>
            <a:ext cx="1013460" cy="90881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 Should we aggregate the data based on academic year eg. August-March 2019-2020?</a:t>
            </a:r>
          </a:p>
          <a:p>
            <a:pPr indent="0">
              <a:buFont typeface="Arial" panose="02080604020202020204" pitchFamily="34" charset="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Baseline/Featureless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818" y="1690688"/>
            <a:ext cx="8021715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4019550" y="-677545"/>
            <a:ext cx="3506470" cy="90881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Simple Models that provide reasonable results with arithmatic functions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Baseline predictions -&gt; independent of inputs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Why use Baselines?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If baseline models perform better than our models -&gt; the inputs have no relation with the outputs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Baselines Used: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L1 -&gt; Regression Baseline -&gt; Median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>
                <a:sym typeface="+mn-ea"/>
              </a:rPr>
              <a:t>L2 -&gt; Regression Baseline -&gt; Mean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dirty="0"/>
          </a:p>
          <a:p>
            <a:pPr indent="0">
              <a:buFont typeface="Arial" panose="02080604020202020204" pitchFamily="34" charset="0"/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OrdinalNet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818" y="1690688"/>
            <a:ext cx="8021715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5681345" y="-677545"/>
            <a:ext cx="1844675" cy="90881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indent="0">
              <a:buFont typeface="Arial" panose="02080604020202020204" pitchFamily="34" charset="0"/>
              <a:buNone/>
            </a:pPr>
            <a:r>
              <a:rPr lang="en-US" dirty="0"/>
              <a:t>In statistics, ordinal regression is one kind of regresion analysis ued for predicting ordinal variables with ordered categories</a:t>
            </a:r>
          </a:p>
          <a:p>
            <a:pPr indent="0">
              <a:buFont typeface="Arial" panose="02080604020202020204" pitchFamily="34" charset="0"/>
              <a:buNone/>
            </a:pPr>
            <a:endParaRPr lang="en-US" dirty="0"/>
          </a:p>
          <a:p>
            <a:pPr indent="0">
              <a:buFont typeface="Arial" panose="02080604020202020204" pitchFamily="34" charset="0"/>
              <a:buNone/>
            </a:pPr>
            <a:r>
              <a:rPr lang="en-US" dirty="0"/>
              <a:t>It can be considered an intermediate problem between regression and classification.</a:t>
            </a:r>
          </a:p>
          <a:p>
            <a:pPr indent="0">
              <a:buFont typeface="Arial" panose="02080604020202020204" pitchFamily="34" charset="0"/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models</a:t>
            </a:r>
          </a:p>
        </p:txBody>
      </p:sp>
      <p:pic>
        <p:nvPicPr>
          <p:cNvPr id="6" name="Picture 5" descr="fin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530" y="2190750"/>
            <a:ext cx="4095750" cy="38957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Answering Q3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502005" cy="4023360"/>
          </a:xfrm>
        </p:spPr>
        <p:txBody>
          <a:bodyPr>
            <a:normAutofit/>
          </a:bodyPr>
          <a:lstStyle/>
          <a:p>
            <a:pPr>
              <a:buFont typeface="Arial" panose="02080604020202020204" pitchFamily="34" charset="0"/>
              <a:buChar char="•"/>
            </a:pPr>
            <a:r>
              <a:rPr lang="en-US" dirty="0"/>
              <a:t> What attributes of external support (externally provide training, coaching, DESE support) influence the rate of improving instruction?  What are the conditions that cause the contribution of these variables to vary?</a:t>
            </a:r>
            <a:endParaRPr lang="en-US" b="1" dirty="0">
              <a:effectLst/>
            </a:endParaRPr>
          </a:p>
          <a:p>
            <a:r>
              <a:rPr lang="en-US" dirty="0"/>
              <a:t>“Improving instruction”:  increase in ETLP domain on CWIS</a:t>
            </a:r>
            <a:endParaRPr lang="en-US" b="0" dirty="0">
              <a:effectLst/>
            </a:endParaRPr>
          </a:p>
          <a:p>
            <a:r>
              <a:rPr lang="en-US" dirty="0"/>
              <a:t>Possible influencing variables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600" dirty="0"/>
              <a:t>Q3 part (Training format:  virtual learning platform or trainer or both) </a:t>
            </a:r>
          </a:p>
          <a:p>
            <a:r>
              <a:rPr lang="en-US" sz="1800" b="1" dirty="0"/>
              <a:t>Datasets:</a:t>
            </a:r>
            <a:r>
              <a:rPr lang="en-US" sz="1800" dirty="0"/>
              <a:t> CWIS &amp; Coaching Logs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273988" y="2716567"/>
            <a:ext cx="3613212" cy="1917577"/>
            <a:chOff x="8300621" y="1935332"/>
            <a:chExt cx="3613212" cy="1917577"/>
          </a:xfrm>
        </p:grpSpPr>
        <p:sp>
          <p:nvSpPr>
            <p:cNvPr id="4" name="TextBox 3"/>
            <p:cNvSpPr txBox="1"/>
            <p:nvPr/>
          </p:nvSpPr>
          <p:spPr>
            <a:xfrm>
              <a:off x="8451542" y="2086252"/>
              <a:ext cx="331137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Possible Question:</a:t>
              </a:r>
            </a:p>
            <a:p>
              <a:endParaRPr lang="en-US" b="1" dirty="0"/>
            </a:p>
            <a:p>
              <a:r>
                <a:rPr lang="en-US" dirty="0"/>
                <a:t>Does the consistency of coaching influence the rate of improving instruction?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8300621" y="1935332"/>
              <a:ext cx="3613212" cy="1917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the three datasets for the training format question</a:t>
            </a:r>
          </a:p>
          <a:p>
            <a:r>
              <a:rPr lang="en-US" dirty="0"/>
              <a:t>Apply models with the dataset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Data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269327"/>
              </p:ext>
            </p:extLst>
          </p:nvPr>
        </p:nvGraphicFramePr>
        <p:xfrm>
          <a:off x="2853093" y="3083767"/>
          <a:ext cx="7345266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6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3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4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045">
                <a:tc>
                  <a:txBody>
                    <a:bodyPr/>
                    <a:lstStyle/>
                    <a:p>
                      <a:r>
                        <a:rPr lang="en-US" dirty="0"/>
                        <a:t>State District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Consistency Measure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MO-002097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Aug2018-Feb2019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MO-002097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Aug2019-Feb2020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045">
                <a:tc>
                  <a:txBody>
                    <a:bodyPr/>
                    <a:lstStyle/>
                    <a:p>
                      <a:r>
                        <a:rPr lang="en-US" dirty="0"/>
                        <a:t>MO-004110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Aug2020-Feb2021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045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01775" y="2074545"/>
            <a:ext cx="96539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Aggregate CWIS, Coaching --&gt;  1 district format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38960" y="2613025"/>
            <a:ext cx="9478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Aggregate &lt;- DT[ , (), by = (State.District.ID, period)]</a:t>
            </a:r>
          </a:p>
        </p:txBody>
      </p:sp>
      <p:cxnSp>
        <p:nvCxnSpPr>
          <p:cNvPr id="12" name="Connector: Elbow 11"/>
          <p:cNvCxnSpPr/>
          <p:nvPr/>
        </p:nvCxnSpPr>
        <p:spPr>
          <a:xfrm rot="16200000" flipH="1">
            <a:off x="2134955" y="4928119"/>
            <a:ext cx="1208203" cy="659362"/>
          </a:xfrm>
          <a:prstGeom prst="bentConnector3">
            <a:avLst>
              <a:gd name="adj1" fmla="val 100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09375" y="4653698"/>
            <a:ext cx="526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13320" y="5659215"/>
            <a:ext cx="6951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rows ---&gt; different districts in different years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39950"/>
            <a:ext cx="10058400" cy="1450757"/>
          </a:xfrm>
        </p:spPr>
        <p:txBody>
          <a:bodyPr/>
          <a:lstStyle/>
          <a:p>
            <a:r>
              <a:rPr lang="en-US" dirty="0"/>
              <a:t>Coaching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818" y="1690688"/>
            <a:ext cx="8021715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Relevant Columns = 3 </a:t>
            </a:r>
          </a:p>
        </p:txBody>
      </p:sp>
      <p:pic>
        <p:nvPicPr>
          <p:cNvPr id="4" name="Picture 3" descr="coach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315" y="2082800"/>
            <a:ext cx="5225415" cy="4061460"/>
          </a:xfrm>
          <a:prstGeom prst="rect">
            <a:avLst/>
          </a:prstGeom>
        </p:spPr>
      </p:pic>
      <p:sp>
        <p:nvSpPr>
          <p:cNvPr id="8" name="TextBox 6"/>
          <p:cNvSpPr txBox="1"/>
          <p:nvPr/>
        </p:nvSpPr>
        <p:spPr>
          <a:xfrm>
            <a:off x="1228478" y="5137066"/>
            <a:ext cx="541797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observations = 5,924</a:t>
            </a:r>
          </a:p>
          <a:p>
            <a:r>
              <a:rPr lang="en-US" dirty="0"/>
              <a:t>Columns =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39950"/>
            <a:ext cx="10058400" cy="1450757"/>
          </a:xfrm>
        </p:spPr>
        <p:txBody>
          <a:bodyPr/>
          <a:lstStyle/>
          <a:p>
            <a:r>
              <a:rPr lang="en-US" dirty="0"/>
              <a:t>Coaching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163" y="1690688"/>
            <a:ext cx="5517215" cy="218151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Time Period</a:t>
            </a:r>
          </a:p>
          <a:p>
            <a:pPr marL="0" indent="0">
              <a:buNone/>
            </a:pPr>
            <a:r>
              <a:rPr lang="en-US" sz="1100" dirty="0"/>
              <a:t>If (Month &lt; 3) -&gt;Time Period=("Aug", Year-1 , "-" , "Feb", Year)</a:t>
            </a:r>
          </a:p>
          <a:p>
            <a:pPr marL="0" indent="0">
              <a:buNone/>
            </a:pPr>
            <a:r>
              <a:rPr lang="en-US" sz="1100" dirty="0"/>
              <a:t>If (Month &gt; 3 &amp; Month &lt; 8) -&gt;Time Period =("Mar", Year , "-" , "July" , Year)</a:t>
            </a:r>
          </a:p>
          <a:p>
            <a:pPr marL="0" indent="0">
              <a:buNone/>
            </a:pPr>
            <a:r>
              <a:rPr lang="en-US" sz="1100" dirty="0"/>
              <a:t>else -&gt;Time Period =("Aug", Year , "-" , "Feb" , Year+1)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277564-3197-4469-9109-4CFEBC110BC0}"/>
              </a:ext>
            </a:extLst>
          </p:cNvPr>
          <p:cNvSpPr txBox="1">
            <a:spLocks/>
          </p:cNvSpPr>
          <p:nvPr/>
        </p:nvSpPr>
        <p:spPr>
          <a:xfrm>
            <a:off x="1222597" y="3597243"/>
            <a:ext cx="3377396" cy="18984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US" b="1" dirty="0"/>
              <a:t>Duration of Event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1100" dirty="0"/>
              <a:t>Remove travel time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1100" dirty="0"/>
              <a:t>Convert to </a:t>
            </a:r>
            <a:r>
              <a:rPr lang="en-US" sz="1100" dirty="0" err="1"/>
              <a:t>time_periods</a:t>
            </a:r>
            <a:endParaRPr lang="en-US" sz="1100" dirty="0"/>
          </a:p>
          <a:p>
            <a:pPr marL="0" indent="0">
              <a:buFont typeface="Calibri" panose="020F0502020204030204" pitchFamily="34" charset="0"/>
              <a:buNone/>
            </a:pPr>
            <a:endParaRPr lang="en-US" sz="1400" dirty="0"/>
          </a:p>
          <a:p>
            <a:pPr marL="0" indent="0">
              <a:buFont typeface="Calibri" panose="020F0502020204030204" pitchFamily="34" charset="0"/>
              <a:buNone/>
            </a:pPr>
            <a:endParaRPr lang="en-US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56FA61-8D9C-4C14-BB6E-79DDDB508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747" y="1939603"/>
            <a:ext cx="6752252" cy="32888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4C4142B-D0D0-446C-AB84-BD6422BE5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03" y="5390047"/>
            <a:ext cx="10809987" cy="49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99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39950"/>
            <a:ext cx="10058400" cy="1450757"/>
          </a:xfrm>
        </p:spPr>
        <p:txBody>
          <a:bodyPr/>
          <a:lstStyle/>
          <a:p>
            <a:r>
              <a:rPr lang="en-US" dirty="0"/>
              <a:t>Coaching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351" y="1811987"/>
            <a:ext cx="5759812" cy="28066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Frequency.Month</a:t>
            </a:r>
            <a:endParaRPr lang="en-US" b="1" dirty="0"/>
          </a:p>
          <a:p>
            <a:pPr marL="0" indent="0">
              <a:buNone/>
            </a:pPr>
            <a:r>
              <a:rPr lang="en-US" sz="1100" dirty="0" err="1"/>
              <a:t>months.count</a:t>
            </a:r>
            <a:r>
              <a:rPr lang="en-US" sz="1100" dirty="0"/>
              <a:t> &lt;- c(0, 0, 0, 0, 0, 0, 0, 0, 0, 0, 0, 0)</a:t>
            </a:r>
          </a:p>
          <a:p>
            <a:pPr marL="0" indent="0">
              <a:buNone/>
            </a:pPr>
            <a:r>
              <a:rPr lang="en-US" sz="1100" dirty="0" err="1"/>
              <a:t>months.count</a:t>
            </a:r>
            <a:r>
              <a:rPr lang="en-US" sz="1100" dirty="0"/>
              <a:t>[</a:t>
            </a:r>
            <a:r>
              <a:rPr lang="en-US" sz="1100" dirty="0" err="1"/>
              <a:t>row$Date.of.Event.Visit.Month</a:t>
            </a:r>
            <a:r>
              <a:rPr lang="en-US" sz="1100" dirty="0"/>
              <a:t>] &lt;</a:t>
            </a:r>
          </a:p>
          <a:p>
            <a:pPr marL="0" indent="0">
              <a:buNone/>
            </a:pPr>
            <a:r>
              <a:rPr lang="en-US" sz="1100" dirty="0" err="1"/>
              <a:t>months.count</a:t>
            </a:r>
            <a:r>
              <a:rPr lang="en-US" sz="1100" dirty="0"/>
              <a:t>[</a:t>
            </a:r>
            <a:r>
              <a:rPr lang="en-US" sz="1100" dirty="0" err="1"/>
              <a:t>row$Date.of.Event.Visit.Month</a:t>
            </a:r>
            <a:r>
              <a:rPr lang="en-US" sz="1100" dirty="0"/>
              <a:t>] + 1</a:t>
            </a:r>
          </a:p>
          <a:p>
            <a:pPr marL="0" indent="0">
              <a:buNone/>
            </a:pPr>
            <a:r>
              <a:rPr lang="en-US" sz="1100" dirty="0"/>
              <a:t>for(</a:t>
            </a:r>
            <a:r>
              <a:rPr lang="en-US" sz="1100" dirty="0" err="1"/>
              <a:t>i</a:t>
            </a:r>
            <a:r>
              <a:rPr lang="en-US" sz="1100" dirty="0"/>
              <a:t> in </a:t>
            </a:r>
            <a:r>
              <a:rPr lang="en-US" sz="1100" dirty="0" err="1"/>
              <a:t>months.count</a:t>
            </a:r>
            <a:r>
              <a:rPr lang="en-US" sz="1100" dirty="0"/>
              <a:t>) { if( </a:t>
            </a:r>
            <a:r>
              <a:rPr lang="en-US" sz="1100" dirty="0" err="1"/>
              <a:t>i</a:t>
            </a:r>
            <a:r>
              <a:rPr lang="en-US" sz="1100" dirty="0"/>
              <a:t> &gt; 0) {</a:t>
            </a:r>
          </a:p>
          <a:p>
            <a:pPr marL="0" indent="0">
              <a:buNone/>
            </a:pPr>
            <a:r>
              <a:rPr lang="en-US" sz="1100" dirty="0"/>
              <a:t>      </a:t>
            </a:r>
            <a:r>
              <a:rPr lang="en-US" sz="1100" dirty="0" err="1"/>
              <a:t>total.active.months</a:t>
            </a:r>
            <a:r>
              <a:rPr lang="en-US" sz="1100" dirty="0"/>
              <a:t> &lt;- </a:t>
            </a:r>
            <a:r>
              <a:rPr lang="en-US" sz="1100" dirty="0" err="1"/>
              <a:t>total.active.months</a:t>
            </a:r>
            <a:r>
              <a:rPr lang="en-US" sz="1100" dirty="0"/>
              <a:t> + 1 }</a:t>
            </a:r>
          </a:p>
          <a:p>
            <a:pPr marL="0" indent="0">
              <a:buNone/>
            </a:pPr>
            <a:r>
              <a:rPr lang="en-US" sz="1100" dirty="0"/>
              <a:t>Frequency &lt;- sum of coaching / </a:t>
            </a:r>
            <a:r>
              <a:rPr lang="en-US" sz="1100" dirty="0" err="1"/>
              <a:t>total.active.months</a:t>
            </a:r>
            <a:endParaRPr lang="en-US" sz="11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277564-3197-4469-9109-4CFEBC110BC0}"/>
              </a:ext>
            </a:extLst>
          </p:cNvPr>
          <p:cNvSpPr txBox="1">
            <a:spLocks/>
          </p:cNvSpPr>
          <p:nvPr/>
        </p:nvSpPr>
        <p:spPr>
          <a:xfrm>
            <a:off x="681420" y="4492981"/>
            <a:ext cx="5517215" cy="21815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US" b="1" dirty="0"/>
              <a:t>Month gap</a:t>
            </a:r>
          </a:p>
          <a:p>
            <a:pPr marL="0" indent="0">
              <a:buNone/>
            </a:pPr>
            <a:r>
              <a:rPr lang="en-US" sz="1100" dirty="0"/>
              <a:t>gap &lt;- 12 - </a:t>
            </a:r>
            <a:r>
              <a:rPr lang="en-US" sz="1100" dirty="0" err="1"/>
              <a:t>total.active.months</a:t>
            </a:r>
            <a:endParaRPr lang="en-US" sz="1100" dirty="0"/>
          </a:p>
          <a:p>
            <a:pPr marL="0" indent="0">
              <a:buFont typeface="Calibri" panose="020F0502020204030204" pitchFamily="34" charset="0"/>
              <a:buNone/>
            </a:pPr>
            <a:endParaRPr lang="en-US" sz="1100" dirty="0"/>
          </a:p>
          <a:p>
            <a:pPr marL="0" indent="0">
              <a:buFont typeface="Calibri" panose="020F0502020204030204" pitchFamily="34" charset="0"/>
              <a:buNone/>
            </a:pPr>
            <a:endParaRPr lang="en-US" sz="1400" dirty="0"/>
          </a:p>
          <a:p>
            <a:pPr marL="0" indent="0">
              <a:buFont typeface="Calibri" panose="020F0502020204030204" pitchFamily="34" charset="0"/>
              <a:buNone/>
            </a:pP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D8B18C-131E-4F27-9E92-FC6516394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404" y="2029882"/>
            <a:ext cx="7601338" cy="370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0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Coaching Data How?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9857" y="5158753"/>
            <a:ext cx="26308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Districts = 775 </a:t>
            </a:r>
          </a:p>
          <a:p>
            <a:r>
              <a:rPr lang="en-US" dirty="0"/>
              <a:t>Columns = 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4685" y="2166101"/>
            <a:ext cx="11441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Taking Mean</a:t>
            </a:r>
          </a:p>
          <a:p>
            <a:r>
              <a:rPr lang="en-US" sz="2000" dirty="0" err="1"/>
              <a:t>aggregated.district.periodwise.data</a:t>
            </a:r>
            <a:r>
              <a:rPr lang="en-US" sz="2000" dirty="0"/>
              <a:t> &lt;- aggregate(.~</a:t>
            </a:r>
            <a:r>
              <a:rPr lang="en-US" sz="2000" dirty="0" err="1"/>
              <a:t>State.District.ID+period</a:t>
            </a:r>
            <a:r>
              <a:rPr lang="en-US" sz="2000" dirty="0"/>
              <a:t>, </a:t>
            </a:r>
            <a:r>
              <a:rPr lang="en-US" sz="2000" dirty="0" err="1"/>
              <a:t>required.timeframe.cols</a:t>
            </a:r>
            <a:r>
              <a:rPr lang="en-US" sz="2000" dirty="0"/>
              <a:t>, mean)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A5969-6647-4104-812D-94C4CC25A366}"/>
              </a:ext>
            </a:extLst>
          </p:cNvPr>
          <p:cNvSpPr txBox="1"/>
          <p:nvPr/>
        </p:nvSpPr>
        <p:spPr>
          <a:xfrm>
            <a:off x="551142" y="3298214"/>
            <a:ext cx="11441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Taking Sum</a:t>
            </a:r>
          </a:p>
          <a:p>
            <a:r>
              <a:rPr lang="en-US" sz="2000" dirty="0" err="1"/>
              <a:t>aggregated.district.periodwise.data</a:t>
            </a:r>
            <a:r>
              <a:rPr lang="en-US" sz="2000" dirty="0"/>
              <a:t> &lt;- aggregate(.~</a:t>
            </a:r>
            <a:r>
              <a:rPr lang="en-US" sz="2000" dirty="0" err="1"/>
              <a:t>State.District.ID+period</a:t>
            </a:r>
            <a:r>
              <a:rPr lang="en-US" sz="2000" dirty="0"/>
              <a:t>, </a:t>
            </a:r>
            <a:r>
              <a:rPr lang="en-US" sz="2000" dirty="0" err="1"/>
              <a:t>required.timeframe.cols</a:t>
            </a:r>
            <a:r>
              <a:rPr lang="en-US" sz="2000" dirty="0"/>
              <a:t>, sum)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39950"/>
            <a:ext cx="10058400" cy="1450757"/>
          </a:xfrm>
        </p:spPr>
        <p:txBody>
          <a:bodyPr/>
          <a:lstStyle/>
          <a:p>
            <a:r>
              <a:rPr lang="en-US" dirty="0"/>
              <a:t>CWIS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818" y="1690688"/>
            <a:ext cx="8021715" cy="4351338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Relevant Columns = 3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05338" y="5163101"/>
            <a:ext cx="541797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observations = 25,999</a:t>
            </a:r>
          </a:p>
          <a:p>
            <a:r>
              <a:rPr lang="en-US" dirty="0"/>
              <a:t>Columns =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CEAEF8-4F04-4C69-88CC-6F8BDB284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859" y="1811038"/>
            <a:ext cx="3261643" cy="43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82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39950"/>
            <a:ext cx="10058400" cy="1450757"/>
          </a:xfrm>
        </p:spPr>
        <p:txBody>
          <a:bodyPr/>
          <a:lstStyle/>
          <a:p>
            <a:r>
              <a:rPr lang="en-US" dirty="0"/>
              <a:t>CWIS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818" y="1690688"/>
            <a:ext cx="4948047" cy="4351338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Date extraction from </a:t>
            </a:r>
            <a:r>
              <a:rPr lang="en-US" b="1" dirty="0" err="1"/>
              <a:t>created_by</a:t>
            </a:r>
            <a:r>
              <a:rPr lang="en-US" b="1" dirty="0"/>
              <a:t> columns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012B5-12B0-45D8-BAA8-ABD115A10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078" y="1889197"/>
            <a:ext cx="3989231" cy="433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419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491</TotalTime>
  <Words>741</Words>
  <Application>Microsoft Office PowerPoint</Application>
  <PresentationFormat>Widescreen</PresentationFormat>
  <Paragraphs>114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Retrospect</vt:lpstr>
      <vt:lpstr>Predictive Modeling</vt:lpstr>
      <vt:lpstr>Answering Q3</vt:lpstr>
      <vt:lpstr>Target Data Table</vt:lpstr>
      <vt:lpstr>Coaching Data</vt:lpstr>
      <vt:lpstr>Coaching Data</vt:lpstr>
      <vt:lpstr>Coaching Data</vt:lpstr>
      <vt:lpstr>Aggregate Coaching Data How?</vt:lpstr>
      <vt:lpstr>CWIS Data</vt:lpstr>
      <vt:lpstr>CWIS Data</vt:lpstr>
      <vt:lpstr>CWIS Data</vt:lpstr>
      <vt:lpstr>Aggregate CWIS How?</vt:lpstr>
      <vt:lpstr>Aggregate(CWIS, Coaching Logs)</vt:lpstr>
      <vt:lpstr>Aggregate(CWIS, Coaching Logs)</vt:lpstr>
      <vt:lpstr>Cvglmnet Model</vt:lpstr>
      <vt:lpstr>Comparison of Cvglmnet with Baselines</vt:lpstr>
      <vt:lpstr>Questions</vt:lpstr>
      <vt:lpstr>Baseline/Featureless Models</vt:lpstr>
      <vt:lpstr>OrdinalNet</vt:lpstr>
      <vt:lpstr>Comparison of models</vt:lpstr>
      <vt:lpstr>Future works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Modeling</dc:title>
  <dc:creator>Shadmaan Hye</dc:creator>
  <cp:lastModifiedBy>Shadmaan Hye</cp:lastModifiedBy>
  <cp:revision>60</cp:revision>
  <dcterms:created xsi:type="dcterms:W3CDTF">2021-10-27T21:23:35Z</dcterms:created>
  <dcterms:modified xsi:type="dcterms:W3CDTF">2021-11-10T22:39:23Z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