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44"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welcome\OneDrive\Documents\EMPL%20DATASET%20NM%20PIVOTTAB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 DATASET NM PIVOTTABLE.xlsx]Sheet2!PivotTable1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SCORE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Sheet2!$C$3:$C$4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Sheet2!$D$3:$D$4</c:f>
              <c:strCache>
                <c:ptCount val="1"/>
                <c:pt idx="0">
                  <c:v>Needs Improvement</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Sheet2!$E$3:$E$4</c:f>
              <c:strCache>
                <c:ptCount val="1"/>
                <c:pt idx="0">
                  <c:v>PIP</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219"/>
        <c:overlap val="-27"/>
        <c:axId val="-755430000"/>
        <c:axId val="-755424560"/>
      </c:barChart>
      <c:catAx>
        <c:axId val="-755430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424560"/>
        <c:crosses val="autoZero"/>
        <c:auto val="1"/>
        <c:lblAlgn val="ctr"/>
        <c:lblOffset val="100"/>
        <c:noMultiLvlLbl val="0"/>
      </c:catAx>
      <c:valAx>
        <c:axId val="-755424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4300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PRARTHANA.A</a:t>
            </a:r>
            <a:endParaRPr lang="en-US" sz="2400" dirty="0"/>
          </a:p>
          <a:p>
            <a:r>
              <a:rPr lang="en-US" sz="2400" dirty="0"/>
              <a:t>REGISTER NO</a:t>
            </a:r>
            <a:r>
              <a:rPr lang="en-US" sz="2400" dirty="0" smtClean="0"/>
              <a:t>: 122202199, asunm1353122202199</a:t>
            </a:r>
            <a:endParaRPr lang="en-US" sz="2400" dirty="0"/>
          </a:p>
          <a:p>
            <a:r>
              <a:rPr lang="en-US" sz="2400" dirty="0"/>
              <a:t>DEPARTMENT</a:t>
            </a:r>
            <a:r>
              <a:rPr lang="en-US" sz="2400" dirty="0" smtClean="0"/>
              <a:t>: B.COM(CORPORATE SECRETARYSHIP)</a:t>
            </a:r>
            <a:endParaRPr lang="en-US" sz="2400" dirty="0"/>
          </a:p>
          <a:p>
            <a:r>
              <a:rPr lang="en-US" sz="2400" dirty="0" smtClean="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371600"/>
            <a:ext cx="8709025" cy="3108543"/>
          </a:xfrm>
          <a:prstGeom prst="rect">
            <a:avLst/>
          </a:prstGeom>
          <a:noFill/>
        </p:spPr>
        <p:txBody>
          <a:bodyPr wrap="square" rtlCol="0">
            <a:spAutoFit/>
          </a:bodyPr>
          <a:lstStyle/>
          <a:p>
            <a:pPr marL="342900" indent="-342900">
              <a:buFont typeface="+mj-lt"/>
              <a:buAutoNum type="arabicPeriod"/>
            </a:pPr>
            <a:r>
              <a:rPr lang="en-US" sz="2800" dirty="0" smtClean="0">
                <a:latin typeface="Trebuchet MS" panose="020B0603020202020204" pitchFamily="34" charset="0"/>
              </a:rPr>
              <a:t>Data Collection.</a:t>
            </a:r>
          </a:p>
          <a:p>
            <a:pPr marL="342900" indent="-342900">
              <a:buFont typeface="+mj-lt"/>
              <a:buAutoNum type="arabicPeriod"/>
            </a:pPr>
            <a:r>
              <a:rPr lang="en-US" sz="2800" dirty="0" smtClean="0">
                <a:latin typeface="Trebuchet MS" panose="020B0603020202020204" pitchFamily="34" charset="0"/>
              </a:rPr>
              <a:t>Data Cleaning</a:t>
            </a:r>
          </a:p>
          <a:p>
            <a:pPr marL="342900" indent="-342900">
              <a:buFont typeface="+mj-lt"/>
              <a:buAutoNum type="arabicPeriod"/>
            </a:pPr>
            <a:r>
              <a:rPr lang="en-US" sz="2800" dirty="0" smtClean="0">
                <a:latin typeface="Trebuchet MS" panose="020B0603020202020204" pitchFamily="34" charset="0"/>
              </a:rPr>
              <a:t>Technique.</a:t>
            </a:r>
          </a:p>
          <a:p>
            <a:pPr marL="342900" indent="-342900">
              <a:buFont typeface="+mj-lt"/>
              <a:buAutoNum type="arabicPeriod"/>
            </a:pPr>
            <a:r>
              <a:rPr lang="en-US" sz="2800" dirty="0" smtClean="0">
                <a:latin typeface="Trebuchet MS" panose="020B0603020202020204" pitchFamily="34" charset="0"/>
              </a:rPr>
              <a:t>Results.</a:t>
            </a:r>
          </a:p>
          <a:p>
            <a:pPr marL="342900" indent="-342900">
              <a:buFont typeface="+mj-lt"/>
              <a:buAutoNum type="arabicPeriod"/>
            </a:pPr>
            <a:r>
              <a:rPr lang="en-US" sz="2800" dirty="0" smtClean="0">
                <a:latin typeface="Trebuchet MS" panose="020B0603020202020204" pitchFamily="34" charset="0"/>
              </a:rPr>
              <a:t>Pivot Table.</a:t>
            </a:r>
          </a:p>
          <a:p>
            <a:pPr marL="342900" indent="-342900">
              <a:buFont typeface="+mj-lt"/>
              <a:buAutoNum type="arabicPeriod"/>
            </a:pPr>
            <a:r>
              <a:rPr lang="en-US" sz="2800" dirty="0" smtClean="0">
                <a:latin typeface="Trebuchet MS" panose="020B0603020202020204" pitchFamily="34" charset="0"/>
              </a:rPr>
              <a:t>Chart.</a:t>
            </a:r>
          </a:p>
          <a:p>
            <a:pPr marL="342900" indent="-342900">
              <a:buFont typeface="+mj-lt"/>
              <a:buAutoNum type="arabicPeriod"/>
            </a:pPr>
            <a:r>
              <a:rPr lang="en-US" sz="2800" dirty="0" smtClean="0">
                <a:latin typeface="Trebuchet MS" panose="020B0603020202020204" pitchFamily="34" charset="0"/>
              </a:rPr>
              <a:t>Graphs</a:t>
            </a:r>
            <a:endParaRPr lang="en-IN" sz="2800"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417091787"/>
              </p:ext>
            </p:extLst>
          </p:nvPr>
        </p:nvGraphicFramePr>
        <p:xfrm>
          <a:off x="990600" y="1219200"/>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90600" y="1447800"/>
            <a:ext cx="8153400" cy="4154984"/>
          </a:xfrm>
          <a:prstGeom prst="rect">
            <a:avLst/>
          </a:prstGeom>
          <a:noFill/>
        </p:spPr>
        <p:txBody>
          <a:bodyPr wrap="square" rtlCol="0">
            <a:spAutoFit/>
          </a:bodyPr>
          <a:lstStyle/>
          <a:p>
            <a:pPr algn="just"/>
            <a:r>
              <a:rPr lang="en-US" sz="2400" dirty="0">
                <a:latin typeface="Trebuchet MS" panose="020B0603020202020204" pitchFamily="34" charset="0"/>
              </a:rPr>
              <a:t>In conclusion, using Excel for </a:t>
            </a:r>
            <a:r>
              <a:rPr lang="en-US" sz="2400" dirty="0" smtClean="0">
                <a:latin typeface="Trebuchet MS" panose="020B0603020202020204" pitchFamily="34" charset="0"/>
              </a:rPr>
              <a:t>Employee </a:t>
            </a:r>
            <a:r>
              <a:rPr lang="en-US" sz="2400" dirty="0">
                <a:latin typeface="Trebuchet MS" panose="020B0603020202020204" pitchFamily="34" charset="0"/>
              </a:rPr>
              <a:t>performance score analysis offers a cost-effective, customizable, and user-friendly solution for tracking and evaluating employee metrics. It enhances decision-making, transparency, and scalability while integrating seamlessly with other data sources. This approach provides valuable insights for performance improvement and strategic talent management. Additionally, Excel’s versatility allows for trend analysis and forecasting, helping organizations anticipate future needs and adjust </a:t>
            </a:r>
            <a:r>
              <a:rPr lang="en-US" sz="2400" dirty="0" smtClean="0">
                <a:latin typeface="Trebuchet MS" panose="020B0603020202020204" pitchFamily="34" charset="0"/>
              </a:rPr>
              <a:t>strategies.</a:t>
            </a:r>
            <a:endParaRPr lang="en-IN" sz="2400" dirty="0">
              <a:latin typeface="Trebuchet MS" panose="020B0603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t>
            </a:r>
            <a:r>
              <a:rPr lang="en-US" sz="4400" b="1" dirty="0" smtClean="0">
                <a:solidFill>
                  <a:srgbClr val="0F0F0F"/>
                </a:solidFill>
                <a:latin typeface="Times New Roman" panose="02020603050405020304" pitchFamily="18" charset="0"/>
                <a:cs typeface="Times New Roman" panose="02020603050405020304" pitchFamily="18" charset="0"/>
              </a:rPr>
              <a:t>Score 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381000" y="1365788"/>
            <a:ext cx="8077200" cy="2739211"/>
          </a:xfrm>
          <a:prstGeom prst="rect">
            <a:avLst/>
          </a:prstGeom>
          <a:noFill/>
        </p:spPr>
        <p:txBody>
          <a:bodyPr wrap="square" rtlCol="0">
            <a:spAutoFit/>
          </a:bodyPr>
          <a:lstStyle/>
          <a:p>
            <a:pPr algn="just"/>
            <a:r>
              <a:rPr lang="en-US" sz="2800" dirty="0" smtClean="0">
                <a:latin typeface="Trebuchet MS" panose="020B0603020202020204" pitchFamily="34" charset="0"/>
              </a:rPr>
              <a:t>	</a:t>
            </a:r>
            <a:r>
              <a:rPr lang="en-US" sz="2400" dirty="0" smtClean="0">
                <a:latin typeface="Trebuchet MS" panose="020B0603020202020204" pitchFamily="34" charset="0"/>
              </a:rPr>
              <a:t>Analyze </a:t>
            </a:r>
            <a:r>
              <a:rPr lang="en-US" sz="2400" dirty="0">
                <a:latin typeface="Trebuchet MS" panose="020B0603020202020204" pitchFamily="34" charset="0"/>
              </a:rPr>
              <a:t>employee performance scores using Excel to identify trends, correlations, and </a:t>
            </a:r>
            <a:r>
              <a:rPr lang="en-US" sz="2400" dirty="0" smtClean="0">
                <a:latin typeface="Trebuchet MS" panose="020B0603020202020204" pitchFamily="34" charset="0"/>
              </a:rPr>
              <a:t>performance patterns </a:t>
            </a:r>
            <a:r>
              <a:rPr lang="en-US" sz="2400" dirty="0">
                <a:latin typeface="Trebuchet MS" panose="020B0603020202020204" pitchFamily="34" charset="0"/>
              </a:rPr>
              <a:t>across different departments and roles. The goal is to uncover key factors influencing employee performance and provide actionable insights to enhance workforce productivity and support strategic decision-making in promotions, training, and resource </a:t>
            </a:r>
            <a:r>
              <a:rPr lang="en-US" sz="2400" dirty="0" smtClean="0">
                <a:latin typeface="Trebuchet MS" panose="020B0603020202020204" pitchFamily="34" charset="0"/>
              </a:rPr>
              <a:t>allocation..</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p:cNvSpPr txBox="1"/>
          <p:nvPr/>
        </p:nvSpPr>
        <p:spPr>
          <a:xfrm>
            <a:off x="914400" y="1695450"/>
            <a:ext cx="7924800" cy="2677656"/>
          </a:xfrm>
          <a:prstGeom prst="rect">
            <a:avLst/>
          </a:prstGeom>
          <a:noFill/>
        </p:spPr>
        <p:txBody>
          <a:bodyPr wrap="square" rtlCol="0">
            <a:spAutoFit/>
          </a:bodyPr>
          <a:lstStyle/>
          <a:p>
            <a:pPr algn="just"/>
            <a:r>
              <a:rPr lang="en-US" dirty="0"/>
              <a:t> </a:t>
            </a:r>
            <a:r>
              <a:rPr lang="en-US" dirty="0" smtClean="0"/>
              <a:t>	</a:t>
            </a:r>
            <a:r>
              <a:rPr lang="en-US" sz="2400" dirty="0" smtClean="0">
                <a:latin typeface="Trebuchet MS" panose="020B0603020202020204" pitchFamily="34" charset="0"/>
              </a:rPr>
              <a:t>Studying </a:t>
            </a:r>
            <a:r>
              <a:rPr lang="en-US" sz="2400" dirty="0">
                <a:latin typeface="Trebuchet MS" panose="020B0603020202020204" pitchFamily="34" charset="0"/>
              </a:rPr>
              <a:t>employee performance data to identify trends, strengths, and areas for improvement. Generate actionable insights to enhance HR strategies, </a:t>
            </a:r>
            <a:r>
              <a:rPr lang="en-US" sz="2400" dirty="0" smtClean="0">
                <a:latin typeface="Trebuchet MS" panose="020B0603020202020204" pitchFamily="34" charset="0"/>
              </a:rPr>
              <a:t>optimize </a:t>
            </a:r>
            <a:r>
              <a:rPr lang="en-US" sz="2400" dirty="0">
                <a:latin typeface="Trebuchet MS" panose="020B0603020202020204" pitchFamily="34" charset="0"/>
              </a:rPr>
              <a:t>employee development, and support decision-making processes. </a:t>
            </a:r>
            <a:r>
              <a:rPr lang="en-US" sz="2400" dirty="0" err="1">
                <a:latin typeface="Trebuchet MS" panose="020B0603020202020204" pitchFamily="34" charset="0"/>
              </a:rPr>
              <a:t>Utilise</a:t>
            </a:r>
            <a:r>
              <a:rPr lang="en-US" sz="2400" dirty="0">
                <a:latin typeface="Trebuchet MS" panose="020B0603020202020204" pitchFamily="34" charset="0"/>
              </a:rPr>
              <a:t> Excel tools to provide a clear, data-driven overview of performance metrics, enabling targeted interventions and informed strategic planning.</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723900" y="1676199"/>
            <a:ext cx="8444548" cy="3785652"/>
          </a:xfrm>
          <a:prstGeom prst="rect">
            <a:avLst/>
          </a:prstGeom>
          <a:noFill/>
        </p:spPr>
        <p:txBody>
          <a:bodyPr wrap="square" rtlCol="0">
            <a:spAutoFit/>
          </a:bodyPr>
          <a:lstStyle/>
          <a:p>
            <a:r>
              <a:rPr lang="en-US" sz="2000" dirty="0">
                <a:latin typeface="Trebuchet MS" panose="020B0603020202020204" pitchFamily="34" charset="0"/>
              </a:rPr>
              <a:t> </a:t>
            </a:r>
            <a:r>
              <a:rPr lang="en-US" sz="2000" dirty="0" smtClean="0">
                <a:latin typeface="Trebuchet MS" panose="020B0603020202020204" pitchFamily="34" charset="0"/>
              </a:rPr>
              <a:t> In </a:t>
            </a:r>
            <a:r>
              <a:rPr lang="en-US" sz="2000" dirty="0">
                <a:latin typeface="Trebuchet MS" panose="020B0603020202020204" pitchFamily="34" charset="0"/>
              </a:rPr>
              <a:t>employee performance score analysis using Excel, end users </a:t>
            </a:r>
            <a:r>
              <a:rPr lang="en-US" sz="2000" dirty="0" smtClean="0">
                <a:latin typeface="Trebuchet MS" panose="020B0603020202020204" pitchFamily="34" charset="0"/>
              </a:rPr>
              <a:t>include:</a:t>
            </a:r>
          </a:p>
          <a:p>
            <a:r>
              <a:rPr lang="en-US" sz="2000" dirty="0" smtClean="0">
                <a:latin typeface="Trebuchet MS" panose="020B0603020202020204" pitchFamily="34" charset="0"/>
              </a:rPr>
              <a:t>HR </a:t>
            </a:r>
            <a:r>
              <a:rPr lang="en-US" sz="2000" dirty="0">
                <a:latin typeface="Trebuchet MS" panose="020B0603020202020204" pitchFamily="34" charset="0"/>
              </a:rPr>
              <a:t>Managers: Make decisions on promotions, raises, and development</a:t>
            </a:r>
            <a:r>
              <a:rPr lang="en-US" sz="2000" dirty="0" smtClean="0">
                <a:latin typeface="Trebuchet MS" panose="020B0603020202020204" pitchFamily="34" charset="0"/>
              </a:rPr>
              <a:t>.</a:t>
            </a:r>
          </a:p>
          <a:p>
            <a:pPr marL="342900" indent="-342900">
              <a:buAutoNum type="arabicPeriod"/>
            </a:pPr>
            <a:r>
              <a:rPr lang="en-US" sz="2000" dirty="0" smtClean="0">
                <a:latin typeface="Trebuchet MS" panose="020B0603020202020204" pitchFamily="34" charset="0"/>
              </a:rPr>
              <a:t>Team </a:t>
            </a:r>
            <a:r>
              <a:rPr lang="en-US" sz="2000" dirty="0">
                <a:latin typeface="Trebuchet MS" panose="020B0603020202020204" pitchFamily="34" charset="0"/>
              </a:rPr>
              <a:t>Leaders/Supervisors: Evaluate team performance and provide feedback</a:t>
            </a:r>
            <a:r>
              <a:rPr lang="en-US" sz="2000" dirty="0" smtClean="0">
                <a:latin typeface="Trebuchet MS" panose="020B0603020202020204" pitchFamily="34" charset="0"/>
              </a:rPr>
              <a:t>.</a:t>
            </a:r>
          </a:p>
          <a:p>
            <a:pPr marL="342900" indent="-342900">
              <a:buAutoNum type="arabicPeriod"/>
            </a:pPr>
            <a:r>
              <a:rPr lang="en-US" sz="2000" dirty="0" smtClean="0">
                <a:latin typeface="Trebuchet MS" panose="020B0603020202020204" pitchFamily="34" charset="0"/>
              </a:rPr>
              <a:t> </a:t>
            </a:r>
            <a:r>
              <a:rPr lang="en-US" sz="2000" dirty="0">
                <a:latin typeface="Trebuchet MS" panose="020B0603020202020204" pitchFamily="34" charset="0"/>
              </a:rPr>
              <a:t>Department Heads: Assess team performance and manage resources</a:t>
            </a:r>
            <a:r>
              <a:rPr lang="en-US" sz="2000" dirty="0" smtClean="0">
                <a:latin typeface="Trebuchet MS" panose="020B0603020202020204" pitchFamily="34" charset="0"/>
              </a:rPr>
              <a:t>.</a:t>
            </a:r>
          </a:p>
          <a:p>
            <a:pPr marL="342900" indent="-342900">
              <a:buAutoNum type="arabicPeriod"/>
            </a:pPr>
            <a:r>
              <a:rPr lang="en-US" sz="2000" dirty="0" smtClean="0">
                <a:latin typeface="Trebuchet MS" panose="020B0603020202020204" pitchFamily="34" charset="0"/>
              </a:rPr>
              <a:t> </a:t>
            </a:r>
            <a:r>
              <a:rPr lang="en-US" sz="2000" dirty="0">
                <a:latin typeface="Trebuchet MS" panose="020B0603020202020204" pitchFamily="34" charset="0"/>
              </a:rPr>
              <a:t>Senior Executives: Use aggregated data for strategic decisions</a:t>
            </a:r>
            <a:r>
              <a:rPr lang="en-US" sz="2000" dirty="0" smtClean="0">
                <a:latin typeface="Trebuchet MS" panose="020B0603020202020204" pitchFamily="34" charset="0"/>
              </a:rPr>
              <a:t>.</a:t>
            </a:r>
          </a:p>
          <a:p>
            <a:pPr marL="342900" indent="-342900">
              <a:buAutoNum type="arabicPeriod"/>
            </a:pPr>
            <a:r>
              <a:rPr lang="en-US" sz="2000" dirty="0" smtClean="0">
                <a:latin typeface="Trebuchet MS" panose="020B0603020202020204" pitchFamily="34" charset="0"/>
              </a:rPr>
              <a:t> </a:t>
            </a:r>
            <a:r>
              <a:rPr lang="en-US" sz="2000" dirty="0">
                <a:latin typeface="Trebuchet MS" panose="020B0603020202020204" pitchFamily="34" charset="0"/>
              </a:rPr>
              <a:t>Employees: Review their own performance data for personal development</a:t>
            </a:r>
            <a:r>
              <a:rPr lang="en-US" sz="2000" dirty="0" smtClean="0">
                <a:latin typeface="Trebuchet MS" panose="020B0603020202020204" pitchFamily="34" charset="0"/>
              </a:rPr>
              <a:t>.</a:t>
            </a:r>
          </a:p>
          <a:p>
            <a:pPr marL="342900" indent="-342900">
              <a:buAutoNum type="arabicPeriod"/>
            </a:pPr>
            <a:r>
              <a:rPr lang="en-US" sz="2000" dirty="0" smtClean="0">
                <a:latin typeface="Trebuchet MS" panose="020B0603020202020204" pitchFamily="34" charset="0"/>
              </a:rPr>
              <a:t> </a:t>
            </a:r>
            <a:r>
              <a:rPr lang="en-US" sz="2000" dirty="0">
                <a:latin typeface="Trebuchet MS" panose="020B0603020202020204" pitchFamily="34" charset="0"/>
              </a:rPr>
              <a:t>Performance Analysts: Create and interpret performance data for various stakeholders.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71800" y="1828800"/>
            <a:ext cx="7162800" cy="4832092"/>
          </a:xfrm>
          <a:prstGeom prst="rect">
            <a:avLst/>
          </a:prstGeom>
          <a:noFill/>
        </p:spPr>
        <p:txBody>
          <a:bodyPr wrap="square" rtlCol="0">
            <a:spAutoFit/>
          </a:bodyPr>
          <a:lstStyle/>
          <a:p>
            <a:pPr algn="just"/>
            <a:r>
              <a:rPr lang="en-US" sz="2200" b="1" dirty="0">
                <a:latin typeface="Trebuchet MS" panose="020B0603020202020204" pitchFamily="34" charset="0"/>
              </a:rPr>
              <a:t>Solution</a:t>
            </a:r>
            <a:r>
              <a:rPr lang="en-US" sz="2200" dirty="0">
                <a:latin typeface="Trebuchet MS" panose="020B0603020202020204" pitchFamily="34" charset="0"/>
              </a:rPr>
              <a:t>: Use Excel to track, analyze, and visualize employee performance through scorecards, formulas, and dashboards, enabling efficient and systematic performance </a:t>
            </a:r>
            <a:r>
              <a:rPr lang="en-US" sz="2200" dirty="0" smtClean="0">
                <a:latin typeface="Trebuchet MS" panose="020B0603020202020204" pitchFamily="34" charset="0"/>
              </a:rPr>
              <a:t>reviews.</a:t>
            </a:r>
          </a:p>
          <a:p>
            <a:pPr algn="just"/>
            <a:r>
              <a:rPr lang="en-US" sz="2200" b="1" dirty="0" smtClean="0">
                <a:latin typeface="Trebuchet MS" panose="020B0603020202020204" pitchFamily="34" charset="0"/>
              </a:rPr>
              <a:t>Value </a:t>
            </a:r>
            <a:r>
              <a:rPr lang="en-US" sz="2200" b="1" dirty="0">
                <a:latin typeface="Trebuchet MS" panose="020B0603020202020204" pitchFamily="34" charset="0"/>
              </a:rPr>
              <a:t>Proposition</a:t>
            </a:r>
            <a:r>
              <a:rPr lang="en-US" sz="2200" dirty="0">
                <a:latin typeface="Trebuchet MS" panose="020B0603020202020204" pitchFamily="34" charset="0"/>
              </a:rPr>
              <a:t>: Excel enables informed decision-making, is cost-effective and customizable, offers ease of use, enhances transparency, scales with data growth, and integrates with other data sources. It provides actionable insights for performance improvement and strategic planning, making it a practical tool for managing and developing talent effectively. Additionally, it supports trend analysis and forecasting, helping organizations anticipate future performance needs and trends.</a:t>
            </a:r>
            <a:endParaRPr lang="en-IN" sz="22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914400" y="1447800"/>
            <a:ext cx="8458200" cy="2092881"/>
          </a:xfrm>
          <a:prstGeom prst="rect">
            <a:avLst/>
          </a:prstGeom>
          <a:noFill/>
        </p:spPr>
        <p:txBody>
          <a:bodyPr wrap="square" rtlCol="0">
            <a:spAutoFit/>
          </a:bodyPr>
          <a:lstStyle/>
          <a:p>
            <a:pPr algn="just"/>
            <a:r>
              <a:rPr lang="en-US" sz="2600" dirty="0">
                <a:latin typeface="Trebuchet MS" panose="020B0603020202020204" pitchFamily="34" charset="0"/>
              </a:rPr>
              <a:t>Employee Data: </a:t>
            </a:r>
            <a:r>
              <a:rPr lang="en-US" sz="2600" dirty="0" smtClean="0">
                <a:latin typeface="Trebuchet MS" panose="020B0603020202020204" pitchFamily="34" charset="0"/>
              </a:rPr>
              <a:t>Kaggle</a:t>
            </a:r>
          </a:p>
          <a:p>
            <a:pPr algn="just"/>
            <a:r>
              <a:rPr lang="en-US" sz="2600" dirty="0" smtClean="0">
                <a:latin typeface="Trebuchet MS" panose="020B0603020202020204" pitchFamily="34" charset="0"/>
              </a:rPr>
              <a:t>Employee </a:t>
            </a:r>
            <a:r>
              <a:rPr lang="en-US" sz="2600" dirty="0">
                <a:latin typeface="Trebuchet MS" panose="020B0603020202020204" pitchFamily="34" charset="0"/>
              </a:rPr>
              <a:t>ID Number : </a:t>
            </a:r>
            <a:r>
              <a:rPr lang="en-US" sz="2600" dirty="0" smtClean="0">
                <a:latin typeface="Trebuchet MS" panose="020B0603020202020204" pitchFamily="34" charset="0"/>
              </a:rPr>
              <a:t>3434</a:t>
            </a:r>
          </a:p>
          <a:p>
            <a:pPr algn="just"/>
            <a:r>
              <a:rPr lang="en-US" sz="2600" dirty="0" smtClean="0">
                <a:latin typeface="Trebuchet MS" panose="020B0603020202020204" pitchFamily="34" charset="0"/>
              </a:rPr>
              <a:t>Business </a:t>
            </a:r>
            <a:r>
              <a:rPr lang="en-US" sz="2600" dirty="0">
                <a:latin typeface="Trebuchet MS" panose="020B0603020202020204" pitchFamily="34" charset="0"/>
              </a:rPr>
              <a:t>Unit : </a:t>
            </a:r>
            <a:r>
              <a:rPr lang="en-US" sz="2600" dirty="0" smtClean="0">
                <a:latin typeface="Trebuchet MS" panose="020B0603020202020204" pitchFamily="34" charset="0"/>
              </a:rPr>
              <a:t>WBL</a:t>
            </a:r>
          </a:p>
          <a:p>
            <a:pPr algn="just"/>
            <a:r>
              <a:rPr lang="en-US" sz="2600" dirty="0" smtClean="0">
                <a:latin typeface="Trebuchet MS" panose="020B0603020202020204" pitchFamily="34" charset="0"/>
              </a:rPr>
              <a:t>Hire </a:t>
            </a:r>
            <a:r>
              <a:rPr lang="en-US" sz="2600" dirty="0">
                <a:latin typeface="Trebuchet MS" panose="020B0603020202020204" pitchFamily="34" charset="0"/>
              </a:rPr>
              <a:t>Date:  </a:t>
            </a:r>
            <a:r>
              <a:rPr lang="en-US" sz="2600" dirty="0" smtClean="0">
                <a:latin typeface="Trebuchet MS" panose="020B0603020202020204" pitchFamily="34" charset="0"/>
              </a:rPr>
              <a:t>12.12.2022</a:t>
            </a:r>
          </a:p>
          <a:p>
            <a:pPr algn="just"/>
            <a:r>
              <a:rPr lang="en-US" sz="2600" dirty="0" smtClean="0">
                <a:latin typeface="Trebuchet MS" panose="020B0603020202020204" pitchFamily="34" charset="0"/>
              </a:rPr>
              <a:t>Manager’s </a:t>
            </a:r>
            <a:r>
              <a:rPr lang="en-US" sz="2600" dirty="0">
                <a:latin typeface="Trebuchet MS" panose="020B0603020202020204" pitchFamily="34" charset="0"/>
              </a:rPr>
              <a:t>name or ID </a:t>
            </a:r>
            <a:r>
              <a:rPr lang="en-US" sz="2600" dirty="0" smtClean="0">
                <a:latin typeface="Trebuchet MS" panose="020B0603020202020204" pitchFamily="34" charset="0"/>
              </a:rPr>
              <a:t>:Miranda</a:t>
            </a:r>
            <a:endParaRPr lang="en-IN" sz="2600" dirty="0">
              <a:latin typeface="Trebuchet MS" panose="020B0603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133599" y="1828800"/>
            <a:ext cx="7924801" cy="4524315"/>
          </a:xfrm>
          <a:prstGeom prst="rect">
            <a:avLst/>
          </a:prstGeom>
          <a:noFill/>
        </p:spPr>
        <p:txBody>
          <a:bodyPr wrap="square" rtlCol="0">
            <a:spAutoFit/>
          </a:bodyPr>
          <a:lstStyle/>
          <a:p>
            <a:pPr marL="342900" indent="-342900" algn="just">
              <a:buAutoNum type="arabicPeriod"/>
            </a:pPr>
            <a:r>
              <a:rPr lang="en-US" sz="2400" b="1" dirty="0" smtClean="0">
                <a:latin typeface="Trebuchet MS" panose="020B0603020202020204" pitchFamily="34" charset="0"/>
              </a:rPr>
              <a:t>Interactive </a:t>
            </a:r>
            <a:r>
              <a:rPr lang="en-US" sz="2400" b="1" dirty="0">
                <a:latin typeface="Trebuchet MS" panose="020B0603020202020204" pitchFamily="34" charset="0"/>
              </a:rPr>
              <a:t>Dashboards</a:t>
            </a:r>
            <a:r>
              <a:rPr lang="en-US" sz="2400" dirty="0" smtClean="0">
                <a:latin typeface="Trebuchet MS" panose="020B0603020202020204" pitchFamily="34" charset="0"/>
              </a:rPr>
              <a:t>: </a:t>
            </a:r>
            <a:r>
              <a:rPr lang="en-US" sz="2400" dirty="0">
                <a:latin typeface="Trebuchet MS" panose="020B0603020202020204" pitchFamily="34" charset="0"/>
              </a:rPr>
              <a:t>Create dynamic, interactive dashboards with slicers and filters to allow personalized views of performance data across departments and roles</a:t>
            </a:r>
            <a:r>
              <a:rPr lang="en-US" sz="2400" dirty="0" smtClean="0">
                <a:latin typeface="Trebuchet MS" panose="020B0603020202020204" pitchFamily="34" charset="0"/>
              </a:rPr>
              <a:t>.</a:t>
            </a:r>
          </a:p>
          <a:p>
            <a:pPr marL="342900" indent="-342900" algn="just">
              <a:buAutoNum type="arabicPeriod"/>
            </a:pPr>
            <a:r>
              <a:rPr lang="en-US" sz="2400" b="1" dirty="0" smtClean="0">
                <a:latin typeface="Trebuchet MS" panose="020B0603020202020204" pitchFamily="34" charset="0"/>
              </a:rPr>
              <a:t>Predictive </a:t>
            </a:r>
            <a:r>
              <a:rPr lang="en-US" sz="2400" b="1" dirty="0">
                <a:latin typeface="Trebuchet MS" panose="020B0603020202020204" pitchFamily="34" charset="0"/>
              </a:rPr>
              <a:t>Analytics</a:t>
            </a:r>
            <a:r>
              <a:rPr lang="en-US" sz="2400" dirty="0" smtClean="0">
                <a:latin typeface="Trebuchet MS" panose="020B0603020202020204" pitchFamily="34" charset="0"/>
              </a:rPr>
              <a:t>: </a:t>
            </a:r>
            <a:r>
              <a:rPr lang="en-US" sz="2400" dirty="0">
                <a:latin typeface="Trebuchet MS" panose="020B0603020202020204" pitchFamily="34" charset="0"/>
              </a:rPr>
              <a:t>Use Excel's advanced tools to forecast future performance trends based on historical data, enabling proactive management decisions</a:t>
            </a:r>
            <a:r>
              <a:rPr lang="en-US" sz="2400" dirty="0" smtClean="0">
                <a:latin typeface="Trebuchet MS" panose="020B0603020202020204" pitchFamily="34" charset="0"/>
              </a:rPr>
              <a:t>.</a:t>
            </a:r>
          </a:p>
          <a:p>
            <a:pPr marL="342900" indent="-342900" algn="just">
              <a:buAutoNum type="arabicPeriod"/>
            </a:pPr>
            <a:r>
              <a:rPr lang="en-US" sz="2400" b="1" dirty="0" smtClean="0">
                <a:latin typeface="Trebuchet MS" panose="020B0603020202020204" pitchFamily="34" charset="0"/>
              </a:rPr>
              <a:t>Automated </a:t>
            </a:r>
            <a:r>
              <a:rPr lang="en-US" sz="2400" b="1" dirty="0">
                <a:latin typeface="Trebuchet MS" panose="020B0603020202020204" pitchFamily="34" charset="0"/>
              </a:rPr>
              <a:t>Insights</a:t>
            </a:r>
            <a:r>
              <a:rPr lang="en-US" sz="2400" dirty="0" smtClean="0">
                <a:latin typeface="Trebuchet MS" panose="020B0603020202020204" pitchFamily="34" charset="0"/>
              </a:rPr>
              <a:t>: </a:t>
            </a:r>
            <a:r>
              <a:rPr lang="en-US" sz="2400" dirty="0">
                <a:latin typeface="Trebuchet MS" panose="020B0603020202020204" pitchFamily="34" charset="0"/>
              </a:rPr>
              <a:t>Implement automated reports and visualizations that provide real-time, data-driven insights and recommendations, reducing manual effort and enhancing decision-making.</a:t>
            </a:r>
            <a:endParaRPr lang="en-IN" sz="2400"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471</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19</cp:revision>
  <dcterms:created xsi:type="dcterms:W3CDTF">2024-03-29T15:07:22Z</dcterms:created>
  <dcterms:modified xsi:type="dcterms:W3CDTF">2024-08-31T11:44:59Z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