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ppt/tags/tag1.xml" ContentType="application/vnd.openxmlformats-officedocument.presentationml.tags+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28" r:id="rId1"/>
  </p:sldMasterIdLst>
  <p:sldIdLst>
    <p:sldId id="256" r:id="rId2"/>
    <p:sldId id="267" r:id="rId3"/>
    <p:sldId id="266" r:id="rId4"/>
    <p:sldId id="260" r:id="rId5"/>
    <p:sldId id="261" r:id="rId6"/>
    <p:sldId id="262" r:id="rId7"/>
    <p:sldId id="268" r:id="rId8"/>
    <p:sldId id="263" r:id="rId9"/>
    <p:sldId id="264" r:id="rId10"/>
    <p:sldId id="265" r:id="rId11"/>
    <p:sldId id="269" r:id="rId12"/>
    <p:sldId id="270" r:id="rId13"/>
    <p:sldId id="271" r:id="rId14"/>
    <p:sldId id="272" r:id="rId15"/>
    <p:sldId id="273" r:id="rId16"/>
    <p:sldId id="274" r:id="rId17"/>
    <p:sldId id="275" r:id="rId18"/>
    <p:sldId id="276" r:id="rId19"/>
    <p:sldId id="277"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6029" autoAdjust="0"/>
    <p:restoredTop sz="65331" autoAdjust="0"/>
  </p:normalViewPr>
  <p:slideViewPr>
    <p:cSldViewPr snapToGrid="0" showGuides="1">
      <p:cViewPr varScale="1">
        <p:scale>
          <a:sx n="85" d="100"/>
          <a:sy n="85" d="100"/>
        </p:scale>
        <p:origin x="-102" y="-102"/>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Isosceles Triangle 6"/>
          <p:cNvSpPr/>
          <p:nvPr/>
        </p:nvSpPr>
        <p:spPr>
          <a:xfrm rot="16200000">
            <a:off x="10387963" y="5038579"/>
            <a:ext cx="1892949" cy="1725637"/>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720726" y="776289"/>
            <a:ext cx="10750549" cy="1470025"/>
          </a:xfrm>
        </p:spPr>
        <p:txBody>
          <a:bodyPr anchor="b">
            <a:normAutofit/>
          </a:bodyPr>
          <a:lstStyle>
            <a:lvl1pPr algn="r">
              <a:defRPr sz="4400"/>
            </a:lvl1pPr>
          </a:lstStyle>
          <a:p>
            <a:r>
              <a:rPr kumimoji="0" lang="en-US" smtClean="0"/>
              <a:t>Click to edit Master title style</a:t>
            </a:r>
            <a:endParaRPr kumimoji="0" lang="en-US"/>
          </a:p>
        </p:txBody>
      </p:sp>
      <p:sp>
        <p:nvSpPr>
          <p:cNvPr id="9" name="Subtitle 8"/>
          <p:cNvSpPr>
            <a:spLocks noGrp="1"/>
          </p:cNvSpPr>
          <p:nvPr>
            <p:ph type="subTitle" idx="1"/>
          </p:nvPr>
        </p:nvSpPr>
        <p:spPr>
          <a:xfrm>
            <a:off x="720726" y="2250280"/>
            <a:ext cx="10750549" cy="1752600"/>
          </a:xfrm>
        </p:spPr>
        <p:txBody>
          <a:bodyPr/>
          <a:lstStyle>
            <a:lvl1pPr marL="0" marR="36576" indent="0" algn="r">
              <a:spcBef>
                <a:spcPts val="0"/>
              </a:spcBef>
              <a:buNone/>
              <a:defRPr>
                <a:ln>
                  <a:solidFill>
                    <a:schemeClr val="bg2"/>
                  </a:solidFill>
                </a:ln>
                <a:solidFill>
                  <a:schemeClr val="tx1">
                    <a:tint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1828800" y="6012657"/>
            <a:ext cx="7721600" cy="365125"/>
          </a:xfrm>
        </p:spPr>
        <p:txBody>
          <a:bodyPr tIns="0" bIns="0" anchor="t"/>
          <a:lstStyle>
            <a:lvl1pPr algn="r">
              <a:defRPr sz="1000"/>
            </a:lvl1pPr>
          </a:lstStyle>
          <a:p>
            <a:fld id="{48A87A34-81AB-432B-8DAE-1953F412C126}" type="datetimeFigureOut">
              <a:rPr lang="en-US" smtClean="0"/>
              <a:pPr/>
              <a:t>12/1/2017</a:t>
            </a:fld>
            <a:endParaRPr lang="en-US" dirty="0"/>
          </a:p>
        </p:txBody>
      </p:sp>
      <p:sp>
        <p:nvSpPr>
          <p:cNvPr id="17" name="Footer Placeholder 16"/>
          <p:cNvSpPr>
            <a:spLocks noGrp="1"/>
          </p:cNvSpPr>
          <p:nvPr>
            <p:ph type="ftr" sz="quarter" idx="11"/>
          </p:nvPr>
        </p:nvSpPr>
        <p:spPr>
          <a:xfrm>
            <a:off x="1828800" y="5650705"/>
            <a:ext cx="7721600" cy="365125"/>
          </a:xfrm>
        </p:spPr>
        <p:txBody>
          <a:bodyPr tIns="0" bIns="0" anchor="b"/>
          <a:lstStyle>
            <a:lvl1pPr algn="r">
              <a:defRPr sz="1100"/>
            </a:lvl1pPr>
          </a:lstStyle>
          <a:p>
            <a:endParaRPr lang="en-US" dirty="0"/>
          </a:p>
        </p:txBody>
      </p:sp>
      <p:sp>
        <p:nvSpPr>
          <p:cNvPr id="29" name="Slide Number Placeholder 28"/>
          <p:cNvSpPr>
            <a:spLocks noGrp="1"/>
          </p:cNvSpPr>
          <p:nvPr>
            <p:ph type="sldNum" sz="quarter" idx="12"/>
          </p:nvPr>
        </p:nvSpPr>
        <p:spPr>
          <a:xfrm>
            <a:off x="11189663" y="5752308"/>
            <a:ext cx="670560" cy="365125"/>
          </a:xfrm>
        </p:spPr>
        <p:txBody>
          <a:bodyPr anchor="ctr"/>
          <a:lstStyle>
            <a:lvl1pPr algn="ctr">
              <a:defRPr sz="1300">
                <a:solidFill>
                  <a:srgbClr val="FFFFFF"/>
                </a:solidFill>
              </a:defRPr>
            </a:lvl1pPr>
          </a:lstStyle>
          <a:p>
            <a:fld id="{6D22F896-40B5-4ADD-8801-0D06FADFA095}"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8A87A34-81AB-432B-8DAE-1953F412C126}" type="datetimeFigureOut">
              <a:rPr lang="en-US" smtClean="0"/>
              <a:pPr/>
              <a:t>12/1/2017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381000"/>
            <a:ext cx="2540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381000"/>
            <a:ext cx="83312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8A87A34-81AB-432B-8DAE-1953F412C126}" type="datetimeFigureOut">
              <a:rPr lang="en-US" smtClean="0"/>
              <a:pPr/>
              <a:t>12/1/2017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67494"/>
            <a:ext cx="10972800" cy="1399032"/>
          </a:xfrm>
        </p:spPr>
        <p:txBody>
          <a:bodyPr/>
          <a:lstStyle/>
          <a:p>
            <a:r>
              <a:rPr kumimoji="0" lang="en-US" smtClean="0"/>
              <a:t>Click to edit Master title style</a:t>
            </a:r>
            <a:endParaRPr kumimoji="0" lang="en-US"/>
          </a:p>
        </p:txBody>
      </p:sp>
      <p:sp>
        <p:nvSpPr>
          <p:cNvPr id="3" name="Content Placeholder 2"/>
          <p:cNvSpPr>
            <a:spLocks noGrp="1"/>
          </p:cNvSpPr>
          <p:nvPr>
            <p:ph idx="1"/>
          </p:nvPr>
        </p:nvSpPr>
        <p:spPr>
          <a:xfrm>
            <a:off x="609600" y="1882808"/>
            <a:ext cx="109728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388608" y="6480048"/>
            <a:ext cx="2844800" cy="301752"/>
          </a:xfrm>
        </p:spPr>
        <p:txBody>
          <a:bodyPr/>
          <a:lstStyle/>
          <a:p>
            <a:fld id="{48A87A34-81AB-432B-8DAE-1953F412C126}" type="datetimeFigureOut">
              <a:rPr lang="en-US" smtClean="0"/>
              <a:pPr/>
              <a:t>12/1/2017</a:t>
            </a:fld>
            <a:endParaRPr lang="en-US" dirty="0"/>
          </a:p>
        </p:txBody>
      </p:sp>
      <p:sp>
        <p:nvSpPr>
          <p:cNvPr id="5" name="Footer Placeholder 4"/>
          <p:cNvSpPr>
            <a:spLocks noGrp="1"/>
          </p:cNvSpPr>
          <p:nvPr>
            <p:ph type="ftr" sz="quarter" idx="11"/>
          </p:nvPr>
        </p:nvSpPr>
        <p:spPr>
          <a:xfrm>
            <a:off x="609600" y="6480970"/>
            <a:ext cx="5680075" cy="300831"/>
          </a:xfrm>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1"/>
      </p:bgRef>
    </p:bg>
    <p:spTree>
      <p:nvGrpSpPr>
        <p:cNvPr id="1" name=""/>
        <p:cNvGrpSpPr/>
        <p:nvPr/>
      </p:nvGrpSpPr>
      <p:grpSpPr>
        <a:xfrm>
          <a:off x="0" y="0"/>
          <a:ext cx="0" cy="0"/>
          <a:chOff x="0" y="0"/>
          <a:chExt cx="0" cy="0"/>
        </a:xfrm>
      </p:grpSpPr>
      <p:sp>
        <p:nvSpPr>
          <p:cNvPr id="9" name="Right Triangle 8"/>
          <p:cNvSpPr/>
          <p:nvPr/>
        </p:nvSpPr>
        <p:spPr>
          <a:xfrm flipV="1">
            <a:off x="9379" y="7035"/>
            <a:ext cx="12173243"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algn="ctr" defTabSz="914400" rtl="0" eaLnBrk="1" latinLnBrk="0" hangingPunct="1"/>
            <a:endParaRPr kumimoji="0" lang="en-US" sz="1800" kern="1200">
              <a:solidFill>
                <a:schemeClr val="lt1"/>
              </a:solidFill>
              <a:latin typeface="+mn-lt"/>
              <a:ea typeface="+mn-ea"/>
              <a:cs typeface="+mn-cs"/>
            </a:endParaRPr>
          </a:p>
        </p:txBody>
      </p:sp>
      <p:sp>
        <p:nvSpPr>
          <p:cNvPr id="8" name="Isosceles Triangle 7"/>
          <p:cNvSpPr/>
          <p:nvPr/>
        </p:nvSpPr>
        <p:spPr>
          <a:xfrm rot="5400000" flipV="1">
            <a:off x="10387963" y="93786"/>
            <a:ext cx="1892949" cy="1725637"/>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 name="Date Placeholder 3"/>
          <p:cNvSpPr>
            <a:spLocks noGrp="1"/>
          </p:cNvSpPr>
          <p:nvPr>
            <p:ph type="dt" sz="half" idx="10"/>
          </p:nvPr>
        </p:nvSpPr>
        <p:spPr>
          <a:xfrm>
            <a:off x="9274176" y="6477000"/>
            <a:ext cx="2844800" cy="304800"/>
          </a:xfrm>
        </p:spPr>
        <p:txBody>
          <a:bodyPr/>
          <a:lstStyle/>
          <a:p>
            <a:fld id="{48A87A34-81AB-432B-8DAE-1953F412C126}" type="datetimeFigureOut">
              <a:rPr lang="en-US" smtClean="0"/>
              <a:pPr/>
              <a:t>12/1/2017</a:t>
            </a:fld>
            <a:endParaRPr lang="en-US" dirty="0"/>
          </a:p>
        </p:txBody>
      </p:sp>
      <p:sp>
        <p:nvSpPr>
          <p:cNvPr id="5" name="Footer Placeholder 4"/>
          <p:cNvSpPr>
            <a:spLocks noGrp="1"/>
          </p:cNvSpPr>
          <p:nvPr>
            <p:ph type="ftr" sz="quarter" idx="11"/>
          </p:nvPr>
        </p:nvSpPr>
        <p:spPr>
          <a:xfrm>
            <a:off x="3492501" y="6480970"/>
            <a:ext cx="5680075" cy="300831"/>
          </a:xfrm>
        </p:spPr>
        <p:txBody>
          <a:bodyPr/>
          <a:lstStyle/>
          <a:p>
            <a:endParaRPr lang="en-US" dirty="0"/>
          </a:p>
        </p:txBody>
      </p:sp>
      <p:sp>
        <p:nvSpPr>
          <p:cNvPr id="6" name="Slide Number Placeholder 5"/>
          <p:cNvSpPr>
            <a:spLocks noGrp="1"/>
          </p:cNvSpPr>
          <p:nvPr>
            <p:ph type="sldNum" sz="quarter" idx="12"/>
          </p:nvPr>
        </p:nvSpPr>
        <p:spPr>
          <a:xfrm>
            <a:off x="11268075" y="809625"/>
            <a:ext cx="670560" cy="300831"/>
          </a:xfrm>
        </p:spPr>
        <p:txBody>
          <a:bodyPr/>
          <a:lstStyle/>
          <a:p>
            <a:fld id="{6D22F896-40B5-4ADD-8801-0D06FADFA095}" type="slidenum">
              <a:rPr lang="en-US" smtClean="0"/>
              <a:pPr/>
              <a:t>‹#›</a:t>
            </a:fld>
            <a:endParaRPr lang="en-US" dirty="0"/>
          </a:p>
        </p:txBody>
      </p:sp>
      <p:cxnSp>
        <p:nvCxnSpPr>
          <p:cNvPr id="11" name="Straight Connector 10"/>
          <p:cNvCxnSpPr/>
          <p:nvPr/>
        </p:nvCxnSpPr>
        <p:spPr>
          <a:xfrm rot="10800000">
            <a:off x="8625059" y="9381"/>
            <a:ext cx="3563815"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V="1">
            <a:off x="0" y="7035"/>
            <a:ext cx="12182621"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508000" y="271465"/>
            <a:ext cx="9652000" cy="1362075"/>
          </a:xfrm>
        </p:spPr>
        <p:txBody>
          <a:bodyPr anchor="ctr"/>
          <a:lstStyle>
            <a:lvl1pPr marL="0" algn="l">
              <a:buNone/>
              <a:defRPr sz="3600" b="1"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08000" y="1633536"/>
            <a:ext cx="5181600" cy="2286000"/>
          </a:xfrm>
        </p:spPr>
        <p:txBody>
          <a:bodyPr anchor="t"/>
          <a:lstStyle>
            <a:lvl1pPr marL="54864" indent="0" algn="l">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lgn="l">
              <a:defRPr/>
            </a:lvl1pPr>
          </a:lstStyle>
          <a:p>
            <a:r>
              <a:rPr kumimoji="0" lang="en-US" smtClean="0"/>
              <a:t>Click to edit Master title style</a:t>
            </a:r>
            <a:endParaRPr kumimoji="0" lang="en-US"/>
          </a:p>
        </p:txBody>
      </p:sp>
      <p:sp>
        <p:nvSpPr>
          <p:cNvPr id="3" name="Content Placeholder 2"/>
          <p:cNvSpPr>
            <a:spLocks noGrp="1"/>
          </p:cNvSpPr>
          <p:nvPr>
            <p:ph sz="half" idx="1"/>
          </p:nvPr>
        </p:nvSpPr>
        <p:spPr>
          <a:xfrm>
            <a:off x="609600" y="1722438"/>
            <a:ext cx="53848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197600" y="1722438"/>
            <a:ext cx="53848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388608" y="6480969"/>
            <a:ext cx="2844800" cy="301752"/>
          </a:xfrm>
        </p:spPr>
        <p:txBody>
          <a:bodyPr/>
          <a:lstStyle/>
          <a:p>
            <a:fld id="{48A87A34-81AB-432B-8DAE-1953F412C126}" type="datetimeFigureOut">
              <a:rPr lang="en-US" smtClean="0"/>
              <a:pPr/>
              <a:t>12/1/2017</a:t>
            </a:fld>
            <a:endParaRPr lang="en-US" dirty="0"/>
          </a:p>
        </p:txBody>
      </p:sp>
      <p:sp>
        <p:nvSpPr>
          <p:cNvPr id="6" name="Footer Placeholder 5"/>
          <p:cNvSpPr>
            <a:spLocks noGrp="1"/>
          </p:cNvSpPr>
          <p:nvPr>
            <p:ph type="ftr" sz="quarter" idx="11"/>
          </p:nvPr>
        </p:nvSpPr>
        <p:spPr>
          <a:xfrm>
            <a:off x="609600" y="6480969"/>
            <a:ext cx="5680075" cy="301752"/>
          </a:xfrm>
        </p:spPr>
        <p:txBody>
          <a:bodyPr/>
          <a:lstStyle/>
          <a:p>
            <a:endParaRPr lang="en-US" dirty="0"/>
          </a:p>
        </p:txBody>
      </p:sp>
      <p:sp>
        <p:nvSpPr>
          <p:cNvPr id="7" name="Slide Number Placeholder 6"/>
          <p:cNvSpPr>
            <a:spLocks noGrp="1"/>
          </p:cNvSpPr>
          <p:nvPr>
            <p:ph type="sldNum" sz="quarter" idx="12"/>
          </p:nvPr>
        </p:nvSpPr>
        <p:spPr>
          <a:xfrm>
            <a:off x="10119360" y="6480969"/>
            <a:ext cx="670560" cy="301752"/>
          </a:xfrm>
        </p:spPr>
        <p:txBody>
          <a:bodyPr/>
          <a:lstStyle/>
          <a:p>
            <a:fld id="{6D22F896-40B5-4ADD-8801-0D06FADFA095}"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30931" y="290732"/>
            <a:ext cx="1422400" cy="6153912"/>
          </a:xfrm>
        </p:spPr>
        <p:txBody>
          <a:bodyPr vert="vert270" anchor="b"/>
          <a:lstStyle>
            <a:lvl1pPr marL="0" algn="ctr">
              <a:defRPr sz="3300" b="1">
                <a:ln w="6350">
                  <a:solidFill>
                    <a:schemeClr val="tx1"/>
                  </a:solidFill>
                </a:ln>
                <a:solidFill>
                  <a:schemeClr val="tx1"/>
                </a:solidFill>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820008" y="290732"/>
            <a:ext cx="774699"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1820008" y="3427124"/>
            <a:ext cx="774699"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2696307" y="290732"/>
            <a:ext cx="9144000" cy="3017520"/>
          </a:xfrm>
        </p:spPr>
        <p:txBody>
          <a:bodyPr/>
          <a:lstStyle>
            <a:lvl1pPr algn="l">
              <a:defRPr sz="2400"/>
            </a:lvl1pPr>
            <a:lvl2pPr algn="l">
              <a:defRPr sz="2000"/>
            </a:lvl2pPr>
            <a:lvl3pPr algn="l">
              <a:defRPr sz="1800"/>
            </a:lvl3pPr>
            <a:lvl4pPr algn="l">
              <a:defRPr sz="1600"/>
            </a:lvl4pPr>
            <a:lvl5pPr algn="l">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2696307" y="3427124"/>
            <a:ext cx="9144000" cy="3017520"/>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a:xfrm>
            <a:off x="6388608" y="6480969"/>
            <a:ext cx="2840736" cy="301752"/>
          </a:xfrm>
        </p:spPr>
        <p:txBody>
          <a:bodyPr/>
          <a:lstStyle/>
          <a:p>
            <a:fld id="{48A87A34-81AB-432B-8DAE-1953F412C126}" type="datetimeFigureOut">
              <a:rPr lang="en-US" smtClean="0"/>
              <a:pPr/>
              <a:t>12/1/2017</a:t>
            </a:fld>
            <a:endParaRPr lang="en-US" dirty="0"/>
          </a:p>
        </p:txBody>
      </p:sp>
      <p:sp>
        <p:nvSpPr>
          <p:cNvPr id="8" name="Footer Placeholder 7"/>
          <p:cNvSpPr>
            <a:spLocks noGrp="1"/>
          </p:cNvSpPr>
          <p:nvPr>
            <p:ph type="ftr" sz="quarter" idx="11"/>
          </p:nvPr>
        </p:nvSpPr>
        <p:spPr>
          <a:xfrm>
            <a:off x="609600" y="6480969"/>
            <a:ext cx="5681472" cy="301752"/>
          </a:xfrm>
        </p:spPr>
        <p:txBody>
          <a:bodyPr/>
          <a:lstStyle/>
          <a:p>
            <a:endParaRPr lang="en-US" dirty="0"/>
          </a:p>
        </p:txBody>
      </p:sp>
      <p:sp>
        <p:nvSpPr>
          <p:cNvPr id="9" name="Slide Number Placeholder 8"/>
          <p:cNvSpPr>
            <a:spLocks noGrp="1"/>
          </p:cNvSpPr>
          <p:nvPr>
            <p:ph type="sldNum" sz="quarter" idx="12"/>
          </p:nvPr>
        </p:nvSpPr>
        <p:spPr>
          <a:xfrm>
            <a:off x="10119360" y="6483096"/>
            <a:ext cx="670560" cy="301752"/>
          </a:xfrm>
        </p:spPr>
        <p:txBody>
          <a:bodyPr/>
          <a:lstStyle>
            <a:lvl1pPr algn="ctr">
              <a:defRPr/>
            </a:lvl1pPr>
          </a:lstStyle>
          <a:p>
            <a:fld id="{6D22F896-40B5-4ADD-8801-0D06FADFA095}"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48A87A34-81AB-432B-8DAE-1953F412C126}" type="datetimeFigureOut">
              <a:rPr lang="en-US" smtClean="0"/>
              <a:pPr/>
              <a:t>12/1/2017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388608" y="6480969"/>
            <a:ext cx="2844800" cy="301752"/>
          </a:xfrm>
        </p:spPr>
        <p:txBody>
          <a:bodyPr/>
          <a:lstStyle/>
          <a:p>
            <a:fld id="{48A87A34-81AB-432B-8DAE-1953F412C126}" type="datetimeFigureOut">
              <a:rPr lang="en-US" smtClean="0"/>
              <a:pPr/>
              <a:t>12/1/2017</a:t>
            </a:fld>
            <a:endParaRPr lang="en-US" dirty="0"/>
          </a:p>
        </p:txBody>
      </p:sp>
      <p:sp>
        <p:nvSpPr>
          <p:cNvPr id="3" name="Footer Placeholder 2"/>
          <p:cNvSpPr>
            <a:spLocks noGrp="1"/>
          </p:cNvSpPr>
          <p:nvPr>
            <p:ph type="ftr" sz="quarter" idx="11"/>
          </p:nvPr>
        </p:nvSpPr>
        <p:spPr>
          <a:xfrm>
            <a:off x="609600" y="6481891"/>
            <a:ext cx="5680075" cy="300831"/>
          </a:xfrm>
        </p:spPr>
        <p:txBody>
          <a:bodyPr/>
          <a:lstStyle/>
          <a:p>
            <a:endParaRPr lang="en-US" dirty="0"/>
          </a:p>
        </p:txBody>
      </p:sp>
      <p:sp>
        <p:nvSpPr>
          <p:cNvPr id="4" name="Slide Number Placeholder 3"/>
          <p:cNvSpPr>
            <a:spLocks noGrp="1"/>
          </p:cNvSpPr>
          <p:nvPr>
            <p:ph type="sldNum" sz="quarter" idx="12"/>
          </p:nvPr>
        </p:nvSpPr>
        <p:spPr>
          <a:xfrm>
            <a:off x="10119360" y="6480969"/>
            <a:ext cx="670560" cy="301752"/>
          </a:xfrm>
        </p:spPr>
        <p:txBody>
          <a:bodyPr/>
          <a:lstStyle/>
          <a:p>
            <a:fld id="{6D22F896-40B5-4ADD-8801-0D06FADFA095}"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92608" y="367664"/>
            <a:ext cx="1219200" cy="5943600"/>
          </a:xfrm>
        </p:spPr>
        <p:txBody>
          <a:bodyPr vert="vert270" anchor="b"/>
          <a:lstStyle>
            <a:lvl1pPr marL="0" marR="18288" algn="r">
              <a:spcBef>
                <a:spcPts val="0"/>
              </a:spcBef>
              <a:buNone/>
              <a:defRPr sz="2900" b="0" cap="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1514475" y="367664"/>
            <a:ext cx="3251200" cy="5943600"/>
          </a:xfrm>
        </p:spPr>
        <p:txBody>
          <a:bodyPr anchor="t"/>
          <a:lstStyle>
            <a:lvl1pPr marL="0" indent="0">
              <a:spcBef>
                <a:spcPts val="0"/>
              </a:spcBef>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868333" y="320040"/>
            <a:ext cx="7034784" cy="5989320"/>
          </a:xfrm>
        </p:spPr>
        <p:txBody>
          <a:bodyPr/>
          <a:lstStyle>
            <a:lvl1pPr>
              <a:spcBef>
                <a:spcPts val="0"/>
              </a:spcBef>
              <a:defRPr sz="3000"/>
            </a:lvl1pPr>
            <a:lvl2pPr>
              <a:defRPr sz="26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8371968" y="6556248"/>
            <a:ext cx="2844800" cy="301752"/>
          </a:xfrm>
        </p:spPr>
        <p:txBody>
          <a:bodyPr/>
          <a:lstStyle>
            <a:lvl1pPr>
              <a:defRPr sz="900"/>
            </a:lvl1pPr>
          </a:lstStyle>
          <a:p>
            <a:fld id="{48A87A34-81AB-432B-8DAE-1953F412C126}" type="datetimeFigureOut">
              <a:rPr lang="en-US" smtClean="0"/>
              <a:pPr/>
              <a:t>12/1/2017</a:t>
            </a:fld>
            <a:endParaRPr lang="en-US" dirty="0"/>
          </a:p>
        </p:txBody>
      </p:sp>
      <p:sp>
        <p:nvSpPr>
          <p:cNvPr id="6" name="Footer Placeholder 5"/>
          <p:cNvSpPr>
            <a:spLocks noGrp="1"/>
          </p:cNvSpPr>
          <p:nvPr>
            <p:ph type="ftr" sz="quarter" idx="11"/>
          </p:nvPr>
        </p:nvSpPr>
        <p:spPr>
          <a:xfrm>
            <a:off x="1514475" y="6556248"/>
            <a:ext cx="6857493" cy="301752"/>
          </a:xfrm>
        </p:spPr>
        <p:txBody>
          <a:bodyPr/>
          <a:lstStyle>
            <a:lvl1pPr>
              <a:defRPr sz="900"/>
            </a:lvl1pPr>
          </a:lstStyle>
          <a:p>
            <a:endParaRPr lang="en-US" dirty="0"/>
          </a:p>
        </p:txBody>
      </p:sp>
      <p:sp>
        <p:nvSpPr>
          <p:cNvPr id="7" name="Slide Number Placeholder 6"/>
          <p:cNvSpPr>
            <a:spLocks noGrp="1"/>
          </p:cNvSpPr>
          <p:nvPr>
            <p:ph type="sldNum" sz="quarter" idx="12"/>
          </p:nvPr>
        </p:nvSpPr>
        <p:spPr>
          <a:xfrm>
            <a:off x="11214101" y="6556248"/>
            <a:ext cx="670560" cy="301752"/>
          </a:xfrm>
        </p:spPr>
        <p:txBody>
          <a:bodyPr/>
          <a:lstStyle>
            <a:lvl1pPr>
              <a:defRPr sz="900"/>
            </a:lvl1pPr>
          </a:lstStyle>
          <a:p>
            <a:fld id="{6D22F896-40B5-4ADD-8801-0D06FADFA095}"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92608" y="150896"/>
            <a:ext cx="1219200" cy="6400800"/>
          </a:xfrm>
        </p:spPr>
        <p:txBody>
          <a:bodyPr vert="vert270" anchor="b"/>
          <a:lstStyle>
            <a:lvl1pPr marL="0" algn="l">
              <a:buNone/>
              <a:defRPr sz="3000" b="0" cap="all" baseline="0"/>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517649" y="373966"/>
            <a:ext cx="9777984" cy="5486400"/>
          </a:xfrm>
          <a:solidFill>
            <a:schemeClr val="bg2">
              <a:shade val="50000"/>
            </a:schemeClr>
          </a:solidFill>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524000" y="5867400"/>
            <a:ext cx="9777984" cy="685800"/>
          </a:xfrm>
          <a:solidFill>
            <a:schemeClr val="accent1">
              <a:alpha val="15000"/>
            </a:schemeClr>
          </a:solidFill>
          <a:ln>
            <a:solidFill>
              <a:schemeClr val="accent1"/>
            </a:solidFill>
            <a:miter lim="800000"/>
          </a:ln>
        </p:spPr>
        <p:txBody>
          <a:bodyPr/>
          <a:lstStyle>
            <a:lvl1pPr marL="0" indent="0">
              <a:spcBef>
                <a:spcPts val="0"/>
              </a:spcBef>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8144256" y="6556248"/>
            <a:ext cx="2804160" cy="301752"/>
          </a:xfrm>
        </p:spPr>
        <p:txBody>
          <a:bodyPr/>
          <a:lstStyle>
            <a:lvl1pPr>
              <a:defRPr sz="900"/>
            </a:lvl1pPr>
          </a:lstStyle>
          <a:p>
            <a:fld id="{48A87A34-81AB-432B-8DAE-1953F412C126}" type="datetimeFigureOut">
              <a:rPr lang="en-US" smtClean="0"/>
              <a:pPr/>
              <a:t>12/1/2017</a:t>
            </a:fld>
            <a:endParaRPr lang="en-US" dirty="0"/>
          </a:p>
        </p:txBody>
      </p:sp>
      <p:sp>
        <p:nvSpPr>
          <p:cNvPr id="6" name="Footer Placeholder 5"/>
          <p:cNvSpPr>
            <a:spLocks noGrp="1"/>
          </p:cNvSpPr>
          <p:nvPr>
            <p:ph type="ftr" sz="quarter" idx="11"/>
          </p:nvPr>
        </p:nvSpPr>
        <p:spPr>
          <a:xfrm>
            <a:off x="1560576" y="6557169"/>
            <a:ext cx="6597429" cy="301752"/>
          </a:xfrm>
        </p:spPr>
        <p:txBody>
          <a:bodyPr/>
          <a:lstStyle>
            <a:lvl1pPr>
              <a:defRPr sz="900"/>
            </a:lvl1pPr>
          </a:lstStyle>
          <a:p>
            <a:endParaRPr lang="en-US" dirty="0"/>
          </a:p>
        </p:txBody>
      </p:sp>
      <p:sp>
        <p:nvSpPr>
          <p:cNvPr id="7" name="Slide Number Placeholder 6"/>
          <p:cNvSpPr>
            <a:spLocks noGrp="1"/>
          </p:cNvSpPr>
          <p:nvPr>
            <p:ph type="sldNum" sz="quarter" idx="12"/>
          </p:nvPr>
        </p:nvSpPr>
        <p:spPr>
          <a:xfrm>
            <a:off x="10956256" y="6556248"/>
            <a:ext cx="487680" cy="301752"/>
          </a:xfrm>
        </p:spPr>
        <p:txBody>
          <a:bodyPr/>
          <a:lstStyle>
            <a:lvl1pPr algn="ctr">
              <a:defRPr sz="900"/>
            </a:lvl1pPr>
          </a:lstStyle>
          <a:p>
            <a:fld id="{6D22F896-40B5-4ADD-8801-0D06FADFA095}"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1" name="Right Triangle 10"/>
          <p:cNvSpPr/>
          <p:nvPr/>
        </p:nvSpPr>
        <p:spPr>
          <a:xfrm>
            <a:off x="9379" y="14069"/>
            <a:ext cx="12173243"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cxnSp>
        <p:nvCxnSpPr>
          <p:cNvPr id="8" name="Straight Connector 7"/>
          <p:cNvCxnSpPr/>
          <p:nvPr/>
        </p:nvCxnSpPr>
        <p:spPr>
          <a:xfrm>
            <a:off x="0" y="7035"/>
            <a:ext cx="12182621"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rot="10800000" flipV="1">
            <a:off x="8625059" y="4948410"/>
            <a:ext cx="3563815"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2" name="Title Placeholder 21"/>
          <p:cNvSpPr>
            <a:spLocks noGrp="1"/>
          </p:cNvSpPr>
          <p:nvPr>
            <p:ph type="title"/>
          </p:nvPr>
        </p:nvSpPr>
        <p:spPr>
          <a:xfrm>
            <a:off x="609600" y="267494"/>
            <a:ext cx="10972800" cy="1399032"/>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09600" y="1882808"/>
            <a:ext cx="10972800" cy="4572000"/>
          </a:xfrm>
          <a:prstGeom prst="rect">
            <a:avLst/>
          </a:prstGeom>
        </p:spPr>
        <p:txBody>
          <a:bodyPr vert="horz" anchor="t">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388608" y="6480969"/>
            <a:ext cx="2844800" cy="301752"/>
          </a:xfrm>
          <a:prstGeom prst="rect">
            <a:avLst/>
          </a:prstGeom>
        </p:spPr>
        <p:txBody>
          <a:bodyPr vert="horz" anchor="b"/>
          <a:lstStyle>
            <a:lvl1pPr algn="l" eaLnBrk="1" latinLnBrk="0" hangingPunct="1">
              <a:defRPr kumimoji="0" sz="1000" b="0">
                <a:solidFill>
                  <a:schemeClr val="tx1"/>
                </a:solidFill>
              </a:defRPr>
            </a:lvl1pPr>
          </a:lstStyle>
          <a:p>
            <a:fld id="{48A87A34-81AB-432B-8DAE-1953F412C126}" type="datetimeFigureOut">
              <a:rPr lang="en-US" smtClean="0"/>
              <a:pPr/>
              <a:t>12/1/2017</a:t>
            </a:fld>
            <a:endParaRPr lang="en-US" dirty="0"/>
          </a:p>
        </p:txBody>
      </p:sp>
      <p:sp>
        <p:nvSpPr>
          <p:cNvPr id="3" name="Footer Placeholder 2"/>
          <p:cNvSpPr>
            <a:spLocks noGrp="1"/>
          </p:cNvSpPr>
          <p:nvPr>
            <p:ph type="ftr" sz="quarter" idx="3"/>
          </p:nvPr>
        </p:nvSpPr>
        <p:spPr>
          <a:xfrm>
            <a:off x="609600" y="6481891"/>
            <a:ext cx="5680075" cy="300831"/>
          </a:xfrm>
          <a:prstGeom prst="rect">
            <a:avLst/>
          </a:prstGeom>
        </p:spPr>
        <p:txBody>
          <a:bodyPr vert="horz" anchor="b"/>
          <a:lstStyle>
            <a:lvl1pPr algn="r" eaLnBrk="1" latinLnBrk="0" hangingPunct="1">
              <a:defRPr kumimoji="0" sz="1000">
                <a:solidFill>
                  <a:schemeClr val="tx1"/>
                </a:solidFill>
              </a:defRPr>
            </a:lvl1pPr>
          </a:lstStyle>
          <a:p>
            <a:endParaRPr lang="en-US" dirty="0"/>
          </a:p>
        </p:txBody>
      </p:sp>
      <p:sp>
        <p:nvSpPr>
          <p:cNvPr id="23" name="Slide Number Placeholder 22"/>
          <p:cNvSpPr>
            <a:spLocks noGrp="1"/>
          </p:cNvSpPr>
          <p:nvPr>
            <p:ph type="sldNum" sz="quarter" idx="4"/>
          </p:nvPr>
        </p:nvSpPr>
        <p:spPr>
          <a:xfrm>
            <a:off x="10119360" y="6480969"/>
            <a:ext cx="670560" cy="301752"/>
          </a:xfrm>
          <a:prstGeom prst="rect">
            <a:avLst/>
          </a:prstGeom>
        </p:spPr>
        <p:txBody>
          <a:bodyPr vert="horz" anchor="b"/>
          <a:lstStyle>
            <a:lvl1pPr algn="ctr" eaLnBrk="1" latinLnBrk="0" hangingPunct="1">
              <a:defRPr kumimoji="0" sz="1200">
                <a:solidFill>
                  <a:schemeClr val="tx1"/>
                </a:solidFill>
              </a:defRPr>
            </a:lvl1pPr>
          </a:lstStyle>
          <a:p>
            <a:fld id="{6D22F896-40B5-4ADD-8801-0D06FADFA095}" type="slidenum">
              <a:rPr lang="en-US" smtClean="0"/>
              <a:pPr/>
              <a:t>‹#›</a:t>
            </a:fld>
            <a:endParaRPr lang="en-US" dirty="0"/>
          </a:p>
        </p:txBody>
      </p:sp>
    </p:spTree>
  </p:cSld>
  <p:clrMap bg1="dk1" tx1="lt1" bg2="dk2" tx2="lt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Lst>
  <p:txStyles>
    <p:titleStyle>
      <a:lvl1pPr marL="484632" algn="l" rtl="0" eaLnBrk="1" latinLnBrk="0" hangingPunct="1">
        <a:spcBef>
          <a:spcPct val="0"/>
        </a:spcBef>
        <a:buNone/>
        <a:defRPr kumimoji="0" sz="4200" kern="120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latin typeface="+mj-lt"/>
          <a:ea typeface="+mj-ea"/>
          <a:cs typeface="+mj-cs"/>
        </a:defRPr>
      </a:lvl1pPr>
    </p:titleStyle>
    <p:bodyStyle>
      <a:lvl1pPr marL="448056"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822960" indent="-285750" algn="l" rtl="0" eaLnBrk="1" latinLnBrk="0" hangingPunct="1">
        <a:spcBef>
          <a:spcPct val="20000"/>
        </a:spcBef>
        <a:buClr>
          <a:schemeClr val="accent1"/>
        </a:buClr>
        <a:buSzPct val="95000"/>
        <a:buFont typeface="Verdana"/>
        <a:buChar char="›"/>
        <a:defRPr kumimoji="0" sz="2600" kern="1200">
          <a:solidFill>
            <a:schemeClr val="tx1"/>
          </a:solidFill>
          <a:latin typeface="+mn-lt"/>
          <a:ea typeface="+mn-ea"/>
          <a:cs typeface="+mn-cs"/>
        </a:defRPr>
      </a:lvl2pPr>
      <a:lvl3pPr marL="1106424" indent="-228600" algn="l" rtl="0" eaLnBrk="1" latinLnBrk="0" hangingPunct="1">
        <a:spcBef>
          <a:spcPct val="20000"/>
        </a:spcBef>
        <a:buClr>
          <a:schemeClr val="accent1"/>
        </a:buClr>
        <a:buFont typeface="Wingdings 2"/>
        <a:buChar char=""/>
        <a:defRPr kumimoji="0" sz="2400" kern="1200">
          <a:solidFill>
            <a:schemeClr val="tx1"/>
          </a:solidFill>
          <a:latin typeface="+mn-lt"/>
          <a:ea typeface="+mn-ea"/>
          <a:cs typeface="+mn-cs"/>
        </a:defRPr>
      </a:lvl3pPr>
      <a:lvl4pPr marL="1371600" indent="-210312" algn="l" rtl="0" eaLnBrk="1" latinLnBrk="0" hangingPunct="1">
        <a:spcBef>
          <a:spcPct val="20000"/>
        </a:spcBef>
        <a:buClr>
          <a:schemeClr val="accent1"/>
        </a:buClr>
        <a:buFont typeface="Wingdings 2"/>
        <a:buChar char=""/>
        <a:defRPr kumimoji="0" sz="2000" kern="1200">
          <a:solidFill>
            <a:schemeClr val="tx1"/>
          </a:solidFill>
          <a:latin typeface="+mn-lt"/>
          <a:ea typeface="+mn-ea"/>
          <a:cs typeface="+mn-cs"/>
        </a:defRPr>
      </a:lvl4pPr>
      <a:lvl5pPr marL="1600200" indent="-210312" algn="l" rtl="0" eaLnBrk="1" latinLnBrk="0" hangingPunct="1">
        <a:spcBef>
          <a:spcPct val="20000"/>
        </a:spcBef>
        <a:buClr>
          <a:schemeClr val="accent1">
            <a:tint val="75000"/>
          </a:schemeClr>
        </a:buClr>
        <a:buFont typeface="Wingdings 2"/>
        <a:buChar char=""/>
        <a:defRPr kumimoji="0" sz="1900" kern="1200">
          <a:solidFill>
            <a:schemeClr val="tx1"/>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kumimoji="0"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3" Type="http://schemas.openxmlformats.org/officeDocument/2006/relationships/hyperlink" Target="http://www.slashgear.com/yankee-stadium-adds-biometric-security-fast-access-option-06395903/" TargetMode="External"/><Relationship Id="rId2" Type="http://schemas.openxmlformats.org/officeDocument/2006/relationships/hyperlink" Target="http://findbiometrics.com/windows-10-launch-27301/"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4.jpeg"/></Relationships>
</file>

<file path=ppt/slides/_rels/slide1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 Id="rId5" Type="http://schemas.openxmlformats.org/officeDocument/2006/relationships/image" Target="../media/image9.jpeg"/><Relationship Id="rId4" Type="http://schemas.openxmlformats.org/officeDocument/2006/relationships/image" Target="../media/image8.jpeg"/></Relationships>
</file>

<file path=ppt/slides/_rels/slide1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image.slidesharecdn.com/fingerprintrecognitionusingminutiae-basedfeature-141113023749-conversion-gate01/95/fingerprint-recognition-using-minutiae-based-feature-2-638.jpg?cb=1415846325"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image.slidesharecdn.com/fingerprintrecognitionusingminutiae-basedfeature-141113023749-conversion-gate01/95/fingerprint-recognition-using-minutiae-based-feature-3-638.jpg?cb=1415846325"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image.slidesharecdn.com/fingerprintrecognitionusingminutiae-basedfeature-141113023749-conversion-gate01/95/fingerprint-recognition-using-minutiae-based-feature-4-638.jpg?cb=1415846325"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image.slidesharecdn.com/fingerprintrecognitionusingminutiae-basedfeature-141113023749-conversion-gate01/95/fingerprint-recognition-using-minutiae-based-feature-22-638.jpg?cb=1415846325"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www.itproportal.com/2015/08/08/biometric-security-authentication-for-a-more-secure-iot/"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0E81513-ECB6-442A-BF9B-7B254CBEE72F}"/>
              </a:ext>
            </a:extLst>
          </p:cNvPr>
          <p:cNvSpPr>
            <a:spLocks noGrp="1"/>
          </p:cNvSpPr>
          <p:nvPr>
            <p:ph type="ctrTitle"/>
          </p:nvPr>
        </p:nvSpPr>
        <p:spPr>
          <a:xfrm rot="21105260">
            <a:off x="1220207" y="670903"/>
            <a:ext cx="9829163" cy="1973296"/>
          </a:xfrm>
        </p:spPr>
        <p:txBody>
          <a:bodyPr/>
          <a:lstStyle/>
          <a:p>
            <a:endParaRPr lang="en-US" dirty="0">
              <a:solidFill>
                <a:srgbClr val="FFC000"/>
              </a:solidFill>
              <a:latin typeface="Bauhaus 93" pitchFamily="82" charset="0"/>
            </a:endParaRPr>
          </a:p>
        </p:txBody>
      </p:sp>
      <p:sp>
        <p:nvSpPr>
          <p:cNvPr id="3" name="Subtitle 2">
            <a:extLst>
              <a:ext uri="{FF2B5EF4-FFF2-40B4-BE49-F238E27FC236}">
                <a16:creationId xmlns="" xmlns:a16="http://schemas.microsoft.com/office/drawing/2014/main" id="{B9140EBE-EFE1-4103-A986-EB319C04CC6A}"/>
              </a:ext>
            </a:extLst>
          </p:cNvPr>
          <p:cNvSpPr>
            <a:spLocks noGrp="1"/>
          </p:cNvSpPr>
          <p:nvPr>
            <p:ph type="subTitle" idx="1"/>
          </p:nvPr>
        </p:nvSpPr>
        <p:spPr>
          <a:xfrm>
            <a:off x="713678" y="3992137"/>
            <a:ext cx="10106721" cy="1917172"/>
          </a:xfrm>
        </p:spPr>
        <p:txBody>
          <a:bodyPr>
            <a:normAutofit fontScale="62500" lnSpcReduction="20000"/>
          </a:bodyPr>
          <a:lstStyle/>
          <a:p>
            <a:pPr algn="l"/>
            <a:r>
              <a:rPr lang="en-US" sz="4500" b="1" i="1" dirty="0">
                <a:solidFill>
                  <a:schemeClr val="accent2">
                    <a:lumMod val="50000"/>
                  </a:schemeClr>
                </a:solidFill>
                <a:latin typeface="Algerian" pitchFamily="82" charset="0"/>
              </a:rPr>
              <a:t>Just a </a:t>
            </a:r>
            <a:r>
              <a:rPr lang="en-US" sz="4500" b="1" i="1" dirty="0" smtClean="0">
                <a:solidFill>
                  <a:schemeClr val="accent2">
                    <a:lumMod val="50000"/>
                  </a:schemeClr>
                </a:solidFill>
                <a:latin typeface="Algerian" pitchFamily="82" charset="0"/>
              </a:rPr>
              <a:t>minute…. </a:t>
            </a:r>
          </a:p>
          <a:p>
            <a:r>
              <a:rPr lang="en-US" b="1" i="1" dirty="0" smtClean="0"/>
              <a:t>										      </a:t>
            </a:r>
            <a:r>
              <a:rPr lang="en-US" dirty="0" smtClean="0"/>
              <a:t>By- </a:t>
            </a:r>
            <a:endParaRPr lang="en-US" dirty="0"/>
          </a:p>
          <a:p>
            <a:pPr algn="r"/>
            <a:r>
              <a:rPr lang="en-US" dirty="0"/>
              <a:t>             Shekhar Meena</a:t>
            </a:r>
          </a:p>
          <a:p>
            <a:pPr algn="r"/>
            <a:r>
              <a:rPr lang="en-US" dirty="0"/>
              <a:t>             Kshitij Tripathi</a:t>
            </a:r>
          </a:p>
          <a:p>
            <a:pPr algn="r"/>
            <a:r>
              <a:rPr lang="en-US" dirty="0"/>
              <a:t>             Arpit Sharma</a:t>
            </a:r>
          </a:p>
          <a:p>
            <a:pPr algn="r"/>
            <a:r>
              <a:rPr lang="en-US" dirty="0"/>
              <a:t>             Himanshu Yadav</a:t>
            </a:r>
          </a:p>
          <a:p>
            <a:endParaRPr lang="en-US" dirty="0"/>
          </a:p>
        </p:txBody>
      </p:sp>
    </p:spTree>
    <p:custDataLst>
      <p:tags r:id="rId1"/>
    </p:custDataLst>
    <p:extLst>
      <p:ext uri="{BB962C8B-B14F-4D97-AF65-F5344CB8AC3E}">
        <p14:creationId xmlns="" xmlns:p14="http://schemas.microsoft.com/office/powerpoint/2010/main" val="2245584073"/>
      </p:ext>
    </p:extLst>
  </p:cSld>
  <p:clrMapOvr>
    <a:masterClrMapping/>
  </p:clrMapOvr>
  <p:transition spd="slow" advTm="16787">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nodePh="1">
                                  <p:stCondLst>
                                    <p:cond delay="0"/>
                                  </p:stCondLst>
                                  <p:endCondLst>
                                    <p:cond evt="begin" delay="0">
                                      <p:tn val="5"/>
                                    </p:cond>
                                  </p:end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7" presetClass="path" presetSubtype="0" accel="50000" decel="50000" fill="hold" grpId="0" nodeType="clickEffect">
                                  <p:stCondLst>
                                    <p:cond delay="0"/>
                                  </p:stCondLst>
                                  <p:childTnLst>
                                    <p:animMotion origin="layout" path="M 0 0 L 0.067 0.04 C 0.081 0.049 0.102 0.054 0.124 0.054 C 0.149 0.054 0.169 0.049 0.183 0.04 L 0.25 0 E" pathEditMode="relative" ptsTypes="">
                                      <p:cBhvr>
                                        <p:cTn id="12" dur="2000" fill="hold"/>
                                        <p:tgtEl>
                                          <p:spTgt spid="3">
                                            <p:txEl>
                                              <p:pRg st="0" end="0"/>
                                            </p:txEl>
                                          </p:spTgt>
                                        </p:tgtEl>
                                        <p:attrNameLst>
                                          <p:attrName>ppt_x</p:attrName>
                                          <p:attrName>ppt_y</p:attrName>
                                        </p:attrNameLst>
                                      </p:cBhvr>
                                    </p:animMotion>
                                  </p:childTnLst>
                                </p:cTn>
                              </p:par>
                            </p:childTnLst>
                          </p:cTn>
                        </p:par>
                      </p:childTnLst>
                    </p:cTn>
                  </p:par>
                  <p:par>
                    <p:cTn id="13" fill="hold">
                      <p:stCondLst>
                        <p:cond delay="indefinite"/>
                      </p:stCondLst>
                      <p:childTnLst>
                        <p:par>
                          <p:cTn id="14" fill="hold">
                            <p:stCondLst>
                              <p:cond delay="0"/>
                            </p:stCondLst>
                            <p:childTnLst>
                              <p:par>
                                <p:cTn id="15" presetID="37" presetClass="path" presetSubtype="0" accel="50000" decel="50000" fill="hold" grpId="0" nodeType="clickEffect">
                                  <p:stCondLst>
                                    <p:cond delay="0"/>
                                  </p:stCondLst>
                                  <p:childTnLst>
                                    <p:animMotion origin="layout" path="M 0 0 L 0.067 0.04 C 0.081 0.049 0.102 0.054 0.124 0.054 C 0.149 0.054 0.169 0.049 0.183 0.04 L 0.25 0 E" pathEditMode="relative" ptsTypes="">
                                      <p:cBhvr>
                                        <p:cTn id="16" dur="2000" fill="hold"/>
                                        <p:tgtEl>
                                          <p:spTgt spid="3">
                                            <p:txEl>
                                              <p:pRg st="1" end="1"/>
                                            </p:txEl>
                                          </p:spTgt>
                                        </p:tgtEl>
                                        <p:attrNameLst>
                                          <p:attrName>ppt_x</p:attrName>
                                          <p:attrName>ppt_y</p:attrName>
                                        </p:attrNameLst>
                                      </p:cBhvr>
                                    </p:animMotion>
                                  </p:childTnLst>
                                </p:cTn>
                              </p:par>
                            </p:childTnLst>
                          </p:cTn>
                        </p:par>
                      </p:childTnLst>
                    </p:cTn>
                  </p:par>
                  <p:par>
                    <p:cTn id="17" fill="hold">
                      <p:stCondLst>
                        <p:cond delay="indefinite"/>
                      </p:stCondLst>
                      <p:childTnLst>
                        <p:par>
                          <p:cTn id="18" fill="hold">
                            <p:stCondLst>
                              <p:cond delay="0"/>
                            </p:stCondLst>
                            <p:childTnLst>
                              <p:par>
                                <p:cTn id="19" presetID="37" presetClass="path" presetSubtype="0" accel="50000" decel="50000" fill="hold" grpId="0" nodeType="clickEffect">
                                  <p:stCondLst>
                                    <p:cond delay="0"/>
                                  </p:stCondLst>
                                  <p:childTnLst>
                                    <p:animMotion origin="layout" path="M 0 0 L 0.067 0.04 C 0.081 0.049 0.102 0.054 0.124 0.054 C 0.149 0.054 0.169 0.049 0.183 0.04 L 0.25 0 E" pathEditMode="relative" ptsTypes="">
                                      <p:cBhvr>
                                        <p:cTn id="20" dur="2000" fill="hold"/>
                                        <p:tgtEl>
                                          <p:spTgt spid="3">
                                            <p:txEl>
                                              <p:pRg st="2" end="2"/>
                                            </p:txEl>
                                          </p:spTgt>
                                        </p:tgtEl>
                                        <p:attrNameLst>
                                          <p:attrName>ppt_x</p:attrName>
                                          <p:attrName>ppt_y</p:attrName>
                                        </p:attrNameLst>
                                      </p:cBhvr>
                                    </p:animMotion>
                                  </p:childTnLst>
                                </p:cTn>
                              </p:par>
                            </p:childTnLst>
                          </p:cTn>
                        </p:par>
                      </p:childTnLst>
                    </p:cTn>
                  </p:par>
                  <p:par>
                    <p:cTn id="21" fill="hold">
                      <p:stCondLst>
                        <p:cond delay="indefinite"/>
                      </p:stCondLst>
                      <p:childTnLst>
                        <p:par>
                          <p:cTn id="22" fill="hold">
                            <p:stCondLst>
                              <p:cond delay="0"/>
                            </p:stCondLst>
                            <p:childTnLst>
                              <p:par>
                                <p:cTn id="23" presetID="37" presetClass="path" presetSubtype="0" accel="50000" decel="50000" fill="hold" grpId="0" nodeType="clickEffect">
                                  <p:stCondLst>
                                    <p:cond delay="0"/>
                                  </p:stCondLst>
                                  <p:childTnLst>
                                    <p:animMotion origin="layout" path="M 0 0 L 0.067 0.04 C 0.081 0.049 0.102 0.054 0.124 0.054 C 0.149 0.054 0.169 0.049 0.183 0.04 L 0.25 0 E" pathEditMode="relative" ptsTypes="">
                                      <p:cBhvr>
                                        <p:cTn id="24" dur="2000" fill="hold"/>
                                        <p:tgtEl>
                                          <p:spTgt spid="3">
                                            <p:txEl>
                                              <p:pRg st="3" end="3"/>
                                            </p:txEl>
                                          </p:spTgt>
                                        </p:tgtEl>
                                        <p:attrNameLst>
                                          <p:attrName>ppt_x</p:attrName>
                                          <p:attrName>ppt_y</p:attrName>
                                        </p:attrNameLst>
                                      </p:cBhvr>
                                    </p:animMotion>
                                  </p:childTnLst>
                                </p:cTn>
                              </p:par>
                            </p:childTnLst>
                          </p:cTn>
                        </p:par>
                      </p:childTnLst>
                    </p:cTn>
                  </p:par>
                  <p:par>
                    <p:cTn id="25" fill="hold">
                      <p:stCondLst>
                        <p:cond delay="indefinite"/>
                      </p:stCondLst>
                      <p:childTnLst>
                        <p:par>
                          <p:cTn id="26" fill="hold">
                            <p:stCondLst>
                              <p:cond delay="0"/>
                            </p:stCondLst>
                            <p:childTnLst>
                              <p:par>
                                <p:cTn id="27" presetID="37" presetClass="path" presetSubtype="0" accel="50000" decel="50000" fill="hold" grpId="0" nodeType="clickEffect">
                                  <p:stCondLst>
                                    <p:cond delay="0"/>
                                  </p:stCondLst>
                                  <p:childTnLst>
                                    <p:animMotion origin="layout" path="M 0 0 L 0.067 0.04 C 0.081 0.049 0.102 0.054 0.124 0.054 C 0.149 0.054 0.169 0.049 0.183 0.04 L 0.25 0 E" pathEditMode="relative" ptsTypes="">
                                      <p:cBhvr>
                                        <p:cTn id="28" dur="2000" fill="hold"/>
                                        <p:tgtEl>
                                          <p:spTgt spid="3">
                                            <p:txEl>
                                              <p:pRg st="4" end="4"/>
                                            </p:txEl>
                                          </p:spTgt>
                                        </p:tgtEl>
                                        <p:attrNameLst>
                                          <p:attrName>ppt_x</p:attrName>
                                          <p:attrName>ppt_y</p:attrName>
                                        </p:attrNameLst>
                                      </p:cBhvr>
                                    </p:animMotion>
                                  </p:childTnLst>
                                </p:cTn>
                              </p:par>
                            </p:childTnLst>
                          </p:cTn>
                        </p:par>
                      </p:childTnLst>
                    </p:cTn>
                  </p:par>
                  <p:par>
                    <p:cTn id="29" fill="hold">
                      <p:stCondLst>
                        <p:cond delay="indefinite"/>
                      </p:stCondLst>
                      <p:childTnLst>
                        <p:par>
                          <p:cTn id="30" fill="hold">
                            <p:stCondLst>
                              <p:cond delay="0"/>
                            </p:stCondLst>
                            <p:childTnLst>
                              <p:par>
                                <p:cTn id="31" presetID="37" presetClass="path" presetSubtype="0" accel="50000" decel="50000" fill="hold" grpId="0" nodeType="clickEffect">
                                  <p:stCondLst>
                                    <p:cond delay="0"/>
                                  </p:stCondLst>
                                  <p:childTnLst>
                                    <p:animMotion origin="layout" path="M 0 0 L 0.067 0.04 C 0.081 0.049 0.102 0.054 0.124 0.054 C 0.149 0.054 0.169 0.049 0.183 0.04 L 0.25 0 E" pathEditMode="relative" ptsTypes="">
                                      <p:cBhvr>
                                        <p:cTn id="32" dur="2000" fill="hold"/>
                                        <p:tgtEl>
                                          <p:spTgt spid="3">
                                            <p:txEl>
                                              <p:pRg st="5" end="5"/>
                                            </p:txEl>
                                          </p:spTgt>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6F07D9A-291A-4398-B329-FE4510E38861}"/>
              </a:ext>
            </a:extLst>
          </p:cNvPr>
          <p:cNvSpPr>
            <a:spLocks noGrp="1"/>
          </p:cNvSpPr>
          <p:nvPr>
            <p:ph type="title"/>
          </p:nvPr>
        </p:nvSpPr>
        <p:spPr/>
        <p:txBody>
          <a:bodyPr/>
          <a:lstStyle/>
          <a:p>
            <a:endParaRPr lang="en-US"/>
          </a:p>
        </p:txBody>
      </p:sp>
      <p:sp>
        <p:nvSpPr>
          <p:cNvPr id="3" name="Content Placeholder 2">
            <a:extLst>
              <a:ext uri="{FF2B5EF4-FFF2-40B4-BE49-F238E27FC236}">
                <a16:creationId xmlns="" xmlns:a16="http://schemas.microsoft.com/office/drawing/2014/main" id="{DC53DC62-9B06-4F1C-B3CD-DDF86734AF05}"/>
              </a:ext>
            </a:extLst>
          </p:cNvPr>
          <p:cNvSpPr>
            <a:spLocks noGrp="1"/>
          </p:cNvSpPr>
          <p:nvPr>
            <p:ph idx="1"/>
          </p:nvPr>
        </p:nvSpPr>
        <p:spPr/>
        <p:txBody>
          <a:bodyPr>
            <a:normAutofit fontScale="70000" lnSpcReduction="20000"/>
          </a:bodyPr>
          <a:lstStyle/>
          <a:p>
            <a:pPr algn="ctr"/>
            <a:r>
              <a:rPr lang="en-US" b="1" dirty="0" smtClean="0">
                <a:solidFill>
                  <a:schemeClr val="bg1"/>
                </a:solidFill>
              </a:rPr>
              <a:t>4. More companies and institutions are embracing biometrics</a:t>
            </a:r>
            <a:r>
              <a:rPr lang="en-US" dirty="0" smtClean="0"/>
              <a:t/>
            </a:r>
            <a:br>
              <a:rPr lang="en-US" dirty="0" smtClean="0"/>
            </a:br>
            <a:r>
              <a:rPr lang="en-US" dirty="0" smtClean="0"/>
              <a:t>According to </a:t>
            </a:r>
            <a:r>
              <a:rPr lang="en-US" dirty="0" err="1" smtClean="0"/>
              <a:t>FindBiometrics</a:t>
            </a:r>
            <a:r>
              <a:rPr lang="en-US" dirty="0" smtClean="0"/>
              <a:t>, one of the most important </a:t>
            </a:r>
            <a:r>
              <a:rPr lang="en-US" dirty="0" smtClean="0">
                <a:hlinkClick r:id="rId2"/>
              </a:rPr>
              <a:t>new features in the Windows 10 operating system</a:t>
            </a:r>
            <a:r>
              <a:rPr lang="en-US" dirty="0" smtClean="0"/>
              <a:t> is the use of a biometric security platform. This platform not only enables authentication of authorized users but makes the process of logging into windows much more convenient and secure. However, technology companies are not the only ones jumping on the biometrics bandwagon. </a:t>
            </a:r>
            <a:r>
              <a:rPr lang="en-US" dirty="0" err="1" smtClean="0"/>
              <a:t>SlashGear</a:t>
            </a:r>
            <a:r>
              <a:rPr lang="en-US" dirty="0" smtClean="0"/>
              <a:t> pointed out that even </a:t>
            </a:r>
            <a:r>
              <a:rPr lang="en-US" dirty="0" smtClean="0">
                <a:hlinkClick r:id="rId3"/>
              </a:rPr>
              <a:t>Yankee Stadium recognizes the benefits of biometric scanners</a:t>
            </a:r>
            <a:r>
              <a:rPr lang="en-US" dirty="0" smtClean="0"/>
              <a:t>. The stadium recently announced the introduction of “Fast Access,” its new hand print scanner that will allow visitors to sign in quicker than before. Users will have to register beforehand and then will be able to pass through regular security lines much faster. This service is also used in airports and other stadiums across the U.S.</a:t>
            </a:r>
          </a:p>
          <a:p>
            <a:r>
              <a:rPr lang="en-US" dirty="0" smtClean="0"/>
              <a:t>Ultimately, with the </a:t>
            </a:r>
            <a:r>
              <a:rPr lang="en-US" dirty="0" err="1" smtClean="0"/>
              <a:t>IoT</a:t>
            </a:r>
            <a:r>
              <a:rPr lang="en-US" dirty="0" smtClean="0"/>
              <a:t> revolution in full swing, there will be more devices to protect from future breaches. Financial institutions and government agencies have already migrated to biometrics as the most viable solution for data protection. It is likely that more organizations will follow suit in the coming years.</a:t>
            </a:r>
          </a:p>
          <a:p>
            <a:endParaRPr lang="en-US" dirty="0"/>
          </a:p>
        </p:txBody>
      </p:sp>
    </p:spTree>
    <p:extLst>
      <p:ext uri="{BB962C8B-B14F-4D97-AF65-F5344CB8AC3E}">
        <p14:creationId xmlns="" xmlns:p14="http://schemas.microsoft.com/office/powerpoint/2010/main" val="33113591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Basic Pattern of Fingerprints</a:t>
            </a:r>
            <a:endParaRPr lang="en-US" dirty="0"/>
          </a:p>
        </p:txBody>
      </p:sp>
      <p:sp>
        <p:nvSpPr>
          <p:cNvPr id="3" name="Content Placeholder 2"/>
          <p:cNvSpPr>
            <a:spLocks noGrp="1"/>
          </p:cNvSpPr>
          <p:nvPr>
            <p:ph idx="1"/>
          </p:nvPr>
        </p:nvSpPr>
        <p:spPr/>
        <p:txBody>
          <a:bodyPr>
            <a:normAutofit/>
          </a:bodyPr>
          <a:lstStyle/>
          <a:p>
            <a:r>
              <a:rPr lang="en-US" sz="1400" dirty="0" smtClean="0"/>
              <a:t/>
            </a:r>
            <a:br>
              <a:rPr lang="en-US" sz="1400" dirty="0" smtClean="0"/>
            </a:br>
            <a:r>
              <a:rPr lang="en-US" sz="1400" b="1" dirty="0" smtClean="0">
                <a:solidFill>
                  <a:schemeClr val="bg1"/>
                </a:solidFill>
              </a:rPr>
              <a:t>(1)  Simple Arch Patterns</a:t>
            </a:r>
            <a:r>
              <a:rPr lang="en-US" sz="1400" dirty="0" smtClean="0"/>
              <a:t/>
            </a:r>
            <a:br>
              <a:rPr lang="en-US" sz="1400" dirty="0" smtClean="0"/>
            </a:br>
            <a:r>
              <a:rPr lang="en-US" sz="1400" b="1" dirty="0" smtClean="0">
                <a:solidFill>
                  <a:schemeClr val="accent6">
                    <a:lumMod val="20000"/>
                    <a:lumOff val="80000"/>
                  </a:schemeClr>
                </a:solidFill>
              </a:rPr>
              <a:t>Form:</a:t>
            </a:r>
            <a:r>
              <a:rPr lang="en-US" sz="1400" b="1" dirty="0" smtClean="0"/>
              <a:t> </a:t>
            </a:r>
            <a:r>
              <a:rPr lang="en-US" sz="1400" dirty="0" smtClean="0"/>
              <a:t>hill-</a:t>
            </a:r>
            <a:r>
              <a:rPr lang="en-US" sz="1400" dirty="0" err="1" smtClean="0"/>
              <a:t>shaped,curved</a:t>
            </a:r>
            <a:r>
              <a:rPr lang="en-US" sz="1400" dirty="0" smtClean="0"/>
              <a:t> top, no triangle was formed in with the shape.</a:t>
            </a:r>
            <a:br>
              <a:rPr lang="en-US" sz="1400" dirty="0" smtClean="0"/>
            </a:br>
            <a:r>
              <a:rPr lang="en-US" sz="1400" b="1" dirty="0" smtClean="0">
                <a:solidFill>
                  <a:schemeClr val="accent6">
                    <a:lumMod val="20000"/>
                    <a:lumOff val="80000"/>
                  </a:schemeClr>
                </a:solidFill>
              </a:rPr>
              <a:t>Characteristics:</a:t>
            </a:r>
            <a:r>
              <a:rPr lang="en-US" sz="1400" b="1" dirty="0" smtClean="0"/>
              <a:t> </a:t>
            </a:r>
            <a:r>
              <a:rPr lang="en-US" sz="1400" dirty="0" smtClean="0"/>
              <a:t>hard working, introverted, cautious, works without complaint, likes to follow the steps, down to earth, do not like taking risks</a:t>
            </a:r>
            <a:r>
              <a:rPr lang="en-US" sz="1400" dirty="0" smtClean="0"/>
              <a:t>.</a:t>
            </a:r>
          </a:p>
          <a:p>
            <a:r>
              <a:rPr lang="en-US" sz="1400" b="1" dirty="0" smtClean="0">
                <a:solidFill>
                  <a:schemeClr val="bg1"/>
                </a:solidFill>
              </a:rPr>
              <a:t>(2)  Tented Arch Patterns</a:t>
            </a:r>
            <a:r>
              <a:rPr lang="en-US" sz="1400" dirty="0" smtClean="0"/>
              <a:t/>
            </a:r>
            <a:br>
              <a:rPr lang="en-US" sz="1400" dirty="0" smtClean="0"/>
            </a:br>
            <a:r>
              <a:rPr lang="en-US" sz="1400" b="1" dirty="0" smtClean="0">
                <a:solidFill>
                  <a:schemeClr val="accent6">
                    <a:lumMod val="20000"/>
                    <a:lumOff val="80000"/>
                  </a:schemeClr>
                </a:solidFill>
              </a:rPr>
              <a:t>Form:</a:t>
            </a:r>
            <a:r>
              <a:rPr lang="en-US" sz="1400" dirty="0" smtClean="0"/>
              <a:t> like a camping tent with a sharp tip top.</a:t>
            </a:r>
            <a:br>
              <a:rPr lang="en-US" sz="1400" dirty="0" smtClean="0"/>
            </a:br>
            <a:r>
              <a:rPr lang="en-US" sz="1400" b="1" dirty="0" smtClean="0">
                <a:solidFill>
                  <a:schemeClr val="accent6">
                    <a:lumMod val="20000"/>
                    <a:lumOff val="80000"/>
                  </a:schemeClr>
                </a:solidFill>
              </a:rPr>
              <a:t>Characteristics:</a:t>
            </a:r>
            <a:r>
              <a:rPr lang="en-US" sz="1400" dirty="0" smtClean="0"/>
              <a:t> with extreme personalities, can be outgoing and welcoming one day and shy the other;  it all depends on how nurture and development during childhood. Not afraid of challenges and obstacles, but may sometimes be impulsive. Creative.</a:t>
            </a:r>
          </a:p>
          <a:p>
            <a:r>
              <a:rPr lang="en-US" sz="1400" dirty="0" smtClean="0"/>
              <a:t/>
            </a:r>
            <a:br>
              <a:rPr lang="en-US" sz="1400" dirty="0" smtClean="0"/>
            </a:br>
            <a:r>
              <a:rPr lang="en-US" sz="1400" b="1" dirty="0" smtClean="0">
                <a:solidFill>
                  <a:schemeClr val="bg1"/>
                </a:solidFill>
              </a:rPr>
              <a:t>(3) </a:t>
            </a:r>
            <a:r>
              <a:rPr lang="en-US" sz="1400" b="1" dirty="0" err="1" smtClean="0">
                <a:solidFill>
                  <a:schemeClr val="bg1"/>
                </a:solidFill>
              </a:rPr>
              <a:t>Ulnar</a:t>
            </a:r>
            <a:r>
              <a:rPr lang="en-US" sz="1400" b="1" dirty="0" smtClean="0">
                <a:solidFill>
                  <a:schemeClr val="bg1"/>
                </a:solidFill>
              </a:rPr>
              <a:t> Loop Patterns</a:t>
            </a:r>
            <a:r>
              <a:rPr lang="en-US" sz="1400" dirty="0" smtClean="0"/>
              <a:t/>
            </a:r>
            <a:br>
              <a:rPr lang="en-US" sz="1400" dirty="0" smtClean="0"/>
            </a:br>
            <a:r>
              <a:rPr lang="en-US" sz="1400" b="1" dirty="0" smtClean="0">
                <a:solidFill>
                  <a:schemeClr val="accent6">
                    <a:lumMod val="20000"/>
                    <a:lumOff val="80000"/>
                  </a:schemeClr>
                </a:solidFill>
              </a:rPr>
              <a:t>Form</a:t>
            </a:r>
            <a:r>
              <a:rPr lang="en-US" sz="1400" b="1" dirty="0" smtClean="0"/>
              <a:t>: </a:t>
            </a:r>
            <a:r>
              <a:rPr lang="en-US" sz="1400" dirty="0" smtClean="0"/>
              <a:t>like a waterfall flowing towards the little finger with triangular points.</a:t>
            </a:r>
            <a:br>
              <a:rPr lang="en-US" sz="1400" dirty="0" smtClean="0"/>
            </a:br>
            <a:r>
              <a:rPr lang="en-US" sz="1400" b="1" dirty="0" smtClean="0">
                <a:solidFill>
                  <a:schemeClr val="accent6">
                    <a:lumMod val="20000"/>
                    <a:lumOff val="80000"/>
                  </a:schemeClr>
                </a:solidFill>
              </a:rPr>
              <a:t>Characteristics:</a:t>
            </a:r>
            <a:r>
              <a:rPr lang="en-US" sz="1400" b="1" dirty="0" smtClean="0"/>
              <a:t> </a:t>
            </a:r>
            <a:r>
              <a:rPr lang="en-US" sz="1400" dirty="0" smtClean="0"/>
              <a:t>gentle, observant, passive, loves schedules, likes to go with the flow, little self- motivation.</a:t>
            </a:r>
          </a:p>
          <a:p>
            <a:r>
              <a:rPr lang="en-US" sz="1400" b="1" dirty="0" smtClean="0">
                <a:solidFill>
                  <a:schemeClr val="bg1"/>
                </a:solidFill>
              </a:rPr>
              <a:t>(4) Radial Loop Patterns</a:t>
            </a:r>
            <a:r>
              <a:rPr lang="en-US" sz="1400" dirty="0" smtClean="0"/>
              <a:t/>
            </a:r>
            <a:br>
              <a:rPr lang="en-US" sz="1400" dirty="0" smtClean="0"/>
            </a:br>
            <a:r>
              <a:rPr lang="en-US" sz="1400" b="1" dirty="0" smtClean="0">
                <a:solidFill>
                  <a:schemeClr val="accent6">
                    <a:lumMod val="20000"/>
                    <a:lumOff val="80000"/>
                  </a:schemeClr>
                </a:solidFill>
              </a:rPr>
              <a:t>Form:</a:t>
            </a:r>
            <a:r>
              <a:rPr lang="en-US" sz="1400" dirty="0" smtClean="0"/>
              <a:t> The opposite of </a:t>
            </a:r>
            <a:r>
              <a:rPr lang="en-US" sz="1400" dirty="0" err="1" smtClean="0"/>
              <a:t>ulnar</a:t>
            </a:r>
            <a:r>
              <a:rPr lang="en-US" sz="1400" dirty="0" smtClean="0"/>
              <a:t> loop, the “waterfall” flows toward the thumb.</a:t>
            </a:r>
            <a:br>
              <a:rPr lang="en-US" sz="1400" dirty="0" smtClean="0"/>
            </a:br>
            <a:r>
              <a:rPr lang="en-US" sz="1400" b="1" dirty="0" smtClean="0">
                <a:solidFill>
                  <a:schemeClr val="accent6">
                    <a:lumMod val="20000"/>
                    <a:lumOff val="80000"/>
                  </a:schemeClr>
                </a:solidFill>
              </a:rPr>
              <a:t>Characteristics</a:t>
            </a:r>
            <a:r>
              <a:rPr lang="en-US" sz="1400" b="1" dirty="0" smtClean="0"/>
              <a:t>:</a:t>
            </a:r>
            <a:r>
              <a:rPr lang="en-US" sz="1400" dirty="0" smtClean="0"/>
              <a:t> thinks independently and cleverly, like to question and criticize, self-centered, loves to go against the majority.</a:t>
            </a:r>
          </a:p>
          <a:p>
            <a:endParaRPr lang="en-US" sz="1400" dirty="0"/>
          </a:p>
        </p:txBody>
      </p:sp>
      <p:pic>
        <p:nvPicPr>
          <p:cNvPr id="4" name="Picture 3" descr="1.jpg"/>
          <p:cNvPicPr>
            <a:picLocks noChangeAspect="1"/>
          </p:cNvPicPr>
          <p:nvPr/>
        </p:nvPicPr>
        <p:blipFill>
          <a:blip r:embed="rId2"/>
          <a:stretch>
            <a:fillRect/>
          </a:stretch>
        </p:blipFill>
        <p:spPr>
          <a:xfrm>
            <a:off x="8278851" y="1940311"/>
            <a:ext cx="599378" cy="599378"/>
          </a:xfrm>
          <a:prstGeom prst="rect">
            <a:avLst/>
          </a:prstGeom>
        </p:spPr>
      </p:pic>
      <p:pic>
        <p:nvPicPr>
          <p:cNvPr id="8" name="Picture 7" descr="2.jpg"/>
          <p:cNvPicPr>
            <a:picLocks noChangeAspect="1"/>
          </p:cNvPicPr>
          <p:nvPr/>
        </p:nvPicPr>
        <p:blipFill>
          <a:blip r:embed="rId3"/>
          <a:stretch>
            <a:fillRect/>
          </a:stretch>
        </p:blipFill>
        <p:spPr>
          <a:xfrm>
            <a:off x="9327066" y="2846347"/>
            <a:ext cx="552913" cy="552913"/>
          </a:xfrm>
          <a:prstGeom prst="rect">
            <a:avLst/>
          </a:prstGeom>
        </p:spPr>
      </p:pic>
      <p:pic>
        <p:nvPicPr>
          <p:cNvPr id="9" name="Picture 8" descr="3.jpg"/>
          <p:cNvPicPr>
            <a:picLocks noChangeAspect="1"/>
          </p:cNvPicPr>
          <p:nvPr/>
        </p:nvPicPr>
        <p:blipFill>
          <a:blip r:embed="rId4"/>
          <a:stretch>
            <a:fillRect/>
          </a:stretch>
        </p:blipFill>
        <p:spPr>
          <a:xfrm>
            <a:off x="10330675" y="4050681"/>
            <a:ext cx="621680" cy="621680"/>
          </a:xfrm>
          <a:prstGeom prst="rect">
            <a:avLst/>
          </a:prstGeom>
        </p:spPr>
      </p:pic>
      <p:pic>
        <p:nvPicPr>
          <p:cNvPr id="10" name="Picture 9" descr="4.jpg"/>
          <p:cNvPicPr>
            <a:picLocks noChangeAspect="1"/>
          </p:cNvPicPr>
          <p:nvPr/>
        </p:nvPicPr>
        <p:blipFill>
          <a:blip r:embed="rId5"/>
          <a:stretch>
            <a:fillRect/>
          </a:stretch>
        </p:blipFill>
        <p:spPr>
          <a:xfrm>
            <a:off x="11267378" y="4786661"/>
            <a:ext cx="766646" cy="766646"/>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31903" y="133815"/>
            <a:ext cx="10972800" cy="6332144"/>
          </a:xfrm>
        </p:spPr>
        <p:txBody>
          <a:bodyPr>
            <a:noAutofit/>
          </a:bodyPr>
          <a:lstStyle/>
          <a:p>
            <a:r>
              <a:rPr lang="en-US" sz="2000" b="1" dirty="0" smtClean="0">
                <a:solidFill>
                  <a:schemeClr val="bg1"/>
                </a:solidFill>
              </a:rPr>
              <a:t>(5) Concentric Whorl Patterns</a:t>
            </a:r>
            <a:r>
              <a:rPr lang="en-US" sz="2000" dirty="0" smtClean="0"/>
              <a:t/>
            </a:r>
            <a:br>
              <a:rPr lang="en-US" sz="2000" dirty="0" smtClean="0"/>
            </a:br>
            <a:r>
              <a:rPr lang="en-US" sz="2000" b="1" dirty="0" smtClean="0">
                <a:solidFill>
                  <a:schemeClr val="accent6">
                    <a:lumMod val="20000"/>
                    <a:lumOff val="80000"/>
                  </a:schemeClr>
                </a:solidFill>
              </a:rPr>
              <a:t>Form:</a:t>
            </a:r>
            <a:r>
              <a:rPr lang="en-US" sz="2000" dirty="0" smtClean="0"/>
              <a:t> Lines starting from the center of the small circle, the lines on finger tip appear to be a </a:t>
            </a:r>
            <a:r>
              <a:rPr lang="en-US" sz="2000" dirty="0" smtClean="0"/>
              <a:t>complete </a:t>
            </a:r>
            <a:r>
              <a:rPr lang="en-US" sz="2000" dirty="0" smtClean="0"/>
              <a:t>circle and spread out like concentric circles. with two triangular points.</a:t>
            </a:r>
            <a:br>
              <a:rPr lang="en-US" sz="2000" dirty="0" smtClean="0"/>
            </a:br>
            <a:r>
              <a:rPr lang="en-US" sz="2000" b="1" dirty="0" err="1" smtClean="0">
                <a:solidFill>
                  <a:schemeClr val="accent6">
                    <a:lumMod val="20000"/>
                    <a:lumOff val="80000"/>
                  </a:schemeClr>
                </a:solidFill>
              </a:rPr>
              <a:t>Characteristics:</a:t>
            </a:r>
            <a:r>
              <a:rPr lang="en-US" sz="2000" dirty="0" err="1" smtClean="0"/>
              <a:t>Self</a:t>
            </a:r>
            <a:r>
              <a:rPr lang="en-US" sz="2000" dirty="0" smtClean="0"/>
              <a:t>-centered, likes competition, likes to set objectives, rigorous, subjective, doesn’t like to be controlled.</a:t>
            </a:r>
          </a:p>
          <a:p>
            <a:r>
              <a:rPr lang="en-US" sz="2000" b="1" dirty="0" smtClean="0">
                <a:solidFill>
                  <a:schemeClr val="bg1"/>
                </a:solidFill>
              </a:rPr>
              <a:t>(6) Spiral Whorl Patterns</a:t>
            </a:r>
            <a:r>
              <a:rPr lang="en-US" sz="2000" dirty="0" smtClean="0"/>
              <a:t/>
            </a:r>
            <a:br>
              <a:rPr lang="en-US" sz="2000" dirty="0" smtClean="0"/>
            </a:br>
            <a:r>
              <a:rPr lang="en-US" sz="2000" b="1" dirty="0" smtClean="0">
                <a:solidFill>
                  <a:schemeClr val="accent6">
                    <a:lumMod val="20000"/>
                    <a:lumOff val="80000"/>
                  </a:schemeClr>
                </a:solidFill>
              </a:rPr>
              <a:t>Form:</a:t>
            </a:r>
            <a:r>
              <a:rPr lang="en-US" sz="2000" dirty="0" smtClean="0"/>
              <a:t> A spiral pattern starting from the center and move outward, has two triangular points.</a:t>
            </a:r>
            <a:br>
              <a:rPr lang="en-US" sz="2000" dirty="0" smtClean="0"/>
            </a:br>
            <a:r>
              <a:rPr lang="en-US" sz="2000" b="1" dirty="0" smtClean="0">
                <a:solidFill>
                  <a:schemeClr val="accent6">
                    <a:lumMod val="20000"/>
                    <a:lumOff val="80000"/>
                  </a:schemeClr>
                </a:solidFill>
              </a:rPr>
              <a:t>Characteristics:</a:t>
            </a:r>
            <a:r>
              <a:rPr lang="en-US" sz="2000" dirty="0" smtClean="0"/>
              <a:t> Self motivated; Parents should encourage accordingly.</a:t>
            </a:r>
          </a:p>
          <a:p>
            <a:r>
              <a:rPr lang="en-US" sz="2000" b="1" dirty="0" smtClean="0">
                <a:solidFill>
                  <a:schemeClr val="bg1"/>
                </a:solidFill>
              </a:rPr>
              <a:t>(7) Press Whorl Patterns</a:t>
            </a:r>
            <a:r>
              <a:rPr lang="en-US" sz="2000" dirty="0" smtClean="0"/>
              <a:t/>
            </a:r>
            <a:br>
              <a:rPr lang="en-US" sz="2000" dirty="0" smtClean="0"/>
            </a:br>
            <a:r>
              <a:rPr lang="en-US" sz="2000" b="1" dirty="0" smtClean="0">
                <a:solidFill>
                  <a:schemeClr val="accent6">
                    <a:lumMod val="20000"/>
                    <a:lumOff val="80000"/>
                  </a:schemeClr>
                </a:solidFill>
              </a:rPr>
              <a:t>Form:</a:t>
            </a:r>
            <a:r>
              <a:rPr lang="en-US" sz="2000" dirty="0" smtClean="0"/>
              <a:t> Similar to the whorl pattern, but the circle turns into a long oval shape, has two triangular points.</a:t>
            </a:r>
            <a:br>
              <a:rPr lang="en-US" sz="2000" dirty="0" smtClean="0"/>
            </a:br>
            <a:r>
              <a:rPr lang="en-US" sz="2000" b="1" dirty="0" smtClean="0">
                <a:solidFill>
                  <a:schemeClr val="accent6">
                    <a:lumMod val="20000"/>
                    <a:lumOff val="80000"/>
                  </a:schemeClr>
                </a:solidFill>
              </a:rPr>
              <a:t>Characteristics:</a:t>
            </a:r>
            <a:r>
              <a:rPr lang="en-US" sz="2000" dirty="0" smtClean="0"/>
              <a:t> Ambitious, likes competition, hates to be defeated, attention to detail, stays on a budget.</a:t>
            </a:r>
          </a:p>
          <a:p>
            <a:r>
              <a:rPr lang="en-US" sz="2000" b="1" dirty="0" smtClean="0">
                <a:solidFill>
                  <a:schemeClr val="bg1"/>
                </a:solidFill>
              </a:rPr>
              <a:t>(8) Imploding whorl Patterns</a:t>
            </a:r>
            <a:r>
              <a:rPr lang="en-US" sz="2000" dirty="0" smtClean="0"/>
              <a:t/>
            </a:r>
            <a:br>
              <a:rPr lang="en-US" sz="2000" dirty="0" smtClean="0"/>
            </a:br>
            <a:r>
              <a:rPr lang="en-US" sz="2000" b="1" dirty="0" smtClean="0">
                <a:solidFill>
                  <a:schemeClr val="accent6">
                    <a:lumMod val="20000"/>
                    <a:lumOff val="80000"/>
                  </a:schemeClr>
                </a:solidFill>
              </a:rPr>
              <a:t>Form:</a:t>
            </a:r>
            <a:r>
              <a:rPr lang="en-US" sz="2000" dirty="0" smtClean="0"/>
              <a:t> Tai Chi-like patterns in the middle, surrounded by multi-layers of circle.</a:t>
            </a:r>
            <a:br>
              <a:rPr lang="en-US" sz="2000" dirty="0" smtClean="0"/>
            </a:br>
            <a:r>
              <a:rPr lang="en-US" sz="2000" b="1" dirty="0" smtClean="0">
                <a:solidFill>
                  <a:schemeClr val="accent6">
                    <a:lumMod val="20000"/>
                    <a:lumOff val="80000"/>
                  </a:schemeClr>
                </a:solidFill>
              </a:rPr>
              <a:t>Characteristics:</a:t>
            </a:r>
            <a:r>
              <a:rPr lang="en-US" sz="2000" dirty="0" smtClean="0">
                <a:solidFill>
                  <a:schemeClr val="accent6">
                    <a:lumMod val="20000"/>
                    <a:lumOff val="80000"/>
                  </a:schemeClr>
                </a:solidFill>
              </a:rPr>
              <a:t> </a:t>
            </a:r>
            <a:r>
              <a:rPr lang="en-US" sz="2000" dirty="0" smtClean="0"/>
              <a:t>Has the ability to complete two tasks at the same time, diverse, self-conscious.</a:t>
            </a:r>
          </a:p>
          <a:p>
            <a:endParaRPr lang="en-US" sz="1400" dirty="0"/>
          </a:p>
        </p:txBody>
      </p:sp>
      <p:pic>
        <p:nvPicPr>
          <p:cNvPr id="4" name="Picture 3" descr="6.jpg"/>
          <p:cNvPicPr>
            <a:picLocks noChangeAspect="1"/>
          </p:cNvPicPr>
          <p:nvPr/>
        </p:nvPicPr>
        <p:blipFill>
          <a:blip r:embed="rId2"/>
          <a:stretch>
            <a:fillRect/>
          </a:stretch>
        </p:blipFill>
        <p:spPr>
          <a:xfrm>
            <a:off x="10950497" y="1333499"/>
            <a:ext cx="838200" cy="838200"/>
          </a:xfrm>
          <a:prstGeom prst="rect">
            <a:avLst/>
          </a:prstGeom>
        </p:spPr>
      </p:pic>
      <p:pic>
        <p:nvPicPr>
          <p:cNvPr id="5" name="Picture 4" descr="5.jpg"/>
          <p:cNvPicPr>
            <a:picLocks noChangeAspect="1"/>
          </p:cNvPicPr>
          <p:nvPr/>
        </p:nvPicPr>
        <p:blipFill>
          <a:blip r:embed="rId3"/>
          <a:stretch>
            <a:fillRect/>
          </a:stretch>
        </p:blipFill>
        <p:spPr>
          <a:xfrm>
            <a:off x="11022051" y="2577789"/>
            <a:ext cx="809393" cy="809393"/>
          </a:xfrm>
          <a:prstGeom prst="rect">
            <a:avLst/>
          </a:prstGeom>
        </p:spPr>
      </p:pic>
      <p:pic>
        <p:nvPicPr>
          <p:cNvPr id="6" name="Picture 5" descr="8.jpg"/>
          <p:cNvPicPr>
            <a:picLocks noChangeAspect="1"/>
          </p:cNvPicPr>
          <p:nvPr/>
        </p:nvPicPr>
        <p:blipFill>
          <a:blip r:embed="rId4"/>
          <a:stretch>
            <a:fillRect/>
          </a:stretch>
        </p:blipFill>
        <p:spPr>
          <a:xfrm>
            <a:off x="11017405" y="5943599"/>
            <a:ext cx="796383" cy="796383"/>
          </a:xfrm>
          <a:prstGeom prst="rect">
            <a:avLst/>
          </a:prstGeom>
        </p:spPr>
      </p:pic>
      <p:pic>
        <p:nvPicPr>
          <p:cNvPr id="7" name="Picture 6" descr="7.jpg"/>
          <p:cNvPicPr>
            <a:picLocks noChangeAspect="1"/>
          </p:cNvPicPr>
          <p:nvPr/>
        </p:nvPicPr>
        <p:blipFill>
          <a:blip r:embed="rId5"/>
          <a:stretch>
            <a:fillRect/>
          </a:stretch>
        </p:blipFill>
        <p:spPr>
          <a:xfrm>
            <a:off x="11022051" y="4127809"/>
            <a:ext cx="775939" cy="775939"/>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3121" y="234176"/>
            <a:ext cx="10474713" cy="6043961"/>
          </a:xfrm>
        </p:spPr>
        <p:txBody>
          <a:bodyPr>
            <a:normAutofit fontScale="77500" lnSpcReduction="20000"/>
          </a:bodyPr>
          <a:lstStyle/>
          <a:p>
            <a:r>
              <a:rPr lang="en-US" sz="3200" b="1" dirty="0" smtClean="0">
                <a:solidFill>
                  <a:schemeClr val="bg1"/>
                </a:solidFill>
              </a:rPr>
              <a:t>(9) Composite Whorl Patterns</a:t>
            </a:r>
            <a:r>
              <a:rPr lang="en-US" sz="3200" dirty="0" smtClean="0"/>
              <a:t/>
            </a:r>
            <a:br>
              <a:rPr lang="en-US" sz="3200" dirty="0" smtClean="0"/>
            </a:br>
            <a:r>
              <a:rPr lang="en-US" sz="3200" b="1" dirty="0" smtClean="0">
                <a:solidFill>
                  <a:schemeClr val="accent6">
                    <a:lumMod val="20000"/>
                    <a:lumOff val="80000"/>
                  </a:schemeClr>
                </a:solidFill>
              </a:rPr>
              <a:t>Form:</a:t>
            </a:r>
            <a:r>
              <a:rPr lang="en-US" sz="3200" dirty="0" smtClean="0"/>
              <a:t> Tai Chi-</a:t>
            </a:r>
            <a:r>
              <a:rPr lang="en-US" sz="3200" dirty="0" err="1" smtClean="0"/>
              <a:t>lke</a:t>
            </a:r>
            <a:r>
              <a:rPr lang="en-US" sz="3200" dirty="0" smtClean="0"/>
              <a:t> pattern without multi-layers or circle surrounding it.</a:t>
            </a:r>
            <a:br>
              <a:rPr lang="en-US" sz="3200" dirty="0" smtClean="0"/>
            </a:br>
            <a:r>
              <a:rPr lang="en-US" sz="3200" b="1" dirty="0" smtClean="0">
                <a:solidFill>
                  <a:schemeClr val="accent6">
                    <a:lumMod val="20000"/>
                    <a:lumOff val="80000"/>
                  </a:schemeClr>
                </a:solidFill>
              </a:rPr>
              <a:t>Characteristics:</a:t>
            </a:r>
            <a:r>
              <a:rPr lang="en-US" sz="3200" dirty="0" smtClean="0"/>
              <a:t> Very adaptable, thinks from different perspectives, makes decision based on what the environment is, good communication and coordination skills, but can be distracted easily.</a:t>
            </a:r>
          </a:p>
          <a:p>
            <a:r>
              <a:rPr lang="en-US" sz="3200" b="1" dirty="0" smtClean="0">
                <a:solidFill>
                  <a:schemeClr val="bg1"/>
                </a:solidFill>
              </a:rPr>
              <a:t>(10) Peacock’s Eye Patterns</a:t>
            </a:r>
            <a:r>
              <a:rPr lang="en-US" sz="3200" dirty="0" smtClean="0"/>
              <a:t/>
            </a:r>
            <a:br>
              <a:rPr lang="en-US" sz="3200" dirty="0" smtClean="0"/>
            </a:br>
            <a:r>
              <a:rPr lang="en-US" sz="3200" b="1" dirty="0" smtClean="0">
                <a:solidFill>
                  <a:schemeClr val="accent6">
                    <a:lumMod val="20000"/>
                    <a:lumOff val="80000"/>
                  </a:schemeClr>
                </a:solidFill>
              </a:rPr>
              <a:t>Form:</a:t>
            </a:r>
            <a:r>
              <a:rPr lang="en-US" sz="3200" dirty="0" smtClean="0"/>
              <a:t> From the center it looks like a peacock’s eyes and lips; the center consists of more than one circle or spiral, the end of each ring is connected in a straight line. It has two triangular points; one further and the other closer to the center.</a:t>
            </a:r>
            <a:br>
              <a:rPr lang="en-US" sz="3200" dirty="0" smtClean="0"/>
            </a:br>
            <a:r>
              <a:rPr lang="en-US" sz="3200" b="1" dirty="0" smtClean="0">
                <a:solidFill>
                  <a:schemeClr val="accent6">
                    <a:lumMod val="20000"/>
                    <a:lumOff val="80000"/>
                  </a:schemeClr>
                </a:solidFill>
              </a:rPr>
              <a:t>Characteristics:</a:t>
            </a:r>
            <a:r>
              <a:rPr lang="en-US" sz="3200" dirty="0" smtClean="0"/>
              <a:t> Expressive, highly perceptive, with leadership qualities, artistic.</a:t>
            </a:r>
          </a:p>
          <a:p>
            <a:r>
              <a:rPr lang="en-US" sz="3200" b="1" dirty="0" smtClean="0">
                <a:solidFill>
                  <a:schemeClr val="bg1"/>
                </a:solidFill>
              </a:rPr>
              <a:t>(11) Variant Patterns</a:t>
            </a:r>
            <a:r>
              <a:rPr lang="en-US" sz="3200" dirty="0" smtClean="0"/>
              <a:t/>
            </a:r>
            <a:br>
              <a:rPr lang="en-US" sz="3200" dirty="0" smtClean="0"/>
            </a:br>
            <a:r>
              <a:rPr lang="en-US" sz="3200" b="1" dirty="0" smtClean="0">
                <a:solidFill>
                  <a:schemeClr val="accent6">
                    <a:lumMod val="20000"/>
                    <a:lumOff val="80000"/>
                  </a:schemeClr>
                </a:solidFill>
              </a:rPr>
              <a:t>Form:</a:t>
            </a:r>
            <a:r>
              <a:rPr lang="en-US" sz="3200" dirty="0" smtClean="0"/>
              <a:t> Often has combination of two or more of whorls, </a:t>
            </a:r>
            <a:r>
              <a:rPr lang="en-US" sz="3200" dirty="0" err="1" smtClean="0"/>
              <a:t>ulnar</a:t>
            </a:r>
            <a:r>
              <a:rPr lang="en-US" sz="3200" dirty="0" smtClean="0"/>
              <a:t> loops, or simple arches, with two or more triangle points.</a:t>
            </a:r>
            <a:br>
              <a:rPr lang="en-US" sz="3200" dirty="0" smtClean="0"/>
            </a:br>
            <a:r>
              <a:rPr lang="en-US" sz="3200" b="1" dirty="0" smtClean="0">
                <a:solidFill>
                  <a:schemeClr val="accent6">
                    <a:lumMod val="20000"/>
                    <a:lumOff val="80000"/>
                  </a:schemeClr>
                </a:solidFill>
              </a:rPr>
              <a:t>Characteristics:</a:t>
            </a:r>
            <a:r>
              <a:rPr lang="en-US" sz="3200" dirty="0" smtClean="0"/>
              <a:t> Likes to expressive oneself in a unique way, which often becomes offensive and creates misunderstandings.</a:t>
            </a:r>
          </a:p>
          <a:p>
            <a:endParaRPr lang="en-US" dirty="0"/>
          </a:p>
        </p:txBody>
      </p:sp>
      <p:pic>
        <p:nvPicPr>
          <p:cNvPr id="4" name="Picture 3" descr="9.jpg"/>
          <p:cNvPicPr>
            <a:picLocks noChangeAspect="1"/>
          </p:cNvPicPr>
          <p:nvPr/>
        </p:nvPicPr>
        <p:blipFill>
          <a:blip r:embed="rId2"/>
          <a:stretch>
            <a:fillRect/>
          </a:stretch>
        </p:blipFill>
        <p:spPr>
          <a:xfrm>
            <a:off x="10764644" y="1340005"/>
            <a:ext cx="843776" cy="843776"/>
          </a:xfrm>
          <a:prstGeom prst="rect">
            <a:avLst/>
          </a:prstGeom>
        </p:spPr>
      </p:pic>
      <p:pic>
        <p:nvPicPr>
          <p:cNvPr id="5" name="Picture 4" descr="10.jpg"/>
          <p:cNvPicPr>
            <a:picLocks noChangeAspect="1"/>
          </p:cNvPicPr>
          <p:nvPr/>
        </p:nvPicPr>
        <p:blipFill>
          <a:blip r:embed="rId3"/>
          <a:stretch>
            <a:fillRect/>
          </a:stretch>
        </p:blipFill>
        <p:spPr>
          <a:xfrm>
            <a:off x="10810178" y="3458737"/>
            <a:ext cx="820543" cy="820543"/>
          </a:xfrm>
          <a:prstGeom prst="rect">
            <a:avLst/>
          </a:prstGeom>
        </p:spPr>
      </p:pic>
      <p:pic>
        <p:nvPicPr>
          <p:cNvPr id="6" name="Picture 5" descr="11.jpg"/>
          <p:cNvPicPr>
            <a:picLocks noChangeAspect="1"/>
          </p:cNvPicPr>
          <p:nvPr/>
        </p:nvPicPr>
        <p:blipFill>
          <a:blip r:embed="rId4"/>
          <a:stretch>
            <a:fillRect/>
          </a:stretch>
        </p:blipFill>
        <p:spPr>
          <a:xfrm>
            <a:off x="10754422" y="5789343"/>
            <a:ext cx="932055" cy="93205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Fingerprint recognition using minutiae based feature</a:t>
            </a:r>
            <a:endParaRPr lang="en-US" dirty="0"/>
          </a:p>
        </p:txBody>
      </p:sp>
      <p:sp>
        <p:nvSpPr>
          <p:cNvPr id="3" name="Content Placeholder 2"/>
          <p:cNvSpPr>
            <a:spLocks noGrp="1"/>
          </p:cNvSpPr>
          <p:nvPr>
            <p:ph idx="1"/>
          </p:nvPr>
        </p:nvSpPr>
        <p:spPr/>
        <p:txBody>
          <a:bodyPr>
            <a:normAutofit fontScale="70000" lnSpcReduction="20000"/>
          </a:bodyPr>
          <a:lstStyle/>
          <a:p>
            <a:pPr>
              <a:buNone/>
            </a:pPr>
            <a:r>
              <a:rPr lang="en-US" dirty="0" smtClean="0"/>
              <a:t>1. Fingerprint Recognition Using Minutiae-Based </a:t>
            </a:r>
            <a:r>
              <a:rPr lang="en-US" dirty="0" smtClean="0"/>
              <a:t>Features. </a:t>
            </a:r>
            <a:r>
              <a:rPr lang="en-US" dirty="0" smtClean="0"/>
              <a:t>Abstract Nowadays, conventional identification methods such as driver's license, passport, ATM cards and PIN codes do not meet the demands of this wide scale connectivity. Automated biometrics in general, and automated fingerprint authentication in particular, provide efficient solutions to these modern identification problems. Fingerprints have been used for many centuries as a means of identifying people. The fingerprints of individual are unique and are stay unchanged during the life time. Fingerprint matching techniques can be placed into two categories, minutiae-based and correlation based. Minutiae-based techniques first find minutiae points and then map their relative placement on the finger. However, there are some difficulties when using this approach. It is difficult to extract the minutiae points accurately when the fingerprint is of low quality the correlation-based method is able to overcome some of the difficulties of the minutiae-based approach. However, it has some of its own shortcomings. Correlation-based techniques require the precise location of a registration point and are affected by image translation and rotation.</a:t>
            </a:r>
          </a:p>
          <a:p>
            <a:pPr>
              <a:buNone/>
            </a:pP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256478"/>
            <a:ext cx="10972800" cy="6198330"/>
          </a:xfrm>
        </p:spPr>
        <p:txBody>
          <a:bodyPr>
            <a:normAutofit fontScale="62500" lnSpcReduction="20000"/>
          </a:bodyPr>
          <a:lstStyle/>
          <a:p>
            <a:pPr>
              <a:buNone/>
            </a:pPr>
            <a:r>
              <a:rPr lang="en-US" dirty="0" smtClean="0">
                <a:hlinkClick r:id="rId2" tooltip="Fingerprint Recognition Using Minutiae-Based Features &#10;Page..."/>
              </a:rPr>
              <a:t>2. </a:t>
            </a:r>
            <a:r>
              <a:rPr lang="en-US" dirty="0" smtClean="0"/>
              <a:t>Fingerprint Recognition Using Minutiae-Based </a:t>
            </a:r>
            <a:r>
              <a:rPr lang="en-US" dirty="0" smtClean="0"/>
              <a:t>Features. </a:t>
            </a:r>
            <a:r>
              <a:rPr lang="en-US" dirty="0" smtClean="0"/>
              <a:t>Introduction Biometric recognition refers to the use of distinctive physiological (e.g. fingerprint, palm print, iris, face) and behavioral (</a:t>
            </a:r>
            <a:r>
              <a:rPr lang="en-US" dirty="0" err="1" smtClean="0"/>
              <a:t>eg</a:t>
            </a:r>
            <a:r>
              <a:rPr lang="en-US" dirty="0" smtClean="0"/>
              <a:t>. gait, signature) characteristics, called biometric identifiers for recognizing individuals. Fingerprint recognition is one of the oldest and most reliable biometric used for personal identification. Fingerprint recognition has been used for over 100 years now and has come a long way from tedious manual fingerprint matching. The ancient procedure of matching fingerprints manually was extremely cumbersome and time-consuming and required skilled personnel. Finger skin is made up of friction ridges and sweat pores all along these ridges. Friction ridges are created during fetal life and only the general shape is genetically defined. The distinguishing nature of physical characteristics of a person is due to both the inherent individual genetic diversity within the human population as well as the random processes affecting the development of the embryo. Friction ridges remain the same throughout one’s adult life. They can reconstruct themselves even in case of an injury as long as the injury is not too serious. Fingerprints are one of the most mature biometric technologies and are considered legitimate proofs of evidence in courts of law all over the world. In recent times, more and more civilian and commercial applications are either using or actively considering using fingerprint-based identification because of the availability of inexpensive and compact solid state scanners as well as its superior and proven matching performance over other biometric technologies. Some important terms related to fingerprint identification systems are explained below:  Fingerprint Acquisition: How to acquire fingerprint images and how tore present them in a proper machine-readable format.  Fingerprint Verification: To determine whether two fingerprints are from the same finger.  Fingerprint Identification: To search for a query fingerprint in a database.  Fingerprint Classification: To assign a given fingerprint to one of the </a:t>
            </a:r>
            <a:r>
              <a:rPr lang="en-US" dirty="0" err="1" smtClean="0"/>
              <a:t>prespecified</a:t>
            </a:r>
            <a:r>
              <a:rPr lang="en-US" dirty="0" smtClean="0"/>
              <a:t> categories according to its geometric characteristics.</a:t>
            </a:r>
          </a:p>
          <a:p>
            <a:pPr>
              <a:buNone/>
            </a:pP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33815"/>
            <a:ext cx="10972800" cy="6320993"/>
          </a:xfrm>
        </p:spPr>
        <p:txBody>
          <a:bodyPr>
            <a:normAutofit fontScale="70000" lnSpcReduction="20000"/>
          </a:bodyPr>
          <a:lstStyle/>
          <a:p>
            <a:pPr>
              <a:buNone/>
            </a:pPr>
            <a:r>
              <a:rPr lang="en-US" dirty="0" smtClean="0">
                <a:hlinkClick r:id="rId2" tooltip="Fingerprint Recognition Using Minutiae-Based Features &#10;Page..."/>
              </a:rPr>
              <a:t>3. </a:t>
            </a:r>
            <a:r>
              <a:rPr lang="en-US" dirty="0" smtClean="0"/>
              <a:t>Fingerprint Recognition Using Minutiae-Based Features </a:t>
            </a:r>
            <a:r>
              <a:rPr lang="en-US" dirty="0" smtClean="0"/>
              <a:t>In </a:t>
            </a:r>
            <a:r>
              <a:rPr lang="en-US" dirty="0" smtClean="0"/>
              <a:t>case of both fingerprint identification and fingerprint verification systems, our tasks will be broken up into 2 stages: 1. Off-line phase: Several fingerprint images of the fingerprint of a person to be verified are first captured and processed by a feature extraction module; the extracted features are stored as templates in a database for later use. 2. On-line phase: The individual to be verified gives his/her identity (in case of a verification system) and places his/her finger on the inkless fingerprint scanner, minutia points are extracted from the captured fingerprint image. These minutiae are then fed to a matching module, which matches them against his/her own templates in the database (in case of a verification system) or against all the users in the database (in case of an identification system). 2.1 What is a fingerprint? Fingerprints are the most important part in biometric for human identification. They are unique and permanent from birth to death. So, fingerprints have been used for the forensic application and personal identification. A fingerprint is collection of many ridges and furrows (Valleys). The continuous dark pattern flow in fingerprint is called ridges and the light area between ridges is called furrows. Fingerprint has some unique points on the ridge which is known as minutiae point. Here we can consider two main types of minutiae points which are termination point and bifurcation point as shown in Fig.1.Termination: where a ridge ends and Bifurcation: where ridges split into two parts. Figure 1 Minutiae Points (Termination, Bifurcation)</a:t>
            </a:r>
          </a:p>
          <a:p>
            <a:pPr>
              <a:buNone/>
            </a:pP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44966"/>
            <a:ext cx="10972800" cy="6309842"/>
          </a:xfrm>
        </p:spPr>
        <p:txBody>
          <a:bodyPr>
            <a:normAutofit fontScale="70000" lnSpcReduction="20000"/>
          </a:bodyPr>
          <a:lstStyle/>
          <a:p>
            <a:pPr>
              <a:buNone/>
            </a:pPr>
            <a:r>
              <a:rPr lang="en-US" dirty="0" smtClean="0">
                <a:hlinkClick r:id="rId2" tooltip="Fingerprint Recognition Using Minutiae-Based Features &#10;Page..."/>
              </a:rPr>
              <a:t>4. </a:t>
            </a:r>
            <a:r>
              <a:rPr lang="en-US" dirty="0" smtClean="0"/>
              <a:t>Fingerprint Recognition Using Minutiae-Based Features </a:t>
            </a:r>
            <a:r>
              <a:rPr lang="en-US" dirty="0" smtClean="0"/>
              <a:t>2.2 </a:t>
            </a:r>
            <a:r>
              <a:rPr lang="en-US" dirty="0" smtClean="0"/>
              <a:t>Fingerprint Recognition The fingerprint recognition problem can be grouped into two sub-domains: one is fingerprint verification and the other is fingerprint identification. In addition, different from the manual approach for fingerprint recognition by experts, the fingerprint recognition here is referred as AFRS (Automatic Fingerprint Recognition System. Fingerprint verification is to verify the authenticity of one person by his fingerprint. The user provides his fingerprint together with his identity information like his ID number. The fingerprint verification system retrieves the fingerprint template according to the ID number and matches the template with the real-time acquired fingerprint from the user. Usually it is the underlying design principle of AFAS (Automatic Fingerprint Authentication System). Figure 2. General architecture of a fingerprint verification system Fingerprint identification is to specify one person's identity by his fingerprint(s). Without knowledge of the person's identity, the fingerprint identification system tries to match his fingerprint(s) with those in the whole fingerprint database. It is especially useful for criminal investigation cases. And it is the design principle of AFIS (Automatic Fingerprint Identification System).However, all fingerprint recognition problems, either verification or identification, are ultimately based on a well-defined representation of a fingerprint. As long as the representation of fingerprints remains the uniqueness and keeps simple, the fingerprint matching, either for the 1-to-I verification case or 1-to-m identification case, is straightforward and easy.</a:t>
            </a:r>
          </a:p>
          <a:p>
            <a:pPr>
              <a:buNone/>
            </a:pP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89571"/>
            <a:ext cx="10972800" cy="6265237"/>
          </a:xfrm>
        </p:spPr>
        <p:txBody>
          <a:bodyPr>
            <a:normAutofit lnSpcReduction="10000"/>
          </a:bodyPr>
          <a:lstStyle/>
          <a:p>
            <a:r>
              <a:rPr lang="en-US" dirty="0" smtClean="0">
                <a:hlinkClick r:id="rId2" tooltip="Fingerprint Recognition Using Minutiae-Based Features &#10;Page..."/>
              </a:rPr>
              <a:t>5</a:t>
            </a:r>
            <a:r>
              <a:rPr lang="en-US" dirty="0" smtClean="0">
                <a:hlinkClick r:id="rId2" tooltip="Fingerprint Recognition Using Minutiae-Based Features &#10;Page..."/>
              </a:rPr>
              <a:t>.</a:t>
            </a:r>
            <a:r>
              <a:rPr lang="en-US" dirty="0" smtClean="0">
                <a:hlinkClick r:id="rId2" tooltip="Fingerprint Recognition Using Minutiae-Based Features &#10;Page..."/>
              </a:rPr>
              <a:t> </a:t>
            </a:r>
            <a:r>
              <a:rPr lang="en-US" dirty="0" smtClean="0"/>
              <a:t>Fingerprint Recognition Using Minutiae-Based Features </a:t>
            </a:r>
            <a:r>
              <a:rPr lang="en-US" dirty="0" smtClean="0"/>
              <a:t>11</a:t>
            </a:r>
            <a:r>
              <a:rPr lang="en-US" dirty="0" smtClean="0"/>
              <a:t>. References 1. Raymond Thai, ‘Fingerprint Image Enhancement and Minutiae-Extraction,” Thesis submitted to School of Computer Science and Software Engineering, University of Western Australia 2. AK Jain, A. Ross, and S. </a:t>
            </a:r>
            <a:r>
              <a:rPr lang="en-US" dirty="0" err="1" smtClean="0"/>
              <a:t>Prabhakar</a:t>
            </a:r>
            <a:r>
              <a:rPr lang="en-US" dirty="0" smtClean="0"/>
              <a:t>, Fingerprint Matching Using Minutiae and Texture Features , Proc. of International Conference on Image Processing, 2001 3. Digital Image Processing by Rafael C. Gonzalez and Richard E. </a:t>
            </a:r>
            <a:r>
              <a:rPr lang="en-US" dirty="0" err="1" smtClean="0"/>
              <a:t>Woods,Pearson</a:t>
            </a:r>
            <a:r>
              <a:rPr lang="en-US" dirty="0" smtClean="0"/>
              <a:t> Education, 2003 4. Digital Image Processing using MATLAB: Rafael C. Gonzalez, Richard E. Woods 2nd Edition, 2009 5. Fingerprint Image Enhancement and Minutiae Extraction by Raymond Thai 2002 6. Online Fingerprint Verification by </a:t>
            </a:r>
            <a:r>
              <a:rPr lang="en-US" dirty="0" err="1" smtClean="0"/>
              <a:t>Sharat</a:t>
            </a:r>
            <a:r>
              <a:rPr lang="en-US" dirty="0" smtClean="0"/>
              <a:t> </a:t>
            </a:r>
            <a:r>
              <a:rPr lang="en-US" dirty="0" err="1" smtClean="0"/>
              <a:t>Chikkerur</a:t>
            </a:r>
            <a:r>
              <a:rPr lang="en-US" dirty="0" smtClean="0"/>
              <a:t> CUBS, University of Buffalo</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CONTENT</a:t>
            </a:r>
            <a:endParaRPr lang="en-US" dirty="0"/>
          </a:p>
        </p:txBody>
      </p:sp>
      <p:sp>
        <p:nvSpPr>
          <p:cNvPr id="3" name="Content Placeholder 2"/>
          <p:cNvSpPr>
            <a:spLocks noGrp="1"/>
          </p:cNvSpPr>
          <p:nvPr>
            <p:ph idx="1"/>
          </p:nvPr>
        </p:nvSpPr>
        <p:spPr/>
        <p:txBody>
          <a:bodyPr/>
          <a:lstStyle/>
          <a:p>
            <a:r>
              <a:rPr lang="en-US" dirty="0" smtClean="0"/>
              <a:t>Aim</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7200" dirty="0" smtClean="0">
                <a:latin typeface="Algerian" pitchFamily="82" charset="0"/>
              </a:rPr>
              <a:t>    		OBJECTIVE</a:t>
            </a:r>
            <a:endParaRPr lang="en-US" sz="7200" dirty="0">
              <a:latin typeface="Algerian" pitchFamily="82" charset="0"/>
            </a:endParaRPr>
          </a:p>
        </p:txBody>
      </p:sp>
      <p:sp>
        <p:nvSpPr>
          <p:cNvPr id="3" name="Content Placeholder 2"/>
          <p:cNvSpPr>
            <a:spLocks noGrp="1"/>
          </p:cNvSpPr>
          <p:nvPr>
            <p:ph idx="1"/>
          </p:nvPr>
        </p:nvSpPr>
        <p:spPr/>
        <p:txBody>
          <a:bodyPr>
            <a:normAutofit fontScale="92500" lnSpcReduction="20000"/>
          </a:bodyPr>
          <a:lstStyle/>
          <a:p>
            <a:pPr>
              <a:buNone/>
            </a:pPr>
            <a:r>
              <a:rPr lang="en-US" dirty="0" smtClean="0"/>
              <a:t>    As per the access to the records we have seen most of the time in decent ares where a large number of community lives  occurs a basic problem in this democratic country n that is to figure out the circumstances where most of the people democratically arises a strongly recommended single term to figure out threw existence of that particular person many assumptions are made but still haven’t proceed to its final stage where from the initial stage the most difficult part to initialize the coding in terms to improvise the program and that to be discussed in our next slide as per process. You will get a overall end to end scenario in front of you after going through all the slides.</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4CF1541-5285-4CBE-A843-A28C613C24D3}"/>
              </a:ext>
            </a:extLst>
          </p:cNvPr>
          <p:cNvSpPr>
            <a:spLocks noGrp="1"/>
          </p:cNvSpPr>
          <p:nvPr>
            <p:ph type="title"/>
          </p:nvPr>
        </p:nvSpPr>
        <p:spPr/>
        <p:txBody>
          <a:bodyPr/>
          <a:lstStyle/>
          <a:p>
            <a:r>
              <a:rPr lang="en-US" b="1" dirty="0" smtClean="0"/>
              <a:t>What is a fingerprint?</a:t>
            </a:r>
            <a:endParaRPr lang="en-US" b="1" dirty="0"/>
          </a:p>
        </p:txBody>
      </p:sp>
      <p:sp>
        <p:nvSpPr>
          <p:cNvPr id="3" name="Content Placeholder 2">
            <a:extLst>
              <a:ext uri="{FF2B5EF4-FFF2-40B4-BE49-F238E27FC236}">
                <a16:creationId xmlns="" xmlns:a16="http://schemas.microsoft.com/office/drawing/2014/main" id="{3C42F588-B1F8-417D-A615-180BAFA523C4}"/>
              </a:ext>
            </a:extLst>
          </p:cNvPr>
          <p:cNvSpPr>
            <a:spLocks noGrp="1"/>
          </p:cNvSpPr>
          <p:nvPr>
            <p:ph idx="1"/>
          </p:nvPr>
        </p:nvSpPr>
        <p:spPr/>
        <p:txBody>
          <a:bodyPr>
            <a:normAutofit fontScale="92500" lnSpcReduction="20000"/>
          </a:bodyPr>
          <a:lstStyle/>
          <a:p>
            <a:r>
              <a:rPr lang="en-US" dirty="0" smtClean="0"/>
              <a:t>A fingerprint in its narrow sense is an impression left by the friction ridges of a human </a:t>
            </a:r>
            <a:r>
              <a:rPr lang="en-US" dirty="0" err="1" smtClean="0"/>
              <a:t>finger.Human</a:t>
            </a:r>
            <a:r>
              <a:rPr lang="en-US" dirty="0" smtClean="0"/>
              <a:t> fingerprints are detailed, unique, difficult to alter, and durable over the life of an individual making them suitable as long-term markers of human identity and may be employed by police or other authorities to identify individuals who wish to conceal their identity, or to identify people are incapacitated or deceased and thus unable to identify themselves, as in the aftermath of a natural disaster. When this fact is integrated for authentication purpose ,it creates an amazing lock system for Security </a:t>
            </a:r>
            <a:r>
              <a:rPr lang="en-US" dirty="0" err="1" smtClean="0"/>
              <a:t>purpose.Here</a:t>
            </a:r>
            <a:r>
              <a:rPr lang="en-US" dirty="0" smtClean="0"/>
              <a:t> we discuss what is Information Security ,how it is enhanced with the help of Fingerprint , its advantages, disadvantages.</a:t>
            </a:r>
            <a:endParaRPr lang="en-US" dirty="0"/>
          </a:p>
        </p:txBody>
      </p:sp>
    </p:spTree>
    <p:extLst>
      <p:ext uri="{BB962C8B-B14F-4D97-AF65-F5344CB8AC3E}">
        <p14:creationId xmlns="" xmlns:p14="http://schemas.microsoft.com/office/powerpoint/2010/main" val="35761794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8B0806D8-8FE5-484F-B3DA-A1EC5D99F4D4}"/>
              </a:ext>
            </a:extLst>
          </p:cNvPr>
          <p:cNvSpPr>
            <a:spLocks noGrp="1"/>
          </p:cNvSpPr>
          <p:nvPr>
            <p:ph idx="1"/>
          </p:nvPr>
        </p:nvSpPr>
        <p:spPr>
          <a:xfrm>
            <a:off x="1451579" y="602166"/>
            <a:ext cx="9603275" cy="4786121"/>
          </a:xfrm>
          <a:solidFill>
            <a:schemeClr val="bg1"/>
          </a:solidFill>
        </p:spPr>
        <p:txBody>
          <a:bodyPr>
            <a:normAutofit fontScale="92500" lnSpcReduction="10000"/>
          </a:bodyPr>
          <a:lstStyle/>
          <a:p>
            <a:pPr algn="ctr">
              <a:buNone/>
            </a:pPr>
            <a:r>
              <a:rPr lang="en-US" sz="16600" b="1" dirty="0" smtClean="0">
                <a:latin typeface="Broadway" pitchFamily="82" charset="0"/>
              </a:rPr>
              <a:t>AGENDA</a:t>
            </a:r>
          </a:p>
          <a:p>
            <a:pPr algn="ctr">
              <a:buNone/>
            </a:pPr>
            <a:r>
              <a:rPr lang="en-US" sz="16600" b="1" dirty="0" smtClean="0">
                <a:latin typeface="Broadway" pitchFamily="82" charset="0"/>
              </a:rPr>
              <a:t>…</a:t>
            </a:r>
            <a:endParaRPr lang="en-US" sz="16600" b="1" dirty="0">
              <a:latin typeface="Broadway" pitchFamily="82" charset="0"/>
            </a:endParaRPr>
          </a:p>
        </p:txBody>
      </p:sp>
    </p:spTree>
    <p:extLst>
      <p:ext uri="{BB962C8B-B14F-4D97-AF65-F5344CB8AC3E}">
        <p14:creationId xmlns="" xmlns:p14="http://schemas.microsoft.com/office/powerpoint/2010/main" val="13860751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24E8A3A6-5EBA-4763-8988-6885BFA6116D}"/>
              </a:ext>
            </a:extLst>
          </p:cNvPr>
          <p:cNvSpPr>
            <a:spLocks noGrp="1"/>
          </p:cNvSpPr>
          <p:nvPr>
            <p:ph idx="1"/>
          </p:nvPr>
        </p:nvSpPr>
        <p:spPr>
          <a:xfrm>
            <a:off x="1462731" y="1929159"/>
            <a:ext cx="9603275" cy="3570639"/>
          </a:xfrm>
          <a:ln>
            <a:solidFill>
              <a:schemeClr val="bg1">
                <a:lumMod val="95000"/>
                <a:lumOff val="5000"/>
              </a:schemeClr>
            </a:solidFill>
          </a:ln>
        </p:spPr>
        <p:txBody>
          <a:bodyPr>
            <a:normAutofit fontScale="92500" lnSpcReduction="10000"/>
          </a:bodyPr>
          <a:lstStyle/>
          <a:p>
            <a:pPr algn="ctr">
              <a:buNone/>
            </a:pPr>
            <a:r>
              <a:rPr lang="en-US" b="1" dirty="0" smtClean="0">
                <a:solidFill>
                  <a:schemeClr val="bg1"/>
                </a:solidFill>
                <a:latin typeface="Bauhaus 93" pitchFamily="82" charset="0"/>
              </a:rPr>
              <a:t>INFORMATION SYSTEM:</a:t>
            </a:r>
          </a:p>
          <a:p>
            <a:pPr algn="ctr">
              <a:buNone/>
            </a:pPr>
            <a:endParaRPr lang="en-US" b="1" dirty="0" smtClean="0">
              <a:solidFill>
                <a:schemeClr val="bg1"/>
              </a:solidFill>
              <a:latin typeface="Bauhaus 93" pitchFamily="82" charset="0"/>
            </a:endParaRPr>
          </a:p>
          <a:p>
            <a:r>
              <a:rPr lang="en-US" dirty="0" smtClean="0"/>
              <a:t>the </a:t>
            </a:r>
            <a:r>
              <a:rPr lang="en-US" dirty="0" smtClean="0"/>
              <a:t>state of being protected against the unauthorized use of information, especially electronic data, or the measures taken to achieve this.</a:t>
            </a:r>
          </a:p>
          <a:p>
            <a:r>
              <a:rPr lang="en-US" dirty="0" smtClean="0"/>
              <a:t>"the growing use of mobile applications is posing a risk to information security"</a:t>
            </a:r>
          </a:p>
          <a:p>
            <a:endParaRPr lang="en-US" dirty="0"/>
          </a:p>
        </p:txBody>
      </p:sp>
    </p:spTree>
    <p:extLst>
      <p:ext uri="{BB962C8B-B14F-4D97-AF65-F5344CB8AC3E}">
        <p14:creationId xmlns="" xmlns:p14="http://schemas.microsoft.com/office/powerpoint/2010/main" val="42841850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a:noFill/>
          </a:ln>
        </p:spPr>
        <p:txBody>
          <a:bodyPr/>
          <a:lstStyle/>
          <a:p>
            <a:pPr algn="ctr"/>
            <a:r>
              <a:rPr lang="en-US" b="1" dirty="0" smtClean="0">
                <a:solidFill>
                  <a:schemeClr val="accent5">
                    <a:lumMod val="60000"/>
                    <a:lumOff val="40000"/>
                  </a:schemeClr>
                </a:solidFill>
              </a:rPr>
              <a:t>BIOMETRIC</a:t>
            </a:r>
            <a:endParaRPr lang="en-US" b="1" dirty="0">
              <a:solidFill>
                <a:schemeClr val="accent5">
                  <a:lumMod val="60000"/>
                  <a:lumOff val="40000"/>
                </a:schemeClr>
              </a:solidFill>
            </a:endParaRPr>
          </a:p>
        </p:txBody>
      </p:sp>
      <p:sp>
        <p:nvSpPr>
          <p:cNvPr id="3" name="Content Placeholder 2"/>
          <p:cNvSpPr>
            <a:spLocks noGrp="1"/>
          </p:cNvSpPr>
          <p:nvPr>
            <p:ph idx="1"/>
          </p:nvPr>
        </p:nvSpPr>
        <p:spPr>
          <a:ln>
            <a:solidFill>
              <a:schemeClr val="accent6"/>
            </a:solidFill>
          </a:ln>
        </p:spPr>
        <p:txBody>
          <a:bodyPr>
            <a:normAutofit fontScale="70000" lnSpcReduction="20000"/>
          </a:bodyPr>
          <a:lstStyle/>
          <a:p>
            <a:r>
              <a:rPr lang="en-US" dirty="0" smtClean="0"/>
              <a:t>relating to or involving the application of statistical analysis to biological </a:t>
            </a:r>
            <a:r>
              <a:rPr lang="en-US" dirty="0" smtClean="0"/>
              <a:t>data</a:t>
            </a:r>
          </a:p>
          <a:p>
            <a:endParaRPr lang="en-US" dirty="0" smtClean="0"/>
          </a:p>
          <a:p>
            <a:r>
              <a:rPr lang="en-US" dirty="0" smtClean="0">
                <a:solidFill>
                  <a:schemeClr val="accent5">
                    <a:lumMod val="60000"/>
                    <a:lumOff val="40000"/>
                  </a:schemeClr>
                </a:solidFill>
              </a:rPr>
              <a:t>#Reasons why biometric security system must be used:</a:t>
            </a:r>
          </a:p>
          <a:p>
            <a:pPr algn="ctr"/>
            <a:r>
              <a:rPr lang="en-US" b="1" dirty="0" smtClean="0">
                <a:solidFill>
                  <a:schemeClr val="bg1"/>
                </a:solidFill>
              </a:rPr>
              <a:t>1. The </a:t>
            </a:r>
            <a:r>
              <a:rPr lang="en-US" b="1" dirty="0" err="1" smtClean="0">
                <a:solidFill>
                  <a:schemeClr val="bg1"/>
                </a:solidFill>
              </a:rPr>
              <a:t>IoT</a:t>
            </a:r>
            <a:r>
              <a:rPr lang="en-US" b="1" dirty="0" smtClean="0">
                <a:solidFill>
                  <a:schemeClr val="bg1"/>
                </a:solidFill>
              </a:rPr>
              <a:t> landscape is becoming more complex </a:t>
            </a:r>
            <a:r>
              <a:rPr lang="en-US" dirty="0" smtClean="0"/>
              <a:t/>
            </a:r>
            <a:br>
              <a:rPr lang="en-US" dirty="0" smtClean="0"/>
            </a:br>
            <a:r>
              <a:rPr lang="en-US" dirty="0" err="1" smtClean="0"/>
              <a:t>ITProPortal</a:t>
            </a:r>
            <a:r>
              <a:rPr lang="en-US" dirty="0" smtClean="0"/>
              <a:t> pointed out that user authentication needs to be more sophisticated as the </a:t>
            </a:r>
            <a:r>
              <a:rPr lang="en-US" dirty="0" err="1" smtClean="0">
                <a:hlinkClick r:id="rId2"/>
              </a:rPr>
              <a:t>IoT</a:t>
            </a:r>
            <a:r>
              <a:rPr lang="en-US" dirty="0" smtClean="0">
                <a:hlinkClick r:id="rId2"/>
              </a:rPr>
              <a:t> world gets larger</a:t>
            </a:r>
            <a:r>
              <a:rPr lang="en-US" dirty="0" smtClean="0"/>
              <a:t>. Having a plethora of devices that rely on passwords for authentication makes them susceptible to hacking and unauthorized access because human error is always a very real possibility. Also, with all the </a:t>
            </a:r>
            <a:r>
              <a:rPr lang="en-US" dirty="0" err="1" smtClean="0"/>
              <a:t>smartphones</a:t>
            </a:r>
            <a:r>
              <a:rPr lang="en-US" dirty="0" smtClean="0"/>
              <a:t>, tablets, cloud-based services and sensors continuously sending and receiving information, the chance of breach is multiplied exponentially. Traditional passwords are not enough to keep out sophisticated hackers and can be easily stolen, copied and cracked. With homes, cars, personal computers and business servers hooked up to the </a:t>
            </a:r>
            <a:r>
              <a:rPr lang="en-US" dirty="0" err="1" smtClean="0"/>
              <a:t>IoT</a:t>
            </a:r>
            <a:r>
              <a:rPr lang="en-US" dirty="0" smtClean="0"/>
              <a:t>, it is obvious that a better form of security is needed. Biometric security makes more sense in this picture because it is less susceptible to hacking and authentication is a lot less clumsy than typing in a password over and over again into each device.</a:t>
            </a:r>
            <a:endParaRPr lang="en-US" dirty="0">
              <a:solidFill>
                <a:schemeClr val="accent5">
                  <a:lumMod val="60000"/>
                  <a:lumOff val="40000"/>
                </a:schemeClr>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E9929E8-8E8F-4ADB-A78F-98473AF9CCEC}"/>
              </a:ext>
            </a:extLst>
          </p:cNvPr>
          <p:cNvSpPr>
            <a:spLocks noGrp="1"/>
          </p:cNvSpPr>
          <p:nvPr>
            <p:ph type="title"/>
          </p:nvPr>
        </p:nvSpPr>
        <p:spPr/>
        <p:txBody>
          <a:bodyPr/>
          <a:lstStyle/>
          <a:p>
            <a:endParaRPr lang="en-US"/>
          </a:p>
        </p:txBody>
      </p:sp>
      <p:sp>
        <p:nvSpPr>
          <p:cNvPr id="3" name="Content Placeholder 2">
            <a:extLst>
              <a:ext uri="{FF2B5EF4-FFF2-40B4-BE49-F238E27FC236}">
                <a16:creationId xmlns="" xmlns:a16="http://schemas.microsoft.com/office/drawing/2014/main" id="{D069CA83-205D-492C-BD3C-C8F5036C8FD6}"/>
              </a:ext>
            </a:extLst>
          </p:cNvPr>
          <p:cNvSpPr>
            <a:spLocks noGrp="1"/>
          </p:cNvSpPr>
          <p:nvPr>
            <p:ph idx="1"/>
          </p:nvPr>
        </p:nvSpPr>
        <p:spPr/>
        <p:txBody>
          <a:bodyPr>
            <a:normAutofit fontScale="62500" lnSpcReduction="20000"/>
          </a:bodyPr>
          <a:lstStyle/>
          <a:p>
            <a:pPr algn="ctr"/>
            <a:r>
              <a:rPr lang="en-US" b="1" dirty="0" smtClean="0">
                <a:solidFill>
                  <a:schemeClr val="bg1"/>
                </a:solidFill>
              </a:rPr>
              <a:t>2. Passwords are not enough</a:t>
            </a:r>
            <a:r>
              <a:rPr lang="en-US" dirty="0" smtClean="0"/>
              <a:t/>
            </a:r>
            <a:br>
              <a:rPr lang="en-US" dirty="0" smtClean="0"/>
            </a:br>
            <a:r>
              <a:rPr lang="en-US" dirty="0" smtClean="0"/>
              <a:t>With the rise in security breaches in recent years, many organizations believed that two-factor authentication would be the answer. Whether to access a server room or a </a:t>
            </a:r>
            <a:r>
              <a:rPr lang="en-US" dirty="0" err="1" smtClean="0"/>
              <a:t>smartphone</a:t>
            </a:r>
            <a:r>
              <a:rPr lang="en-US" dirty="0" smtClean="0"/>
              <a:t>, some technology experts reasoned that two passwords are better than one. While the logic is solid, the simple truth is that 2FA is built on a weak foundation because there is still a reliance on passwords. </a:t>
            </a:r>
            <a:r>
              <a:rPr lang="en-US" dirty="0" err="1" smtClean="0"/>
              <a:t>ITProPortal</a:t>
            </a:r>
            <a:r>
              <a:rPr lang="en-US" dirty="0" smtClean="0"/>
              <a:t> explained that most people use the same common characters repeatedly for their passwords. Entering in password information is a tedious and monotonous activity, and many people prefer to rely on common phrases or birthdays to simplify the process. The result is that the level of security achieved by 2FA is still not enough.</a:t>
            </a:r>
          </a:p>
          <a:p>
            <a:r>
              <a:rPr lang="en-US" dirty="0" smtClean="0"/>
              <a:t>Even 2FA that uses physical tokens has not been successful enough in making authentication practices foolproof. To use a 2FA token for authentication, users type their passwords and plug their hardware tokens into a device to enter an additional code. Not only does this take a lot of time, but if a token is stolen, the thief can potentially use it to access sensitive information. Given the proliferation of devices in the </a:t>
            </a:r>
            <a:r>
              <a:rPr lang="en-US" dirty="0" err="1" smtClean="0"/>
              <a:t>IoT</a:t>
            </a:r>
            <a:r>
              <a:rPr lang="en-US" dirty="0" smtClean="0"/>
              <a:t>, adding more of them for authenticating access to each digital asset seems cumbersome</a:t>
            </a:r>
          </a:p>
          <a:p>
            <a:endParaRPr lang="en-US" dirty="0"/>
          </a:p>
        </p:txBody>
      </p:sp>
    </p:spTree>
    <p:extLst>
      <p:ext uri="{BB962C8B-B14F-4D97-AF65-F5344CB8AC3E}">
        <p14:creationId xmlns="" xmlns:p14="http://schemas.microsoft.com/office/powerpoint/2010/main" val="12429051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EB1FDBC-98A8-4E6D-A4C8-AEB455B08798}"/>
              </a:ext>
            </a:extLst>
          </p:cNvPr>
          <p:cNvSpPr>
            <a:spLocks noGrp="1"/>
          </p:cNvSpPr>
          <p:nvPr>
            <p:ph type="title"/>
          </p:nvPr>
        </p:nvSpPr>
        <p:spPr/>
        <p:txBody>
          <a:bodyPr/>
          <a:lstStyle/>
          <a:p>
            <a:endParaRPr lang="en-US"/>
          </a:p>
        </p:txBody>
      </p:sp>
      <p:sp>
        <p:nvSpPr>
          <p:cNvPr id="3" name="Content Placeholder 2">
            <a:extLst>
              <a:ext uri="{FF2B5EF4-FFF2-40B4-BE49-F238E27FC236}">
                <a16:creationId xmlns="" xmlns:a16="http://schemas.microsoft.com/office/drawing/2014/main" id="{AFF3F8CB-70D5-448A-B274-CC6BC697C1D8}"/>
              </a:ext>
            </a:extLst>
          </p:cNvPr>
          <p:cNvSpPr>
            <a:spLocks noGrp="1"/>
          </p:cNvSpPr>
          <p:nvPr>
            <p:ph idx="1"/>
          </p:nvPr>
        </p:nvSpPr>
        <p:spPr/>
        <p:txBody>
          <a:bodyPr>
            <a:normAutofit fontScale="62500" lnSpcReduction="20000"/>
          </a:bodyPr>
          <a:lstStyle/>
          <a:p>
            <a:pPr algn="ctr"/>
            <a:r>
              <a:rPr lang="en-US" b="1" dirty="0" smtClean="0">
                <a:solidFill>
                  <a:schemeClr val="bg1"/>
                </a:solidFill>
              </a:rPr>
              <a:t>3. Biometric security is more efficient</a:t>
            </a:r>
            <a:r>
              <a:rPr lang="en-US" dirty="0" smtClean="0"/>
              <a:t/>
            </a:r>
            <a:br>
              <a:rPr lang="en-US" dirty="0" smtClean="0"/>
            </a:br>
            <a:r>
              <a:rPr lang="en-US" dirty="0" smtClean="0"/>
              <a:t>Where passwords and physical tokens have fallen short, biometric authentication can succeed. Biometric authentication is an effective way to prove identity because it can’t be replicated. Thanks to </a:t>
            </a:r>
            <a:r>
              <a:rPr lang="en-US" dirty="0" err="1" smtClean="0"/>
              <a:t>TouchID</a:t>
            </a:r>
            <a:r>
              <a:rPr lang="en-US" dirty="0" smtClean="0"/>
              <a:t> on </a:t>
            </a:r>
            <a:r>
              <a:rPr lang="en-US" dirty="0" err="1" smtClean="0"/>
              <a:t>iPhones</a:t>
            </a:r>
            <a:r>
              <a:rPr lang="en-US" dirty="0" smtClean="0"/>
              <a:t>, many consumers are already familiar with on-device biometrics – the newest Samsung phones have them too.</a:t>
            </a:r>
          </a:p>
          <a:p>
            <a:r>
              <a:rPr lang="en-US" dirty="0" smtClean="0"/>
              <a:t>Biometric devices include a Trusted Execution Environment, noted </a:t>
            </a:r>
            <a:r>
              <a:rPr lang="en-US" dirty="0" err="1" smtClean="0"/>
              <a:t>ITProPortal</a:t>
            </a:r>
            <a:r>
              <a:rPr lang="en-US" dirty="0" smtClean="0"/>
              <a:t>, which separates the handling of biometric information from the device’s operating system. This makes it nearly impossible for hackers to manipulate the authentication process, as they don’t have a way of using malware and other viruses.</a:t>
            </a:r>
          </a:p>
          <a:p>
            <a:r>
              <a:rPr lang="en-US" dirty="0" smtClean="0"/>
              <a:t>Companies today are also realizing the benefits of biometric devices for protecting server rooms, work computers and other business assets. In a corporate environment, organizations need to make sure that unauthorized individuals are not allowed into secure systems. Additionally, for compliance reasons, companies need to ensure that workflow processes are followed correctly – certain employees only have access to specific files. Using biometric scanners, companies can see each time a computer or server room is accessed and know who it was. Unlike passwords, which can be borrowed and passed along between coworkers, fingerprints scanners will only allow access to the person whose print is required.</a:t>
            </a:r>
          </a:p>
          <a:p>
            <a:endParaRPr lang="en-US" dirty="0"/>
          </a:p>
        </p:txBody>
      </p:sp>
    </p:spTree>
    <p:extLst>
      <p:ext uri="{BB962C8B-B14F-4D97-AF65-F5344CB8AC3E}">
        <p14:creationId xmlns="" xmlns:p14="http://schemas.microsoft.com/office/powerpoint/2010/main" val="377767473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1|0.2|2.7|2.2|2|2.1|2"/>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Verve">
  <a:themeElements>
    <a:clrScheme name="Verve">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Ver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Verve">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shade val="48000"/>
                <a:satMod val="230000"/>
              </a:schemeClr>
            </a:gs>
            <a:gs pos="60000">
              <a:schemeClr val="phClr">
                <a:shade val="92000"/>
                <a:satMod val="230000"/>
              </a:schemeClr>
            </a:gs>
            <a:gs pos="100000">
              <a:schemeClr val="phClr">
                <a:tint val="85000"/>
                <a:satMod val="400000"/>
              </a:schemeClr>
            </a:gs>
          </a:gsLst>
          <a:lin ang="5400000" scaled="0"/>
        </a:gradFill>
        <a:blipFill>
          <a:blip xmlns:r="http://schemas.openxmlformats.org/officeDocument/2006/relationships" r:embed="rId1">
            <a:duotone>
              <a:schemeClr val="phClr">
                <a:shade val="1200"/>
                <a:satMod val="150000"/>
              </a:schemeClr>
              <a:schemeClr val="phClr">
                <a:tint val="90000"/>
                <a:satMod val="150000"/>
              </a:schemeClr>
            </a:duotone>
          </a:blip>
          <a:tile tx="0" ty="0" sx="70000" sy="7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461</TotalTime>
  <Words>582</Words>
  <Application>Microsoft Office PowerPoint</Application>
  <PresentationFormat>Custom</PresentationFormat>
  <Paragraphs>48</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Verve</vt:lpstr>
      <vt:lpstr>Slide 1</vt:lpstr>
      <vt:lpstr>    CONTENT</vt:lpstr>
      <vt:lpstr>      OBJECTIVE</vt:lpstr>
      <vt:lpstr>What is a fingerprint?</vt:lpstr>
      <vt:lpstr>Slide 5</vt:lpstr>
      <vt:lpstr>Slide 6</vt:lpstr>
      <vt:lpstr>BIOMETRIC</vt:lpstr>
      <vt:lpstr>Slide 8</vt:lpstr>
      <vt:lpstr>Slide 9</vt:lpstr>
      <vt:lpstr>Slide 10</vt:lpstr>
      <vt:lpstr>        Basic Pattern of Fingerprints</vt:lpstr>
      <vt:lpstr>Slide 12</vt:lpstr>
      <vt:lpstr>Slide 13</vt:lpstr>
      <vt:lpstr>Fingerprint recognition using minutiae based feature</vt:lpstr>
      <vt:lpstr>Slide 15</vt:lpstr>
      <vt:lpstr>Slide 16</vt:lpstr>
      <vt:lpstr>Slide 17</vt:lpstr>
      <vt:lpstr>Slide 18</vt:lpstr>
      <vt:lpstr>Slide 19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detective</dc:title>
  <dc:creator>gulshan johara</dc:creator>
  <cp:lastModifiedBy>Alka</cp:lastModifiedBy>
  <cp:revision>30</cp:revision>
  <dcterms:created xsi:type="dcterms:W3CDTF">2017-11-30T17:22:25Z</dcterms:created>
  <dcterms:modified xsi:type="dcterms:W3CDTF">2017-12-01T18:53:01Z</dcterms:modified>
</cp:coreProperties>
</file>