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29"/>
  </p:notesMasterIdLst>
  <p:handoutMasterIdLst>
    <p:handoutMasterId r:id="rId30"/>
  </p:handoutMasterIdLst>
  <p:sldIdLst>
    <p:sldId id="256" r:id="rId5"/>
    <p:sldId id="304" r:id="rId6"/>
    <p:sldId id="257" r:id="rId7"/>
    <p:sldId id="279" r:id="rId8"/>
    <p:sldId id="287" r:id="rId9"/>
    <p:sldId id="258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6" r:id="rId18"/>
    <p:sldId id="294" r:id="rId19"/>
    <p:sldId id="297" r:id="rId20"/>
    <p:sldId id="298" r:id="rId21"/>
    <p:sldId id="299" r:id="rId22"/>
    <p:sldId id="282" r:id="rId23"/>
    <p:sldId id="303" r:id="rId24"/>
    <p:sldId id="300" r:id="rId25"/>
    <p:sldId id="301" r:id="rId26"/>
    <p:sldId id="302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81343-F13C-BDDA-2E63-999144F6F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0A272-9EDB-AE66-5726-9E6B507CE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4982E-508B-B57F-153E-EEB5FE0B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3CF2E-10E4-43EC-A0B8-87D007909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30065-5B53-8BC9-FF02-FBF8DFD4D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8F5DD-3008-067B-7376-6CE8C12DFE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78E8C-F78B-D1F7-9B78-FEDDCBCCC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C36EB-347A-8C19-1105-31B710C36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6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5D3F-D2E9-2D03-CCB1-D87AB935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1FE99-A07A-A992-6677-54B7F307E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F59C3-A48A-DF21-DC8D-024C94080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8F1A8-26D2-FEFA-FF05-16E615A86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0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730F-8621-D921-32BB-F89866B1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8EFCA-422C-E3FD-E7E7-146FFA1DB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3EF7-D196-7ACC-3335-07D815E6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F5C6-AE78-171C-1F6B-99B30783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DC6F4-EEC4-34AE-639A-0C6D252A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987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DDF3-57DE-C680-E11D-4ED4CF4E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83EF-47FE-D48C-A8FC-B60FBAC42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76E8-BF6F-213C-A39A-4C341BA6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8ACC-D204-4DC6-3CAA-521744AD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159A-4FEC-52F7-776A-E1B8B359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449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E271B-6040-4D62-1D76-4D3DD6145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C1F8A-381C-7B35-9572-1384C2066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5BA7-6B53-8B56-A1EF-91B0B814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B391-6A66-EC19-CE07-0473D0D8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A467-EC06-C827-B73F-F64918A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91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6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65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5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2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07EE-E7EC-F4E9-20E5-95B61417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0C0B-4903-4434-78F3-56D7083B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A98C-A21F-2206-29BB-A954A6D2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A227-496C-1BC2-30ED-ED6552F2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9FB5-8A60-6C79-1A1F-049DC6ED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908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938C-3F6D-60DA-6BC3-79439D0C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F6765-E567-07C8-511A-65133D8B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C40A-647E-DCBE-417D-9E13A182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21AF-30F1-90DB-F81C-DD0D48F1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74ED-065C-2B20-4460-6B1E4108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87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8EC9-00A0-F10F-081D-44ADCE44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52D2-750C-B363-EA2E-D42014973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80A50-6EE1-48B5-A7F2-C9816790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22E2E-EB43-ABBB-FF8B-21DF9DB1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E4526-6D97-05F3-8EEF-D7624A93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B35D-C926-D0D2-EEDD-535C6B3F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01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C8AA-7FAA-4B23-1CC2-2BEC8498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A87C9-E630-C904-4442-F7330A5C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C1D65-F0A1-3167-87C3-E9F3B318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DD7D7-0E38-751B-A12A-D822C8B04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42908-3916-0A08-C76B-2506313D3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A552B-DB39-79AB-81E9-00ADEADC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7C30D-6647-1CAC-DE25-C8978F0C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36BA5-42E2-AAE2-2330-FCDE63E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20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A256-7743-2D04-E389-CBBD949F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B0BA8-E685-78BD-AA4C-3A60361F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10082-C1A8-C5D5-8AA1-BEC87875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B3B15-6A5F-2187-C302-10C74A55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379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78F50-0F6C-76DD-42CE-3147333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EE0DC-EEFA-6E4A-DF9D-2B4D21C9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F272-4EA1-A4F5-8C03-1970EB27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206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5FF5-7902-C7D0-269B-84B1D47B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5089-3297-0993-BD0C-9BCA49B4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05AD-632D-F645-BEE5-C2E48F618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8984-2C55-11EF-221E-C7224BB5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843A2-8D52-086B-170A-026E7F3E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EEB2-8892-C36E-91E1-598FD26E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888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A446-A615-18C7-7A4F-B3539407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3A850-423A-6FE7-5CAA-076EE3F97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FBAC-6D0A-D276-3353-8ACF8A320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0D623-E1E1-3AAD-5ECD-46892CA3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32CE-5F90-CF1A-E532-7D897E1A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6EBF-9DE5-3092-9229-D124C28F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174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6C4C0-4EE3-F172-8B54-F0F845B6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505FA-8E3F-8737-3E34-60D45419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A29E-1FB9-6355-B140-8966F0B1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5B62-56E8-2A95-82C1-09E271E0A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1F04-D7F6-1306-8994-BDAE4EB0F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8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90" r:id="rId14"/>
    <p:sldLayoutId id="2147483693" r:id="rId15"/>
    <p:sldLayoutId id="21474836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Optimizing Chatbot User Satisfaction through Bayesian Optimization</a:t>
            </a:r>
            <a:br>
              <a:rPr lang="en-US" sz="1400" b="1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-</a:t>
            </a:r>
            <a:r>
              <a:rPr lang="en-US" sz="1400" dirty="0">
                <a:solidFill>
                  <a:schemeClr val="tx1"/>
                </a:solidFill>
              </a:rPr>
              <a:t>An Experimental Optimization Project 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Instructor</a:t>
            </a:r>
            <a:r>
              <a:rPr lang="en-US" sz="1400" dirty="0">
                <a:solidFill>
                  <a:schemeClr val="tx1"/>
                </a:solidFill>
              </a:rPr>
              <a:t>: Prof. David Sweet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Presented By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Anuj Kumar Shah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Goutham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Sai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Jitendra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Sameer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Wei LO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err="1">
                <a:solidFill>
                  <a:schemeClr val="tx1"/>
                </a:solidFill>
              </a:rPr>
              <a:t>Prathana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Vedant</a:t>
            </a:r>
          </a:p>
        </p:txBody>
      </p:sp>
      <p:pic>
        <p:nvPicPr>
          <p:cNvPr id="4" name="Picture 3" descr="A calculus formula">
            <a:extLst>
              <a:ext uri="{FF2B5EF4-FFF2-40B4-BE49-F238E27FC236}">
                <a16:creationId xmlns:a16="http://schemas.microsoft.com/office/drawing/2014/main" id="{A578DDED-73E9-7A43-89E4-A0D2E1FE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D79F1A-0C82-4353-EBB0-ABA7C7206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73416-6901-866D-77A3-1DD881ED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19" y="301048"/>
            <a:ext cx="9100667" cy="6463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 Surface Model (RSM)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B101539D-20E0-4D27-D4C1-BC59D7EA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2131792"/>
            <a:ext cx="5535328" cy="39232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Model Fit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:</a:t>
            </a:r>
          </a:p>
          <a:p>
            <a:pPr marL="400050" marR="0" lvl="1" indent="-17145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The second-order polynomial regression achieved an R² score of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0.8735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pPr marL="171450" marR="0" lvl="0" indent="-17145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Significance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:</a:t>
            </a:r>
          </a:p>
          <a:p>
            <a:pPr marL="628650" lvl="1" indent="-171450" eaLnBrk="1" hangingPunct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The R² score indicates that approximately 87.35% of the variance in the target variable (y) is explained by the polynomial regression model.</a:t>
            </a:r>
          </a:p>
          <a:p>
            <a:pPr marL="628650" lvl="1" indent="-171450" eaLnBrk="1" hangingPunct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Compared to the Gaussian Process Regression (R² ≈ 0.9987), the polynomial model performs well but does not capture the underlying data as effectively.</a:t>
            </a:r>
          </a:p>
          <a:p>
            <a:pPr marL="171450" marR="0" lvl="0" indent="-17145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Conclusion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:</a:t>
            </a:r>
          </a:p>
          <a:p>
            <a:pPr marL="628650" lvl="1" indent="-171450" eaLnBrk="1" hangingPunct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While polynomial regression provides a good approximation, it is less flexible than Gaussian Process Regression for capturing complex relationships in the data.</a:t>
            </a:r>
          </a:p>
          <a:p>
            <a:pPr marL="0" marR="0" lvl="0" indent="-2286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A66139-F959-DF47-5545-4BF75676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32" y="2131792"/>
            <a:ext cx="4954693" cy="28581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E766D-2FE6-7D71-CAEF-B80E07BA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61ACA-CB42-F185-651B-16E47D4B7D85}"/>
              </a:ext>
            </a:extLst>
          </p:cNvPr>
          <p:cNvSpPr txBox="1"/>
          <p:nvPr/>
        </p:nvSpPr>
        <p:spPr>
          <a:xfrm>
            <a:off x="313918" y="11990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Second-order polynomial regression is used to capture interactions between parameters.</a:t>
            </a:r>
          </a:p>
        </p:txBody>
      </p:sp>
    </p:spTree>
    <p:extLst>
      <p:ext uri="{BB962C8B-B14F-4D97-AF65-F5344CB8AC3E}">
        <p14:creationId xmlns:p14="http://schemas.microsoft.com/office/powerpoint/2010/main" val="28879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61437-7C82-627C-0AEC-6C056CAA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3D Visualization of Gaussian Process Predictions</a:t>
            </a:r>
            <a:br>
              <a:rPr lang="en-US" sz="2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07E44BD-268B-EAA3-9A80-DE0F763C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2684095"/>
            <a:ext cx="4443154" cy="349286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Interpretation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3D Surface Plot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5143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The plot displays the predicted response (y) for various combinations of x1 and x2, while keeping x3 fixed at 0.3.</a:t>
            </a:r>
          </a:p>
          <a:p>
            <a:pPr marL="5143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The color gradient on the surface indicates the magnitude of the predicted values, with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yellow representing higher values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 and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purple representing lower values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Key Insights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5143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The surface provides a visual representation of how changes in x1 and x2 influence the predicted response.</a:t>
            </a:r>
          </a:p>
          <a:p>
            <a:pPr marL="5143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Peaks or valleys in the plot highlight optimal regions or areas where the response is maximized or minimized.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037FF-EB67-7BD1-4B60-18707A3D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680244"/>
            <a:ext cx="6440424" cy="54421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63CCF-C4C6-02C3-3F02-6E33217A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4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60223-B1AF-732B-B85F-07CBB256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2D Contour Visualization of Gaussian Process Predictions</a:t>
            </a:r>
            <a:br>
              <a:rPr lang="en-US" sz="2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8E5441-3FA4-87FE-D2EA-44121EE5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2303829"/>
            <a:ext cx="4856480" cy="425974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Interpretation</a:t>
            </a:r>
          </a:p>
          <a:p>
            <a:pPr marL="171450" marR="0" lvl="0" indent="-17145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2D Contour 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plot provides a detailed view of how x1 and x2 affect the predicted response (y), with x3 held constant at 0.3.</a:t>
            </a:r>
          </a:p>
          <a:p>
            <a:pPr marL="628650" lvl="1" indent="-17145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Higher predicted values (y) are represented in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brighter yellow regions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while lower values are shown in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darker purple areas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</a:t>
            </a:r>
          </a:p>
          <a:p>
            <a:pPr marL="171450" marR="0" lvl="0" indent="-17145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Key 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contours highlight specific regions where the response (y) reaches its maximum or minimum.</a:t>
            </a:r>
          </a:p>
          <a:p>
            <a:pPr marL="628650" lvl="1" indent="-17145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Sharp gradients between contours indicate areas of rapid change in the response.</a:t>
            </a:r>
          </a:p>
          <a:p>
            <a:pPr marL="171450" marR="0" lvl="0" indent="-17145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Conclusion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</a:t>
            </a:r>
          </a:p>
          <a:p>
            <a:pPr marL="628650" lvl="1" indent="-17145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This visualization effectively identifies optimal combinations of x1 and x2 for maximizing or minimizing the response, aiding in parameter optimization.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5BC17-B91E-713C-C48B-2389B559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849306"/>
            <a:ext cx="6440424" cy="51040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7C09C-844E-7EE6-70B2-8929E291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7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A93A-91F3-B3F1-E358-375208AA6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711AD-8E4E-F79E-8DC8-F0D22FD1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Comparison of GPR and RSM Contour Predictions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1CED6F-E232-6017-B151-15DDC4A4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2684095"/>
            <a:ext cx="4974336" cy="4037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Interpretation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GPR Predictions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The contour plot shows highly non-linear relationships between x1 and x2.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Highlights specific regions with maximum predicted responses (bright yellow).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RSM Predictions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The contours are smoother and lack the granularity seen in the GPR predictions.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Indicates the limitations of polynomial models in capturing complex patterns.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Key Insights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The GPR model is better suited for identifying precise regions with optimal responses, whereas RSM provides an approximate but less detailed view.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This comparison emphasizes the value of advanced methods like GPR in experimental optimization.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2DC3F78-9153-99A2-2322-8FE083F3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016631"/>
            <a:ext cx="6582664" cy="2830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D1258-35C0-10C8-5F66-4E2B8BAA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1CC2503-0DE1-77C7-9C11-6F1F3B8E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2684095"/>
            <a:ext cx="4443154" cy="349286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24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B3EA-A3D5-444A-2E4E-9DCE7CB8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0D893-AC37-BB30-3992-CE7199D5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Residual Analysis for RSM Predictions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BA7CCF-0D5F-E05C-65E9-E2C8D92F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2684094"/>
            <a:ext cx="4749800" cy="367225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b="1" i="0" dirty="0">
                <a:effectLst/>
              </a:rPr>
              <a:t>Interpretation</a:t>
            </a:r>
          </a:p>
          <a:p>
            <a:pPr>
              <a:lnSpc>
                <a:spcPct val="90000"/>
              </a:lnSpc>
            </a:pPr>
            <a:endParaRPr lang="en-US" sz="14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Residual Distribution</a:t>
            </a:r>
            <a:r>
              <a:rPr lang="en-US" sz="1400" b="0" i="0" dirty="0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The residuals are spread both above and below the zero line, indicating prediction errors.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No visible pattern in the residuals, which suggests the polynomial model has captured most of the relationships in the data.</a:t>
            </a:r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Key Observations</a:t>
            </a:r>
            <a:r>
              <a:rPr lang="en-US" sz="1400" b="0" i="0" dirty="0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The spread of residuals increases slightly at higher predicted values.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Some residuals are relatively large, highlighting areas where the RSM model underperforms.</a:t>
            </a:r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Conclusion</a:t>
            </a:r>
            <a:r>
              <a:rPr lang="en-US" sz="1400" b="0" i="0" dirty="0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While the RSM model provides reasonable predictions, the residual plot indicates that a more advanced model (e.g., GPR) might yield better accuracy and capture non-linear relationships more effectively.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14CAA-40C0-5CAF-0F59-365772F2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139124"/>
            <a:ext cx="6440424" cy="45243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05BBE-85C2-FB2E-C912-9026B8D4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BCC1F4-E42B-9A8C-67D7-12D74051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2684095"/>
            <a:ext cx="4443154" cy="349286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143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6FC4D-A691-FFDD-5F27-21115331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 Evaluation: GPR vs. RSM</a:t>
            </a:r>
            <a:br>
              <a:rPr lang="en-US" sz="2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1C25E-C91D-A2F9-F094-E6C5D37DC4C8}"/>
              </a:ext>
            </a:extLst>
          </p:cNvPr>
          <p:cNvSpPr txBox="1"/>
          <p:nvPr/>
        </p:nvSpPr>
        <p:spPr>
          <a:xfrm>
            <a:off x="365760" y="2361532"/>
            <a:ext cx="4974336" cy="44964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Gaussian Process Regression (GPR)</a:t>
            </a:r>
            <a:r>
              <a:rPr lang="en-US" sz="1400" b="0" i="0" dirty="0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R² = 0.999</a:t>
            </a:r>
            <a:r>
              <a:rPr lang="en-US" sz="1400" b="0" i="0" dirty="0">
                <a:effectLst/>
              </a:rPr>
              <a:t>: Near-perfect alignment between actual and predicted values.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Points are tightly clustered along the dashed line, indicating exceptional accuracy.</a:t>
            </a:r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Response Surface Methodology (RSM)</a:t>
            </a:r>
            <a:r>
              <a:rPr lang="en-US" sz="1400" b="0" i="0" dirty="0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R² = 0.874</a:t>
            </a:r>
            <a:r>
              <a:rPr lang="en-US" sz="1400" b="0" i="0" dirty="0">
                <a:effectLst/>
              </a:rPr>
              <a:t>: Good overall fit but less accurate compared to GPR.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Points show more scatter around the dashed line, reflecting higher prediction errors.</a:t>
            </a:r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Comparison</a:t>
            </a:r>
            <a:r>
              <a:rPr lang="en-US" sz="1400" b="0" i="0" dirty="0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GPR significantly outperforms RSM, providing more precise predictions with minimal residuals.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This reinforces the suitability of GPR for capturing complex, non-linear relationships in the data.</a:t>
            </a:r>
          </a:p>
          <a:p>
            <a:pPr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Conclusion</a:t>
            </a:r>
            <a:r>
              <a:rPr lang="en-US" sz="1400" b="0" i="0" dirty="0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While RSM is effective for simpler models, GPR offers superior performance in this context, making it the preferred approach for optimizing user satisfaction.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E08B2-6E80-3EBD-ABE3-C8BF2D65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23419"/>
            <a:ext cx="6440424" cy="31558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7D3CE-6757-235C-EE8A-3D30C870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2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7CECA-16B3-1A7E-308E-F4A27C23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3A9B-A2FA-F7EE-50DE-AAF6C4FB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66" y="430881"/>
            <a:ext cx="3898507" cy="8916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Mean Predictions and Uncertainty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882E0-5159-34B5-F63C-6854EF75332A}"/>
              </a:ext>
            </a:extLst>
          </p:cNvPr>
          <p:cNvSpPr txBox="1"/>
          <p:nvPr/>
        </p:nvSpPr>
        <p:spPr>
          <a:xfrm>
            <a:off x="457201" y="1991360"/>
            <a:ext cx="3771172" cy="3989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i="0" dirty="0">
                <a:effectLst/>
              </a:rPr>
              <a:t>Insights from Visualization</a:t>
            </a:r>
          </a:p>
          <a:p>
            <a:pPr>
              <a:lnSpc>
                <a:spcPct val="90000"/>
              </a:lnSpc>
            </a:pPr>
            <a:endParaRPr lang="en-US" sz="1400" b="1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X1 Variations (Fixing X2=0.7, X3=0.3)</a:t>
            </a:r>
            <a:r>
              <a:rPr lang="en-US" sz="1400" b="0" i="0" dirty="0">
                <a:effectLst/>
              </a:rPr>
              <a:t>: Shows the dependency and uncertainty for X1.</a:t>
            </a:r>
          </a:p>
          <a:p>
            <a:pPr marL="285750" indent="-2857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X2 Variations (Fixing X1=0.3, X3=0.3)</a:t>
            </a:r>
            <a:r>
              <a:rPr lang="en-US" sz="1400" b="0" i="0" dirty="0">
                <a:effectLst/>
              </a:rPr>
              <a:t>: Displays similar insights for X2, highlighting regions of high confidence in predictions.</a:t>
            </a:r>
          </a:p>
          <a:p>
            <a:pPr marL="285750" indent="-2857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X3 Variations (Fixing X1=0.3, X2=0.7)</a:t>
            </a:r>
            <a:r>
              <a:rPr lang="en-US" sz="1400" b="0" i="0" dirty="0">
                <a:effectLst/>
              </a:rPr>
              <a:t>: Illustrates the impact of X3 on the satisfaction metric.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400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400" b="0" i="0" dirty="0">
                <a:effectLst/>
              </a:rPr>
              <a:t>These insights allow for a better understanding of parameter influence and optimal decision-making.</a:t>
            </a:r>
          </a:p>
        </p:txBody>
      </p:sp>
      <p:pic>
        <p:nvPicPr>
          <p:cNvPr id="8" name="Picture 7" descr="A graph with a line of blue lines&#10;&#10;Description automatically generated with medium confidence">
            <a:extLst>
              <a:ext uri="{FF2B5EF4-FFF2-40B4-BE49-F238E27FC236}">
                <a16:creationId xmlns:a16="http://schemas.microsoft.com/office/drawing/2014/main" id="{A03C4C98-5586-4024-774D-139363E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70"/>
          <a:stretch/>
        </p:blipFill>
        <p:spPr>
          <a:xfrm>
            <a:off x="4218426" y="3703021"/>
            <a:ext cx="4261528" cy="2653329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DD35268-6FBE-0BCD-C050-3F804C7C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068597" y="0"/>
            <a:ext cx="123401" cy="3290157"/>
          </a:xfrm>
          <a:prstGeom prst="rect">
            <a:avLst/>
          </a:prstGeom>
          <a:gradFill>
            <a:gsLst>
              <a:gs pos="20000">
                <a:schemeClr val="accent3"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23FCADA-3E33-7946-9CA1-09EE622717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53" r="1429" b="-2"/>
          <a:stretch/>
        </p:blipFill>
        <p:spPr>
          <a:xfrm>
            <a:off x="5557520" y="204855"/>
            <a:ext cx="5079999" cy="3573010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C512779-BCD8-5A08-5FED-68A2E7CC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58" r="7103"/>
          <a:stretch/>
        </p:blipFill>
        <p:spPr>
          <a:xfrm>
            <a:off x="8573563" y="4378818"/>
            <a:ext cx="3524828" cy="24791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99B63-3B0A-1770-05BE-475225FD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3A0B02E-2A29-A1CD-0D60-A9E1681AF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B760236-1E5E-7CEA-DCDD-21F3FB288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D6BAEE-FD58-F5B7-5CF3-A74EB385D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71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AD6D49-9D04-1C24-4974-BE184A83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B1A28-F5B7-3AA0-ADF5-E21BCC00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>
                <a:effectLst/>
              </a:rPr>
              <a:t>GPR Predictions with Uncertainity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5373C-FF09-DB89-B8B4-B40C780E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1" r="2997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049E802-BD9D-B77A-72B0-A655DF32B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560" y="2297712"/>
            <a:ext cx="4263136" cy="415339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Scatter Plot with Uncertainty: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40005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red dots represent the predicted values (y).</a:t>
            </a:r>
          </a:p>
          <a:p>
            <a:pPr marL="40005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gray error bars indicate ±1 standard deviation of uncertainty around each prediction.</a:t>
            </a:r>
          </a:p>
          <a:p>
            <a:pPr marL="40005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prediction confidence is higher where the error bars are smaller.</a:t>
            </a:r>
          </a:p>
          <a:p>
            <a:pPr marL="171450" marR="0" lvl="1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17145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Uncertainty Analysis for Parameters: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40005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combined visualization shows how the uncertainty varies for each parameter (x1, x2, x3) when the others are fixed.</a:t>
            </a:r>
          </a:p>
          <a:p>
            <a:pPr marL="40005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Larger standard deviations highlight regions where predictions are less reliable.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These plots reinforce the importance of exploring high-confidence parameter regions during optimization.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08718-1D49-29AF-5F9D-209B815B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034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F9951-B6B7-AC35-4F18-DD63C7616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75084-E472-087A-405D-CCFED3E8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>
                <a:effectLst/>
              </a:rPr>
              <a:t>Bayesian Optimization Convergence Plot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F6724-C206-6E7E-1485-E4406204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65" r="2" b="-2491"/>
          <a:stretch/>
        </p:blipFill>
        <p:spPr>
          <a:xfrm>
            <a:off x="908304" y="2276856"/>
            <a:ext cx="6009855" cy="4581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08BDD4-CAF2-A046-D9C0-349F7587B26D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convergence plot shows how the optimization algorithm explores the parameter space and gradually converges to the best parameters, achieving a predicted y of approximately 102.</a:t>
            </a:r>
          </a:p>
          <a:p>
            <a:pPr marL="285750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The rapid improvement in the first few iterations, followed by stabilization, indicates effective parameter tuning with Bayesian optimization.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2FE51-F45D-C30A-0B05-99E5DA8E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629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Normal Distribution of Predicted Optimal y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935CC-CC2C-9355-F32A-63D0CA84E716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Observations</a:t>
            </a:r>
            <a:r>
              <a:rPr lang="en-US" sz="1400" b="0" i="0" dirty="0">
                <a:effectLst/>
              </a:rPr>
              <a:t>:</a:t>
            </a:r>
            <a:endParaRPr lang="en-US" sz="1400" b="0" i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Mean</a:t>
            </a:r>
            <a:r>
              <a:rPr lang="en-US" sz="1400" b="0" i="0" dirty="0">
                <a:effectLst/>
              </a:rPr>
              <a:t>: The optimal predicted y value is centered at 94.76.</a:t>
            </a:r>
            <a:endParaRPr lang="en-US" sz="1400" b="0" i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Standard Deviation</a:t>
            </a:r>
            <a:r>
              <a:rPr lang="en-US" sz="1400" b="0" i="0" dirty="0">
                <a:effectLst/>
              </a:rPr>
              <a:t>: The variability around the mean is ±2.17, indicating the range of probable outcomes.</a:t>
            </a:r>
            <a:endParaRPr lang="en-US" sz="1400" b="0" i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Significance</a:t>
            </a:r>
            <a:r>
              <a:rPr lang="en-US" sz="1400" b="0" i="0" dirty="0">
                <a:effectLst/>
              </a:rPr>
              <a:t>: The shaded region within ±1 standard deviation encompasses most predicted values, aligning with the expected distribution for GPR predictions.</a:t>
            </a:r>
            <a:endParaRPr lang="en-US" sz="1400" b="0" i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400" b="1" i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Insight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This distribution aids in understanding the certainty and variability of the optimized parameter predictions, which is crucial for interpreting the model's reliability and robustness.</a:t>
            </a:r>
            <a:endParaRPr lang="en-US" sz="1400" b="0" i="0">
              <a:effectLst/>
            </a:endParaRPr>
          </a:p>
        </p:txBody>
      </p:sp>
      <p:pic>
        <p:nvPicPr>
          <p:cNvPr id="17" name="Picture 16" descr="A diagram of normal distribution&#10;&#10;Description automatically generated">
            <a:extLst>
              <a:ext uri="{FF2B5EF4-FFF2-40B4-BE49-F238E27FC236}">
                <a16:creationId xmlns:a16="http://schemas.microsoft.com/office/drawing/2014/main" id="{EBC218AE-B674-FAF3-D15E-05252671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1780"/>
            <a:ext cx="5617465" cy="342665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2DA55-6616-776F-C903-98918E497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B2B08-1E77-A27E-BDBF-CD24AC6D0EEA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To maximize chatbot user satisfaction by identifying the optimal configuration of three key parameters (x1,x2,x3) within a constrained environment.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 Considering parameters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x1​: Engagement Calibration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x2: Responsiveness Factor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x3: Contextual Balance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Y: User Satisfaction Score</a:t>
            </a:r>
          </a:p>
        </p:txBody>
      </p:sp>
    </p:spTree>
    <p:extLst>
      <p:ext uri="{BB962C8B-B14F-4D97-AF65-F5344CB8AC3E}">
        <p14:creationId xmlns:p14="http://schemas.microsoft.com/office/powerpoint/2010/main" val="1572576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43ABF-8051-A2DC-0113-44327A42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between Random vs Optimized X values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888395-5F39-2D28-9C7D-F881F352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30723"/>
            <a:ext cx="6408836" cy="384530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D3C9-FC85-732C-75C7-6FC958218E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A8DA-A725-F64C-C9AE-13B2473EB6DD}"/>
              </a:ext>
            </a:extLst>
          </p:cNvPr>
          <p:cNvSpPr txBox="1"/>
          <p:nvPr/>
        </p:nvSpPr>
        <p:spPr>
          <a:xfrm>
            <a:off x="477981" y="4546920"/>
            <a:ext cx="4114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Satisfaction before Optimization: 92.39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Satisfaction after Optimization: 100.52</a:t>
            </a:r>
          </a:p>
        </p:txBody>
      </p:sp>
    </p:spTree>
    <p:extLst>
      <p:ext uri="{BB962C8B-B14F-4D97-AF65-F5344CB8AC3E}">
        <p14:creationId xmlns:p14="http://schemas.microsoft.com/office/powerpoint/2010/main" val="337610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0D316-4955-E9E0-55E2-A5C19B1F0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4" name="Freeform: Shape 123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D37FE-689B-B125-2BA5-509B9343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38"/>
            <a:ext cx="2255874" cy="8862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>
                <a:effectLst/>
              </a:rPr>
              <a:t>A/B Test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F73F515-5BD8-2218-1DDE-9224BFF5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16" y="1185338"/>
            <a:ext cx="4797354" cy="50562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5715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Purpose: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To validate whether the optimized parameters (B) are statistically and practically better than baseline (A).</a:t>
            </a:r>
          </a:p>
          <a:p>
            <a:pPr marL="5715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Results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T-Test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7429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T-statistic: -38.94</a:t>
            </a:r>
          </a:p>
          <a:p>
            <a:pPr marL="7429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P-value: &lt;0.001</a:t>
            </a:r>
          </a:p>
          <a:p>
            <a:pPr marL="7429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Conclusion: Statistically significant improvement.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Confidence Intervals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7429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A: [95.92, 95.92]</a:t>
            </a:r>
          </a:p>
          <a:p>
            <a:pPr marL="7429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B: [107.71, 109.01]</a:t>
            </a:r>
          </a:p>
          <a:p>
            <a:pPr marL="7429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No overlap, confirming significant improvement.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Practical Significance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7429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Threshold: 100</a:t>
            </a:r>
          </a:p>
          <a:p>
            <a:pPr marL="74295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Predicted satisfaction for B (108.69) exceeds the practical significance threshold.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2CDDE-F42E-9A74-921A-11F345F4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19" y="2451"/>
            <a:ext cx="5886244" cy="3649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69295-4DA6-E1A5-8009-686442D68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178" y="4685340"/>
            <a:ext cx="4345316" cy="572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D1C5F-B413-B742-4B39-32F107215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542" y="3651922"/>
            <a:ext cx="3330842" cy="2664674"/>
          </a:xfrm>
          <a:prstGeom prst="rect">
            <a:avLst/>
          </a:prstGeom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72B6DE5-5AAE-E83B-7AA6-B4E33E7812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3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7D5-C090-42CC-FFBD-C5874C28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99" y="723014"/>
            <a:ext cx="2401540" cy="766042"/>
          </a:xfrm>
        </p:spPr>
        <p:txBody>
          <a:bodyPr>
            <a:normAutofit/>
          </a:bodyPr>
          <a:lstStyle/>
          <a:p>
            <a:r>
              <a:rPr lang="en-US" b="1" dirty="0"/>
              <a:t>Key Insights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DD74-2B7F-A2F6-5C2D-EE394024A4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z="1600" smtClean="0">
                <a:latin typeface="+mj-lt"/>
              </a:rPr>
              <a:pPr/>
              <a:t>22</a:t>
            </a:fld>
            <a:endParaRPr lang="en-US" sz="1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DBD62-0D20-14CC-D796-4C36A484141A}"/>
              </a:ext>
            </a:extLst>
          </p:cNvPr>
          <p:cNvSpPr txBox="1"/>
          <p:nvPr/>
        </p:nvSpPr>
        <p:spPr>
          <a:xfrm>
            <a:off x="802315" y="1966109"/>
            <a:ext cx="415762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Optimization</a:t>
            </a:r>
            <a:r>
              <a:rPr lang="en-US" sz="16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Significant improvement achieved by Bayesian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Comparison</a:t>
            </a:r>
            <a:r>
              <a:rPr lang="en-US" sz="16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GPR outperforms RSM in predictive accuracy and residuals.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Practical Takeaway</a:t>
            </a:r>
            <a:r>
              <a:rPr lang="en-US" sz="16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Optimization led to statistically and practically significant improvements in satisfaction.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3359E5-C0B4-1A57-33A8-7000B9326E49}"/>
              </a:ext>
            </a:extLst>
          </p:cNvPr>
          <p:cNvSpPr txBox="1"/>
          <p:nvPr/>
        </p:nvSpPr>
        <p:spPr>
          <a:xfrm>
            <a:off x="6313525" y="916309"/>
            <a:ext cx="32857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Limitations and Future Work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AC3BAB3-7D68-1198-D55A-4B3B05BD9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69324"/>
            <a:ext cx="51080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Limitations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Small sample size (32 data points).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Limited exploration of higher-order interactions.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Work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 dataset size through more measurements.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Experiment with alternative kernels for GPR.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 real-world A/B testing to validate results further.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464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5D295-D7F3-BC4D-8BD3-B6D4C604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C2D699-5943-038D-E675-CFB38DEC2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Bayesian Optimization effectively maximized chatbot satisfaction.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Optimized parameters resulted in significant improvements over baseline.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GPR proved to be a robust tool for prediction and uncertainty quantification.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This approach can be extended to optimize other complex systems.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E96A8-C5B2-5522-247E-A9ADBDFC77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049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54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554" y="136526"/>
            <a:ext cx="5884027" cy="1204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cap="all" dirty="0"/>
              <a:t>Strategy</a:t>
            </a:r>
            <a:endParaRPr lang="en-US" sz="3600" b="1" kern="1200" cap="all" spc="15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2" name="Picture 11" descr="Coin-operated binoculars above Central Park Manhatten">
            <a:extLst>
              <a:ext uri="{FF2B5EF4-FFF2-40B4-BE49-F238E27FC236}">
                <a16:creationId xmlns:a16="http://schemas.microsoft.com/office/drawing/2014/main" id="{5152CD26-32FB-83D3-23BF-FFECF3D8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31" r="39154" b="1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7810136-7601-91CD-036C-C662353A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1487107"/>
            <a:ext cx="6553200" cy="48692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45720" numCol="1" rtlCol="0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marR="0" lvl="0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spc="50" normalizeH="0" dirty="0">
                <a:ln>
                  <a:noFill/>
                </a:ln>
                <a:effectLst/>
              </a:rPr>
              <a:t>Data Collection:</a:t>
            </a:r>
          </a:p>
          <a:p>
            <a:pPr marL="742950" lvl="2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spc="50" normalizeH="0" dirty="0">
                <a:ln>
                  <a:noFill/>
                </a:ln>
                <a:effectLst/>
              </a:rPr>
              <a:t>Measurements collected daily from a server API.</a:t>
            </a:r>
          </a:p>
          <a:p>
            <a:pPr marL="742950" lvl="2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spc="50" normalizeH="0" dirty="0">
                <a:ln>
                  <a:noFill/>
                </a:ln>
                <a:effectLst/>
              </a:rPr>
              <a:t>Each API call returns a satisfaction score for given parameters.</a:t>
            </a:r>
          </a:p>
          <a:p>
            <a:pPr marL="285750" marR="0" lvl="0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spc="50" normalizeH="0" dirty="0">
                <a:ln>
                  <a:noFill/>
                </a:ln>
                <a:effectLst/>
              </a:rPr>
              <a:t>Data Analysis:</a:t>
            </a:r>
          </a:p>
          <a:p>
            <a:pPr marL="742950" lvl="2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spc="50" normalizeH="0" dirty="0">
                <a:ln>
                  <a:noFill/>
                </a:ln>
                <a:effectLst/>
              </a:rPr>
              <a:t>Process raw data to extract useful insights and clean anomalies.</a:t>
            </a:r>
          </a:p>
          <a:p>
            <a:pPr marL="742950" lvl="2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spc="50" normalizeH="0" dirty="0">
                <a:ln>
                  <a:noFill/>
                </a:ln>
                <a:effectLst/>
              </a:rPr>
              <a:t>Perform statistical analysis to identify trends and correlations.</a:t>
            </a:r>
          </a:p>
          <a:p>
            <a:pPr marL="285750" marR="0" lvl="0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spc="50" normalizeH="0" dirty="0">
                <a:ln>
                  <a:noFill/>
                </a:ln>
                <a:effectLst/>
              </a:rPr>
              <a:t>Optimization:</a:t>
            </a:r>
          </a:p>
          <a:p>
            <a:pPr marL="742950" lvl="2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spc="50" normalizeH="0" dirty="0">
                <a:ln>
                  <a:noFill/>
                </a:ln>
                <a:effectLst/>
              </a:rPr>
              <a:t>Use Bayesian Optimization to find the best parameter combination iteratively.</a:t>
            </a:r>
          </a:p>
          <a:p>
            <a:pPr marL="285750" marR="0" lvl="0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spc="50" normalizeH="0" dirty="0">
                <a:ln>
                  <a:noFill/>
                </a:ln>
                <a:effectLst/>
              </a:rPr>
              <a:t>Validation:</a:t>
            </a:r>
          </a:p>
          <a:p>
            <a:pPr marL="742950" lvl="2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spc="50" normalizeH="0" dirty="0">
                <a:ln>
                  <a:noFill/>
                </a:ln>
                <a:effectLst/>
              </a:rPr>
              <a:t>Perform A/B testing to compare baseline (A) with optimized parameters (B).</a:t>
            </a:r>
          </a:p>
          <a:p>
            <a:pPr marL="742950" lvl="2" indent="-28575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spc="50" normalizeH="0" dirty="0">
                <a:ln>
                  <a:noFill/>
                </a:ln>
                <a:effectLst/>
              </a:rPr>
              <a:t>Assess both statistical significance (p-value) and practical significance (business impact).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tabLst/>
            </a:pPr>
            <a:endParaRPr kumimoji="0" lang="en-US" altLang="en-US" sz="1600" b="0" i="0" u="none" strike="noStrike" cap="none" spc="50" normalizeH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097" y="1005490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4863" y="68252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BA6B8047-D9FB-FDB1-628F-2C925F63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" y="2157329"/>
            <a:ext cx="5587563" cy="47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collected from server API calls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=1979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record contains the date, API URL, parameters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and user satisfaction score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Statistics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measurements: 32 valid samples after cleaning.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Satisfaction Score: 93.92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Deviation: 7.03</a:t>
            </a:r>
          </a:p>
          <a:p>
            <a:pPr marL="171450" marR="0" lvl="0" indent="-1714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values from records.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 and satisfaction scores from JSON responses.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4172C-9C1F-2DD1-BE20-A567F930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74" y="978982"/>
            <a:ext cx="5940213" cy="1870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B96B1-3144-5668-781F-5E7664E85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22" y="3158571"/>
            <a:ext cx="5021740" cy="26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6252E-626E-F735-9BB8-248E13023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EB4B-F973-1CE3-7987-38199F38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74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5BF5E3-632E-FFD3-F308-BACF28B4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" y="1406735"/>
            <a:ext cx="5496560" cy="1479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Distribution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Histograms of x1, x2, x3, and y to understand parameter spread and satisfaction distribution.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E86B-05AC-B6CE-882E-D5FF3B43B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02" y="1330396"/>
            <a:ext cx="4580356" cy="4351338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F10C15A-D689-0857-18A8-5E5849FD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A2B2AC-4A29-2B85-62F7-41AD1F6B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70" y="2688802"/>
            <a:ext cx="5720530" cy="3648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Insights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</a:rPr>
              <a:t>x1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Shows moderate spread across the range [0, 1].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</a:rPr>
              <a:t>x2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Skewed distribution with higher frequency near 0.6.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</a:rPr>
              <a:t>x3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Concentration near lower and mid-range values.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Majority of satisfaction scores are clustered around the mean (93.92) with some variability.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The response variable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) shows a relatively normal distribution centered around the mean.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4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22" y="255416"/>
            <a:ext cx="5181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7CBE1F-C5C0-48E4-C9DF-501860E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" y="1337945"/>
            <a:ext cx="5054600" cy="1273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Pairwise Relationships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Scatter matrix showing correlations among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x1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x2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x3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9DA44-00E6-4CAC-EA50-2E5DB9B27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22" y="1337945"/>
            <a:ext cx="5181600" cy="4922520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5AFD918-7172-F0AF-C735-DDA0F7B6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" y="2530402"/>
            <a:ext cx="5471160" cy="34329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- Scatter plots reveal potential patterns between variables 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endParaRPr lang="en-US" altLang="en-US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Histograms along the diagonal display individual variable distributions.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71CF029-599F-0FB6-D03A-A46F7976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" y="4665861"/>
            <a:ext cx="5760721" cy="171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Insights 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shows a positive correlation with satisfaction.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a negative correlation with satisfaction.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significant linear trends 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318AD0-6AEB-B2CB-EF3F-CBA7DED9C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19E45-E885-E252-62C9-B438EDE0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321460-03CC-EAE7-FDAF-C1450EF5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2857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x2 shows a positive correlation with y (0.67), indicating it has a strong impact on satisfaction.</a:t>
            </a:r>
          </a:p>
          <a:p>
            <a:pPr marL="2857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x3 is negatively correlated with y (-0.67), suggesting an inverse relationship.</a:t>
            </a:r>
          </a:p>
          <a:p>
            <a:pPr marL="2857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x1 has a weaker negative correlation with y (-0.44), implying a moderate impact.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BE04DDA-2003-5588-8B3C-B4975147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92" y="2207990"/>
            <a:ext cx="4142232" cy="336556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A435410-022E-68B9-E408-1530D39E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0E4C71-DA82-1728-C90D-4D0D20786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79" y="1580979"/>
            <a:ext cx="5054600" cy="43931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3884D-4733-61E8-5487-4F7F9DAB9D0F}"/>
              </a:ext>
            </a:extLst>
          </p:cNvPr>
          <p:cNvSpPr txBox="1"/>
          <p:nvPr/>
        </p:nvSpPr>
        <p:spPr>
          <a:xfrm>
            <a:off x="804672" y="23296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Correlation Matrix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3084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A0ED-3032-6E70-FF25-E8BA53C4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-64457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Gaussian Process Regression (GPR)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5EDD086D-2EC7-F876-70D6-15CBF321A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64" y="2129155"/>
            <a:ext cx="6116320" cy="4592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marR="0" lvl="0" indent="-17145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Why GPR?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Efficient for modeling noisy data and generating uncertainty estimates.</a:t>
            </a:r>
          </a:p>
          <a:p>
            <a:pPr marL="171450" marR="0" lvl="0" indent="-17145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Implementation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Kernel: Matern with length scale = 0.1 and ν=2.5.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Model trained on cleaned data (x1, x2, x3 → y).</a:t>
            </a:r>
          </a:p>
          <a:p>
            <a:pPr marL="171450" marR="0" lvl="0" indent="-17145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Results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In-sample R²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 0.999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Predicted vs Actual satisfaction scores show a nearly perfect fit.</a:t>
            </a:r>
            <a:endParaRPr lang="en-US" altLang="en-US" sz="1600" dirty="0">
              <a:solidFill>
                <a:schemeClr val="tx2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Insights 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This step confirms that Gaussian Process Regression (GPR) is a reliable model for optimizing chatbot parameters.</a:t>
            </a:r>
          </a:p>
          <a:p>
            <a:pPr marL="628650" lvl="1" indent="-17145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With such accurate predictions, we can confidently use this model to explore the parameter space and find the optimal configuration to maximize satisfaction scores.</a:t>
            </a:r>
          </a:p>
          <a:p>
            <a:pPr marL="17145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17145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CA394D6-5703-D547-DB8A-890F2A35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84" y="3219751"/>
            <a:ext cx="4954693" cy="15668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E20DA-AE33-B143-7FED-877CB927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7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646F-88EE-AD1E-3233-9DA0EDBF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045" y="715878"/>
            <a:ext cx="7686040" cy="50863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Best Parameter Identification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7C272-ABB0-43C4-8FEB-AD453A47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F761CC4-AE52-43A7-5524-53A892D4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065" y="1208002"/>
            <a:ext cx="554736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n-lt"/>
              </a:rPr>
              <a:t>We generate 5000 random samples in the parameter space [0,1]^3 and use the trained Gaussian Process Regression (GPR) model to predict satisfaction scores (y)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4628BA-3B9C-A1F3-3F7F-DF382AA3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85" y="2354340"/>
            <a:ext cx="5677692" cy="3429479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FF68A808-5A03-43D1-6E46-A500C4A6E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23" y="1210104"/>
            <a:ext cx="5547360" cy="4910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Best Found Parameters and Predicted Value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Best Found Parameters (B)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x1: 0.0315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x2: 0.6625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x3: 0.3712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These parameters represent the optimal configuration for maximizing user satisfaction as determined by the Gaussian Process Regression (GPR) model.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Predicted Satisfaction Score at 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Predicted y: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108.69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This is the maximum predicted satisfaction score based on the sampled parameter space.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Significance for the 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These results identify the optimal parameter configuration for the chatbot system.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Using Bayesian optimization with GPR, we ensure the model efficiently explores the parameter space, leading to the best possible user satisfaction score.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</a:rPr>
              <a:t>We will test this optimal configuration in the A/B test to validate its effectiveness against the baseline configuration.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498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2047</Words>
  <Application>Microsoft Office PowerPoint</Application>
  <PresentationFormat>Widescreen</PresentationFormat>
  <Paragraphs>249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Arial Unicode MS</vt:lpstr>
      <vt:lpstr>Calibri</vt:lpstr>
      <vt:lpstr>Roboto</vt:lpstr>
      <vt:lpstr>Office Theme</vt:lpstr>
      <vt:lpstr>Optimizing Chatbot User Satisfaction through Bayesian Optimization  -An Experimental Optimization Project    Instructor: Prof. David Sweet Presented By:   - Anuj Kumar Shah   - Goutham    - Sai   - Jitendra   - Sameer   - Wei LO   - Prathana    - Vedant</vt:lpstr>
      <vt:lpstr>Problem Statement </vt:lpstr>
      <vt:lpstr>Strategy</vt:lpstr>
      <vt:lpstr>Dataset Overview</vt:lpstr>
      <vt:lpstr>Exploratory Data Analysis</vt:lpstr>
      <vt:lpstr>Exploratory Data Analysis</vt:lpstr>
      <vt:lpstr>Exploratory Data Analysis</vt:lpstr>
      <vt:lpstr>Gaussian Process Regression (GPR)</vt:lpstr>
      <vt:lpstr>Best Parameter Identification </vt:lpstr>
      <vt:lpstr>Response Surface Model (RSM)</vt:lpstr>
      <vt:lpstr>3D Visualization of Gaussian Process Predictions </vt:lpstr>
      <vt:lpstr>2D Contour Visualization of Gaussian Process Predictions </vt:lpstr>
      <vt:lpstr>Comparison of GPR and RSM Contour Predictions</vt:lpstr>
      <vt:lpstr>Residual Analysis for RSM Predictions</vt:lpstr>
      <vt:lpstr>Model Evaluation: GPR vs. RSM </vt:lpstr>
      <vt:lpstr>Mean Predictions and Uncertainty Analysis</vt:lpstr>
      <vt:lpstr>GPR Predictions with Uncertainity</vt:lpstr>
      <vt:lpstr>Bayesian Optimization Convergence Plot</vt:lpstr>
      <vt:lpstr>Normal Distribution of Predicted Optimal y Values</vt:lpstr>
      <vt:lpstr>Comparison between Random vs Optimized X values </vt:lpstr>
      <vt:lpstr>A/B Test</vt:lpstr>
      <vt:lpstr>Key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Shah</dc:creator>
  <cp:lastModifiedBy>Anuj Shah</cp:lastModifiedBy>
  <cp:revision>5</cp:revision>
  <dcterms:created xsi:type="dcterms:W3CDTF">2024-12-12T15:48:00Z</dcterms:created>
  <dcterms:modified xsi:type="dcterms:W3CDTF">2024-12-12T18:11:50Z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