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35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1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49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5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8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6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B36A-2EEC-448F-B56D-8897B09B951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BFFB-9623-4436-9440-2FA57AF4F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9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Tensorflow Serving for Production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Prarthana Bataju</a:t>
            </a:r>
          </a:p>
          <a:p>
            <a:r>
              <a:rPr lang="en-US" altLang="ja-JP" smtClean="0"/>
              <a:t>2018.01.22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5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Tensorflow </a:t>
            </a:r>
            <a:r>
              <a:rPr lang="en-US" altLang="ja-JP" dirty="0" smtClean="0"/>
              <a:t>Serving</a:t>
            </a:r>
            <a:endParaRPr kumimoji="1" lang="ja-JP" alt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000" dirty="0" smtClean="0"/>
              <a:t>Tensorflow is a open source machine learning library and tensorflow serving is built to handle it on the server.</a:t>
            </a:r>
          </a:p>
          <a:p>
            <a:r>
              <a:rPr lang="en-US" altLang="ja-JP" sz="2000" dirty="0" smtClean="0"/>
              <a:t>Separate library from tensorflow but we use with tensorflow.</a:t>
            </a:r>
          </a:p>
          <a:p>
            <a:r>
              <a:rPr lang="en-US" altLang="ja-JP" sz="2000" dirty="0" smtClean="0"/>
              <a:t> High-performance serving system for machine learning models.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Handles all the infrastructure, maintaining life cycle, handling client servers and many more.</a:t>
            </a:r>
          </a:p>
          <a:p>
            <a:r>
              <a:rPr lang="en-US" altLang="ja-JP" sz="2000" dirty="0" smtClean="0"/>
              <a:t>Meant for production and battle tested by Google.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To deploy tensorflow model:</a:t>
            </a:r>
          </a:p>
          <a:p>
            <a:r>
              <a:rPr lang="en-US" altLang="ja-JP" sz="2000" dirty="0" smtClean="0"/>
              <a:t>Docker</a:t>
            </a:r>
          </a:p>
          <a:p>
            <a:pPr lvl="1"/>
            <a:r>
              <a:rPr lang="en-US" altLang="ja-JP" sz="1600" dirty="0" smtClean="0"/>
              <a:t>Is a light weight version of a virtual image machine that runs without the overhead of running a full OS inside it.</a:t>
            </a:r>
          </a:p>
          <a:p>
            <a:r>
              <a:rPr lang="en-US" altLang="ja-JP" sz="2000" dirty="0" smtClean="0"/>
              <a:t>Bazel</a:t>
            </a:r>
          </a:p>
          <a:p>
            <a:pPr lvl="1"/>
            <a:r>
              <a:rPr lang="en-US" altLang="ja-JP" sz="1600" dirty="0" smtClean="0"/>
              <a:t>Is a google tool to download all the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7898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Tensorflow Serving Architecture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Green box: server ; </a:t>
            </a:r>
            <a:r>
              <a:rPr lang="en-US" altLang="ja-JP" sz="2000" dirty="0" smtClean="0"/>
              <a:t>Blue  box: client</a:t>
            </a:r>
          </a:p>
          <a:p>
            <a:r>
              <a:rPr lang="en-US" altLang="ja-JP" sz="2000" dirty="0" smtClean="0"/>
              <a:t>File System : Store the model on the sever.</a:t>
            </a:r>
          </a:p>
          <a:p>
            <a:r>
              <a:rPr lang="en-US" altLang="ja-JP" sz="2000" dirty="0" smtClean="0"/>
              <a:t>The library will load the model and see which version to use and use the latest version to serve the model.</a:t>
            </a:r>
          </a:p>
          <a:p>
            <a:r>
              <a:rPr lang="en-US" altLang="ja-JP" sz="2000" dirty="0" smtClean="0"/>
              <a:t>Serve means when client send the request it will going to return the result.</a:t>
            </a:r>
            <a:endParaRPr kumimoji="1" lang="ja-JP" alt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1568910" y="5964796"/>
            <a:ext cx="7545162" cy="452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* Check the version-&gt;Feed it into the loader-&gt;Manager maintain the lifecycle-&gt;Call it from our client</a:t>
            </a:r>
            <a:endParaRPr kumimoji="1" lang="ja-JP" alt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90674" y="3912394"/>
            <a:ext cx="8057479" cy="2037796"/>
            <a:chOff x="1590674" y="3912394"/>
            <a:chExt cx="8057479" cy="2037796"/>
          </a:xfrm>
        </p:grpSpPr>
        <p:grpSp>
          <p:nvGrpSpPr>
            <p:cNvPr id="6" name="Group 5"/>
            <p:cNvGrpSpPr/>
            <p:nvPr/>
          </p:nvGrpSpPr>
          <p:grpSpPr>
            <a:xfrm>
              <a:off x="1590674" y="3912394"/>
              <a:ext cx="8057479" cy="2037796"/>
              <a:chOff x="1079046" y="2865781"/>
              <a:chExt cx="8057479" cy="20377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79046" y="2971801"/>
                <a:ext cx="1068161" cy="1420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34357" y="2865781"/>
                <a:ext cx="4268555" cy="16818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92664" y="3390578"/>
                <a:ext cx="840921" cy="32657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Model 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V1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92663" y="3906757"/>
                <a:ext cx="840921" cy="32657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Model V2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1041" y="3058079"/>
                <a:ext cx="8490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dirty="0" smtClean="0"/>
                  <a:t>File System</a:t>
                </a:r>
                <a:endParaRPr kumimoji="1" lang="ja-JP" altLang="en-US" sz="10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75183" y="3344474"/>
                <a:ext cx="914400" cy="7255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11435" y="3324857"/>
                <a:ext cx="914400" cy="7255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7687" y="3354365"/>
                <a:ext cx="914400" cy="7255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42069" y="3482037"/>
                <a:ext cx="8490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dirty="0" smtClean="0"/>
                  <a:t>Version Manager</a:t>
                </a:r>
                <a:endParaRPr kumimoji="1" lang="ja-JP" altLang="en-US" sz="10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38476" y="3553863"/>
                <a:ext cx="6347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dirty="0" smtClean="0"/>
                  <a:t>Loader</a:t>
                </a:r>
                <a:endParaRPr kumimoji="1" lang="ja-JP" altLang="en-US" sz="1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19129" y="3506647"/>
                <a:ext cx="8490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dirty="0" smtClean="0"/>
                  <a:t>Session Bundler</a:t>
                </a:r>
                <a:endParaRPr kumimoji="1" lang="ja-JP" altLang="en-US" sz="1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7136" y="2952649"/>
                <a:ext cx="97733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Publish new</a:t>
                </a:r>
              </a:p>
              <a:p>
                <a:r>
                  <a:rPr kumimoji="1" lang="en-US" altLang="ja-JP" sz="1000" dirty="0" smtClean="0"/>
                  <a:t> versions to</a:t>
                </a:r>
              </a:p>
              <a:p>
                <a:r>
                  <a:rPr kumimoji="1" lang="en-US" altLang="ja-JP" sz="1000" dirty="0" smtClean="0"/>
                  <a:t> be applied</a:t>
                </a:r>
                <a:endParaRPr kumimoji="1" lang="ja-JP" altLang="en-US" sz="1000" dirty="0"/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3814075" y="3641584"/>
                <a:ext cx="589193" cy="1585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5334002" y="3629484"/>
                <a:ext cx="589193" cy="1585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55170" y="4067702"/>
                <a:ext cx="9773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Serves the aspired models</a:t>
                </a:r>
                <a:endParaRPr kumimoji="1" lang="ja-JP" altLang="en-US" sz="1000" dirty="0"/>
              </a:p>
            </p:txBody>
          </p:sp>
          <p:sp>
            <p:nvSpPr>
              <p:cNvPr id="22" name="Left-Right Arrow 21"/>
              <p:cNvSpPr/>
              <p:nvPr/>
            </p:nvSpPr>
            <p:spPr>
              <a:xfrm>
                <a:off x="2188029" y="3619158"/>
                <a:ext cx="521836" cy="205174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32383" y="4245422"/>
                <a:ext cx="12722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b="1" dirty="0" smtClean="0"/>
                  <a:t>Tensorflow Serving</a:t>
                </a:r>
                <a:endParaRPr kumimoji="1" lang="ja-JP" altLang="en-US" sz="1050" b="1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8068364" y="3258322"/>
                <a:ext cx="1068161" cy="1083524"/>
                <a:chOff x="8110194" y="3206771"/>
                <a:chExt cx="1068161" cy="1083524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8110194" y="3206771"/>
                  <a:ext cx="1068161" cy="10835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219733" y="3636612"/>
                  <a:ext cx="8490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b="1" dirty="0" smtClean="0"/>
                    <a:t>gRPC client</a:t>
                  </a:r>
                  <a:endParaRPr kumimoji="1" lang="ja-JP" altLang="en-US" sz="1000" b="1" dirty="0"/>
                </a:p>
              </p:txBody>
            </p:sp>
          </p:grpSp>
          <p:sp>
            <p:nvSpPr>
              <p:cNvPr id="25" name="Right Arrow 24"/>
              <p:cNvSpPr/>
              <p:nvPr/>
            </p:nvSpPr>
            <p:spPr>
              <a:xfrm rot="10800000">
                <a:off x="7002912" y="3401923"/>
                <a:ext cx="1078386" cy="3152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7009714" y="3882147"/>
                <a:ext cx="1078386" cy="3152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34219" y="3249717"/>
                <a:ext cx="9773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gRPC request</a:t>
                </a:r>
                <a:endParaRPr kumimoji="1" lang="ja-JP" altLang="en-US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060242" y="4103358"/>
                <a:ext cx="9773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gRPC response</a:t>
                </a:r>
                <a:endParaRPr kumimoji="1" lang="ja-JP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85616" y="3441420"/>
                <a:ext cx="9773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  Predict</a:t>
                </a:r>
                <a:endParaRPr kumimoji="1" lang="ja-JP" altLang="en-US" sz="1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50045" y="3921141"/>
                <a:ext cx="9773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  Prediction</a:t>
                </a:r>
                <a:endParaRPr kumimoji="1" lang="ja-JP" alt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59195" y="4349579"/>
                <a:ext cx="97733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can be a remote or local client</a:t>
                </a:r>
                <a:endParaRPr kumimoji="1" lang="ja-JP" altLang="en-US" sz="10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592662" y="4337543"/>
              <a:ext cx="824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/>
                <a:t>   Scan and</a:t>
              </a:r>
            </a:p>
            <a:p>
              <a:r>
                <a:rPr kumimoji="1" lang="en-US" altLang="ja-JP" sz="800" dirty="0" smtClean="0"/>
                <a:t> load models</a:t>
              </a:r>
              <a:endParaRPr kumimoji="1" lang="ja-JP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6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smtClean="0"/>
              <a:t>Tensorflow serving is meant for Inference(managing models, giving versioned access)</a:t>
            </a:r>
          </a:p>
          <a:p>
            <a:r>
              <a:rPr lang="en-US" altLang="ja-JP" sz="2000" dirty="0" smtClean="0"/>
              <a:t>Can serve multiple models simultaneously</a:t>
            </a:r>
          </a:p>
          <a:p>
            <a:r>
              <a:rPr lang="en-US" altLang="ja-JP" sz="2000" dirty="0" smtClean="0"/>
              <a:t>Can serve multiple versions of the same model</a:t>
            </a:r>
          </a:p>
          <a:p>
            <a:endParaRPr kumimoji="1" lang="ja-JP" altLang="en-US" dirty="0"/>
          </a:p>
        </p:txBody>
      </p:sp>
      <p:pic>
        <p:nvPicPr>
          <p:cNvPr id="4" name="Picture 2" descr="Image of Yak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5074"/>
            <a:ext cx="5749624" cy="32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1543" y="3898034"/>
            <a:ext cx="4770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ja-JP" sz="1200" dirty="0" smtClean="0"/>
              <a:t>We </a:t>
            </a:r>
            <a:r>
              <a:rPr lang="en-US" altLang="ja-JP" sz="1200" dirty="0"/>
              <a:t>have some untrained neural network </a:t>
            </a:r>
            <a:r>
              <a:rPr lang="en-US" altLang="ja-JP" sz="1200" dirty="0" smtClean="0"/>
              <a:t>model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ja-JP" sz="1200" dirty="0"/>
              <a:t>T</a:t>
            </a:r>
            <a:r>
              <a:rPr lang="en-US" altLang="ja-JP" sz="1200" dirty="0" smtClean="0"/>
              <a:t>hen </a:t>
            </a:r>
            <a:r>
              <a:rPr lang="en-US" altLang="ja-JP" sz="1200" dirty="0"/>
              <a:t>we trained it</a:t>
            </a:r>
            <a:r>
              <a:rPr lang="en-US" altLang="ja-JP" sz="1200" dirty="0" smtClean="0"/>
              <a:t>, then </a:t>
            </a:r>
            <a:r>
              <a:rPr lang="en-US" altLang="ja-JP" sz="1200" dirty="0"/>
              <a:t>we can test on </a:t>
            </a:r>
            <a:r>
              <a:rPr lang="en-US" altLang="ja-JP" sz="1200" dirty="0" smtClean="0"/>
              <a:t>our own data  so </a:t>
            </a:r>
            <a:r>
              <a:rPr lang="en-US" altLang="ja-JP" sz="1200" dirty="0"/>
              <a:t>that it classify correctly, then after it is done then we can </a:t>
            </a:r>
            <a:r>
              <a:rPr lang="en-US" altLang="ja-JP" sz="1200" dirty="0" smtClean="0"/>
              <a:t>perform INFERENCE.</a:t>
            </a:r>
            <a:endParaRPr lang="en-US" altLang="ja-JP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ja-JP" sz="1200" dirty="0" smtClean="0"/>
              <a:t>INFERENCE, Is applying the capability of this model to some new data     set, so that the consumer would probably be using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2238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Implementation Flow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08363" y="1375677"/>
            <a:ext cx="2522765" cy="4992466"/>
            <a:chOff x="3037113" y="1726741"/>
            <a:chExt cx="2522765" cy="4992466"/>
          </a:xfrm>
        </p:grpSpPr>
        <p:sp>
          <p:nvSpPr>
            <p:cNvPr id="4" name="Oval 3"/>
            <p:cNvSpPr/>
            <p:nvPr/>
          </p:nvSpPr>
          <p:spPr>
            <a:xfrm>
              <a:off x="3788226" y="1726741"/>
              <a:ext cx="1053193" cy="419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Install </a:t>
              </a:r>
              <a:r>
                <a:rPr lang="en-US" altLang="ja-JP" sz="1200" dirty="0" err="1" smtClean="0"/>
                <a:t>docker</a:t>
              </a:r>
              <a:endParaRPr lang="ja-JP" alt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7113" y="2305790"/>
              <a:ext cx="2522765" cy="36704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4913" y="2528336"/>
              <a:ext cx="1779817" cy="408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Clone tensorflow serving</a:t>
              </a:r>
              <a:endParaRPr kumimoji="1" lang="ja-JP" alt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4913" y="3226244"/>
              <a:ext cx="1779817" cy="595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Create </a:t>
              </a:r>
              <a:r>
                <a:rPr kumimoji="1" lang="en-US" altLang="ja-JP" sz="1200" dirty="0" err="1" smtClean="0"/>
                <a:t>docker</a:t>
              </a:r>
              <a:r>
                <a:rPr kumimoji="1" lang="en-US" altLang="ja-JP" sz="1200" dirty="0" smtClean="0"/>
                <a:t> image (install </a:t>
              </a:r>
              <a:r>
                <a:rPr lang="en-US" altLang="ja-JP" sz="1200" dirty="0" smtClean="0"/>
                <a:t>all dependencies like pip, </a:t>
              </a:r>
              <a:r>
                <a:rPr lang="en-US" altLang="ja-JP" sz="1200" dirty="0" err="1" smtClean="0"/>
                <a:t>bazel</a:t>
              </a:r>
              <a:r>
                <a:rPr lang="en-US" altLang="ja-JP" sz="1200" dirty="0" smtClean="0"/>
                <a:t>, </a:t>
              </a:r>
              <a:r>
                <a:rPr lang="en-US" altLang="ja-JP" sz="1200" dirty="0" err="1" smtClean="0"/>
                <a:t>grpc</a:t>
              </a:r>
              <a:r>
                <a:rPr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47368" y="4115986"/>
              <a:ext cx="1779815" cy="320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Run </a:t>
              </a:r>
              <a:r>
                <a:rPr kumimoji="1" lang="en-US" altLang="ja-JP" sz="1200" dirty="0" err="1" smtClean="0"/>
                <a:t>docker</a:t>
              </a:r>
              <a:r>
                <a:rPr kumimoji="1" lang="en-US" altLang="ja-JP" sz="1200" dirty="0" smtClean="0"/>
                <a:t> container</a:t>
              </a:r>
              <a:endParaRPr kumimoji="1" lang="ja-JP" alt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55529" y="4731088"/>
              <a:ext cx="1779815" cy="407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Clone tensorflow serving into container</a:t>
              </a:r>
              <a:endParaRPr kumimoji="1" lang="ja-JP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55527" y="5432939"/>
              <a:ext cx="1779817" cy="407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Install Inception  and run serve locally</a:t>
              </a:r>
              <a:endParaRPr kumimoji="1" lang="ja-JP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9158" y="3204322"/>
              <a:ext cx="2837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D</a:t>
              </a:r>
              <a:br>
                <a:rPr kumimoji="1" lang="en-US" altLang="ja-JP" dirty="0" smtClean="0">
                  <a:solidFill>
                    <a:srgbClr val="FF0000"/>
                  </a:solidFill>
                </a:rPr>
              </a:br>
              <a:r>
                <a:rPr kumimoji="1" lang="en-US" altLang="ja-JP" dirty="0" smtClean="0">
                  <a:solidFill>
                    <a:srgbClr val="FF0000"/>
                  </a:solidFill>
                </a:rPr>
                <a:t>O</a:t>
              </a:r>
              <a:br>
                <a:rPr kumimoji="1" lang="en-US" altLang="ja-JP" dirty="0" smtClean="0">
                  <a:solidFill>
                    <a:srgbClr val="FF0000"/>
                  </a:solidFill>
                </a:rPr>
              </a:br>
              <a:r>
                <a:rPr kumimoji="1" lang="en-US" altLang="ja-JP" dirty="0" smtClean="0">
                  <a:solidFill>
                    <a:srgbClr val="FF0000"/>
                  </a:solidFill>
                </a:rPr>
                <a:t>C</a:t>
              </a:r>
              <a:br>
                <a:rPr kumimoji="1" lang="en-US" altLang="ja-JP" dirty="0" smtClean="0">
                  <a:solidFill>
                    <a:srgbClr val="FF0000"/>
                  </a:solidFill>
                </a:rPr>
              </a:br>
              <a:r>
                <a:rPr kumimoji="1" lang="en-US" altLang="ja-JP" dirty="0" smtClean="0">
                  <a:solidFill>
                    <a:srgbClr val="FF0000"/>
                  </a:solidFill>
                </a:rPr>
                <a:t>K</a:t>
              </a:r>
              <a:br>
                <a:rPr kumimoji="1" lang="en-US" altLang="ja-JP" dirty="0" smtClean="0">
                  <a:solidFill>
                    <a:srgbClr val="FF0000"/>
                  </a:solidFill>
                </a:rPr>
              </a:br>
              <a:r>
                <a:rPr kumimoji="1" lang="en-US" altLang="ja-JP" dirty="0" smtClean="0">
                  <a:solidFill>
                    <a:srgbClr val="FF0000"/>
                  </a:solidFill>
                </a:rPr>
                <a:t>E</a:t>
              </a:r>
              <a:br>
                <a:rPr kumimoji="1" lang="en-US" altLang="ja-JP" dirty="0" smtClean="0">
                  <a:solidFill>
                    <a:srgbClr val="FF0000"/>
                  </a:solidFill>
                </a:rPr>
              </a:br>
              <a:r>
                <a:rPr kumimoji="1" lang="en-US" altLang="ja-JP" dirty="0" smtClean="0">
                  <a:solidFill>
                    <a:srgbClr val="FF0000"/>
                  </a:solidFill>
                </a:rPr>
                <a:t>R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4"/>
              <a:endCxn id="6" idx="0"/>
            </p:cNvCxnSpPr>
            <p:nvPr/>
          </p:nvCxnSpPr>
          <p:spPr>
            <a:xfrm flipH="1">
              <a:off x="4314822" y="2146295"/>
              <a:ext cx="1" cy="38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314820" y="2941106"/>
              <a:ext cx="0" cy="259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91683" y="3821554"/>
              <a:ext cx="0" cy="259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91683" y="4436656"/>
              <a:ext cx="0" cy="259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37275" y="5148516"/>
              <a:ext cx="0" cy="259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37275" y="5846291"/>
              <a:ext cx="0" cy="259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433075" y="6134790"/>
              <a:ext cx="1779817" cy="5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Push to the Cloud using AWS server or Google </a:t>
              </a:r>
              <a:r>
                <a:rPr kumimoji="1" lang="en-US" altLang="ja-JP" sz="1200" dirty="0" err="1" smtClean="0"/>
                <a:t>Kubernets</a:t>
              </a:r>
              <a:endParaRPr kumimoji="1" lang="ja-JP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89254" y="4445233"/>
            <a:ext cx="266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*Problem : Memory allocation error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465809" y="2663571"/>
            <a:ext cx="1783449" cy="368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Run container</a:t>
            </a:r>
            <a:endParaRPr kumimoji="1" lang="ja-JP" alt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475217" y="3330927"/>
            <a:ext cx="1783451" cy="612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Clone, configure and build Tensorflow Serving in a container</a:t>
            </a:r>
            <a:endParaRPr kumimoji="1" lang="ja-JP" alt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94039" y="4242092"/>
            <a:ext cx="1764629" cy="505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Export Inception Mode in a container</a:t>
            </a:r>
            <a:endParaRPr kumimoji="1" lang="ja-JP" alt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482917" y="5046087"/>
            <a:ext cx="1766341" cy="457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Commit image for deployment</a:t>
            </a:r>
            <a:endParaRPr kumimoji="1" lang="ja-JP" alt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4820070" y="2663570"/>
            <a:ext cx="1376623" cy="368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Start the server</a:t>
            </a:r>
            <a:endParaRPr kumimoji="1" lang="ja-JP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774192" y="3357525"/>
            <a:ext cx="1422501" cy="506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Query the server</a:t>
            </a:r>
            <a:endParaRPr kumimoji="1" lang="ja-JP" alt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179447" y="2682627"/>
            <a:ext cx="1464471" cy="368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GCloud</a:t>
            </a:r>
            <a:r>
              <a:rPr kumimoji="1" lang="en-US" altLang="ja-JP" sz="1200" dirty="0" smtClean="0"/>
              <a:t> project login</a:t>
            </a:r>
            <a:endParaRPr kumimoji="1" lang="ja-JP" alt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179447" y="3347849"/>
            <a:ext cx="1464471" cy="40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Create a container cluster</a:t>
            </a:r>
            <a:endParaRPr kumimoji="1" lang="ja-JP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8179446" y="4044642"/>
            <a:ext cx="1464471" cy="353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Upload the Docker image</a:t>
            </a:r>
            <a:endParaRPr kumimoji="1" lang="ja-JP" alt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97002" y="4694484"/>
            <a:ext cx="1464470" cy="576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Create </a:t>
            </a:r>
            <a:r>
              <a:rPr kumimoji="1" lang="en-US" altLang="ja-JP" sz="1200" dirty="0" err="1" smtClean="0"/>
              <a:t>kubernetes</a:t>
            </a:r>
            <a:r>
              <a:rPr kumimoji="1" lang="en-US" altLang="ja-JP" sz="1200" dirty="0" smtClean="0"/>
              <a:t> Deployment and Service</a:t>
            </a:r>
            <a:endParaRPr kumimoji="1" lang="ja-JP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8097002" y="5567721"/>
            <a:ext cx="1464472" cy="390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Query the model</a:t>
            </a:r>
            <a:endParaRPr kumimoji="1" lang="ja-JP" alt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731374" y="1894035"/>
            <a:ext cx="1289957" cy="491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Part 0: Create a Docker Image</a:t>
            </a:r>
          </a:p>
        </p:txBody>
      </p:sp>
      <p:cxnSp>
        <p:nvCxnSpPr>
          <p:cNvPr id="67" name="Straight Arrow Connector 66"/>
          <p:cNvCxnSpPr>
            <a:stCxn id="63" idx="4"/>
          </p:cNvCxnSpPr>
          <p:nvPr/>
        </p:nvCxnSpPr>
        <p:spPr>
          <a:xfrm flipH="1">
            <a:off x="2373245" y="2385986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370137" y="3060094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345627" y="3942278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70137" y="4747312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21796" y="1914409"/>
            <a:ext cx="1474897" cy="491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Part 1: Run the image in local container</a:t>
            </a:r>
            <a:endParaRPr lang="ja-JP" altLang="en-US" sz="9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76075" y="2389102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472923" y="3039120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081174" y="1894035"/>
            <a:ext cx="1474897" cy="491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Part 2:Deploy in Kubernetes</a:t>
            </a:r>
            <a:endParaRPr lang="ja-JP" altLang="en-US" sz="9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8832345" y="2392648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832345" y="3060456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8829237" y="3735054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829237" y="4395709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829237" y="5275805"/>
            <a:ext cx="3108" cy="2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826794" y="3188507"/>
            <a:ext cx="498764" cy="6586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ight Arrow 28"/>
          <p:cNvSpPr/>
          <p:nvPr/>
        </p:nvSpPr>
        <p:spPr>
          <a:xfrm>
            <a:off x="7118492" y="3266343"/>
            <a:ext cx="498764" cy="6586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8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Train and save TF model in </a:t>
            </a:r>
            <a:r>
              <a:rPr kumimoji="1" lang="en-US" altLang="ja-JP" smtClean="0"/>
              <a:t>protobuf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540000"/>
            <a:ext cx="1886527" cy="213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1827" y="2540001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Tensorflow</a:t>
            </a:r>
            <a:endParaRPr kumimoji="1" lang="ja-JP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8"/>
                <a:ea typeface="Ubuntu"/>
              </a:rPr>
              <a:t>saved_model.pb variables</a:t>
            </a:r>
            <a:r>
              <a:rPr kumimoji="0" lang="ja-JP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8" y="3206690"/>
            <a:ext cx="188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1600" dirty="0" err="1" smtClean="0"/>
              <a:t>saved_model.pb</a:t>
            </a:r>
            <a:endParaRPr lang="en-US" altLang="ja-JP" sz="1600" dirty="0" smtClean="0"/>
          </a:p>
          <a:p>
            <a:pPr marL="342900" indent="-342900">
              <a:buAutoNum type="arabicPeriod"/>
            </a:pPr>
            <a:r>
              <a:rPr kumimoji="1" lang="en-US" altLang="ja-JP" sz="1600" dirty="0" smtClean="0"/>
              <a:t>variables</a:t>
            </a:r>
            <a:endParaRPr kumimoji="1" lang="ja-JP" alt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038599" y="2539999"/>
            <a:ext cx="1886527" cy="213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2540001"/>
            <a:ext cx="18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Tensorflow Serving</a:t>
            </a:r>
            <a:endParaRPr kumimoji="1" lang="ja-JP" alt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2785916" y="3348180"/>
            <a:ext cx="1191492" cy="5172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201389" y="3045757"/>
            <a:ext cx="1536699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Docker </a:t>
            </a:r>
            <a:endParaRPr kumimoji="1" lang="ja-JP" alt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986317" y="3447539"/>
            <a:ext cx="1191492" cy="5172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7177807" y="2539999"/>
            <a:ext cx="1886527" cy="213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79278" y="2539999"/>
            <a:ext cx="18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Cloud Platform</a:t>
            </a:r>
            <a:endParaRPr kumimoji="1" lang="ja-JP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77807" y="2942952"/>
            <a:ext cx="188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1600" dirty="0" err="1" smtClean="0"/>
              <a:t>Kubernets</a:t>
            </a:r>
            <a:r>
              <a:rPr lang="en-US" altLang="ja-JP" sz="1600" dirty="0" smtClean="0"/>
              <a:t> or</a:t>
            </a:r>
          </a:p>
          <a:p>
            <a:pPr marL="342900" indent="-342900">
              <a:buAutoNum type="arabicPeriod"/>
            </a:pPr>
            <a:r>
              <a:rPr kumimoji="1" lang="en-US" altLang="ja-JP" sz="1600" dirty="0" smtClean="0"/>
              <a:t>Amazon Server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18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8" y="1825625"/>
            <a:ext cx="5543550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68" y="1825625"/>
            <a:ext cx="4583300" cy="24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Setup Developmen</a:t>
            </a:r>
            <a:r>
              <a:rPr lang="en-US" altLang="ja-JP" dirty="0" smtClean="0"/>
              <a:t>t Environment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2000" dirty="0" smtClean="0"/>
              <a:t>Install </a:t>
            </a:r>
            <a:r>
              <a:rPr kumimoji="1" lang="en-US" altLang="ja-JP" sz="2000" dirty="0" err="1" smtClean="0"/>
              <a:t>docker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Clone the tensorflow serving repo</a:t>
            </a:r>
          </a:p>
          <a:p>
            <a:r>
              <a:rPr kumimoji="1" lang="en-US" altLang="ja-JP" sz="2000" dirty="0" smtClean="0"/>
              <a:t>Create </a:t>
            </a:r>
            <a:r>
              <a:rPr kumimoji="1" lang="en-US" altLang="ja-JP" sz="2000" dirty="0" err="1" smtClean="0"/>
              <a:t>docker</a:t>
            </a:r>
            <a:r>
              <a:rPr kumimoji="1" lang="en-US" altLang="ja-JP" sz="2000" dirty="0" smtClean="0"/>
              <a:t> image with all required dependencies(pip, </a:t>
            </a:r>
            <a:r>
              <a:rPr kumimoji="1" lang="en-US" altLang="ja-JP" sz="2000" dirty="0" err="1" smtClean="0"/>
              <a:t>bazel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/>
              <a:t>grpc</a:t>
            </a:r>
            <a:r>
              <a:rPr kumimoji="1" lang="en-US" altLang="ja-JP" sz="2000" dirty="0" smtClean="0"/>
              <a:t>)</a:t>
            </a:r>
          </a:p>
          <a:p>
            <a:r>
              <a:rPr lang="en-US" altLang="ja-JP" sz="2000" dirty="0" smtClean="0"/>
              <a:t>Run </a:t>
            </a:r>
            <a:r>
              <a:rPr lang="en-US" altLang="ja-JP" sz="2000" dirty="0" err="1" smtClean="0"/>
              <a:t>docker</a:t>
            </a:r>
            <a:r>
              <a:rPr lang="en-US" altLang="ja-JP" sz="2000" dirty="0" smtClean="0"/>
              <a:t> container locally.</a:t>
            </a:r>
          </a:p>
          <a:p>
            <a:r>
              <a:rPr kumimoji="1" lang="en-US" altLang="ja-JP" sz="2000" dirty="0" smtClean="0"/>
              <a:t>Clone tensorflow serving into container</a:t>
            </a:r>
          </a:p>
          <a:p>
            <a:r>
              <a:rPr lang="en-US" altLang="ja-JP" sz="2000" dirty="0" smtClean="0"/>
              <a:t>Build </a:t>
            </a:r>
            <a:r>
              <a:rPr lang="en-US" altLang="ja-JP" sz="2000" dirty="0" err="1" smtClean="0"/>
              <a:t>bazel</a:t>
            </a:r>
            <a:r>
              <a:rPr lang="en-US" altLang="ja-JP" sz="2000" dirty="0" smtClean="0"/>
              <a:t> tool from inside our container.</a:t>
            </a:r>
          </a:p>
          <a:p>
            <a:r>
              <a:rPr lang="en-US" altLang="ja-JP" sz="2000" dirty="0" smtClean="0"/>
              <a:t>Dependencies needed : tensorflow serving; pre-trained Inception model</a:t>
            </a:r>
          </a:p>
          <a:p>
            <a:r>
              <a:rPr lang="en-US" altLang="ja-JP" sz="2000" dirty="0" smtClean="0"/>
              <a:t>After tensorflow serving, Install inception model </a:t>
            </a:r>
          </a:p>
          <a:p>
            <a:r>
              <a:rPr lang="en-US" altLang="ja-JP" sz="2000" dirty="0"/>
              <a:t>R</a:t>
            </a:r>
            <a:r>
              <a:rPr lang="en-US" altLang="ja-JP" sz="2000" dirty="0" smtClean="0"/>
              <a:t>un it and gRPC server locally.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After running on our local sever,</a:t>
            </a:r>
          </a:p>
          <a:p>
            <a:r>
              <a:rPr lang="en-US" altLang="ja-JP" sz="2000" dirty="0" err="1"/>
              <a:t>Wanna</a:t>
            </a:r>
            <a:r>
              <a:rPr lang="en-US" altLang="ja-JP" sz="2000" dirty="0"/>
              <a:t> push this to the cloud? Well using Google cloud and the automatic container management tool (</a:t>
            </a:r>
            <a:r>
              <a:rPr lang="en-US" altLang="ja-JP" sz="2000" u="sng" dirty="0">
                <a:hlinkClick r:id="rId2"/>
              </a:rPr>
              <a:t>https://kubernetes.io/</a:t>
            </a:r>
            <a:r>
              <a:rPr lang="en-US" altLang="ja-JP" sz="2000" dirty="0"/>
              <a:t>) we </a:t>
            </a:r>
            <a:r>
              <a:rPr lang="en-US" altLang="ja-JP" sz="2000" dirty="0" smtClean="0"/>
              <a:t>can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7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491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ＭＳ Ｐゴシック</vt:lpstr>
      <vt:lpstr>Ubuntu</vt:lpstr>
      <vt:lpstr>Arial</vt:lpstr>
      <vt:lpstr>Calibri</vt:lpstr>
      <vt:lpstr>Calibri Light</vt:lpstr>
      <vt:lpstr>Wingdings</vt:lpstr>
      <vt:lpstr>Office Theme</vt:lpstr>
      <vt:lpstr>Tensorflow Serving for Production</vt:lpstr>
      <vt:lpstr>Tensorflow Serving</vt:lpstr>
      <vt:lpstr>Tensorflow Serving Architecture</vt:lpstr>
      <vt:lpstr>PowerPoint Presentation</vt:lpstr>
      <vt:lpstr>Implementation Flow</vt:lpstr>
      <vt:lpstr>PowerPoint Presentation</vt:lpstr>
      <vt:lpstr>PowerPoint Presentation</vt:lpstr>
      <vt:lpstr>PowerPoint Presentation</vt:lpstr>
      <vt:lpstr>Setup Development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Prarthana_Bataju</dc:creator>
  <cp:lastModifiedBy>Prarthana_Bataju</cp:lastModifiedBy>
  <cp:revision>54</cp:revision>
  <dcterms:created xsi:type="dcterms:W3CDTF">2018-01-19T07:10:17Z</dcterms:created>
  <dcterms:modified xsi:type="dcterms:W3CDTF">2018-02-13T05:50:30Z</dcterms:modified>
</cp:coreProperties>
</file>