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109" d="100"/>
          <a:sy n="109" d="100"/>
        </p:scale>
        <p:origin x="494" y="91"/>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567994737"/>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1717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166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193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134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6"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2406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44218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4574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6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103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094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279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305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73314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6536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6565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88"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066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9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4676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09113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8"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9" name="文本框"/>
          <p:cNvSpPr>
            <a:spLocks noGrp="1"/>
          </p:cNvSpPr>
          <p:nvPr>
            <p:ph type="subTitle" idx="1"/>
          </p:nvPr>
        </p:nvSpPr>
        <p:spPr>
          <a:xfrm>
            <a:off x="1143000" y="2701925"/>
            <a:ext cx="6858000" cy="12414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0" name="文本框"/>
          <p:cNvSpPr>
            <a:spLocks noGrp="1"/>
          </p:cNvSpPr>
          <p:nvPr>
            <p:ph type="dt" idx="10"/>
          </p:nvPr>
        </p:nvSpPr>
        <p:spPr>
          <a:xfrm>
            <a:off x="628650" y="4767263"/>
            <a:ext cx="2057399"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1" name="文本框"/>
          <p:cNvSpPr>
            <a:spLocks noGrp="1"/>
          </p:cNvSpPr>
          <p:nvPr>
            <p:ph type="ftr"/>
          </p:nvPr>
        </p:nvSpPr>
        <p:spPr>
          <a:xfrm>
            <a:off x="3028950" y="4767263"/>
            <a:ext cx="30861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2" name="文本框"/>
          <p:cNvSpPr>
            <a:spLocks noGrp="1"/>
          </p:cNvSpPr>
          <p:nvPr>
            <p:ph type="sldNum"/>
          </p:nvPr>
        </p:nvSpPr>
        <p:spPr>
          <a:xfrm>
            <a:off x="6457950" y="4767263"/>
            <a:ext cx="20574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030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53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43"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4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4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4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4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48"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5646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8" name="文本框"/>
          <p:cNvSpPr>
            <a:spLocks noGrp="1"/>
          </p:cNvSpPr>
          <p:nvPr>
            <p:ph type="title"/>
          </p:nvPr>
        </p:nvSpPr>
        <p:spPr>
          <a:xfrm>
            <a:off x="311700" y="555600"/>
            <a:ext cx="2808000" cy="755698"/>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pPr>
            <a:endParaRPr lang="zh-CN" altLang="en-US"/>
          </a:p>
        </p:txBody>
      </p:sp>
      <p:sp>
        <p:nvSpPr>
          <p:cNvPr id="119"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a:p>
        </p:txBody>
      </p:sp>
      <p:sp>
        <p:nvSpPr>
          <p:cNvPr id="12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4430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6"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7"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28"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29"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30"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31"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32"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3" name="文本框"/>
          <p:cNvSpPr>
            <a:spLocks noGrp="1"/>
          </p:cNvSpPr>
          <p:nvPr>
            <p:ph type="title"/>
          </p:nvPr>
        </p:nvSpPr>
        <p:spPr>
          <a:xfrm>
            <a:off x="628560" y="273780"/>
            <a:ext cx="7886400" cy="993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
        <p:nvSpPr>
          <p:cNvPr id="134" name="文本框"/>
          <p:cNvSpPr>
            <a:spLocks noGrp="1"/>
          </p:cNvSpPr>
          <p:nvPr>
            <p:ph type="body" idx="1"/>
          </p:nvPr>
        </p:nvSpPr>
        <p:spPr>
          <a:xfrm>
            <a:off x="457110" y="1203390"/>
            <a:ext cx="8229300" cy="2982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val="135778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6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6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6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6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6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6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8"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p>
        </p:txBody>
      </p:sp>
      <p:sp>
        <p:nvSpPr>
          <p:cNvPr id="169"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pPr>
            <a:endParaRPr lang="zh-CN" altLang="en-US"/>
          </a:p>
        </p:txBody>
      </p:sp>
      <p:sp>
        <p:nvSpPr>
          <p:cNvPr id="170"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1"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2"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82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3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401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60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92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4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4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80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404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5" cy="412476"/>
          </a:xfrm>
          <a:prstGeom prst="rect">
            <a:avLst/>
          </a:prstGeom>
          <a:noFill/>
          <a:ln w="12700" cap="flat" cmpd="sng">
            <a:noFill/>
            <a:prstDash val="solid"/>
            <a:round/>
          </a:ln>
        </p:spPr>
      </p:pic>
      <p:sp>
        <p:nvSpPr>
          <p:cNvPr id="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00" cy="369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13362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12700" cap="flat" cmpd="sng">
            <a:noFill/>
            <a:prstDash val="solid"/>
            <a:round/>
          </a:ln>
        </p:spPr>
      </p:sp>
      <p:pic>
        <p:nvPicPr>
          <p:cNvPr id="24" name="图片" descr="A white circle in the sky&#10;&#10;Description automatically generated"/>
          <p:cNvPicPr>
            <a:picLocks/>
          </p:cNvPicPr>
          <p:nvPr/>
        </p:nvPicPr>
        <p:blipFill>
          <a:blip r:embed="rId3" cstate="print"/>
          <a:srcRect t="5929" r="744" b="10206"/>
          <a:stretch>
            <a:fillRect/>
          </a:stretch>
        </p:blipFill>
        <p:spPr>
          <a:xfrm>
            <a:off x="3230" y="-1"/>
            <a:ext cx="9130937" cy="5143501"/>
          </a:xfrm>
          <a:prstGeom prst="rect">
            <a:avLst/>
          </a:prstGeom>
          <a:noFill/>
          <a:ln w="12700" cap="flat" cmpd="sng">
            <a:noFill/>
            <a:prstDash val="solid"/>
            <a:round/>
          </a:ln>
        </p:spPr>
      </p:pic>
      <p:sp>
        <p:nvSpPr>
          <p:cNvPr id="25" name="矩形"/>
          <p:cNvSpPr>
            <a:spLocks/>
          </p:cNvSpPr>
          <p:nvPr/>
        </p:nvSpPr>
        <p:spPr>
          <a:xfrm>
            <a:off x="1865074" y="730897"/>
            <a:ext cx="6301200" cy="3966600"/>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77726" y="1023080"/>
            <a:ext cx="6985200" cy="3451500"/>
          </a:xfrm>
          <a:prstGeom prst="rect">
            <a:avLst/>
          </a:prstGeom>
          <a:solidFill>
            <a:srgbClr val="FFFFFF"/>
          </a:solidFill>
          <a:ln w="25400" cap="flat" cmpd="sng">
            <a:solidFill>
              <a:srgbClr val="FFFFFF"/>
            </a:solidFill>
            <a:prstDash val="solid"/>
            <a:round/>
          </a:ln>
          <a:effectLst>
            <a:outerShdw blurRad="508000" sx="104999" sy="104999" algn="ctr" rotWithShape="0">
              <a:srgbClr val="000000">
                <a:alpha val="39607"/>
              </a:srgbClr>
            </a:outerShdw>
          </a:effectLst>
        </p:spPr>
        <p:txBody>
          <a:bodyPr/>
          <a:lstStyle/>
          <a:p>
            <a:endParaRPr lang="en-IN" dirty="0"/>
          </a:p>
        </p:txBody>
      </p:sp>
      <p:sp>
        <p:nvSpPr>
          <p:cNvPr id="27" name="矩形"/>
          <p:cNvSpPr>
            <a:spLocks/>
          </p:cNvSpPr>
          <p:nvPr/>
        </p:nvSpPr>
        <p:spPr>
          <a:xfrm>
            <a:off x="2490558" y="2787442"/>
            <a:ext cx="50699" cy="446999"/>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00" cy="3866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29" name="矩形"/>
          <p:cNvSpPr>
            <a:spLocks/>
          </p:cNvSpPr>
          <p:nvPr/>
        </p:nvSpPr>
        <p:spPr>
          <a:xfrm>
            <a:off x="2541121" y="2795733"/>
            <a:ext cx="4019699" cy="3866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0" name="矩形"/>
          <p:cNvSpPr>
            <a:spLocks/>
          </p:cNvSpPr>
          <p:nvPr/>
        </p:nvSpPr>
        <p:spPr>
          <a:xfrm>
            <a:off x="1003624" y="364253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Student Details</a:t>
            </a:r>
            <a:endParaRPr lang="zh-CN" altLang="en-US" sz="1200" b="0" i="0" u="none" strike="noStrike" kern="0" cap="none" spc="0" baseline="0">
              <a:solidFill>
                <a:srgbClr val="000000"/>
              </a:solidFill>
              <a:latin typeface="Arial" charset="0"/>
              <a:ea typeface="Arial" charset="0"/>
              <a:cs typeface="Arial" charset="0"/>
              <a:sym typeface="Arial" charset="0"/>
            </a:endParaRPr>
          </a:p>
        </p:txBody>
      </p:sp>
      <p:sp>
        <p:nvSpPr>
          <p:cNvPr id="31" name="矩形"/>
          <p:cNvSpPr>
            <a:spLocks/>
          </p:cNvSpPr>
          <p:nvPr/>
        </p:nvSpPr>
        <p:spPr>
          <a:xfrm>
            <a:off x="1095095" y="3956068"/>
            <a:ext cx="2832600" cy="430847"/>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Name :</a:t>
            </a:r>
            <a:r>
              <a:rPr lang="en-US" altLang="zh-CN" sz="1100" b="1" i="0" u="none" strike="noStrike" kern="0" cap="none" spc="0" baseline="0" dirty="0">
                <a:solidFill>
                  <a:srgbClr val="000000"/>
                </a:solidFill>
                <a:latin typeface="Arial" charset="0"/>
                <a:ea typeface="Arial" charset="0"/>
                <a:cs typeface="Arial" charset="0"/>
                <a:sym typeface="Arial" charset="0"/>
              </a:rPr>
              <a:t>Prarthana B R</a:t>
            </a:r>
            <a:endParaRPr lang="en-US" altLang="zh-CN" sz="1100" b="1" i="0" u="none" strike="noStrike" kern="0" cap="none" spc="0" baseline="0" dirty="0">
              <a:solidFill>
                <a:srgbClr val="000000"/>
              </a:solidFill>
              <a:latin typeface="Arial" charset="0"/>
              <a:ea typeface="Arial" charset="0"/>
              <a:cs typeface="Arial" charset="0"/>
            </a:endParaRPr>
          </a:p>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ID : </a:t>
            </a:r>
            <a:r>
              <a:rPr lang="en-US" altLang="zh-CN" sz="1100" b="1" i="0" u="none" strike="noStrike" kern="0" cap="none" spc="0" baseline="0" dirty="0">
                <a:solidFill>
                  <a:srgbClr val="000000"/>
                </a:solidFill>
                <a:latin typeface="Arial" charset="0"/>
                <a:ea typeface="Arial" charset="0"/>
                <a:cs typeface="Arial" charset="0"/>
                <a:sym typeface="Arial" charset="0"/>
              </a:rPr>
              <a:t>au513521104048</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cxnSp>
        <p:nvCxnSpPr>
          <p:cNvPr id="32" name="直线连接线"/>
          <p:cNvCxnSpPr>
            <a:cxnSpLocks/>
          </p:cNvCxnSpPr>
          <p:nvPr/>
        </p:nvCxnSpPr>
        <p:spPr>
          <a:xfrm>
            <a:off x="1100213" y="3919492"/>
            <a:ext cx="1986599" cy="1587"/>
          </a:xfrm>
          <a:prstGeom prst="straightConnector1">
            <a:avLst/>
          </a:prstGeom>
          <a:noFill/>
          <a:ln w="9525" cap="flat" cmpd="sng">
            <a:solidFill>
              <a:srgbClr val="000000"/>
            </a:solidFill>
            <a:prstDash val="lgDashDot"/>
            <a:round/>
          </a:ln>
        </p:spPr>
      </p:cxnSp>
      <p:sp>
        <p:nvSpPr>
          <p:cNvPr id="33" name="矩形"/>
          <p:cNvSpPr>
            <a:spLocks/>
          </p:cNvSpPr>
          <p:nvPr/>
        </p:nvSpPr>
        <p:spPr>
          <a:xfrm>
            <a:off x="5596477" y="362729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College Name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34" name="直线连接线"/>
          <p:cNvCxnSpPr>
            <a:cxnSpLocks/>
          </p:cNvCxnSpPr>
          <p:nvPr/>
        </p:nvCxnSpPr>
        <p:spPr>
          <a:xfrm>
            <a:off x="5693065" y="3919492"/>
            <a:ext cx="1360200" cy="1587"/>
          </a:xfrm>
          <a:prstGeom prst="straightConnector1">
            <a:avLst/>
          </a:prstGeom>
          <a:noFill/>
          <a:ln w="9525" cap="flat" cmpd="sng">
            <a:solidFill>
              <a:srgbClr val="000000"/>
            </a:solidFill>
            <a:prstDash val="lgDashDot"/>
            <a:round/>
          </a:ln>
        </p:spPr>
      </p:cxnSp>
      <p:sp>
        <p:nvSpPr>
          <p:cNvPr id="35" name="矩形"/>
          <p:cNvSpPr>
            <a:spLocks/>
          </p:cNvSpPr>
          <p:nvPr/>
        </p:nvSpPr>
        <p:spPr>
          <a:xfrm>
            <a:off x="5693354" y="3956068"/>
            <a:ext cx="2160599" cy="4152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Arial" charset="0"/>
                <a:ea typeface="Arial" charset="0"/>
                <a:cs typeface="Arial" charset="0"/>
                <a:sym typeface="Arial" charset="0"/>
              </a:rPr>
              <a:t>Annai Mira College of Engineering and Technology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6" name="图片"/>
          <p:cNvPicPr>
            <a:picLocks/>
          </p:cNvPicPr>
          <p:nvPr/>
        </p:nvPicPr>
        <p:blipFill>
          <a:blip r:embed="rId4" cstate="print"/>
          <a:stretch>
            <a:fillRect/>
          </a:stretch>
        </p:blipFill>
        <p:spPr>
          <a:xfrm>
            <a:off x="1834749" y="1249149"/>
            <a:ext cx="1146741" cy="666201"/>
          </a:xfrm>
          <a:prstGeom prst="rect">
            <a:avLst/>
          </a:prstGeom>
          <a:noFill/>
          <a:ln w="12700" cap="flat" cmpd="sng">
            <a:noFill/>
            <a:prstDash val="solid"/>
            <a:round/>
          </a:ln>
        </p:spPr>
      </p:pic>
      <p:pic>
        <p:nvPicPr>
          <p:cNvPr id="37" name="图片" descr="A logo with people and map&#10;&#10;Description automatically generated"/>
          <p:cNvPicPr>
            <a:picLocks/>
          </p:cNvPicPr>
          <p:nvPr/>
        </p:nvPicPr>
        <p:blipFill>
          <a:blip r:embed="rId5" cstate="print"/>
          <a:stretch>
            <a:fillRect/>
          </a:stretch>
        </p:blipFill>
        <p:spPr>
          <a:xfrm>
            <a:off x="6461189" y="1211666"/>
            <a:ext cx="668564" cy="666202"/>
          </a:xfrm>
          <a:prstGeom prst="rect">
            <a:avLst/>
          </a:prstGeom>
          <a:noFill/>
          <a:ln w="12700" cap="flat" cmpd="sng">
            <a:noFill/>
            <a:prstDash val="solid"/>
            <a:round/>
          </a:ln>
        </p:spPr>
      </p:pic>
      <p:pic>
        <p:nvPicPr>
          <p:cNvPr id="38" name="图片" descr="A close up of a logo&#10;&#10;Description automatically generated"/>
          <p:cNvPicPr>
            <a:picLocks/>
          </p:cNvPicPr>
          <p:nvPr/>
        </p:nvPicPr>
        <p:blipFill>
          <a:blip r:embed="rId6" cstate="print"/>
          <a:stretch>
            <a:fillRect/>
          </a:stretch>
        </p:blipFill>
        <p:spPr>
          <a:xfrm>
            <a:off x="3927667" y="1286630"/>
            <a:ext cx="1587347" cy="516274"/>
          </a:xfrm>
          <a:prstGeom prst="rect">
            <a:avLst/>
          </a:prstGeom>
          <a:noFill/>
          <a:ln w="12700" cap="flat" cmpd="sng">
            <a:noFill/>
            <a:prstDash val="solid"/>
            <a:round/>
          </a:ln>
        </p:spPr>
      </p:pic>
    </p:spTree>
    <p:extLst>
      <p:ext uri="{BB962C8B-B14F-4D97-AF65-F5344CB8AC3E}">
        <p14:creationId xmlns:p14="http://schemas.microsoft.com/office/powerpoint/2010/main" val="151490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0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8" name="矩形"/>
          <p:cNvSpPr>
            <a:spLocks/>
          </p:cNvSpPr>
          <p:nvPr/>
        </p:nvSpPr>
        <p:spPr>
          <a:xfrm>
            <a:off x="397933" y="1131550"/>
            <a:ext cx="77640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MODELLING:</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Database Modeling</a:t>
            </a:r>
            <a:r>
              <a:rPr lang="en-US" altLang="zh-CN" sz="1400" b="0" i="0" u="none" strike="noStrike" kern="0" cap="none" spc="0" baseline="0">
                <a:solidFill>
                  <a:srgbClr val="000000"/>
                </a:solidFill>
                <a:latin typeface="Arial" charset="0"/>
                <a:ea typeface="Arial" charset="0"/>
                <a:cs typeface="Arial" charset="0"/>
                <a:sym typeface="Arial"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Interaction Modeling</a:t>
            </a:r>
            <a:r>
              <a:rPr lang="en-US" altLang="zh-CN" sz="1400" b="0" i="0" u="none" strike="noStrike" kern="0" cap="none" spc="0" baseline="0">
                <a:solidFill>
                  <a:srgbClr val="000000"/>
                </a:solidFill>
                <a:latin typeface="Arial" charset="0"/>
                <a:ea typeface="Arial" charset="0"/>
                <a:cs typeface="Arial" charset="0"/>
                <a:sym typeface="Arial"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RESULTS: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User satisfaction on using our website .</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Easier way of booking the tickets in the easier and in the efficient way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320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文本框"/>
          <p:cNvSpPr>
            <a:spLocks noGrp="1"/>
          </p:cNvSpPr>
          <p:nvPr>
            <p:ph type="title"/>
          </p:nvPr>
        </p:nvSpPr>
        <p:spPr>
          <a:xfrm>
            <a:off x="1424212" y="59914"/>
            <a:ext cx="8832300" cy="451800"/>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dirty="0">
                <a:solidFill>
                  <a:schemeClr val="bg2">
                    <a:lumMod val="20000"/>
                    <a:lumOff val="80000"/>
                  </a:schemeClr>
                </a:solidFill>
                <a:latin typeface="Arial" charset="0"/>
                <a:ea typeface="Arial" charset="0"/>
                <a:cs typeface="Arial" charset="0"/>
                <a:sym typeface="Arial" charset="0"/>
              </a:rPr>
              <a:t>Homepage</a:t>
            </a:r>
            <a:endParaRPr lang="zh-CN" altLang="en-US" sz="24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pic>
        <p:nvPicPr>
          <p:cNvPr id="9" name="Picture 8">
            <a:extLst>
              <a:ext uri="{FF2B5EF4-FFF2-40B4-BE49-F238E27FC236}">
                <a16:creationId xmlns:a16="http://schemas.microsoft.com/office/drawing/2014/main" id="{BFC71B73-7CFF-3BEA-E065-8A45AE0278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71" y="733800"/>
            <a:ext cx="7209692" cy="3463816"/>
          </a:xfrm>
          <a:prstGeom prst="rect">
            <a:avLst/>
          </a:prstGeom>
        </p:spPr>
      </p:pic>
      <p:sp>
        <p:nvSpPr>
          <p:cNvPr id="15" name="Text Placeholder 14">
            <a:extLst>
              <a:ext uri="{FF2B5EF4-FFF2-40B4-BE49-F238E27FC236}">
                <a16:creationId xmlns:a16="http://schemas.microsoft.com/office/drawing/2014/main" id="{912FDD8A-FF90-C09F-51BB-7286D74ADF3A}"/>
              </a:ext>
            </a:extLst>
          </p:cNvPr>
          <p:cNvSpPr>
            <a:spLocks noGrp="1"/>
          </p:cNvSpPr>
          <p:nvPr>
            <p:ph type="body" idx="1"/>
          </p:nvPr>
        </p:nvSpPr>
        <p:spPr>
          <a:xfrm>
            <a:off x="6914271" y="733800"/>
            <a:ext cx="2229729" cy="4084385"/>
          </a:xfrm>
        </p:spPr>
        <p:txBody>
          <a:bodyPr/>
          <a:lstStyle/>
          <a:p>
            <a:pPr marL="438023" indent="-285750" algn="l">
              <a:lnSpc>
                <a:spcPct val="115000"/>
              </a:lnSpc>
              <a:spcBef>
                <a:spcPts val="0"/>
              </a:spcBef>
              <a:spcAft>
                <a:spcPts val="0"/>
              </a:spcAft>
              <a:buClr>
                <a:srgbClr val="000000"/>
              </a:buClr>
              <a:buSzPts val="1200"/>
              <a:buFont typeface="Arial" panose="020B0604020202020204" pitchFamily="34" charset="0"/>
              <a:buChar char="•"/>
            </a:pPr>
            <a:r>
              <a:rPr lang="en-US" altLang="zh-CN" sz="1400" i="0" u="none" strike="noStrike" kern="0" cap="none" spc="0" baseline="0" dirty="0">
                <a:solidFill>
                  <a:schemeClr val="tx1"/>
                </a:solidFill>
                <a:latin typeface="Arial" charset="0"/>
                <a:ea typeface="Arial" charset="0"/>
                <a:cs typeface="Arial" charset="0"/>
                <a:sym typeface="Arial" charset="0"/>
              </a:rPr>
              <a:t>The Home page consists of a friendly interface and easier navigation to all the pages like Find Bus,</a:t>
            </a:r>
            <a:r>
              <a:rPr lang="en-US" altLang="zh-CN" sz="1200" dirty="0">
                <a:solidFill>
                  <a:schemeClr val="tx1"/>
                </a:solidFill>
                <a:sym typeface="Arial" charset="0"/>
              </a:rPr>
              <a:t> </a:t>
            </a:r>
            <a:r>
              <a:rPr lang="en-US" altLang="zh-CN" sz="1400" i="0" u="none" strike="noStrike" kern="0" cap="none" spc="0" baseline="0" dirty="0">
                <a:solidFill>
                  <a:schemeClr val="tx1"/>
                </a:solidFill>
                <a:latin typeface="Arial" charset="0"/>
                <a:ea typeface="Arial" charset="0"/>
                <a:cs typeface="Arial" charset="0"/>
                <a:sym typeface="Arial" charset="0"/>
              </a:rPr>
              <a:t>See Bookings and   Registration pages .</a:t>
            </a:r>
            <a:endParaRPr lang="en-US" altLang="zh-CN" sz="1200" i="0" u="none" strike="noStrike" kern="0" cap="none" spc="0" baseline="0" dirty="0">
              <a:solidFill>
                <a:schemeClr val="tx1"/>
              </a:solidFill>
              <a:latin typeface="Arial" charset="0"/>
              <a:ea typeface="Arial" charset="0"/>
              <a:cs typeface="Arial" charset="0"/>
              <a:sym typeface="Arial" charset="0"/>
            </a:endParaRPr>
          </a:p>
          <a:p>
            <a:pPr marL="438023" indent="-285750" algn="l">
              <a:lnSpc>
                <a:spcPct val="115000"/>
              </a:lnSpc>
              <a:spcBef>
                <a:spcPts val="0"/>
              </a:spcBef>
              <a:spcAft>
                <a:spcPts val="0"/>
              </a:spcAft>
              <a:buClr>
                <a:srgbClr val="000000"/>
              </a:buClr>
              <a:buSzPts val="1200"/>
              <a:buFont typeface="Arial" panose="020B0604020202020204" pitchFamily="34" charset="0"/>
              <a:buChar char="•"/>
            </a:pPr>
            <a:r>
              <a:rPr lang="en-US" altLang="zh-CN" sz="1400" i="0" u="none" strike="noStrike" kern="0" cap="none" spc="0" baseline="0" dirty="0">
                <a:solidFill>
                  <a:schemeClr val="tx1"/>
                </a:solidFill>
                <a:latin typeface="Arial" charset="0"/>
                <a:ea typeface="Arial" charset="0"/>
                <a:cs typeface="Arial" charset="0"/>
                <a:sym typeface="Arial" charset="0"/>
              </a:rPr>
              <a:t>It provides easy access so that all people can use the website without any issues</a:t>
            </a:r>
            <a:endParaRPr lang="zh-CN" altLang="en-US" sz="1200" i="0" u="none" strike="noStrike" kern="0" cap="none" spc="0" baseline="0" dirty="0">
              <a:solidFill>
                <a:schemeClr val="tx1"/>
              </a:solidFill>
              <a:latin typeface="Arial" charset="0"/>
              <a:ea typeface="Arial" charset="0"/>
              <a:cs typeface="Arial" charset="0"/>
              <a:sym typeface="Arial" charset="0"/>
            </a:endParaRPr>
          </a:p>
          <a:p>
            <a:endParaRPr lang="en-US" dirty="0"/>
          </a:p>
        </p:txBody>
      </p:sp>
    </p:spTree>
    <p:extLst>
      <p:ext uri="{BB962C8B-B14F-4D97-AF65-F5344CB8AC3E}">
        <p14:creationId xmlns:p14="http://schemas.microsoft.com/office/powerpoint/2010/main" val="36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628560" y="601132"/>
            <a:ext cx="7886400" cy="6666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About-Us-Page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481012" y="1184261"/>
            <a:ext cx="8402100" cy="3431999"/>
          </a:xfrm>
          <a:prstGeom prst="rect">
            <a:avLst/>
          </a:prstGeom>
          <a:noFill/>
          <a:ln w="9525" cap="flat" cmpd="sng">
            <a:solidFill>
              <a:srgbClr val="FFAB40"/>
            </a:solidFill>
            <a:prstDash val="solid"/>
            <a:miter/>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About Us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7" name="矩形"/>
          <p:cNvSpPr>
            <a:spLocks/>
          </p:cNvSpPr>
          <p:nvPr/>
        </p:nvSpPr>
        <p:spPr>
          <a:xfrm>
            <a:off x="0" y="0"/>
            <a:ext cx="962100" cy="0"/>
          </a:xfrm>
          <a:prstGeom prst="rect">
            <a:avLst/>
          </a:prstGeom>
          <a:noFill/>
          <a:ln w="12700" cap="flat" cmpd="sng">
            <a:noFill/>
            <a:prstDash val="solid"/>
            <a:round/>
          </a:ln>
        </p:spPr>
      </p:sp>
      <p:sp>
        <p:nvSpPr>
          <p:cNvPr id="138" name="矩形"/>
          <p:cNvSpPr>
            <a:spLocks/>
          </p:cNvSpPr>
          <p:nvPr/>
        </p:nvSpPr>
        <p:spPr>
          <a:xfrm>
            <a:off x="0" y="0"/>
            <a:ext cx="1271700" cy="0"/>
          </a:xfrm>
          <a:prstGeom prst="rect">
            <a:avLst/>
          </a:prstGeom>
          <a:noFill/>
          <a:ln w="12700" cap="flat" cmpd="sng">
            <a:noFill/>
            <a:prstDash val="solid"/>
            <a:round/>
          </a:ln>
        </p:spPr>
      </p:sp>
    </p:spTree>
    <p:extLst>
      <p:ext uri="{BB962C8B-B14F-4D97-AF65-F5344CB8AC3E}">
        <p14:creationId xmlns:p14="http://schemas.microsoft.com/office/powerpoint/2010/main" val="10036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628560" y="634999"/>
            <a:ext cx="7886400" cy="63269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0" y="0"/>
            <a:ext cx="600000" cy="0"/>
          </a:xfrm>
          <a:prstGeom prst="rect">
            <a:avLst/>
          </a:prstGeom>
          <a:noFill/>
          <a:ln w="12700" cap="flat" cmpd="sng">
            <a:noFill/>
            <a:prstDash val="solid"/>
            <a:round/>
          </a:ln>
        </p:spPr>
      </p:sp>
      <p:sp>
        <p:nvSpPr>
          <p:cNvPr id="143" name="矩形"/>
          <p:cNvSpPr>
            <a:spLocks/>
          </p:cNvSpPr>
          <p:nvPr/>
        </p:nvSpPr>
        <p:spPr>
          <a:xfrm>
            <a:off x="152400" y="152400"/>
            <a:ext cx="600000" cy="0"/>
          </a:xfrm>
          <a:prstGeom prst="rect">
            <a:avLst/>
          </a:prstGeom>
          <a:noFill/>
          <a:ln w="12700" cap="flat" cmpd="sng">
            <a:noFill/>
            <a:prstDash val="solid"/>
            <a:round/>
          </a:ln>
        </p:spPr>
      </p:sp>
      <p:sp>
        <p:nvSpPr>
          <p:cNvPr id="144" name="矩形"/>
          <p:cNvSpPr>
            <a:spLocks/>
          </p:cNvSpPr>
          <p:nvPr/>
        </p:nvSpPr>
        <p:spPr>
          <a:xfrm>
            <a:off x="481693" y="1115646"/>
            <a:ext cx="8033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sevices page contains the following informations</a:t>
            </a: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Services</a:t>
            </a:r>
            <a:r>
              <a:rPr lang="en-US" altLang="zh-CN" sz="1400" b="0" i="0" u="none" strike="noStrike" kern="0" cap="none" spc="0" baseline="0">
                <a:solidFill>
                  <a:srgbClr val="000000"/>
                </a:solidFill>
                <a:latin typeface="Arial" charset="0"/>
                <a:ea typeface="Arial" charset="0"/>
                <a:cs typeface="Arial" charset="0"/>
                <a:sym typeface="Arial"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Customer Support Services</a:t>
            </a:r>
            <a:r>
              <a:rPr lang="en-US" altLang="zh-CN" sz="1400" b="0" i="0" u="none" strike="noStrike" kern="0" cap="none" spc="0" baseline="0">
                <a:solidFill>
                  <a:srgbClr val="000000"/>
                </a:solidFill>
                <a:latin typeface="Arial" charset="0"/>
                <a:ea typeface="Arial" charset="0"/>
                <a:cs typeface="Arial" charset="0"/>
                <a:sym typeface="Arial"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Additional Value-Added Services</a:t>
            </a:r>
            <a:r>
              <a:rPr lang="en-US" altLang="zh-CN" sz="1400" b="0" i="0" u="none" strike="noStrike" kern="0" cap="none" spc="0" baseline="0">
                <a:solidFill>
                  <a:srgbClr val="000000"/>
                </a:solidFill>
                <a:latin typeface="Arial" charset="0"/>
                <a:ea typeface="Arial" charset="0"/>
                <a:cs typeface="Arial" charset="0"/>
                <a:sym typeface="Arial"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2507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文本框"/>
          <p:cNvSpPr>
            <a:spLocks noGrp="1"/>
          </p:cNvSpPr>
          <p:nvPr>
            <p:ph type="title"/>
          </p:nvPr>
        </p:nvSpPr>
        <p:spPr>
          <a:xfrm>
            <a:off x="628560" y="643466"/>
            <a:ext cx="7886400" cy="6243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Departments-Page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8" name="矩形"/>
          <p:cNvSpPr>
            <a:spLocks/>
          </p:cNvSpPr>
          <p:nvPr/>
        </p:nvSpPr>
        <p:spPr>
          <a:xfrm>
            <a:off x="628559" y="1167577"/>
            <a:ext cx="7886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departments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Operational Departments Overview</a:t>
            </a:r>
            <a:r>
              <a:rPr lang="en-US" altLang="zh-CN" sz="1400" b="0" i="0" u="none" strike="noStrike" kern="0" cap="none" spc="0" baseline="0">
                <a:solidFill>
                  <a:srgbClr val="000000"/>
                </a:solidFill>
                <a:latin typeface="Arial" charset="0"/>
                <a:ea typeface="Arial" charset="0"/>
                <a:cs typeface="Arial" charset="0"/>
                <a:sym typeface="Arial"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Team Members and Roles</a:t>
            </a:r>
            <a:r>
              <a:rPr lang="en-US" altLang="zh-CN" sz="1400" b="0" i="0" u="none" strike="noStrike" kern="0" cap="none" spc="0" baseline="0">
                <a:solidFill>
                  <a:srgbClr val="000000"/>
                </a:solidFill>
                <a:latin typeface="Arial" charset="0"/>
                <a:ea typeface="Arial" charset="0"/>
                <a:cs typeface="Arial" charset="0"/>
                <a:sym typeface="Arial"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Collaboration and Communication Channels</a:t>
            </a:r>
            <a:r>
              <a:rPr lang="en-US" altLang="zh-CN" sz="1400" b="0" i="0" u="none" strike="noStrike" kern="0" cap="none" spc="0" baseline="0">
                <a:solidFill>
                  <a:srgbClr val="000000"/>
                </a:solidFill>
                <a:latin typeface="Arial" charset="0"/>
                <a:ea typeface="Arial" charset="0"/>
                <a:cs typeface="Arial" charset="0"/>
                <a:sym typeface="Arial"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5710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2" name="矩形"/>
          <p:cNvSpPr>
            <a:spLocks/>
          </p:cNvSpPr>
          <p:nvPr/>
        </p:nvSpPr>
        <p:spPr>
          <a:xfrm>
            <a:off x="590980" y="1069158"/>
            <a:ext cx="7424400" cy="36632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Mobile App Development</a:t>
            </a:r>
            <a:r>
              <a:rPr lang="en-US" altLang="zh-CN" sz="1400" b="0" i="0" u="none" strike="noStrike" kern="0" cap="none" spc="0" baseline="0">
                <a:solidFill>
                  <a:srgbClr val="000000"/>
                </a:solidFill>
                <a:latin typeface="Arial" charset="0"/>
                <a:ea typeface="Arial" charset="0"/>
                <a:cs typeface="Arial" charset="0"/>
                <a:sym typeface="Arial"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Advanced Analytics and Personalization: </a:t>
            </a:r>
            <a:r>
              <a:rPr lang="en-US" altLang="zh-CN" sz="1400" b="0" i="0" u="none" strike="noStrike" kern="0" cap="none" spc="0" baseline="0">
                <a:solidFill>
                  <a:srgbClr val="000000"/>
                </a:solidFill>
                <a:latin typeface="Arial" charset="0"/>
                <a:ea typeface="Arial" charset="0"/>
                <a:cs typeface="Arial" charset="0"/>
                <a:sym typeface="Arial"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 Integration with Transportation Networks: </a:t>
            </a:r>
            <a:r>
              <a:rPr lang="en-US" altLang="zh-CN" sz="1400" b="0" i="0" u="none" strike="noStrike" kern="0" cap="none" spc="0" baseline="0">
                <a:solidFill>
                  <a:srgbClr val="000000"/>
                </a:solidFill>
                <a:latin typeface="Arial" charset="0"/>
                <a:ea typeface="Arial" charset="0"/>
                <a:cs typeface="Arial" charset="0"/>
                <a:sym typeface="Arial"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6289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Conclusion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5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5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8" name="矩形"/>
          <p:cNvSpPr>
            <a:spLocks/>
          </p:cNvSpPr>
          <p:nvPr/>
        </p:nvSpPr>
        <p:spPr>
          <a:xfrm>
            <a:off x="682533" y="1066028"/>
            <a:ext cx="74409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Achievements and Milestones</a:t>
            </a:r>
            <a:r>
              <a:rPr lang="en-US" altLang="zh-CN" sz="1400" b="0" i="0" u="none" strike="noStrike" kern="0" cap="none" spc="0" baseline="0">
                <a:solidFill>
                  <a:srgbClr val="000000"/>
                </a:solidFill>
                <a:latin typeface="Arial" charset="0"/>
                <a:ea typeface="Arial" charset="0"/>
                <a:cs typeface="Arial" charset="0"/>
                <a:sym typeface="Arial" charset="0"/>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Feedback and Impact</a:t>
            </a:r>
            <a:r>
              <a:rPr lang="en-US" altLang="zh-CN" sz="1400" b="0" i="0" u="none" strike="noStrike" kern="0" cap="none" spc="0" baseline="0">
                <a:solidFill>
                  <a:srgbClr val="000000"/>
                </a:solidFill>
                <a:latin typeface="Arial" charset="0"/>
                <a:ea typeface="Arial" charset="0"/>
                <a:cs typeface="Arial" charset="0"/>
                <a:sym typeface="Arial" charset="0"/>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Lessons Learned and Future Directions</a:t>
            </a:r>
            <a:r>
              <a:rPr lang="en-US" altLang="zh-CN" sz="1400" b="0" i="0" u="none" strike="noStrike" kern="0" cap="none" spc="0" baseline="0">
                <a:solidFill>
                  <a:srgbClr val="000000"/>
                </a:solidFill>
                <a:latin typeface="Arial" charset="0"/>
                <a:ea typeface="Arial" charset="0"/>
                <a:cs typeface="Arial" charset="0"/>
                <a:sym typeface="Arial" charset="0"/>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171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3504528" y="2334505"/>
            <a:ext cx="2148900" cy="460374"/>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144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098" cy="578738"/>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600" cy="530699"/>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200" cy="295275"/>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Building Bus Reservation System using Python and Django</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0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400"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3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8652" y="592323"/>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Abstract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1" name="矩形"/>
          <p:cNvSpPr>
            <a:spLocks/>
          </p:cNvSpPr>
          <p:nvPr/>
        </p:nvSpPr>
        <p:spPr>
          <a:xfrm>
            <a:off x="457200" y="1016446"/>
            <a:ext cx="7989300" cy="3647400"/>
          </a:xfrm>
          <a:prstGeom prst="rect">
            <a:avLst/>
          </a:prstGeom>
          <a:solidFill>
            <a:srgbClr val="FFFFFF"/>
          </a:solidFill>
          <a:ln w="9525" cap="flat" cmpd="sng">
            <a:solidFill>
              <a:srgbClr val="FFAB40"/>
            </a:solidFill>
            <a:prstDash val="solid"/>
            <a:round/>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Purpose</a:t>
            </a:r>
            <a:r>
              <a:rPr lang="en-US" altLang="zh-CN" sz="1400" b="0" i="0" u="none" strike="noStrike" kern="0" cap="none" spc="0" baseline="0">
                <a:solidFill>
                  <a:srgbClr val="000000"/>
                </a:solidFill>
                <a:latin typeface="Arial" charset="0"/>
                <a:ea typeface="Arial" charset="0"/>
                <a:cs typeface="Arial" charset="0"/>
                <a:sym typeface="Arial" charset="0"/>
              </a:rPr>
              <a:t>: The project aims to develop a web-based platform that allows users to easily search for available bus routes, select seats, and make reservations online, providing a convenient and efficient way to plan and book bus travel.</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Features</a:t>
            </a:r>
            <a:r>
              <a:rPr lang="en-US" altLang="zh-CN" sz="1400" b="0" i="0" u="none" strike="noStrike" kern="0" cap="none" spc="0" baseline="0">
                <a:solidFill>
                  <a:srgbClr val="000000"/>
                </a:solidFill>
                <a:latin typeface="Arial" charset="0"/>
                <a:ea typeface="Arial" charset="0"/>
                <a:cs typeface="Arial" charset="0"/>
                <a:sym typeface="Arial" charset="0"/>
              </a:rPr>
              <a:t>: The system will include features such as user authentication, bus management (including routes, schedules, and availability), a reservation system with seat selection and also cancelling the booked buses.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Technology Stack</a:t>
            </a:r>
            <a:r>
              <a:rPr lang="en-US" altLang="zh-CN" sz="1400" b="0" i="0" u="none" strike="noStrike" kern="0" cap="none" spc="0" baseline="0">
                <a:solidFill>
                  <a:srgbClr val="000000"/>
                </a:solidFill>
                <a:latin typeface="Arial" charset="0"/>
                <a:ea typeface="Arial" charset="0"/>
                <a:cs typeface="Arial" charset="0"/>
                <a:sym typeface="Arial" charset="0"/>
              </a:rPr>
              <a:t>: Built using Python and the Django web framework, the project utilizes Django’s built-in authentication system for user management, and integration with third-party payment gateways for secure transactions.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Objective</a:t>
            </a:r>
            <a:r>
              <a:rPr lang="en-US" altLang="zh-CN" sz="1400" b="0" i="0" u="none" strike="noStrike" kern="0" cap="none" spc="0" baseline="0">
                <a:solidFill>
                  <a:srgbClr val="000000"/>
                </a:solidFill>
                <a:latin typeface="Arial" charset="0"/>
                <a:ea typeface="Arial" charset="0"/>
                <a:cs typeface="Arial" charset="0"/>
                <a:sym typeface="Arial"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080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8652" y="61678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7" name="矩形"/>
          <p:cNvSpPr>
            <a:spLocks/>
          </p:cNvSpPr>
          <p:nvPr/>
        </p:nvSpPr>
        <p:spPr>
          <a:xfrm>
            <a:off x="558799" y="1041592"/>
            <a:ext cx="75861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Inefficient Booking Process</a:t>
            </a:r>
            <a:r>
              <a:rPr lang="en-US" altLang="zh-CN" sz="1400" b="0" i="0" u="none" strike="noStrike" kern="0" cap="none" spc="0" baseline="0">
                <a:solidFill>
                  <a:srgbClr val="000000"/>
                </a:solidFill>
                <a:latin typeface="Arial" charset="0"/>
                <a:ea typeface="Arial" charset="0"/>
                <a:cs typeface="Arial" charset="0"/>
                <a:sym typeface="Arial" charset="0"/>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Manual Management for Bus Operators</a:t>
            </a:r>
            <a:r>
              <a:rPr lang="en-US" altLang="zh-CN" sz="1400" b="0" i="0" u="none" strike="noStrike" kern="0" cap="none" spc="0" baseline="0">
                <a:solidFill>
                  <a:srgbClr val="000000"/>
                </a:solidFill>
                <a:latin typeface="Arial" charset="0"/>
                <a:ea typeface="Arial" charset="0"/>
                <a:cs typeface="Arial" charset="0"/>
                <a:sym typeface="Arial" charset="0"/>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Lack of Real-Time Updates</a:t>
            </a:r>
            <a:r>
              <a:rPr lang="en-US" altLang="zh-CN" sz="1400" b="0" i="0" u="none" strike="noStrike" kern="0" cap="none" spc="0" baseline="0">
                <a:solidFill>
                  <a:srgbClr val="000000"/>
                </a:solidFill>
                <a:latin typeface="Arial" charset="0"/>
                <a:ea typeface="Arial" charset="0"/>
                <a:cs typeface="Arial" charset="0"/>
                <a:sym typeface="Arial" charset="0"/>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9335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8652" y="596654"/>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3" name="矩形"/>
          <p:cNvSpPr>
            <a:spLocks/>
          </p:cNvSpPr>
          <p:nvPr/>
        </p:nvSpPr>
        <p:spPr>
          <a:xfrm>
            <a:off x="567267" y="1023829"/>
            <a:ext cx="5308500" cy="30346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Buses Made Easy</a:t>
            </a:r>
            <a:r>
              <a:rPr lang="en-US" altLang="zh-CN" sz="1400" b="0" i="0" u="none" strike="noStrike" kern="0" cap="none" spc="0" baseline="0">
                <a:solidFill>
                  <a:srgbClr val="000000"/>
                </a:solidFill>
                <a:latin typeface="Arial" charset="0"/>
                <a:ea typeface="Arial" charset="0"/>
                <a:cs typeface="Arial" charset="0"/>
                <a:sym typeface="Arial" charset="0"/>
              </a:rPr>
              <a:t>: We're creating a website where you can easily find and book bus tickets online. No more standing in long lines or struggling with confusing websites. Just a few clicks, and you're all set for your journey!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Hassle-Free Travel Planning</a:t>
            </a:r>
            <a:r>
              <a:rPr lang="en-US" altLang="zh-CN" sz="1400" b="0" i="0" u="none" strike="noStrike" kern="0" cap="none" spc="0" baseline="0">
                <a:solidFill>
                  <a:srgbClr val="000000"/>
                </a:solidFill>
                <a:latin typeface="Arial" charset="0"/>
                <a:ea typeface="Arial" charset="0"/>
                <a:cs typeface="Arial" charset="0"/>
                <a:sym typeface="Arial" charset="0"/>
              </a:rPr>
              <a:t>: Our platform will let you check bus routes, pick your seats, and pay securely online. Say goodbye to last-minute worries about finding a seat or missing out on your preferred bus – we've got you covered!</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Convenient for Bus Operators Too</a:t>
            </a:r>
            <a:r>
              <a:rPr lang="en-US" altLang="zh-CN" sz="1400" b="0" i="0" u="none" strike="noStrike" kern="0" cap="none" spc="0" baseline="0">
                <a:solidFill>
                  <a:srgbClr val="000000"/>
                </a:solidFill>
                <a:latin typeface="Arial" charset="0"/>
                <a:ea typeface="Arial" charset="0"/>
                <a:cs typeface="Arial" charset="0"/>
                <a:sym typeface="Arial"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74" name="图片"/>
          <p:cNvPicPr>
            <a:picLocks/>
          </p:cNvPicPr>
          <p:nvPr/>
        </p:nvPicPr>
        <p:blipFill>
          <a:blip r:embed="rId3" cstate="print"/>
          <a:srcRect b="19903"/>
          <a:stretch>
            <a:fillRect/>
          </a:stretch>
        </p:blipFill>
        <p:spPr>
          <a:xfrm>
            <a:off x="5875867" y="1023829"/>
            <a:ext cx="3137100" cy="3361881"/>
          </a:xfrm>
          <a:prstGeom prst="rect">
            <a:avLst/>
          </a:prstGeom>
          <a:noFill/>
          <a:ln w="12700" cap="flat" cmpd="sng">
            <a:noFill/>
            <a:prstDash val="solid"/>
            <a:round/>
          </a:ln>
        </p:spPr>
      </p:pic>
    </p:spTree>
    <p:extLst>
      <p:ext uri="{BB962C8B-B14F-4D97-AF65-F5344CB8AC3E}">
        <p14:creationId xmlns:p14="http://schemas.microsoft.com/office/powerpoint/2010/main" val="15277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78" name="矩形"/>
          <p:cNvSpPr>
            <a:spLocks/>
          </p:cNvSpPr>
          <p:nvPr/>
        </p:nvSpPr>
        <p:spPr>
          <a:xfrm>
            <a:off x="719667" y="1102220"/>
            <a:ext cx="8144999"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Our Project provides the solution to the problems in Bus Ticket Booking in a simplified and   efficient way . Our websitet contains the following features that will make the Bus Booking process very easier </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User-Friendly Interface</a:t>
            </a:r>
            <a:r>
              <a:rPr lang="en-US" altLang="zh-CN" sz="1400" b="0" i="0" u="none" strike="noStrike" kern="0" cap="none" spc="0" baseline="0">
                <a:solidFill>
                  <a:srgbClr val="000000"/>
                </a:solidFill>
                <a:latin typeface="Arial" charset="0"/>
                <a:ea typeface="Arial" charset="0"/>
                <a:cs typeface="Arial" charset="0"/>
                <a:sym typeface="Arial" charset="0"/>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Comprehensive Bus Database</a:t>
            </a:r>
            <a:r>
              <a:rPr lang="en-US" altLang="zh-CN" sz="1400" b="0" i="0" u="none" strike="noStrike" kern="0" cap="none" spc="0" baseline="0">
                <a:solidFill>
                  <a:srgbClr val="000000"/>
                </a:solidFill>
                <a:latin typeface="Arial" charset="0"/>
                <a:ea typeface="Arial" charset="0"/>
                <a:cs typeface="Arial" charset="0"/>
                <a:sym typeface="Arial" charset="0"/>
              </a:rPr>
              <a:t>: Create a comprehensive database to store information about buses, routes, schedules, seat availability, and pricing. This database will serve as the backbone of the system, enabling efficient retrieval and management of data.</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Authentication and Profiles</a:t>
            </a:r>
            <a:r>
              <a:rPr lang="en-US" altLang="zh-CN" sz="1400" b="0" i="0" u="none" strike="noStrike" kern="0" cap="none" spc="0" baseline="0">
                <a:solidFill>
                  <a:srgbClr val="000000"/>
                </a:solidFill>
                <a:latin typeface="Arial" charset="0"/>
                <a:ea typeface="Arial" charset="0"/>
                <a:cs typeface="Arial" charset="0"/>
                <a:sym typeface="Arial" charset="0"/>
              </a:rPr>
              <a:t>: Implement a user authentication system to allow users to create accounts, log in securely, and manage their profiles. Users should be able to view their booking history, update personal information, and manage preferences.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7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138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84"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5"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6" name="矩形"/>
          <p:cNvSpPr>
            <a:spLocks/>
          </p:cNvSpPr>
          <p:nvPr/>
        </p:nvSpPr>
        <p:spPr>
          <a:xfrm>
            <a:off x="287865" y="694312"/>
            <a:ext cx="8187300" cy="38728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Bus Management Dashboard</a:t>
            </a:r>
            <a:r>
              <a:rPr lang="en-US" altLang="zh-CN" sz="1400" b="0" i="0" u="none" strike="noStrike" kern="0" cap="none" spc="0" baseline="0">
                <a:solidFill>
                  <a:srgbClr val="000000"/>
                </a:solidFill>
                <a:latin typeface="Arial" charset="0"/>
                <a:ea typeface="Arial" charset="0"/>
                <a:cs typeface="Arial" charset="0"/>
                <a:sym typeface="Arial" charset="0"/>
              </a:rPr>
              <a:t>: Provide bus operators with a dedicated dashboard to manage their services. This dashboard will allow operators to add new buses, update routes and schedules, manage seat availability, and track bookings in real-time.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Dynamic Seat Selection</a:t>
            </a:r>
            <a:r>
              <a:rPr lang="en-US" altLang="zh-CN" sz="1400" b="0" i="0" u="none" strike="noStrike" kern="0" cap="none" spc="0" baseline="0">
                <a:solidFill>
                  <a:srgbClr val="000000"/>
                </a:solidFill>
                <a:latin typeface="Arial" charset="0"/>
                <a:ea typeface="Arial" charset="0"/>
                <a:cs typeface="Arial" charset="0"/>
                <a:sym typeface="Arial" charset="0"/>
              </a:rPr>
              <a:t>: Implement a dynamic seat selection feature that allows users to view and select available seats on the bus. Users should be able to see which seats are already booked and choose their preferred seating arrangement.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Real-Time Availability Updates</a:t>
            </a:r>
            <a:r>
              <a:rPr lang="en-US" altLang="zh-CN" sz="1400" b="0" i="0" u="none" strike="noStrike" kern="0" cap="none" spc="0" baseline="0">
                <a:solidFill>
                  <a:srgbClr val="000000"/>
                </a:solidFill>
                <a:latin typeface="Arial" charset="0"/>
                <a:ea typeface="Arial" charset="0"/>
                <a:cs typeface="Arial" charset="0"/>
                <a:sym typeface="Arial" charset="0"/>
              </a:rPr>
              <a:t>: Ensure that seat availability information is updated in real-time to provide users with accurate and up-to-date information. This will prevent overbooking and reduce the likelihood of conflicts during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Secure Payment Integration</a:t>
            </a:r>
            <a:r>
              <a:rPr lang="en-US" altLang="zh-CN" sz="1400" b="0" i="0" u="none" strike="noStrike" kern="0" cap="none" spc="0" baseline="0">
                <a:solidFill>
                  <a:srgbClr val="000000"/>
                </a:solidFill>
                <a:latin typeface="Arial" charset="0"/>
                <a:ea typeface="Arial" charset="0"/>
                <a:cs typeface="Arial" charset="0"/>
                <a:sym typeface="Arial" charset="0"/>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8045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9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1"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57200" y="808385"/>
            <a:ext cx="7910052" cy="3323946"/>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a:solidFill>
                  <a:srgbClr val="000000"/>
                </a:solidFill>
                <a:latin typeface="Arial" charset="0"/>
                <a:ea typeface="Arial" charset="0"/>
                <a:cs typeface="Arial" charset="0"/>
                <a:sym typeface="Arial" charset="0"/>
              </a:rPr>
              <a:t>Email Notifications</a:t>
            </a:r>
            <a:r>
              <a:rPr lang="en-US" altLang="zh-CN" sz="1400" b="0" i="0" u="none" strike="noStrike" kern="0" cap="none" spc="0" baseline="0" dirty="0">
                <a:solidFill>
                  <a:srgbClr val="000000"/>
                </a:solidFill>
                <a:latin typeface="Arial" charset="0"/>
                <a:ea typeface="Arial" charset="0"/>
                <a:cs typeface="Arial" charset="0"/>
                <a:sym typeface="Arial" charset="0"/>
              </a:rPr>
              <a:t>: Set up automated email notifications to confirm bookings, provide booking details, and send reminders about upcoming trips. These notifications will enhance the user experience and keep users informed throughout the reservation process.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a:solidFill>
                  <a:srgbClr val="000000"/>
                </a:solidFill>
                <a:latin typeface="Arial" charset="0"/>
                <a:ea typeface="Arial" charset="0"/>
                <a:cs typeface="Arial" charset="0"/>
                <a:sym typeface="Arial" charset="0"/>
              </a:rPr>
              <a:t>Feedback and Support</a:t>
            </a:r>
            <a:r>
              <a:rPr lang="en-US" altLang="zh-CN" sz="1400" b="0" i="0" u="none" strike="noStrike" kern="0" cap="none" spc="0" baseline="0" dirty="0">
                <a:solidFill>
                  <a:srgbClr val="000000"/>
                </a:solidFill>
                <a:latin typeface="Arial" charset="0"/>
                <a:ea typeface="Arial" charset="0"/>
                <a:cs typeface="Arial" charset="0"/>
                <a:sym typeface="Arial" charset="0"/>
              </a:rPr>
              <a:t>: Include features for users to provide feedback on their booking experience and seek support in case of any issues or concerns. This will help in continuously improving the platform and addressing any customer inquiries promptly.</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a:solidFill>
                  <a:srgbClr val="000000"/>
                </a:solidFill>
                <a:latin typeface="Arial" charset="0"/>
                <a:ea typeface="Arial" charset="0"/>
                <a:cs typeface="Arial" charset="0"/>
                <a:sym typeface="Arial" charset="0"/>
              </a:rPr>
              <a:t>Scalability and Performance</a:t>
            </a:r>
            <a:r>
              <a:rPr lang="en-US" altLang="zh-CN" sz="1400" b="0" i="0" u="none" strike="noStrike" kern="0" cap="none" spc="0" baseline="0" dirty="0">
                <a:solidFill>
                  <a:srgbClr val="000000"/>
                </a:solidFill>
                <a:latin typeface="Arial" charset="0"/>
                <a:ea typeface="Arial" charset="0"/>
                <a:cs typeface="Arial" charset="0"/>
                <a:sym typeface="Arial" charset="0"/>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dirty="0">
                <a:solidFill>
                  <a:srgbClr val="000000"/>
                </a:solidFill>
                <a:latin typeface="Arial" charset="0"/>
                <a:ea typeface="Arial" charset="0"/>
                <a:cs typeface="Arial" charset="0"/>
                <a:sym typeface="Arial" charset="0"/>
              </a:rPr>
              <a:t>These features of our website solve the problems in the Bus Ticket Booking process and makes the process more easy and efficient .</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770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28063" y="1059160"/>
            <a:ext cx="5314500" cy="3789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7"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pic>
        <p:nvPicPr>
          <p:cNvPr id="98" name="图片"/>
          <p:cNvPicPr>
            <a:picLocks/>
          </p:cNvPicPr>
          <p:nvPr/>
        </p:nvPicPr>
        <p:blipFill>
          <a:blip r:embed="rId4" cstate="print"/>
          <a:stretch>
            <a:fillRect/>
          </a:stretch>
        </p:blipFill>
        <p:spPr>
          <a:xfrm>
            <a:off x="4564380" y="1712691"/>
            <a:ext cx="4165598" cy="2090952"/>
          </a:xfrm>
          <a:prstGeom prst="rect">
            <a:avLst/>
          </a:prstGeom>
          <a:noFill/>
          <a:ln w="12700" cap="flat" cmpd="sng">
            <a:noFill/>
            <a:prstDash val="solid"/>
            <a:round/>
          </a:ln>
        </p:spPr>
      </p:pic>
      <p:sp>
        <p:nvSpPr>
          <p:cNvPr id="99" name="矩形"/>
          <p:cNvSpPr>
            <a:spLocks/>
          </p:cNvSpPr>
          <p:nvPr/>
        </p:nvSpPr>
        <p:spPr>
          <a:xfrm>
            <a:off x="1000361" y="1361511"/>
            <a:ext cx="3318600"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4865736" y="1287522"/>
            <a:ext cx="3581098"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25</TotalTime>
  <Words>2088</Words>
  <Application>Microsoft Office PowerPoint</Application>
  <PresentationFormat>On-screen Show (16:9)</PresentationFormat>
  <Paragraphs>113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Kumar</cp:lastModifiedBy>
  <cp:revision>10</cp:revision>
  <dcterms:modified xsi:type="dcterms:W3CDTF">2024-04-08T03:03:52Z</dcterms:modified>
</cp:coreProperties>
</file>