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7193-242B-4463-9AE3-6976CFF2A0EA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8B84-9EEC-4542-9B67-B721EE83E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31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7193-242B-4463-9AE3-6976CFF2A0EA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8B84-9EEC-4542-9B67-B721EE83E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99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7193-242B-4463-9AE3-6976CFF2A0EA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8B84-9EEC-4542-9B67-B721EE83E95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8344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7193-242B-4463-9AE3-6976CFF2A0EA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8B84-9EEC-4542-9B67-B721EE83E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73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7193-242B-4463-9AE3-6976CFF2A0EA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8B84-9EEC-4542-9B67-B721EE83E95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297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7193-242B-4463-9AE3-6976CFF2A0EA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8B84-9EEC-4542-9B67-B721EE83E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658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7193-242B-4463-9AE3-6976CFF2A0EA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8B84-9EEC-4542-9B67-B721EE83E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948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7193-242B-4463-9AE3-6976CFF2A0EA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8B84-9EEC-4542-9B67-B721EE83E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12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7193-242B-4463-9AE3-6976CFF2A0EA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8B84-9EEC-4542-9B67-B721EE83E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52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7193-242B-4463-9AE3-6976CFF2A0EA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8B84-9EEC-4542-9B67-B721EE83E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49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7193-242B-4463-9AE3-6976CFF2A0EA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8B84-9EEC-4542-9B67-B721EE83E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91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7193-242B-4463-9AE3-6976CFF2A0EA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8B84-9EEC-4542-9B67-B721EE83E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45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7193-242B-4463-9AE3-6976CFF2A0EA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8B84-9EEC-4542-9B67-B721EE83E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05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7193-242B-4463-9AE3-6976CFF2A0EA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8B84-9EEC-4542-9B67-B721EE83E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35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7193-242B-4463-9AE3-6976CFF2A0EA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8B84-9EEC-4542-9B67-B721EE83E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76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17193-242B-4463-9AE3-6976CFF2A0EA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D8B84-9EEC-4542-9B67-B721EE83E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9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17193-242B-4463-9AE3-6976CFF2A0EA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5D8B84-9EEC-4542-9B67-B721EE83E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80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D555-9C75-FCF2-8676-AB8D170B2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IN" dirty="0"/>
              <a:t>Regional &amp; Product Sales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61477-8C00-8CB0-9759-65DB03CB3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Dashboard Insights | Superstore Data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00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5B16-2139-E542-F5C2-FEF0EF1FC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6413"/>
          </a:xfrm>
        </p:spPr>
        <p:txBody>
          <a:bodyPr/>
          <a:lstStyle/>
          <a:p>
            <a:r>
              <a:rPr lang="en-IN" dirty="0"/>
              <a:t>Overview &amp; Key 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CDF56E-180B-F06E-0CF6-0FF272E0B30D}"/>
              </a:ext>
            </a:extLst>
          </p:cNvPr>
          <p:cNvSpPr txBox="1"/>
          <p:nvPr/>
        </p:nvSpPr>
        <p:spPr>
          <a:xfrm>
            <a:off x="796413" y="1759974"/>
            <a:ext cx="7305368" cy="3884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Total Sales: </a:t>
            </a:r>
            <a:r>
              <a:rPr lang="en-US" b="1" dirty="0"/>
              <a:t>2.26M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Total Profit: </a:t>
            </a:r>
            <a:r>
              <a:rPr lang="en-US" b="1" dirty="0"/>
              <a:t>452K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Profit Margin: </a:t>
            </a:r>
            <a:r>
              <a:rPr lang="en-US" b="1" dirty="0"/>
              <a:t>19.6%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Total Orders: </a:t>
            </a:r>
            <a:r>
              <a:rPr lang="en-US" b="1" dirty="0"/>
              <a:t>4,922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Dominant Segment: </a:t>
            </a:r>
            <a:r>
              <a:rPr lang="en-US" b="1" dirty="0"/>
              <a:t>Consumer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Peak Year: </a:t>
            </a:r>
            <a:r>
              <a:rPr lang="en-US" b="1" dirty="0"/>
              <a:t>2018</a:t>
            </a:r>
            <a:endParaRPr lang="en-US" dirty="0"/>
          </a:p>
          <a:p>
            <a:pPr>
              <a:lnSpc>
                <a:spcPct val="2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9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E7551-7D75-0D64-C6A3-6B5BB0C6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7252"/>
          </a:xfrm>
        </p:spPr>
        <p:txBody>
          <a:bodyPr/>
          <a:lstStyle/>
          <a:p>
            <a:r>
              <a:rPr lang="en-IN" dirty="0"/>
              <a:t>Segment &amp; Category Breakdown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D67E7B-3BC5-A16F-F026-D5A37F40EAB1}"/>
              </a:ext>
            </a:extLst>
          </p:cNvPr>
          <p:cNvSpPr txBox="1"/>
          <p:nvPr/>
        </p:nvSpPr>
        <p:spPr>
          <a:xfrm>
            <a:off x="717755" y="1710813"/>
            <a:ext cx="8534400" cy="277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Consumer segment</a:t>
            </a:r>
            <a:r>
              <a:rPr lang="en-US" dirty="0"/>
              <a:t> contributes over </a:t>
            </a:r>
            <a:r>
              <a:rPr lang="en-US" b="1" dirty="0"/>
              <a:t>50% of total sales</a:t>
            </a:r>
            <a:r>
              <a:rPr lang="en-US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Technology</a:t>
            </a:r>
            <a:r>
              <a:rPr lang="en-US" dirty="0"/>
              <a:t> category drives the most revenue.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Corporate</a:t>
            </a:r>
            <a:r>
              <a:rPr lang="en-US" dirty="0"/>
              <a:t> and </a:t>
            </a:r>
            <a:r>
              <a:rPr lang="en-US" b="1" dirty="0"/>
              <a:t>Home Office</a:t>
            </a:r>
            <a:r>
              <a:rPr lang="en-US" dirty="0"/>
              <a:t> segments underperform.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Furniture</a:t>
            </a:r>
            <a:r>
              <a:rPr lang="en-US" dirty="0"/>
              <a:t> and </a:t>
            </a:r>
            <a:r>
              <a:rPr lang="en-US" b="1" dirty="0"/>
              <a:t>Office Supplies</a:t>
            </a:r>
            <a:r>
              <a:rPr lang="en-US" dirty="0"/>
              <a:t> trail behind Technology.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88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29D8-8532-9D17-11F3-16708498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8090"/>
          </a:xfrm>
        </p:spPr>
        <p:txBody>
          <a:bodyPr/>
          <a:lstStyle/>
          <a:p>
            <a:r>
              <a:rPr lang="en-IN"/>
              <a:t>Time Trends &amp; Dashboard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B878CB-B1CE-8E82-A875-9EB8B0F47347}"/>
              </a:ext>
            </a:extLst>
          </p:cNvPr>
          <p:cNvSpPr txBox="1"/>
          <p:nvPr/>
        </p:nvSpPr>
        <p:spPr>
          <a:xfrm>
            <a:off x="717755" y="1592826"/>
            <a:ext cx="8554064" cy="3330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Sales grew consistently from 2015 to 2018, peaking in 2018.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Profits show a similar upward trend.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Interactive filters (slicers) allow:</a:t>
            </a:r>
          </a:p>
          <a:p>
            <a:pPr>
              <a:lnSpc>
                <a:spcPct val="200000"/>
              </a:lnSpc>
            </a:pPr>
            <a:r>
              <a:rPr lang="en-US" dirty="0"/>
              <a:t>	Year-wise breakdown</a:t>
            </a:r>
          </a:p>
          <a:p>
            <a:pPr>
              <a:lnSpc>
                <a:spcPct val="200000"/>
              </a:lnSpc>
            </a:pPr>
            <a:r>
              <a:rPr lang="en-US" dirty="0"/>
              <a:t>	Regional focus</a:t>
            </a:r>
          </a:p>
          <a:p>
            <a:pPr>
              <a:lnSpc>
                <a:spcPct val="200000"/>
              </a:lnSpc>
            </a:pPr>
            <a:r>
              <a:rPr lang="en-US" dirty="0"/>
              <a:t>	Segment comparison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146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9722-5F99-7E6D-D3BD-78BAE69E6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7252"/>
          </a:xfrm>
        </p:spPr>
        <p:txBody>
          <a:bodyPr/>
          <a:lstStyle/>
          <a:p>
            <a:r>
              <a:rPr lang="en-IN" dirty="0"/>
              <a:t>Key Takeaways &amp;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228937-C223-6AF0-0C7E-8225C190382D}"/>
              </a:ext>
            </a:extLst>
          </p:cNvPr>
          <p:cNvSpPr txBox="1"/>
          <p:nvPr/>
        </p:nvSpPr>
        <p:spPr>
          <a:xfrm>
            <a:off x="707923" y="1691148"/>
            <a:ext cx="8603225" cy="2776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/>
              <a:t>West region</a:t>
            </a:r>
            <a:r>
              <a:rPr lang="en-US"/>
              <a:t> and </a:t>
            </a:r>
            <a:r>
              <a:rPr lang="en-US" b="1"/>
              <a:t>Phones</a:t>
            </a:r>
            <a:r>
              <a:rPr lang="en-US"/>
              <a:t> are the strongest contributors.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/>
              <a:t>To boost revenue: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/>
              <a:t>Focus on </a:t>
            </a:r>
            <a:r>
              <a:rPr lang="en-US" b="1"/>
              <a:t>Technology</a:t>
            </a:r>
            <a:r>
              <a:rPr lang="en-US"/>
              <a:t> and </a:t>
            </a:r>
            <a:r>
              <a:rPr lang="en-US" b="1"/>
              <a:t>Consumer segment</a:t>
            </a:r>
            <a:endParaRPr lang="en-US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/>
              <a:t>Improve performance in </a:t>
            </a:r>
            <a:r>
              <a:rPr lang="en-US" b="1"/>
              <a:t>South region</a:t>
            </a:r>
            <a:r>
              <a:rPr lang="en-US"/>
              <a:t> and </a:t>
            </a:r>
            <a:r>
              <a:rPr lang="en-US" b="1"/>
              <a:t>low-profit sub-categories</a:t>
            </a:r>
            <a:endParaRPr lang="en-US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/>
              <a:t>Dashboard is interactive, enabling </a:t>
            </a:r>
            <a:r>
              <a:rPr lang="en-US" b="1"/>
              <a:t>custom views for better decision-making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07711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158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Regional &amp; Product Sales Report</vt:lpstr>
      <vt:lpstr>Overview &amp; Key Metrics</vt:lpstr>
      <vt:lpstr>Segment &amp; Category Breakdown</vt:lpstr>
      <vt:lpstr>Time Trends &amp; Dashboard Features</vt:lpstr>
      <vt:lpstr>Key Takeaways &amp;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Prarthana Patil</dc:creator>
  <cp:lastModifiedBy>Prarthana Patil</cp:lastModifiedBy>
  <cp:revision>1</cp:revision>
  <dcterms:created xsi:type="dcterms:W3CDTF">2025-06-06T17:41:26Z</dcterms:created>
  <dcterms:modified xsi:type="dcterms:W3CDTF">2025-06-06T17:47:59Z</dcterms:modified>
</cp:coreProperties>
</file>