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10">
          <p15:clr>
            <a:srgbClr val="000000"/>
          </p15:clr>
        </p15:guide>
        <p15:guide id="2" pos="2141">
          <p15:clr>
            <a:srgbClr val="000000"/>
          </p15:clr>
        </p15:guide>
      </p15:notesGuideLst>
    </p:ext>
    <p:ext uri="http://customooxmlschemas.google.com/">
      <go:slidesCustomData xmlns:go="http://customooxmlschemas.google.com/" r:id="rId36" roundtripDataSignature="AMtx7mgg9W6c5f6yScs5EHsrDGY94wtY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10"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51275" y="0"/>
            <a:ext cx="2946400" cy="493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1587" y="0"/>
            <a:ext cx="2946400" cy="493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450" y="4691062"/>
            <a:ext cx="5438775" cy="44434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3851275" y="9378950"/>
            <a:ext cx="2946400" cy="4937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1587" y="9378950"/>
            <a:ext cx="2946400" cy="4937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9:notes"/>
          <p:cNvSpPr txBox="1"/>
          <p:nvPr>
            <p:ph idx="1" type="body"/>
          </p:nvPr>
        </p:nvSpPr>
        <p:spPr>
          <a:xfrm>
            <a:off x="679450" y="4691062"/>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79450" y="4691062"/>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931862" y="741362"/>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9" name="Shape 19"/>
        <p:cNvGrpSpPr/>
        <p:nvPr/>
      </p:nvGrpSpPr>
      <p:grpSpPr>
        <a:xfrm>
          <a:off x="0" y="0"/>
          <a:ext cx="0" cy="0"/>
          <a:chOff x="0" y="0"/>
          <a:chExt cx="0" cy="0"/>
        </a:xfrm>
      </p:grpSpPr>
      <p:sp>
        <p:nvSpPr>
          <p:cNvPr id="20" name="Google Shape;20;p5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22" name="Google Shape;22;p5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76" name="Shape 76"/>
        <p:cNvGrpSpPr/>
        <p:nvPr/>
      </p:nvGrpSpPr>
      <p:grpSpPr>
        <a:xfrm>
          <a:off x="0" y="0"/>
          <a:ext cx="0" cy="0"/>
          <a:chOff x="0" y="0"/>
          <a:chExt cx="0" cy="0"/>
        </a:xfrm>
      </p:grpSpPr>
      <p:sp>
        <p:nvSpPr>
          <p:cNvPr id="77" name="Google Shape;77;p6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840"/>
              <a:buNone/>
              <a:defRPr sz="1400"/>
            </a:lvl5pPr>
            <a:lvl6pPr indent="-228600" lvl="5" marL="2743200" algn="l">
              <a:spcBef>
                <a:spcPts val="280"/>
              </a:spcBef>
              <a:spcAft>
                <a:spcPts val="0"/>
              </a:spcAft>
              <a:buSzPts val="840"/>
              <a:buNone/>
              <a:defRPr sz="1400"/>
            </a:lvl6pPr>
            <a:lvl7pPr indent="-228600" lvl="6" marL="3200400" algn="l">
              <a:spcBef>
                <a:spcPts val="280"/>
              </a:spcBef>
              <a:spcAft>
                <a:spcPts val="0"/>
              </a:spcAft>
              <a:buSzPts val="840"/>
              <a:buNone/>
              <a:defRPr sz="1400"/>
            </a:lvl7pPr>
            <a:lvl8pPr indent="-228600" lvl="7" marL="3657600" algn="l">
              <a:spcBef>
                <a:spcPts val="280"/>
              </a:spcBef>
              <a:spcAft>
                <a:spcPts val="0"/>
              </a:spcAft>
              <a:buSzPts val="840"/>
              <a:buNone/>
              <a:defRPr sz="1400"/>
            </a:lvl8pPr>
            <a:lvl9pPr indent="-228600" lvl="8" marL="4114800" algn="l">
              <a:spcBef>
                <a:spcPts val="280"/>
              </a:spcBef>
              <a:spcAft>
                <a:spcPts val="0"/>
              </a:spcAft>
              <a:buSzPts val="840"/>
              <a:buNone/>
              <a:defRPr sz="1400"/>
            </a:lvl9pPr>
          </a:lstStyle>
          <a:p/>
        </p:txBody>
      </p:sp>
      <p:sp>
        <p:nvSpPr>
          <p:cNvPr id="79" name="Google Shape;79;p6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92" name="Shape 92"/>
        <p:cNvGrpSpPr/>
        <p:nvPr/>
      </p:nvGrpSpPr>
      <p:grpSpPr>
        <a:xfrm>
          <a:off x="0" y="0"/>
          <a:ext cx="0" cy="0"/>
          <a:chOff x="0" y="0"/>
          <a:chExt cx="0" cy="0"/>
        </a:xfrm>
      </p:grpSpPr>
      <p:sp>
        <p:nvSpPr>
          <p:cNvPr id="93" name="Google Shape;93;p56"/>
          <p:cNvSpPr txBox="1"/>
          <p:nvPr>
            <p:ph type="ctrTitle"/>
          </p:nvPr>
        </p:nvSpPr>
        <p:spPr>
          <a:xfrm>
            <a:off x="1443038" y="985838"/>
            <a:ext cx="7239000" cy="14446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6"/>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noAutofit/>
          </a:bodyPr>
          <a:lstStyle>
            <a:lvl1pPr lvl="0" algn="l">
              <a:spcBef>
                <a:spcPts val="580"/>
              </a:spcBef>
              <a:spcAft>
                <a:spcPts val="0"/>
              </a:spcAft>
              <a:buSzPts val="203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95" name="Google Shape;95;p5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25" name="Shape 25"/>
        <p:cNvGrpSpPr/>
        <p:nvPr/>
      </p:nvGrpSpPr>
      <p:grpSpPr>
        <a:xfrm>
          <a:off x="0" y="0"/>
          <a:ext cx="0" cy="0"/>
          <a:chOff x="0" y="0"/>
          <a:chExt cx="0" cy="0"/>
        </a:xfrm>
      </p:grpSpPr>
      <p:sp>
        <p:nvSpPr>
          <p:cNvPr id="26" name="Google Shape;26;p57"/>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7"/>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28" name="Google Shape;28;p5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31" name="Shape 31"/>
        <p:cNvGrpSpPr/>
        <p:nvPr/>
      </p:nvGrpSpPr>
      <p:grpSpPr>
        <a:xfrm>
          <a:off x="0" y="0"/>
          <a:ext cx="0" cy="0"/>
          <a:chOff x="0" y="0"/>
          <a:chExt cx="0" cy="0"/>
        </a:xfrm>
      </p:grpSpPr>
      <p:sp>
        <p:nvSpPr>
          <p:cNvPr id="32" name="Google Shape;32;p5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8"/>
          <p:cNvSpPr txBox="1"/>
          <p:nvPr>
            <p:ph idx="1" type="body"/>
          </p:nvPr>
        </p:nvSpPr>
        <p:spPr>
          <a:xfrm rot="5400000">
            <a:off x="2969418" y="227806"/>
            <a:ext cx="4114800" cy="731361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34" name="Google Shape;34;p5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37" name="Shape 37"/>
        <p:cNvGrpSpPr/>
        <p:nvPr/>
      </p:nvGrpSpPr>
      <p:grpSpPr>
        <a:xfrm>
          <a:off x="0" y="0"/>
          <a:ext cx="0" cy="0"/>
          <a:chOff x="0" y="0"/>
          <a:chExt cx="0" cy="0"/>
        </a:xfrm>
      </p:grpSpPr>
      <p:sp>
        <p:nvSpPr>
          <p:cNvPr id="38" name="Google Shape;38;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9"/>
          <p:cNvSpPr/>
          <p:nvPr>
            <p:ph idx="2" type="pic"/>
          </p:nvPr>
        </p:nvSpPr>
        <p:spPr>
          <a:xfrm>
            <a:off x="1792288" y="612775"/>
            <a:ext cx="5486400" cy="4114800"/>
          </a:xfrm>
          <a:prstGeom prst="rect">
            <a:avLst/>
          </a:prstGeom>
          <a:noFill/>
          <a:ln>
            <a:noFill/>
          </a:ln>
        </p:spPr>
      </p:sp>
      <p:sp>
        <p:nvSpPr>
          <p:cNvPr id="40" name="Google Shape;40;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41" name="Google Shape;41;p5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44" name="Shape 44"/>
        <p:cNvGrpSpPr/>
        <p:nvPr/>
      </p:nvGrpSpPr>
      <p:grpSpPr>
        <a:xfrm>
          <a:off x="0" y="0"/>
          <a:ext cx="0" cy="0"/>
          <a:chOff x="0" y="0"/>
          <a:chExt cx="0" cy="0"/>
        </a:xfrm>
      </p:grpSpPr>
      <p:sp>
        <p:nvSpPr>
          <p:cNvPr id="45" name="Google Shape;45;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04800" lvl="4" marL="2286000" algn="l">
              <a:spcBef>
                <a:spcPts val="400"/>
              </a:spcBef>
              <a:spcAft>
                <a:spcPts val="0"/>
              </a:spcAft>
              <a:buSzPts val="1200"/>
              <a:buChar char="⚪"/>
              <a:defRPr sz="2000"/>
            </a:lvl5pPr>
            <a:lvl6pPr indent="-304800" lvl="5" marL="2743200" algn="l">
              <a:spcBef>
                <a:spcPts val="400"/>
              </a:spcBef>
              <a:spcAft>
                <a:spcPts val="0"/>
              </a:spcAft>
              <a:buSzPts val="1200"/>
              <a:buChar char="⚪"/>
              <a:defRPr sz="2000"/>
            </a:lvl6pPr>
            <a:lvl7pPr indent="-304800" lvl="6" marL="3200400" algn="l">
              <a:spcBef>
                <a:spcPts val="400"/>
              </a:spcBef>
              <a:spcAft>
                <a:spcPts val="0"/>
              </a:spcAft>
              <a:buSzPts val="1200"/>
              <a:buChar char="⚪"/>
              <a:defRPr sz="2000"/>
            </a:lvl7pPr>
            <a:lvl8pPr indent="-304800" lvl="7" marL="3657600" algn="l">
              <a:spcBef>
                <a:spcPts val="400"/>
              </a:spcBef>
              <a:spcAft>
                <a:spcPts val="0"/>
              </a:spcAft>
              <a:buSzPts val="1200"/>
              <a:buChar char="⚪"/>
              <a:defRPr sz="2000"/>
            </a:lvl8pPr>
            <a:lvl9pPr indent="-304800" lvl="8" marL="4114800" algn="l">
              <a:spcBef>
                <a:spcPts val="400"/>
              </a:spcBef>
              <a:spcAft>
                <a:spcPts val="0"/>
              </a:spcAft>
              <a:buSzPts val="1200"/>
              <a:buChar char="⚪"/>
              <a:defRPr sz="2000"/>
            </a:lvl9pPr>
          </a:lstStyle>
          <a:p/>
        </p:txBody>
      </p:sp>
      <p:sp>
        <p:nvSpPr>
          <p:cNvPr id="47" name="Google Shape;47;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48" name="Google Shape;48;p6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1" name="Shape 51"/>
        <p:cNvGrpSpPr/>
        <p:nvPr/>
      </p:nvGrpSpPr>
      <p:grpSpPr>
        <a:xfrm>
          <a:off x="0" y="0"/>
          <a:ext cx="0" cy="0"/>
          <a:chOff x="0" y="0"/>
          <a:chExt cx="0" cy="0"/>
        </a:xfrm>
      </p:grpSpPr>
      <p:sp>
        <p:nvSpPr>
          <p:cNvPr id="52" name="Google Shape;52;p6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5" name="Shape 55"/>
        <p:cNvGrpSpPr/>
        <p:nvPr/>
      </p:nvGrpSpPr>
      <p:grpSpPr>
        <a:xfrm>
          <a:off x="0" y="0"/>
          <a:ext cx="0" cy="0"/>
          <a:chOff x="0" y="0"/>
          <a:chExt cx="0" cy="0"/>
        </a:xfrm>
      </p:grpSpPr>
      <p:sp>
        <p:nvSpPr>
          <p:cNvPr id="56" name="Google Shape;56;p6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0" name="Shape 60"/>
        <p:cNvGrpSpPr/>
        <p:nvPr/>
      </p:nvGrpSpPr>
      <p:grpSpPr>
        <a:xfrm>
          <a:off x="0" y="0"/>
          <a:ext cx="0" cy="0"/>
          <a:chOff x="0" y="0"/>
          <a:chExt cx="0" cy="0"/>
        </a:xfrm>
      </p:grpSpPr>
      <p:sp>
        <p:nvSpPr>
          <p:cNvPr id="61" name="Google Shape;61;p6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63" name="Google Shape;63;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64" name="Google Shape;64;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65" name="Google Shape;65;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66" name="Google Shape;66;p6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9" name="Shape 69"/>
        <p:cNvGrpSpPr/>
        <p:nvPr/>
      </p:nvGrpSpPr>
      <p:grpSpPr>
        <a:xfrm>
          <a:off x="0" y="0"/>
          <a:ext cx="0" cy="0"/>
          <a:chOff x="0" y="0"/>
          <a:chExt cx="0" cy="0"/>
        </a:xfrm>
      </p:grpSpPr>
      <p:sp>
        <p:nvSpPr>
          <p:cNvPr id="70" name="Google Shape;70;p6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4"/>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72" name="Google Shape;72;p64"/>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73" name="Google Shape;73;p6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3"/>
          <p:cNvGrpSpPr/>
          <p:nvPr/>
        </p:nvGrpSpPr>
        <p:grpSpPr>
          <a:xfrm>
            <a:off x="-3238500" y="0"/>
            <a:ext cx="11925300" cy="3810000"/>
            <a:chOff x="-2040" y="0"/>
            <a:chExt cx="7512" cy="2400"/>
          </a:xfrm>
        </p:grpSpPr>
        <p:sp>
          <p:nvSpPr>
            <p:cNvPr id="11" name="Google Shape;11;p53"/>
            <p:cNvSpPr/>
            <p:nvPr/>
          </p:nvSpPr>
          <p:spPr>
            <a:xfrm>
              <a:off x="-2040" y="432"/>
              <a:ext cx="2592" cy="1968"/>
            </a:xfrm>
            <a:custGeom>
              <a:rect b="b" l="l" r="r" t="t"/>
              <a:pathLst>
                <a:path extrusionOk="0" h="64000" w="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53"/>
            <p:cNvSpPr/>
            <p:nvPr/>
          </p:nvSpPr>
          <p:spPr>
            <a:xfrm>
              <a:off x="-1528" y="0"/>
              <a:ext cx="1949" cy="1987"/>
            </a:xfrm>
            <a:custGeom>
              <a:rect b="b" l="l" r="r" t="t"/>
              <a:pathLst>
                <a:path extrusionOk="0" h="64000" w="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3" name="Google Shape;13;p53"/>
            <p:cNvCxnSpPr/>
            <p:nvPr/>
          </p:nvCxnSpPr>
          <p:spPr>
            <a:xfrm>
              <a:off x="864" y="960"/>
              <a:ext cx="4608" cy="0"/>
            </a:xfrm>
            <a:prstGeom prst="straightConnector1">
              <a:avLst/>
            </a:prstGeom>
            <a:noFill/>
            <a:ln cap="flat" cmpd="sng" w="12700">
              <a:solidFill>
                <a:schemeClr val="dk1"/>
              </a:solidFill>
              <a:prstDash val="solid"/>
              <a:miter lim="800000"/>
              <a:headEnd len="med" w="med" type="none"/>
              <a:tailEnd len="med" w="med" type="none"/>
            </a:ln>
          </p:spPr>
        </p:cxnSp>
      </p:grpSp>
      <p:sp>
        <p:nvSpPr>
          <p:cNvPr id="14" name="Google Shape;14;p5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15" name="Google Shape;15;p5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lvl1pPr indent="-357505" lvl="0" marL="457200" marR="0" rtl="0" algn="l">
              <a:spcBef>
                <a:spcPts val="580"/>
              </a:spcBef>
              <a:spcAft>
                <a:spcPts val="0"/>
              </a:spcAft>
              <a:buClr>
                <a:schemeClr val="dk2"/>
              </a:buClr>
              <a:buSzPts val="2030"/>
              <a:buFont typeface="Noto Sans Symbols"/>
              <a:buChar char="⚪"/>
              <a:defRPr b="0" i="0" sz="2900" u="none" cap="none" strike="noStrike">
                <a:solidFill>
                  <a:schemeClr val="dk1"/>
                </a:solidFill>
                <a:latin typeface="Verdana"/>
                <a:ea typeface="Verdana"/>
                <a:cs typeface="Verdana"/>
                <a:sym typeface="Verdana"/>
              </a:defRPr>
            </a:lvl1pPr>
            <a:lvl2pPr indent="-339725" lvl="1" marL="914400" marR="0" rtl="0" algn="l">
              <a:spcBef>
                <a:spcPts val="500"/>
              </a:spcBef>
              <a:spcAft>
                <a:spcPts val="0"/>
              </a:spcAft>
              <a:buClr>
                <a:schemeClr val="accent2"/>
              </a:buClr>
              <a:buSzPts val="1750"/>
              <a:buFont typeface="Noto Sans Symbols"/>
              <a:buChar char="●"/>
              <a:defRPr b="0" i="0" sz="2500" u="none" cap="none" strike="noStrike">
                <a:solidFill>
                  <a:schemeClr val="dk1"/>
                </a:solidFill>
                <a:latin typeface="Verdana"/>
                <a:ea typeface="Verdana"/>
                <a:cs typeface="Verdana"/>
                <a:sym typeface="Verdana"/>
              </a:defRPr>
            </a:lvl2pPr>
            <a:lvl3pPr indent="-319405" lvl="2" marL="1371600" marR="0" rtl="0" algn="l">
              <a:spcBef>
                <a:spcPts val="440"/>
              </a:spcBef>
              <a:spcAft>
                <a:spcPts val="0"/>
              </a:spcAft>
              <a:buClr>
                <a:schemeClr val="dk2"/>
              </a:buClr>
              <a:buSzPts val="1430"/>
              <a:buFont typeface="Noto Sans Symbols"/>
              <a:buChar char="⚪"/>
              <a:defRPr b="0" i="0" sz="2200" u="none" cap="none" strike="noStrike">
                <a:solidFill>
                  <a:schemeClr val="dk1"/>
                </a:solidFill>
                <a:latin typeface="Verdana"/>
                <a:ea typeface="Verdana"/>
                <a:cs typeface="Verdana"/>
                <a:sym typeface="Verdana"/>
              </a:defRPr>
            </a:lvl3pPr>
            <a:lvl4pPr indent="-313055" lvl="3" marL="1828800" marR="0" rtl="0" algn="l">
              <a:spcBef>
                <a:spcPts val="380"/>
              </a:spcBef>
              <a:spcAft>
                <a:spcPts val="0"/>
              </a:spcAft>
              <a:buClr>
                <a:schemeClr val="accent2"/>
              </a:buClr>
              <a:buSzPts val="1330"/>
              <a:buFont typeface="Noto Sans Symbols"/>
              <a:buChar char="●"/>
              <a:defRPr b="0" i="0" sz="1900" u="none" cap="none" strike="noStrike">
                <a:solidFill>
                  <a:schemeClr val="dk1"/>
                </a:solidFill>
                <a:latin typeface="Verdana"/>
                <a:ea typeface="Verdana"/>
                <a:cs typeface="Verdana"/>
                <a:sym typeface="Verdana"/>
              </a:defRPr>
            </a:lvl4pPr>
            <a:lvl5pPr indent="-300989" lvl="4" marL="22860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5pPr>
            <a:lvl6pPr indent="-300989" lvl="5" marL="27432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6pPr>
            <a:lvl7pPr indent="-300989" lvl="6" marL="32004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7pPr>
            <a:lvl8pPr indent="-300990" lvl="7" marL="36576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8pPr>
            <a:lvl9pPr indent="-300990" lvl="8" marL="41148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9pPr>
          </a:lstStyle>
          <a:p/>
        </p:txBody>
      </p:sp>
      <p:sp>
        <p:nvSpPr>
          <p:cNvPr id="16" name="Google Shape;16;p5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grpSp>
        <p:nvGrpSpPr>
          <p:cNvPr id="83" name="Google Shape;83;p55"/>
          <p:cNvGrpSpPr/>
          <p:nvPr/>
        </p:nvGrpSpPr>
        <p:grpSpPr>
          <a:xfrm>
            <a:off x="-3222625" y="304800"/>
            <a:ext cx="11909425" cy="4724400"/>
            <a:chOff x="-2030" y="192"/>
            <a:chExt cx="7502" cy="2976"/>
          </a:xfrm>
        </p:grpSpPr>
        <p:cxnSp>
          <p:nvCxnSpPr>
            <p:cNvPr id="84" name="Google Shape;84;p55"/>
            <p:cNvCxnSpPr/>
            <p:nvPr/>
          </p:nvCxnSpPr>
          <p:spPr>
            <a:xfrm>
              <a:off x="912" y="1584"/>
              <a:ext cx="4560" cy="0"/>
            </a:xfrm>
            <a:prstGeom prst="straightConnector1">
              <a:avLst/>
            </a:prstGeom>
            <a:noFill/>
            <a:ln cap="flat" cmpd="sng" w="12700">
              <a:solidFill>
                <a:schemeClr val="dk1"/>
              </a:solidFill>
              <a:prstDash val="solid"/>
              <a:miter lim="800000"/>
              <a:headEnd len="med" w="med" type="none"/>
              <a:tailEnd len="med" w="med" type="none"/>
            </a:ln>
          </p:spPr>
        </p:cxnSp>
        <p:sp>
          <p:nvSpPr>
            <p:cNvPr id="85" name="Google Shape;85;p55"/>
            <p:cNvSpPr/>
            <p:nvPr/>
          </p:nvSpPr>
          <p:spPr>
            <a:xfrm>
              <a:off x="-1584" y="864"/>
              <a:ext cx="2304" cy="2304"/>
            </a:xfrm>
            <a:custGeom>
              <a:rect b="b" l="l" r="r" t="t"/>
              <a:pathLst>
                <a:path extrusionOk="0" h="64000" w="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6" name="Google Shape;86;p55"/>
            <p:cNvSpPr/>
            <p:nvPr/>
          </p:nvSpPr>
          <p:spPr>
            <a:xfrm>
              <a:off x="-2030" y="192"/>
              <a:ext cx="2544" cy="2544"/>
            </a:xfrm>
            <a:custGeom>
              <a:rect b="b" l="l" r="r" t="t"/>
              <a:pathLst>
                <a:path extrusionOk="0" h="64000" w="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87" name="Google Shape;87;p5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88" name="Google Shape;88;p55"/>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lvl1pPr indent="-357505" lvl="0" marL="457200" marR="0" rtl="0" algn="l">
              <a:spcBef>
                <a:spcPts val="580"/>
              </a:spcBef>
              <a:spcAft>
                <a:spcPts val="0"/>
              </a:spcAft>
              <a:buClr>
                <a:schemeClr val="dk2"/>
              </a:buClr>
              <a:buSzPts val="2030"/>
              <a:buFont typeface="Noto Sans Symbols"/>
              <a:buChar char="⚪"/>
              <a:defRPr b="0" i="0" sz="2900" u="none" cap="none" strike="noStrike">
                <a:solidFill>
                  <a:schemeClr val="dk1"/>
                </a:solidFill>
                <a:latin typeface="Verdana"/>
                <a:ea typeface="Verdana"/>
                <a:cs typeface="Verdana"/>
                <a:sym typeface="Verdana"/>
              </a:defRPr>
            </a:lvl1pPr>
            <a:lvl2pPr indent="-339725" lvl="1" marL="914400" marR="0" rtl="0" algn="l">
              <a:spcBef>
                <a:spcPts val="500"/>
              </a:spcBef>
              <a:spcAft>
                <a:spcPts val="0"/>
              </a:spcAft>
              <a:buClr>
                <a:schemeClr val="accent2"/>
              </a:buClr>
              <a:buSzPts val="1750"/>
              <a:buFont typeface="Noto Sans Symbols"/>
              <a:buChar char="●"/>
              <a:defRPr b="0" i="0" sz="2500" u="none" cap="none" strike="noStrike">
                <a:solidFill>
                  <a:schemeClr val="dk1"/>
                </a:solidFill>
                <a:latin typeface="Verdana"/>
                <a:ea typeface="Verdana"/>
                <a:cs typeface="Verdana"/>
                <a:sym typeface="Verdana"/>
              </a:defRPr>
            </a:lvl2pPr>
            <a:lvl3pPr indent="-319405" lvl="2" marL="1371600" marR="0" rtl="0" algn="l">
              <a:spcBef>
                <a:spcPts val="440"/>
              </a:spcBef>
              <a:spcAft>
                <a:spcPts val="0"/>
              </a:spcAft>
              <a:buClr>
                <a:schemeClr val="dk2"/>
              </a:buClr>
              <a:buSzPts val="1430"/>
              <a:buFont typeface="Noto Sans Symbols"/>
              <a:buChar char="⚪"/>
              <a:defRPr b="0" i="0" sz="2200" u="none" cap="none" strike="noStrike">
                <a:solidFill>
                  <a:schemeClr val="dk1"/>
                </a:solidFill>
                <a:latin typeface="Verdana"/>
                <a:ea typeface="Verdana"/>
                <a:cs typeface="Verdana"/>
                <a:sym typeface="Verdana"/>
              </a:defRPr>
            </a:lvl3pPr>
            <a:lvl4pPr indent="-313055" lvl="3" marL="1828800" marR="0" rtl="0" algn="l">
              <a:spcBef>
                <a:spcPts val="380"/>
              </a:spcBef>
              <a:spcAft>
                <a:spcPts val="0"/>
              </a:spcAft>
              <a:buClr>
                <a:schemeClr val="accent2"/>
              </a:buClr>
              <a:buSzPts val="1330"/>
              <a:buFont typeface="Noto Sans Symbols"/>
              <a:buChar char="●"/>
              <a:defRPr b="0" i="0" sz="1900" u="none" cap="none" strike="noStrike">
                <a:solidFill>
                  <a:schemeClr val="dk1"/>
                </a:solidFill>
                <a:latin typeface="Verdana"/>
                <a:ea typeface="Verdana"/>
                <a:cs typeface="Verdana"/>
                <a:sym typeface="Verdana"/>
              </a:defRPr>
            </a:lvl4pPr>
            <a:lvl5pPr indent="-300989" lvl="4" marL="22860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5pPr>
            <a:lvl6pPr indent="-300989" lvl="5" marL="27432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6pPr>
            <a:lvl7pPr indent="-300989" lvl="6" marL="32004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7pPr>
            <a:lvl8pPr indent="-300990" lvl="7" marL="36576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8pPr>
            <a:lvl9pPr indent="-300990" lvl="8" marL="4114800" marR="0" rtl="0" algn="l">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9pPr>
          </a:lstStyle>
          <a:p/>
        </p:txBody>
      </p:sp>
      <p:sp>
        <p:nvSpPr>
          <p:cNvPr id="89" name="Google Shape;89;p5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0" name="Google Shape;90;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1" name="Google Shape;91;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03" name="Google Shape;103;p1"/>
          <p:cNvSpPr txBox="1"/>
          <p:nvPr/>
        </p:nvSpPr>
        <p:spPr>
          <a:xfrm>
            <a:off x="2057400" y="2420937"/>
            <a:ext cx="55626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Verdana"/>
              <a:buNone/>
            </a:pPr>
            <a:r>
              <a:rPr b="1" i="0" lang="en-US" sz="4000" u="none">
                <a:solidFill>
                  <a:schemeClr val="dk1"/>
                </a:solidFill>
                <a:latin typeface="Verdana"/>
                <a:ea typeface="Verdana"/>
                <a:cs typeface="Verdana"/>
                <a:sym typeface="Verdana"/>
              </a:rPr>
              <a:t>TUMOR MARKERS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65" name="Google Shape;165;p10"/>
          <p:cNvSpPr txBox="1"/>
          <p:nvPr>
            <p:ph type="title"/>
          </p:nvPr>
        </p:nvSpPr>
        <p:spPr>
          <a:xfrm>
            <a:off x="457200" y="-1466850"/>
            <a:ext cx="8229600" cy="10080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66" name="Google Shape;166;p10"/>
          <p:cNvSpPr txBox="1"/>
          <p:nvPr>
            <p:ph idx="1" type="body"/>
          </p:nvPr>
        </p:nvSpPr>
        <p:spPr>
          <a:xfrm>
            <a:off x="1370012" y="1985962"/>
            <a:ext cx="7313612" cy="3956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Detecting the recurrence of cancer</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Monitoring reponse to therapy</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Radioimmunolocalization of tumor masses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72" name="Google Shape;172;p11"/>
          <p:cNvSpPr txBox="1"/>
          <p:nvPr>
            <p:ph type="title"/>
          </p:nvPr>
        </p:nvSpPr>
        <p:spPr>
          <a:xfrm>
            <a:off x="457200" y="-1466850"/>
            <a:ext cx="8229600" cy="1079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73" name="Google Shape;173;p11"/>
          <p:cNvSpPr txBox="1"/>
          <p:nvPr>
            <p:ph idx="1" type="body"/>
          </p:nvPr>
        </p:nvSpPr>
        <p:spPr>
          <a:xfrm>
            <a:off x="539750" y="908050"/>
            <a:ext cx="8147050" cy="5218112"/>
          </a:xfrm>
          <a:prstGeom prst="rect">
            <a:avLst/>
          </a:prstGeom>
          <a:noFill/>
          <a:ln>
            <a:noFill/>
          </a:ln>
        </p:spPr>
        <p:txBody>
          <a:bodyPr anchorCtr="0" anchor="t" bIns="45700" lIns="91425" spcFirstLastPara="1" rIns="91425" wrap="square" tIns="45700">
            <a:noAutofit/>
          </a:bodyPr>
          <a:lstStyle/>
          <a:p>
            <a:pPr indent="-231775" lvl="0" marL="342900" rtl="0" algn="l">
              <a:lnSpc>
                <a:spcPct val="100000"/>
              </a:lnSpc>
              <a:spcBef>
                <a:spcPts val="0"/>
              </a:spcBef>
              <a:spcAft>
                <a:spcPts val="0"/>
              </a:spcAft>
              <a:buClr>
                <a:schemeClr val="dk2"/>
              </a:buClr>
              <a:buSzPts val="1750"/>
              <a:buFont typeface="Noto Sans Symbols"/>
              <a:buNone/>
            </a:pPr>
            <a:r>
              <a:t/>
            </a:r>
            <a:endParaRPr b="0" i="0" sz="2500" u="none">
              <a:solidFill>
                <a:schemeClr val="dk1"/>
              </a:solidFill>
              <a:latin typeface="Verdana"/>
              <a:ea typeface="Verdana"/>
              <a:cs typeface="Verdana"/>
              <a:sym typeface="Verdana"/>
            </a:endParaRPr>
          </a:p>
          <a:p>
            <a:pPr indent="-231775" lvl="0" marL="342900" rtl="0" algn="l">
              <a:lnSpc>
                <a:spcPct val="100000"/>
              </a:lnSpc>
              <a:spcBef>
                <a:spcPts val="500"/>
              </a:spcBef>
              <a:spcAft>
                <a:spcPts val="0"/>
              </a:spcAft>
              <a:buClr>
                <a:schemeClr val="dk2"/>
              </a:buClr>
              <a:buSzPts val="1750"/>
              <a:buFont typeface="Noto Sans Symbols"/>
              <a:buNone/>
            </a:pPr>
            <a:r>
              <a:t/>
            </a:r>
            <a:endParaRPr b="0" i="0" sz="2500" u="none">
              <a:solidFill>
                <a:schemeClr val="dk1"/>
              </a:solidFill>
              <a:latin typeface="Verdana"/>
              <a:ea typeface="Verdana"/>
              <a:cs typeface="Verdana"/>
              <a:sym typeface="Verdana"/>
            </a:endParaRPr>
          </a:p>
          <a:p>
            <a:pPr indent="-342900" lvl="0" marL="342900" rtl="0" algn="l">
              <a:lnSpc>
                <a:spcPct val="100000"/>
              </a:lnSpc>
              <a:spcBef>
                <a:spcPts val="500"/>
              </a:spcBef>
              <a:spcAft>
                <a:spcPts val="0"/>
              </a:spcAft>
              <a:buClr>
                <a:schemeClr val="dk2"/>
              </a:buClr>
              <a:buSzPts val="1750"/>
              <a:buFont typeface="Noto Sans Symbols"/>
              <a:buChar char="⚪"/>
            </a:pPr>
            <a:r>
              <a:rPr b="0" i="0" lang="en-US" sz="2500" u="none">
                <a:solidFill>
                  <a:schemeClr val="dk1"/>
                </a:solidFill>
                <a:latin typeface="Verdana"/>
                <a:ea typeface="Verdana"/>
                <a:cs typeface="Verdana"/>
                <a:sym typeface="Verdana"/>
              </a:rPr>
              <a:t>In order to use a tumor marker for screening in the presence of cancer in asymptomatic individuals in general population, the marker should be produced by tumor cells and not be present in healthy people. </a:t>
            </a:r>
            <a:endParaRPr/>
          </a:p>
          <a:p>
            <a:pPr indent="-342900" lvl="0" marL="342900" rtl="0" algn="l">
              <a:lnSpc>
                <a:spcPct val="100000"/>
              </a:lnSpc>
              <a:spcBef>
                <a:spcPts val="500"/>
              </a:spcBef>
              <a:spcAft>
                <a:spcPts val="0"/>
              </a:spcAft>
              <a:buClr>
                <a:schemeClr val="dk2"/>
              </a:buClr>
              <a:buSzPts val="1750"/>
              <a:buFont typeface="Noto Sans Symbols"/>
              <a:buChar char="⚪"/>
            </a:pPr>
            <a:r>
              <a:rPr b="0" i="0" lang="en-US" sz="2500" u="none">
                <a:solidFill>
                  <a:schemeClr val="dk1"/>
                </a:solidFill>
                <a:latin typeface="Verdana"/>
                <a:ea typeface="Verdana"/>
                <a:cs typeface="Verdana"/>
                <a:sym typeface="Verdana"/>
              </a:rPr>
              <a:t>However, </a:t>
            </a:r>
            <a:r>
              <a:rPr b="1" i="0" lang="en-US" sz="2500" u="none">
                <a:solidFill>
                  <a:schemeClr val="folHlink"/>
                </a:solidFill>
                <a:latin typeface="Verdana"/>
                <a:ea typeface="Verdana"/>
                <a:cs typeface="Verdana"/>
                <a:sym typeface="Verdana"/>
              </a:rPr>
              <a:t>most tumor markers are present in normal, benign and cancer tissues and are not spesific enough to be used for screening cancer</a:t>
            </a:r>
            <a:r>
              <a:rPr b="0" i="0" lang="en-US" sz="2500" u="none">
                <a:solidFill>
                  <a:schemeClr val="dk1"/>
                </a:solidFill>
                <a:latin typeface="Verdana"/>
                <a:ea typeface="Verdana"/>
                <a:cs typeface="Verdana"/>
                <a:sym typeface="Verdana"/>
              </a:rPr>
              <a:t>.    </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79" name="Google Shape;179;p12"/>
          <p:cNvSpPr txBox="1"/>
          <p:nvPr>
            <p:ph type="title"/>
          </p:nvPr>
        </p:nvSpPr>
        <p:spPr>
          <a:xfrm flipH="1" rot="10800000">
            <a:off x="457200" y="-603250"/>
            <a:ext cx="8229600" cy="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80" name="Google Shape;180;p12"/>
          <p:cNvSpPr txBox="1"/>
          <p:nvPr>
            <p:ph idx="1" type="body"/>
          </p:nvPr>
        </p:nvSpPr>
        <p:spPr>
          <a:xfrm>
            <a:off x="457200" y="404812"/>
            <a:ext cx="8229600" cy="5721350"/>
          </a:xfrm>
          <a:prstGeom prst="rect">
            <a:avLst/>
          </a:prstGeom>
          <a:noFill/>
          <a:ln>
            <a:noFill/>
          </a:ln>
        </p:spPr>
        <p:txBody>
          <a:bodyPr anchorCtr="0" anchor="t" bIns="45700" lIns="91425" spcFirstLastPara="1" rIns="91425" wrap="square" tIns="45700">
            <a:noAutofit/>
          </a:bodyPr>
          <a:lstStyle/>
          <a:p>
            <a:pPr indent="-213995" lvl="0" marL="342900" rtl="0" algn="l">
              <a:lnSpc>
                <a:spcPct val="10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Few markers are specific for a single individual tumor, most are found with different tumors of the same tissue type.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They are present in higher quantities in blood from cancer patients than in blood from both healthy subjects and patients with benign diseases.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86" name="Google Shape;186;p13"/>
          <p:cNvSpPr txBox="1"/>
          <p:nvPr>
            <p:ph type="title"/>
          </p:nvPr>
        </p:nvSpPr>
        <p:spPr>
          <a:xfrm>
            <a:off x="1370012" y="-747712"/>
            <a:ext cx="7313612" cy="73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87" name="Google Shape;187;p1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Some tumor markers have a plasma level in proportion to the size of tumor while some tumor markers have a plasma level in proportion to the activity of tumor.</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clinical staging of cancer is aidded by quantitiation of the marker. </a:t>
            </a:r>
            <a:endParaRPr/>
          </a:p>
          <a:p>
            <a:pPr indent="-213995" lvl="0" marL="342900" rtl="0" algn="l">
              <a:spcBef>
                <a:spcPts val="580"/>
              </a:spcBef>
              <a:spcAft>
                <a:spcPts val="0"/>
              </a:spcAft>
              <a:buSzPts val="2030"/>
              <a:buNone/>
            </a:pPr>
            <a:r>
              <a:t/>
            </a:r>
            <a:endParaRPr b="0" i="0" sz="2900" u="non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93" name="Google Shape;193;p14"/>
          <p:cNvSpPr txBox="1"/>
          <p:nvPr>
            <p:ph type="title"/>
          </p:nvPr>
        </p:nvSpPr>
        <p:spPr>
          <a:xfrm>
            <a:off x="457200" y="-315912"/>
            <a:ext cx="8229600" cy="315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94" name="Google Shape;194;p14"/>
          <p:cNvSpPr txBox="1"/>
          <p:nvPr>
            <p:ph idx="1" type="body"/>
          </p:nvPr>
        </p:nvSpPr>
        <p:spPr>
          <a:xfrm>
            <a:off x="539750" y="692150"/>
            <a:ext cx="8147050" cy="5434012"/>
          </a:xfrm>
          <a:prstGeom prst="rect">
            <a:avLst/>
          </a:prstGeom>
          <a:noFill/>
          <a:ln>
            <a:noFill/>
          </a:ln>
        </p:spPr>
        <p:txBody>
          <a:bodyPr anchorCtr="0" anchor="t" bIns="45700" lIns="91425" spcFirstLastPara="1" rIns="91425" wrap="square" tIns="45700">
            <a:noAutofit/>
          </a:bodyPr>
          <a:lstStyle/>
          <a:p>
            <a:pPr indent="-213995" lvl="0" marL="342900" rtl="0" algn="l">
              <a:lnSpc>
                <a:spcPct val="9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Serum level of marker reflects tumor burden.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level of the marker at the time of diagnosis may be used as a prognostic indicator for disease progression and patient survival. After successful initial treatment, such as surgery, the marker value should decrease. The rate of the decrease can be predicted by using the half life of the marker.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00" name="Google Shape;200;p15"/>
          <p:cNvSpPr txBox="1"/>
          <p:nvPr>
            <p:ph type="title"/>
          </p:nvPr>
        </p:nvSpPr>
        <p:spPr>
          <a:xfrm>
            <a:off x="457200" y="-674687"/>
            <a:ext cx="8229600" cy="714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01" name="Google Shape;201;p15"/>
          <p:cNvSpPr txBox="1"/>
          <p:nvPr>
            <p:ph idx="1" type="body"/>
          </p:nvPr>
        </p:nvSpPr>
        <p:spPr>
          <a:xfrm>
            <a:off x="457200" y="836612"/>
            <a:ext cx="8229600" cy="5289550"/>
          </a:xfrm>
          <a:prstGeom prst="rect">
            <a:avLst/>
          </a:prstGeom>
          <a:noFill/>
          <a:ln>
            <a:noFill/>
          </a:ln>
        </p:spPr>
        <p:txBody>
          <a:bodyPr anchorCtr="0" anchor="t" bIns="45700" lIns="91425" spcFirstLastPara="1" rIns="91425" wrap="square" tIns="45700">
            <a:noAutofit/>
          </a:bodyPr>
          <a:lstStyle/>
          <a:p>
            <a:pPr indent="-213995" lvl="0" marL="342900" rtl="0" algn="l">
              <a:lnSpc>
                <a:spcPct val="9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magnitude of marker reduction may reflect the degree of success of the treatment. </a:t>
            </a:r>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In the case of recurrence of cancer, marker increases again.</a:t>
            </a:r>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Most tumor marker values correlate with the effectiveness of treatment.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07" name="Google Shape;207;p16"/>
          <p:cNvSpPr txBox="1"/>
          <p:nvPr>
            <p:ph type="title"/>
          </p:nvPr>
        </p:nvSpPr>
        <p:spPr>
          <a:xfrm flipH="1" rot="10800000">
            <a:off x="457200" y="-2332037"/>
            <a:ext cx="8229600" cy="2889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08" name="Google Shape;208;p16"/>
          <p:cNvSpPr txBox="1"/>
          <p:nvPr>
            <p:ph idx="1" type="body"/>
          </p:nvPr>
        </p:nvSpPr>
        <p:spPr>
          <a:xfrm>
            <a:off x="1042987" y="692150"/>
            <a:ext cx="7921625" cy="54340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ENZYMES</a:t>
            </a:r>
            <a:endParaRPr/>
          </a:p>
          <a:p>
            <a:pPr indent="-213995" lvl="0" marL="342900" rtl="0" algn="l">
              <a:lnSpc>
                <a:spcPct val="90000"/>
              </a:lnSpc>
              <a:spcBef>
                <a:spcPts val="580"/>
              </a:spcBef>
              <a:spcAft>
                <a:spcPts val="0"/>
              </a:spcAft>
              <a:buClr>
                <a:schemeClr val="dk2"/>
              </a:buClr>
              <a:buSzPts val="2030"/>
              <a:buFont typeface="Noto Sans Symbols"/>
              <a:buNone/>
            </a:pPr>
            <a:r>
              <a:t/>
            </a:r>
            <a:endParaRPr b="1"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Alkaline Phosphatase (ALP)</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Increased alkaline phosphatase activities are seen in primary or secondary </a:t>
            </a:r>
            <a:r>
              <a:rPr b="0" i="0" lang="en-US" sz="2900" u="sng">
                <a:solidFill>
                  <a:schemeClr val="hlink"/>
                </a:solidFill>
                <a:latin typeface="Verdana"/>
                <a:ea typeface="Verdana"/>
                <a:cs typeface="Verdana"/>
                <a:sym typeface="Verdana"/>
              </a:rPr>
              <a:t>liver cancer</a:t>
            </a:r>
            <a:r>
              <a:rPr b="0" i="0" lang="en-US" sz="2900" u="none">
                <a:solidFill>
                  <a:schemeClr val="dk1"/>
                </a:solidFill>
                <a:latin typeface="Verdana"/>
                <a:ea typeface="Verdana"/>
                <a:cs typeface="Verdana"/>
                <a:sym typeface="Verdana"/>
              </a:rPr>
              <a:t>. Its level may be helpful in evaluating </a:t>
            </a:r>
            <a:r>
              <a:rPr b="0" i="0" lang="en-US" sz="2900" u="none">
                <a:solidFill>
                  <a:schemeClr val="hlink"/>
                </a:solidFill>
                <a:latin typeface="Verdana"/>
                <a:ea typeface="Verdana"/>
                <a:cs typeface="Verdana"/>
                <a:sym typeface="Verdana"/>
              </a:rPr>
              <a:t>metastatic cancer with bone or liver</a:t>
            </a:r>
            <a:r>
              <a:rPr b="0" i="0" lang="en-US" sz="2900" u="none">
                <a:solidFill>
                  <a:schemeClr val="dk1"/>
                </a:solidFill>
                <a:latin typeface="Verdana"/>
                <a:ea typeface="Verdana"/>
                <a:cs typeface="Verdana"/>
                <a:sym typeface="Verdana"/>
              </a:rPr>
              <a:t> involvement. </a:t>
            </a:r>
            <a:r>
              <a:rPr b="0" i="0" lang="en-US" sz="2900" u="sng">
                <a:solidFill>
                  <a:schemeClr val="dk1"/>
                </a:solidFill>
                <a:latin typeface="Verdana"/>
                <a:ea typeface="Verdana"/>
                <a:cs typeface="Verdana"/>
                <a:sym typeface="Verdana"/>
              </a:rPr>
              <a:t>Placental ALP</a:t>
            </a:r>
            <a:r>
              <a:rPr b="0" i="0" lang="en-US" sz="2900" u="none">
                <a:solidFill>
                  <a:schemeClr val="dk1"/>
                </a:solidFill>
                <a:latin typeface="Verdana"/>
                <a:ea typeface="Verdana"/>
                <a:cs typeface="Verdana"/>
                <a:sym typeface="Verdana"/>
              </a:rPr>
              <a:t>, regan isoenzyme, elevates in a variety of malignancies, including </a:t>
            </a:r>
            <a:r>
              <a:rPr b="0" i="0" lang="en-US" sz="2900" u="none">
                <a:solidFill>
                  <a:schemeClr val="hlink"/>
                </a:solidFill>
                <a:latin typeface="Verdana"/>
                <a:ea typeface="Verdana"/>
                <a:cs typeface="Verdana"/>
                <a:sym typeface="Verdana"/>
              </a:rPr>
              <a:t>ovarian, lung, gastrointestinal cancers and Hodgkin’s disease</a:t>
            </a:r>
            <a:r>
              <a:rPr b="0" i="0" lang="en-US" sz="2900" u="none">
                <a:solidFill>
                  <a:schemeClr val="dk1"/>
                </a:solidFill>
                <a:latin typeface="Verdana"/>
                <a:ea typeface="Verdana"/>
                <a:cs typeface="Verdana"/>
                <a:sym typeface="Verdana"/>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14" name="Google Shape;214;p17"/>
          <p:cNvSpPr txBox="1"/>
          <p:nvPr>
            <p:ph type="title"/>
          </p:nvPr>
        </p:nvSpPr>
        <p:spPr>
          <a:xfrm>
            <a:off x="468312" y="-5859462"/>
            <a:ext cx="8229600" cy="35337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15" name="Google Shape;215;p17"/>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240"/>
              <a:buFont typeface="Noto Sans Symbols"/>
              <a:buChar char="⚪"/>
            </a:pPr>
            <a:r>
              <a:rPr b="1" i="0" lang="en-US" sz="3200" u="none">
                <a:solidFill>
                  <a:schemeClr val="dk1"/>
                </a:solidFill>
                <a:latin typeface="Verdana"/>
                <a:ea typeface="Verdana"/>
                <a:cs typeface="Verdana"/>
                <a:sym typeface="Verdana"/>
              </a:rPr>
              <a:t>Prostatic acid phosphatase (PAP)</a:t>
            </a:r>
            <a:endParaRPr/>
          </a:p>
          <a:p>
            <a:pPr indent="-200660" lvl="0" marL="342900" rtl="0" algn="l">
              <a:lnSpc>
                <a:spcPct val="100000"/>
              </a:lnSpc>
              <a:spcBef>
                <a:spcPts val="640"/>
              </a:spcBef>
              <a:spcAft>
                <a:spcPts val="0"/>
              </a:spcAft>
              <a:buClr>
                <a:schemeClr val="dk2"/>
              </a:buClr>
              <a:buSzPts val="2240"/>
              <a:buFont typeface="Noto Sans Symbols"/>
              <a:buNone/>
            </a:pPr>
            <a:r>
              <a:t/>
            </a:r>
            <a:endParaRPr b="1" i="0" sz="32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It is used for staging </a:t>
            </a:r>
            <a:r>
              <a:rPr b="0" i="0" lang="en-US" sz="2900" u="none">
                <a:solidFill>
                  <a:schemeClr val="hlink"/>
                </a:solidFill>
                <a:latin typeface="Verdana"/>
                <a:ea typeface="Verdana"/>
                <a:cs typeface="Verdana"/>
                <a:sym typeface="Verdana"/>
              </a:rPr>
              <a:t>prostate cancer</a:t>
            </a:r>
            <a:r>
              <a:rPr b="0" i="0" lang="en-US" sz="2900" u="none">
                <a:solidFill>
                  <a:schemeClr val="dk1"/>
                </a:solidFill>
                <a:latin typeface="Verdana"/>
                <a:ea typeface="Verdana"/>
                <a:cs typeface="Verdana"/>
                <a:sym typeface="Verdana"/>
              </a:rPr>
              <a:t> and for monitoring therapy. Increased PAP activity may be seen in osteogenic sarcoma, multiple myeloma and bone metastasis of other cancers and in some </a:t>
            </a:r>
            <a:r>
              <a:rPr b="0" i="0" lang="en-US" sz="2900" u="sng">
                <a:solidFill>
                  <a:schemeClr val="dk1"/>
                </a:solidFill>
                <a:latin typeface="Verdana"/>
                <a:ea typeface="Verdana"/>
                <a:cs typeface="Verdana"/>
                <a:sym typeface="Verdana"/>
              </a:rPr>
              <a:t>benign</a:t>
            </a:r>
            <a:r>
              <a:rPr b="0" i="0" lang="en-US" sz="2900" u="none">
                <a:solidFill>
                  <a:schemeClr val="dk1"/>
                </a:solidFill>
                <a:latin typeface="Verdana"/>
                <a:ea typeface="Verdana"/>
                <a:cs typeface="Verdana"/>
                <a:sym typeface="Verdana"/>
              </a:rPr>
              <a:t> conditions such as </a:t>
            </a:r>
            <a:r>
              <a:rPr b="0" i="0" lang="en-US" sz="2900" u="none">
                <a:solidFill>
                  <a:schemeClr val="hlink"/>
                </a:solidFill>
                <a:latin typeface="Verdana"/>
                <a:ea typeface="Verdana"/>
                <a:cs typeface="Verdana"/>
                <a:sym typeface="Verdana"/>
              </a:rPr>
              <a:t>osteoporosis and hyperparathyroidism.</a:t>
            </a:r>
            <a:r>
              <a:rPr b="0" i="0" lang="en-US" sz="29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2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21" name="Google Shape;221;p18"/>
          <p:cNvSpPr txBox="1"/>
          <p:nvPr>
            <p:ph type="title"/>
          </p:nvPr>
        </p:nvSpPr>
        <p:spPr>
          <a:xfrm>
            <a:off x="457200" y="-1466850"/>
            <a:ext cx="82296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22" name="Google Shape;222;p18"/>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Prostate Specific Antigen (PSA)</a:t>
            </a:r>
            <a:endParaRPr/>
          </a:p>
          <a:p>
            <a:pPr indent="-213995" lvl="0" marL="342900" rtl="0" algn="l">
              <a:lnSpc>
                <a:spcPct val="100000"/>
              </a:lnSpc>
              <a:spcBef>
                <a:spcPts val="580"/>
              </a:spcBef>
              <a:spcAft>
                <a:spcPts val="0"/>
              </a:spcAft>
              <a:buClr>
                <a:schemeClr val="dk2"/>
              </a:buClr>
              <a:buSzPts val="2030"/>
              <a:buFont typeface="Noto Sans Symbols"/>
              <a:buNone/>
            </a:pPr>
            <a:r>
              <a:t/>
            </a:r>
            <a:endParaRPr b="1"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clinical use of PAP has been replaced by PSA. </a:t>
            </a:r>
            <a:r>
              <a:rPr b="0" i="0" lang="en-US" sz="2900" u="sng">
                <a:solidFill>
                  <a:schemeClr val="dk1"/>
                </a:solidFill>
                <a:latin typeface="Verdana"/>
                <a:ea typeface="Verdana"/>
                <a:cs typeface="Verdana"/>
                <a:sym typeface="Verdana"/>
              </a:rPr>
              <a:t>PSA</a:t>
            </a:r>
            <a:r>
              <a:rPr b="0" i="0" lang="en-US" sz="2900" u="none">
                <a:solidFill>
                  <a:schemeClr val="dk1"/>
                </a:solidFill>
                <a:latin typeface="Verdana"/>
                <a:ea typeface="Verdana"/>
                <a:cs typeface="Verdana"/>
                <a:sym typeface="Verdana"/>
              </a:rPr>
              <a:t> is much more specific for screening or for detection early cancer. It is found in mainly </a:t>
            </a:r>
            <a:r>
              <a:rPr b="0" i="0" lang="en-US" sz="2900" u="none">
                <a:solidFill>
                  <a:schemeClr val="hlink"/>
                </a:solidFill>
                <a:latin typeface="Verdana"/>
                <a:ea typeface="Verdana"/>
                <a:cs typeface="Verdana"/>
                <a:sym typeface="Verdana"/>
              </a:rPr>
              <a:t>prostatic tissue</a:t>
            </a:r>
            <a:r>
              <a:rPr b="0" i="0" lang="en-US" sz="2900" u="none">
                <a:solidFill>
                  <a:schemeClr val="dk1"/>
                </a:solidFill>
                <a:latin typeface="Verdana"/>
                <a:ea typeface="Verdana"/>
                <a:cs typeface="Verdana"/>
                <a:sym typeface="Verdana"/>
              </a:rPr>
              <a:t>.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PSA exists in two major forms in blood circulation. The majority of PSA is complexed with some proteins. A minor component of PSA is free.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28" name="Google Shape;228;p19"/>
          <p:cNvSpPr txBox="1"/>
          <p:nvPr>
            <p:ph type="title"/>
          </p:nvPr>
        </p:nvSpPr>
        <p:spPr>
          <a:xfrm>
            <a:off x="457200" y="-531812"/>
            <a:ext cx="8229600" cy="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29" name="Google Shape;229;p19"/>
          <p:cNvSpPr txBox="1"/>
          <p:nvPr>
            <p:ph idx="1" type="body"/>
          </p:nvPr>
        </p:nvSpPr>
        <p:spPr>
          <a:xfrm>
            <a:off x="457200" y="836612"/>
            <a:ext cx="8229600" cy="5289550"/>
          </a:xfrm>
          <a:prstGeom prst="rect">
            <a:avLst/>
          </a:prstGeom>
          <a:noFill/>
          <a:ln>
            <a:noFill/>
          </a:ln>
        </p:spPr>
        <p:txBody>
          <a:bodyPr anchorCtr="0" anchor="t" bIns="45700" lIns="91425" spcFirstLastPara="1" rIns="91425" wrap="square" tIns="45700">
            <a:noAutofit/>
          </a:bodyPr>
          <a:lstStyle/>
          <a:p>
            <a:pPr indent="-213995" lvl="0" marL="342900" rtl="0" algn="l">
              <a:lnSpc>
                <a:spcPct val="9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PSA testing itself is not effective in detecting early prostate cancer. Other prostatic diseases, urinary bladder cateterization and digital rectal examination may lead an increased PSA level in serum.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sng">
                <a:solidFill>
                  <a:schemeClr val="dk1"/>
                </a:solidFill>
                <a:latin typeface="Verdana"/>
                <a:ea typeface="Verdana"/>
                <a:cs typeface="Verdana"/>
                <a:sym typeface="Verdana"/>
              </a:rPr>
              <a:t>The ratio between free and total PSA is an reliable marker for differentiation of prostatic cancer from benign prostatic hyperplasia.</a:t>
            </a:r>
            <a:r>
              <a:rPr b="0" i="0" lang="en-US" sz="29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ppt_w</p:attrName>
                                        </p:attrNameLst>
                                      </p:cBhvr>
                                      <p:tavLst>
                                        <p:tav fmla="" tm="0">
                                          <p:val>
                                            <p:strVal val="0"/>
                                          </p:val>
                                        </p:tav>
                                        <p:tav fmla="" tm="100000">
                                          <p:val>
                                            <p:strVal val="#ppt_w"/>
                                          </p:val>
                                        </p:tav>
                                      </p:tavLst>
                                    </p:anim>
                                    <p:anim calcmode="lin" valueType="num">
                                      <p:cBhvr additive="base">
                                        <p:cTn dur="500"/>
                                        <p:tgtEl>
                                          <p:spTgt spid="2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09" name="Google Shape;109;p2"/>
          <p:cNvSpPr txBox="1"/>
          <p:nvPr>
            <p:ph idx="4294967295" type="title"/>
          </p:nvPr>
        </p:nvSpPr>
        <p:spPr>
          <a:xfrm>
            <a:off x="1370012" y="1341437"/>
            <a:ext cx="7313612" cy="9350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What are the tumor markers?</a:t>
            </a:r>
            <a:endParaRPr/>
          </a:p>
        </p:txBody>
      </p:sp>
      <p:sp>
        <p:nvSpPr>
          <p:cNvPr id="110" name="Google Shape;110;p2"/>
          <p:cNvSpPr txBox="1"/>
          <p:nvPr>
            <p:ph idx="4294967295" type="body"/>
          </p:nvPr>
        </p:nvSpPr>
        <p:spPr>
          <a:xfrm>
            <a:off x="1331912" y="2708275"/>
            <a:ext cx="7351712" cy="32337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70"/>
              <a:buFont typeface="Noto Sans Symbols"/>
              <a:buChar char="⚪"/>
            </a:pPr>
            <a:r>
              <a:rPr b="0" i="0" lang="en-US" sz="2100" u="none" cap="none" strike="noStrike">
                <a:solidFill>
                  <a:schemeClr val="dk1"/>
                </a:solidFill>
                <a:latin typeface="Verdana"/>
                <a:ea typeface="Verdana"/>
                <a:cs typeface="Verdana"/>
                <a:sym typeface="Verdana"/>
              </a:rPr>
              <a:t>Tumor markers are defined as a biochemical substance (e.g. hormone, enzymes or proteins) synthesized and released by cancer cells or produced in the host in response to cancerous substance.</a:t>
            </a:r>
            <a:endParaRPr/>
          </a:p>
          <a:p>
            <a:pPr indent="-342900" lvl="0" marL="342900" marR="0" rtl="0" algn="l">
              <a:lnSpc>
                <a:spcPct val="90000"/>
              </a:lnSpc>
              <a:spcBef>
                <a:spcPts val="420"/>
              </a:spcBef>
              <a:spcAft>
                <a:spcPts val="0"/>
              </a:spcAft>
              <a:buClr>
                <a:schemeClr val="dk2"/>
              </a:buClr>
              <a:buSzPts val="1470"/>
              <a:buFont typeface="Noto Sans Symbols"/>
              <a:buChar char="⚪"/>
            </a:pPr>
            <a:r>
              <a:rPr b="0" i="0" lang="en-US" sz="2100" u="none" cap="none" strike="noStrike">
                <a:solidFill>
                  <a:schemeClr val="dk1"/>
                </a:solidFill>
                <a:latin typeface="Verdana"/>
                <a:ea typeface="Verdana"/>
                <a:cs typeface="Verdana"/>
                <a:sym typeface="Verdana"/>
              </a:rPr>
              <a:t>They are used to monitor or identify the presence of cancerous growth.</a:t>
            </a:r>
            <a:endParaRPr/>
          </a:p>
          <a:p>
            <a:pPr indent="-342900" lvl="0" marL="342900" marR="0" rtl="0" algn="l">
              <a:lnSpc>
                <a:spcPct val="90000"/>
              </a:lnSpc>
              <a:spcBef>
                <a:spcPts val="420"/>
              </a:spcBef>
              <a:spcAft>
                <a:spcPts val="0"/>
              </a:spcAft>
              <a:buClr>
                <a:schemeClr val="dk2"/>
              </a:buClr>
              <a:buSzPts val="1470"/>
              <a:buFont typeface="Noto Sans Symbols"/>
              <a:buChar char="⚪"/>
            </a:pPr>
            <a:r>
              <a:rPr b="0" i="0" lang="en-US" sz="2100" u="none" cap="none" strike="noStrike">
                <a:solidFill>
                  <a:schemeClr val="dk1"/>
                </a:solidFill>
                <a:latin typeface="Verdana"/>
                <a:ea typeface="Verdana"/>
                <a:cs typeface="Verdana"/>
                <a:sym typeface="Verdana"/>
              </a:rPr>
              <a:t>They are different from substances produced by normal cell in quantity and quality.</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35" name="Google Shape;235;p20"/>
          <p:cNvSpPr txBox="1"/>
          <p:nvPr>
            <p:ph type="title"/>
          </p:nvPr>
        </p:nvSpPr>
        <p:spPr>
          <a:xfrm>
            <a:off x="1370012" y="-1035050"/>
            <a:ext cx="7313612" cy="7921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36" name="Google Shape;236;p20"/>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use of PSA should not  be together with digital rectal examination and followed by transrectal ultrasonography for an accurate diagnosis of cancer.</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Serum level of PSA was found to be correlated with clinical stage, grade and metastasis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42" name="Google Shape;242;p21"/>
          <p:cNvSpPr txBox="1"/>
          <p:nvPr>
            <p:ph type="title"/>
          </p:nvPr>
        </p:nvSpPr>
        <p:spPr>
          <a:xfrm>
            <a:off x="457200" y="-747712"/>
            <a:ext cx="8229600" cy="504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43" name="Google Shape;243;p21"/>
          <p:cNvSpPr txBox="1"/>
          <p:nvPr>
            <p:ph idx="1" type="body"/>
          </p:nvPr>
        </p:nvSpPr>
        <p:spPr>
          <a:xfrm>
            <a:off x="457200" y="765175"/>
            <a:ext cx="8229600" cy="5735637"/>
          </a:xfrm>
          <a:prstGeom prst="rect">
            <a:avLst/>
          </a:prstGeom>
          <a:noFill/>
          <a:ln>
            <a:noFill/>
          </a:ln>
        </p:spPr>
        <p:txBody>
          <a:bodyPr anchorCtr="0" anchor="t" bIns="45700" lIns="91425" spcFirstLastPara="1" rIns="91425" wrap="square" tIns="45700">
            <a:noAutofit/>
          </a:bodyPr>
          <a:lstStyle/>
          <a:p>
            <a:pPr indent="-213995" lvl="0" marL="342900" rtl="0" algn="l">
              <a:lnSpc>
                <a:spcPct val="10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greatest clinical use of PSA is in the monitoring of treatment.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The PSA level should fall below the detection limit.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This may require 2-3 weeks. If it is still at a high level after 2-3 weeks, it must me assumed that residual tumor is present.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49" name="Google Shape;249;p22"/>
          <p:cNvSpPr txBox="1"/>
          <p:nvPr>
            <p:ph type="title"/>
          </p:nvPr>
        </p:nvSpPr>
        <p:spPr>
          <a:xfrm>
            <a:off x="457200" y="-531812"/>
            <a:ext cx="8229600" cy="2889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50" name="Google Shape;250;p22"/>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213995" lvl="0" marL="342900" rtl="0" algn="l">
              <a:lnSpc>
                <a:spcPct val="10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Androgen deprivation therapy may have direct effect on the PSA level that is independent of the antitumor effect. </a:t>
            </a:r>
            <a:r>
              <a:rPr b="1" i="0" lang="en-US" sz="2900" u="none">
                <a:solidFill>
                  <a:schemeClr val="dk1"/>
                </a:solidFill>
                <a:latin typeface="Verdana"/>
                <a:ea typeface="Verdana"/>
                <a:cs typeface="Verdana"/>
                <a:sym typeface="Verdana"/>
              </a:rPr>
              <a:t>This subject must be considered always.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56" name="Google Shape;256;p23"/>
          <p:cNvSpPr txBox="1"/>
          <p:nvPr>
            <p:ph type="title"/>
          </p:nvPr>
        </p:nvSpPr>
        <p:spPr>
          <a:xfrm>
            <a:off x="457200" y="-458787"/>
            <a:ext cx="8229600" cy="714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57" name="Google Shape;257;p23"/>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HORMONES</a:t>
            </a:r>
            <a:endParaRPr/>
          </a:p>
          <a:p>
            <a:pPr indent="-213995" lvl="0" marL="342900" rtl="0" algn="l">
              <a:lnSpc>
                <a:spcPct val="90000"/>
              </a:lnSpc>
              <a:spcBef>
                <a:spcPts val="580"/>
              </a:spcBef>
              <a:spcAft>
                <a:spcPts val="0"/>
              </a:spcAft>
              <a:buClr>
                <a:schemeClr val="dk2"/>
              </a:buClr>
              <a:buSzPts val="2030"/>
              <a:buFont typeface="Noto Sans Symbols"/>
              <a:buNone/>
            </a:pPr>
            <a:r>
              <a:t/>
            </a:r>
            <a:endParaRPr b="1"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Calcitonin</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Calcitonin is a hormone which decreases blood calcium concentration.</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Its elevated level is usually associated with </a:t>
            </a:r>
            <a:r>
              <a:rPr b="0" i="0" lang="en-US" sz="2900" u="sng">
                <a:solidFill>
                  <a:schemeClr val="hlink"/>
                </a:solidFill>
                <a:latin typeface="Verdana"/>
                <a:ea typeface="Verdana"/>
                <a:cs typeface="Verdana"/>
                <a:sym typeface="Verdana"/>
              </a:rPr>
              <a:t>medullary thyroid cancer</a:t>
            </a:r>
            <a:r>
              <a:rPr b="0" i="0" lang="en-US" sz="2900" u="none">
                <a:solidFill>
                  <a:schemeClr val="dk1"/>
                </a:solidFill>
                <a:latin typeface="Verdana"/>
                <a:ea typeface="Verdana"/>
                <a:cs typeface="Verdana"/>
                <a:sym typeface="Verdana"/>
              </a:rPr>
              <a:t>.</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Calcitonin levels appear to correlate with tumor volume and metastasis.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Calsitonin is also useful for monitoring treatment and detecting the recurrence of cancer.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2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2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63" name="Google Shape;263;p24"/>
          <p:cNvSpPr txBox="1"/>
          <p:nvPr>
            <p:ph type="title"/>
          </p:nvPr>
        </p:nvSpPr>
        <p:spPr>
          <a:xfrm>
            <a:off x="457200" y="-1035050"/>
            <a:ext cx="8229600" cy="431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64" name="Google Shape;264;p24"/>
          <p:cNvSpPr txBox="1"/>
          <p:nvPr>
            <p:ph idx="1" type="body"/>
          </p:nvPr>
        </p:nvSpPr>
        <p:spPr>
          <a:xfrm>
            <a:off x="457200" y="765175"/>
            <a:ext cx="8229600" cy="5360987"/>
          </a:xfrm>
          <a:prstGeom prst="rect">
            <a:avLst/>
          </a:prstGeom>
          <a:noFill/>
          <a:ln>
            <a:noFill/>
          </a:ln>
        </p:spPr>
        <p:txBody>
          <a:bodyPr anchorCtr="0" anchor="t" bIns="45700" lIns="91425" spcFirstLastPara="1" rIns="91425" wrap="square" tIns="45700">
            <a:noAutofit/>
          </a:bodyPr>
          <a:lstStyle/>
          <a:p>
            <a:pPr indent="-213995" lvl="0" marL="342900" rtl="0" algn="l">
              <a:lnSpc>
                <a:spcPct val="10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However calcitonin levels are also at a high levels in some patients with cancer of lung, breast, kidney, liver and in nonmalignant conditions such as pulmonary diseases, pancreatitis, hyperparathyroidism, myeloproliferative disordes and pregnancy.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70" name="Google Shape;270;p25"/>
          <p:cNvSpPr txBox="1"/>
          <p:nvPr>
            <p:ph type="title"/>
          </p:nvPr>
        </p:nvSpPr>
        <p:spPr>
          <a:xfrm>
            <a:off x="457200" y="-1250950"/>
            <a:ext cx="8229600" cy="7191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71" name="Google Shape;271;p25"/>
          <p:cNvSpPr txBox="1"/>
          <p:nvPr>
            <p:ph idx="1" type="body"/>
          </p:nvPr>
        </p:nvSpPr>
        <p:spPr>
          <a:xfrm>
            <a:off x="457200" y="620712"/>
            <a:ext cx="8229600" cy="55054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Human Chorionic Gonadotropin (hCG)</a:t>
            </a:r>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It is a glycolprotein appears in pregnancy. Its high levels is a useful marker for </a:t>
            </a:r>
            <a:r>
              <a:rPr b="0" i="0" lang="en-US" sz="2900" u="sng">
                <a:solidFill>
                  <a:schemeClr val="hlink"/>
                </a:solidFill>
                <a:latin typeface="Verdana"/>
                <a:ea typeface="Verdana"/>
                <a:cs typeface="Verdana"/>
                <a:sym typeface="Verdana"/>
              </a:rPr>
              <a:t>tumors of placenta and some tumors of testes.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hCG is also at a high level in patients with </a:t>
            </a:r>
            <a:r>
              <a:rPr b="0" i="0" lang="en-US" sz="2900" u="sng">
                <a:solidFill>
                  <a:schemeClr val="dk1"/>
                </a:solidFill>
                <a:latin typeface="Verdana"/>
                <a:ea typeface="Verdana"/>
                <a:cs typeface="Verdana"/>
                <a:sym typeface="Verdana"/>
              </a:rPr>
              <a:t>primary testes insufficiency</a:t>
            </a:r>
            <a:r>
              <a:rPr b="0" i="0" lang="en-US" sz="2900" u="none">
                <a:solidFill>
                  <a:schemeClr val="dk1"/>
                </a:solidFill>
                <a:latin typeface="Verdana"/>
                <a:ea typeface="Verdana"/>
                <a:cs typeface="Verdana"/>
                <a:sym typeface="Verdana"/>
              </a:rPr>
              <a:t>.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hCG</a:t>
            </a:r>
            <a:r>
              <a:rPr b="1" i="0" lang="en-US" sz="2900" u="none">
                <a:solidFill>
                  <a:schemeClr val="dk1"/>
                </a:solidFill>
                <a:latin typeface="Verdana"/>
                <a:ea typeface="Verdana"/>
                <a:cs typeface="Verdana"/>
                <a:sym typeface="Verdana"/>
              </a:rPr>
              <a:t> </a:t>
            </a:r>
            <a:r>
              <a:rPr b="0" i="0" lang="en-US" sz="2900" u="none">
                <a:solidFill>
                  <a:schemeClr val="dk1"/>
                </a:solidFill>
                <a:latin typeface="Verdana"/>
                <a:ea typeface="Verdana"/>
                <a:cs typeface="Verdana"/>
                <a:sym typeface="Verdana"/>
              </a:rPr>
              <a:t>does not</a:t>
            </a:r>
            <a:r>
              <a:rPr b="1" i="0" lang="en-US" sz="2900" u="none">
                <a:solidFill>
                  <a:schemeClr val="dk1"/>
                </a:solidFill>
                <a:latin typeface="Verdana"/>
                <a:ea typeface="Verdana"/>
                <a:cs typeface="Verdana"/>
                <a:sym typeface="Verdana"/>
              </a:rPr>
              <a:t> </a:t>
            </a:r>
            <a:r>
              <a:rPr b="0" i="0" lang="en-US" sz="2900" u="none">
                <a:solidFill>
                  <a:schemeClr val="dk1"/>
                </a:solidFill>
                <a:latin typeface="Verdana"/>
                <a:ea typeface="Verdana"/>
                <a:cs typeface="Verdana"/>
                <a:sym typeface="Verdana"/>
              </a:rPr>
              <a:t>cross the blood-brain barier. Higher levels in CSF may indicate metastase to brain.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77" name="Google Shape;277;p2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ONCOFETAL ANTIGENS</a:t>
            </a:r>
            <a:endParaRPr/>
          </a:p>
        </p:txBody>
      </p:sp>
      <p:sp>
        <p:nvSpPr>
          <p:cNvPr id="278" name="Google Shape;278;p26"/>
          <p:cNvSpPr txBox="1"/>
          <p:nvPr>
            <p:ph idx="1" type="body"/>
          </p:nvPr>
        </p:nvSpPr>
        <p:spPr>
          <a:xfrm>
            <a:off x="1370012" y="2112962"/>
            <a:ext cx="7313612" cy="3829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Most reliable markers in this group are α-fetoprotein and carcinoembryonic antigen (CEA)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84" name="Google Shape;284;p27"/>
          <p:cNvSpPr txBox="1"/>
          <p:nvPr>
            <p:ph type="title"/>
          </p:nvPr>
        </p:nvSpPr>
        <p:spPr>
          <a:xfrm>
            <a:off x="457200" y="-963612"/>
            <a:ext cx="8229600" cy="431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85" name="Google Shape;285;p27"/>
          <p:cNvSpPr txBox="1"/>
          <p:nvPr>
            <p:ph idx="1" type="body"/>
          </p:nvPr>
        </p:nvSpPr>
        <p:spPr>
          <a:xfrm>
            <a:off x="457200" y="765175"/>
            <a:ext cx="8229600" cy="5360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α-Fetoprotein (AFP)</a:t>
            </a:r>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α-fetoprotein is a marker for hepatocellular and germ cell carcinoma.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It is also increased in pregnancy and chronic liver diseases.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AFP is useful for screening (AFP levels greater than 1000 µg/L are indicative for cancer except pregnancy), determining prognosis and monitoring therapy of liver cancers.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91" name="Google Shape;291;p28"/>
          <p:cNvSpPr txBox="1"/>
          <p:nvPr>
            <p:ph type="title"/>
          </p:nvPr>
        </p:nvSpPr>
        <p:spPr>
          <a:xfrm flipH="1" rot="10800000">
            <a:off x="457200" y="-1971675"/>
            <a:ext cx="8229600" cy="7207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92" name="Google Shape;292;p28"/>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213995" lvl="0" marL="342900" rtl="0" algn="l">
              <a:lnSpc>
                <a:spcPct val="9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AFP is also a prognostic indicator of survival. </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Serum AFP levels is less than 10 µg/L in healthy</a:t>
            </a:r>
            <a:r>
              <a:rPr b="0" i="0" lang="en-US" sz="2900" u="none">
                <a:solidFill>
                  <a:schemeClr val="hlink"/>
                </a:solidFill>
                <a:latin typeface="Verdana"/>
                <a:ea typeface="Verdana"/>
                <a:cs typeface="Verdana"/>
                <a:sym typeface="Verdana"/>
              </a:rPr>
              <a:t> </a:t>
            </a:r>
            <a:r>
              <a:rPr b="0" i="0" lang="en-US" sz="2900" u="none">
                <a:solidFill>
                  <a:schemeClr val="dk1"/>
                </a:solidFill>
                <a:latin typeface="Verdana"/>
                <a:ea typeface="Verdana"/>
                <a:cs typeface="Verdana"/>
                <a:sym typeface="Verdana"/>
              </a:rPr>
              <a:t>adults. Elevated AFP levels are associated with shorter survival time.</a:t>
            </a:r>
            <a:endParaRPr/>
          </a:p>
          <a:p>
            <a:pPr indent="-342900" lvl="0" marL="342900" rtl="0" algn="l">
              <a:lnSpc>
                <a:spcPct val="9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AFP and hCG combined are useful in classifying and staging germ cell tumors.One or both markers are increased in those tumors.  </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98" name="Google Shape;298;p29"/>
          <p:cNvSpPr txBox="1"/>
          <p:nvPr>
            <p:ph type="title"/>
          </p:nvPr>
        </p:nvSpPr>
        <p:spPr>
          <a:xfrm>
            <a:off x="457200" y="-674687"/>
            <a:ext cx="8229600" cy="2873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299" name="Google Shape;299;p29"/>
          <p:cNvSpPr txBox="1"/>
          <p:nvPr>
            <p:ph idx="1" type="body"/>
          </p:nvPr>
        </p:nvSpPr>
        <p:spPr>
          <a:xfrm>
            <a:off x="250825" y="620712"/>
            <a:ext cx="8642350" cy="5903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750"/>
              <a:buFont typeface="Noto Sans Symbols"/>
              <a:buChar char="⚪"/>
            </a:pPr>
            <a:r>
              <a:rPr b="1" i="0" lang="en-US" sz="2500" u="none">
                <a:solidFill>
                  <a:schemeClr val="dk1"/>
                </a:solidFill>
                <a:latin typeface="Verdana"/>
                <a:ea typeface="Verdana"/>
                <a:cs typeface="Verdana"/>
                <a:sym typeface="Verdana"/>
              </a:rPr>
              <a:t>Carcinoembryonic antigen (CEA)</a:t>
            </a:r>
            <a:endParaRPr/>
          </a:p>
          <a:p>
            <a:pPr indent="-231775" lvl="0" marL="342900" rtl="0" algn="l">
              <a:lnSpc>
                <a:spcPct val="100000"/>
              </a:lnSpc>
              <a:spcBef>
                <a:spcPts val="500"/>
              </a:spcBef>
              <a:spcAft>
                <a:spcPts val="0"/>
              </a:spcAft>
              <a:buClr>
                <a:schemeClr val="dk2"/>
              </a:buClr>
              <a:buSzPts val="1750"/>
              <a:buFont typeface="Noto Sans Symbols"/>
              <a:buNone/>
            </a:pPr>
            <a:r>
              <a:t/>
            </a:r>
            <a:endParaRPr b="0" i="0" sz="2500" u="none">
              <a:solidFill>
                <a:schemeClr val="dk1"/>
              </a:solidFill>
              <a:latin typeface="Verdana"/>
              <a:ea typeface="Verdana"/>
              <a:cs typeface="Verdana"/>
              <a:sym typeface="Verdana"/>
            </a:endParaRPr>
          </a:p>
          <a:p>
            <a:pPr indent="-342900" lvl="0" marL="342900" rtl="0" algn="l">
              <a:lnSpc>
                <a:spcPct val="100000"/>
              </a:lnSpc>
              <a:spcBef>
                <a:spcPts val="500"/>
              </a:spcBef>
              <a:spcAft>
                <a:spcPts val="0"/>
              </a:spcAft>
              <a:buClr>
                <a:schemeClr val="dk2"/>
              </a:buClr>
              <a:buSzPts val="1750"/>
              <a:buFont typeface="Noto Sans Symbols"/>
              <a:buChar char="⚪"/>
            </a:pPr>
            <a:r>
              <a:rPr b="0" i="0" lang="en-US" sz="2500" u="none">
                <a:solidFill>
                  <a:schemeClr val="dk1"/>
                </a:solidFill>
                <a:latin typeface="Verdana"/>
                <a:ea typeface="Verdana"/>
                <a:cs typeface="Verdana"/>
                <a:sym typeface="Verdana"/>
              </a:rPr>
              <a:t>It is a cell-surface protein and a well defined tumor marker. </a:t>
            </a:r>
            <a:endParaRPr/>
          </a:p>
          <a:p>
            <a:pPr indent="-342900" lvl="0" marL="342900" rtl="0" algn="l">
              <a:lnSpc>
                <a:spcPct val="100000"/>
              </a:lnSpc>
              <a:spcBef>
                <a:spcPts val="500"/>
              </a:spcBef>
              <a:spcAft>
                <a:spcPts val="0"/>
              </a:spcAft>
              <a:buClr>
                <a:schemeClr val="dk2"/>
              </a:buClr>
              <a:buSzPts val="1750"/>
              <a:buFont typeface="Noto Sans Symbols"/>
              <a:buChar char="⚪"/>
            </a:pPr>
            <a:r>
              <a:rPr b="0" i="0" lang="en-US" sz="2500" u="none">
                <a:solidFill>
                  <a:schemeClr val="dk1"/>
                </a:solidFill>
                <a:latin typeface="Verdana"/>
                <a:ea typeface="Verdana"/>
                <a:cs typeface="Verdana"/>
                <a:sym typeface="Verdana"/>
              </a:rPr>
              <a:t>CEA is a marker for </a:t>
            </a:r>
            <a:r>
              <a:rPr b="0" i="0" lang="en-US" sz="2500" u="none">
                <a:solidFill>
                  <a:srgbClr val="A358FF"/>
                </a:solidFill>
                <a:latin typeface="Verdana"/>
                <a:ea typeface="Verdana"/>
                <a:cs typeface="Verdana"/>
                <a:sym typeface="Verdana"/>
              </a:rPr>
              <a:t>colorectal, gastrointestinal, lung and breast carcinoma</a:t>
            </a:r>
            <a:r>
              <a:rPr b="0" i="0" lang="en-US" sz="2500" u="none">
                <a:solidFill>
                  <a:schemeClr val="dk1"/>
                </a:solidFill>
                <a:latin typeface="Verdana"/>
                <a:ea typeface="Verdana"/>
                <a:cs typeface="Verdana"/>
                <a:sym typeface="Verdana"/>
              </a:rPr>
              <a:t>. </a:t>
            </a:r>
            <a:endParaRPr/>
          </a:p>
          <a:p>
            <a:pPr indent="-342900" lvl="0" marL="342900" rtl="0" algn="l">
              <a:lnSpc>
                <a:spcPct val="100000"/>
              </a:lnSpc>
              <a:spcBef>
                <a:spcPts val="500"/>
              </a:spcBef>
              <a:spcAft>
                <a:spcPts val="0"/>
              </a:spcAft>
              <a:buClr>
                <a:schemeClr val="dk2"/>
              </a:buClr>
              <a:buSzPts val="1750"/>
              <a:buFont typeface="Noto Sans Symbols"/>
              <a:buChar char="⚪"/>
            </a:pPr>
            <a:r>
              <a:rPr b="0" i="0" lang="en-US" sz="2500" u="none">
                <a:solidFill>
                  <a:schemeClr val="dk1"/>
                </a:solidFill>
                <a:latin typeface="Verdana"/>
                <a:ea typeface="Verdana"/>
                <a:cs typeface="Verdana"/>
                <a:sym typeface="Verdana"/>
              </a:rPr>
              <a:t>CEA levels are also elevated in </a:t>
            </a:r>
            <a:r>
              <a:rPr b="0" i="0" lang="en-US" sz="2500" u="none">
                <a:solidFill>
                  <a:srgbClr val="00B0F0"/>
                </a:solidFill>
                <a:latin typeface="Verdana"/>
                <a:ea typeface="Verdana"/>
                <a:cs typeface="Verdana"/>
                <a:sym typeface="Verdana"/>
              </a:rPr>
              <a:t>smokers</a:t>
            </a:r>
            <a:r>
              <a:rPr b="0" i="0" lang="en-US" sz="2500" u="none">
                <a:solidFill>
                  <a:schemeClr val="dk1"/>
                </a:solidFill>
                <a:latin typeface="Verdana"/>
                <a:ea typeface="Verdana"/>
                <a:cs typeface="Verdana"/>
                <a:sym typeface="Verdana"/>
              </a:rPr>
              <a:t> and some patients having benign conditions such as </a:t>
            </a:r>
            <a:r>
              <a:rPr b="0" i="0" lang="en-US" sz="2500" u="none">
                <a:solidFill>
                  <a:srgbClr val="00B0F0"/>
                </a:solidFill>
                <a:latin typeface="Verdana"/>
                <a:ea typeface="Verdana"/>
                <a:cs typeface="Verdana"/>
                <a:sym typeface="Verdana"/>
              </a:rPr>
              <a:t>cirrhosis, rectal polips, ulcerative colitis and benign breast disease</a:t>
            </a:r>
            <a:r>
              <a:rPr b="0" i="0" lang="en-US" sz="2500" u="none">
                <a:solidFill>
                  <a:schemeClr val="dk1"/>
                </a:solidFill>
                <a:latin typeface="Verdana"/>
                <a:ea typeface="Verdana"/>
                <a:cs typeface="Verdana"/>
                <a:sym typeface="Verdana"/>
              </a:rPr>
              <a:t>. </a:t>
            </a:r>
            <a:endParaRPr/>
          </a:p>
          <a:p>
            <a:pPr indent="-342900" lvl="0" marL="342900" rtl="0" algn="l">
              <a:lnSpc>
                <a:spcPct val="100000"/>
              </a:lnSpc>
              <a:spcBef>
                <a:spcPts val="500"/>
              </a:spcBef>
              <a:spcAft>
                <a:spcPts val="0"/>
              </a:spcAft>
              <a:buClr>
                <a:schemeClr val="dk2"/>
              </a:buClr>
              <a:buSzPts val="1750"/>
              <a:buFont typeface="Noto Sans Symbols"/>
              <a:buChar char="⚪"/>
            </a:pPr>
            <a:r>
              <a:rPr b="1" i="0" lang="en-US" sz="2500" u="none">
                <a:solidFill>
                  <a:schemeClr val="dk1"/>
                </a:solidFill>
                <a:latin typeface="Verdana"/>
                <a:ea typeface="Verdana"/>
                <a:cs typeface="Verdana"/>
                <a:sym typeface="Verdana"/>
              </a:rPr>
              <a:t>CEA testing should not be used for screening.</a:t>
            </a:r>
            <a:r>
              <a:rPr b="0" i="0" lang="en-US" sz="2500" u="none">
                <a:solidFill>
                  <a:schemeClr val="dk1"/>
                </a:solidFill>
                <a:latin typeface="Verdana"/>
                <a:ea typeface="Verdana"/>
                <a:cs typeface="Verdana"/>
                <a:sym typeface="Verdana"/>
              </a:rPr>
              <a:t> Some tumors don’t produce CEA. </a:t>
            </a:r>
            <a:r>
              <a:rPr b="1" i="0" lang="en-US" sz="2500" u="none">
                <a:solidFill>
                  <a:schemeClr val="dk1"/>
                </a:solidFill>
                <a:latin typeface="Verdana"/>
                <a:ea typeface="Verdana"/>
                <a:cs typeface="Verdana"/>
                <a:sym typeface="Verdana"/>
              </a:rPr>
              <a:t>It is useful for staging and monitoring therapy. </a:t>
            </a:r>
            <a:endParaRPr/>
          </a:p>
          <a:p>
            <a:pPr indent="-231775" lvl="0" marL="342900" rtl="0" algn="l">
              <a:spcBef>
                <a:spcPts val="500"/>
              </a:spcBef>
              <a:spcAft>
                <a:spcPts val="0"/>
              </a:spcAft>
              <a:buSzPts val="1750"/>
              <a:buNone/>
            </a:pPr>
            <a:r>
              <a:t/>
            </a:r>
            <a:endParaRPr b="1" i="0" sz="2500" u="non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16" name="Google Shape;116;p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Tumor marker may be present in</a:t>
            </a:r>
            <a:endParaRPr/>
          </a:p>
        </p:txBody>
      </p:sp>
      <p:sp>
        <p:nvSpPr>
          <p:cNvPr id="117" name="Google Shape;117;p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Blood circulation</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Body cavity fluids</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Cell membranes </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Cell cytoplasm</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DNA </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23" name="Google Shape;123;p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A good tumor maker should have those properties:</a:t>
            </a:r>
            <a:endParaRPr/>
          </a:p>
        </p:txBody>
      </p:sp>
      <p:sp>
        <p:nvSpPr>
          <p:cNvPr id="124" name="Google Shape;124;p4"/>
          <p:cNvSpPr txBox="1"/>
          <p:nvPr>
            <p:ph idx="1" type="body"/>
          </p:nvPr>
        </p:nvSpPr>
        <p:spPr>
          <a:xfrm>
            <a:off x="1370012" y="1844675"/>
            <a:ext cx="7313612" cy="4097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1.</a:t>
            </a:r>
            <a:r>
              <a:rPr b="0" i="0" lang="en-US" sz="2900" u="none">
                <a:solidFill>
                  <a:schemeClr val="dk1"/>
                </a:solidFill>
                <a:latin typeface="Verdana"/>
                <a:ea typeface="Verdana"/>
                <a:cs typeface="Verdana"/>
                <a:sym typeface="Verdana"/>
              </a:rPr>
              <a:t> A tumor marker should be present in or produced by tumor itself.</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2.</a:t>
            </a:r>
            <a:r>
              <a:rPr b="0" i="0" lang="en-US" sz="2900" u="none">
                <a:solidFill>
                  <a:schemeClr val="dk1"/>
                </a:solidFill>
                <a:latin typeface="Verdana"/>
                <a:ea typeface="Verdana"/>
                <a:cs typeface="Verdana"/>
                <a:sym typeface="Verdana"/>
              </a:rPr>
              <a:t> A tumor marker should not be present in healthy tissues. </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3.</a:t>
            </a:r>
            <a:r>
              <a:rPr b="0" i="0" lang="en-US" sz="2900" u="none">
                <a:solidFill>
                  <a:schemeClr val="dk1"/>
                </a:solidFill>
                <a:latin typeface="Verdana"/>
                <a:ea typeface="Verdana"/>
                <a:cs typeface="Verdana"/>
                <a:sym typeface="Verdana"/>
              </a:rPr>
              <a:t> Plasma level of a tumor marker should be at a minimum level in healthy subjects and in benign conditions.</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30" name="Google Shape;130;p5"/>
          <p:cNvSpPr txBox="1"/>
          <p:nvPr>
            <p:ph type="title"/>
          </p:nvPr>
        </p:nvSpPr>
        <p:spPr>
          <a:xfrm flipH="1" rot="10800000">
            <a:off x="457200" y="-2187575"/>
            <a:ext cx="8229600" cy="431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31" name="Google Shape;131;p5"/>
          <p:cNvSpPr txBox="1"/>
          <p:nvPr>
            <p:ph idx="1" type="body"/>
          </p:nvPr>
        </p:nvSpPr>
        <p:spPr>
          <a:xfrm>
            <a:off x="457200" y="908050"/>
            <a:ext cx="8229600" cy="5218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30"/>
              <a:buNone/>
            </a:pPr>
            <a:r>
              <a:t/>
            </a:r>
            <a:endParaRPr b="1"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SzPts val="2030"/>
              <a:buNone/>
            </a:pPr>
            <a:r>
              <a:rPr b="1" i="0" lang="en-US" sz="2900" u="none">
                <a:solidFill>
                  <a:schemeClr val="dk1"/>
                </a:solidFill>
                <a:latin typeface="Verdana"/>
                <a:ea typeface="Verdana"/>
                <a:cs typeface="Verdana"/>
                <a:sym typeface="Verdana"/>
              </a:rPr>
              <a:t>4.</a:t>
            </a:r>
            <a:r>
              <a:rPr b="0" i="0" lang="en-US" sz="2900" u="none">
                <a:solidFill>
                  <a:schemeClr val="dk1"/>
                </a:solidFill>
                <a:latin typeface="Verdana"/>
                <a:ea typeface="Verdana"/>
                <a:cs typeface="Verdana"/>
                <a:sym typeface="Verdana"/>
              </a:rPr>
              <a:t> A tumor marker should be specific for a tissue, it should have different immunological properties when it is synthesized in other tissues.</a:t>
            </a:r>
            <a:endParaRPr/>
          </a:p>
          <a:p>
            <a:pPr indent="-342900" lvl="0" marL="342900" rtl="0" algn="l">
              <a:lnSpc>
                <a:spcPct val="100000"/>
              </a:lnSpc>
              <a:spcBef>
                <a:spcPts val="580"/>
              </a:spcBef>
              <a:spcAft>
                <a:spcPts val="0"/>
              </a:spcAft>
              <a:buSzPts val="2030"/>
              <a:buNone/>
            </a:pPr>
            <a:r>
              <a:rPr b="1" i="0" lang="en-US" sz="2900" u="none">
                <a:solidFill>
                  <a:schemeClr val="dk1"/>
                </a:solidFill>
                <a:latin typeface="Verdana"/>
                <a:ea typeface="Verdana"/>
                <a:cs typeface="Verdana"/>
                <a:sym typeface="Verdana"/>
              </a:rPr>
              <a:t>5.</a:t>
            </a:r>
            <a:r>
              <a:rPr b="0" i="0" lang="en-US" sz="2900" u="none">
                <a:solidFill>
                  <a:schemeClr val="dk1"/>
                </a:solidFill>
                <a:latin typeface="Verdana"/>
                <a:ea typeface="Verdana"/>
                <a:cs typeface="Verdana"/>
                <a:sym typeface="Verdana"/>
              </a:rPr>
              <a:t> Plasma level of the tumor marker should be in proportion to the both size of tumor and activity of tumor.</a:t>
            </a:r>
            <a:endParaRPr/>
          </a:p>
          <a:p>
            <a:pPr indent="-342900" lvl="0" marL="342900" rtl="0" algn="l">
              <a:lnSpc>
                <a:spcPct val="100000"/>
              </a:lnSpc>
              <a:spcBef>
                <a:spcPts val="580"/>
              </a:spcBef>
              <a:spcAft>
                <a:spcPts val="0"/>
              </a:spcAft>
              <a:buSzPts val="2030"/>
              <a:buNone/>
            </a:pPr>
            <a:r>
              <a:rPr b="1" i="0" lang="en-US" sz="2900" u="none">
                <a:solidFill>
                  <a:schemeClr val="dk1"/>
                </a:solidFill>
                <a:latin typeface="Verdana"/>
                <a:ea typeface="Verdana"/>
                <a:cs typeface="Verdana"/>
                <a:sym typeface="Verdana"/>
              </a:rPr>
              <a:t>6.</a:t>
            </a:r>
            <a:r>
              <a:rPr b="0" i="0" lang="en-US" sz="2900" u="none">
                <a:solidFill>
                  <a:schemeClr val="dk1"/>
                </a:solidFill>
                <a:latin typeface="Verdana"/>
                <a:ea typeface="Verdana"/>
                <a:cs typeface="Verdana"/>
                <a:sym typeface="Verdana"/>
              </a:rPr>
              <a:t> Half life of a tumor marker should not be very long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37" name="Google Shape;137;p6"/>
          <p:cNvSpPr txBox="1"/>
          <p:nvPr>
            <p:ph type="title"/>
          </p:nvPr>
        </p:nvSpPr>
        <p:spPr>
          <a:xfrm flipH="1" rot="10800000">
            <a:off x="457200" y="260350"/>
            <a:ext cx="8229600" cy="7921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 </a:t>
            </a:r>
            <a:endParaRPr/>
          </a:p>
        </p:txBody>
      </p:sp>
      <p:sp>
        <p:nvSpPr>
          <p:cNvPr id="138" name="Google Shape;138;p6"/>
          <p:cNvSpPr txBox="1"/>
          <p:nvPr>
            <p:ph idx="1" type="body"/>
          </p:nvPr>
        </p:nvSpPr>
        <p:spPr>
          <a:xfrm>
            <a:off x="468312" y="692150"/>
            <a:ext cx="8229600" cy="5434012"/>
          </a:xfrm>
          <a:prstGeom prst="rect">
            <a:avLst/>
          </a:prstGeom>
          <a:noFill/>
          <a:ln>
            <a:noFill/>
          </a:ln>
        </p:spPr>
        <p:txBody>
          <a:bodyPr anchorCtr="0" anchor="t" bIns="45700" lIns="91425" spcFirstLastPara="1" rIns="91425" wrap="square" tIns="45700">
            <a:noAutofit/>
          </a:bodyPr>
          <a:lstStyle/>
          <a:p>
            <a:pPr indent="-423544" lvl="0" marL="552450" rtl="0" algn="l">
              <a:lnSpc>
                <a:spcPct val="100000"/>
              </a:lnSpc>
              <a:spcBef>
                <a:spcPts val="0"/>
              </a:spcBef>
              <a:spcAft>
                <a:spcPts val="0"/>
              </a:spcAft>
              <a:buClr>
                <a:schemeClr val="dk2"/>
              </a:buClr>
              <a:buSzPts val="2030"/>
              <a:buFont typeface="Noto Sans Symbols"/>
              <a:buNone/>
            </a:pPr>
            <a:r>
              <a:t/>
            </a:r>
            <a:endParaRPr b="1" i="0" sz="2900" u="none">
              <a:solidFill>
                <a:schemeClr val="dk1"/>
              </a:solidFill>
              <a:latin typeface="Verdana"/>
              <a:ea typeface="Verdana"/>
              <a:cs typeface="Verdana"/>
              <a:sym typeface="Verdana"/>
            </a:endParaRPr>
          </a:p>
          <a:p>
            <a:pPr indent="-423544" lvl="0" marL="552450" rtl="0" algn="l">
              <a:lnSpc>
                <a:spcPct val="100000"/>
              </a:lnSpc>
              <a:spcBef>
                <a:spcPts val="580"/>
              </a:spcBef>
              <a:spcAft>
                <a:spcPts val="0"/>
              </a:spcAft>
              <a:buClr>
                <a:schemeClr val="dk2"/>
              </a:buClr>
              <a:buSzPts val="2030"/>
              <a:buFont typeface="Noto Sans Symbols"/>
              <a:buNone/>
            </a:pPr>
            <a:r>
              <a:t/>
            </a:r>
            <a:endParaRPr b="1" i="0" sz="2900" u="none">
              <a:solidFill>
                <a:schemeClr val="dk1"/>
              </a:solidFill>
              <a:latin typeface="Verdana"/>
              <a:ea typeface="Verdana"/>
              <a:cs typeface="Verdana"/>
              <a:sym typeface="Verdana"/>
            </a:endParaRPr>
          </a:p>
          <a:p>
            <a:pPr indent="-552450" lvl="0" marL="55245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7.</a:t>
            </a:r>
            <a:r>
              <a:rPr b="0" i="0" lang="en-US" sz="2900" u="none">
                <a:solidFill>
                  <a:schemeClr val="dk1"/>
                </a:solidFill>
                <a:latin typeface="Verdana"/>
                <a:ea typeface="Verdana"/>
                <a:cs typeface="Verdana"/>
                <a:sym typeface="Verdana"/>
              </a:rPr>
              <a:t> A tumor marker should be present in plasma at a detectable level, eventhough tumor size is very small </a:t>
            </a:r>
            <a:endParaRPr/>
          </a:p>
          <a:p>
            <a:pPr indent="-552450" lvl="0" marL="55245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8</a:t>
            </a:r>
            <a:r>
              <a:rPr b="0" i="0" lang="en-US" sz="2900" u="none">
                <a:solidFill>
                  <a:schemeClr val="dk1"/>
                </a:solidFill>
                <a:latin typeface="Verdana"/>
                <a:ea typeface="Verdana"/>
                <a:cs typeface="Verdana"/>
                <a:sym typeface="Verdana"/>
              </a:rPr>
              <a:t>. The tumor marker is useful both for the prediction of the presence of the tumor and recurrence of the tumor.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44" name="Google Shape;144;p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Tumor markers can be classified as respect with the type of the molecule:</a:t>
            </a:r>
            <a:r>
              <a:rPr b="0" i="0" lang="en-US" sz="3200" u="none">
                <a:solidFill>
                  <a:schemeClr val="dk2"/>
                </a:solidFill>
                <a:latin typeface="Arial"/>
                <a:ea typeface="Arial"/>
                <a:cs typeface="Arial"/>
                <a:sym typeface="Arial"/>
              </a:rPr>
              <a:t> </a:t>
            </a:r>
            <a:endParaRPr/>
          </a:p>
        </p:txBody>
      </p:sp>
      <p:sp>
        <p:nvSpPr>
          <p:cNvPr id="145" name="Google Shape;145;p7"/>
          <p:cNvSpPr txBox="1"/>
          <p:nvPr>
            <p:ph idx="1" type="body"/>
          </p:nvPr>
        </p:nvSpPr>
        <p:spPr>
          <a:xfrm>
            <a:off x="900112" y="1844675"/>
            <a:ext cx="7704137" cy="42814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1.</a:t>
            </a:r>
            <a:r>
              <a:rPr b="0" i="0" lang="en-US" sz="2900" u="none">
                <a:solidFill>
                  <a:schemeClr val="dk1"/>
                </a:solidFill>
                <a:latin typeface="Verdana"/>
                <a:ea typeface="Verdana"/>
                <a:cs typeface="Verdana"/>
                <a:sym typeface="Verdana"/>
              </a:rPr>
              <a:t> Enzymes or isoenzymes (ALP, PAP)</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2.</a:t>
            </a:r>
            <a:r>
              <a:rPr b="0" i="0" lang="en-US" sz="2900" u="none">
                <a:solidFill>
                  <a:schemeClr val="dk1"/>
                </a:solidFill>
                <a:latin typeface="Verdana"/>
                <a:ea typeface="Verdana"/>
                <a:cs typeface="Verdana"/>
                <a:sym typeface="Verdana"/>
              </a:rPr>
              <a:t> Hormones (calcitonin)</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3.</a:t>
            </a:r>
            <a:r>
              <a:rPr b="0" i="0" lang="en-US" sz="2900" u="none">
                <a:solidFill>
                  <a:schemeClr val="dk1"/>
                </a:solidFill>
                <a:latin typeface="Verdana"/>
                <a:ea typeface="Verdana"/>
                <a:cs typeface="Verdana"/>
                <a:sym typeface="Verdana"/>
              </a:rPr>
              <a:t> Oncofetal antigens (AFP, CEA)</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4.</a:t>
            </a:r>
            <a:r>
              <a:rPr b="0" i="0" lang="en-US" sz="2900" u="none">
                <a:solidFill>
                  <a:schemeClr val="dk1"/>
                </a:solidFill>
                <a:latin typeface="Verdana"/>
                <a:ea typeface="Verdana"/>
                <a:cs typeface="Verdana"/>
                <a:sym typeface="Verdana"/>
              </a:rPr>
              <a:t> Carbonhydrate epitopes recognised  by monoclonal antibodies (CA 15-3,CA 19-9,   CA125)</a:t>
            </a:r>
            <a:endParaRPr/>
          </a:p>
          <a:p>
            <a:pPr indent="-342900" lvl="0" marL="342900" rtl="0" algn="l">
              <a:lnSpc>
                <a:spcPct val="100000"/>
              </a:lnSpc>
              <a:spcBef>
                <a:spcPts val="580"/>
              </a:spcBef>
              <a:spcAft>
                <a:spcPts val="0"/>
              </a:spcAft>
              <a:buClr>
                <a:schemeClr val="dk2"/>
              </a:buClr>
              <a:buSzPts val="2030"/>
              <a:buFont typeface="Noto Sans Symbols"/>
              <a:buChar char="⚪"/>
            </a:pPr>
            <a:r>
              <a:rPr b="1" i="0" lang="en-US" sz="2900" u="none">
                <a:solidFill>
                  <a:schemeClr val="dk1"/>
                </a:solidFill>
                <a:latin typeface="Verdana"/>
                <a:ea typeface="Verdana"/>
                <a:cs typeface="Verdana"/>
                <a:sym typeface="Verdana"/>
              </a:rPr>
              <a:t>5.</a:t>
            </a:r>
            <a:r>
              <a:rPr b="0" i="0" lang="en-US" sz="2900" u="none">
                <a:solidFill>
                  <a:schemeClr val="dk1"/>
                </a:solidFill>
                <a:latin typeface="Verdana"/>
                <a:ea typeface="Verdana"/>
                <a:cs typeface="Verdana"/>
                <a:sym typeface="Verdana"/>
              </a:rPr>
              <a:t> Receptors (Estrogen, progesterone)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51" name="Google Shape;151;p8"/>
          <p:cNvSpPr txBox="1"/>
          <p:nvPr>
            <p:ph type="title"/>
          </p:nvPr>
        </p:nvSpPr>
        <p:spPr>
          <a:xfrm flipH="1" rot="10800000">
            <a:off x="457200" y="-1108075"/>
            <a:ext cx="8229600" cy="3603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chemeClr val="dk2"/>
              </a:solidFill>
              <a:latin typeface="Arial"/>
              <a:ea typeface="Arial"/>
              <a:cs typeface="Arial"/>
              <a:sym typeface="Arial"/>
            </a:endParaRPr>
          </a:p>
        </p:txBody>
      </p:sp>
      <p:sp>
        <p:nvSpPr>
          <p:cNvPr id="152" name="Google Shape;152;p8"/>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213995" lvl="0" marL="342900" rtl="0" algn="l">
              <a:lnSpc>
                <a:spcPct val="100000"/>
              </a:lnSpc>
              <a:spcBef>
                <a:spcPts val="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213995" lvl="0" marL="34290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6. Genetic changes (mutations in some oncogenes and tumor suppressor genes. Some mutations in BRCA1 and 2 have been linked to hereditary breast and overian cancer)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58" name="Google Shape;158;p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Potential uses of tumor markers</a:t>
            </a:r>
            <a:endParaRPr/>
          </a:p>
        </p:txBody>
      </p:sp>
      <p:sp>
        <p:nvSpPr>
          <p:cNvPr id="159" name="Google Shape;159;p9"/>
          <p:cNvSpPr txBox="1"/>
          <p:nvPr>
            <p:ph idx="1" type="body"/>
          </p:nvPr>
        </p:nvSpPr>
        <p:spPr>
          <a:xfrm>
            <a:off x="971550" y="1752600"/>
            <a:ext cx="7850187" cy="4187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Screening in general population</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Differential diagnosis of symptomatic patients</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Clinical staging of cancer</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Estimating tumor volume</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As a prognostic indicator for disease progression</a:t>
            </a:r>
            <a:endParaRPr/>
          </a:p>
          <a:p>
            <a:pPr indent="-342900" lvl="0" marL="342900" rtl="0" algn="l">
              <a:lnSpc>
                <a:spcPct val="100000"/>
              </a:lnSpc>
              <a:spcBef>
                <a:spcPts val="580"/>
              </a:spcBef>
              <a:spcAft>
                <a:spcPts val="0"/>
              </a:spcAft>
              <a:buClr>
                <a:schemeClr val="dk2"/>
              </a:buClr>
              <a:buSzPts val="2030"/>
              <a:buFont typeface="Noto Sans Symbols"/>
              <a:buChar char="⚪"/>
            </a:pPr>
            <a:r>
              <a:rPr b="0" i="0" lang="en-US" sz="2900" u="none">
                <a:solidFill>
                  <a:schemeClr val="dk1"/>
                </a:solidFill>
                <a:latin typeface="Verdana"/>
                <a:ea typeface="Verdana"/>
                <a:cs typeface="Verdana"/>
                <a:sym typeface="Verdana"/>
              </a:rPr>
              <a:t>Evaluating the success of treatment</a:t>
            </a:r>
            <a:endParaRPr/>
          </a:p>
          <a:p>
            <a:pPr indent="-213995" lvl="0" marL="342900" rtl="0" algn="l">
              <a:spcBef>
                <a:spcPts val="580"/>
              </a:spcBef>
              <a:spcAft>
                <a:spcPts val="0"/>
              </a:spcAft>
              <a:buSzPts val="2030"/>
              <a:buNone/>
            </a:pPr>
            <a:r>
              <a:t/>
            </a:r>
            <a:endParaRPr b="0" i="0" sz="2900" u="non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Çakışan Küreler">
  <a:themeElements>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Çakışan Küreler">
  <a:themeElements>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2007-05-07T08:00:21Z</dcterms:created>
  <dc:creator>BIYOKIMYA</dc:creator>
</cp:coreProperties>
</file>