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73" r:id="rId5"/>
    <p:sldId id="276" r:id="rId6"/>
    <p:sldId id="280" r:id="rId7"/>
    <p:sldId id="282" r:id="rId8"/>
    <p:sldId id="257" r:id="rId9"/>
    <p:sldId id="277" r:id="rId10"/>
    <p:sldId id="275" r:id="rId11"/>
    <p:sldId id="281" r:id="rId12"/>
    <p:sldId id="274" r:id="rId13"/>
    <p:sldId id="283" r:id="rId14"/>
    <p:sldId id="284" r:id="rId15"/>
    <p:sldId id="285" r:id="rId16"/>
    <p:sldId id="286" r:id="rId17"/>
    <p:sldId id="287" r:id="rId18"/>
    <p:sldId id="288" r:id="rId19"/>
    <p:sldId id="296" r:id="rId20"/>
    <p:sldId id="290" r:id="rId21"/>
    <p:sldId id="291" r:id="rId22"/>
    <p:sldId id="258" r:id="rId23"/>
    <p:sldId id="292" r:id="rId24"/>
    <p:sldId id="293" r:id="rId25"/>
    <p:sldId id="294" r:id="rId26"/>
    <p:sldId id="295" r:id="rId27"/>
    <p:sldId id="300" r:id="rId28"/>
    <p:sldId id="301" r:id="rId29"/>
    <p:sldId id="302" r:id="rId30"/>
    <p:sldId id="303" r:id="rId31"/>
    <p:sldId id="304" r:id="rId32"/>
    <p:sldId id="305" r:id="rId33"/>
    <p:sldId id="298" r:id="rId34"/>
    <p:sldId id="263" r:id="rId35"/>
    <p:sldId id="264" r:id="rId36"/>
    <p:sldId id="289" r:id="rId37"/>
    <p:sldId id="259" r:id="rId38"/>
    <p:sldId id="299" r:id="rId39"/>
    <p:sldId id="261" r:id="rId40"/>
    <p:sldId id="267" r:id="rId41"/>
    <p:sldId id="269" r:id="rId42"/>
    <p:sldId id="297" r:id="rId43"/>
    <p:sldId id="306" r:id="rId44"/>
    <p:sldId id="30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O" initials="L" lastIdx="2" clrIdx="0">
    <p:extLst>
      <p:ext uri="{19B8F6BF-5375-455C-9EA6-DF929625EA0E}">
        <p15:presenceInfo xmlns:p15="http://schemas.microsoft.com/office/powerpoint/2012/main" userId="L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119" d="100"/>
          <a:sy n="119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3T19:02:08.298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65156B-0D4E-46A5-AECF-684F7070F8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of-programming-paradigm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sic-concepts-of-object-oriented-programming-using-c/" TargetMode="External"/><Relationship Id="rId2" Type="http://schemas.openxmlformats.org/officeDocument/2006/relationships/hyperlink" Target="https://www.geeksforgeeks.org/introduction-of-programming-paradigms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urboc.me/download-turbo-c-fil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INTRODUCTION TO 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TYPES OF RAM: </a:t>
            </a:r>
          </a:p>
          <a:p>
            <a:endParaRPr lang="en-US" sz="2800" b="1" dirty="0"/>
          </a:p>
          <a:p>
            <a:r>
              <a:rPr lang="en-US" sz="2800" dirty="0"/>
              <a:t>There are two types of RAM used in PCs – </a:t>
            </a:r>
          </a:p>
          <a:p>
            <a:endParaRPr lang="en-US" sz="2800" dirty="0"/>
          </a:p>
          <a:p>
            <a:r>
              <a:rPr lang="en-US" sz="2800" dirty="0"/>
              <a:t>Dynamic RAM (DRAM): </a:t>
            </a:r>
          </a:p>
          <a:p>
            <a:r>
              <a:rPr lang="en-US" sz="2800" dirty="0"/>
              <a:t>The information stored in Dynamic RAM has to be </a:t>
            </a:r>
            <a:r>
              <a:rPr lang="en-US" sz="2800" b="1" dirty="0"/>
              <a:t>refreshed after every few milliseconds </a:t>
            </a:r>
            <a:r>
              <a:rPr lang="en-US" sz="2800" dirty="0"/>
              <a:t>otherwise it will get erased. </a:t>
            </a:r>
          </a:p>
          <a:p>
            <a:r>
              <a:rPr lang="en-US" sz="2800" dirty="0"/>
              <a:t>DRAM has </a:t>
            </a:r>
            <a:r>
              <a:rPr lang="en-US" sz="2800" b="1" dirty="0"/>
              <a:t>higher storage capacity </a:t>
            </a:r>
            <a:r>
              <a:rPr lang="en-US" sz="2800" dirty="0"/>
              <a:t>and is </a:t>
            </a:r>
            <a:r>
              <a:rPr lang="en-US" sz="2800" b="1" dirty="0"/>
              <a:t>cheaper than Static RAM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Static RAM (SRAM): </a:t>
            </a:r>
          </a:p>
          <a:p>
            <a:r>
              <a:rPr lang="en-US" sz="2800" dirty="0"/>
              <a:t>The information stored in Static RAM need </a:t>
            </a:r>
            <a:r>
              <a:rPr lang="en-US" sz="2800" b="1" dirty="0"/>
              <a:t>not be refreshed</a:t>
            </a:r>
            <a:r>
              <a:rPr lang="en-US" sz="2800" dirty="0"/>
              <a:t>, but it remains stable as long as power supply is provided. </a:t>
            </a:r>
          </a:p>
          <a:p>
            <a:r>
              <a:rPr lang="en-US" sz="2800" dirty="0"/>
              <a:t>SRAM is </a:t>
            </a:r>
            <a:r>
              <a:rPr lang="en-US" sz="2800" b="1" dirty="0"/>
              <a:t>costlier</a:t>
            </a:r>
            <a:r>
              <a:rPr lang="en-US" sz="2800" dirty="0"/>
              <a:t> but has </a:t>
            </a:r>
            <a:r>
              <a:rPr lang="en-US" sz="2800" b="1" dirty="0"/>
              <a:t>higher speed than DRAM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667000"/>
            <a:ext cx="6252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/>
              <a:t>SOFTWARE COMPONENT</a:t>
            </a:r>
          </a:p>
        </p:txBody>
      </p:sp>
    </p:spTree>
    <p:extLst>
      <p:ext uri="{BB962C8B-B14F-4D97-AF65-F5344CB8AC3E}">
        <p14:creationId xmlns:p14="http://schemas.microsoft.com/office/powerpoint/2010/main" val="77681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0668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 operating system (OS) is system software that manages computer hardware and software resources and provides common  services for computer programs E.g. Windows 10 ,Linux etc.</a:t>
            </a:r>
          </a:p>
        </p:txBody>
      </p:sp>
      <p:pic>
        <p:nvPicPr>
          <p:cNvPr id="12" name="Picture 11" descr="Operating system placement.sv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449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28600" y="228600"/>
            <a:ext cx="3159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Operating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838200"/>
            <a:ext cx="7614920" cy="301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Applications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software</a:t>
            </a:r>
            <a:endParaRPr sz="2400" b="1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application program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the type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program that  </a:t>
            </a:r>
            <a:r>
              <a:rPr sz="2400" dirty="0">
                <a:latin typeface="Tahoma"/>
                <a:cs typeface="Tahoma"/>
              </a:rPr>
              <a:t>you use </a:t>
            </a:r>
            <a:r>
              <a:rPr sz="2400" b="1" spc="-5" dirty="0">
                <a:latin typeface="Tahoma"/>
                <a:cs typeface="Tahoma"/>
              </a:rPr>
              <a:t>once </a:t>
            </a:r>
            <a:r>
              <a:rPr sz="2400" b="1" dirty="0">
                <a:latin typeface="Tahoma"/>
                <a:cs typeface="Tahoma"/>
              </a:rPr>
              <a:t>the </a:t>
            </a:r>
            <a:r>
              <a:rPr sz="2400" b="1" spc="-5" dirty="0">
                <a:latin typeface="Tahoma"/>
                <a:cs typeface="Tahoma"/>
              </a:rPr>
              <a:t>operating system </a:t>
            </a:r>
            <a:r>
              <a:rPr sz="2400" b="1" dirty="0">
                <a:latin typeface="Tahoma"/>
                <a:cs typeface="Tahoma"/>
              </a:rPr>
              <a:t>has </a:t>
            </a:r>
            <a:r>
              <a:rPr sz="2400" b="1" spc="-5" dirty="0">
                <a:latin typeface="Tahoma"/>
                <a:cs typeface="Tahoma"/>
              </a:rPr>
              <a:t>been loaded.</a:t>
            </a:r>
            <a:endParaRPr sz="2400" b="1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469265" marR="6350">
              <a:lnSpc>
                <a:spcPts val="2870"/>
              </a:lnSpc>
              <a:tabLst>
                <a:tab pos="2188845" algn="l"/>
                <a:tab pos="3585210" algn="l"/>
                <a:tab pos="6235065" algn="l"/>
              </a:tabLst>
            </a:pPr>
            <a:r>
              <a:rPr sz="2400" spc="-5" dirty="0">
                <a:latin typeface="Tahoma"/>
                <a:cs typeface="Tahoma"/>
              </a:rPr>
              <a:t>Ex</a:t>
            </a:r>
            <a:r>
              <a:rPr sz="2400" dirty="0">
                <a:latin typeface="Tahoma"/>
                <a:cs typeface="Tahoma"/>
              </a:rPr>
              <a:t>am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	i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10" dirty="0">
                <a:latin typeface="Tahoma"/>
                <a:cs typeface="Tahoma"/>
              </a:rPr>
              <a:t>w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cess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g	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,  </a:t>
            </a:r>
            <a:r>
              <a:rPr sz="2400" spc="-5" dirty="0">
                <a:latin typeface="Tahoma"/>
                <a:cs typeface="Tahoma"/>
              </a:rPr>
              <a:t>spreadsheets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databases</a:t>
            </a:r>
            <a:r>
              <a:rPr lang="en-IN" sz="2400" spc="-5" dirty="0">
                <a:latin typeface="Tahoma"/>
                <a:cs typeface="Tahoma"/>
              </a:rPr>
              <a:t> </a:t>
            </a:r>
            <a:r>
              <a:rPr lang="en-IN" sz="2400" spc="-5" dirty="0" err="1">
                <a:latin typeface="Tahoma"/>
                <a:cs typeface="Tahoma"/>
              </a:rPr>
              <a:t>etc</a:t>
            </a: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5628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533400" y="228600"/>
            <a:ext cx="4347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A500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Software</a:t>
            </a:r>
            <a:r>
              <a:rPr spc="-110" dirty="0"/>
              <a:t> </a:t>
            </a:r>
            <a:r>
              <a:rPr spc="250" dirty="0"/>
              <a:t>Component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84276" y="1222248"/>
            <a:ext cx="4873625" cy="357790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Application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Software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204" dirty="0">
                <a:latin typeface="Tahoma"/>
                <a:cs typeface="Tahoma"/>
              </a:rPr>
              <a:t>Word </a:t>
            </a:r>
            <a:r>
              <a:rPr sz="2400" spc="165" dirty="0">
                <a:latin typeface="Tahoma"/>
                <a:cs typeface="Tahoma"/>
              </a:rPr>
              <a:t>processing</a:t>
            </a:r>
            <a:r>
              <a:rPr sz="2400" spc="-29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applications</a:t>
            </a:r>
            <a:endParaRPr sz="24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Microsoft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Word</a:t>
            </a:r>
            <a:endParaRPr sz="24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WordPerfect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70" dirty="0">
                <a:latin typeface="Tahoma"/>
                <a:cs typeface="Tahoma"/>
              </a:rPr>
              <a:t>Spreadsheets</a:t>
            </a:r>
            <a:endParaRPr sz="24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Microsoft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Excel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75" dirty="0">
                <a:latin typeface="Tahoma"/>
                <a:cs typeface="Tahoma"/>
              </a:rPr>
              <a:t>Database</a:t>
            </a:r>
            <a:endParaRPr sz="24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Microsoft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Access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6779267" y="1417829"/>
            <a:ext cx="1171955" cy="142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4950467" y="2941829"/>
            <a:ext cx="1171955" cy="141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6855467" y="4465829"/>
            <a:ext cx="1171955" cy="143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04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>
          <a:xfrm>
            <a:off x="457200" y="533400"/>
            <a:ext cx="4374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A500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260" normalizeH="0" baseline="0" noProof="0" dirty="0">
                <a:ln>
                  <a:noFill/>
                </a:ln>
                <a:solidFill>
                  <a:srgbClr val="A5002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Information</a:t>
            </a:r>
            <a:r>
              <a:rPr kumimoji="0" sz="3200" b="0" i="0" u="none" strike="noStrike" kern="0" cap="none" spc="-140" normalizeH="0" baseline="0" noProof="0" dirty="0">
                <a:ln>
                  <a:noFill/>
                </a:ln>
                <a:solidFill>
                  <a:srgbClr val="A5002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 </a:t>
            </a:r>
            <a:r>
              <a:rPr kumimoji="0" sz="3200" b="0" i="0" u="none" strike="noStrike" kern="0" cap="none" spc="295" normalizeH="0" baseline="0" noProof="0" dirty="0">
                <a:ln>
                  <a:noFill/>
                </a:ln>
                <a:solidFill>
                  <a:srgbClr val="A5002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476" y="1679448"/>
            <a:ext cx="7420609" cy="37369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b="1" spc="204" dirty="0">
                <a:latin typeface="Tahoma"/>
                <a:cs typeface="Tahoma"/>
              </a:rPr>
              <a:t>LAN</a:t>
            </a:r>
            <a:endParaRPr sz="2400" b="1" dirty="0">
              <a:latin typeface="Tahoma"/>
              <a:cs typeface="Tahoma"/>
            </a:endParaRPr>
          </a:p>
          <a:p>
            <a:pPr marL="756285" marR="59690" lvl="1" indent="-286385">
              <a:lnSpc>
                <a:spcPct val="99800"/>
              </a:lnSpc>
              <a:spcBef>
                <a:spcPts val="57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LAN </a:t>
            </a:r>
            <a:r>
              <a:rPr sz="2400" spc="-5" dirty="0">
                <a:latin typeface="Tahoma"/>
                <a:cs typeface="Tahoma"/>
              </a:rPr>
              <a:t>(Local Area </a:t>
            </a:r>
            <a:r>
              <a:rPr sz="2400" spc="-10" dirty="0">
                <a:latin typeface="Tahoma"/>
                <a:cs typeface="Tahoma"/>
              </a:rPr>
              <a:t>Network)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system whereby  individual </a:t>
            </a:r>
            <a:r>
              <a:rPr sz="2400" spc="-10" dirty="0">
                <a:latin typeface="Tahoma"/>
                <a:cs typeface="Tahoma"/>
              </a:rPr>
              <a:t>PCs </a:t>
            </a:r>
            <a:r>
              <a:rPr sz="2400" spc="-5" dirty="0">
                <a:latin typeface="Tahoma"/>
                <a:cs typeface="Tahoma"/>
              </a:rPr>
              <a:t>are connected together within </a:t>
            </a:r>
            <a:r>
              <a:rPr sz="2400" dirty="0">
                <a:latin typeface="Tahoma"/>
                <a:cs typeface="Tahoma"/>
              </a:rPr>
              <a:t>a  company </a:t>
            </a:r>
            <a:r>
              <a:rPr sz="2400" spc="-5" dirty="0">
                <a:latin typeface="Tahoma"/>
                <a:cs typeface="Tahoma"/>
              </a:rPr>
              <a:t>or organization</a:t>
            </a:r>
            <a:endParaRPr sz="24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9CCFF"/>
              </a:buClr>
              <a:buFont typeface="Microsoft Sans Serif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b="1" spc="250" dirty="0">
                <a:latin typeface="Tahoma"/>
                <a:cs typeface="Tahoma"/>
              </a:rPr>
              <a:t>WAN</a:t>
            </a:r>
            <a:endParaRPr sz="2400" b="1" dirty="0">
              <a:latin typeface="Tahoma"/>
              <a:cs typeface="Tahoma"/>
            </a:endParaRPr>
          </a:p>
          <a:p>
            <a:pPr marL="756285" marR="5080" lvl="1" indent="-286385">
              <a:lnSpc>
                <a:spcPct val="99800"/>
              </a:lnSpc>
              <a:spcBef>
                <a:spcPts val="58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WAN (Wide Area </a:t>
            </a:r>
            <a:r>
              <a:rPr sz="2400" spc="-10" dirty="0">
                <a:latin typeface="Tahoma"/>
                <a:cs typeface="Tahoma"/>
              </a:rPr>
              <a:t>Network)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name </a:t>
            </a:r>
            <a:r>
              <a:rPr sz="2400" spc="-5" dirty="0">
                <a:latin typeface="Tahoma"/>
                <a:cs typeface="Tahoma"/>
              </a:rPr>
              <a:t>implies  allows </a:t>
            </a:r>
            <a:r>
              <a:rPr sz="2400" dirty="0">
                <a:latin typeface="Tahoma"/>
                <a:cs typeface="Tahoma"/>
              </a:rPr>
              <a:t>you to </a:t>
            </a:r>
            <a:r>
              <a:rPr sz="2400" spc="-5" dirty="0">
                <a:latin typeface="Tahoma"/>
                <a:cs typeface="Tahoma"/>
              </a:rPr>
              <a:t>connect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other computers over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wider area </a:t>
            </a:r>
            <a:r>
              <a:rPr sz="2400" dirty="0">
                <a:latin typeface="Tahoma"/>
                <a:cs typeface="Tahoma"/>
              </a:rPr>
              <a:t>(i.e. the </a:t>
            </a:r>
            <a:r>
              <a:rPr sz="2400" spc="-5" dirty="0">
                <a:latin typeface="Tahoma"/>
                <a:cs typeface="Tahoma"/>
              </a:rPr>
              <a:t>whole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world).</a:t>
            </a: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5850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>
          <a:xfrm>
            <a:off x="457200" y="304800"/>
            <a:ext cx="36436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A500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229" normalizeH="0" baseline="0" noProof="0" dirty="0">
                <a:ln>
                  <a:noFill/>
                </a:ln>
                <a:solidFill>
                  <a:srgbClr val="A5002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Uses </a:t>
            </a:r>
            <a:r>
              <a:rPr kumimoji="0" sz="3200" b="0" i="0" u="none" strike="noStrike" kern="0" cap="none" spc="220" normalizeH="0" baseline="0" noProof="0" dirty="0">
                <a:ln>
                  <a:noFill/>
                </a:ln>
                <a:solidFill>
                  <a:srgbClr val="A5002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of</a:t>
            </a:r>
            <a:r>
              <a:rPr kumimoji="0" sz="3200" b="0" i="0" u="none" strike="noStrike" kern="0" cap="none" spc="-434" normalizeH="0" baseline="0" noProof="0" dirty="0">
                <a:ln>
                  <a:noFill/>
                </a:ln>
                <a:solidFill>
                  <a:srgbClr val="A5002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 </a:t>
            </a:r>
            <a:r>
              <a:rPr kumimoji="0" sz="3200" b="0" i="0" u="none" strike="noStrike" kern="0" cap="none" spc="250" normalizeH="0" baseline="0" noProof="0" dirty="0">
                <a:ln>
                  <a:noFill/>
                </a:ln>
                <a:solidFill>
                  <a:srgbClr val="A5002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676" y="1370076"/>
            <a:ext cx="5120640" cy="433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Computers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 </a:t>
            </a: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Daily</a:t>
            </a:r>
            <a:r>
              <a:rPr sz="2400" u="heavy" spc="-50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Life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Accounts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Games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Educational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On-line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banking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Smart </a:t>
            </a:r>
            <a:r>
              <a:rPr sz="2400" dirty="0">
                <a:latin typeface="Tahoma"/>
                <a:cs typeface="Tahoma"/>
              </a:rPr>
              <a:t>ID </a:t>
            </a:r>
            <a:r>
              <a:rPr sz="2400" spc="-5" dirty="0">
                <a:latin typeface="Tahoma"/>
                <a:cs typeface="Tahoma"/>
              </a:rPr>
              <a:t>cards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Supermarkets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Working from home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(Tele-working)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Internet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7878" y="3930905"/>
            <a:ext cx="413384" cy="195580"/>
          </a:xfrm>
          <a:custGeom>
            <a:avLst/>
            <a:gdLst/>
            <a:ahLst/>
            <a:cxnLst/>
            <a:rect l="l" t="t" r="r" b="b"/>
            <a:pathLst>
              <a:path w="413385" h="195579">
                <a:moveTo>
                  <a:pt x="413004" y="33528"/>
                </a:moveTo>
                <a:lnTo>
                  <a:pt x="277368" y="0"/>
                </a:lnTo>
                <a:lnTo>
                  <a:pt x="0" y="109728"/>
                </a:lnTo>
                <a:lnTo>
                  <a:pt x="18288" y="195072"/>
                </a:lnTo>
                <a:lnTo>
                  <a:pt x="60960" y="175768"/>
                </a:lnTo>
                <a:lnTo>
                  <a:pt x="60960" y="152400"/>
                </a:lnTo>
                <a:lnTo>
                  <a:pt x="413004" y="33528"/>
                </a:lnTo>
                <a:close/>
              </a:path>
              <a:path w="413385" h="195579">
                <a:moveTo>
                  <a:pt x="82296" y="166116"/>
                </a:moveTo>
                <a:lnTo>
                  <a:pt x="60960" y="152400"/>
                </a:lnTo>
                <a:lnTo>
                  <a:pt x="60960" y="175768"/>
                </a:lnTo>
                <a:lnTo>
                  <a:pt x="82296" y="166116"/>
                </a:lnTo>
                <a:close/>
              </a:path>
            </a:pathLst>
          </a:custGeom>
          <a:solidFill>
            <a:srgbClr val="F5DEC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5031" y="3871469"/>
            <a:ext cx="841375" cy="399415"/>
          </a:xfrm>
          <a:custGeom>
            <a:avLst/>
            <a:gdLst/>
            <a:ahLst/>
            <a:cxnLst/>
            <a:rect l="l" t="t" r="r" b="b"/>
            <a:pathLst>
              <a:path w="841375" h="399414">
                <a:moveTo>
                  <a:pt x="440436" y="38100"/>
                </a:moveTo>
                <a:lnTo>
                  <a:pt x="283464" y="0"/>
                </a:lnTo>
                <a:lnTo>
                  <a:pt x="0" y="21336"/>
                </a:lnTo>
                <a:lnTo>
                  <a:pt x="7620" y="132588"/>
                </a:lnTo>
                <a:lnTo>
                  <a:pt x="123444" y="178308"/>
                </a:lnTo>
                <a:lnTo>
                  <a:pt x="394716" y="253097"/>
                </a:lnTo>
                <a:lnTo>
                  <a:pt x="394716" y="77724"/>
                </a:lnTo>
                <a:lnTo>
                  <a:pt x="440436" y="38100"/>
                </a:lnTo>
                <a:close/>
              </a:path>
              <a:path w="841375" h="399414">
                <a:moveTo>
                  <a:pt x="841248" y="195072"/>
                </a:moveTo>
                <a:lnTo>
                  <a:pt x="470916" y="254508"/>
                </a:lnTo>
                <a:lnTo>
                  <a:pt x="437388" y="199644"/>
                </a:lnTo>
                <a:lnTo>
                  <a:pt x="406908" y="166116"/>
                </a:lnTo>
                <a:lnTo>
                  <a:pt x="394716" y="123444"/>
                </a:lnTo>
                <a:lnTo>
                  <a:pt x="394716" y="253097"/>
                </a:lnTo>
                <a:lnTo>
                  <a:pt x="449580" y="268224"/>
                </a:lnTo>
                <a:lnTo>
                  <a:pt x="449580" y="377952"/>
                </a:lnTo>
                <a:lnTo>
                  <a:pt x="573024" y="399288"/>
                </a:lnTo>
                <a:lnTo>
                  <a:pt x="841248" y="195072"/>
                </a:lnTo>
                <a:close/>
              </a:path>
            </a:pathLst>
          </a:custGeom>
          <a:solidFill>
            <a:srgbClr val="F5DEC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8063" y="4153409"/>
            <a:ext cx="2946400" cy="454659"/>
          </a:xfrm>
          <a:custGeom>
            <a:avLst/>
            <a:gdLst/>
            <a:ahLst/>
            <a:cxnLst/>
            <a:rect l="l" t="t" r="r" b="b"/>
            <a:pathLst>
              <a:path w="2946400" h="454660">
                <a:moveTo>
                  <a:pt x="432816" y="0"/>
                </a:moveTo>
                <a:lnTo>
                  <a:pt x="123444" y="117348"/>
                </a:lnTo>
                <a:lnTo>
                  <a:pt x="0" y="211836"/>
                </a:lnTo>
                <a:lnTo>
                  <a:pt x="425196" y="337424"/>
                </a:lnTo>
                <a:lnTo>
                  <a:pt x="425196" y="62484"/>
                </a:lnTo>
                <a:lnTo>
                  <a:pt x="432816" y="0"/>
                </a:lnTo>
                <a:close/>
              </a:path>
              <a:path w="2946400" h="454660">
                <a:moveTo>
                  <a:pt x="2945892" y="79248"/>
                </a:moveTo>
                <a:lnTo>
                  <a:pt x="2729484" y="22860"/>
                </a:lnTo>
                <a:lnTo>
                  <a:pt x="2215896" y="181356"/>
                </a:lnTo>
                <a:lnTo>
                  <a:pt x="1935480" y="304800"/>
                </a:lnTo>
                <a:lnTo>
                  <a:pt x="1519428" y="219456"/>
                </a:lnTo>
                <a:lnTo>
                  <a:pt x="1170432" y="150876"/>
                </a:lnTo>
                <a:lnTo>
                  <a:pt x="786384" y="252984"/>
                </a:lnTo>
                <a:lnTo>
                  <a:pt x="425196" y="62484"/>
                </a:lnTo>
                <a:lnTo>
                  <a:pt x="425196" y="337424"/>
                </a:lnTo>
                <a:lnTo>
                  <a:pt x="789432" y="445008"/>
                </a:lnTo>
                <a:lnTo>
                  <a:pt x="1440180" y="454152"/>
                </a:lnTo>
                <a:lnTo>
                  <a:pt x="2100072" y="414528"/>
                </a:lnTo>
                <a:lnTo>
                  <a:pt x="2436876" y="368808"/>
                </a:lnTo>
                <a:lnTo>
                  <a:pt x="2869692" y="190500"/>
                </a:lnTo>
                <a:lnTo>
                  <a:pt x="2945892" y="79248"/>
                </a:lnTo>
                <a:close/>
              </a:path>
            </a:pathLst>
          </a:custGeom>
          <a:solidFill>
            <a:srgbClr val="F5DEC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7587" y="2128013"/>
            <a:ext cx="3727704" cy="24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96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286000"/>
            <a:ext cx="579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dirty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64214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Programming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programming language is a </a:t>
            </a:r>
            <a:r>
              <a:rPr lang="en-US" b="1" dirty="0"/>
              <a:t>set of grammatical rules for instructing a computer or computing device </a:t>
            </a:r>
            <a:r>
              <a:rPr lang="en-US" dirty="0"/>
              <a:t>to perform specific tasks.</a:t>
            </a:r>
          </a:p>
          <a:p>
            <a:r>
              <a:rPr lang="en-US" dirty="0"/>
              <a:t>It is an </a:t>
            </a:r>
            <a:r>
              <a:rPr lang="en-US" b="1" dirty="0"/>
              <a:t>high-level languages</a:t>
            </a:r>
            <a:r>
              <a:rPr lang="en-US" dirty="0"/>
              <a:t>, such as BASIC, C, C++, COBOL, Java, FORTRAN, Ada, and Pascal.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778" t="44666" r="63889" b="35778"/>
          <a:stretch/>
        </p:blipFill>
        <p:spPr>
          <a:xfrm>
            <a:off x="2209800" y="2895600"/>
            <a:ext cx="4953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4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Two types of Programming language:</a:t>
            </a:r>
          </a:p>
          <a:p>
            <a:r>
              <a:rPr lang="en-US" sz="3200" b="1" dirty="0">
                <a:solidFill>
                  <a:prstClr val="black"/>
                </a:solidFill>
                <a:latin typeface="Roboto"/>
              </a:rPr>
              <a:t>1. Procedural Programming</a:t>
            </a:r>
          </a:p>
          <a:p>
            <a:r>
              <a:rPr lang="en-IN" sz="2800" b="1" dirty="0">
                <a:solidFill>
                  <a:prstClr val="black"/>
                </a:solidFill>
                <a:latin typeface="Roboto"/>
              </a:rPr>
              <a:t>2. Object Oriented Programming:</a:t>
            </a:r>
          </a:p>
          <a:p>
            <a:br>
              <a:rPr lang="en-US" sz="2800" dirty="0">
                <a:solidFill>
                  <a:prstClr val="black"/>
                </a:solidFill>
                <a:latin typeface="Calibri" panose="020F0502020204030204"/>
              </a:rPr>
            </a:b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165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914400" y="1828800"/>
            <a:ext cx="73914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045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841" y="483164"/>
            <a:ext cx="803515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Roboto"/>
              </a:rPr>
              <a:t>Procedural Programming:</a:t>
            </a:r>
            <a:br>
              <a:rPr lang="en-US" sz="2800" dirty="0">
                <a:solidFill>
                  <a:prstClr val="black"/>
                </a:solidFill>
                <a:latin typeface="Calibri" panose="020F0502020204030204"/>
              </a:rPr>
            </a:b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C4E20"/>
                </a:solidFill>
                <a:latin typeface="Roboto"/>
                <a:hlinkClick r:id="rId2"/>
              </a:rPr>
              <a:t>Procedural Programming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 can be defined as a programming model which is derived from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structured programming, based upon the concept of calling procedure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There is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no access specifier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in procedural programming i.e. public, private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black"/>
                </a:solidFill>
                <a:latin typeface="Roboto"/>
              </a:rPr>
              <a:t>Adding new data and function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is not easy.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Procedural programming does not have any proper way for hiding data so it is </a:t>
            </a:r>
            <a:r>
              <a:rPr lang="en-US" sz="2800" b="1" i="1" dirty="0">
                <a:solidFill>
                  <a:prstClr val="black"/>
                </a:solidFill>
                <a:latin typeface="Roboto"/>
              </a:rPr>
              <a:t>less secure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prstClr val="black"/>
                </a:solidFill>
                <a:latin typeface="Roboto"/>
              </a:rPr>
              <a:t>Examples: C, FORTRAN, Pascal, Basic etc.</a:t>
            </a:r>
            <a:endParaRPr lang="en-IN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425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11135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prstClr val="black"/>
                </a:solidFill>
                <a:latin typeface="Roboto"/>
              </a:rPr>
              <a:t>Object Oriented Programming:</a:t>
            </a:r>
          </a:p>
          <a:p>
            <a:endParaRPr lang="en-IN" sz="3200" b="1" dirty="0">
              <a:solidFill>
                <a:srgbClr val="EC4E20"/>
              </a:solidFill>
              <a:latin typeface="Roboto"/>
              <a:hlinkClick r:id="rId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C4E20"/>
                </a:solidFill>
                <a:latin typeface="Roboto"/>
                <a:hlinkClick r:id="rId3"/>
              </a:rPr>
              <a:t>Object oriented programming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 can be defined as a programming model which is based upon the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concept of objects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 Objects contain data in the form of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attributes(variables or data)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 and code in the form of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methods(functions)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Object oriented programming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have access specifiers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like private, public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black"/>
                </a:solidFill>
                <a:latin typeface="Roboto"/>
              </a:rPr>
              <a:t>Adding new data and function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is easy.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Object oriented programming provides data hiding so it is </a:t>
            </a:r>
            <a:r>
              <a:rPr lang="en-US" sz="2800" b="1" i="1" dirty="0">
                <a:solidFill>
                  <a:prstClr val="black"/>
                </a:solidFill>
                <a:latin typeface="Roboto"/>
              </a:rPr>
              <a:t>more secure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 err="1">
                <a:solidFill>
                  <a:prstClr val="black"/>
                </a:solidFill>
                <a:latin typeface="Roboto"/>
              </a:rPr>
              <a:t>Examples</a:t>
            </a:r>
            <a:r>
              <a:rPr lang="fr-FR" sz="2800" dirty="0">
                <a:solidFill>
                  <a:prstClr val="black"/>
                </a:solidFill>
                <a:latin typeface="Roboto"/>
              </a:rPr>
              <a:t>: C++, Java, Python, C# etc.</a:t>
            </a:r>
            <a:endParaRPr lang="en-IN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681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43000"/>
            <a:ext cx="84582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C++ is a </a:t>
            </a:r>
            <a:r>
              <a:rPr lang="en-US" sz="2800" b="1" dirty="0"/>
              <a:t>multi-paradigm</a:t>
            </a:r>
            <a:r>
              <a:rPr lang="en-US" sz="2800" dirty="0"/>
              <a:t> that supports object-oriented programming.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It is an high level language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developed by </a:t>
            </a:r>
            <a:r>
              <a:rPr lang="en-US" altLang="en-US" sz="2400" b="1" dirty="0"/>
              <a:t>Bjarne </a:t>
            </a:r>
            <a:r>
              <a:rPr lang="en-US" altLang="en-US" sz="2400" b="1" dirty="0" err="1"/>
              <a:t>Stroustrup</a:t>
            </a:r>
            <a:r>
              <a:rPr lang="en-US" altLang="en-US" sz="2400" b="1" dirty="0"/>
              <a:t> (Bell Labs, 1983)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400" dirty="0"/>
              <a:t>started as extension to C by adding new features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400" dirty="0"/>
              <a:t>It is used for </a:t>
            </a:r>
            <a:r>
              <a:rPr lang="en-US" altLang="en-US" sz="2400" dirty="0" err="1"/>
              <a:t>programers</a:t>
            </a:r>
            <a:r>
              <a:rPr lang="en-US" altLang="en-US" sz="2400" dirty="0"/>
              <a:t> to </a:t>
            </a:r>
            <a:r>
              <a:rPr lang="en-US" altLang="en-US" sz="2400" b="1" dirty="0"/>
              <a:t>develop computer software.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04800"/>
            <a:ext cx="57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OVERVIEW OF C++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Structure of C++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3716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Header File</a:t>
            </a:r>
          </a:p>
          <a:p>
            <a:pPr marL="342900" indent="-342900">
              <a:buAutoNum type="arabicPeriod"/>
            </a:pPr>
            <a:r>
              <a:rPr lang="en-IN" sz="2400" dirty="0"/>
              <a:t>Main function</a:t>
            </a:r>
          </a:p>
          <a:p>
            <a:pPr marL="342900" indent="-342900">
              <a:buAutoNum type="arabicPeriod"/>
            </a:pPr>
            <a:r>
              <a:rPr lang="en-IN" sz="2400" dirty="0"/>
              <a:t>Variable declarations or code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r>
              <a:rPr lang="en-IN" sz="2400" dirty="0"/>
              <a:t>Note:</a:t>
            </a:r>
          </a:p>
          <a:p>
            <a:pPr marL="342900" indent="-342900">
              <a:buAutoNum type="alphaLcPeriod"/>
            </a:pPr>
            <a:r>
              <a:rPr lang="en-IN" sz="2400" dirty="0"/>
              <a:t>Every statement ends with ;(semicolon).</a:t>
            </a:r>
          </a:p>
          <a:p>
            <a:pPr marL="342900" indent="-342900">
              <a:buAutoNum type="alphaLcPeriod"/>
            </a:pPr>
            <a:r>
              <a:rPr lang="en-IN" sz="2400" dirty="0"/>
              <a:t>Main function or function start and end with {} (curly braces)</a:t>
            </a:r>
          </a:p>
        </p:txBody>
      </p:sp>
    </p:spTree>
    <p:extLst>
      <p:ext uri="{BB962C8B-B14F-4D97-AF65-F5344CB8AC3E}">
        <p14:creationId xmlns:p14="http://schemas.microsoft.com/office/powerpoint/2010/main" val="357239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858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/>
              <a:t>Header File</a:t>
            </a:r>
          </a:p>
          <a:p>
            <a:r>
              <a:rPr lang="en-US" sz="2400" dirty="0"/>
              <a:t>Header files contain definitions of </a:t>
            </a:r>
            <a:r>
              <a:rPr lang="en-US" sz="2400" b="1" dirty="0"/>
              <a:t>Functions and Variables</a:t>
            </a:r>
            <a:r>
              <a:rPr lang="en-US" sz="2400" dirty="0"/>
              <a:t>, which is imported or used into any C++ program </a:t>
            </a:r>
          </a:p>
          <a:p>
            <a:r>
              <a:rPr lang="en-US" sz="2400" dirty="0"/>
              <a:t>E.g.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iostream.h</a:t>
            </a:r>
            <a:r>
              <a:rPr lang="en-US" sz="2400" dirty="0"/>
              <a:t>&gt;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iostream</a:t>
            </a:r>
            <a:r>
              <a:rPr lang="en-US" sz="2400" dirty="0"/>
              <a:t> stands for standard input output stream.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</a:t>
            </a:r>
            <a:r>
              <a:rPr lang="en-US" sz="2400" b="1" dirty="0"/>
              <a:t>header file contains definitions </a:t>
            </a:r>
            <a:r>
              <a:rPr lang="en-US" sz="2400" dirty="0"/>
              <a:t>to objects like </a:t>
            </a:r>
            <a:r>
              <a:rPr lang="en-US" sz="2400" dirty="0" err="1"/>
              <a:t>cin</a:t>
            </a:r>
            <a:r>
              <a:rPr lang="en-US" sz="2400" dirty="0"/>
              <a:t>(input) and </a:t>
            </a:r>
            <a:r>
              <a:rPr lang="en-US" sz="2400" dirty="0" err="1"/>
              <a:t>cout</a:t>
            </a:r>
            <a:r>
              <a:rPr lang="en-US" sz="2400" dirty="0"/>
              <a:t>(output).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Explanation:</a:t>
            </a:r>
          </a:p>
          <a:p>
            <a:r>
              <a:rPr lang="en-IN" sz="2400" b="1" dirty="0"/>
              <a:t>#include </a:t>
            </a:r>
            <a:r>
              <a:rPr lang="en-IN" sz="2400" dirty="0"/>
              <a:t>is pre-processor in C++</a:t>
            </a:r>
          </a:p>
          <a:p>
            <a:r>
              <a:rPr lang="en-US" sz="2400" dirty="0"/>
              <a:t>Header file have an extension </a:t>
            </a:r>
            <a:r>
              <a:rPr lang="en-US" sz="2400" b="1" dirty="0"/>
              <a:t>".h" 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6373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2. Main function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void main( )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{ 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} 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3. Code or Variable declaration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6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E.g. :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Write a </a:t>
            </a:r>
            <a:r>
              <a:rPr lang="en-IN" sz="2400" dirty="0" err="1">
                <a:solidFill>
                  <a:prstClr val="black"/>
                </a:solidFill>
              </a:rPr>
              <a:t>c++</a:t>
            </a:r>
            <a:r>
              <a:rPr lang="en-IN" sz="2400" dirty="0">
                <a:solidFill>
                  <a:prstClr val="black"/>
                </a:solidFill>
              </a:rPr>
              <a:t> program to display “</a:t>
            </a:r>
            <a:r>
              <a:rPr lang="en-IN" sz="2400" b="1" dirty="0">
                <a:solidFill>
                  <a:prstClr val="black"/>
                </a:solidFill>
              </a:rPr>
              <a:t>Welcome to Bioinformatics</a:t>
            </a:r>
            <a:r>
              <a:rPr lang="en-IN" sz="2400" dirty="0">
                <a:solidFill>
                  <a:prstClr val="black"/>
                </a:solidFill>
              </a:rPr>
              <a:t>” as output on screen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#include&lt;iostream.h&gt;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void main()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sz="2400" dirty="0" err="1">
                <a:solidFill>
                  <a:prstClr val="black"/>
                </a:solidFill>
              </a:rPr>
              <a:t>cout</a:t>
            </a:r>
            <a:r>
              <a:rPr lang="en-IN" sz="2400" dirty="0">
                <a:solidFill>
                  <a:prstClr val="black"/>
                </a:solidFill>
              </a:rPr>
              <a:t>&lt;&lt;“</a:t>
            </a:r>
            <a:r>
              <a:rPr lang="en-IN" sz="2400" b="1" dirty="0">
                <a:solidFill>
                  <a:prstClr val="black"/>
                </a:solidFill>
              </a:rPr>
              <a:t>Welcome to Bioinformatics</a:t>
            </a:r>
            <a:r>
              <a:rPr lang="en-IN" sz="2400" dirty="0">
                <a:solidFill>
                  <a:prstClr val="black"/>
                </a:solidFill>
              </a:rPr>
              <a:t>”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}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IN" sz="2400" b="1" dirty="0">
                <a:solidFill>
                  <a:prstClr val="black"/>
                </a:solidFill>
              </a:rPr>
              <a:t>Output: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Welcome to Bioinformatics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51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277D4-C1EB-4906-A539-D6ACFAA93329}"/>
              </a:ext>
            </a:extLst>
          </p:cNvPr>
          <p:cNvSpPr txBox="1"/>
          <p:nvPr/>
        </p:nvSpPr>
        <p:spPr>
          <a:xfrm>
            <a:off x="838200" y="381000"/>
            <a:ext cx="746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Install Turbo C++</a:t>
            </a:r>
          </a:p>
          <a:p>
            <a:r>
              <a:rPr lang="en-IN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https://turboc.me/download-turbo-c-file/</a:t>
            </a:r>
            <a:r>
              <a:rPr lang="en-IN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D99C3-06E9-4D23-BA75-AE2FEF412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3" t="12963" r="42500" b="15926"/>
          <a:stretch/>
        </p:blipFill>
        <p:spPr>
          <a:xfrm>
            <a:off x="685800" y="1295400"/>
            <a:ext cx="3352800" cy="3657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A1DFDA5-48A6-46F3-AE5A-3AC699667C8C}"/>
              </a:ext>
            </a:extLst>
          </p:cNvPr>
          <p:cNvSpPr/>
          <p:nvPr/>
        </p:nvSpPr>
        <p:spPr>
          <a:xfrm>
            <a:off x="1143000" y="4419600"/>
            <a:ext cx="2438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1EAA8-CD6B-4B12-A3E9-0BC26C696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00" b="81111"/>
          <a:stretch/>
        </p:blipFill>
        <p:spPr>
          <a:xfrm>
            <a:off x="4343400" y="1371600"/>
            <a:ext cx="4572000" cy="1371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C63C7F-AB25-47C8-BB46-CF5B4398B146}"/>
              </a:ext>
            </a:extLst>
          </p:cNvPr>
          <p:cNvSpPr/>
          <p:nvPr/>
        </p:nvSpPr>
        <p:spPr>
          <a:xfrm>
            <a:off x="4258235" y="1847165"/>
            <a:ext cx="2438400" cy="4204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05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EB239D-7361-42EB-B1C4-1682FA88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33" b="32222"/>
          <a:stretch/>
        </p:blipFill>
        <p:spPr>
          <a:xfrm>
            <a:off x="533400" y="762000"/>
            <a:ext cx="7696200" cy="5029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59607DA-7BCC-4CE4-80D8-A6F450256BF7}"/>
              </a:ext>
            </a:extLst>
          </p:cNvPr>
          <p:cNvSpPr/>
          <p:nvPr/>
        </p:nvSpPr>
        <p:spPr>
          <a:xfrm>
            <a:off x="3124200" y="2438400"/>
            <a:ext cx="1295400" cy="228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2B3F5-8D5A-4028-9636-AA167FE07FA4}"/>
              </a:ext>
            </a:extLst>
          </p:cNvPr>
          <p:cNvSpPr txBox="1"/>
          <p:nvPr/>
        </p:nvSpPr>
        <p:spPr>
          <a:xfrm>
            <a:off x="838200" y="304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on </a:t>
            </a:r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click</a:t>
            </a:r>
            <a:r>
              <a:rPr lang="en-US" dirty="0">
                <a:sym typeface="Wingdings" panose="05000000000000000000" pitchFamily="2" charset="2"/>
              </a:rPr>
              <a:t> on extract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41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35CE3-00CB-4E54-8114-946A1F5A6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33" b="73333"/>
          <a:stretch/>
        </p:blipFill>
        <p:spPr>
          <a:xfrm>
            <a:off x="1752600" y="876300"/>
            <a:ext cx="4800600" cy="2362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60C152-646D-4570-BA92-6444553367DF}"/>
              </a:ext>
            </a:extLst>
          </p:cNvPr>
          <p:cNvSpPr/>
          <p:nvPr/>
        </p:nvSpPr>
        <p:spPr>
          <a:xfrm>
            <a:off x="2667000" y="2057400"/>
            <a:ext cx="990600" cy="228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06A4C-1F95-4352-AC23-6171F41F14E2}"/>
              </a:ext>
            </a:extLst>
          </p:cNvPr>
          <p:cNvSpPr txBox="1"/>
          <p:nvPr/>
        </p:nvSpPr>
        <p:spPr>
          <a:xfrm>
            <a:off x="1295400" y="381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extracted folder(Double click on the folder)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C1BC0-B10A-44DB-B494-B9A7B092B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" r="48333" b="64814"/>
          <a:stretch/>
        </p:blipFill>
        <p:spPr>
          <a:xfrm>
            <a:off x="1295400" y="3791608"/>
            <a:ext cx="7003344" cy="2990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5AE69-96A7-4F79-908A-8D716462A1D0}"/>
              </a:ext>
            </a:extLst>
          </p:cNvPr>
          <p:cNvSpPr txBox="1"/>
          <p:nvPr/>
        </p:nvSpPr>
        <p:spPr>
          <a:xfrm>
            <a:off x="1918446" y="3422276"/>
            <a:ext cx="623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Double click on the setup </a:t>
            </a:r>
            <a:r>
              <a:rPr lang="en-US" dirty="0" err="1"/>
              <a:t>i.e</a:t>
            </a:r>
            <a:r>
              <a:rPr lang="en-US" dirty="0"/>
              <a:t> application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000F0A-7BC7-49DB-981B-3A41601DBC97}"/>
              </a:ext>
            </a:extLst>
          </p:cNvPr>
          <p:cNvSpPr/>
          <p:nvPr/>
        </p:nvSpPr>
        <p:spPr>
          <a:xfrm>
            <a:off x="2514600" y="52578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533400" y="533400"/>
            <a:ext cx="4289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A500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What</a:t>
            </a:r>
            <a:r>
              <a:rPr spc="-100" dirty="0"/>
              <a:t> </a:t>
            </a:r>
            <a:r>
              <a:rPr spc="229" dirty="0"/>
              <a:t>is</a:t>
            </a:r>
            <a:r>
              <a:rPr spc="-100" dirty="0"/>
              <a:t> </a:t>
            </a:r>
            <a:r>
              <a:rPr spc="235" dirty="0"/>
              <a:t>a</a:t>
            </a:r>
            <a:r>
              <a:rPr spc="-90" dirty="0"/>
              <a:t> </a:t>
            </a:r>
            <a:r>
              <a:rPr spc="254" dirty="0"/>
              <a:t>Computer?</a:t>
            </a:r>
          </a:p>
        </p:txBody>
      </p:sp>
      <p:sp>
        <p:nvSpPr>
          <p:cNvPr id="8" name="object 3"/>
          <p:cNvSpPr/>
          <p:nvPr/>
        </p:nvSpPr>
        <p:spPr>
          <a:xfrm>
            <a:off x="759460" y="1570229"/>
            <a:ext cx="2286000" cy="140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990600" y="3278123"/>
            <a:ext cx="7618095" cy="2586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algn="just">
              <a:lnSpc>
                <a:spcPct val="100099"/>
              </a:lnSpc>
              <a:spcBef>
                <a:spcPts val="90"/>
              </a:spcBef>
            </a:pPr>
            <a:r>
              <a:rPr sz="2800" spc="229" dirty="0">
                <a:latin typeface="Tahoma"/>
                <a:cs typeface="Tahoma"/>
              </a:rPr>
              <a:t>An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b="1" spc="200" dirty="0">
                <a:latin typeface="Tahoma"/>
                <a:cs typeface="Tahoma"/>
              </a:rPr>
              <a:t>electronic</a:t>
            </a:r>
            <a:r>
              <a:rPr sz="2800" b="1" spc="5" dirty="0">
                <a:latin typeface="Tahoma"/>
                <a:cs typeface="Tahoma"/>
              </a:rPr>
              <a:t> </a:t>
            </a:r>
            <a:r>
              <a:rPr sz="2800" b="1" spc="200" dirty="0">
                <a:latin typeface="Tahoma"/>
                <a:cs typeface="Tahoma"/>
              </a:rPr>
              <a:t>device</a:t>
            </a:r>
            <a:r>
              <a:rPr sz="2800" b="1" spc="15" dirty="0">
                <a:latin typeface="Tahoma"/>
                <a:cs typeface="Tahoma"/>
              </a:rPr>
              <a:t> </a:t>
            </a:r>
            <a:r>
              <a:rPr sz="2800" spc="220" dirty="0">
                <a:latin typeface="Tahoma"/>
                <a:cs typeface="Tahoma"/>
              </a:rPr>
              <a:t>that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stores,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retrieves,  </a:t>
            </a:r>
            <a:r>
              <a:rPr sz="2800" spc="210" dirty="0">
                <a:latin typeface="Tahoma"/>
                <a:cs typeface="Tahoma"/>
              </a:rPr>
              <a:t>and </a:t>
            </a:r>
            <a:r>
              <a:rPr sz="2800" spc="190" dirty="0">
                <a:latin typeface="Tahoma"/>
                <a:cs typeface="Tahoma"/>
              </a:rPr>
              <a:t>processes </a:t>
            </a:r>
            <a:r>
              <a:rPr sz="2800" spc="170" dirty="0">
                <a:latin typeface="Tahoma"/>
                <a:cs typeface="Tahoma"/>
              </a:rPr>
              <a:t>data, </a:t>
            </a:r>
            <a:r>
              <a:rPr sz="2800" spc="210" dirty="0">
                <a:latin typeface="Tahoma"/>
                <a:cs typeface="Tahoma"/>
              </a:rPr>
              <a:t>and </a:t>
            </a:r>
            <a:r>
              <a:rPr sz="2800" spc="200" dirty="0">
                <a:latin typeface="Tahoma"/>
                <a:cs typeface="Tahoma"/>
              </a:rPr>
              <a:t>can </a:t>
            </a:r>
            <a:r>
              <a:rPr sz="2800" spc="204" dirty="0">
                <a:latin typeface="Tahoma"/>
                <a:cs typeface="Tahoma"/>
              </a:rPr>
              <a:t>be  </a:t>
            </a:r>
            <a:r>
              <a:rPr sz="2800" spc="225" dirty="0">
                <a:latin typeface="Tahoma"/>
                <a:cs typeface="Tahoma"/>
              </a:rPr>
              <a:t>programmed </a:t>
            </a:r>
            <a:r>
              <a:rPr sz="2800" spc="260" dirty="0">
                <a:latin typeface="Tahoma"/>
                <a:cs typeface="Tahoma"/>
              </a:rPr>
              <a:t>with </a:t>
            </a:r>
            <a:r>
              <a:rPr sz="2800" spc="190" dirty="0">
                <a:latin typeface="Tahoma"/>
                <a:cs typeface="Tahoma"/>
              </a:rPr>
              <a:t>instructions. </a:t>
            </a:r>
            <a:r>
              <a:rPr sz="2800" spc="235" dirty="0">
                <a:latin typeface="Tahoma"/>
                <a:cs typeface="Tahoma"/>
              </a:rPr>
              <a:t>A  </a:t>
            </a:r>
            <a:r>
              <a:rPr sz="2800" spc="215" dirty="0">
                <a:latin typeface="Tahoma"/>
                <a:cs typeface="Tahoma"/>
              </a:rPr>
              <a:t>computer </a:t>
            </a:r>
            <a:r>
              <a:rPr sz="2800" spc="190" dirty="0">
                <a:latin typeface="Tahoma"/>
                <a:cs typeface="Tahoma"/>
              </a:rPr>
              <a:t>is </a:t>
            </a:r>
            <a:r>
              <a:rPr sz="2800" spc="210" dirty="0">
                <a:latin typeface="Tahoma"/>
                <a:cs typeface="Tahoma"/>
              </a:rPr>
              <a:t>composed </a:t>
            </a:r>
            <a:r>
              <a:rPr sz="2800" spc="190" dirty="0">
                <a:latin typeface="Tahoma"/>
                <a:cs typeface="Tahoma"/>
              </a:rPr>
              <a:t>of </a:t>
            </a:r>
            <a:r>
              <a:rPr sz="2800" spc="229" dirty="0">
                <a:latin typeface="Tahoma"/>
                <a:cs typeface="Tahoma"/>
              </a:rPr>
              <a:t>hardware </a:t>
            </a:r>
            <a:r>
              <a:rPr sz="2800" spc="210" dirty="0">
                <a:latin typeface="Tahoma"/>
                <a:cs typeface="Tahoma"/>
              </a:rPr>
              <a:t>and  </a:t>
            </a:r>
            <a:r>
              <a:rPr sz="2800" spc="200" dirty="0">
                <a:latin typeface="Tahoma"/>
                <a:cs typeface="Tahoma"/>
              </a:rPr>
              <a:t>software, </a:t>
            </a:r>
            <a:r>
              <a:rPr sz="2800" spc="210" dirty="0">
                <a:latin typeface="Tahoma"/>
                <a:cs typeface="Tahoma"/>
              </a:rPr>
              <a:t>and </a:t>
            </a:r>
            <a:r>
              <a:rPr sz="2800" spc="200" dirty="0">
                <a:latin typeface="Tahoma"/>
                <a:cs typeface="Tahoma"/>
              </a:rPr>
              <a:t>can </a:t>
            </a:r>
            <a:r>
              <a:rPr sz="2800" spc="220" dirty="0">
                <a:latin typeface="Tahoma"/>
                <a:cs typeface="Tahoma"/>
              </a:rPr>
              <a:t>exist </a:t>
            </a:r>
            <a:r>
              <a:rPr sz="2800" spc="210" dirty="0">
                <a:latin typeface="Tahoma"/>
                <a:cs typeface="Tahoma"/>
              </a:rPr>
              <a:t>in </a:t>
            </a:r>
            <a:r>
              <a:rPr sz="2800" spc="200" dirty="0">
                <a:latin typeface="Tahoma"/>
                <a:cs typeface="Tahoma"/>
              </a:rPr>
              <a:t>a </a:t>
            </a:r>
            <a:r>
              <a:rPr sz="2800" spc="210" dirty="0">
                <a:latin typeface="Tahoma"/>
                <a:cs typeface="Tahoma"/>
              </a:rPr>
              <a:t>variety </a:t>
            </a:r>
            <a:r>
              <a:rPr sz="2800" spc="190" dirty="0">
                <a:latin typeface="Tahoma"/>
                <a:cs typeface="Tahoma"/>
              </a:rPr>
              <a:t>of  </a:t>
            </a:r>
            <a:r>
              <a:rPr sz="2800" spc="195" dirty="0">
                <a:latin typeface="Tahoma"/>
                <a:cs typeface="Tahoma"/>
              </a:rPr>
              <a:t>sizes </a:t>
            </a:r>
            <a:r>
              <a:rPr sz="2800" spc="210" dirty="0">
                <a:latin typeface="Tahoma"/>
                <a:cs typeface="Tahoma"/>
              </a:rPr>
              <a:t>and</a:t>
            </a:r>
            <a:r>
              <a:rPr sz="2800" spc="-305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configurations.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1114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8E1BB3-067D-4741-8C2D-462DD8C5F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3752850" cy="141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99F2A-7E25-4263-A29F-93FAB5F1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1201"/>
            <a:ext cx="44958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B45C0-D642-438F-BCF2-7ED1A31CBC15}"/>
              </a:ext>
            </a:extLst>
          </p:cNvPr>
          <p:cNvSpPr txBox="1"/>
          <p:nvPr/>
        </p:nvSpPr>
        <p:spPr>
          <a:xfrm>
            <a:off x="381000" y="50292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accept </a:t>
            </a:r>
            <a:r>
              <a:rPr lang="en-US" dirty="0" err="1"/>
              <a:t>radiobutton</a:t>
            </a:r>
            <a:r>
              <a:rPr lang="en-US" dirty="0"/>
              <a:t> and click install</a:t>
            </a:r>
            <a:r>
              <a:rPr lang="en-US" dirty="0">
                <a:sym typeface="Wingdings" panose="05000000000000000000" pitchFamily="2" charset="2"/>
              </a:rPr>
              <a:t> Click Launch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53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F2B32-FEAE-4AE0-8342-76381C83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7620000" cy="42862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879C12E-6538-42FA-91CF-E63512AC0F62}"/>
              </a:ext>
            </a:extLst>
          </p:cNvPr>
          <p:cNvSpPr/>
          <p:nvPr/>
        </p:nvSpPr>
        <p:spPr>
          <a:xfrm>
            <a:off x="3657600" y="4495800"/>
            <a:ext cx="4114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20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0BF59-622A-4057-8FF0-51A84AC1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72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Tokens in 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422" y="91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Roboto"/>
              </a:rPr>
              <a:t>Each word or statement and punctuation 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is referred to as a token in C++.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Roboto"/>
              </a:rPr>
              <a:t>Tokens are the </a:t>
            </a:r>
            <a:r>
              <a:rPr lang="en-US" sz="2000" b="1" dirty="0">
                <a:solidFill>
                  <a:srgbClr val="000000"/>
                </a:solidFill>
                <a:latin typeface="Roboto"/>
              </a:rPr>
              <a:t>smallest building block or smallest unit 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of a C++ program.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9778" y="2237839"/>
            <a:ext cx="787682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/>
              <a:t>Keywords</a:t>
            </a:r>
          </a:p>
          <a:p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Keywords are </a:t>
            </a:r>
            <a:r>
              <a:rPr lang="en-US" b="1" dirty="0"/>
              <a:t>reserved words which convey special meaning </a:t>
            </a:r>
            <a:r>
              <a:rPr lang="en-US" dirty="0"/>
              <a:t>to compiler or computer program, and its </a:t>
            </a:r>
            <a:r>
              <a:rPr lang="en-US" b="1" dirty="0"/>
              <a:t>meaning cannot be changed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meaning and working of these keywords are already known to the compiler.</a:t>
            </a:r>
          </a:p>
          <a:p>
            <a:endParaRPr lang="en-US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92841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DATATYPES(</a:t>
            </a:r>
            <a:r>
              <a:rPr lang="en-US" sz="3200" b="1" dirty="0" err="1"/>
              <a:t>kEYWORDS</a:t>
            </a:r>
            <a:r>
              <a:rPr lang="en-US" sz="3200" b="1" dirty="0"/>
              <a:t>)</a:t>
            </a:r>
          </a:p>
          <a:p>
            <a:r>
              <a:rPr lang="en-US" sz="2800" b="1" dirty="0"/>
              <a:t>Keywords are the words that Convey Special meaning to the language compiler</a:t>
            </a:r>
          </a:p>
          <a:p>
            <a:endParaRPr lang="en-US" sz="2800" b="1" dirty="0"/>
          </a:p>
          <a:p>
            <a:r>
              <a:rPr lang="en-US" sz="2800" dirty="0"/>
              <a:t>The three basic data types are</a:t>
            </a:r>
          </a:p>
          <a:p>
            <a:endParaRPr lang="en-US" sz="2800" b="1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INTEGER</a:t>
            </a:r>
          </a:p>
          <a:p>
            <a:r>
              <a:rPr lang="en-US" sz="2800" dirty="0"/>
              <a:t>     These are whole numbers, both positive and negative</a:t>
            </a:r>
            <a:endParaRPr lang="en-US" sz="2800" b="1" dirty="0"/>
          </a:p>
          <a:p>
            <a:r>
              <a:rPr lang="en-US" sz="2800" b="1" dirty="0"/>
              <a:t>		</a:t>
            </a:r>
            <a:r>
              <a:rPr lang="en-US" sz="2800" b="1" dirty="0" err="1"/>
              <a:t>int</a:t>
            </a:r>
            <a:endParaRPr lang="en-US" sz="2800" b="1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FLOATING POINT</a:t>
            </a:r>
          </a:p>
          <a:p>
            <a:r>
              <a:rPr lang="en-US" sz="2800" dirty="0"/>
              <a:t> These are numbers which contain fractional parts, both positive and negative.</a:t>
            </a:r>
          </a:p>
          <a:p>
            <a:r>
              <a:rPr lang="en-US" sz="2800" dirty="0"/>
              <a:t>		</a:t>
            </a:r>
            <a:r>
              <a:rPr lang="en-US" sz="2800" b="1" dirty="0"/>
              <a:t>float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/>
              <a:t> CHARACTER</a:t>
            </a:r>
          </a:p>
          <a:p>
            <a:r>
              <a:rPr lang="en-US" sz="2800" dirty="0"/>
              <a:t> These are </a:t>
            </a:r>
            <a:r>
              <a:rPr lang="en-US" sz="2800" b="1" dirty="0"/>
              <a:t>single characters.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676400"/>
            <a:ext cx="144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char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99620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/>
              <a:t> Double</a:t>
            </a:r>
          </a:p>
          <a:p>
            <a:r>
              <a:rPr lang="en-US" sz="2800" dirty="0"/>
              <a:t> These are numbers which contain decimal values</a:t>
            </a:r>
            <a:r>
              <a:rPr lang="en-US" sz="2800" b="1" dirty="0"/>
              <a:t>.</a:t>
            </a:r>
          </a:p>
          <a:p>
            <a:endParaRPr lang="en-US" sz="2800" b="1" dirty="0"/>
          </a:p>
          <a:p>
            <a:r>
              <a:rPr lang="en-US" sz="2800" b="1" dirty="0"/>
              <a:t>double</a:t>
            </a:r>
          </a:p>
          <a:p>
            <a:r>
              <a:rPr lang="en-US" sz="2800" b="1" dirty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2. Comments in C++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6096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Single</a:t>
            </a:r>
            <a:r>
              <a:rPr kumimoji="0" lang="en-US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comment: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Syntax:</a:t>
            </a:r>
            <a:endParaRPr kumimoji="0" lang="en-US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a comment</a:t>
            </a:r>
            <a:endParaRPr kumimoji="0" lang="en-US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b="1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Multi-line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comment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/* a comment*/</a:t>
            </a:r>
          </a:p>
        </p:txBody>
      </p:sp>
    </p:spTree>
    <p:extLst>
      <p:ext uri="{BB962C8B-B14F-4D97-AF65-F5344CB8AC3E}">
        <p14:creationId xmlns:p14="http://schemas.microsoft.com/office/powerpoint/2010/main" val="1050950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VARIABLE(Identifiers)</a:t>
            </a:r>
          </a:p>
          <a:p>
            <a:endParaRPr lang="en-US" sz="2400" b="1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Identifiers are names given to different entity </a:t>
            </a:r>
            <a:r>
              <a:rPr lang="en-US" sz="2400" dirty="0"/>
              <a:t>such as variables, structures, and functions. Also, identifier names should have to be </a:t>
            </a:r>
            <a:r>
              <a:rPr lang="en-US" sz="2400" b="1" dirty="0"/>
              <a:t>unique name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Variables must be </a:t>
            </a:r>
            <a:r>
              <a:rPr lang="en-US" sz="2400" b="1" dirty="0"/>
              <a:t>declared before they can be used in a program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Used to Store values</a:t>
            </a:r>
          </a:p>
          <a:p>
            <a:endParaRPr lang="en-US" sz="2400" b="1" dirty="0"/>
          </a:p>
          <a:p>
            <a:r>
              <a:rPr lang="en-US" sz="2000" b="1" u="sng" dirty="0"/>
              <a:t>Identifier naming conventions or rules</a:t>
            </a:r>
            <a:endParaRPr lang="en-US" sz="2000" dirty="0"/>
          </a:p>
          <a:p>
            <a:r>
              <a:rPr lang="en-US" sz="2000" dirty="0"/>
              <a:t>1. Only alphabetic characters, digits and underscores are permitted.</a:t>
            </a:r>
          </a:p>
          <a:p>
            <a:r>
              <a:rPr lang="en-US" sz="2000" dirty="0"/>
              <a:t>2. First letter must be an alphabet or underscore (_).</a:t>
            </a:r>
          </a:p>
          <a:p>
            <a:r>
              <a:rPr lang="en-US" sz="2000" dirty="0"/>
              <a:t>3. Identifiers are case sensitive.</a:t>
            </a:r>
          </a:p>
          <a:p>
            <a:r>
              <a:rPr lang="en-US" sz="2000" dirty="0"/>
              <a:t>4. Reserved keywords can not be used as an identifier's name.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Valid declaration:- 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err="1">
                <a:solidFill>
                  <a:prstClr val="black"/>
                </a:solidFill>
              </a:rPr>
              <a:t>int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newvar</a:t>
            </a:r>
            <a:r>
              <a:rPr lang="en-US" sz="24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err="1">
                <a:solidFill>
                  <a:prstClr val="black"/>
                </a:solidFill>
              </a:rPr>
              <a:t>int</a:t>
            </a:r>
            <a:r>
              <a:rPr lang="en-US" sz="2400" b="1" dirty="0">
                <a:solidFill>
                  <a:prstClr val="black"/>
                </a:solidFill>
              </a:rPr>
              <a:t> _</a:t>
            </a:r>
            <a:r>
              <a:rPr lang="en-US" sz="2400" b="1" dirty="0" err="1">
                <a:solidFill>
                  <a:prstClr val="black"/>
                </a:solidFill>
              </a:rPr>
              <a:t>newvar</a:t>
            </a:r>
            <a:r>
              <a:rPr lang="en-US" sz="24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err="1">
                <a:solidFill>
                  <a:prstClr val="black"/>
                </a:solidFill>
              </a:rPr>
              <a:t>int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new_var</a:t>
            </a:r>
            <a:r>
              <a:rPr lang="en-US" sz="2400" b="1" dirty="0">
                <a:solidFill>
                  <a:prstClr val="black"/>
                </a:solidFill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609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Invalid declaration:-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1newvar;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float;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new-</a:t>
            </a:r>
            <a:r>
              <a:rPr lang="en-US" sz="2400" b="1" dirty="0" err="1"/>
              <a:t>var</a:t>
            </a:r>
            <a:r>
              <a:rPr lang="en-US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7787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Local variables</a:t>
            </a:r>
          </a:p>
          <a:p>
            <a:endParaRPr lang="en-US" sz="3200" dirty="0"/>
          </a:p>
          <a:p>
            <a:r>
              <a:rPr lang="en-US" sz="3200" b="1" dirty="0"/>
              <a:t>Only exist inside </a:t>
            </a:r>
            <a:r>
              <a:rPr lang="en-US" sz="3200" dirty="0"/>
              <a:t>the specific function. </a:t>
            </a:r>
          </a:p>
          <a:p>
            <a:r>
              <a:rPr lang="en-US" sz="3200" dirty="0"/>
              <a:t>They are </a:t>
            </a:r>
            <a:r>
              <a:rPr lang="en-US" sz="3200" b="1" dirty="0"/>
              <a:t>unknown</a:t>
            </a:r>
            <a:r>
              <a:rPr lang="en-US" sz="3200" dirty="0"/>
              <a:t> to other functions.</a:t>
            </a:r>
          </a:p>
          <a:p>
            <a:r>
              <a:rPr lang="en-US" sz="3200" dirty="0"/>
              <a:t>They are </a:t>
            </a:r>
            <a:r>
              <a:rPr lang="en-US" sz="3200" b="1" dirty="0"/>
              <a:t>recreated each time</a:t>
            </a:r>
            <a:r>
              <a:rPr lang="en-US" sz="3200" dirty="0"/>
              <a:t> a function is executed or called.</a:t>
            </a:r>
          </a:p>
          <a:p>
            <a:endParaRPr lang="en-US" sz="3200" dirty="0"/>
          </a:p>
          <a:p>
            <a:r>
              <a:rPr lang="en-US" sz="3200" b="1" dirty="0"/>
              <a:t>Global variables </a:t>
            </a:r>
          </a:p>
          <a:p>
            <a:endParaRPr lang="en-US" sz="3200" dirty="0"/>
          </a:p>
          <a:p>
            <a:r>
              <a:rPr lang="en-US" sz="3200" dirty="0"/>
              <a:t>These variables </a:t>
            </a:r>
            <a:r>
              <a:rPr lang="en-US" sz="3200" b="1" dirty="0"/>
              <a:t>can be accessed by any function </a:t>
            </a:r>
            <a:r>
              <a:rPr lang="en-US" sz="3200" dirty="0"/>
              <a:t>in the program. </a:t>
            </a:r>
          </a:p>
          <a:p>
            <a:r>
              <a:rPr lang="en-US" sz="3200" b="1" dirty="0"/>
              <a:t>They do not get recreated if the function is recalled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09600"/>
            <a:ext cx="8610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 Four Main Functions of Computers:-</a:t>
            </a:r>
          </a:p>
          <a:p>
            <a:endParaRPr lang="en-US" sz="3200" dirty="0"/>
          </a:p>
          <a:p>
            <a:r>
              <a:rPr lang="en-US" sz="3200" dirty="0"/>
              <a:t>A computer is designed for:</a:t>
            </a:r>
          </a:p>
          <a:p>
            <a:pPr>
              <a:buFont typeface="Wingdings" pitchFamily="2" charset="2"/>
              <a:buChar char="Ø"/>
            </a:pPr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Data entry(Initial function </a:t>
            </a:r>
            <a:r>
              <a:rPr lang="en-US" sz="3200" dirty="0" err="1"/>
              <a:t>i.e</a:t>
            </a:r>
            <a:r>
              <a:rPr lang="en-US" sz="3200" dirty="0"/>
              <a:t> input device)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Data processing(CPU) 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Information output(viewed via </a:t>
            </a:r>
            <a:r>
              <a:rPr lang="en-US" sz="3200" b="1" dirty="0"/>
              <a:t>display monitor</a:t>
            </a:r>
            <a:r>
              <a:rPr lang="en-US" sz="32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Data and information storage(hard disk drive)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600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3. OPERATORS AND EXPRESSIONS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8610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a. ARITHMETIC OPERATORS: </a:t>
            </a:r>
          </a:p>
          <a:p>
            <a:r>
              <a:rPr lang="en-US" sz="2800" dirty="0"/>
              <a:t>The symbols of the arithmetic operators are:-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4063" t="40625" r="13281" b="22917"/>
          <a:stretch>
            <a:fillRect/>
          </a:stretch>
        </p:blipFill>
        <p:spPr bwMode="auto">
          <a:xfrm>
            <a:off x="228600" y="20574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b. THE RELATIONAL OPERATORS </a:t>
            </a:r>
          </a:p>
          <a:p>
            <a:r>
              <a:rPr lang="en-US" sz="3200" dirty="0"/>
              <a:t>These allow the comparison of two or more variables.</a:t>
            </a:r>
          </a:p>
          <a:p>
            <a:r>
              <a:rPr lang="en-US" sz="3200" dirty="0"/>
              <a:t> == equal to</a:t>
            </a:r>
          </a:p>
          <a:p>
            <a:r>
              <a:rPr lang="en-US" sz="3200" dirty="0"/>
              <a:t> != not equal </a:t>
            </a:r>
          </a:p>
          <a:p>
            <a:r>
              <a:rPr lang="en-US" sz="3200" dirty="0"/>
              <a:t>&lt; less than </a:t>
            </a:r>
          </a:p>
          <a:p>
            <a:r>
              <a:rPr lang="en-US" sz="3200" dirty="0"/>
              <a:t>&lt;= less than or equal to</a:t>
            </a:r>
          </a:p>
          <a:p>
            <a:r>
              <a:rPr lang="en-US" sz="3200" dirty="0"/>
              <a:t> &gt; greater than </a:t>
            </a:r>
          </a:p>
          <a:p>
            <a:r>
              <a:rPr lang="en-US" sz="3200" dirty="0"/>
              <a:t>&gt;= greater than or equal to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457200"/>
            <a:ext cx="701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c. THE I/O OPERATORS</a:t>
            </a:r>
          </a:p>
          <a:p>
            <a:pPr marL="514350" lvl="0" indent="-514350">
              <a:buAutoNum type="arabicPeriod"/>
            </a:pPr>
            <a:r>
              <a:rPr lang="en-US" sz="3200" b="1" dirty="0">
                <a:solidFill>
                  <a:prstClr val="black"/>
                </a:solidFill>
              </a:rPr>
              <a:t>Insertion(&gt;&gt;) :</a:t>
            </a:r>
            <a:r>
              <a:rPr lang="en-US" sz="3200" b="1" dirty="0" err="1">
                <a:solidFill>
                  <a:prstClr val="black"/>
                </a:solidFill>
              </a:rPr>
              <a:t>cin</a:t>
            </a:r>
            <a:endParaRPr lang="en-US" sz="3200" b="1" dirty="0">
              <a:solidFill>
                <a:prstClr val="black"/>
              </a:solidFill>
            </a:endParaRPr>
          </a:p>
          <a:p>
            <a:pPr marL="514350" lvl="0" indent="-514350">
              <a:buAutoNum type="arabicPeriod"/>
            </a:pPr>
            <a:r>
              <a:rPr lang="en-US" sz="3200" b="1" dirty="0">
                <a:solidFill>
                  <a:prstClr val="black"/>
                </a:solidFill>
              </a:rPr>
              <a:t>Extraction(&lt;&lt;):</a:t>
            </a:r>
            <a:r>
              <a:rPr lang="en-US" sz="3200" b="1" dirty="0" err="1">
                <a:solidFill>
                  <a:prstClr val="black"/>
                </a:solidFill>
              </a:rPr>
              <a:t>cout</a:t>
            </a:r>
            <a:endParaRPr lang="en-US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92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56A69B-2E17-4411-803E-EBCFA0FE7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47066"/>
              </p:ext>
            </p:extLst>
          </p:nvPr>
        </p:nvGraphicFramePr>
        <p:xfrm>
          <a:off x="228600" y="2895600"/>
          <a:ext cx="8229600" cy="31089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280069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69281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740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3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expression1 </a:t>
                      </a:r>
                      <a:r>
                        <a:rPr lang="en-IN" b="1"/>
                        <a:t>&amp;&amp;</a:t>
                      </a:r>
                      <a:r>
                        <a:rPr lang="en-IN"/>
                        <a:t> expression2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AND.</a:t>
                      </a:r>
                      <a:br>
                        <a:rPr lang="en-US"/>
                      </a:br>
                      <a:r>
                        <a:rPr lang="en-US"/>
                        <a:t>True only if all the operands are true.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791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expression1 </a:t>
                      </a:r>
                      <a:r>
                        <a:rPr lang="en-IN" b="1"/>
                        <a:t>||</a:t>
                      </a:r>
                      <a:r>
                        <a:rPr lang="en-IN"/>
                        <a:t> expression2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OR.</a:t>
                      </a:r>
                      <a:br>
                        <a:rPr lang="en-US"/>
                      </a:br>
                      <a:r>
                        <a:rPr lang="en-US"/>
                        <a:t>True if at least one of the operands is true.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745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!</a:t>
                      </a:r>
                      <a:r>
                        <a:rPr lang="en-IN"/>
                        <a:t>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NOT.</a:t>
                      </a:r>
                      <a:br>
                        <a:rPr lang="en-US" dirty="0"/>
                      </a:br>
                      <a:r>
                        <a:rPr lang="en-US" dirty="0"/>
                        <a:t>True only if the operand is false.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20454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04DB990-A51B-4BD6-A50B-04CE9E09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71438"/>
            <a:ext cx="86100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C++ Logical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operators are used to check whether an expression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expression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returns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whereas if the expression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returns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53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571B9C-B5C8-4AE8-996D-035F6E9B7746}"/>
              </a:ext>
            </a:extLst>
          </p:cNvPr>
          <p:cNvSpPr txBox="1"/>
          <p:nvPr/>
        </p:nvSpPr>
        <p:spPr>
          <a:xfrm>
            <a:off x="571500" y="990600"/>
            <a:ext cx="8001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Classwork:</a:t>
            </a:r>
          </a:p>
          <a:p>
            <a:endParaRPr lang="en-US" dirty="0"/>
          </a:p>
          <a:p>
            <a:r>
              <a:rPr lang="en-US" dirty="0"/>
              <a:t>C++ Program to Print Number Entered by User</a:t>
            </a:r>
          </a:p>
          <a:p>
            <a:r>
              <a:rPr lang="en-US" dirty="0"/>
              <a:t>C++ Program to Add Two Numbers</a:t>
            </a:r>
          </a:p>
          <a:p>
            <a:r>
              <a:rPr lang="en-US" dirty="0"/>
              <a:t>C++ Program to Find Quotient and Remainder</a:t>
            </a:r>
          </a:p>
          <a:p>
            <a:r>
              <a:rPr lang="en-US" dirty="0"/>
              <a:t>C++ Program to Swap Two Numbers</a:t>
            </a:r>
          </a:p>
          <a:p>
            <a:r>
              <a:rPr lang="en-US" dirty="0"/>
              <a:t>C++ Program to Find Size of int, float, double and char in Your 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82C38-1615-40B2-8BD7-4B6A335FB16B}"/>
              </a:ext>
            </a:extLst>
          </p:cNvPr>
          <p:cNvSpPr txBox="1"/>
          <p:nvPr/>
        </p:nvSpPr>
        <p:spPr>
          <a:xfrm>
            <a:off x="571500" y="4191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Homework:</a:t>
            </a:r>
          </a:p>
          <a:p>
            <a:r>
              <a:rPr lang="en-US" dirty="0"/>
              <a:t>C++ Program to calculate average marks of five subjects entered by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51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0"/>
            <a:ext cx="9067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CHARACTERISTICS OF COMPUTERS </a:t>
            </a:r>
          </a:p>
          <a:p>
            <a:r>
              <a:rPr lang="en-US" sz="2400" dirty="0"/>
              <a:t>The various characteristics of computers are as follows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Speed</a:t>
            </a:r>
            <a:r>
              <a:rPr lang="en-US" sz="2400" dirty="0"/>
              <a:t>: Speed is the most important characteristics of computer .Computer having </a:t>
            </a:r>
            <a:r>
              <a:rPr lang="en-US" sz="2400" b="1" dirty="0"/>
              <a:t>more speed to perform jobs instantaneously</a:t>
            </a:r>
            <a:r>
              <a:rPr lang="en-US" sz="2400" dirty="0"/>
              <a:t>. </a:t>
            </a:r>
          </a:p>
          <a:p>
            <a:pPr marL="342900" indent="-342900"/>
            <a:r>
              <a:rPr lang="en-US" sz="2400" dirty="0"/>
              <a:t>2. </a:t>
            </a:r>
            <a:r>
              <a:rPr lang="en-US" sz="2400" b="1" dirty="0"/>
              <a:t>Accuracy</a:t>
            </a:r>
            <a:r>
              <a:rPr lang="en-US" sz="2400" dirty="0"/>
              <a:t>: The computers are perfect, accurate and precise. Accuracy signifies the </a:t>
            </a:r>
            <a:r>
              <a:rPr lang="en-US" sz="2400" b="1" dirty="0"/>
              <a:t>reliability</a:t>
            </a:r>
            <a:r>
              <a:rPr lang="en-US" sz="2400" dirty="0"/>
              <a:t> of the hardware components of computers. </a:t>
            </a:r>
          </a:p>
          <a:p>
            <a:pPr marL="342900" indent="-342900"/>
            <a:r>
              <a:rPr lang="en-US" sz="2400" dirty="0"/>
              <a:t>3. </a:t>
            </a:r>
            <a:r>
              <a:rPr lang="en-US" sz="2400" b="1" dirty="0"/>
              <a:t>Automatic</a:t>
            </a:r>
            <a:r>
              <a:rPr lang="en-US" sz="2400" dirty="0"/>
              <a:t>: A computer </a:t>
            </a:r>
            <a:r>
              <a:rPr lang="en-US" sz="2400" b="1" dirty="0"/>
              <a:t>works automatically, once programs are stored and data</a:t>
            </a:r>
            <a:r>
              <a:rPr lang="en-US" sz="2400" dirty="0"/>
              <a:t> are given to it, constant supervision is not required. </a:t>
            </a:r>
          </a:p>
          <a:p>
            <a:pPr marL="342900" indent="-342900"/>
            <a:r>
              <a:rPr lang="en-US" sz="2400" dirty="0"/>
              <a:t>4. </a:t>
            </a:r>
            <a:r>
              <a:rPr lang="en-US" sz="2400" b="1" dirty="0"/>
              <a:t>Endurance</a:t>
            </a:r>
            <a:r>
              <a:rPr lang="en-US" sz="2400" dirty="0"/>
              <a:t>: A computer </a:t>
            </a:r>
            <a:r>
              <a:rPr lang="en-US" sz="2400" b="1" dirty="0"/>
              <a:t>works continuously and will not get tired </a:t>
            </a:r>
            <a:r>
              <a:rPr lang="en-US" sz="2400" dirty="0"/>
              <a:t>and will not suffer from lack of concentration. </a:t>
            </a:r>
          </a:p>
          <a:p>
            <a:pPr marL="342900" indent="-342900"/>
            <a:r>
              <a:rPr lang="en-US" sz="2400" dirty="0"/>
              <a:t> 5. </a:t>
            </a:r>
            <a:r>
              <a:rPr lang="en-US" sz="2400" b="1" dirty="0"/>
              <a:t>Reduction</a:t>
            </a:r>
            <a:r>
              <a:rPr lang="en-US" sz="2400" dirty="0"/>
              <a:t> </a:t>
            </a:r>
            <a:r>
              <a:rPr lang="en-US" sz="2400" b="1" dirty="0"/>
              <a:t>of cost: </a:t>
            </a:r>
            <a:r>
              <a:rPr lang="en-US" sz="2400" dirty="0"/>
              <a:t>Though </a:t>
            </a:r>
            <a:r>
              <a:rPr lang="en-US" sz="2400" b="1" dirty="0"/>
              <a:t>initial investment may be high</a:t>
            </a:r>
            <a:r>
              <a:rPr lang="en-US" sz="2400" dirty="0"/>
              <a:t>, computer substantially </a:t>
            </a:r>
            <a:r>
              <a:rPr lang="en-US" sz="2400" b="1" dirty="0"/>
              <a:t>reduces the cost of transaction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457200" y="403860"/>
            <a:ext cx="4445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A5002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 </a:t>
            </a:r>
            <a:r>
              <a:rPr spc="345" dirty="0"/>
              <a:t>&amp;</a:t>
            </a:r>
            <a:r>
              <a:rPr spc="-459" dirty="0"/>
              <a:t> </a:t>
            </a:r>
            <a:r>
              <a:rPr spc="260" dirty="0"/>
              <a:t>Software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609600" y="1447800"/>
            <a:ext cx="5941060" cy="2614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715" algn="just">
              <a:lnSpc>
                <a:spcPct val="99800"/>
              </a:lnSpc>
              <a:spcBef>
                <a:spcPts val="105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term </a:t>
            </a:r>
            <a:r>
              <a:rPr sz="2400" b="1" spc="-5" dirty="0">
                <a:latin typeface="Tahoma"/>
                <a:cs typeface="Tahoma"/>
              </a:rPr>
              <a:t>hardware</a:t>
            </a:r>
            <a:r>
              <a:rPr sz="2400" spc="-5" dirty="0">
                <a:latin typeface="Tahoma"/>
                <a:cs typeface="Tahoma"/>
              </a:rPr>
              <a:t> refers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1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physical  components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your computer such </a:t>
            </a:r>
            <a:r>
              <a:rPr sz="2400" dirty="0">
                <a:latin typeface="Tahoma"/>
                <a:cs typeface="Tahoma"/>
              </a:rPr>
              <a:t>as the  </a:t>
            </a:r>
            <a:r>
              <a:rPr sz="2400" spc="-5" dirty="0">
                <a:latin typeface="Tahoma"/>
                <a:cs typeface="Tahoma"/>
              </a:rPr>
              <a:t>system unit, mouse, keyboard, monitor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etc.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2415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b="1" spc="-5" dirty="0">
                <a:latin typeface="Tahoma"/>
                <a:cs typeface="Tahoma"/>
              </a:rPr>
              <a:t>software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the </a:t>
            </a:r>
            <a:r>
              <a:rPr sz="2400" spc="-5" dirty="0">
                <a:latin typeface="Tahoma"/>
                <a:cs typeface="Tahoma"/>
              </a:rPr>
              <a:t>instructions that makes 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computer work. 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6855467" y="1440689"/>
            <a:ext cx="16764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6931667" y="3650489"/>
            <a:ext cx="1641348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175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667000"/>
            <a:ext cx="73548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HARDWARE COMPONENTS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9591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286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BASIC COMPUTER ORGANIZATION OR HARDWARE COMPONENTS: </a:t>
            </a:r>
          </a:p>
          <a:p>
            <a:endParaRPr lang="en-US" sz="2800" b="1" dirty="0"/>
          </a:p>
          <a:p>
            <a:r>
              <a:rPr lang="en-US" sz="3200" dirty="0"/>
              <a:t>A standard fully featured desktop configuration has basically four types of featured devices or </a:t>
            </a:r>
            <a:r>
              <a:rPr lang="en-US" sz="3200" dirty="0" err="1"/>
              <a:t>handware</a:t>
            </a:r>
            <a:r>
              <a:rPr lang="en-US" sz="3200" dirty="0"/>
              <a:t> components </a:t>
            </a:r>
          </a:p>
          <a:p>
            <a:pPr marL="342900" indent="-342900"/>
            <a:r>
              <a:rPr lang="en-US" sz="3200" dirty="0"/>
              <a:t>1. Input Devices </a:t>
            </a:r>
          </a:p>
          <a:p>
            <a:pPr marL="342900" indent="-342900"/>
            <a:r>
              <a:rPr lang="en-US" sz="3200" dirty="0"/>
              <a:t>2. Output Devices </a:t>
            </a:r>
          </a:p>
          <a:p>
            <a:pPr marL="342900" indent="-342900"/>
            <a:r>
              <a:rPr lang="en-US" sz="3200" dirty="0"/>
              <a:t>3. Memory </a:t>
            </a:r>
          </a:p>
          <a:p>
            <a:pPr marL="342900" indent="-342900"/>
            <a:r>
              <a:rPr lang="en-US" sz="3200" dirty="0"/>
              <a:t>4. Storage Devices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 l="17969" t="39583" r="20312" b="16667"/>
          <a:stretch>
            <a:fillRect/>
          </a:stretch>
        </p:blipFill>
        <p:spPr bwMode="auto">
          <a:xfrm>
            <a:off x="533400" y="457200"/>
            <a:ext cx="7086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575</TotalTime>
  <Words>1643</Words>
  <Application>Microsoft Office PowerPoint</Application>
  <PresentationFormat>On-screen Show (4:3)</PresentationFormat>
  <Paragraphs>246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Courier New</vt:lpstr>
      <vt:lpstr>Lucida Sans Unicode</vt:lpstr>
      <vt:lpstr>Microsoft Sans Serif</vt:lpstr>
      <vt:lpstr>Roboto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INTRODUCTION TO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Computing and Introduction to database</dc:title>
  <dc:creator>rani</dc:creator>
  <cp:lastModifiedBy>LINO</cp:lastModifiedBy>
  <cp:revision>91</cp:revision>
  <dcterms:created xsi:type="dcterms:W3CDTF">2016-07-20T08:18:46Z</dcterms:created>
  <dcterms:modified xsi:type="dcterms:W3CDTF">2021-11-16T02:09:05Z</dcterms:modified>
</cp:coreProperties>
</file>