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5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435340" y="574547"/>
            <a:ext cx="710565" cy="571500"/>
          </a:xfrm>
          <a:custGeom>
            <a:avLst/>
            <a:gdLst/>
            <a:ahLst/>
            <a:cxnLst/>
            <a:rect l="l" t="t" r="r" b="b"/>
            <a:pathLst>
              <a:path w="710565" h="571500">
                <a:moveTo>
                  <a:pt x="86868" y="0"/>
                </a:moveTo>
                <a:lnTo>
                  <a:pt x="0" y="0"/>
                </a:lnTo>
                <a:lnTo>
                  <a:pt x="0" y="571500"/>
                </a:lnTo>
                <a:lnTo>
                  <a:pt x="86868" y="571500"/>
                </a:lnTo>
                <a:lnTo>
                  <a:pt x="86868" y="0"/>
                </a:lnTo>
                <a:close/>
              </a:path>
              <a:path w="710565" h="571500">
                <a:moveTo>
                  <a:pt x="710184" y="0"/>
                </a:moveTo>
                <a:lnTo>
                  <a:pt x="134112" y="0"/>
                </a:lnTo>
                <a:lnTo>
                  <a:pt x="134112" y="571500"/>
                </a:lnTo>
                <a:lnTo>
                  <a:pt x="710184" y="571500"/>
                </a:lnTo>
                <a:lnTo>
                  <a:pt x="710184" y="0"/>
                </a:lnTo>
                <a:close/>
              </a:path>
            </a:pathLst>
          </a:custGeom>
          <a:solidFill>
            <a:srgbClr val="F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7952" y="2772867"/>
            <a:ext cx="6648094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0300" y="2005711"/>
            <a:ext cx="7083399" cy="369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978" y="3344024"/>
            <a:ext cx="6845934" cy="1711366"/>
          </a:xfrm>
          <a:prstGeom prst="rect">
            <a:avLst/>
          </a:prstGeom>
        </p:spPr>
        <p:txBody>
          <a:bodyPr vert="horz" wrap="square" lIns="0" tIns="490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65"/>
              </a:spcBef>
              <a:tabLst>
                <a:tab pos="4937125" algn="l"/>
              </a:tabLst>
            </a:pPr>
            <a:r>
              <a:rPr sz="7900" spc="-5" dirty="0">
                <a:solidFill>
                  <a:srgbClr val="FF8500"/>
                </a:solidFill>
              </a:rPr>
              <a:t>ARR</a:t>
            </a:r>
            <a:r>
              <a:rPr sz="7900" spc="-590" dirty="0">
                <a:solidFill>
                  <a:srgbClr val="FF8500"/>
                </a:solidFill>
              </a:rPr>
              <a:t>A</a:t>
            </a:r>
            <a:r>
              <a:rPr sz="7900" spc="-5" dirty="0">
                <a:solidFill>
                  <a:srgbClr val="FF8500"/>
                </a:solidFill>
              </a:rPr>
              <a:t>Y</a:t>
            </a:r>
            <a:r>
              <a:rPr sz="7900" spc="-130" dirty="0">
                <a:solidFill>
                  <a:srgbClr val="FF8500"/>
                </a:solidFill>
              </a:rPr>
              <a:t> </a:t>
            </a:r>
            <a:r>
              <a:rPr sz="7900" spc="-5" dirty="0">
                <a:solidFill>
                  <a:srgbClr val="FF8500"/>
                </a:solidFill>
              </a:rPr>
              <a:t>IN</a:t>
            </a:r>
            <a:r>
              <a:rPr sz="7900" dirty="0">
                <a:solidFill>
                  <a:srgbClr val="FF8500"/>
                </a:solidFill>
              </a:rPr>
              <a:t>	</a:t>
            </a:r>
            <a:r>
              <a:rPr sz="7900" spc="-5" dirty="0">
                <a:solidFill>
                  <a:srgbClr val="FF8500"/>
                </a:solidFill>
              </a:rPr>
              <a:t>C++</a:t>
            </a:r>
            <a:endParaRPr sz="7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842517"/>
            <a:ext cx="7148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FF8500"/>
                </a:solidFill>
              </a:rPr>
              <a:t>MEMORY</a:t>
            </a:r>
            <a:r>
              <a:rPr sz="4000" spc="-120" dirty="0">
                <a:solidFill>
                  <a:srgbClr val="FF8500"/>
                </a:solidFill>
              </a:rPr>
              <a:t> </a:t>
            </a:r>
            <a:r>
              <a:rPr sz="4000" spc="-45" dirty="0">
                <a:solidFill>
                  <a:srgbClr val="FF8500"/>
                </a:solidFill>
              </a:rPr>
              <a:t>REPRESENTATION: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8340" y="1791970"/>
            <a:ext cx="591248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20" dirty="0">
                <a:solidFill>
                  <a:srgbClr val="FFFFFF"/>
                </a:solidFill>
                <a:latin typeface="Garamond"/>
                <a:cs typeface="Garamond"/>
              </a:rPr>
              <a:t>num[0]</a:t>
            </a:r>
            <a:r>
              <a:rPr sz="1700" spc="-50" dirty="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Garamond"/>
                <a:cs typeface="Garamond"/>
              </a:rPr>
              <a:t>num[1]</a:t>
            </a:r>
            <a:r>
              <a:rPr sz="1700" spc="-75" dirty="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Garamond"/>
                <a:cs typeface="Garamond"/>
              </a:rPr>
              <a:t>num[2]</a:t>
            </a:r>
            <a:r>
              <a:rPr sz="1700" spc="-65" dirty="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Garamond"/>
                <a:cs typeface="Garamond"/>
              </a:rPr>
              <a:t>num[3]</a:t>
            </a:r>
            <a:r>
              <a:rPr sz="1700" spc="-60" dirty="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Garamond"/>
                <a:cs typeface="Garamond"/>
              </a:rPr>
              <a:t>num[4]</a:t>
            </a:r>
            <a:r>
              <a:rPr sz="1700" spc="-75" dirty="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Garamond"/>
                <a:cs typeface="Garamond"/>
              </a:rPr>
              <a:t>num[5]</a:t>
            </a:r>
            <a:r>
              <a:rPr sz="1700" spc="-65" dirty="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Garamond"/>
                <a:cs typeface="Garamond"/>
              </a:rPr>
              <a:t>num[6]</a:t>
            </a:r>
            <a:r>
              <a:rPr sz="1700" spc="-65" dirty="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Garamond"/>
                <a:cs typeface="Garamond"/>
              </a:rPr>
              <a:t>num[7]</a:t>
            </a:r>
            <a:r>
              <a:rPr sz="1700" spc="-75" dirty="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Garamond"/>
                <a:cs typeface="Garamond"/>
              </a:rPr>
              <a:t>num[8]</a:t>
            </a:r>
            <a:r>
              <a:rPr sz="1700" spc="-65" dirty="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Garamond"/>
                <a:cs typeface="Garamond"/>
              </a:rPr>
              <a:t>num[9]</a:t>
            </a:r>
            <a:endParaRPr sz="17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098419"/>
            <a:ext cx="7398384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  <a:tabLst>
                <a:tab pos="1308735" algn="l"/>
                <a:tab pos="2048510" algn="l"/>
                <a:tab pos="2788285" algn="l"/>
                <a:tab pos="3578860" algn="l"/>
                <a:tab pos="4265295" algn="l"/>
                <a:tab pos="4846955" algn="l"/>
                <a:tab pos="5481320" algn="l"/>
                <a:tab pos="6271895" algn="l"/>
                <a:tab pos="6959600" algn="l"/>
              </a:tabLst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2000	2002	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004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	2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006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2008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2010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2012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	2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014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"/>
              <a:cs typeface="Arial"/>
            </a:endParaRPr>
          </a:p>
          <a:p>
            <a:pPr marL="262255">
              <a:lnSpc>
                <a:spcPct val="100000"/>
              </a:lnSpc>
              <a:spcBef>
                <a:spcPts val="5"/>
              </a:spcBef>
            </a:pPr>
            <a:r>
              <a:rPr sz="15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starting</a:t>
            </a:r>
            <a:r>
              <a:rPr sz="15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Address</a:t>
            </a:r>
            <a:r>
              <a:rPr sz="15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5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location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145" dirty="0">
                <a:solidFill>
                  <a:srgbClr val="6F2F9F"/>
                </a:solidFill>
                <a:latin typeface="Arial Narrow"/>
                <a:cs typeface="Arial Narrow"/>
              </a:rPr>
              <a:t>Tota</a:t>
            </a:r>
            <a:r>
              <a:rPr sz="2600" b="1" spc="-75" dirty="0">
                <a:solidFill>
                  <a:srgbClr val="6F2F9F"/>
                </a:solidFill>
                <a:latin typeface="Arial Narrow"/>
                <a:cs typeface="Arial Narrow"/>
              </a:rPr>
              <a:t>l</a:t>
            </a:r>
            <a:r>
              <a:rPr sz="2600" b="1" spc="-215" dirty="0">
                <a:solidFill>
                  <a:srgbClr val="6F2F9F"/>
                </a:solidFill>
                <a:latin typeface="Arial Narrow"/>
                <a:cs typeface="Arial Narrow"/>
              </a:rPr>
              <a:t> </a:t>
            </a:r>
            <a:r>
              <a:rPr sz="2600" b="1" spc="-200" dirty="0">
                <a:solidFill>
                  <a:srgbClr val="6F2F9F"/>
                </a:solidFill>
                <a:latin typeface="Arial Narrow"/>
                <a:cs typeface="Arial Narrow"/>
              </a:rPr>
              <a:t>me</a:t>
            </a:r>
            <a:r>
              <a:rPr sz="2600" b="1" spc="-245" dirty="0">
                <a:solidFill>
                  <a:srgbClr val="6F2F9F"/>
                </a:solidFill>
                <a:latin typeface="Arial Narrow"/>
                <a:cs typeface="Arial Narrow"/>
              </a:rPr>
              <a:t>m</a:t>
            </a:r>
            <a:r>
              <a:rPr sz="2600" b="1" spc="-200" dirty="0">
                <a:solidFill>
                  <a:srgbClr val="6F2F9F"/>
                </a:solidFill>
                <a:latin typeface="Arial Narrow"/>
                <a:cs typeface="Arial Narrow"/>
              </a:rPr>
              <a:t>o</a:t>
            </a:r>
            <a:r>
              <a:rPr sz="2600" b="1" spc="-140" dirty="0">
                <a:solidFill>
                  <a:srgbClr val="6F2F9F"/>
                </a:solidFill>
                <a:latin typeface="Arial Narrow"/>
                <a:cs typeface="Arial Narrow"/>
              </a:rPr>
              <a:t>r</a:t>
            </a:r>
            <a:r>
              <a:rPr sz="2600" b="1" spc="-225" dirty="0">
                <a:solidFill>
                  <a:srgbClr val="6F2F9F"/>
                </a:solidFill>
                <a:latin typeface="Arial Narrow"/>
                <a:cs typeface="Arial Narrow"/>
              </a:rPr>
              <a:t>y</a:t>
            </a:r>
            <a:r>
              <a:rPr sz="2600" b="1" spc="-215" dirty="0">
                <a:solidFill>
                  <a:srgbClr val="6F2F9F"/>
                </a:solidFill>
                <a:latin typeface="Arial Narrow"/>
                <a:cs typeface="Arial Narrow"/>
              </a:rPr>
              <a:t> </a:t>
            </a:r>
            <a:r>
              <a:rPr sz="2600" b="1" spc="-75" dirty="0">
                <a:solidFill>
                  <a:srgbClr val="6F2F9F"/>
                </a:solidFill>
                <a:latin typeface="Arial Narrow"/>
                <a:cs typeface="Arial Narrow"/>
              </a:rPr>
              <a:t>i</a:t>
            </a:r>
            <a:r>
              <a:rPr sz="2600" b="1" spc="-150" dirty="0">
                <a:solidFill>
                  <a:srgbClr val="6F2F9F"/>
                </a:solidFill>
                <a:latin typeface="Arial Narrow"/>
                <a:cs typeface="Arial Narrow"/>
              </a:rPr>
              <a:t>n</a:t>
            </a:r>
            <a:r>
              <a:rPr sz="2600" b="1" spc="-215" dirty="0">
                <a:solidFill>
                  <a:srgbClr val="6F2F9F"/>
                </a:solidFill>
                <a:latin typeface="Arial Narrow"/>
                <a:cs typeface="Arial Narrow"/>
              </a:rPr>
              <a:t> </a:t>
            </a:r>
            <a:r>
              <a:rPr sz="2600" b="1" spc="-220" dirty="0">
                <a:solidFill>
                  <a:srgbClr val="6F2F9F"/>
                </a:solidFill>
                <a:latin typeface="Arial Narrow"/>
                <a:cs typeface="Arial Narrow"/>
              </a:rPr>
              <a:t>b</a:t>
            </a:r>
            <a:r>
              <a:rPr sz="2600" b="1" spc="-210" dirty="0">
                <a:solidFill>
                  <a:srgbClr val="6F2F9F"/>
                </a:solidFill>
                <a:latin typeface="Arial Narrow"/>
                <a:cs typeface="Arial Narrow"/>
              </a:rPr>
              <a:t>y</a:t>
            </a:r>
            <a:r>
              <a:rPr sz="2600" b="1" spc="-165" dirty="0">
                <a:solidFill>
                  <a:srgbClr val="6F2F9F"/>
                </a:solidFill>
                <a:latin typeface="Arial Narrow"/>
                <a:cs typeface="Arial Narrow"/>
              </a:rPr>
              <a:t>te</a:t>
            </a:r>
            <a:r>
              <a:rPr sz="2600" b="1" spc="-200" dirty="0">
                <a:solidFill>
                  <a:srgbClr val="6F2F9F"/>
                </a:solidFill>
                <a:latin typeface="Arial Narrow"/>
                <a:cs typeface="Arial Narrow"/>
              </a:rPr>
              <a:t>s</a:t>
            </a:r>
            <a:r>
              <a:rPr sz="2600" b="1" spc="-220" dirty="0">
                <a:solidFill>
                  <a:srgbClr val="6F2F9F"/>
                </a:solidFill>
                <a:latin typeface="Arial Narrow"/>
                <a:cs typeface="Arial Narrow"/>
              </a:rPr>
              <a:t> </a:t>
            </a:r>
            <a:r>
              <a:rPr sz="2600" b="1" spc="-95" dirty="0">
                <a:solidFill>
                  <a:srgbClr val="6F2F9F"/>
                </a:solidFill>
                <a:latin typeface="Arial Narrow"/>
                <a:cs typeface="Arial Narrow"/>
              </a:rPr>
              <a:t>tha</a:t>
            </a:r>
            <a:r>
              <a:rPr sz="2600" b="1" spc="-60" dirty="0">
                <a:solidFill>
                  <a:srgbClr val="6F2F9F"/>
                </a:solidFill>
                <a:latin typeface="Arial Narrow"/>
                <a:cs typeface="Arial Narrow"/>
              </a:rPr>
              <a:t>t</a:t>
            </a:r>
            <a:r>
              <a:rPr sz="2600" b="1" spc="-220" dirty="0">
                <a:solidFill>
                  <a:srgbClr val="6F2F9F"/>
                </a:solidFill>
                <a:latin typeface="Arial Narrow"/>
                <a:cs typeface="Arial Narrow"/>
              </a:rPr>
              <a:t> </a:t>
            </a:r>
            <a:r>
              <a:rPr sz="2600" b="1" spc="-185" dirty="0">
                <a:solidFill>
                  <a:srgbClr val="6F2F9F"/>
                </a:solidFill>
                <a:latin typeface="Arial Narrow"/>
                <a:cs typeface="Arial Narrow"/>
              </a:rPr>
              <a:t>an</a:t>
            </a:r>
            <a:r>
              <a:rPr sz="2600" b="1" spc="-215" dirty="0">
                <a:solidFill>
                  <a:srgbClr val="6F2F9F"/>
                </a:solidFill>
                <a:latin typeface="Arial Narrow"/>
                <a:cs typeface="Arial Narrow"/>
              </a:rPr>
              <a:t> </a:t>
            </a:r>
            <a:r>
              <a:rPr sz="2600" b="1" spc="-145" dirty="0">
                <a:solidFill>
                  <a:srgbClr val="6F2F9F"/>
                </a:solidFill>
                <a:latin typeface="Arial Narrow"/>
                <a:cs typeface="Arial Narrow"/>
              </a:rPr>
              <a:t>ar</a:t>
            </a:r>
            <a:r>
              <a:rPr sz="2600" b="1" spc="-130" dirty="0">
                <a:solidFill>
                  <a:srgbClr val="6F2F9F"/>
                </a:solidFill>
                <a:latin typeface="Arial Narrow"/>
                <a:cs typeface="Arial Narrow"/>
              </a:rPr>
              <a:t>r</a:t>
            </a:r>
            <a:r>
              <a:rPr sz="2600" b="1" spc="-204" dirty="0">
                <a:solidFill>
                  <a:srgbClr val="6F2F9F"/>
                </a:solidFill>
                <a:latin typeface="Arial Narrow"/>
                <a:cs typeface="Arial Narrow"/>
              </a:rPr>
              <a:t>ay</a:t>
            </a:r>
            <a:r>
              <a:rPr sz="2600" b="1" spc="-200" dirty="0">
                <a:solidFill>
                  <a:srgbClr val="6F2F9F"/>
                </a:solidFill>
                <a:latin typeface="Arial Narrow"/>
                <a:cs typeface="Arial Narrow"/>
              </a:rPr>
              <a:t> </a:t>
            </a:r>
            <a:r>
              <a:rPr sz="2600" b="1" spc="-140" dirty="0">
                <a:solidFill>
                  <a:srgbClr val="6F2F9F"/>
                </a:solidFill>
                <a:latin typeface="Arial Narrow"/>
                <a:cs typeface="Arial Narrow"/>
              </a:rPr>
              <a:t>i</a:t>
            </a:r>
            <a:r>
              <a:rPr sz="2600" b="1" spc="-265" dirty="0">
                <a:solidFill>
                  <a:srgbClr val="6F2F9F"/>
                </a:solidFill>
                <a:latin typeface="Arial Narrow"/>
                <a:cs typeface="Arial Narrow"/>
              </a:rPr>
              <a:t>s</a:t>
            </a:r>
            <a:r>
              <a:rPr sz="2600" b="1" spc="-204" dirty="0">
                <a:solidFill>
                  <a:srgbClr val="6F2F9F"/>
                </a:solidFill>
                <a:latin typeface="Arial Narrow"/>
                <a:cs typeface="Arial Narrow"/>
              </a:rPr>
              <a:t> </a:t>
            </a:r>
            <a:r>
              <a:rPr sz="2600" b="1" spc="-229" dirty="0">
                <a:solidFill>
                  <a:srgbClr val="6F2F9F"/>
                </a:solidFill>
                <a:latin typeface="Arial Narrow"/>
                <a:cs typeface="Arial Narrow"/>
              </a:rPr>
              <a:t>o</a:t>
            </a:r>
            <a:r>
              <a:rPr sz="2600" b="1" spc="-195" dirty="0">
                <a:solidFill>
                  <a:srgbClr val="6F2F9F"/>
                </a:solidFill>
                <a:latin typeface="Arial Narrow"/>
                <a:cs typeface="Arial Narrow"/>
              </a:rPr>
              <a:t>ccupie</a:t>
            </a:r>
            <a:r>
              <a:rPr sz="2600" b="1" spc="-220" dirty="0">
                <a:solidFill>
                  <a:srgbClr val="6F2F9F"/>
                </a:solidFill>
                <a:latin typeface="Arial Narrow"/>
                <a:cs typeface="Arial Narrow"/>
              </a:rPr>
              <a:t>d</a:t>
            </a:r>
            <a:r>
              <a:rPr sz="2600" b="1" spc="-225" dirty="0">
                <a:solidFill>
                  <a:srgbClr val="6F2F9F"/>
                </a:solidFill>
                <a:latin typeface="Arial Narrow"/>
                <a:cs typeface="Arial Narrow"/>
              </a:rPr>
              <a:t> </a:t>
            </a:r>
            <a:r>
              <a:rPr sz="2600" b="1" spc="-204" dirty="0">
                <a:solidFill>
                  <a:srgbClr val="6F2F9F"/>
                </a:solidFill>
                <a:latin typeface="Arial Narrow"/>
                <a:cs typeface="Arial Narrow"/>
              </a:rPr>
              <a:t>:</a:t>
            </a:r>
            <a:endParaRPr sz="2600">
              <a:latin typeface="Arial Narrow"/>
              <a:cs typeface="Arial Narrow"/>
            </a:endParaRPr>
          </a:p>
          <a:p>
            <a:pPr marL="1983105">
              <a:lnSpc>
                <a:spcPct val="100000"/>
              </a:lnSpc>
              <a:spcBef>
                <a:spcPts val="690"/>
              </a:spcBef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Size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array=size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array*size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of(base</a:t>
            </a: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type)</a:t>
            </a:r>
            <a:endParaRPr sz="150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180"/>
              </a:spcBef>
            </a:pP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Hear,</a:t>
            </a:r>
            <a:endParaRPr sz="1500">
              <a:latin typeface="Arial"/>
              <a:cs typeface="Arial"/>
            </a:endParaRPr>
          </a:p>
          <a:p>
            <a:pPr marL="2423795">
              <a:lnSpc>
                <a:spcPct val="100000"/>
              </a:lnSpc>
              <a:spcBef>
                <a:spcPts val="18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10*2=20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17650" y="2279650"/>
          <a:ext cx="6096000" cy="614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46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8D9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8D9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8D9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8D9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8D9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8D9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8D9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8D9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8D9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8D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994917"/>
            <a:ext cx="6767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8500"/>
                </a:solidFill>
              </a:rPr>
              <a:t>TWO DIMENSIONAL</a:t>
            </a:r>
            <a:r>
              <a:rPr sz="4000" spc="-345" dirty="0">
                <a:solidFill>
                  <a:srgbClr val="FF8500"/>
                </a:solidFill>
              </a:rPr>
              <a:t> </a:t>
            </a:r>
            <a:r>
              <a:rPr sz="4000" spc="-5" dirty="0">
                <a:solidFill>
                  <a:srgbClr val="FF8500"/>
                </a:solidFill>
              </a:rPr>
              <a:t>ARR</a:t>
            </a:r>
            <a:r>
              <a:rPr sz="4000" spc="-320" dirty="0">
                <a:solidFill>
                  <a:srgbClr val="FF8500"/>
                </a:solidFill>
              </a:rPr>
              <a:t>A</a:t>
            </a:r>
            <a:r>
              <a:rPr sz="4000" spc="-225" dirty="0">
                <a:solidFill>
                  <a:srgbClr val="FF8500"/>
                </a:solidFill>
              </a:rPr>
              <a:t>Y</a:t>
            </a:r>
            <a:r>
              <a:rPr sz="4000" spc="-5" dirty="0">
                <a:solidFill>
                  <a:srgbClr val="FF8500"/>
                </a:solidFill>
              </a:rPr>
              <a:t>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854149"/>
            <a:ext cx="6517005" cy="156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2589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2-d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array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element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itself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50292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i.e	int num[4][3]</a:t>
            </a:r>
            <a:endParaRPr sz="2400">
              <a:latin typeface="Arial"/>
              <a:cs typeface="Arial"/>
            </a:endParaRPr>
          </a:p>
          <a:p>
            <a:pPr marL="2667635">
              <a:lnSpc>
                <a:spcPct val="100000"/>
              </a:lnSpc>
              <a:spcBef>
                <a:spcPts val="484"/>
              </a:spcBef>
              <a:tabLst>
                <a:tab pos="3856990" algn="l"/>
                <a:tab pos="511556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	1	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2070" y="3757040"/>
            <a:ext cx="280670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76320" y="3727450"/>
          <a:ext cx="3699509" cy="1711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9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8D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8D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8D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D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D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4191000"/>
            <a:ext cx="1371600" cy="990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95780" y="4387977"/>
            <a:ext cx="667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marR="5080" indent="-7175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omic Sans MS"/>
                <a:cs typeface="Comic Sans MS"/>
              </a:rPr>
              <a:t>No</a:t>
            </a:r>
            <a:r>
              <a:rPr sz="1800" b="1" spc="-1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mic Sans MS"/>
                <a:cs typeface="Comic Sans MS"/>
              </a:rPr>
              <a:t>of </a:t>
            </a:r>
            <a:r>
              <a:rPr sz="1800" b="1" spc="-76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mic Sans MS"/>
                <a:cs typeface="Comic Sans MS"/>
              </a:rPr>
              <a:t>rows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0" y="3276600"/>
            <a:ext cx="1219200" cy="2209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627366" y="3656457"/>
            <a:ext cx="4451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8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omic Sans MS"/>
                <a:cs typeface="Comic Sans MS"/>
              </a:rPr>
              <a:t>No </a:t>
            </a:r>
            <a:r>
              <a:rPr sz="1800" b="1" spc="-77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mic Sans MS"/>
                <a:cs typeface="Comic Sans MS"/>
              </a:rPr>
              <a:t>of </a:t>
            </a:r>
            <a:r>
              <a:rPr sz="1800" b="1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mic Sans MS"/>
                <a:cs typeface="Comic Sans MS"/>
              </a:rPr>
              <a:t>colu  m</a:t>
            </a:r>
            <a:r>
              <a:rPr sz="1800" b="1" spc="10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1800" b="1" dirty="0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4526" y="5718216"/>
            <a:ext cx="3585400" cy="99097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39316" y="5889447"/>
            <a:ext cx="1915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11F76"/>
                </a:solidFill>
                <a:latin typeface="Comic Sans MS"/>
                <a:cs typeface="Comic Sans MS"/>
              </a:rPr>
              <a:t>No of </a:t>
            </a:r>
            <a:r>
              <a:rPr sz="1800" b="1" spc="-5" dirty="0">
                <a:solidFill>
                  <a:srgbClr val="211F76"/>
                </a:solidFill>
                <a:latin typeface="Comic Sans MS"/>
                <a:cs typeface="Comic Sans MS"/>
              </a:rPr>
              <a:t>element in </a:t>
            </a:r>
            <a:r>
              <a:rPr sz="1800" b="1" spc="-770" dirty="0">
                <a:solidFill>
                  <a:srgbClr val="211F76"/>
                </a:solidFill>
                <a:latin typeface="Comic Sans MS"/>
                <a:cs typeface="Comic Sans MS"/>
              </a:rPr>
              <a:t> </a:t>
            </a:r>
            <a:r>
              <a:rPr sz="1800" b="1" dirty="0">
                <a:solidFill>
                  <a:srgbClr val="211F76"/>
                </a:solidFill>
                <a:latin typeface="Comic Sans MS"/>
                <a:cs typeface="Comic Sans MS"/>
              </a:rPr>
              <a:t>2-D</a:t>
            </a:r>
            <a:r>
              <a:rPr sz="1800" b="1" spc="-50" dirty="0">
                <a:solidFill>
                  <a:srgbClr val="211F76"/>
                </a:solidFill>
                <a:latin typeface="Comic Sans MS"/>
                <a:cs typeface="Comic Sans MS"/>
              </a:rPr>
              <a:t> </a:t>
            </a:r>
            <a:r>
              <a:rPr sz="1800" b="1" spc="-5" dirty="0">
                <a:solidFill>
                  <a:srgbClr val="211F76"/>
                </a:solidFill>
                <a:latin typeface="Comic Sans MS"/>
                <a:cs typeface="Comic Sans MS"/>
              </a:rPr>
              <a:t>array</a:t>
            </a:r>
            <a:r>
              <a:rPr sz="1800" b="1" spc="-25" dirty="0">
                <a:solidFill>
                  <a:srgbClr val="211F76"/>
                </a:solidFill>
                <a:latin typeface="Comic Sans MS"/>
                <a:cs typeface="Comic Sans MS"/>
              </a:rPr>
              <a:t> </a:t>
            </a:r>
            <a:r>
              <a:rPr sz="1800" b="1" spc="-5" dirty="0">
                <a:solidFill>
                  <a:srgbClr val="211F76"/>
                </a:solidFill>
                <a:latin typeface="Comic Sans MS"/>
                <a:cs typeface="Comic Sans MS"/>
              </a:rPr>
              <a:t>=M*N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32930" y="5982411"/>
            <a:ext cx="1080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Num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[2][1]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071117"/>
            <a:ext cx="5325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8500"/>
                </a:solidFill>
              </a:rPr>
              <a:t>EXAMPLE</a:t>
            </a:r>
            <a:r>
              <a:rPr sz="4000" spc="-80" dirty="0">
                <a:solidFill>
                  <a:srgbClr val="FF8500"/>
                </a:solidFill>
              </a:rPr>
              <a:t> </a:t>
            </a:r>
            <a:r>
              <a:rPr sz="4000" spc="-5" dirty="0">
                <a:solidFill>
                  <a:srgbClr val="FF8500"/>
                </a:solidFill>
              </a:rPr>
              <a:t>PROGRAM: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990600" y="1828800"/>
            <a:ext cx="7924800" cy="4572000"/>
            <a:chOff x="990600" y="1828800"/>
            <a:chExt cx="7924800" cy="4572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1905000"/>
              <a:ext cx="7543800" cy="4495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800" y="1828800"/>
              <a:ext cx="2895600" cy="1905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994917"/>
            <a:ext cx="7148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FF8500"/>
                </a:solidFill>
              </a:rPr>
              <a:t>MEMORY</a:t>
            </a:r>
            <a:r>
              <a:rPr sz="4000" spc="-120" dirty="0">
                <a:solidFill>
                  <a:srgbClr val="FF8500"/>
                </a:solidFill>
              </a:rPr>
              <a:t> </a:t>
            </a:r>
            <a:r>
              <a:rPr sz="4000" spc="-45" dirty="0">
                <a:solidFill>
                  <a:srgbClr val="FF8500"/>
                </a:solidFill>
              </a:rPr>
              <a:t>REPRESENTATION: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778254"/>
            <a:ext cx="64033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bytes=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rows*no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columns*size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of(base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type)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2232" y="2449804"/>
            <a:ext cx="450596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269875" indent="-280670">
              <a:lnSpc>
                <a:spcPct val="120000"/>
              </a:lnSpc>
              <a:spcBef>
                <a:spcPts val="100"/>
              </a:spcBef>
            </a:pPr>
            <a:r>
              <a:rPr sz="2000" b="1" u="heavy" dirty="0">
                <a:solidFill>
                  <a:srgbClr val="211F76"/>
                </a:solidFill>
                <a:uFill>
                  <a:solidFill>
                    <a:srgbClr val="211F76"/>
                  </a:solidFill>
                </a:uFill>
                <a:latin typeface="Arial"/>
                <a:cs typeface="Arial"/>
              </a:rPr>
              <a:t>Memory</a:t>
            </a:r>
            <a:r>
              <a:rPr sz="2000" b="1" u="heavy" spc="-35" dirty="0">
                <a:solidFill>
                  <a:srgbClr val="211F76"/>
                </a:solidFill>
                <a:uFill>
                  <a:solidFill>
                    <a:srgbClr val="211F76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211F76"/>
                </a:solidFill>
                <a:uFill>
                  <a:solidFill>
                    <a:srgbClr val="211F76"/>
                  </a:solidFill>
                </a:uFill>
                <a:latin typeface="Arial"/>
                <a:cs typeface="Arial"/>
              </a:rPr>
              <a:t>reprsentation</a:t>
            </a:r>
            <a:r>
              <a:rPr sz="2000" b="1" u="heavy" spc="-50" dirty="0">
                <a:solidFill>
                  <a:srgbClr val="211F76"/>
                </a:solidFill>
                <a:uFill>
                  <a:solidFill>
                    <a:srgbClr val="211F76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211F76"/>
                </a:solidFill>
                <a:uFill>
                  <a:solidFill>
                    <a:srgbClr val="211F76"/>
                  </a:solidFill>
                </a:uFill>
                <a:latin typeface="Arial"/>
                <a:cs typeface="Arial"/>
              </a:rPr>
              <a:t>in</a:t>
            </a:r>
            <a:r>
              <a:rPr sz="2000" b="1" u="heavy" spc="-20" dirty="0">
                <a:solidFill>
                  <a:srgbClr val="211F76"/>
                </a:solidFill>
                <a:uFill>
                  <a:solidFill>
                    <a:srgbClr val="211F76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211F76"/>
                </a:solidFill>
                <a:uFill>
                  <a:solidFill>
                    <a:srgbClr val="211F76"/>
                  </a:solidFill>
                </a:uFill>
                <a:latin typeface="Arial"/>
                <a:cs typeface="Arial"/>
              </a:rPr>
              <a:t>2-D</a:t>
            </a:r>
            <a:r>
              <a:rPr sz="2000" b="1" u="heavy" spc="-30" dirty="0">
                <a:solidFill>
                  <a:srgbClr val="211F76"/>
                </a:solidFill>
                <a:uFill>
                  <a:solidFill>
                    <a:srgbClr val="211F76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211F76"/>
                </a:solidFill>
                <a:uFill>
                  <a:solidFill>
                    <a:srgbClr val="211F76"/>
                  </a:solidFill>
                </a:uFill>
                <a:latin typeface="Arial"/>
                <a:cs typeface="Arial"/>
              </a:rPr>
              <a:t>array: </a:t>
            </a:r>
            <a:r>
              <a:rPr sz="2000" b="1" spc="-540" dirty="0">
                <a:solidFill>
                  <a:srgbClr val="211F7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char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[2][3]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tabLst>
                <a:tab pos="1624965" algn="l"/>
                <a:tab pos="2691765" algn="l"/>
                <a:tab pos="375856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A[0][0]	A[0][1]	A[0][2]	A[1][0]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5816" y="3607689"/>
            <a:ext cx="759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A[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1]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1]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63206" y="3607689"/>
            <a:ext cx="759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A[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1]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2]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1282" y="4704969"/>
            <a:ext cx="591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5001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6201" y="4704969"/>
            <a:ext cx="592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0852" y="4704969"/>
            <a:ext cx="592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4739" y="4704969"/>
            <a:ext cx="2699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7435" algn="l"/>
                <a:tab pos="211899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04	5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05	5006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93850" y="4032250"/>
          <a:ext cx="6477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8D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8D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8D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8D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8D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8D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5FEB58-7D04-4FCE-ABCC-D351ABE1D805}"/>
              </a:ext>
            </a:extLst>
          </p:cNvPr>
          <p:cNvSpPr txBox="1"/>
          <p:nvPr/>
        </p:nvSpPr>
        <p:spPr>
          <a:xfrm>
            <a:off x="457200" y="6858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 Problems: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Write a c++ program to accept 10 sequence id and store it in array variable and display all sequence id.(user input and loops)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Write a c++ program to accept 2x2 matrix from user and display the same in matrix format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Write a c++ program to accept 5 subject marks and store it a array and display all marks and also find total marks.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Write a c++ program to accept 3x4 matrix from user and display the same in matrix format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9FC0B-B3CF-4AE4-AB86-E9DFFF2C6D6C}"/>
              </a:ext>
            </a:extLst>
          </p:cNvPr>
          <p:cNvSpPr txBox="1"/>
          <p:nvPr/>
        </p:nvSpPr>
        <p:spPr>
          <a:xfrm>
            <a:off x="381000" y="3733800"/>
            <a:ext cx="8648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Homework Problems:</a:t>
            </a:r>
          </a:p>
          <a:p>
            <a:r>
              <a:rPr lang="en-US" dirty="0">
                <a:solidFill>
                  <a:schemeClr val="bg1"/>
                </a:solidFill>
              </a:rPr>
              <a:t>Write a c++ program to accept 3x3  two separate matrix from user and perform addition of that matrix and display the sum matrix</a:t>
            </a:r>
            <a:endParaRPr lang="en-IN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4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952" y="2772867"/>
            <a:ext cx="652653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210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709176"/>
            <a:ext cx="8534400" cy="2305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1229995" indent="-195580">
              <a:lnSpc>
                <a:spcPct val="100000"/>
              </a:lnSpc>
              <a:spcBef>
                <a:spcPts val="100"/>
              </a:spcBef>
              <a:buClr>
                <a:srgbClr val="FF8500"/>
              </a:buClr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is a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group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 err="1">
                <a:solidFill>
                  <a:srgbClr val="FFFFFF"/>
                </a:solidFill>
                <a:latin typeface="Arial"/>
                <a:cs typeface="Arial"/>
              </a:rPr>
              <a:t>consective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 err="1">
                <a:solidFill>
                  <a:srgbClr val="FFFFFF"/>
                </a:solidFill>
                <a:latin typeface="Arial"/>
                <a:cs typeface="Arial"/>
              </a:rPr>
              <a:t>memor</a:t>
            </a:r>
            <a:r>
              <a:rPr lang="en-IN" sz="24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locations</a:t>
            </a:r>
            <a:r>
              <a:rPr lang="en-US"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lang="en-US"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lang="en-US"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lang="en-US"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 type.</a:t>
            </a:r>
            <a:endParaRPr lang="en-US" sz="2400" dirty="0">
              <a:latin typeface="Arial"/>
              <a:cs typeface="Arial"/>
            </a:endParaRPr>
          </a:p>
          <a:p>
            <a:pPr marL="195580" marR="10795" indent="-182880">
              <a:lnSpc>
                <a:spcPct val="100000"/>
              </a:lnSpc>
              <a:spcBef>
                <a:spcPts val="575"/>
              </a:spcBef>
              <a:buClr>
                <a:srgbClr val="FF8500"/>
              </a:buClr>
              <a:buChar char="•"/>
              <a:tabLst>
                <a:tab pos="195580" algn="l"/>
                <a:tab pos="372046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 err="1">
                <a:solidFill>
                  <a:srgbClr val="FFFFFF"/>
                </a:solidFill>
                <a:latin typeface="Arial"/>
                <a:cs typeface="Arial"/>
              </a:rPr>
              <a:t>type.But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is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collection </a:t>
            </a:r>
            <a:r>
              <a:rPr sz="2400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adjacent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memory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locations. All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locations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collective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type.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842517"/>
            <a:ext cx="4196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>
                <a:solidFill>
                  <a:srgbClr val="FF8500"/>
                </a:solidFill>
              </a:rPr>
              <a:t>WHAT</a:t>
            </a:r>
            <a:r>
              <a:rPr sz="4000" spc="-95" dirty="0">
                <a:solidFill>
                  <a:srgbClr val="FF8500"/>
                </a:solidFill>
              </a:rPr>
              <a:t> </a:t>
            </a:r>
            <a:r>
              <a:rPr sz="4000" spc="-5" dirty="0">
                <a:solidFill>
                  <a:srgbClr val="FF8500"/>
                </a:solidFill>
              </a:rPr>
              <a:t>IS</a:t>
            </a:r>
            <a:r>
              <a:rPr sz="4000" spc="-245" dirty="0">
                <a:solidFill>
                  <a:srgbClr val="FF8500"/>
                </a:solidFill>
              </a:rPr>
              <a:t> </a:t>
            </a:r>
            <a:r>
              <a:rPr sz="4000" spc="-60" dirty="0">
                <a:solidFill>
                  <a:srgbClr val="FF8500"/>
                </a:solidFill>
              </a:rPr>
              <a:t>ARRAY?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13917"/>
            <a:ext cx="7155815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97380">
              <a:lnSpc>
                <a:spcPct val="100000"/>
              </a:lnSpc>
              <a:spcBef>
                <a:spcPts val="95"/>
              </a:spcBef>
            </a:pPr>
            <a:r>
              <a:rPr sz="4000" spc="-35" dirty="0">
                <a:solidFill>
                  <a:srgbClr val="FF8500"/>
                </a:solidFill>
              </a:rPr>
              <a:t>DECLARATION</a:t>
            </a:r>
            <a:r>
              <a:rPr sz="4000" spc="-5" dirty="0">
                <a:solidFill>
                  <a:srgbClr val="FF8500"/>
                </a:solidFill>
              </a:rPr>
              <a:t> OF</a:t>
            </a:r>
            <a:r>
              <a:rPr sz="4000" spc="-245" dirty="0">
                <a:solidFill>
                  <a:srgbClr val="FF8500"/>
                </a:solidFill>
              </a:rPr>
              <a:t> </a:t>
            </a:r>
            <a:r>
              <a:rPr sz="4000" spc="-5" dirty="0">
                <a:solidFill>
                  <a:srgbClr val="FF8500"/>
                </a:solidFill>
              </a:rPr>
              <a:t>AN </a:t>
            </a:r>
            <a:r>
              <a:rPr sz="4000" spc="-1100" dirty="0">
                <a:solidFill>
                  <a:srgbClr val="FF8500"/>
                </a:solidFill>
              </a:rPr>
              <a:t> </a:t>
            </a:r>
            <a:r>
              <a:rPr sz="4000" spc="-95" dirty="0">
                <a:solidFill>
                  <a:srgbClr val="FF8500"/>
                </a:solidFill>
              </a:rPr>
              <a:t>ARRAY:</a:t>
            </a:r>
            <a:endParaRPr sz="4000"/>
          </a:p>
          <a:p>
            <a:pPr marL="353695" marR="5080" indent="-341630" algn="just">
              <a:lnSpc>
                <a:spcPct val="80100"/>
              </a:lnSpc>
              <a:spcBef>
                <a:spcPts val="770"/>
              </a:spcBef>
            </a:pPr>
            <a:r>
              <a:rPr sz="2400" spc="-5" dirty="0"/>
              <a:t>Like </a:t>
            </a:r>
            <a:r>
              <a:rPr sz="2400" dirty="0"/>
              <a:t>a regular variable, </a:t>
            </a:r>
            <a:r>
              <a:rPr sz="2400" spc="-5" dirty="0"/>
              <a:t>an array </a:t>
            </a:r>
            <a:r>
              <a:rPr sz="2400" dirty="0"/>
              <a:t>must </a:t>
            </a:r>
            <a:r>
              <a:rPr sz="2400" spc="-5" dirty="0"/>
              <a:t>be declared </a:t>
            </a:r>
            <a:r>
              <a:rPr sz="2400" dirty="0"/>
              <a:t> </a:t>
            </a:r>
            <a:r>
              <a:rPr sz="2400" spc="-5" dirty="0"/>
              <a:t>before it is used. </a:t>
            </a:r>
            <a:r>
              <a:rPr sz="2400" dirty="0"/>
              <a:t>A </a:t>
            </a:r>
            <a:r>
              <a:rPr sz="2400" spc="-5" dirty="0"/>
              <a:t>typical </a:t>
            </a:r>
            <a:r>
              <a:rPr sz="2400" dirty="0"/>
              <a:t>declaration for </a:t>
            </a:r>
            <a:r>
              <a:rPr sz="2400" spc="-5" dirty="0"/>
              <a:t>an array </a:t>
            </a:r>
            <a:r>
              <a:rPr sz="2400" dirty="0"/>
              <a:t> </a:t>
            </a:r>
            <a:r>
              <a:rPr sz="2400" spc="-5" dirty="0"/>
              <a:t>in </a:t>
            </a:r>
            <a:r>
              <a:rPr sz="2400" spc="-15" dirty="0"/>
              <a:t>Visual</a:t>
            </a:r>
            <a:r>
              <a:rPr sz="2400" spc="30" dirty="0"/>
              <a:t> </a:t>
            </a:r>
            <a:r>
              <a:rPr sz="2400" dirty="0"/>
              <a:t>C++</a:t>
            </a:r>
            <a:r>
              <a:rPr sz="2400" spc="-5" dirty="0"/>
              <a:t> is: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93444" y="3163951"/>
            <a:ext cx="7086600" cy="245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908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type</a:t>
            </a:r>
            <a:r>
              <a:rPr sz="24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name</a:t>
            </a:r>
            <a:r>
              <a:rPr sz="24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[elements];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ourier New"/>
              <a:cs typeface="Courier New"/>
            </a:endParaRPr>
          </a:p>
          <a:p>
            <a:pPr marL="353695" indent="-341630">
              <a:lnSpc>
                <a:spcPct val="100000"/>
              </a:lnSpc>
              <a:buClr>
                <a:srgbClr val="CC9900"/>
              </a:buClr>
              <a:buSzPct val="64583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typ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400" b="1" spc="-7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val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(l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ke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float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.)</a:t>
            </a:r>
            <a:endParaRPr sz="240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buClr>
                <a:srgbClr val="CC9900"/>
              </a:buClr>
              <a:buSzPct val="64583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nam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400" b="1" spc="-7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val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entifi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353695" marR="5080" indent="-341630">
              <a:lnSpc>
                <a:spcPct val="80700"/>
              </a:lnSpc>
              <a:spcBef>
                <a:spcPts val="55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elements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field (which is always enclosed in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square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brackets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[]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specifies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2400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to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contain.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994917"/>
            <a:ext cx="3680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8500"/>
                </a:solidFill>
              </a:rPr>
              <a:t>EXPLA</a:t>
            </a:r>
            <a:r>
              <a:rPr sz="4000" spc="-20" dirty="0">
                <a:solidFill>
                  <a:srgbClr val="FF8500"/>
                </a:solidFill>
              </a:rPr>
              <a:t>N</a:t>
            </a:r>
            <a:r>
              <a:rPr sz="4000" spc="-305" dirty="0">
                <a:solidFill>
                  <a:srgbClr val="FF8500"/>
                </a:solidFill>
              </a:rPr>
              <a:t>A</a:t>
            </a:r>
            <a:r>
              <a:rPr sz="4000" spc="-5" dirty="0">
                <a:solidFill>
                  <a:srgbClr val="FF8500"/>
                </a:solidFill>
              </a:rPr>
              <a:t>TION: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39164" y="1892935"/>
            <a:ext cx="6682105" cy="200088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22885" indent="-210820">
              <a:lnSpc>
                <a:spcPct val="100000"/>
              </a:lnSpc>
              <a:spcBef>
                <a:spcPts val="960"/>
              </a:spcBef>
              <a:buClr>
                <a:srgbClr val="FF8500"/>
              </a:buClr>
              <a:buSzPct val="97222"/>
              <a:buFont typeface="Wingdings"/>
              <a:buChar char=""/>
              <a:tabLst>
                <a:tab pos="223520" algn="l"/>
              </a:tabLst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NUM[6]</a:t>
            </a:r>
            <a:endParaRPr sz="3600">
              <a:latin typeface="Arial"/>
              <a:cs typeface="Arial"/>
            </a:endParaRPr>
          </a:p>
          <a:p>
            <a:pPr marL="5092700" marR="5080" indent="-508000">
              <a:lnSpc>
                <a:spcPct val="120000"/>
              </a:lnSpc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9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656" y="3868670"/>
            <a:ext cx="1144905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marR="5080" indent="-254635">
              <a:lnSpc>
                <a:spcPct val="120000"/>
              </a:lnSpc>
              <a:spcBef>
                <a:spcPts val="95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Base </a:t>
            </a:r>
            <a:r>
              <a:rPr sz="3600" spc="-9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3904" y="3868670"/>
            <a:ext cx="1677670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marR="5080" indent="-330835">
              <a:lnSpc>
                <a:spcPct val="120000"/>
              </a:lnSpc>
              <a:spcBef>
                <a:spcPts val="95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9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22903" y="3347084"/>
            <a:ext cx="2444750" cy="1536065"/>
            <a:chOff x="3422903" y="3347084"/>
            <a:chExt cx="2444750" cy="1536065"/>
          </a:xfrm>
        </p:grpSpPr>
        <p:sp>
          <p:nvSpPr>
            <p:cNvPr id="7" name="object 7"/>
            <p:cNvSpPr/>
            <p:nvPr/>
          </p:nvSpPr>
          <p:spPr>
            <a:xfrm>
              <a:off x="3428999" y="3505199"/>
              <a:ext cx="838200" cy="1371600"/>
            </a:xfrm>
            <a:custGeom>
              <a:avLst/>
              <a:gdLst/>
              <a:ahLst/>
              <a:cxnLst/>
              <a:rect l="l" t="t" r="r" b="b"/>
              <a:pathLst>
                <a:path w="838200" h="1371600">
                  <a:moveTo>
                    <a:pt x="0" y="0"/>
                  </a:moveTo>
                  <a:lnTo>
                    <a:pt x="838200" y="1371600"/>
                  </a:lnTo>
                </a:path>
              </a:pathLst>
            </a:custGeom>
            <a:ln w="12192">
              <a:solidFill>
                <a:srgbClr val="838D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21632" y="3347084"/>
              <a:ext cx="1946275" cy="929640"/>
            </a:xfrm>
            <a:custGeom>
              <a:avLst/>
              <a:gdLst/>
              <a:ahLst/>
              <a:cxnLst/>
              <a:rect l="l" t="t" r="r" b="b"/>
              <a:pathLst>
                <a:path w="1946275" h="929639">
                  <a:moveTo>
                    <a:pt x="1910524" y="910485"/>
                  </a:moveTo>
                  <a:lnTo>
                    <a:pt x="1845944" y="916177"/>
                  </a:lnTo>
                  <a:lnTo>
                    <a:pt x="1842515" y="916558"/>
                  </a:lnTo>
                  <a:lnTo>
                    <a:pt x="1839849" y="919607"/>
                  </a:lnTo>
                  <a:lnTo>
                    <a:pt x="1840229" y="923035"/>
                  </a:lnTo>
                  <a:lnTo>
                    <a:pt x="1840483" y="926591"/>
                  </a:lnTo>
                  <a:lnTo>
                    <a:pt x="1843531" y="929132"/>
                  </a:lnTo>
                  <a:lnTo>
                    <a:pt x="1847088" y="928877"/>
                  </a:lnTo>
                  <a:lnTo>
                    <a:pt x="1941476" y="920495"/>
                  </a:lnTo>
                  <a:lnTo>
                    <a:pt x="1931796" y="920495"/>
                  </a:lnTo>
                  <a:lnTo>
                    <a:pt x="1910524" y="910485"/>
                  </a:lnTo>
                  <a:close/>
                </a:path>
                <a:path w="1946275" h="929639">
                  <a:moveTo>
                    <a:pt x="1922966" y="909388"/>
                  </a:moveTo>
                  <a:lnTo>
                    <a:pt x="1910524" y="910485"/>
                  </a:lnTo>
                  <a:lnTo>
                    <a:pt x="1931796" y="920495"/>
                  </a:lnTo>
                  <a:lnTo>
                    <a:pt x="1932804" y="918337"/>
                  </a:lnTo>
                  <a:lnTo>
                    <a:pt x="1929129" y="918337"/>
                  </a:lnTo>
                  <a:lnTo>
                    <a:pt x="1922966" y="909388"/>
                  </a:lnTo>
                  <a:close/>
                </a:path>
                <a:path w="1946275" h="929639">
                  <a:moveTo>
                    <a:pt x="1883664" y="834897"/>
                  </a:moveTo>
                  <a:lnTo>
                    <a:pt x="1880742" y="836802"/>
                  </a:lnTo>
                  <a:lnTo>
                    <a:pt x="1877821" y="838834"/>
                  </a:lnTo>
                  <a:lnTo>
                    <a:pt x="1877187" y="842771"/>
                  </a:lnTo>
                  <a:lnTo>
                    <a:pt x="1879091" y="845692"/>
                  </a:lnTo>
                  <a:lnTo>
                    <a:pt x="1915844" y="899048"/>
                  </a:lnTo>
                  <a:lnTo>
                    <a:pt x="1937130" y="909065"/>
                  </a:lnTo>
                  <a:lnTo>
                    <a:pt x="1931796" y="920495"/>
                  </a:lnTo>
                  <a:lnTo>
                    <a:pt x="1941476" y="920495"/>
                  </a:lnTo>
                  <a:lnTo>
                    <a:pt x="1945766" y="920114"/>
                  </a:lnTo>
                  <a:lnTo>
                    <a:pt x="1889632" y="838453"/>
                  </a:lnTo>
                  <a:lnTo>
                    <a:pt x="1887601" y="835659"/>
                  </a:lnTo>
                  <a:lnTo>
                    <a:pt x="1883664" y="834897"/>
                  </a:lnTo>
                  <a:close/>
                </a:path>
                <a:path w="1946275" h="929639">
                  <a:moveTo>
                    <a:pt x="1933828" y="908431"/>
                  </a:moveTo>
                  <a:lnTo>
                    <a:pt x="1922966" y="909388"/>
                  </a:lnTo>
                  <a:lnTo>
                    <a:pt x="1929129" y="918337"/>
                  </a:lnTo>
                  <a:lnTo>
                    <a:pt x="1933828" y="908431"/>
                  </a:lnTo>
                  <a:close/>
                </a:path>
                <a:path w="1946275" h="929639">
                  <a:moveTo>
                    <a:pt x="1935781" y="908431"/>
                  </a:moveTo>
                  <a:lnTo>
                    <a:pt x="1933828" y="908431"/>
                  </a:lnTo>
                  <a:lnTo>
                    <a:pt x="1929129" y="918337"/>
                  </a:lnTo>
                  <a:lnTo>
                    <a:pt x="1932804" y="918337"/>
                  </a:lnTo>
                  <a:lnTo>
                    <a:pt x="1937130" y="909065"/>
                  </a:lnTo>
                  <a:lnTo>
                    <a:pt x="1935781" y="908431"/>
                  </a:lnTo>
                  <a:close/>
                </a:path>
                <a:path w="1946275" h="929639">
                  <a:moveTo>
                    <a:pt x="5333" y="0"/>
                  </a:moveTo>
                  <a:lnTo>
                    <a:pt x="0" y="11429"/>
                  </a:lnTo>
                  <a:lnTo>
                    <a:pt x="1910524" y="910485"/>
                  </a:lnTo>
                  <a:lnTo>
                    <a:pt x="1922966" y="909388"/>
                  </a:lnTo>
                  <a:lnTo>
                    <a:pt x="1915844" y="899048"/>
                  </a:lnTo>
                  <a:lnTo>
                    <a:pt x="5333" y="0"/>
                  </a:lnTo>
                  <a:close/>
                </a:path>
                <a:path w="1946275" h="929639">
                  <a:moveTo>
                    <a:pt x="1915844" y="899048"/>
                  </a:moveTo>
                  <a:lnTo>
                    <a:pt x="1922966" y="909388"/>
                  </a:lnTo>
                  <a:lnTo>
                    <a:pt x="1933828" y="908431"/>
                  </a:lnTo>
                  <a:lnTo>
                    <a:pt x="1935781" y="908431"/>
                  </a:lnTo>
                  <a:lnTo>
                    <a:pt x="1915844" y="899048"/>
                  </a:lnTo>
                  <a:close/>
                </a:path>
              </a:pathLst>
            </a:custGeom>
            <a:solidFill>
              <a:srgbClr val="838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441450" y="3504438"/>
            <a:ext cx="199390" cy="1220470"/>
          </a:xfrm>
          <a:custGeom>
            <a:avLst/>
            <a:gdLst/>
            <a:ahLst/>
            <a:cxnLst/>
            <a:rect l="l" t="t" r="r" b="b"/>
            <a:pathLst>
              <a:path w="199389" h="1220470">
                <a:moveTo>
                  <a:pt x="102615" y="1130173"/>
                </a:moveTo>
                <a:lnTo>
                  <a:pt x="97028" y="1134491"/>
                </a:lnTo>
                <a:lnTo>
                  <a:pt x="96519" y="1138428"/>
                </a:lnTo>
                <a:lnTo>
                  <a:pt x="98552" y="1141222"/>
                </a:lnTo>
                <a:lnTo>
                  <a:pt x="158750" y="1219962"/>
                </a:lnTo>
                <a:lnTo>
                  <a:pt x="163752" y="1208278"/>
                </a:lnTo>
                <a:lnTo>
                  <a:pt x="150875" y="1208278"/>
                </a:lnTo>
                <a:lnTo>
                  <a:pt x="147957" y="1184931"/>
                </a:lnTo>
                <a:lnTo>
                  <a:pt x="108712" y="1133475"/>
                </a:lnTo>
                <a:lnTo>
                  <a:pt x="106553" y="1130681"/>
                </a:lnTo>
                <a:lnTo>
                  <a:pt x="102615" y="1130173"/>
                </a:lnTo>
                <a:close/>
              </a:path>
              <a:path w="199389" h="1220470">
                <a:moveTo>
                  <a:pt x="147957" y="1184931"/>
                </a:moveTo>
                <a:lnTo>
                  <a:pt x="150875" y="1208278"/>
                </a:lnTo>
                <a:lnTo>
                  <a:pt x="163449" y="1206754"/>
                </a:lnTo>
                <a:lnTo>
                  <a:pt x="163226" y="1204976"/>
                </a:lnTo>
                <a:lnTo>
                  <a:pt x="151384" y="1204976"/>
                </a:lnTo>
                <a:lnTo>
                  <a:pt x="155642" y="1195008"/>
                </a:lnTo>
                <a:lnTo>
                  <a:pt x="147957" y="1184931"/>
                </a:lnTo>
                <a:close/>
              </a:path>
              <a:path w="199389" h="1220470">
                <a:moveTo>
                  <a:pt x="191135" y="1119124"/>
                </a:moveTo>
                <a:lnTo>
                  <a:pt x="187325" y="1120648"/>
                </a:lnTo>
                <a:lnTo>
                  <a:pt x="186055" y="1123823"/>
                </a:lnTo>
                <a:lnTo>
                  <a:pt x="160547" y="1183527"/>
                </a:lnTo>
                <a:lnTo>
                  <a:pt x="163449" y="1206754"/>
                </a:lnTo>
                <a:lnTo>
                  <a:pt x="150875" y="1208278"/>
                </a:lnTo>
                <a:lnTo>
                  <a:pt x="163752" y="1208278"/>
                </a:lnTo>
                <a:lnTo>
                  <a:pt x="197738" y="1128903"/>
                </a:lnTo>
                <a:lnTo>
                  <a:pt x="199008" y="1125601"/>
                </a:lnTo>
                <a:lnTo>
                  <a:pt x="197612" y="1121918"/>
                </a:lnTo>
                <a:lnTo>
                  <a:pt x="194310" y="1120520"/>
                </a:lnTo>
                <a:lnTo>
                  <a:pt x="191135" y="1119124"/>
                </a:lnTo>
                <a:close/>
              </a:path>
              <a:path w="199389" h="1220470">
                <a:moveTo>
                  <a:pt x="155642" y="1195008"/>
                </a:moveTo>
                <a:lnTo>
                  <a:pt x="151384" y="1204976"/>
                </a:lnTo>
                <a:lnTo>
                  <a:pt x="162178" y="1203579"/>
                </a:lnTo>
                <a:lnTo>
                  <a:pt x="155642" y="1195008"/>
                </a:lnTo>
                <a:close/>
              </a:path>
              <a:path w="199389" h="1220470">
                <a:moveTo>
                  <a:pt x="160547" y="1183527"/>
                </a:moveTo>
                <a:lnTo>
                  <a:pt x="155642" y="1195008"/>
                </a:lnTo>
                <a:lnTo>
                  <a:pt x="162178" y="1203579"/>
                </a:lnTo>
                <a:lnTo>
                  <a:pt x="151384" y="1204976"/>
                </a:lnTo>
                <a:lnTo>
                  <a:pt x="163226" y="1204976"/>
                </a:lnTo>
                <a:lnTo>
                  <a:pt x="160547" y="1183527"/>
                </a:lnTo>
                <a:close/>
              </a:path>
              <a:path w="199389" h="1220470">
                <a:moveTo>
                  <a:pt x="12700" y="0"/>
                </a:moveTo>
                <a:lnTo>
                  <a:pt x="0" y="1524"/>
                </a:lnTo>
                <a:lnTo>
                  <a:pt x="147957" y="1184931"/>
                </a:lnTo>
                <a:lnTo>
                  <a:pt x="155642" y="1195008"/>
                </a:lnTo>
                <a:lnTo>
                  <a:pt x="160547" y="1183527"/>
                </a:lnTo>
                <a:lnTo>
                  <a:pt x="12700" y="0"/>
                </a:lnTo>
                <a:close/>
              </a:path>
            </a:pathLst>
          </a:custGeom>
          <a:solidFill>
            <a:srgbClr val="838D9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071117"/>
            <a:ext cx="6198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>
                <a:solidFill>
                  <a:srgbClr val="FF8500"/>
                </a:solidFill>
              </a:rPr>
              <a:t>ADVANTAGES</a:t>
            </a:r>
            <a:r>
              <a:rPr sz="4000" spc="-10" dirty="0">
                <a:solidFill>
                  <a:srgbClr val="FF8500"/>
                </a:solidFill>
              </a:rPr>
              <a:t> </a:t>
            </a:r>
            <a:r>
              <a:rPr sz="4000" spc="-5" dirty="0">
                <a:solidFill>
                  <a:srgbClr val="FF8500"/>
                </a:solidFill>
              </a:rPr>
              <a:t>OF</a:t>
            </a:r>
            <a:r>
              <a:rPr sz="4000" spc="-235" dirty="0">
                <a:solidFill>
                  <a:srgbClr val="FF8500"/>
                </a:solidFill>
              </a:rPr>
              <a:t> </a:t>
            </a:r>
            <a:r>
              <a:rPr sz="4000" spc="-95" dirty="0">
                <a:solidFill>
                  <a:srgbClr val="FF8500"/>
                </a:solidFill>
              </a:rPr>
              <a:t>ARRAY: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835" marR="440690" indent="-182880">
              <a:lnSpc>
                <a:spcPct val="100000"/>
              </a:lnSpc>
              <a:spcBef>
                <a:spcPts val="95"/>
              </a:spcBef>
              <a:buClr>
                <a:srgbClr val="FF8500"/>
              </a:buClr>
              <a:buFont typeface="Wingdings"/>
              <a:buChar char=""/>
              <a:tabLst>
                <a:tab pos="204470" algn="l"/>
              </a:tabLst>
            </a:pPr>
            <a:r>
              <a:rPr spc="-5" dirty="0"/>
              <a:t>Arrays</a:t>
            </a:r>
            <a:r>
              <a:rPr spc="5" dirty="0"/>
              <a:t> </a:t>
            </a:r>
            <a:r>
              <a:rPr spc="-5" dirty="0"/>
              <a:t>can</a:t>
            </a:r>
            <a:r>
              <a:rPr dirty="0"/>
              <a:t> store</a:t>
            </a:r>
            <a:r>
              <a:rPr spc="-5" dirty="0"/>
              <a:t> a</a:t>
            </a:r>
            <a:r>
              <a:rPr spc="5" dirty="0"/>
              <a:t> </a:t>
            </a:r>
            <a:r>
              <a:rPr spc="-5" dirty="0"/>
              <a:t>large</a:t>
            </a:r>
            <a:r>
              <a:rPr spc="15" dirty="0"/>
              <a:t> </a:t>
            </a:r>
            <a:r>
              <a:rPr spc="-5" dirty="0"/>
              <a:t>number</a:t>
            </a:r>
            <a:r>
              <a:rPr spc="20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value </a:t>
            </a:r>
            <a:r>
              <a:rPr spc="-760" dirty="0"/>
              <a:t> </a:t>
            </a:r>
            <a:r>
              <a:rPr spc="-5" dirty="0"/>
              <a:t>with</a:t>
            </a:r>
            <a:r>
              <a:rPr dirty="0"/>
              <a:t> single</a:t>
            </a:r>
            <a:r>
              <a:rPr spc="-5" dirty="0"/>
              <a:t> </a:t>
            </a:r>
            <a:r>
              <a:rPr dirty="0"/>
              <a:t>name.</a:t>
            </a:r>
          </a:p>
          <a:p>
            <a:pPr marL="203835" marR="699135" indent="-182880">
              <a:lnSpc>
                <a:spcPct val="100000"/>
              </a:lnSpc>
              <a:spcBef>
                <a:spcPts val="670"/>
              </a:spcBef>
              <a:buClr>
                <a:srgbClr val="FF8500"/>
              </a:buClr>
              <a:buFont typeface="Wingdings"/>
              <a:buChar char=""/>
              <a:tabLst>
                <a:tab pos="204470" algn="l"/>
              </a:tabLst>
            </a:pPr>
            <a:r>
              <a:rPr spc="-5" dirty="0"/>
              <a:t>Arrays</a:t>
            </a:r>
            <a:r>
              <a:rPr spc="5" dirty="0"/>
              <a:t> </a:t>
            </a:r>
            <a:r>
              <a:rPr dirty="0"/>
              <a:t>are</a:t>
            </a:r>
            <a:r>
              <a:rPr spc="-5" dirty="0"/>
              <a:t> </a:t>
            </a:r>
            <a:r>
              <a:rPr dirty="0"/>
              <a:t>used</a:t>
            </a:r>
            <a:r>
              <a:rPr spc="-5" dirty="0"/>
              <a:t> </a:t>
            </a:r>
            <a:r>
              <a:rPr dirty="0"/>
              <a:t>to</a:t>
            </a:r>
            <a:r>
              <a:rPr spc="-5" dirty="0"/>
              <a:t> process many</a:t>
            </a:r>
            <a:r>
              <a:rPr spc="15" dirty="0"/>
              <a:t> </a:t>
            </a:r>
            <a:r>
              <a:rPr spc="-5" dirty="0"/>
              <a:t>value </a:t>
            </a:r>
            <a:r>
              <a:rPr spc="-765" dirty="0"/>
              <a:t> </a:t>
            </a:r>
            <a:r>
              <a:rPr dirty="0"/>
              <a:t>easily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25" dirty="0"/>
              <a:t>quickly.</a:t>
            </a:r>
          </a:p>
          <a:p>
            <a:pPr marL="203835" marR="5080" indent="-182880">
              <a:lnSpc>
                <a:spcPct val="100000"/>
              </a:lnSpc>
              <a:spcBef>
                <a:spcPts val="675"/>
              </a:spcBef>
              <a:buClr>
                <a:srgbClr val="FF8500"/>
              </a:buClr>
              <a:buFont typeface="Wingdings"/>
              <a:buChar char=""/>
              <a:tabLst>
                <a:tab pos="204470" algn="l"/>
              </a:tabLst>
            </a:pP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values stored</a:t>
            </a:r>
            <a:r>
              <a:rPr spc="5" dirty="0"/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spc="-5" dirty="0"/>
              <a:t>an</a:t>
            </a:r>
            <a:r>
              <a:rPr spc="10" dirty="0"/>
              <a:t> </a:t>
            </a:r>
            <a:r>
              <a:rPr dirty="0"/>
              <a:t>array</a:t>
            </a:r>
            <a:r>
              <a:rPr spc="5" dirty="0"/>
              <a:t> </a:t>
            </a:r>
            <a:r>
              <a:rPr spc="-5" dirty="0"/>
              <a:t>can be</a:t>
            </a:r>
            <a:r>
              <a:rPr spc="5" dirty="0"/>
              <a:t> </a:t>
            </a:r>
            <a:r>
              <a:rPr dirty="0"/>
              <a:t>sorted </a:t>
            </a:r>
            <a:r>
              <a:rPr spc="-760" dirty="0"/>
              <a:t> </a:t>
            </a:r>
            <a:r>
              <a:rPr spc="-30" dirty="0"/>
              <a:t>easily.</a:t>
            </a:r>
          </a:p>
          <a:p>
            <a:pPr marL="203835" marR="834390" indent="-182880">
              <a:lnSpc>
                <a:spcPct val="100000"/>
              </a:lnSpc>
              <a:spcBef>
                <a:spcPts val="670"/>
              </a:spcBef>
              <a:buClr>
                <a:srgbClr val="FF8500"/>
              </a:buClr>
              <a:buFont typeface="Wingdings"/>
              <a:buChar char=""/>
              <a:tabLst>
                <a:tab pos="204470" algn="l"/>
              </a:tabLst>
            </a:pPr>
            <a:r>
              <a:rPr spc="-5" dirty="0"/>
              <a:t>The </a:t>
            </a:r>
            <a:r>
              <a:rPr dirty="0"/>
              <a:t>search process can </a:t>
            </a:r>
            <a:r>
              <a:rPr spc="-5" dirty="0"/>
              <a:t>be </a:t>
            </a:r>
            <a:r>
              <a:rPr dirty="0"/>
              <a:t>applied </a:t>
            </a:r>
            <a:r>
              <a:rPr spc="-5" dirty="0"/>
              <a:t>on </a:t>
            </a:r>
            <a:r>
              <a:rPr spc="-765" dirty="0"/>
              <a:t> </a:t>
            </a:r>
            <a:r>
              <a:rPr spc="-5" dirty="0"/>
              <a:t>arrays</a:t>
            </a:r>
            <a:r>
              <a:rPr dirty="0"/>
              <a:t> </a:t>
            </a:r>
            <a:r>
              <a:rPr spc="-30" dirty="0"/>
              <a:t>easily.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604213"/>
            <a:ext cx="3803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8500"/>
                </a:solidFill>
              </a:rPr>
              <a:t>EG.</a:t>
            </a:r>
            <a:r>
              <a:rPr sz="4000" spc="-45" dirty="0">
                <a:solidFill>
                  <a:srgbClr val="FF8500"/>
                </a:solidFill>
              </a:rPr>
              <a:t> </a:t>
            </a:r>
            <a:r>
              <a:rPr sz="4000" spc="-10" dirty="0">
                <a:solidFill>
                  <a:srgbClr val="FF8500"/>
                </a:solidFill>
              </a:rPr>
              <a:t>PROGRAM: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990600" y="2438400"/>
            <a:ext cx="7239000" cy="3870960"/>
            <a:chOff x="990600" y="2438400"/>
            <a:chExt cx="7239000" cy="3870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2438400"/>
              <a:ext cx="7239000" cy="38709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2600" y="2743200"/>
              <a:ext cx="2514600" cy="2057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299413"/>
            <a:ext cx="5864225" cy="2461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8500"/>
                </a:solidFill>
                <a:latin typeface="Arial"/>
                <a:cs typeface="Arial"/>
              </a:rPr>
              <a:t>TYPES</a:t>
            </a:r>
            <a:r>
              <a:rPr sz="4000" spc="-30" dirty="0">
                <a:solidFill>
                  <a:srgbClr val="FF85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8500"/>
                </a:solidFill>
                <a:latin typeface="Arial"/>
                <a:cs typeface="Arial"/>
              </a:rPr>
              <a:t>OF</a:t>
            </a:r>
            <a:r>
              <a:rPr sz="4000" spc="-229" dirty="0">
                <a:solidFill>
                  <a:srgbClr val="FF8500"/>
                </a:solidFill>
                <a:latin typeface="Arial"/>
                <a:cs typeface="Arial"/>
              </a:rPr>
              <a:t> </a:t>
            </a:r>
            <a:r>
              <a:rPr sz="4000" spc="-95" dirty="0">
                <a:solidFill>
                  <a:srgbClr val="FF8500"/>
                </a:solidFill>
                <a:latin typeface="Arial"/>
                <a:cs typeface="Arial"/>
              </a:rPr>
              <a:t>ARRAY:</a:t>
            </a:r>
            <a:endParaRPr sz="4000" dirty="0">
              <a:latin typeface="Arial"/>
              <a:cs typeface="Arial"/>
            </a:endParaRPr>
          </a:p>
          <a:p>
            <a:pPr marL="290830" indent="-233679">
              <a:lnSpc>
                <a:spcPct val="100000"/>
              </a:lnSpc>
              <a:spcBef>
                <a:spcPts val="3725"/>
              </a:spcBef>
              <a:buClr>
                <a:srgbClr val="FF8500"/>
              </a:buClr>
              <a:buSzPct val="97500"/>
              <a:buFont typeface="Wingdings"/>
              <a:buChar char=""/>
              <a:tabLst>
                <a:tab pos="291465" algn="l"/>
              </a:tabLst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4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dimensional</a:t>
            </a:r>
            <a:r>
              <a:rPr sz="4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4000" dirty="0">
              <a:latin typeface="Arial"/>
              <a:cs typeface="Arial"/>
            </a:endParaRPr>
          </a:p>
          <a:p>
            <a:pPr marL="290830" indent="-233679">
              <a:lnSpc>
                <a:spcPct val="100000"/>
              </a:lnSpc>
              <a:spcBef>
                <a:spcPts val="960"/>
              </a:spcBef>
              <a:buClr>
                <a:srgbClr val="FF8500"/>
              </a:buClr>
              <a:buSzPct val="97500"/>
              <a:buFont typeface="Wingdings"/>
              <a:buChar char=""/>
              <a:tabLst>
                <a:tab pos="291465" algn="l"/>
              </a:tabLst>
            </a:pPr>
            <a:r>
              <a:rPr sz="4000" spc="-8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dimensional</a:t>
            </a:r>
            <a:r>
              <a:rPr sz="4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918717"/>
            <a:ext cx="6682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8500"/>
                </a:solidFill>
              </a:rPr>
              <a:t>ONE DIMENSIONAL</a:t>
            </a:r>
            <a:r>
              <a:rPr sz="4000" spc="-355" dirty="0">
                <a:solidFill>
                  <a:srgbClr val="FF8500"/>
                </a:solidFill>
              </a:rPr>
              <a:t> </a:t>
            </a:r>
            <a:r>
              <a:rPr sz="4000" spc="-5" dirty="0">
                <a:solidFill>
                  <a:srgbClr val="FF8500"/>
                </a:solidFill>
              </a:rPr>
              <a:t>ARR</a:t>
            </a:r>
            <a:r>
              <a:rPr sz="4000" spc="-320" dirty="0">
                <a:solidFill>
                  <a:srgbClr val="FF8500"/>
                </a:solidFill>
              </a:rPr>
              <a:t>A</a:t>
            </a:r>
            <a:r>
              <a:rPr sz="4000" spc="-225" dirty="0">
                <a:solidFill>
                  <a:srgbClr val="FF8500"/>
                </a:solidFill>
              </a:rPr>
              <a:t>Y</a:t>
            </a:r>
            <a:r>
              <a:rPr sz="4000" spc="-5" dirty="0">
                <a:solidFill>
                  <a:srgbClr val="FF8500"/>
                </a:solidFill>
              </a:rPr>
              <a:t>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700225"/>
            <a:ext cx="7070090" cy="437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800" spc="7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dimensional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array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one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one </a:t>
            </a:r>
            <a:r>
              <a:rPr sz="2800" spc="-7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subscript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/indices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specification is needed to </a:t>
            </a:r>
            <a:r>
              <a:rPr sz="2800" spc="-7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specify a particular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Declaration</a:t>
            </a:r>
            <a:r>
              <a:rPr sz="2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Data_type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array_name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[size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of array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];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Eg: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num[10];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66317"/>
            <a:ext cx="5325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8500"/>
                </a:solidFill>
              </a:rPr>
              <a:t>EXAMPLE</a:t>
            </a:r>
            <a:r>
              <a:rPr sz="4000" spc="-80" dirty="0">
                <a:solidFill>
                  <a:srgbClr val="FF8500"/>
                </a:solidFill>
              </a:rPr>
              <a:t> </a:t>
            </a:r>
            <a:r>
              <a:rPr sz="4000" spc="-5" dirty="0">
                <a:solidFill>
                  <a:srgbClr val="FF8500"/>
                </a:solidFill>
              </a:rPr>
              <a:t>PROGRAM: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676400"/>
            <a:ext cx="6117336" cy="4648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1981200"/>
            <a:ext cx="2895599" cy="4038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633</Words>
  <Application>Microsoft Office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Calibri</vt:lpstr>
      <vt:lpstr>Comic Sans MS</vt:lpstr>
      <vt:lpstr>Courier New</vt:lpstr>
      <vt:lpstr>Garamond</vt:lpstr>
      <vt:lpstr>Times New Roman</vt:lpstr>
      <vt:lpstr>Wingdings</vt:lpstr>
      <vt:lpstr>Office Theme</vt:lpstr>
      <vt:lpstr>ARRAY IN C++</vt:lpstr>
      <vt:lpstr>WHAT IS ARRAY?</vt:lpstr>
      <vt:lpstr>DECLARATION OF AN  ARRAY: Like a regular variable, an array must be declared  before it is used. A typical declaration for an array  in Visual C++ is:</vt:lpstr>
      <vt:lpstr>EXPLANATION:</vt:lpstr>
      <vt:lpstr>ADVANTAGES OF ARRAY:</vt:lpstr>
      <vt:lpstr>EG. PROGRAM:</vt:lpstr>
      <vt:lpstr>PowerPoint Presentation</vt:lpstr>
      <vt:lpstr>ONE DIMENSIONAL ARRAY:</vt:lpstr>
      <vt:lpstr>EXAMPLE PROGRAM:</vt:lpstr>
      <vt:lpstr>MEMORY REPRESENTATION:</vt:lpstr>
      <vt:lpstr>TWO DIMENSIONAL ARRAY:</vt:lpstr>
      <vt:lpstr>EXAMPLE PROGRAM:</vt:lpstr>
      <vt:lpstr>MEMORY REPRESENTATION: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IN C++</dc:title>
  <cp:lastModifiedBy>LINO</cp:lastModifiedBy>
  <cp:revision>6</cp:revision>
  <dcterms:created xsi:type="dcterms:W3CDTF">2021-03-04T01:22:05Z</dcterms:created>
  <dcterms:modified xsi:type="dcterms:W3CDTF">2021-03-05T06:59:42Z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2021-03-04T00:00:00Z</vt:filetime>
  </property>
</Properties>
</file>