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5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8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7" r:id="rId3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8340" y="1334465"/>
            <a:ext cx="7954009" cy="2365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DF2D28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10805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749300"/>
            <a:ext cx="7117715" cy="2065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2721610"/>
            <a:ext cx="7498715" cy="3714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180DC6-30E5-4329-917F-60E0B6393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45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57529"/>
            <a:ext cx="7703184" cy="455996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165">
              <a:lnSpc>
                <a:spcPct val="90000"/>
              </a:lnSpc>
              <a:spcBef>
                <a:spcPts val="530"/>
              </a:spcBef>
            </a:pPr>
            <a:r>
              <a:rPr lang="en-US" sz="3600" dirty="0">
                <a:solidFill>
                  <a:srgbClr val="FFFFFF"/>
                </a:solidFill>
                <a:latin typeface="Georgia"/>
                <a:cs typeface="Georgia"/>
              </a:rPr>
              <a:t>In this </a:t>
            </a: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case, </a:t>
            </a:r>
            <a:r>
              <a:rPr lang="en-US" sz="3600" dirty="0">
                <a:solidFill>
                  <a:srgbClr val="FFFFFF"/>
                </a:solidFill>
                <a:latin typeface="Georgia"/>
                <a:cs typeface="Georgia"/>
              </a:rPr>
              <a:t>these</a:t>
            </a:r>
            <a:r>
              <a:rPr lang="en-US" sz="3600" spc="-1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statement  are </a:t>
            </a:r>
            <a:r>
              <a:rPr lang="en-US" sz="3600" dirty="0">
                <a:solidFill>
                  <a:srgbClr val="FFFFFF"/>
                </a:solidFill>
                <a:latin typeface="Georgia"/>
                <a:cs typeface="Georgia"/>
              </a:rPr>
              <a:t>written in </a:t>
            </a: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curly braces.  </a:t>
            </a:r>
            <a:r>
              <a:rPr lang="en-US" sz="3600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lang="en-US" sz="3600" spc="-10" dirty="0">
                <a:solidFill>
                  <a:srgbClr val="FFFFFF"/>
                </a:solidFill>
                <a:latin typeface="Georgia"/>
                <a:cs typeface="Georgia"/>
              </a:rPr>
              <a:t>set </a:t>
            </a: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lang="en-US" sz="3600" dirty="0">
                <a:solidFill>
                  <a:srgbClr val="FFFFFF"/>
                </a:solidFill>
                <a:latin typeface="Georgia"/>
                <a:cs typeface="Georgia"/>
              </a:rPr>
              <a:t>statements is </a:t>
            </a: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also  called </a:t>
            </a:r>
            <a:r>
              <a:rPr lang="en-US" sz="3600" b="1" spc="-5" dirty="0">
                <a:solidFill>
                  <a:srgbClr val="DF2D28"/>
                </a:solidFill>
                <a:latin typeface="Georgia"/>
                <a:cs typeface="Georgia"/>
              </a:rPr>
              <a:t>compound  statement.</a:t>
            </a:r>
            <a:endParaRPr lang="en-US" sz="3600" dirty="0">
              <a:latin typeface="Georgia"/>
              <a:cs typeface="Georgia"/>
            </a:endParaRPr>
          </a:p>
          <a:p>
            <a:pPr marL="12700" marR="5080">
              <a:lnSpc>
                <a:spcPct val="90000"/>
              </a:lnSpc>
            </a:pPr>
            <a:r>
              <a:rPr lang="en-US" sz="3600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syntax for compound  statements </a:t>
            </a:r>
            <a:r>
              <a:rPr lang="en-US" sz="3600" dirty="0">
                <a:solidFill>
                  <a:srgbClr val="FFFFFF"/>
                </a:solidFill>
                <a:latin typeface="Georgia"/>
                <a:cs typeface="Georgia"/>
              </a:rPr>
              <a:t>in if </a:t>
            </a: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statement</a:t>
            </a:r>
            <a:r>
              <a:rPr lang="en-US" sz="3600" spc="-1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sz="3600" dirty="0">
                <a:solidFill>
                  <a:srgbClr val="FFFFFF"/>
                </a:solidFill>
                <a:latin typeface="Georgia"/>
                <a:cs typeface="Georgia"/>
              </a:rPr>
              <a:t>is  as</a:t>
            </a: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 follows:</a:t>
            </a:r>
            <a:endParaRPr lang="en-US" sz="3600" dirty="0">
              <a:latin typeface="Georgia"/>
              <a:cs typeface="Georgia"/>
            </a:endParaRPr>
          </a:p>
          <a:p>
            <a:pPr marL="12700">
              <a:lnSpc>
                <a:spcPts val="3675"/>
              </a:lnSpc>
            </a:pP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If(condition)</a:t>
            </a:r>
            <a:endParaRPr lang="en-US" sz="3600" dirty="0">
              <a:latin typeface="Georgia"/>
              <a:cs typeface="Georgia"/>
            </a:endParaRPr>
          </a:p>
          <a:p>
            <a:pPr marL="12700">
              <a:lnSpc>
                <a:spcPts val="3890"/>
              </a:lnSpc>
            </a:pPr>
            <a:r>
              <a:rPr lang="en-US" sz="3600" dirty="0">
                <a:solidFill>
                  <a:srgbClr val="FFFFFF"/>
                </a:solidFill>
                <a:latin typeface="Georgia"/>
                <a:cs typeface="Georgia"/>
              </a:rPr>
              <a:t>{</a:t>
            </a:r>
            <a:endParaRPr lang="en-US" sz="3600" dirty="0">
              <a:latin typeface="Georgia"/>
              <a:cs typeface="Georgia"/>
            </a:endParaRPr>
          </a:p>
          <a:p>
            <a:pPr marL="341630">
              <a:lnSpc>
                <a:spcPts val="4105"/>
              </a:lnSpc>
            </a:pP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Statement</a:t>
            </a:r>
            <a:r>
              <a:rPr lang="en-US" sz="36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sz="3600" dirty="0">
                <a:solidFill>
                  <a:srgbClr val="FFFFFF"/>
                </a:solidFill>
                <a:latin typeface="Georgia"/>
                <a:cs typeface="Georgia"/>
              </a:rPr>
              <a:t>1;</a:t>
            </a:r>
            <a:endParaRPr sz="36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65429"/>
            <a:ext cx="3787140" cy="4476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560"/>
              </a:lnSpc>
              <a:spcBef>
                <a:spcPts val="95"/>
              </a:spcBef>
            </a:pPr>
            <a:r>
              <a:rPr lang="en-IN" sz="4000" spc="-10" dirty="0">
                <a:solidFill>
                  <a:srgbClr val="FFFFFF"/>
                </a:solidFill>
                <a:latin typeface="Georgia"/>
                <a:cs typeface="Georgia"/>
              </a:rPr>
              <a:t>Statement</a:t>
            </a:r>
            <a:r>
              <a:rPr lang="en-IN" sz="4000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IN" sz="4000" spc="-5" dirty="0">
                <a:solidFill>
                  <a:srgbClr val="FFFFFF"/>
                </a:solidFill>
                <a:latin typeface="Georgia"/>
                <a:cs typeface="Georgia"/>
              </a:rPr>
              <a:t>2;</a:t>
            </a:r>
            <a:endParaRPr lang="en-IN" sz="4000" dirty="0">
              <a:latin typeface="Georgia"/>
              <a:cs typeface="Georgia"/>
            </a:endParaRPr>
          </a:p>
          <a:p>
            <a:pPr marL="12700">
              <a:lnSpc>
                <a:spcPts val="4320"/>
              </a:lnSpc>
            </a:pPr>
            <a:r>
              <a:rPr lang="en-IN" sz="4000" spc="-10" dirty="0">
                <a:solidFill>
                  <a:srgbClr val="FFFFFF"/>
                </a:solidFill>
                <a:latin typeface="Georgia"/>
                <a:cs typeface="Georgia"/>
              </a:rPr>
              <a:t>Statement</a:t>
            </a:r>
            <a:r>
              <a:rPr lang="en-IN" sz="4000" spc="-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IN" sz="4000" spc="-5" dirty="0">
                <a:solidFill>
                  <a:srgbClr val="FFFFFF"/>
                </a:solidFill>
                <a:latin typeface="Georgia"/>
                <a:cs typeface="Georgia"/>
              </a:rPr>
              <a:t>3;</a:t>
            </a:r>
            <a:endParaRPr lang="en-IN" sz="4000" dirty="0">
              <a:latin typeface="Georgia"/>
              <a:cs typeface="Georgia"/>
            </a:endParaRPr>
          </a:p>
          <a:p>
            <a:pPr marL="12700">
              <a:lnSpc>
                <a:spcPts val="4320"/>
              </a:lnSpc>
            </a:pPr>
            <a:r>
              <a:rPr lang="en-IN" sz="4000" spc="-10" dirty="0">
                <a:solidFill>
                  <a:srgbClr val="FFFFFF"/>
                </a:solidFill>
                <a:latin typeface="Georgia"/>
                <a:cs typeface="Georgia"/>
              </a:rPr>
              <a:t>Statement</a:t>
            </a:r>
            <a:r>
              <a:rPr lang="en-IN" sz="4000" spc="-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IN" sz="4000" spc="-5" dirty="0">
                <a:solidFill>
                  <a:srgbClr val="FFFFFF"/>
                </a:solidFill>
                <a:latin typeface="Georgia"/>
                <a:cs typeface="Georgia"/>
              </a:rPr>
              <a:t>4;</a:t>
            </a:r>
            <a:endParaRPr lang="en-IN" sz="4000" dirty="0">
              <a:latin typeface="Georgia"/>
              <a:cs typeface="Georgia"/>
            </a:endParaRPr>
          </a:p>
          <a:p>
            <a:pPr marL="12700">
              <a:lnSpc>
                <a:spcPts val="4320"/>
              </a:lnSpc>
            </a:pPr>
            <a:r>
              <a:rPr lang="en-IN" sz="4000" spc="-5" dirty="0">
                <a:solidFill>
                  <a:srgbClr val="FFFFFF"/>
                </a:solidFill>
                <a:latin typeface="Georgia"/>
                <a:cs typeface="Georgia"/>
              </a:rPr>
              <a:t>.</a:t>
            </a:r>
            <a:endParaRPr lang="en-IN" sz="4000" dirty="0">
              <a:latin typeface="Georgia"/>
              <a:cs typeface="Georgia"/>
            </a:endParaRPr>
          </a:p>
          <a:p>
            <a:pPr marL="12700">
              <a:lnSpc>
                <a:spcPts val="4320"/>
              </a:lnSpc>
            </a:pPr>
            <a:r>
              <a:rPr lang="en-IN" sz="4000" spc="-5" dirty="0">
                <a:solidFill>
                  <a:srgbClr val="FFFFFF"/>
                </a:solidFill>
                <a:latin typeface="Georgia"/>
                <a:cs typeface="Georgia"/>
              </a:rPr>
              <a:t>.</a:t>
            </a:r>
            <a:endParaRPr lang="en-IN" sz="4000" dirty="0">
              <a:latin typeface="Georgia"/>
              <a:cs typeface="Georgia"/>
            </a:endParaRPr>
          </a:p>
          <a:p>
            <a:pPr marL="12700">
              <a:lnSpc>
                <a:spcPts val="4320"/>
              </a:lnSpc>
            </a:pPr>
            <a:r>
              <a:rPr lang="en-IN" sz="4000" spc="-5" dirty="0">
                <a:solidFill>
                  <a:srgbClr val="FFFFFF"/>
                </a:solidFill>
                <a:latin typeface="Georgia"/>
                <a:cs typeface="Georgia"/>
              </a:rPr>
              <a:t>.</a:t>
            </a:r>
            <a:endParaRPr lang="en-IN" sz="4000" dirty="0">
              <a:latin typeface="Georgia"/>
              <a:cs typeface="Georgia"/>
            </a:endParaRPr>
          </a:p>
          <a:p>
            <a:pPr marL="12700">
              <a:lnSpc>
                <a:spcPts val="4320"/>
              </a:lnSpc>
            </a:pPr>
            <a:r>
              <a:rPr lang="en-IN" sz="4000" spc="-10" dirty="0">
                <a:solidFill>
                  <a:srgbClr val="FFFFFF"/>
                </a:solidFill>
                <a:latin typeface="Georgia"/>
                <a:cs typeface="Georgia"/>
              </a:rPr>
              <a:t>Statement</a:t>
            </a:r>
            <a:r>
              <a:rPr lang="en-IN" sz="4000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IN" sz="4000" spc="-10" dirty="0">
                <a:solidFill>
                  <a:srgbClr val="FFFFFF"/>
                </a:solidFill>
                <a:latin typeface="Georgia"/>
                <a:cs typeface="Georgia"/>
              </a:rPr>
              <a:t>n;</a:t>
            </a:r>
            <a:endParaRPr lang="en-IN" sz="4000" dirty="0">
              <a:latin typeface="Georgia"/>
              <a:cs typeface="Georgia"/>
            </a:endParaRPr>
          </a:p>
          <a:p>
            <a:pPr marL="12700">
              <a:lnSpc>
                <a:spcPts val="4560"/>
              </a:lnSpc>
            </a:pPr>
            <a:r>
              <a:rPr lang="en-IN" sz="4000" spc="-5" dirty="0">
                <a:solidFill>
                  <a:srgbClr val="FFFFFF"/>
                </a:solidFill>
                <a:latin typeface="Georgia"/>
                <a:cs typeface="Georgia"/>
              </a:rPr>
              <a:t>}</a:t>
            </a:r>
            <a:endParaRPr lang="en-IN" sz="4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0536" y="1633727"/>
            <a:ext cx="6662927" cy="5224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EXAMPLE:</a:t>
            </a:r>
          </a:p>
          <a:p>
            <a:pPr marL="12700" marR="5080">
              <a:lnSpc>
                <a:spcPts val="4320"/>
              </a:lnSpc>
              <a:spcBef>
                <a:spcPts val="730"/>
              </a:spcBef>
            </a:pPr>
            <a:r>
              <a:rPr lang="en-US" spc="-5" dirty="0">
                <a:solidFill>
                  <a:srgbClr val="FD801A"/>
                </a:solidFill>
              </a:rPr>
              <a:t>Write a program that  inputs </a:t>
            </a:r>
            <a:r>
              <a:rPr lang="en-US" spc="-10" dirty="0">
                <a:solidFill>
                  <a:srgbClr val="FD801A"/>
                </a:solidFill>
              </a:rPr>
              <a:t>two </a:t>
            </a:r>
            <a:r>
              <a:rPr lang="en-US" spc="-5" dirty="0">
                <a:solidFill>
                  <a:srgbClr val="FD801A"/>
                </a:solidFill>
              </a:rPr>
              <a:t>numbers and  </a:t>
            </a:r>
            <a:r>
              <a:rPr lang="en-US" spc="-10" dirty="0">
                <a:solidFill>
                  <a:srgbClr val="FD801A"/>
                </a:solidFill>
              </a:rPr>
              <a:t>finds whether </a:t>
            </a:r>
            <a:r>
              <a:rPr lang="en-US" spc="-5" dirty="0">
                <a:solidFill>
                  <a:srgbClr val="FD801A"/>
                </a:solidFill>
              </a:rPr>
              <a:t>both</a:t>
            </a:r>
            <a:r>
              <a:rPr lang="en-US" dirty="0">
                <a:solidFill>
                  <a:srgbClr val="FD801A"/>
                </a:solidFill>
              </a:rPr>
              <a:t> 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3545204"/>
            <a:ext cx="6004560" cy="2186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b="1" spc="-5" dirty="0">
                <a:solidFill>
                  <a:srgbClr val="FD801A"/>
                </a:solidFill>
                <a:latin typeface="Georgia"/>
                <a:cs typeface="Georgia"/>
              </a:rPr>
              <a:t>Equal</a:t>
            </a:r>
            <a:r>
              <a:rPr lang="en-US" sz="3600" i="1" spc="-5" dirty="0">
                <a:solidFill>
                  <a:srgbClr val="FD801A"/>
                </a:solidFill>
                <a:latin typeface="Myanmar Text"/>
                <a:cs typeface="Myanmar Text"/>
              </a:rPr>
              <a:t>.</a:t>
            </a:r>
            <a:endParaRPr lang="en-US" sz="3600" dirty="0">
              <a:latin typeface="Myanmar Text"/>
              <a:cs typeface="Myanmar Text"/>
            </a:endParaRPr>
          </a:p>
          <a:p>
            <a:pPr marL="12700" marR="5080">
              <a:lnSpc>
                <a:spcPct val="90000"/>
              </a:lnSpc>
              <a:spcBef>
                <a:spcPts val="555"/>
              </a:spcBef>
            </a:pP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#Include</a:t>
            </a:r>
            <a:r>
              <a:rPr lang="en-US" sz="3600" spc="-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&lt;</a:t>
            </a:r>
            <a:r>
              <a:rPr lang="en-US" sz="3600" spc="-5" dirty="0" err="1">
                <a:solidFill>
                  <a:srgbClr val="FFFFFF"/>
                </a:solidFill>
                <a:latin typeface="Georgia"/>
                <a:cs typeface="Georgia"/>
              </a:rPr>
              <a:t>iostream.H</a:t>
            </a: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&gt;  #include &lt;</a:t>
            </a:r>
            <a:r>
              <a:rPr lang="en-US" sz="3600" spc="-5" dirty="0" err="1">
                <a:solidFill>
                  <a:srgbClr val="FFFFFF"/>
                </a:solidFill>
                <a:latin typeface="Georgia"/>
                <a:cs typeface="Georgia"/>
              </a:rPr>
              <a:t>conio.H</a:t>
            </a: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&gt;  </a:t>
            </a:r>
            <a:r>
              <a:rPr lang="en-US" sz="3600" dirty="0">
                <a:solidFill>
                  <a:srgbClr val="FFFFFF"/>
                </a:solidFill>
                <a:latin typeface="Georgia"/>
                <a:cs typeface="Georgia"/>
              </a:rPr>
              <a:t>void</a:t>
            </a:r>
            <a:r>
              <a:rPr lang="en-US" sz="36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main()</a:t>
            </a:r>
            <a:endParaRPr lang="en-US" sz="36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2068194"/>
            <a:ext cx="7679055" cy="33782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55904" marR="5163185" indent="-243840">
              <a:lnSpc>
                <a:spcPts val="4320"/>
              </a:lnSpc>
              <a:spcBef>
                <a:spcPts val="640"/>
              </a:spcBef>
            </a:pPr>
            <a:r>
              <a:rPr lang="en-IN" sz="4000" spc="-10" dirty="0" err="1">
                <a:solidFill>
                  <a:srgbClr val="FFFFFF"/>
                </a:solidFill>
                <a:latin typeface="Georgia"/>
                <a:cs typeface="Georgia"/>
              </a:rPr>
              <a:t>Clrscr</a:t>
            </a:r>
            <a:r>
              <a:rPr lang="en-IN" sz="4000" dirty="0">
                <a:solidFill>
                  <a:srgbClr val="FFFFFF"/>
                </a:solidFill>
                <a:latin typeface="Georgia"/>
                <a:cs typeface="Georgia"/>
              </a:rPr>
              <a:t>(</a:t>
            </a:r>
            <a:r>
              <a:rPr lang="en-IN" sz="4000" spc="-5" dirty="0">
                <a:solidFill>
                  <a:srgbClr val="FFFFFF"/>
                </a:solidFill>
                <a:latin typeface="Georgia"/>
                <a:cs typeface="Georgia"/>
              </a:rPr>
              <a:t>);  int</a:t>
            </a:r>
            <a:r>
              <a:rPr lang="en-IN" sz="40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IN" sz="4000" spc="-5" dirty="0" err="1">
                <a:solidFill>
                  <a:srgbClr val="FFFFFF"/>
                </a:solidFill>
                <a:latin typeface="Georgia"/>
                <a:cs typeface="Georgia"/>
              </a:rPr>
              <a:t>a,b</a:t>
            </a:r>
            <a:r>
              <a:rPr lang="en-IN" sz="4000" spc="-5" dirty="0">
                <a:solidFill>
                  <a:srgbClr val="FFFFFF"/>
                </a:solidFill>
                <a:latin typeface="Georgia"/>
                <a:cs typeface="Georgia"/>
              </a:rPr>
              <a:t>;</a:t>
            </a:r>
            <a:endParaRPr lang="en-IN" sz="4000" dirty="0">
              <a:latin typeface="Georgia"/>
              <a:cs typeface="Georgia"/>
            </a:endParaRPr>
          </a:p>
          <a:p>
            <a:pPr marL="255904" marR="5080">
              <a:lnSpc>
                <a:spcPts val="4320"/>
              </a:lnSpc>
            </a:pPr>
            <a:r>
              <a:rPr lang="en-IN" sz="4000" spc="-10" dirty="0" err="1">
                <a:solidFill>
                  <a:srgbClr val="FFFFFF"/>
                </a:solidFill>
                <a:latin typeface="Georgia"/>
                <a:cs typeface="Georgia"/>
              </a:rPr>
              <a:t>Cout</a:t>
            </a:r>
            <a:r>
              <a:rPr lang="en-IN" sz="4000" spc="-10" dirty="0">
                <a:solidFill>
                  <a:srgbClr val="FFFFFF"/>
                </a:solidFill>
                <a:latin typeface="Georgia"/>
                <a:cs typeface="Georgia"/>
              </a:rPr>
              <a:t>&lt;&lt;’’enter </a:t>
            </a:r>
            <a:r>
              <a:rPr lang="en-IN" sz="4000" spc="-5" dirty="0">
                <a:solidFill>
                  <a:srgbClr val="FFFFFF"/>
                </a:solidFill>
                <a:latin typeface="Georgia"/>
                <a:cs typeface="Georgia"/>
              </a:rPr>
              <a:t>a number:’’;  </a:t>
            </a:r>
            <a:r>
              <a:rPr lang="en-IN" sz="4000" spc="-10" dirty="0" err="1">
                <a:solidFill>
                  <a:srgbClr val="FFFFFF"/>
                </a:solidFill>
                <a:latin typeface="Georgia"/>
                <a:cs typeface="Georgia"/>
              </a:rPr>
              <a:t>cin</a:t>
            </a:r>
            <a:r>
              <a:rPr lang="en-IN" sz="4000" spc="-10" dirty="0">
                <a:solidFill>
                  <a:srgbClr val="FFFFFF"/>
                </a:solidFill>
                <a:latin typeface="Georgia"/>
                <a:cs typeface="Georgia"/>
              </a:rPr>
              <a:t>&gt;&gt;a;</a:t>
            </a:r>
            <a:endParaRPr lang="en-IN" sz="4000" dirty="0">
              <a:latin typeface="Georgia"/>
              <a:cs typeface="Georgia"/>
            </a:endParaRPr>
          </a:p>
          <a:p>
            <a:pPr marL="255904" marR="8890">
              <a:lnSpc>
                <a:spcPts val="4320"/>
              </a:lnSpc>
            </a:pPr>
            <a:r>
              <a:rPr lang="en-IN" sz="4000" spc="-10" dirty="0" err="1">
                <a:solidFill>
                  <a:srgbClr val="FFFFFF"/>
                </a:solidFill>
                <a:latin typeface="Georgia"/>
                <a:cs typeface="Georgia"/>
              </a:rPr>
              <a:t>Cout</a:t>
            </a:r>
            <a:r>
              <a:rPr lang="en-IN" sz="4000" spc="-10" dirty="0">
                <a:solidFill>
                  <a:srgbClr val="FFFFFF"/>
                </a:solidFill>
                <a:latin typeface="Georgia"/>
                <a:cs typeface="Georgia"/>
              </a:rPr>
              <a:t>&lt;&lt;’’enter </a:t>
            </a:r>
            <a:r>
              <a:rPr lang="en-IN" sz="4000" spc="-5" dirty="0">
                <a:solidFill>
                  <a:srgbClr val="FFFFFF"/>
                </a:solidFill>
                <a:latin typeface="Georgia"/>
                <a:cs typeface="Georgia"/>
              </a:rPr>
              <a:t>a number:’’;  </a:t>
            </a:r>
            <a:r>
              <a:rPr lang="en-IN" sz="4000" spc="-10" dirty="0" err="1">
                <a:solidFill>
                  <a:srgbClr val="FFFFFF"/>
                </a:solidFill>
                <a:latin typeface="Georgia"/>
                <a:cs typeface="Georgia"/>
              </a:rPr>
              <a:t>cin</a:t>
            </a:r>
            <a:r>
              <a:rPr lang="en-IN" sz="4000" spc="-10" dirty="0">
                <a:solidFill>
                  <a:srgbClr val="FFFFFF"/>
                </a:solidFill>
                <a:latin typeface="Georgia"/>
                <a:cs typeface="Georgia"/>
              </a:rPr>
              <a:t>&gt;&gt;b;</a:t>
            </a:r>
            <a:endParaRPr lang="en-IN" sz="4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2075814"/>
            <a:ext cx="6115050" cy="2913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6540" marR="2129790" indent="-104139">
              <a:lnSpc>
                <a:spcPts val="4980"/>
              </a:lnSpc>
              <a:spcBef>
                <a:spcPts val="110"/>
              </a:spcBef>
            </a:pPr>
            <a:r>
              <a:rPr lang="en-US" sz="4000" spc="-5" dirty="0">
                <a:solidFill>
                  <a:srgbClr val="FFFFFF"/>
                </a:solidFill>
                <a:latin typeface="Georgia"/>
                <a:cs typeface="Georgia"/>
              </a:rPr>
              <a:t>If(a==b)  </a:t>
            </a:r>
            <a:r>
              <a:rPr lang="en-US" sz="4000" spc="-5" dirty="0" err="1">
                <a:solidFill>
                  <a:srgbClr val="FFFFFF"/>
                </a:solidFill>
                <a:latin typeface="Georgia"/>
                <a:cs typeface="Georgia"/>
              </a:rPr>
              <a:t>cou</a:t>
            </a:r>
            <a:r>
              <a:rPr lang="en-US" sz="4000" spc="-15" dirty="0" err="1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r>
              <a:rPr lang="en-US" sz="4000" spc="-10" dirty="0">
                <a:solidFill>
                  <a:srgbClr val="FFFFFF"/>
                </a:solidFill>
                <a:latin typeface="Georgia"/>
                <a:cs typeface="Georgia"/>
              </a:rPr>
              <a:t>&lt;&lt;’</a:t>
            </a:r>
            <a:r>
              <a:rPr lang="en-US" sz="4000" spc="-25" dirty="0">
                <a:solidFill>
                  <a:srgbClr val="FFFFFF"/>
                </a:solidFill>
                <a:latin typeface="Georgia"/>
                <a:cs typeface="Georgia"/>
              </a:rPr>
              <a:t>’</a:t>
            </a:r>
            <a:r>
              <a:rPr lang="en-US" sz="4000" spc="-5" dirty="0">
                <a:solidFill>
                  <a:srgbClr val="FFFFFF"/>
                </a:solidFill>
                <a:latin typeface="Georgia"/>
                <a:cs typeface="Georgia"/>
              </a:rPr>
              <a:t>both</a:t>
            </a:r>
            <a:endParaRPr lang="en-US" sz="4000" dirty="0">
              <a:latin typeface="Georgia"/>
              <a:cs typeface="Georgia"/>
            </a:endParaRPr>
          </a:p>
          <a:p>
            <a:pPr marL="12700">
              <a:lnSpc>
                <a:spcPts val="3885"/>
              </a:lnSpc>
            </a:pPr>
            <a:r>
              <a:rPr lang="en-US" sz="4000" spc="-10" dirty="0">
                <a:solidFill>
                  <a:srgbClr val="FFFFFF"/>
                </a:solidFill>
                <a:latin typeface="Georgia"/>
                <a:cs typeface="Georgia"/>
              </a:rPr>
              <a:t>Numbers </a:t>
            </a:r>
            <a:r>
              <a:rPr lang="en-US" sz="4000" spc="-5" dirty="0">
                <a:solidFill>
                  <a:srgbClr val="FFFFFF"/>
                </a:solidFill>
                <a:latin typeface="Georgia"/>
                <a:cs typeface="Georgia"/>
              </a:rPr>
              <a:t>are</a:t>
            </a:r>
            <a:r>
              <a:rPr lang="en-US" sz="40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sz="4000" spc="-10" dirty="0">
                <a:solidFill>
                  <a:srgbClr val="FFFFFF"/>
                </a:solidFill>
                <a:latin typeface="Georgia"/>
                <a:cs typeface="Georgia"/>
              </a:rPr>
              <a:t>equal.’’;</a:t>
            </a:r>
            <a:endParaRPr lang="en-US" sz="4000" dirty="0">
              <a:latin typeface="Georgia"/>
              <a:cs typeface="Georgia"/>
            </a:endParaRPr>
          </a:p>
          <a:p>
            <a:pPr marL="256540">
              <a:lnSpc>
                <a:spcPts val="4320"/>
              </a:lnSpc>
            </a:pPr>
            <a:r>
              <a:rPr lang="en-US" sz="4000" spc="-5" dirty="0" err="1">
                <a:solidFill>
                  <a:srgbClr val="FFFFFF"/>
                </a:solidFill>
                <a:latin typeface="Georgia"/>
                <a:cs typeface="Georgia"/>
              </a:rPr>
              <a:t>Getch</a:t>
            </a:r>
            <a:r>
              <a:rPr lang="en-US" sz="4000" spc="-5" dirty="0">
                <a:solidFill>
                  <a:srgbClr val="FFFFFF"/>
                </a:solidFill>
                <a:latin typeface="Georgia"/>
                <a:cs typeface="Georgia"/>
              </a:rPr>
              <a:t>();</a:t>
            </a:r>
            <a:endParaRPr lang="en-US" sz="4000" dirty="0">
              <a:latin typeface="Georgia"/>
              <a:cs typeface="Georgia"/>
            </a:endParaRPr>
          </a:p>
          <a:p>
            <a:pPr marL="12700">
              <a:lnSpc>
                <a:spcPts val="4560"/>
              </a:lnSpc>
            </a:pPr>
            <a:r>
              <a:rPr lang="en-US" sz="4000" spc="-5" dirty="0">
                <a:solidFill>
                  <a:srgbClr val="FFFFFF"/>
                </a:solidFill>
                <a:latin typeface="Georgia"/>
                <a:cs typeface="Georgia"/>
              </a:rPr>
              <a:t>}</a:t>
            </a:r>
            <a:endParaRPr lang="en-US" sz="4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209927"/>
            <a:ext cx="30276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DF2D28"/>
                </a:solidFill>
                <a:latin typeface="Georgia"/>
                <a:cs typeface="Georgia"/>
              </a:rPr>
              <a:t>OUTPUT:</a:t>
            </a:r>
            <a:endParaRPr sz="48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884754"/>
            <a:ext cx="7150100" cy="17322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1787525">
              <a:lnSpc>
                <a:spcPts val="4320"/>
              </a:lnSpc>
              <a:spcBef>
                <a:spcPts val="640"/>
              </a:spcBef>
            </a:pPr>
            <a:r>
              <a:rPr lang="en-US" sz="4000" spc="-10" dirty="0">
                <a:solidFill>
                  <a:srgbClr val="FFFFFF"/>
                </a:solidFill>
                <a:latin typeface="Georgia"/>
                <a:cs typeface="Georgia"/>
              </a:rPr>
              <a:t>Enter </a:t>
            </a:r>
            <a:r>
              <a:rPr lang="en-US" sz="4000" spc="-5" dirty="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lang="en-US" sz="4000" spc="-10" dirty="0">
                <a:solidFill>
                  <a:srgbClr val="FFFFFF"/>
                </a:solidFill>
                <a:latin typeface="Georgia"/>
                <a:cs typeface="Georgia"/>
              </a:rPr>
              <a:t>number: </a:t>
            </a:r>
            <a:r>
              <a:rPr lang="en-US" sz="4000" spc="-5" dirty="0">
                <a:solidFill>
                  <a:srgbClr val="FFFFFF"/>
                </a:solidFill>
                <a:latin typeface="Georgia"/>
                <a:cs typeface="Georgia"/>
              </a:rPr>
              <a:t>15  </a:t>
            </a:r>
            <a:r>
              <a:rPr lang="en-US" sz="4000" spc="-10" dirty="0">
                <a:solidFill>
                  <a:srgbClr val="FFFFFF"/>
                </a:solidFill>
                <a:latin typeface="Georgia"/>
                <a:cs typeface="Georgia"/>
              </a:rPr>
              <a:t>enter </a:t>
            </a:r>
            <a:r>
              <a:rPr lang="en-US" sz="4000" spc="-5" dirty="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lang="en-US" sz="4000" spc="-10" dirty="0">
                <a:solidFill>
                  <a:srgbClr val="FFFFFF"/>
                </a:solidFill>
                <a:latin typeface="Georgia"/>
                <a:cs typeface="Georgia"/>
              </a:rPr>
              <a:t>number:</a:t>
            </a:r>
            <a:r>
              <a:rPr lang="en-US" sz="4000" spc="-5" dirty="0">
                <a:solidFill>
                  <a:srgbClr val="FFFFFF"/>
                </a:solidFill>
                <a:latin typeface="Georgia"/>
                <a:cs typeface="Georgia"/>
              </a:rPr>
              <a:t> 15</a:t>
            </a:r>
            <a:endParaRPr lang="en-US" sz="4000" dirty="0">
              <a:latin typeface="Georgia"/>
              <a:cs typeface="Georgia"/>
            </a:endParaRPr>
          </a:p>
          <a:p>
            <a:pPr marL="12700">
              <a:lnSpc>
                <a:spcPts val="4260"/>
              </a:lnSpc>
            </a:pPr>
            <a:r>
              <a:rPr lang="en-US" sz="4000" spc="-5" dirty="0">
                <a:solidFill>
                  <a:srgbClr val="FFFFFF"/>
                </a:solidFill>
                <a:latin typeface="Georgia"/>
                <a:cs typeface="Georgia"/>
              </a:rPr>
              <a:t>Both </a:t>
            </a:r>
            <a:r>
              <a:rPr lang="en-US" sz="4000" spc="-10" dirty="0">
                <a:solidFill>
                  <a:srgbClr val="FFFFFF"/>
                </a:solidFill>
                <a:latin typeface="Georgia"/>
                <a:cs typeface="Georgia"/>
              </a:rPr>
              <a:t>numbers </a:t>
            </a:r>
            <a:r>
              <a:rPr lang="en-US" sz="4000" spc="-5" dirty="0">
                <a:solidFill>
                  <a:srgbClr val="FFFFFF"/>
                </a:solidFill>
                <a:latin typeface="Georgia"/>
                <a:cs typeface="Georgia"/>
              </a:rPr>
              <a:t>are</a:t>
            </a:r>
            <a:r>
              <a:rPr lang="en-US" sz="40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sz="4000" spc="-5" dirty="0">
                <a:solidFill>
                  <a:srgbClr val="FFFFFF"/>
                </a:solidFill>
                <a:latin typeface="Georgia"/>
                <a:cs typeface="Georgia"/>
              </a:rPr>
              <a:t>equal</a:t>
            </a:r>
            <a:endParaRPr lang="en-US" sz="4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412189"/>
            <a:ext cx="7613650" cy="318830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080" indent="900430">
              <a:lnSpc>
                <a:spcPct val="90100"/>
              </a:lnSpc>
              <a:spcBef>
                <a:spcPts val="670"/>
              </a:spcBef>
            </a:pPr>
            <a:r>
              <a:rPr sz="4800" b="1" spc="-5" dirty="0">
                <a:solidFill>
                  <a:srgbClr val="E9BE35"/>
                </a:solidFill>
                <a:latin typeface="Georgia"/>
                <a:cs typeface="Georgia"/>
              </a:rPr>
              <a:t>IF-ELSE</a:t>
            </a:r>
            <a:r>
              <a:rPr sz="4800" b="1" spc="-75" dirty="0">
                <a:solidFill>
                  <a:srgbClr val="E9BE35"/>
                </a:solidFill>
                <a:latin typeface="Georgia"/>
                <a:cs typeface="Georgia"/>
              </a:rPr>
              <a:t> </a:t>
            </a:r>
            <a:r>
              <a:rPr sz="4800" b="1" spc="-5" dirty="0">
                <a:solidFill>
                  <a:srgbClr val="E9BE35"/>
                </a:solidFill>
                <a:latin typeface="Georgia"/>
                <a:cs typeface="Georgia"/>
              </a:rPr>
              <a:t>CONDITION  </a:t>
            </a:r>
            <a:r>
              <a:rPr lang="en-US" sz="4400" dirty="0">
                <a:solidFill>
                  <a:srgbClr val="FFFFFF"/>
                </a:solidFill>
                <a:latin typeface="Georgia"/>
                <a:cs typeface="Georgia"/>
              </a:rPr>
              <a:t>It is known as </a:t>
            </a:r>
            <a:r>
              <a:rPr lang="en-US" sz="4400" spc="-5" dirty="0">
                <a:solidFill>
                  <a:srgbClr val="FFFFFF"/>
                </a:solidFill>
                <a:latin typeface="Georgia"/>
                <a:cs typeface="Georgia"/>
              </a:rPr>
              <a:t>double  </a:t>
            </a:r>
            <a:r>
              <a:rPr lang="en-US" sz="4400" dirty="0">
                <a:solidFill>
                  <a:srgbClr val="FFFFFF"/>
                </a:solidFill>
                <a:latin typeface="Georgia"/>
                <a:cs typeface="Georgia"/>
              </a:rPr>
              <a:t>blocked </a:t>
            </a:r>
            <a:r>
              <a:rPr lang="en-US" sz="4400" spc="-5" dirty="0">
                <a:solidFill>
                  <a:srgbClr val="FFFFFF"/>
                </a:solidFill>
                <a:latin typeface="Georgia"/>
                <a:cs typeface="Georgia"/>
              </a:rPr>
              <a:t>conditional  statement. </a:t>
            </a:r>
            <a:r>
              <a:rPr lang="en-US" sz="4400" dirty="0">
                <a:solidFill>
                  <a:srgbClr val="FFFFFF"/>
                </a:solidFill>
                <a:latin typeface="Georgia"/>
                <a:cs typeface="Georgia"/>
              </a:rPr>
              <a:t>It </a:t>
            </a:r>
            <a:r>
              <a:rPr lang="en-US" sz="4400" spc="-5" dirty="0">
                <a:solidFill>
                  <a:srgbClr val="FFFFFF"/>
                </a:solidFill>
                <a:latin typeface="Georgia"/>
                <a:cs typeface="Georgia"/>
              </a:rPr>
              <a:t>means, </a:t>
            </a:r>
            <a:r>
              <a:rPr lang="en-US" sz="4400" dirty="0">
                <a:solidFill>
                  <a:srgbClr val="FFFFFF"/>
                </a:solidFill>
                <a:latin typeface="Georgia"/>
                <a:cs typeface="Georgia"/>
              </a:rPr>
              <a:t>it  has </a:t>
            </a:r>
            <a:r>
              <a:rPr lang="en-US" sz="4400" b="1" spc="-5" dirty="0">
                <a:solidFill>
                  <a:srgbClr val="DF2D28"/>
                </a:solidFill>
                <a:latin typeface="Georgia"/>
                <a:cs typeface="Georgia"/>
              </a:rPr>
              <a:t>true </a:t>
            </a:r>
            <a:r>
              <a:rPr lang="en-US" sz="4400" dirty="0">
                <a:solidFill>
                  <a:srgbClr val="FFFFFF"/>
                </a:solidFill>
                <a:latin typeface="Georgia"/>
                <a:cs typeface="Georgia"/>
              </a:rPr>
              <a:t>parts as well  as </a:t>
            </a:r>
            <a:r>
              <a:rPr lang="en-US" sz="4400" b="1" dirty="0">
                <a:solidFill>
                  <a:srgbClr val="DF2D28"/>
                </a:solidFill>
                <a:latin typeface="Georgia"/>
                <a:cs typeface="Georgia"/>
              </a:rPr>
              <a:t>false</a:t>
            </a:r>
            <a:r>
              <a:rPr lang="en-US" sz="4400" b="1" spc="-60" dirty="0">
                <a:solidFill>
                  <a:srgbClr val="DF2D28"/>
                </a:solidFill>
                <a:latin typeface="Georgia"/>
                <a:cs typeface="Georgia"/>
              </a:rPr>
              <a:t> </a:t>
            </a:r>
            <a:r>
              <a:rPr lang="en-US" sz="4400" dirty="0">
                <a:solidFill>
                  <a:srgbClr val="FFFFFF"/>
                </a:solidFill>
                <a:latin typeface="Georgia"/>
                <a:cs typeface="Georgia"/>
              </a:rPr>
              <a:t>part.</a:t>
            </a:r>
            <a:endParaRPr sz="4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2316226"/>
            <a:ext cx="7854950" cy="244092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 marR="5080">
              <a:lnSpc>
                <a:spcPct val="85500"/>
              </a:lnSpc>
              <a:spcBef>
                <a:spcPts val="870"/>
              </a:spcBef>
            </a:pPr>
            <a:r>
              <a:rPr lang="en-US" dirty="0"/>
              <a:t>If the </a:t>
            </a:r>
            <a:r>
              <a:rPr lang="en-US" spc="-5" dirty="0"/>
              <a:t>given condition </a:t>
            </a:r>
            <a:r>
              <a:rPr lang="en-US" dirty="0"/>
              <a:t>is  true then the true part  is executed </a:t>
            </a:r>
            <a:r>
              <a:rPr lang="en-US" spc="-5" dirty="0"/>
              <a:t>otherwise  false </a:t>
            </a:r>
            <a:r>
              <a:rPr lang="en-US" dirty="0"/>
              <a:t>part is</a:t>
            </a:r>
            <a:r>
              <a:rPr lang="en-US" spc="-55" dirty="0"/>
              <a:t> </a:t>
            </a:r>
            <a:r>
              <a:rPr lang="en-US" spc="-5" dirty="0"/>
              <a:t>executed.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300888"/>
            <a:ext cx="8380730" cy="52359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4000" b="1" spc="-5" dirty="0">
                <a:solidFill>
                  <a:srgbClr val="FD801A"/>
                </a:solidFill>
                <a:latin typeface="Georgia"/>
                <a:cs typeface="Georgia"/>
              </a:rPr>
              <a:t>SYNTAX:</a:t>
            </a:r>
            <a:endParaRPr sz="4000" dirty="0">
              <a:latin typeface="Georgia"/>
              <a:cs typeface="Georgia"/>
            </a:endParaRPr>
          </a:p>
          <a:p>
            <a:pPr marL="379730" marR="4526915" indent="-367665">
              <a:lnSpc>
                <a:spcPct val="107000"/>
              </a:lnSpc>
            </a:pPr>
            <a:r>
              <a:rPr lang="en-US" sz="4000" spc="-10" dirty="0">
                <a:solidFill>
                  <a:srgbClr val="FFFFFF"/>
                </a:solidFill>
                <a:latin typeface="Georgia"/>
                <a:cs typeface="Georgia"/>
              </a:rPr>
              <a:t>If(condition)  statement;</a:t>
            </a:r>
            <a:endParaRPr lang="en-US" sz="4000" dirty="0">
              <a:latin typeface="Georgia"/>
              <a:cs typeface="Georgia"/>
            </a:endParaRPr>
          </a:p>
          <a:p>
            <a:pPr marL="379730" marR="4744720" indent="-367665">
              <a:lnSpc>
                <a:spcPct val="107000"/>
              </a:lnSpc>
              <a:spcBef>
                <a:spcPts val="5"/>
              </a:spcBef>
            </a:pPr>
            <a:r>
              <a:rPr lang="en-US" sz="4000" spc="-10" dirty="0">
                <a:solidFill>
                  <a:srgbClr val="FFFFFF"/>
                </a:solidFill>
                <a:latin typeface="Georgia"/>
                <a:cs typeface="Georgia"/>
              </a:rPr>
              <a:t>Else  sta</a:t>
            </a:r>
            <a:r>
              <a:rPr lang="en-US" sz="4000" spc="-20" dirty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r>
              <a:rPr lang="en-US" sz="4000" spc="-10" dirty="0">
                <a:solidFill>
                  <a:srgbClr val="FFFFFF"/>
                </a:solidFill>
                <a:latin typeface="Georgia"/>
                <a:cs typeface="Georgia"/>
              </a:rPr>
              <a:t>ement;</a:t>
            </a:r>
            <a:endParaRPr lang="en-US" sz="4000" dirty="0">
              <a:latin typeface="Georgia"/>
              <a:cs typeface="Georgia"/>
            </a:endParaRPr>
          </a:p>
          <a:p>
            <a:pPr marL="12700" marR="5080">
              <a:lnSpc>
                <a:spcPct val="107000"/>
              </a:lnSpc>
            </a:pPr>
            <a:r>
              <a:rPr lang="en-US" sz="4000" spc="-5" dirty="0">
                <a:solidFill>
                  <a:srgbClr val="FFFFFF"/>
                </a:solidFill>
                <a:latin typeface="Georgia"/>
                <a:cs typeface="Georgia"/>
              </a:rPr>
              <a:t>Two </a:t>
            </a:r>
            <a:r>
              <a:rPr lang="en-US" sz="4000" spc="-10" dirty="0">
                <a:solidFill>
                  <a:srgbClr val="FFFFFF"/>
                </a:solidFill>
                <a:latin typeface="Georgia"/>
                <a:cs typeface="Georgia"/>
              </a:rPr>
              <a:t>or more statements </a:t>
            </a:r>
            <a:r>
              <a:rPr lang="en-US" sz="4000" spc="-5" dirty="0">
                <a:solidFill>
                  <a:srgbClr val="FFFFFF"/>
                </a:solidFill>
                <a:latin typeface="Georgia"/>
                <a:cs typeface="Georgia"/>
              </a:rPr>
              <a:t>are  written </a:t>
            </a:r>
            <a:r>
              <a:rPr lang="en-US" sz="4000" dirty="0">
                <a:solidFill>
                  <a:srgbClr val="FFFFFF"/>
                </a:solidFill>
                <a:latin typeface="Georgia"/>
                <a:cs typeface="Georgia"/>
              </a:rPr>
              <a:t>in </a:t>
            </a:r>
            <a:r>
              <a:rPr lang="en-US" sz="4000" spc="-5" dirty="0">
                <a:solidFill>
                  <a:srgbClr val="FFFFFF"/>
                </a:solidFill>
                <a:latin typeface="Georgia"/>
                <a:cs typeface="Georgia"/>
              </a:rPr>
              <a:t>curly  brackets{}.The </a:t>
            </a:r>
            <a:r>
              <a:rPr lang="en-US" sz="4000" spc="-10" dirty="0">
                <a:solidFill>
                  <a:srgbClr val="FFFFFF"/>
                </a:solidFill>
                <a:latin typeface="Georgia"/>
                <a:cs typeface="Georgia"/>
              </a:rPr>
              <a:t>syntax for  compound statements </a:t>
            </a:r>
            <a:r>
              <a:rPr lang="en-US" sz="4000" spc="-5" dirty="0">
                <a:solidFill>
                  <a:srgbClr val="FFFFFF"/>
                </a:solidFill>
                <a:latin typeface="Georgia"/>
                <a:cs typeface="Georgia"/>
              </a:rPr>
              <a:t>in  </a:t>
            </a:r>
            <a:r>
              <a:rPr lang="en-US" sz="4000" spc="-10" dirty="0">
                <a:solidFill>
                  <a:srgbClr val="FFFFFF"/>
                </a:solidFill>
                <a:latin typeface="Georgia"/>
                <a:cs typeface="Georgia"/>
              </a:rPr>
              <a:t>statement </a:t>
            </a:r>
            <a:r>
              <a:rPr lang="en-US" sz="4000" spc="-5" dirty="0">
                <a:solidFill>
                  <a:srgbClr val="FFFFFF"/>
                </a:solidFill>
                <a:latin typeface="Georgia"/>
                <a:cs typeface="Georgia"/>
              </a:rPr>
              <a:t>is as</a:t>
            </a:r>
            <a:r>
              <a:rPr lang="en-US" sz="40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sz="4000" spc="-5" dirty="0">
                <a:solidFill>
                  <a:srgbClr val="FFFFFF"/>
                </a:solidFill>
                <a:latin typeface="Georgia"/>
                <a:cs typeface="Georgia"/>
              </a:rPr>
              <a:t>follows:</a:t>
            </a:r>
            <a:endParaRPr lang="en-US" sz="4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995671"/>
            <a:ext cx="9144000" cy="1862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1137869"/>
            <a:ext cx="72282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i="1" spc="-5" dirty="0">
                <a:latin typeface="Georgia"/>
                <a:cs typeface="Georgia"/>
              </a:rPr>
              <a:t>CONDITIONAL</a:t>
            </a:r>
            <a:endParaRPr sz="72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9050" y="2138298"/>
            <a:ext cx="5659120" cy="284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7525"/>
              </a:lnSpc>
              <a:spcBef>
                <a:spcPts val="100"/>
              </a:spcBef>
            </a:pPr>
            <a:r>
              <a:rPr sz="6600" b="1" i="1" dirty="0">
                <a:solidFill>
                  <a:srgbClr val="FFFFFF"/>
                </a:solidFill>
                <a:latin typeface="Georgia"/>
                <a:cs typeface="Georgia"/>
              </a:rPr>
              <a:t>STRUCTURE</a:t>
            </a:r>
            <a:endParaRPr sz="6600">
              <a:latin typeface="Georgia"/>
              <a:cs typeface="Georgia"/>
            </a:endParaRPr>
          </a:p>
          <a:p>
            <a:pPr marL="2041525" marR="1831339" indent="424815">
              <a:lnSpc>
                <a:spcPts val="7130"/>
              </a:lnSpc>
              <a:spcBef>
                <a:spcPts val="500"/>
              </a:spcBef>
            </a:pPr>
            <a:r>
              <a:rPr sz="6600" b="1" i="1" dirty="0">
                <a:solidFill>
                  <a:srgbClr val="FFFFFF"/>
                </a:solidFill>
                <a:latin typeface="Georgia"/>
                <a:cs typeface="Georgia"/>
              </a:rPr>
              <a:t>IN  </a:t>
            </a:r>
            <a:r>
              <a:rPr sz="6600" b="1" i="1" spc="-5" dirty="0">
                <a:solidFill>
                  <a:srgbClr val="FFFFFF"/>
                </a:solidFill>
                <a:latin typeface="Georgia"/>
                <a:cs typeface="Georgia"/>
              </a:rPr>
              <a:t>C++</a:t>
            </a:r>
            <a:endParaRPr sz="66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3430346"/>
            <a:ext cx="806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solidFill>
                  <a:srgbClr val="FFFFFF"/>
                </a:solidFill>
                <a:latin typeface="Myanmar Text"/>
                <a:cs typeface="Myanmar Text"/>
              </a:rPr>
              <a:t>.</a:t>
            </a:r>
            <a:endParaRPr sz="20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94205"/>
            <a:ext cx="3479165" cy="45781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05"/>
              </a:lnSpc>
              <a:spcBef>
                <a:spcPts val="100"/>
              </a:spcBef>
            </a:pP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If(condition)</a:t>
            </a:r>
            <a:endParaRPr lang="en-US" sz="3600" dirty="0">
              <a:latin typeface="Georgia"/>
              <a:cs typeface="Georgia"/>
            </a:endParaRPr>
          </a:p>
          <a:p>
            <a:pPr marL="12700">
              <a:lnSpc>
                <a:spcPts val="3890"/>
              </a:lnSpc>
            </a:pPr>
            <a:r>
              <a:rPr lang="en-US" sz="3600" dirty="0">
                <a:solidFill>
                  <a:srgbClr val="FFFFFF"/>
                </a:solidFill>
                <a:latin typeface="Georgia"/>
                <a:cs typeface="Georgia"/>
              </a:rPr>
              <a:t>{</a:t>
            </a:r>
            <a:endParaRPr lang="en-US" sz="3600" dirty="0">
              <a:latin typeface="Georgia"/>
              <a:cs typeface="Georgia"/>
            </a:endParaRPr>
          </a:p>
          <a:p>
            <a:pPr marL="12700">
              <a:lnSpc>
                <a:spcPts val="3890"/>
              </a:lnSpc>
            </a:pP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Statement</a:t>
            </a:r>
            <a:r>
              <a:rPr lang="en-US" sz="3600" spc="-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sz="3600" dirty="0">
                <a:solidFill>
                  <a:srgbClr val="FFFFFF"/>
                </a:solidFill>
                <a:latin typeface="Georgia"/>
                <a:cs typeface="Georgia"/>
              </a:rPr>
              <a:t>1;</a:t>
            </a:r>
            <a:endParaRPr lang="en-US" sz="3600" dirty="0">
              <a:latin typeface="Georgia"/>
              <a:cs typeface="Georgia"/>
            </a:endParaRPr>
          </a:p>
          <a:p>
            <a:pPr marL="12700">
              <a:lnSpc>
                <a:spcPts val="3890"/>
              </a:lnSpc>
            </a:pP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Statement</a:t>
            </a:r>
            <a:r>
              <a:rPr lang="en-US" sz="3600" spc="-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sz="3600" dirty="0">
                <a:solidFill>
                  <a:srgbClr val="FFFFFF"/>
                </a:solidFill>
                <a:latin typeface="Georgia"/>
                <a:cs typeface="Georgia"/>
              </a:rPr>
              <a:t>2;</a:t>
            </a:r>
            <a:endParaRPr lang="en-US" sz="3600" dirty="0">
              <a:latin typeface="Georgia"/>
              <a:cs typeface="Georgia"/>
            </a:endParaRPr>
          </a:p>
          <a:p>
            <a:pPr marR="910590" algn="ctr">
              <a:lnSpc>
                <a:spcPts val="3890"/>
              </a:lnSpc>
            </a:pPr>
            <a:r>
              <a:rPr lang="en-US" sz="3600" dirty="0">
                <a:solidFill>
                  <a:srgbClr val="FFFFFF"/>
                </a:solidFill>
                <a:latin typeface="Georgia"/>
                <a:cs typeface="Georgia"/>
              </a:rPr>
              <a:t>.</a:t>
            </a:r>
            <a:endParaRPr lang="en-US" sz="3600" dirty="0">
              <a:latin typeface="Georgia"/>
              <a:cs typeface="Georgia"/>
            </a:endParaRPr>
          </a:p>
          <a:p>
            <a:pPr marR="910590" algn="ctr">
              <a:lnSpc>
                <a:spcPts val="3890"/>
              </a:lnSpc>
            </a:pPr>
            <a:r>
              <a:rPr lang="en-US" sz="3600" dirty="0">
                <a:solidFill>
                  <a:srgbClr val="FFFFFF"/>
                </a:solidFill>
                <a:latin typeface="Georgia"/>
                <a:cs typeface="Georgia"/>
              </a:rPr>
              <a:t>.</a:t>
            </a:r>
            <a:endParaRPr lang="en-US" sz="3600" dirty="0">
              <a:latin typeface="Georgia"/>
              <a:cs typeface="Georgia"/>
            </a:endParaRPr>
          </a:p>
          <a:p>
            <a:pPr marL="12700">
              <a:lnSpc>
                <a:spcPts val="3890"/>
              </a:lnSpc>
            </a:pP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Statement</a:t>
            </a:r>
            <a:r>
              <a:rPr lang="en-US" sz="3600" spc="-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n;</a:t>
            </a:r>
            <a:endParaRPr lang="en-US" sz="3600" dirty="0">
              <a:latin typeface="Georgia"/>
              <a:cs typeface="Georgia"/>
            </a:endParaRPr>
          </a:p>
          <a:p>
            <a:pPr marL="12700" marR="2329180">
              <a:lnSpc>
                <a:spcPts val="3890"/>
              </a:lnSpc>
              <a:spcBef>
                <a:spcPts val="270"/>
              </a:spcBef>
            </a:pPr>
            <a:r>
              <a:rPr lang="en-US" sz="3600" dirty="0">
                <a:solidFill>
                  <a:srgbClr val="FFFFFF"/>
                </a:solidFill>
                <a:latin typeface="Georgia"/>
                <a:cs typeface="Georgia"/>
              </a:rPr>
              <a:t>}  </a:t>
            </a: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Else</a:t>
            </a:r>
            <a:endParaRPr lang="en-US" sz="36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398523"/>
            <a:ext cx="3850004" cy="3549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50"/>
              </a:lnSpc>
              <a:spcBef>
                <a:spcPts val="100"/>
              </a:spcBef>
            </a:pPr>
            <a:r>
              <a:rPr lang="en-IN" sz="3600" dirty="0">
                <a:solidFill>
                  <a:srgbClr val="FFFFFF"/>
                </a:solidFill>
                <a:latin typeface="Calibri"/>
                <a:cs typeface="Calibri"/>
              </a:rPr>
              <a:t>{</a:t>
            </a:r>
            <a:endParaRPr lang="en-IN" sz="3600" dirty="0">
              <a:latin typeface="Calibri"/>
              <a:cs typeface="Calibri"/>
            </a:endParaRPr>
          </a:p>
          <a:p>
            <a:pPr marL="341630">
              <a:lnSpc>
                <a:spcPts val="3935"/>
              </a:lnSpc>
            </a:pPr>
            <a:r>
              <a:rPr lang="en-IN" sz="3600" spc="-5" dirty="0">
                <a:solidFill>
                  <a:srgbClr val="FFFFFF"/>
                </a:solidFill>
                <a:latin typeface="Georgia"/>
                <a:cs typeface="Georgia"/>
              </a:rPr>
              <a:t>Statement</a:t>
            </a:r>
            <a:r>
              <a:rPr lang="en-IN" sz="36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IN" sz="3600" dirty="0">
                <a:solidFill>
                  <a:srgbClr val="FFFFFF"/>
                </a:solidFill>
                <a:latin typeface="Georgia"/>
                <a:cs typeface="Georgia"/>
              </a:rPr>
              <a:t>1;</a:t>
            </a:r>
            <a:endParaRPr lang="en-IN" sz="3600" dirty="0">
              <a:latin typeface="Georgia"/>
              <a:cs typeface="Georgia"/>
            </a:endParaRPr>
          </a:p>
          <a:p>
            <a:pPr marL="341630">
              <a:lnSpc>
                <a:spcPts val="3890"/>
              </a:lnSpc>
            </a:pPr>
            <a:r>
              <a:rPr lang="en-IN" sz="3600" spc="-5" dirty="0">
                <a:solidFill>
                  <a:srgbClr val="FFFFFF"/>
                </a:solidFill>
                <a:latin typeface="Georgia"/>
                <a:cs typeface="Georgia"/>
              </a:rPr>
              <a:t>Statement</a:t>
            </a:r>
            <a:r>
              <a:rPr lang="en-IN" sz="3600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IN" sz="3600" dirty="0">
                <a:solidFill>
                  <a:srgbClr val="FFFFFF"/>
                </a:solidFill>
                <a:latin typeface="Georgia"/>
                <a:cs typeface="Georgia"/>
              </a:rPr>
              <a:t>2;</a:t>
            </a:r>
            <a:endParaRPr lang="en-IN" sz="3600" dirty="0">
              <a:latin typeface="Georgia"/>
              <a:cs typeface="Georgia"/>
            </a:endParaRPr>
          </a:p>
          <a:p>
            <a:pPr marR="845819" algn="ctr">
              <a:lnSpc>
                <a:spcPts val="3890"/>
              </a:lnSpc>
            </a:pPr>
            <a:r>
              <a:rPr lang="en-IN" sz="3600" dirty="0">
                <a:solidFill>
                  <a:srgbClr val="FFFFFF"/>
                </a:solidFill>
                <a:latin typeface="Georgia"/>
                <a:cs typeface="Georgia"/>
              </a:rPr>
              <a:t>.</a:t>
            </a:r>
            <a:endParaRPr lang="en-IN" sz="3600" dirty="0">
              <a:latin typeface="Georgia"/>
              <a:cs typeface="Georgia"/>
            </a:endParaRPr>
          </a:p>
          <a:p>
            <a:pPr marR="845819" algn="ctr">
              <a:lnSpc>
                <a:spcPts val="3890"/>
              </a:lnSpc>
            </a:pPr>
            <a:r>
              <a:rPr lang="en-IN" sz="3600" dirty="0">
                <a:solidFill>
                  <a:srgbClr val="FFFFFF"/>
                </a:solidFill>
                <a:latin typeface="Georgia"/>
                <a:cs typeface="Georgia"/>
              </a:rPr>
              <a:t>.</a:t>
            </a:r>
            <a:endParaRPr lang="en-IN" sz="3600" dirty="0">
              <a:latin typeface="Georgia"/>
              <a:cs typeface="Georgia"/>
            </a:endParaRPr>
          </a:p>
          <a:p>
            <a:pPr marL="449580">
              <a:lnSpc>
                <a:spcPts val="3890"/>
              </a:lnSpc>
            </a:pPr>
            <a:r>
              <a:rPr lang="en-IN" sz="3600" spc="-5" dirty="0">
                <a:solidFill>
                  <a:srgbClr val="FFFFFF"/>
                </a:solidFill>
                <a:latin typeface="Georgia"/>
                <a:cs typeface="Georgia"/>
              </a:rPr>
              <a:t>Statement</a:t>
            </a:r>
            <a:r>
              <a:rPr lang="en-IN" sz="3600" spc="-8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IN" sz="3600" spc="-5" dirty="0">
                <a:solidFill>
                  <a:srgbClr val="FFFFFF"/>
                </a:solidFill>
                <a:latin typeface="Georgia"/>
                <a:cs typeface="Georgia"/>
              </a:rPr>
              <a:t>n;</a:t>
            </a:r>
            <a:endParaRPr lang="en-IN" sz="3600" dirty="0">
              <a:latin typeface="Georgia"/>
              <a:cs typeface="Georgia"/>
            </a:endParaRPr>
          </a:p>
          <a:p>
            <a:pPr marL="121920">
              <a:lnSpc>
                <a:spcPts val="4105"/>
              </a:lnSpc>
            </a:pPr>
            <a:r>
              <a:rPr lang="en-IN" sz="3600" dirty="0">
                <a:solidFill>
                  <a:srgbClr val="FFFFFF"/>
                </a:solidFill>
                <a:latin typeface="Georgia"/>
                <a:cs typeface="Georgia"/>
              </a:rPr>
              <a:t>}</a:t>
            </a:r>
            <a:endParaRPr lang="en-IN" sz="36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0536" y="1254251"/>
            <a:ext cx="6053327" cy="56037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786511"/>
            <a:ext cx="8595360" cy="50751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560"/>
              </a:lnSpc>
              <a:spcBef>
                <a:spcPts val="95"/>
              </a:spcBef>
            </a:pPr>
            <a:r>
              <a:rPr lang="en-US" sz="4000" spc="-5" dirty="0">
                <a:solidFill>
                  <a:srgbClr val="DF2D28"/>
                </a:solidFill>
                <a:latin typeface="Georgia"/>
                <a:cs typeface="Georgia"/>
              </a:rPr>
              <a:t>Example:</a:t>
            </a:r>
            <a:endParaRPr lang="en-US" sz="4000" dirty="0">
              <a:latin typeface="Georgia"/>
              <a:cs typeface="Georgia"/>
            </a:endParaRPr>
          </a:p>
          <a:p>
            <a:pPr marL="12700" marR="5080">
              <a:lnSpc>
                <a:spcPct val="90000"/>
              </a:lnSpc>
              <a:spcBef>
                <a:spcPts val="240"/>
              </a:spcBef>
            </a:pPr>
            <a:r>
              <a:rPr lang="en-US" sz="4000" spc="-5" dirty="0">
                <a:solidFill>
                  <a:srgbClr val="FD801A"/>
                </a:solidFill>
                <a:latin typeface="Georgia"/>
                <a:cs typeface="Georgia"/>
              </a:rPr>
              <a:t>Write a program that inputs  a number and </a:t>
            </a:r>
            <a:r>
              <a:rPr lang="en-US" sz="4000" spc="-10" dirty="0">
                <a:solidFill>
                  <a:srgbClr val="FD801A"/>
                </a:solidFill>
                <a:latin typeface="Georgia"/>
                <a:cs typeface="Georgia"/>
              </a:rPr>
              <a:t>finds </a:t>
            </a:r>
            <a:r>
              <a:rPr lang="en-US" sz="4000" spc="-5" dirty="0">
                <a:solidFill>
                  <a:srgbClr val="FD801A"/>
                </a:solidFill>
                <a:latin typeface="Georgia"/>
                <a:cs typeface="Georgia"/>
              </a:rPr>
              <a:t>whether  it is even </a:t>
            </a:r>
            <a:r>
              <a:rPr lang="en-US" sz="4000" spc="-10" dirty="0">
                <a:solidFill>
                  <a:srgbClr val="FD801A"/>
                </a:solidFill>
                <a:latin typeface="Georgia"/>
                <a:cs typeface="Georgia"/>
              </a:rPr>
              <a:t>or odd using </a:t>
            </a:r>
            <a:r>
              <a:rPr lang="en-US" sz="4000" dirty="0">
                <a:solidFill>
                  <a:srgbClr val="FD801A"/>
                </a:solidFill>
                <a:latin typeface="Georgia"/>
                <a:cs typeface="Georgia"/>
              </a:rPr>
              <a:t>if-else  </a:t>
            </a:r>
            <a:r>
              <a:rPr lang="en-US" sz="4000" spc="-10" dirty="0">
                <a:solidFill>
                  <a:srgbClr val="FD801A"/>
                </a:solidFill>
                <a:latin typeface="Georgia"/>
                <a:cs typeface="Georgia"/>
              </a:rPr>
              <a:t>structure.  </a:t>
            </a:r>
            <a:r>
              <a:rPr lang="en-IN" sz="4000" spc="-5" dirty="0">
                <a:solidFill>
                  <a:srgbClr val="FFFFFF"/>
                </a:solidFill>
                <a:latin typeface="Georgia"/>
                <a:cs typeface="Georgia"/>
              </a:rPr>
              <a:t>#Include&lt;iostream.H&gt;</a:t>
            </a:r>
            <a:endParaRPr lang="en-IN" sz="4000" dirty="0">
              <a:latin typeface="Georgia"/>
              <a:cs typeface="Georgia"/>
            </a:endParaRPr>
          </a:p>
          <a:p>
            <a:pPr marL="12700">
              <a:lnSpc>
                <a:spcPts val="3660"/>
              </a:lnSpc>
            </a:pPr>
            <a:r>
              <a:rPr lang="en-IN" sz="4000" i="1" spc="-5" dirty="0">
                <a:solidFill>
                  <a:srgbClr val="FFFFFF"/>
                </a:solidFill>
                <a:latin typeface="Myanmar Text"/>
                <a:cs typeface="Myanmar Text"/>
              </a:rPr>
              <a:t>#</a:t>
            </a:r>
            <a:r>
              <a:rPr lang="en-IN" sz="4000" spc="-5" dirty="0">
                <a:solidFill>
                  <a:srgbClr val="FFFFFF"/>
                </a:solidFill>
                <a:latin typeface="Georgia"/>
                <a:cs typeface="Georgia"/>
              </a:rPr>
              <a:t>Include </a:t>
            </a:r>
            <a:r>
              <a:rPr lang="en-IN" sz="4000" spc="-10" dirty="0">
                <a:solidFill>
                  <a:srgbClr val="FFFFFF"/>
                </a:solidFill>
                <a:latin typeface="Georgia"/>
                <a:cs typeface="Georgia"/>
              </a:rPr>
              <a:t>&lt;</a:t>
            </a:r>
            <a:r>
              <a:rPr lang="en-IN" sz="4000" spc="-10" dirty="0" err="1">
                <a:solidFill>
                  <a:srgbClr val="FFFFFF"/>
                </a:solidFill>
                <a:latin typeface="Georgia"/>
                <a:cs typeface="Georgia"/>
              </a:rPr>
              <a:t>conio.H</a:t>
            </a:r>
            <a:r>
              <a:rPr lang="en-IN" sz="4000" spc="-10" dirty="0">
                <a:solidFill>
                  <a:srgbClr val="FFFFFF"/>
                </a:solidFill>
                <a:latin typeface="Georgia"/>
                <a:cs typeface="Georgia"/>
              </a:rPr>
              <a:t>&gt;</a:t>
            </a:r>
            <a:endParaRPr lang="en-IN" sz="4000" dirty="0">
              <a:latin typeface="Georgia"/>
              <a:cs typeface="Georgia"/>
            </a:endParaRPr>
          </a:p>
          <a:p>
            <a:pPr marL="12700">
              <a:lnSpc>
                <a:spcPts val="4560"/>
              </a:lnSpc>
              <a:spcBef>
                <a:spcPts val="180"/>
              </a:spcBef>
            </a:pPr>
            <a:r>
              <a:rPr lang="en-IN" sz="4000" spc="-5" dirty="0">
                <a:solidFill>
                  <a:srgbClr val="FFFFFF"/>
                </a:solidFill>
                <a:latin typeface="Georgia"/>
                <a:cs typeface="Georgia"/>
              </a:rPr>
              <a:t>Void </a:t>
            </a:r>
            <a:r>
              <a:rPr lang="en-IN" sz="4000" spc="-10" dirty="0">
                <a:solidFill>
                  <a:srgbClr val="FFFFFF"/>
                </a:solidFill>
                <a:latin typeface="Georgia"/>
                <a:cs typeface="Georgia"/>
              </a:rPr>
              <a:t>main()</a:t>
            </a:r>
            <a:endParaRPr lang="en-IN" sz="4000" dirty="0">
              <a:latin typeface="Georgia"/>
              <a:cs typeface="Georgia"/>
            </a:endParaRPr>
          </a:p>
          <a:p>
            <a:pPr marL="12700">
              <a:lnSpc>
                <a:spcPts val="4320"/>
              </a:lnSpc>
            </a:pPr>
            <a:r>
              <a:rPr lang="en-IN" sz="4000" spc="-5" dirty="0">
                <a:solidFill>
                  <a:srgbClr val="FFFFFF"/>
                </a:solidFill>
                <a:latin typeface="Georgia"/>
                <a:cs typeface="Georgia"/>
              </a:rPr>
              <a:t>{</a:t>
            </a:r>
            <a:endParaRPr lang="en-IN" sz="4000" dirty="0">
              <a:latin typeface="Georgia"/>
              <a:cs typeface="Georgia"/>
            </a:endParaRPr>
          </a:p>
          <a:p>
            <a:pPr marL="256540">
              <a:lnSpc>
                <a:spcPts val="4560"/>
              </a:lnSpc>
            </a:pPr>
            <a:r>
              <a:rPr lang="en-IN" sz="4000" spc="-5" dirty="0" err="1">
                <a:solidFill>
                  <a:srgbClr val="FFFFFF"/>
                </a:solidFill>
                <a:latin typeface="Georgia"/>
                <a:cs typeface="Georgia"/>
              </a:rPr>
              <a:t>Clrscr</a:t>
            </a:r>
            <a:r>
              <a:rPr lang="en-IN" sz="4000" spc="-5" dirty="0">
                <a:solidFill>
                  <a:srgbClr val="FFFFFF"/>
                </a:solidFill>
                <a:latin typeface="Georgia"/>
                <a:cs typeface="Georgia"/>
              </a:rPr>
              <a:t>();</a:t>
            </a:r>
            <a:endParaRPr sz="4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969390"/>
            <a:ext cx="6689725" cy="586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solidFill>
                  <a:srgbClr val="FFFFFF"/>
                </a:solidFill>
                <a:latin typeface="Georgia"/>
                <a:cs typeface="Georgia"/>
              </a:rPr>
              <a:t>Int</a:t>
            </a:r>
            <a:r>
              <a:rPr lang="en-US" sz="36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n;</a:t>
            </a:r>
            <a:endParaRPr lang="en-US" sz="3600" dirty="0">
              <a:latin typeface="Georgia"/>
              <a:cs typeface="Georgia"/>
            </a:endParaRPr>
          </a:p>
          <a:p>
            <a:pPr marL="12700" marR="5080">
              <a:lnSpc>
                <a:spcPts val="3890"/>
              </a:lnSpc>
              <a:spcBef>
                <a:spcPts val="655"/>
              </a:spcBef>
            </a:pPr>
            <a:r>
              <a:rPr lang="en-US" sz="3600" spc="-5" dirty="0" err="1">
                <a:solidFill>
                  <a:srgbClr val="FFFFFF"/>
                </a:solidFill>
                <a:latin typeface="Georgia"/>
                <a:cs typeface="Georgia"/>
              </a:rPr>
              <a:t>Cout</a:t>
            </a: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&lt;&lt;’’enter </a:t>
            </a:r>
            <a:r>
              <a:rPr lang="en-US" sz="3600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lang="en-US" sz="3600" spc="-1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number:’’;  </a:t>
            </a:r>
            <a:r>
              <a:rPr lang="en-US" sz="3600" spc="-5" dirty="0" err="1">
                <a:solidFill>
                  <a:srgbClr val="FFFFFF"/>
                </a:solidFill>
                <a:latin typeface="Georgia"/>
                <a:cs typeface="Georgia"/>
              </a:rPr>
              <a:t>cin</a:t>
            </a: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&gt;&gt;n;</a:t>
            </a:r>
            <a:endParaRPr lang="en-US" sz="3600" dirty="0">
              <a:latin typeface="Georgia"/>
              <a:cs typeface="Georgia"/>
            </a:endParaRPr>
          </a:p>
          <a:p>
            <a:pPr marL="231775">
              <a:lnSpc>
                <a:spcPts val="3615"/>
              </a:lnSpc>
            </a:pP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If(n%2==0)</a:t>
            </a:r>
            <a:endParaRPr lang="en-US" sz="3600" dirty="0">
              <a:latin typeface="Georgia"/>
              <a:cs typeface="Georgia"/>
            </a:endParaRPr>
          </a:p>
          <a:p>
            <a:pPr marL="560070">
              <a:lnSpc>
                <a:spcPts val="4105"/>
              </a:lnSpc>
            </a:pPr>
            <a:r>
              <a:rPr lang="en-US" sz="3600" spc="-5" dirty="0" err="1">
                <a:solidFill>
                  <a:srgbClr val="FFFFFF"/>
                </a:solidFill>
                <a:latin typeface="Georgia"/>
                <a:cs typeface="Georgia"/>
              </a:rPr>
              <a:t>Cout</a:t>
            </a: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&lt;&lt;n&lt;&lt;’’is</a:t>
            </a:r>
            <a:r>
              <a:rPr lang="en-US" sz="3600" spc="-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even.’’;</a:t>
            </a:r>
            <a:endParaRPr lang="en-US" sz="3600" dirty="0">
              <a:latin typeface="Georgia"/>
              <a:cs typeface="Georgia"/>
            </a:endParaRPr>
          </a:p>
          <a:p>
            <a:pPr marL="515620">
              <a:lnSpc>
                <a:spcPct val="100000"/>
              </a:lnSpc>
              <a:spcBef>
                <a:spcPts val="180"/>
              </a:spcBef>
            </a:pP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Else</a:t>
            </a:r>
            <a:endParaRPr lang="en-US" sz="3600" dirty="0">
              <a:latin typeface="Georgia"/>
              <a:cs typeface="Georgia"/>
            </a:endParaRPr>
          </a:p>
          <a:p>
            <a:pPr marL="393700" marR="2525395" indent="328930">
              <a:lnSpc>
                <a:spcPct val="107000"/>
              </a:lnSpc>
              <a:spcBef>
                <a:spcPts val="930"/>
              </a:spcBef>
            </a:pPr>
            <a:r>
              <a:rPr lang="en-US" sz="3600" spc="-5" dirty="0" err="1">
                <a:solidFill>
                  <a:srgbClr val="FFFFFF"/>
                </a:solidFill>
                <a:latin typeface="Georgia"/>
                <a:cs typeface="Georgia"/>
              </a:rPr>
              <a:t>Cout</a:t>
            </a: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&lt;</a:t>
            </a:r>
            <a:r>
              <a:rPr lang="en-US" sz="3600" dirty="0">
                <a:solidFill>
                  <a:srgbClr val="FFFFFF"/>
                </a:solidFill>
                <a:latin typeface="Georgia"/>
                <a:cs typeface="Georgia"/>
              </a:rPr>
              <a:t>&lt;</a:t>
            </a: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n&lt;&lt;’’is  odd.’’;</a:t>
            </a:r>
            <a:endParaRPr lang="en-US" sz="3600" dirty="0">
              <a:latin typeface="Georgia"/>
              <a:cs typeface="Georgia"/>
            </a:endParaRPr>
          </a:p>
          <a:p>
            <a:pPr marL="613410">
              <a:lnSpc>
                <a:spcPct val="100000"/>
              </a:lnSpc>
              <a:spcBef>
                <a:spcPts val="1105"/>
              </a:spcBef>
            </a:pPr>
            <a:r>
              <a:rPr lang="en-US" sz="3600" spc="-5" dirty="0" err="1">
                <a:solidFill>
                  <a:srgbClr val="FFFFFF"/>
                </a:solidFill>
                <a:latin typeface="Georgia"/>
                <a:cs typeface="Georgia"/>
              </a:rPr>
              <a:t>Getch</a:t>
            </a: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();</a:t>
            </a:r>
            <a:endParaRPr lang="en-US" sz="3600" dirty="0">
              <a:latin typeface="Georgia"/>
              <a:cs typeface="Georgia"/>
            </a:endParaRPr>
          </a:p>
          <a:p>
            <a:pPr marL="393700">
              <a:lnSpc>
                <a:spcPct val="100000"/>
              </a:lnSpc>
              <a:spcBef>
                <a:spcPts val="1105"/>
              </a:spcBef>
            </a:pPr>
            <a:r>
              <a:rPr lang="en-US" sz="3600" dirty="0">
                <a:solidFill>
                  <a:srgbClr val="FFFFFF"/>
                </a:solidFill>
                <a:latin typeface="Georgia"/>
                <a:cs typeface="Georgia"/>
              </a:rPr>
              <a:t>}</a:t>
            </a:r>
            <a:endParaRPr lang="en-US" sz="36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2360802"/>
            <a:ext cx="5951220" cy="1937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5015"/>
              </a:lnSpc>
              <a:spcBef>
                <a:spcPts val="105"/>
              </a:spcBef>
            </a:pPr>
            <a:r>
              <a:rPr lang="en-US" dirty="0">
                <a:solidFill>
                  <a:srgbClr val="DF2D28"/>
                </a:solidFill>
              </a:rPr>
              <a:t>Output:</a:t>
            </a:r>
            <a:br>
              <a:rPr lang="en-US" dirty="0">
                <a:solidFill>
                  <a:srgbClr val="DF2D28"/>
                </a:solidFill>
              </a:rPr>
            </a:br>
            <a:r>
              <a:rPr lang="en-US" dirty="0"/>
              <a:t>Enter a number:</a:t>
            </a:r>
            <a:r>
              <a:rPr lang="en-US" spc="-145" dirty="0"/>
              <a:t> </a:t>
            </a:r>
            <a:r>
              <a:rPr lang="en-US" dirty="0"/>
              <a:t>10  </a:t>
            </a:r>
            <a:br>
              <a:rPr lang="en-US" dirty="0"/>
            </a:br>
            <a:r>
              <a:rPr lang="en-US" dirty="0"/>
              <a:t>10 is</a:t>
            </a:r>
            <a:r>
              <a:rPr lang="en-US" spc="-35" dirty="0"/>
              <a:t> </a:t>
            </a:r>
            <a:r>
              <a:rPr lang="en-US" dirty="0"/>
              <a:t>even.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00810"/>
            <a:ext cx="5184140" cy="17633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z="6000" b="1" dirty="0">
                <a:solidFill>
                  <a:srgbClr val="E9BE35"/>
                </a:solidFill>
                <a:latin typeface="Georgia"/>
                <a:cs typeface="Georgia"/>
              </a:rPr>
              <a:t>SWITCH  STATEME</a:t>
            </a:r>
            <a:r>
              <a:rPr sz="6000" b="1" spc="10" dirty="0">
                <a:solidFill>
                  <a:srgbClr val="E9BE35"/>
                </a:solidFill>
                <a:latin typeface="Georgia"/>
                <a:cs typeface="Georgia"/>
              </a:rPr>
              <a:t>N</a:t>
            </a:r>
            <a:r>
              <a:rPr sz="6000" b="1" dirty="0">
                <a:solidFill>
                  <a:srgbClr val="E9BE35"/>
                </a:solidFill>
                <a:latin typeface="Georgia"/>
                <a:cs typeface="Georgia"/>
              </a:rPr>
              <a:t>T</a:t>
            </a:r>
            <a:endParaRPr sz="6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586608"/>
            <a:ext cx="7366000" cy="2289729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75"/>
              </a:spcBef>
            </a:pPr>
            <a:r>
              <a:rPr lang="en-US" sz="4000" spc="-5" dirty="0">
                <a:solidFill>
                  <a:srgbClr val="FFFFFF"/>
                </a:solidFill>
                <a:latin typeface="Georgia"/>
                <a:cs typeface="Georgia"/>
              </a:rPr>
              <a:t>The switch </a:t>
            </a:r>
            <a:r>
              <a:rPr lang="en-US" sz="4000" spc="-10" dirty="0">
                <a:solidFill>
                  <a:srgbClr val="FFFFFF"/>
                </a:solidFill>
                <a:latin typeface="Georgia"/>
                <a:cs typeface="Georgia"/>
              </a:rPr>
              <a:t>statement </a:t>
            </a:r>
            <a:r>
              <a:rPr lang="en-US" sz="4000" spc="-5" dirty="0">
                <a:solidFill>
                  <a:srgbClr val="FFFFFF"/>
                </a:solidFill>
                <a:latin typeface="Georgia"/>
                <a:cs typeface="Georgia"/>
              </a:rPr>
              <a:t>is  </a:t>
            </a:r>
            <a:r>
              <a:rPr lang="en-US" sz="4000" spc="-10" dirty="0">
                <a:solidFill>
                  <a:srgbClr val="FFFFFF"/>
                </a:solidFill>
                <a:latin typeface="Georgia"/>
                <a:cs typeface="Georgia"/>
              </a:rPr>
              <a:t>another conditional  structure. </a:t>
            </a:r>
            <a:r>
              <a:rPr lang="en-US" sz="4000" spc="-5" dirty="0">
                <a:solidFill>
                  <a:srgbClr val="FFFFFF"/>
                </a:solidFill>
                <a:latin typeface="Georgia"/>
                <a:cs typeface="Georgia"/>
              </a:rPr>
              <a:t>It is a </a:t>
            </a:r>
            <a:r>
              <a:rPr lang="en-US" sz="4000" spc="-10" dirty="0">
                <a:solidFill>
                  <a:srgbClr val="FFFFFF"/>
                </a:solidFill>
                <a:latin typeface="Georgia"/>
                <a:cs typeface="Georgia"/>
              </a:rPr>
              <a:t>good  </a:t>
            </a:r>
            <a:r>
              <a:rPr lang="en-US" sz="4000" spc="-5" dirty="0">
                <a:solidFill>
                  <a:srgbClr val="FFFFFF"/>
                </a:solidFill>
                <a:latin typeface="Georgia"/>
                <a:cs typeface="Georgia"/>
              </a:rPr>
              <a:t>alternative </a:t>
            </a:r>
            <a:r>
              <a:rPr lang="en-US" sz="4000" spc="-10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lang="en-US" sz="4000" spc="-5" dirty="0">
                <a:solidFill>
                  <a:srgbClr val="FFFFFF"/>
                </a:solidFill>
                <a:latin typeface="Georgia"/>
                <a:cs typeface="Georgia"/>
              </a:rPr>
              <a:t>nested </a:t>
            </a:r>
            <a:r>
              <a:rPr lang="en-US" sz="4000" spc="5" dirty="0">
                <a:solidFill>
                  <a:srgbClr val="FFFFFF"/>
                </a:solidFill>
                <a:latin typeface="Georgia"/>
                <a:cs typeface="Georgia"/>
              </a:rPr>
              <a:t>if-  </a:t>
            </a:r>
            <a:r>
              <a:rPr lang="en-US" sz="4000" spc="-5" dirty="0">
                <a:solidFill>
                  <a:srgbClr val="FFFFFF"/>
                </a:solidFill>
                <a:latin typeface="Georgia"/>
                <a:cs typeface="Georgia"/>
              </a:rPr>
              <a:t>else.</a:t>
            </a:r>
            <a:endParaRPr lang="en-US" sz="4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46631"/>
            <a:ext cx="7125334" cy="3942169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 marR="5080">
              <a:lnSpc>
                <a:spcPct val="87700"/>
              </a:lnSpc>
              <a:spcBef>
                <a:spcPts val="750"/>
              </a:spcBef>
            </a:pPr>
            <a:r>
              <a:rPr lang="en-US" dirty="0"/>
              <a:t>It </a:t>
            </a:r>
            <a:r>
              <a:rPr lang="en-US" spc="-5" dirty="0"/>
              <a:t>can </a:t>
            </a:r>
            <a:r>
              <a:rPr lang="en-US" dirty="0"/>
              <a:t>be used </a:t>
            </a:r>
            <a:r>
              <a:rPr lang="en-US" spc="-5" dirty="0"/>
              <a:t>easily  </a:t>
            </a:r>
            <a:r>
              <a:rPr lang="en-US" dirty="0"/>
              <a:t>when there are </a:t>
            </a:r>
            <a:r>
              <a:rPr lang="en-US" spc="-5" dirty="0"/>
              <a:t>many  </a:t>
            </a:r>
            <a:r>
              <a:rPr lang="en-US" dirty="0"/>
              <a:t>choices available</a:t>
            </a:r>
            <a:r>
              <a:rPr lang="en-US" spc="-120" dirty="0"/>
              <a:t> </a:t>
            </a:r>
            <a:r>
              <a:rPr lang="en-US" dirty="0"/>
              <a:t>and  </a:t>
            </a:r>
            <a:r>
              <a:rPr lang="en-US" spc="-5" dirty="0"/>
              <a:t>only </a:t>
            </a:r>
            <a:r>
              <a:rPr lang="en-US" dirty="0"/>
              <a:t>one </a:t>
            </a:r>
            <a:r>
              <a:rPr lang="en-US" spc="-5" dirty="0"/>
              <a:t>should </a:t>
            </a:r>
            <a:r>
              <a:rPr lang="en-US" dirty="0"/>
              <a:t>be  executed</a:t>
            </a:r>
            <a:r>
              <a:rPr lang="en-US" sz="3600" dirty="0"/>
              <a:t>.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Note :</a:t>
            </a:r>
            <a:br>
              <a:rPr lang="en-US" sz="3600" dirty="0"/>
            </a:br>
            <a:r>
              <a:rPr lang="en-US" sz="3600" dirty="0"/>
              <a:t>only evaluates on equality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978154"/>
            <a:ext cx="6591300" cy="5024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560"/>
              </a:lnSpc>
              <a:spcBef>
                <a:spcPts val="95"/>
              </a:spcBef>
            </a:pPr>
            <a:r>
              <a:rPr lang="en-US" sz="4000" b="1" spc="-5" dirty="0">
                <a:solidFill>
                  <a:srgbClr val="FD801A"/>
                </a:solidFill>
                <a:latin typeface="Georgia"/>
                <a:cs typeface="Georgia"/>
              </a:rPr>
              <a:t>Syntax:</a:t>
            </a:r>
            <a:endParaRPr lang="en-US" sz="4000" dirty="0">
              <a:latin typeface="Georgia"/>
              <a:cs typeface="Georgia"/>
            </a:endParaRPr>
          </a:p>
          <a:p>
            <a:pPr marL="12700">
              <a:lnSpc>
                <a:spcPts val="4320"/>
              </a:lnSpc>
            </a:pPr>
            <a:r>
              <a:rPr lang="en-US" sz="4000" spc="-5" dirty="0">
                <a:solidFill>
                  <a:srgbClr val="FFFFFF"/>
                </a:solidFill>
                <a:latin typeface="Georgia"/>
                <a:cs typeface="Georgia"/>
              </a:rPr>
              <a:t>Switch(</a:t>
            </a:r>
            <a:r>
              <a:rPr lang="en-US" sz="4000" spc="-5" dirty="0" err="1">
                <a:solidFill>
                  <a:srgbClr val="FFFFFF"/>
                </a:solidFill>
                <a:latin typeface="Georgia"/>
                <a:cs typeface="Georgia"/>
              </a:rPr>
              <a:t>expression_variable</a:t>
            </a:r>
            <a:r>
              <a:rPr lang="en-US" sz="4000" spc="-5" dirty="0">
                <a:solidFill>
                  <a:srgbClr val="FFFFFF"/>
                </a:solidFill>
                <a:latin typeface="Georgia"/>
                <a:cs typeface="Georgia"/>
              </a:rPr>
              <a:t>)</a:t>
            </a:r>
            <a:endParaRPr lang="en-US" sz="4000" dirty="0">
              <a:latin typeface="Georgia"/>
              <a:cs typeface="Georgia"/>
            </a:endParaRPr>
          </a:p>
          <a:p>
            <a:pPr marL="12700">
              <a:lnSpc>
                <a:spcPts val="4320"/>
              </a:lnSpc>
            </a:pPr>
            <a:r>
              <a:rPr lang="en-US" sz="4000" spc="-5" dirty="0">
                <a:solidFill>
                  <a:srgbClr val="FFFFFF"/>
                </a:solidFill>
                <a:latin typeface="Georgia"/>
                <a:cs typeface="Georgia"/>
              </a:rPr>
              <a:t>{</a:t>
            </a:r>
            <a:endParaRPr lang="en-US" sz="4000" dirty="0">
              <a:latin typeface="Georgia"/>
              <a:cs typeface="Georgia"/>
            </a:endParaRPr>
          </a:p>
          <a:p>
            <a:pPr marL="12700" marR="5080">
              <a:lnSpc>
                <a:spcPts val="4320"/>
              </a:lnSpc>
              <a:spcBef>
                <a:spcPts val="305"/>
              </a:spcBef>
            </a:pPr>
            <a:r>
              <a:rPr lang="en-US" sz="4000" spc="-5" dirty="0">
                <a:solidFill>
                  <a:srgbClr val="FFFFFF"/>
                </a:solidFill>
                <a:latin typeface="Georgia"/>
                <a:cs typeface="Georgia"/>
              </a:rPr>
              <a:t>(Integer </a:t>
            </a:r>
            <a:r>
              <a:rPr lang="en-US" sz="4000" spc="-10" dirty="0">
                <a:solidFill>
                  <a:srgbClr val="FFFFFF"/>
                </a:solidFill>
                <a:latin typeface="Georgia"/>
                <a:cs typeface="Georgia"/>
              </a:rPr>
              <a:t>or character  constant)</a:t>
            </a:r>
            <a:endParaRPr lang="en-US" sz="4000" dirty="0">
              <a:latin typeface="Georgia"/>
              <a:cs typeface="Georgia"/>
            </a:endParaRPr>
          </a:p>
          <a:p>
            <a:pPr marL="379730" marR="1930400" indent="-367665">
              <a:lnSpc>
                <a:spcPts val="4320"/>
              </a:lnSpc>
            </a:pPr>
            <a:r>
              <a:rPr lang="en-US" sz="4000" spc="-10" dirty="0">
                <a:solidFill>
                  <a:srgbClr val="FFFFFF"/>
                </a:solidFill>
                <a:latin typeface="Georgia"/>
                <a:cs typeface="Georgia"/>
              </a:rPr>
              <a:t>Case constant </a:t>
            </a:r>
            <a:r>
              <a:rPr lang="en-US" sz="4000" spc="-5" dirty="0">
                <a:solidFill>
                  <a:srgbClr val="FFFFFF"/>
                </a:solidFill>
                <a:latin typeface="Georgia"/>
                <a:cs typeface="Georgia"/>
              </a:rPr>
              <a:t>1:  </a:t>
            </a:r>
            <a:r>
              <a:rPr lang="en-US" sz="4000" spc="-10" dirty="0">
                <a:solidFill>
                  <a:srgbClr val="FFFFFF"/>
                </a:solidFill>
                <a:latin typeface="Georgia"/>
                <a:cs typeface="Georgia"/>
              </a:rPr>
              <a:t>statement(s);  </a:t>
            </a:r>
            <a:r>
              <a:rPr lang="en-US" sz="4000" dirty="0">
                <a:solidFill>
                  <a:srgbClr val="FFFFFF"/>
                </a:solidFill>
                <a:latin typeface="Georgia"/>
                <a:cs typeface="Georgia"/>
              </a:rPr>
              <a:t>break;</a:t>
            </a:r>
            <a:endParaRPr lang="en-US" sz="4000" dirty="0">
              <a:latin typeface="Georgia"/>
              <a:cs typeface="Georgia"/>
            </a:endParaRPr>
          </a:p>
          <a:p>
            <a:pPr marL="12700">
              <a:lnSpc>
                <a:spcPts val="4260"/>
              </a:lnSpc>
            </a:pPr>
            <a:r>
              <a:rPr lang="en-US" sz="4000" spc="-10" dirty="0">
                <a:solidFill>
                  <a:srgbClr val="FFFFFF"/>
                </a:solidFill>
                <a:latin typeface="Georgia"/>
                <a:cs typeface="Georgia"/>
              </a:rPr>
              <a:t>Case constant</a:t>
            </a:r>
            <a:r>
              <a:rPr lang="en-US" sz="40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sz="4000" spc="-5" dirty="0">
                <a:solidFill>
                  <a:srgbClr val="FFFFFF"/>
                </a:solidFill>
                <a:latin typeface="Georgia"/>
                <a:cs typeface="Georgia"/>
              </a:rPr>
              <a:t>2:</a:t>
            </a:r>
            <a:endParaRPr lang="en-US" sz="4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96989"/>
            <a:ext cx="7239000" cy="677441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501650" marR="778510" indent="-365125">
              <a:lnSpc>
                <a:spcPct val="101299"/>
              </a:lnSpc>
              <a:spcBef>
                <a:spcPts val="30"/>
              </a:spcBef>
            </a:pPr>
            <a:r>
              <a:rPr lang="en-US" sz="4000" spc="-10" dirty="0">
                <a:solidFill>
                  <a:srgbClr val="FFFFFF"/>
                </a:solidFill>
                <a:latin typeface="Georgia"/>
                <a:cs typeface="Georgia"/>
              </a:rPr>
              <a:t>Statement(s); </a:t>
            </a:r>
          </a:p>
          <a:p>
            <a:pPr marL="501650" marR="778510" indent="-365125">
              <a:lnSpc>
                <a:spcPct val="101299"/>
              </a:lnSpc>
              <a:spcBef>
                <a:spcPts val="30"/>
              </a:spcBef>
            </a:pPr>
            <a:r>
              <a:rPr lang="en-US" sz="40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sz="4000" spc="-5" dirty="0">
                <a:solidFill>
                  <a:srgbClr val="FFFFFF"/>
                </a:solidFill>
                <a:latin typeface="Georgia"/>
                <a:cs typeface="Georgia"/>
              </a:rPr>
              <a:t>break;</a:t>
            </a:r>
            <a:endParaRPr lang="en-US" sz="4000" dirty="0">
              <a:latin typeface="Georgia"/>
              <a:cs typeface="Georgia"/>
            </a:endParaRPr>
          </a:p>
          <a:p>
            <a:pPr marL="991235">
              <a:lnSpc>
                <a:spcPts val="4085"/>
              </a:lnSpc>
            </a:pPr>
            <a:r>
              <a:rPr lang="en-US" sz="4000" spc="-5" dirty="0">
                <a:solidFill>
                  <a:srgbClr val="FFFFFF"/>
                </a:solidFill>
                <a:latin typeface="Georgia"/>
                <a:cs typeface="Georgia"/>
              </a:rPr>
              <a:t>.</a:t>
            </a:r>
            <a:endParaRPr lang="en-US" sz="4000" dirty="0">
              <a:latin typeface="Georgia"/>
              <a:cs typeface="Georgia"/>
            </a:endParaRPr>
          </a:p>
          <a:p>
            <a:pPr marL="991235">
              <a:lnSpc>
                <a:spcPts val="4320"/>
              </a:lnSpc>
            </a:pPr>
            <a:r>
              <a:rPr lang="en-US" sz="4000" spc="-5" dirty="0">
                <a:solidFill>
                  <a:srgbClr val="FFFFFF"/>
                </a:solidFill>
                <a:latin typeface="Georgia"/>
                <a:cs typeface="Georgia"/>
              </a:rPr>
              <a:t>.</a:t>
            </a:r>
            <a:endParaRPr lang="en-US" sz="4000" dirty="0">
              <a:latin typeface="Georgia"/>
              <a:cs typeface="Georgia"/>
            </a:endParaRPr>
          </a:p>
          <a:p>
            <a:pPr marL="12700">
              <a:lnSpc>
                <a:spcPts val="4560"/>
              </a:lnSpc>
            </a:pPr>
            <a:r>
              <a:rPr lang="en-US" sz="4000" spc="-10" dirty="0">
                <a:solidFill>
                  <a:srgbClr val="FFFFFF"/>
                </a:solidFill>
                <a:latin typeface="Georgia"/>
                <a:cs typeface="Georgia"/>
              </a:rPr>
              <a:t>Case constant</a:t>
            </a:r>
            <a:r>
              <a:rPr lang="en-US" sz="40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sz="4000" spc="-10" dirty="0">
                <a:solidFill>
                  <a:srgbClr val="FFFFFF"/>
                </a:solidFill>
                <a:latin typeface="Georgia"/>
                <a:cs typeface="Georgia"/>
              </a:rPr>
              <a:t>n:</a:t>
            </a:r>
            <a:endParaRPr lang="en-US" sz="4000" dirty="0">
              <a:latin typeface="Georgia"/>
              <a:cs typeface="Georgia"/>
            </a:endParaRPr>
          </a:p>
          <a:p>
            <a:pPr marL="501650" marR="781050" indent="-367665">
              <a:lnSpc>
                <a:spcPts val="4320"/>
              </a:lnSpc>
            </a:pPr>
            <a:r>
              <a:rPr lang="en-US" sz="4000" spc="-10" dirty="0">
                <a:solidFill>
                  <a:srgbClr val="FFFFFF"/>
                </a:solidFill>
                <a:latin typeface="Georgia"/>
                <a:cs typeface="Georgia"/>
              </a:rPr>
              <a:t>Statement(s);  </a:t>
            </a:r>
          </a:p>
          <a:p>
            <a:pPr marL="501650" marR="781050" indent="-367665">
              <a:lnSpc>
                <a:spcPts val="4320"/>
              </a:lnSpc>
            </a:pPr>
            <a:r>
              <a:rPr lang="en-US" sz="4000" spc="-5" dirty="0">
                <a:solidFill>
                  <a:srgbClr val="FFFFFF"/>
                </a:solidFill>
                <a:latin typeface="Georgia"/>
                <a:cs typeface="Georgia"/>
              </a:rPr>
              <a:t>break;</a:t>
            </a:r>
          </a:p>
          <a:p>
            <a:pPr marL="501650" marR="781050" indent="-367665">
              <a:lnSpc>
                <a:spcPts val="4320"/>
              </a:lnSpc>
            </a:pPr>
            <a:endParaRPr lang="en-US" sz="4000" spc="-5" dirty="0">
              <a:solidFill>
                <a:srgbClr val="FFFFFF"/>
              </a:solidFill>
              <a:latin typeface="Georgia"/>
              <a:cs typeface="Georgia"/>
            </a:endParaRPr>
          </a:p>
          <a:p>
            <a:pPr marL="501650" marR="781050" indent="-367665">
              <a:lnSpc>
                <a:spcPts val="4320"/>
              </a:lnSpc>
            </a:pPr>
            <a:r>
              <a:rPr lang="en-US" sz="4000" spc="-5" dirty="0">
                <a:solidFill>
                  <a:srgbClr val="FFFFFF"/>
                </a:solidFill>
                <a:latin typeface="Georgia"/>
                <a:cs typeface="Georgia"/>
              </a:rPr>
              <a:t>Default:</a:t>
            </a:r>
          </a:p>
          <a:p>
            <a:pPr marL="501650" marR="781050" indent="-367665">
              <a:lnSpc>
                <a:spcPts val="4320"/>
              </a:lnSpc>
            </a:pPr>
            <a:r>
              <a:rPr lang="en-US" sz="4000" spc="-10" dirty="0">
                <a:solidFill>
                  <a:srgbClr val="FFFFFF"/>
                </a:solidFill>
                <a:latin typeface="Georgia"/>
                <a:cs typeface="Georgia"/>
              </a:rPr>
              <a:t>Statement(s);  </a:t>
            </a:r>
          </a:p>
          <a:p>
            <a:pPr marL="501650" marR="781050" indent="-367665">
              <a:lnSpc>
                <a:spcPts val="4320"/>
              </a:lnSpc>
            </a:pPr>
            <a:r>
              <a:rPr lang="en-US" sz="4000" spc="-5" dirty="0">
                <a:solidFill>
                  <a:srgbClr val="FFFFFF"/>
                </a:solidFill>
                <a:latin typeface="Georgia"/>
                <a:cs typeface="Georgia"/>
              </a:rPr>
              <a:t>break;</a:t>
            </a:r>
          </a:p>
          <a:p>
            <a:pPr marL="501650" marR="781050" indent="-367665">
              <a:lnSpc>
                <a:spcPts val="4320"/>
              </a:lnSpc>
            </a:pPr>
            <a:endParaRPr lang="en-US" sz="4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8342" y="1049858"/>
            <a:ext cx="53638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i="1" dirty="0">
                <a:latin typeface="Georgia"/>
                <a:cs typeface="Georgia"/>
              </a:rPr>
              <a:t>INTRODUCTION</a:t>
            </a:r>
            <a:endParaRPr sz="48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967611"/>
            <a:ext cx="8024495" cy="41814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230"/>
              </a:spcBef>
              <a:tabLst>
                <a:tab pos="1575435" algn="l"/>
              </a:tabLst>
            </a:pPr>
            <a:r>
              <a:rPr sz="4700" spc="-5" dirty="0">
                <a:solidFill>
                  <a:srgbClr val="FFFFFF"/>
                </a:solidFill>
                <a:latin typeface="Georgia"/>
                <a:cs typeface="Georgia"/>
              </a:rPr>
              <a:t>Conditional statement </a:t>
            </a:r>
            <a:r>
              <a:rPr sz="4700" dirty="0">
                <a:solidFill>
                  <a:srgbClr val="FFFFFF"/>
                </a:solidFill>
                <a:latin typeface="Georgia"/>
                <a:cs typeface="Georgia"/>
              </a:rPr>
              <a:t>are  </a:t>
            </a:r>
            <a:r>
              <a:rPr sz="4700" spc="-5" dirty="0">
                <a:solidFill>
                  <a:srgbClr val="FFFFFF"/>
                </a:solidFill>
                <a:latin typeface="Georgia"/>
                <a:cs typeface="Georgia"/>
              </a:rPr>
              <a:t>used to execute </a:t>
            </a:r>
            <a:r>
              <a:rPr sz="4700" dirty="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sz="4700" spc="-10" dirty="0">
                <a:solidFill>
                  <a:srgbClr val="FFFFFF"/>
                </a:solidFill>
                <a:latin typeface="Georgia"/>
                <a:cs typeface="Georgia"/>
              </a:rPr>
              <a:t>set </a:t>
            </a:r>
            <a:r>
              <a:rPr sz="4700" spc="-5" dirty="0">
                <a:solidFill>
                  <a:srgbClr val="FFFFFF"/>
                </a:solidFill>
                <a:latin typeface="Georgia"/>
                <a:cs typeface="Georgia"/>
              </a:rPr>
              <a:t>of  statements </a:t>
            </a:r>
            <a:r>
              <a:rPr sz="4700" dirty="0">
                <a:solidFill>
                  <a:srgbClr val="FFFFFF"/>
                </a:solidFill>
                <a:latin typeface="Georgia"/>
                <a:cs typeface="Georgia"/>
              </a:rPr>
              <a:t>on </a:t>
            </a:r>
            <a:r>
              <a:rPr sz="4700" spc="-5" dirty="0">
                <a:solidFill>
                  <a:srgbClr val="FFFFFF"/>
                </a:solidFill>
                <a:latin typeface="Georgia"/>
                <a:cs typeface="Georgia"/>
              </a:rPr>
              <a:t>some  conditions. </a:t>
            </a:r>
            <a:r>
              <a:rPr sz="4700" dirty="0">
                <a:solidFill>
                  <a:srgbClr val="FFFFFF"/>
                </a:solidFill>
                <a:latin typeface="Georgia"/>
                <a:cs typeface="Georgia"/>
              </a:rPr>
              <a:t>It </a:t>
            </a:r>
            <a:r>
              <a:rPr sz="4700" spc="-5" dirty="0">
                <a:solidFill>
                  <a:srgbClr val="FFFFFF"/>
                </a:solidFill>
                <a:latin typeface="Georgia"/>
                <a:cs typeface="Georgia"/>
              </a:rPr>
              <a:t>provide </a:t>
            </a:r>
            <a:r>
              <a:rPr sz="4700" dirty="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sz="4700" spc="-5" dirty="0">
                <a:solidFill>
                  <a:srgbClr val="FFFFFF"/>
                </a:solidFill>
                <a:latin typeface="Georgia"/>
                <a:cs typeface="Georgia"/>
              </a:rPr>
              <a:t>unit of  block	</a:t>
            </a:r>
            <a:r>
              <a:rPr sz="4700" dirty="0">
                <a:solidFill>
                  <a:srgbClr val="FFFFFF"/>
                </a:solidFill>
                <a:latin typeface="Georgia"/>
                <a:cs typeface="Georgia"/>
              </a:rPr>
              <a:t>in </a:t>
            </a:r>
            <a:r>
              <a:rPr sz="4700" spc="-5" dirty="0">
                <a:solidFill>
                  <a:srgbClr val="FFFFFF"/>
                </a:solidFill>
                <a:latin typeface="Georgia"/>
                <a:cs typeface="Georgia"/>
              </a:rPr>
              <a:t>which </a:t>
            </a:r>
            <a:r>
              <a:rPr sz="4700" dirty="0">
                <a:solidFill>
                  <a:srgbClr val="FFFFFF"/>
                </a:solidFill>
                <a:latin typeface="Georgia"/>
                <a:cs typeface="Georgia"/>
              </a:rPr>
              <a:t>we can </a:t>
            </a:r>
            <a:r>
              <a:rPr sz="4700" spc="-5" dirty="0">
                <a:solidFill>
                  <a:srgbClr val="FFFFFF"/>
                </a:solidFill>
                <a:latin typeface="Georgia"/>
                <a:cs typeface="Georgia"/>
              </a:rPr>
              <a:t>either  one statement or </a:t>
            </a:r>
            <a:r>
              <a:rPr sz="4700" dirty="0">
                <a:solidFill>
                  <a:srgbClr val="FFFFFF"/>
                </a:solidFill>
                <a:latin typeface="Georgia"/>
                <a:cs typeface="Georgia"/>
              </a:rPr>
              <a:t>more </a:t>
            </a:r>
            <a:r>
              <a:rPr sz="4700" spc="-5" dirty="0">
                <a:solidFill>
                  <a:srgbClr val="FFFFFF"/>
                </a:solidFill>
                <a:latin typeface="Georgia"/>
                <a:cs typeface="Georgia"/>
              </a:rPr>
              <a:t>than  one statements.</a:t>
            </a:r>
            <a:endParaRPr sz="47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9536" y="1252727"/>
            <a:ext cx="7348727" cy="5605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144270"/>
            <a:ext cx="7872095" cy="417716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625"/>
              </a:spcBef>
            </a:pPr>
            <a:r>
              <a:rPr lang="en-US" sz="4400" b="1" spc="-5" dirty="0">
                <a:solidFill>
                  <a:srgbClr val="E9BE35"/>
                </a:solidFill>
                <a:latin typeface="Georgia"/>
                <a:cs typeface="Georgia"/>
              </a:rPr>
              <a:t>Write </a:t>
            </a:r>
            <a:r>
              <a:rPr lang="en-US" sz="4400" b="1" dirty="0">
                <a:solidFill>
                  <a:srgbClr val="E9BE35"/>
                </a:solidFill>
                <a:latin typeface="Georgia"/>
                <a:cs typeface="Georgia"/>
              </a:rPr>
              <a:t>a </a:t>
            </a:r>
            <a:r>
              <a:rPr lang="en-US" sz="4400" b="1" spc="-5" dirty="0">
                <a:solidFill>
                  <a:srgbClr val="E9BE35"/>
                </a:solidFill>
                <a:latin typeface="Georgia"/>
                <a:cs typeface="Georgia"/>
              </a:rPr>
              <a:t>program that  </a:t>
            </a:r>
            <a:r>
              <a:rPr lang="en-US" sz="4400" b="1" dirty="0">
                <a:solidFill>
                  <a:srgbClr val="E9BE35"/>
                </a:solidFill>
                <a:latin typeface="Georgia"/>
                <a:cs typeface="Georgia"/>
              </a:rPr>
              <a:t>inputs number of  week’s day </a:t>
            </a:r>
            <a:r>
              <a:rPr lang="en-US" sz="4400" b="1" spc="-5" dirty="0">
                <a:solidFill>
                  <a:srgbClr val="E9BE35"/>
                </a:solidFill>
                <a:latin typeface="Georgia"/>
                <a:cs typeface="Georgia"/>
              </a:rPr>
              <a:t>and  </a:t>
            </a:r>
            <a:r>
              <a:rPr lang="en-US" sz="4400" b="1" dirty="0">
                <a:solidFill>
                  <a:srgbClr val="E9BE35"/>
                </a:solidFill>
                <a:latin typeface="Georgia"/>
                <a:cs typeface="Georgia"/>
              </a:rPr>
              <a:t>display the name of  </a:t>
            </a:r>
            <a:r>
              <a:rPr lang="en-US" sz="4400" b="1" spc="-5" dirty="0">
                <a:solidFill>
                  <a:srgbClr val="E9BE35"/>
                </a:solidFill>
                <a:latin typeface="Georgia"/>
                <a:cs typeface="Georgia"/>
              </a:rPr>
              <a:t>the </a:t>
            </a:r>
            <a:r>
              <a:rPr lang="en-US" sz="4400" b="1" dirty="0">
                <a:solidFill>
                  <a:srgbClr val="E9BE35"/>
                </a:solidFill>
                <a:latin typeface="Georgia"/>
                <a:cs typeface="Georgia"/>
              </a:rPr>
              <a:t>day.  </a:t>
            </a:r>
            <a:r>
              <a:rPr lang="en-US" sz="4000" b="1" spc="-5" dirty="0">
                <a:solidFill>
                  <a:srgbClr val="FFFFFF"/>
                </a:solidFill>
                <a:latin typeface="Georgia"/>
                <a:cs typeface="Georgia"/>
              </a:rPr>
              <a:t>#Include&lt;iostream.H&gt;  </a:t>
            </a:r>
            <a:r>
              <a:rPr lang="en-US" sz="4000" b="1" spc="-10" dirty="0">
                <a:solidFill>
                  <a:srgbClr val="FFFFFF"/>
                </a:solidFill>
                <a:latin typeface="Georgia"/>
                <a:cs typeface="Georgia"/>
              </a:rPr>
              <a:t>#include&lt;conio.H&gt;</a:t>
            </a:r>
            <a:endParaRPr lang="en-US" sz="4000" dirty="0">
              <a:latin typeface="Georgia"/>
              <a:cs typeface="Georgia"/>
            </a:endParaRPr>
          </a:p>
          <a:p>
            <a:pPr marL="12700">
              <a:lnSpc>
                <a:spcPts val="4325"/>
              </a:lnSpc>
            </a:pPr>
            <a:r>
              <a:rPr lang="en-US" sz="4000" b="1" spc="-10" dirty="0">
                <a:solidFill>
                  <a:srgbClr val="FFFFFF"/>
                </a:solidFill>
                <a:latin typeface="Georgia"/>
                <a:cs typeface="Georgia"/>
              </a:rPr>
              <a:t>Void</a:t>
            </a:r>
            <a:r>
              <a:rPr lang="en-US" sz="4000" b="1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sz="4000" b="1" spc="-5" dirty="0">
                <a:solidFill>
                  <a:srgbClr val="FFFFFF"/>
                </a:solidFill>
                <a:latin typeface="Georgia"/>
                <a:cs typeface="Georgia"/>
              </a:rPr>
              <a:t>main()</a:t>
            </a:r>
            <a:endParaRPr lang="en-US" sz="4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422275"/>
            <a:ext cx="7863840" cy="55738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05"/>
              </a:lnSpc>
              <a:spcBef>
                <a:spcPts val="100"/>
              </a:spcBef>
            </a:pPr>
            <a:r>
              <a:rPr lang="en-US" sz="3600" dirty="0">
                <a:solidFill>
                  <a:srgbClr val="FFFFFF"/>
                </a:solidFill>
                <a:latin typeface="Georgia"/>
                <a:cs typeface="Georgia"/>
              </a:rPr>
              <a:t>{</a:t>
            </a:r>
            <a:endParaRPr lang="en-US" sz="3600" dirty="0">
              <a:latin typeface="Georgia"/>
              <a:cs typeface="Georgia"/>
            </a:endParaRPr>
          </a:p>
          <a:p>
            <a:pPr marL="341630" marR="5153660">
              <a:lnSpc>
                <a:spcPts val="3890"/>
              </a:lnSpc>
              <a:spcBef>
                <a:spcPts val="270"/>
              </a:spcBef>
            </a:pPr>
            <a:r>
              <a:rPr lang="en-US" sz="3600" spc="-5" dirty="0" err="1">
                <a:solidFill>
                  <a:srgbClr val="FFFFFF"/>
                </a:solidFill>
                <a:latin typeface="Georgia"/>
                <a:cs typeface="Georgia"/>
              </a:rPr>
              <a:t>Clrscr</a:t>
            </a:r>
            <a:r>
              <a:rPr lang="en-US" sz="3600" spc="-9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sz="3600" spc="5" dirty="0">
                <a:solidFill>
                  <a:srgbClr val="FFFFFF"/>
                </a:solidFill>
                <a:latin typeface="Georgia"/>
                <a:cs typeface="Georgia"/>
              </a:rPr>
              <a:t>();  </a:t>
            </a:r>
            <a:r>
              <a:rPr lang="en-US" sz="3600" dirty="0">
                <a:solidFill>
                  <a:srgbClr val="FFFFFF"/>
                </a:solidFill>
                <a:latin typeface="Georgia"/>
                <a:cs typeface="Georgia"/>
              </a:rPr>
              <a:t>int</a:t>
            </a:r>
            <a:r>
              <a:rPr lang="en-US" sz="36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n;</a:t>
            </a:r>
            <a:endParaRPr lang="en-US" sz="3600" dirty="0">
              <a:latin typeface="Georgia"/>
              <a:cs typeface="Georgia"/>
            </a:endParaRPr>
          </a:p>
          <a:p>
            <a:pPr marL="341630">
              <a:lnSpc>
                <a:spcPts val="3615"/>
              </a:lnSpc>
            </a:pPr>
            <a:r>
              <a:rPr lang="en-US" sz="3600" spc="-5" dirty="0" err="1">
                <a:solidFill>
                  <a:srgbClr val="FFFFFF"/>
                </a:solidFill>
                <a:latin typeface="Georgia"/>
                <a:cs typeface="Georgia"/>
              </a:rPr>
              <a:t>Cout</a:t>
            </a: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 &lt;&lt; “enter </a:t>
            </a:r>
            <a:r>
              <a:rPr lang="en-US" sz="3600" dirty="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number of</a:t>
            </a:r>
            <a:r>
              <a:rPr lang="en-US" sz="3600" spc="-1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sz="3600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endParaRPr lang="en-US" sz="3600" dirty="0">
              <a:latin typeface="Georgia"/>
              <a:cs typeface="Georgia"/>
            </a:endParaRPr>
          </a:p>
          <a:p>
            <a:pPr marL="341630" marR="4879975" indent="-329565">
              <a:lnSpc>
                <a:spcPct val="90000"/>
              </a:lnSpc>
              <a:spcBef>
                <a:spcPts val="215"/>
              </a:spcBef>
            </a:pPr>
            <a:r>
              <a:rPr lang="en-US" sz="3600" dirty="0">
                <a:solidFill>
                  <a:srgbClr val="FFFFFF"/>
                </a:solidFill>
                <a:latin typeface="Georgia"/>
                <a:cs typeface="Georgia"/>
              </a:rPr>
              <a:t>Weekday.”;  </a:t>
            </a:r>
            <a:r>
              <a:rPr lang="en-US" sz="3600" spc="-5" dirty="0" err="1">
                <a:solidFill>
                  <a:srgbClr val="FFFFFF"/>
                </a:solidFill>
                <a:latin typeface="Georgia"/>
                <a:cs typeface="Georgia"/>
              </a:rPr>
              <a:t>Cin</a:t>
            </a: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&gt;&gt;n;  switch</a:t>
            </a:r>
            <a:r>
              <a:rPr lang="en-US" sz="3600" spc="-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sz="3600" dirty="0">
                <a:solidFill>
                  <a:srgbClr val="FFFFFF"/>
                </a:solidFill>
                <a:latin typeface="Georgia"/>
                <a:cs typeface="Georgia"/>
              </a:rPr>
              <a:t>(n)</a:t>
            </a:r>
            <a:endParaRPr lang="en-US" sz="3600" dirty="0">
              <a:latin typeface="Georgia"/>
              <a:cs typeface="Georgia"/>
            </a:endParaRPr>
          </a:p>
          <a:p>
            <a:pPr marL="341630">
              <a:lnSpc>
                <a:spcPts val="3670"/>
              </a:lnSpc>
            </a:pPr>
            <a:r>
              <a:rPr lang="en-US" sz="3600" dirty="0">
                <a:solidFill>
                  <a:srgbClr val="FFFFFF"/>
                </a:solidFill>
                <a:latin typeface="Georgia"/>
                <a:cs typeface="Georgia"/>
              </a:rPr>
              <a:t>{</a:t>
            </a:r>
            <a:endParaRPr lang="en-US" sz="3600" dirty="0">
              <a:latin typeface="Georgia"/>
              <a:cs typeface="Georgia"/>
            </a:endParaRPr>
          </a:p>
          <a:p>
            <a:pPr marL="779145">
              <a:lnSpc>
                <a:spcPts val="3890"/>
              </a:lnSpc>
            </a:pP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Case</a:t>
            </a:r>
            <a:r>
              <a:rPr lang="en-US" sz="36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sz="3600" dirty="0">
                <a:solidFill>
                  <a:srgbClr val="FFFFFF"/>
                </a:solidFill>
                <a:latin typeface="Georgia"/>
                <a:cs typeface="Georgia"/>
              </a:rPr>
              <a:t>1:</a:t>
            </a:r>
            <a:endParaRPr lang="en-US" sz="3600" dirty="0">
              <a:latin typeface="Georgia"/>
              <a:cs typeface="Georgia"/>
            </a:endParaRPr>
          </a:p>
          <a:p>
            <a:pPr marL="1326515" marR="2235835">
              <a:lnSpc>
                <a:spcPts val="3890"/>
              </a:lnSpc>
              <a:spcBef>
                <a:spcPts val="275"/>
              </a:spcBef>
            </a:pPr>
            <a:r>
              <a:rPr lang="en-US" sz="3600" spc="-5" dirty="0" err="1">
                <a:solidFill>
                  <a:srgbClr val="FFFFFF"/>
                </a:solidFill>
                <a:latin typeface="Georgia"/>
                <a:cs typeface="Georgia"/>
              </a:rPr>
              <a:t>Cout</a:t>
            </a: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 &lt;&lt;</a:t>
            </a:r>
            <a:r>
              <a:rPr lang="en-US" sz="3600" spc="-8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“</a:t>
            </a:r>
            <a:r>
              <a:rPr lang="en-US" sz="3600" spc="-5" dirty="0" err="1">
                <a:solidFill>
                  <a:srgbClr val="FFFFFF"/>
                </a:solidFill>
                <a:latin typeface="Georgia"/>
                <a:cs typeface="Georgia"/>
              </a:rPr>
              <a:t>friday</a:t>
            </a: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”;  break;</a:t>
            </a:r>
            <a:endParaRPr lang="en-US" sz="36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508" y="916051"/>
            <a:ext cx="6247130" cy="4657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Case</a:t>
            </a:r>
            <a:r>
              <a:rPr lang="en-US" sz="36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sz="3600" dirty="0">
                <a:solidFill>
                  <a:srgbClr val="FFFFFF"/>
                </a:solidFill>
                <a:latin typeface="Georgia"/>
                <a:cs typeface="Georgia"/>
              </a:rPr>
              <a:t>1:</a:t>
            </a:r>
            <a:endParaRPr lang="en-US" sz="3600" dirty="0">
              <a:latin typeface="Georgia"/>
              <a:cs typeface="Georgia"/>
            </a:endParaRPr>
          </a:p>
          <a:p>
            <a:pPr marL="1201420" marR="746760">
              <a:lnSpc>
                <a:spcPts val="3890"/>
              </a:lnSpc>
              <a:spcBef>
                <a:spcPts val="655"/>
              </a:spcBef>
            </a:pPr>
            <a:r>
              <a:rPr lang="en-US" sz="3600" spc="-5" dirty="0" err="1">
                <a:solidFill>
                  <a:srgbClr val="FFFFFF"/>
                </a:solidFill>
                <a:latin typeface="Georgia"/>
                <a:cs typeface="Georgia"/>
              </a:rPr>
              <a:t>Cout</a:t>
            </a: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 &lt;&lt;</a:t>
            </a:r>
            <a:r>
              <a:rPr lang="en-US" sz="3600" spc="-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“</a:t>
            </a:r>
            <a:r>
              <a:rPr lang="en-US" sz="3600" spc="-5" dirty="0" err="1">
                <a:solidFill>
                  <a:srgbClr val="FFFFFF"/>
                </a:solidFill>
                <a:latin typeface="Georgia"/>
                <a:cs typeface="Georgia"/>
              </a:rPr>
              <a:t>friday</a:t>
            </a: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”;  break;</a:t>
            </a:r>
            <a:endParaRPr lang="en-US" sz="3600" dirty="0">
              <a:latin typeface="Georgia"/>
              <a:cs typeface="Georgia"/>
            </a:endParaRPr>
          </a:p>
          <a:p>
            <a:pPr marL="544830">
              <a:lnSpc>
                <a:spcPts val="3615"/>
              </a:lnSpc>
            </a:pP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Case</a:t>
            </a:r>
            <a:r>
              <a:rPr lang="en-US" sz="36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sz="3600" dirty="0">
                <a:solidFill>
                  <a:srgbClr val="FFFFFF"/>
                </a:solidFill>
                <a:latin typeface="Georgia"/>
                <a:cs typeface="Georgia"/>
              </a:rPr>
              <a:t>2:</a:t>
            </a:r>
            <a:endParaRPr lang="en-US" sz="3600" dirty="0">
              <a:latin typeface="Georgia"/>
              <a:cs typeface="Georgia"/>
            </a:endParaRPr>
          </a:p>
          <a:p>
            <a:pPr marL="1201420" marR="5080">
              <a:lnSpc>
                <a:spcPts val="3890"/>
              </a:lnSpc>
              <a:spcBef>
                <a:spcPts val="270"/>
              </a:spcBef>
            </a:pPr>
            <a:r>
              <a:rPr lang="en-US" sz="3600" spc="-5" dirty="0" err="1">
                <a:solidFill>
                  <a:srgbClr val="FFFFFF"/>
                </a:solidFill>
                <a:latin typeface="Georgia"/>
                <a:cs typeface="Georgia"/>
              </a:rPr>
              <a:t>Cout</a:t>
            </a: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 &lt;&lt; “</a:t>
            </a:r>
            <a:r>
              <a:rPr lang="en-US" sz="3600" spc="-5" dirty="0" err="1">
                <a:solidFill>
                  <a:srgbClr val="FFFFFF"/>
                </a:solidFill>
                <a:latin typeface="Georgia"/>
                <a:cs typeface="Georgia"/>
              </a:rPr>
              <a:t>saturday</a:t>
            </a: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”;  break;</a:t>
            </a:r>
            <a:endParaRPr lang="en-US" sz="3600" dirty="0">
              <a:latin typeface="Georgia"/>
              <a:cs typeface="Georgia"/>
            </a:endParaRPr>
          </a:p>
          <a:p>
            <a:pPr marL="544830">
              <a:lnSpc>
                <a:spcPts val="3615"/>
              </a:lnSpc>
            </a:pP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Case</a:t>
            </a:r>
            <a:r>
              <a:rPr lang="en-US" sz="36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sz="3600" dirty="0">
                <a:solidFill>
                  <a:srgbClr val="FFFFFF"/>
                </a:solidFill>
                <a:latin typeface="Georgia"/>
                <a:cs typeface="Georgia"/>
              </a:rPr>
              <a:t>3:</a:t>
            </a:r>
            <a:endParaRPr lang="en-US" sz="3600" dirty="0">
              <a:latin typeface="Georgia"/>
              <a:cs typeface="Georgia"/>
            </a:endParaRPr>
          </a:p>
          <a:p>
            <a:pPr marL="1201420" marR="566420">
              <a:lnSpc>
                <a:spcPts val="3890"/>
              </a:lnSpc>
              <a:spcBef>
                <a:spcPts val="275"/>
              </a:spcBef>
            </a:pPr>
            <a:r>
              <a:rPr lang="en-US" sz="3600" spc="-5" dirty="0" err="1">
                <a:solidFill>
                  <a:srgbClr val="FFFFFF"/>
                </a:solidFill>
                <a:latin typeface="Georgia"/>
                <a:cs typeface="Georgia"/>
              </a:rPr>
              <a:t>Cout</a:t>
            </a: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 &lt;&lt;</a:t>
            </a:r>
            <a:r>
              <a:rPr lang="en-US" sz="3600" spc="-9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“</a:t>
            </a:r>
            <a:r>
              <a:rPr lang="en-US" sz="3600" spc="-5" dirty="0" err="1">
                <a:solidFill>
                  <a:srgbClr val="FFFFFF"/>
                </a:solidFill>
                <a:latin typeface="Georgia"/>
                <a:cs typeface="Georgia"/>
              </a:rPr>
              <a:t>sunday</a:t>
            </a: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”;  break;</a:t>
            </a:r>
            <a:endParaRPr lang="en-US" sz="36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92963"/>
            <a:ext cx="6169660" cy="5096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05"/>
              </a:lnSpc>
              <a:spcBef>
                <a:spcPts val="100"/>
              </a:spcBef>
            </a:pP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Case</a:t>
            </a:r>
            <a:r>
              <a:rPr lang="en-US" sz="3600" spc="-10" dirty="0">
                <a:solidFill>
                  <a:srgbClr val="FFFFFF"/>
                </a:solidFill>
                <a:latin typeface="Georgia"/>
                <a:cs typeface="Georgia"/>
              </a:rPr>
              <a:t> 4:</a:t>
            </a:r>
            <a:endParaRPr lang="en-US" sz="3600" dirty="0">
              <a:latin typeface="Georgia"/>
              <a:cs typeface="Georgia"/>
            </a:endParaRPr>
          </a:p>
          <a:p>
            <a:pPr marL="1326515" marR="73660">
              <a:lnSpc>
                <a:spcPts val="3890"/>
              </a:lnSpc>
              <a:spcBef>
                <a:spcPts val="270"/>
              </a:spcBef>
            </a:pPr>
            <a:r>
              <a:rPr lang="en-US" sz="3600" spc="-5" dirty="0" err="1">
                <a:solidFill>
                  <a:srgbClr val="FFFFFF"/>
                </a:solidFill>
                <a:latin typeface="Georgia"/>
                <a:cs typeface="Georgia"/>
              </a:rPr>
              <a:t>Cout</a:t>
            </a: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&lt;&lt;</a:t>
            </a:r>
            <a:r>
              <a:rPr lang="en-US" sz="3600" spc="-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“</a:t>
            </a:r>
            <a:r>
              <a:rPr lang="en-US" sz="3600" spc="-5" dirty="0" err="1">
                <a:solidFill>
                  <a:srgbClr val="FFFFFF"/>
                </a:solidFill>
                <a:latin typeface="Georgia"/>
                <a:cs typeface="Georgia"/>
              </a:rPr>
              <a:t>monday</a:t>
            </a: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”;  break;</a:t>
            </a:r>
            <a:endParaRPr lang="en-US" sz="3600" dirty="0">
              <a:latin typeface="Georgia"/>
              <a:cs typeface="Georgia"/>
            </a:endParaRPr>
          </a:p>
          <a:p>
            <a:pPr marL="669290">
              <a:lnSpc>
                <a:spcPts val="3615"/>
              </a:lnSpc>
            </a:pP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Case</a:t>
            </a:r>
            <a:r>
              <a:rPr lang="en-US" sz="36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5:</a:t>
            </a:r>
            <a:endParaRPr lang="en-US" sz="3600" dirty="0">
              <a:latin typeface="Georgia"/>
              <a:cs typeface="Georgia"/>
            </a:endParaRPr>
          </a:p>
          <a:p>
            <a:pPr marL="1326515" marR="5080">
              <a:lnSpc>
                <a:spcPts val="3890"/>
              </a:lnSpc>
              <a:spcBef>
                <a:spcPts val="275"/>
              </a:spcBef>
            </a:pPr>
            <a:r>
              <a:rPr lang="en-US" sz="3600" spc="-5" dirty="0" err="1">
                <a:solidFill>
                  <a:srgbClr val="FFFFFF"/>
                </a:solidFill>
                <a:latin typeface="Georgia"/>
                <a:cs typeface="Georgia"/>
              </a:rPr>
              <a:t>Cout</a:t>
            </a: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&lt;&lt;</a:t>
            </a:r>
            <a:r>
              <a:rPr lang="en-US" sz="3600" spc="-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“</a:t>
            </a:r>
            <a:r>
              <a:rPr lang="en-US" sz="3600" spc="-5" dirty="0" err="1">
                <a:solidFill>
                  <a:srgbClr val="FFFFFF"/>
                </a:solidFill>
                <a:latin typeface="Georgia"/>
                <a:cs typeface="Georgia"/>
              </a:rPr>
              <a:t>tuesday</a:t>
            </a: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”;  break;</a:t>
            </a:r>
            <a:endParaRPr lang="en-US" sz="3600" dirty="0">
              <a:latin typeface="Georgia"/>
              <a:cs typeface="Georgia"/>
            </a:endParaRPr>
          </a:p>
          <a:p>
            <a:pPr marL="669290">
              <a:lnSpc>
                <a:spcPts val="3829"/>
              </a:lnSpc>
            </a:pP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Case</a:t>
            </a:r>
            <a:r>
              <a:rPr lang="en-US" sz="36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sz="3600" dirty="0">
                <a:solidFill>
                  <a:srgbClr val="FFFFFF"/>
                </a:solidFill>
                <a:latin typeface="Georgia"/>
                <a:cs typeface="Georgia"/>
              </a:rPr>
              <a:t>6:</a:t>
            </a:r>
            <a:endParaRPr lang="en-US" sz="3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3450" dirty="0">
              <a:latin typeface="Georgia"/>
              <a:cs typeface="Georgia"/>
            </a:endParaRPr>
          </a:p>
          <a:p>
            <a:pPr marL="1326515" marR="615950" indent="-1314450">
              <a:lnSpc>
                <a:spcPts val="3890"/>
              </a:lnSpc>
            </a:pPr>
            <a:r>
              <a:rPr lang="en-US" sz="3600" spc="-5" dirty="0" err="1">
                <a:solidFill>
                  <a:srgbClr val="FFFFFF"/>
                </a:solidFill>
                <a:latin typeface="Georgia"/>
                <a:cs typeface="Georgia"/>
              </a:rPr>
              <a:t>Cout</a:t>
            </a: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&lt;&lt;“</a:t>
            </a:r>
            <a:r>
              <a:rPr lang="en-US" sz="3600" spc="-5" dirty="0" err="1">
                <a:solidFill>
                  <a:srgbClr val="FFFFFF"/>
                </a:solidFill>
                <a:latin typeface="Georgia"/>
                <a:cs typeface="Georgia"/>
              </a:rPr>
              <a:t>wednesda</a:t>
            </a:r>
            <a:r>
              <a:rPr lang="en-US" sz="3600" dirty="0" err="1">
                <a:solidFill>
                  <a:srgbClr val="FFFFFF"/>
                </a:solidFill>
                <a:latin typeface="Georgia"/>
                <a:cs typeface="Georgia"/>
              </a:rPr>
              <a:t>y</a:t>
            </a: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”;  break;</a:t>
            </a:r>
            <a:endParaRPr lang="en-US" sz="36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821563"/>
            <a:ext cx="5422900" cy="5019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05"/>
              </a:lnSpc>
              <a:spcBef>
                <a:spcPts val="100"/>
              </a:spcBef>
            </a:pP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case</a:t>
            </a:r>
            <a:r>
              <a:rPr lang="en-US" sz="36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7:</a:t>
            </a:r>
            <a:endParaRPr lang="en-US" sz="3600" dirty="0">
              <a:latin typeface="Georgia"/>
              <a:cs typeface="Georgia"/>
            </a:endParaRPr>
          </a:p>
          <a:p>
            <a:pPr marL="12700" marR="2237105" indent="1313180">
              <a:lnSpc>
                <a:spcPts val="3890"/>
              </a:lnSpc>
              <a:spcBef>
                <a:spcPts val="270"/>
              </a:spcBef>
            </a:pPr>
            <a:r>
              <a:rPr lang="en-US" sz="3600" spc="-5" dirty="0" err="1">
                <a:solidFill>
                  <a:srgbClr val="FFFFFF"/>
                </a:solidFill>
                <a:latin typeface="Georgia"/>
                <a:cs typeface="Georgia"/>
              </a:rPr>
              <a:t>cout</a:t>
            </a: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&lt;&lt;  </a:t>
            </a:r>
            <a:r>
              <a:rPr lang="en-US" sz="3600" spc="-10" dirty="0">
                <a:solidFill>
                  <a:srgbClr val="FFFFFF"/>
                </a:solidFill>
                <a:latin typeface="Georgia"/>
                <a:cs typeface="Georgia"/>
              </a:rPr>
              <a:t>“</a:t>
            </a:r>
            <a:r>
              <a:rPr lang="en-US" sz="3600" spc="-10" dirty="0" err="1">
                <a:solidFill>
                  <a:srgbClr val="FFFFFF"/>
                </a:solidFill>
                <a:latin typeface="Georgia"/>
                <a:cs typeface="Georgia"/>
              </a:rPr>
              <a:t>thursday</a:t>
            </a:r>
            <a:r>
              <a:rPr lang="en-US" sz="3600" spc="-10" dirty="0">
                <a:solidFill>
                  <a:srgbClr val="FFFFFF"/>
                </a:solidFill>
                <a:latin typeface="Georgia"/>
                <a:cs typeface="Georgia"/>
              </a:rPr>
              <a:t>”;</a:t>
            </a:r>
            <a:endParaRPr lang="en-US" sz="3600" dirty="0">
              <a:latin typeface="Georgia"/>
              <a:cs typeface="Georgia"/>
            </a:endParaRPr>
          </a:p>
          <a:p>
            <a:pPr marL="1325880">
              <a:lnSpc>
                <a:spcPts val="3615"/>
              </a:lnSpc>
            </a:pP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break;</a:t>
            </a:r>
            <a:endParaRPr lang="en-US" sz="3600" dirty="0">
              <a:latin typeface="Georgia"/>
              <a:cs typeface="Georgia"/>
            </a:endParaRPr>
          </a:p>
          <a:p>
            <a:pPr marL="888365">
              <a:lnSpc>
                <a:spcPts val="3890"/>
              </a:lnSpc>
            </a:pP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default:</a:t>
            </a:r>
            <a:endParaRPr lang="en-US" sz="3600" dirty="0">
              <a:latin typeface="Georgia"/>
              <a:cs typeface="Georgia"/>
            </a:endParaRPr>
          </a:p>
          <a:p>
            <a:pPr marL="12700" marR="5080" indent="1313180">
              <a:lnSpc>
                <a:spcPts val="3890"/>
              </a:lnSpc>
              <a:spcBef>
                <a:spcPts val="275"/>
              </a:spcBef>
            </a:pPr>
            <a:r>
              <a:rPr lang="en-US" sz="3600" spc="-5" dirty="0" err="1">
                <a:solidFill>
                  <a:srgbClr val="FFFFFF"/>
                </a:solidFill>
                <a:latin typeface="Georgia"/>
                <a:cs typeface="Georgia"/>
              </a:rPr>
              <a:t>cout</a:t>
            </a: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&lt;&lt;</a:t>
            </a:r>
            <a:r>
              <a:rPr lang="en-US" sz="3600" spc="-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sz="3600" spc="-5" dirty="0">
                <a:solidFill>
                  <a:srgbClr val="FFFFFF"/>
                </a:solidFill>
                <a:latin typeface="Georgia"/>
                <a:cs typeface="Georgia"/>
              </a:rPr>
              <a:t>“invalid  number”;</a:t>
            </a:r>
            <a:endParaRPr lang="en-US" sz="3600" dirty="0">
              <a:latin typeface="Georgia"/>
              <a:cs typeface="Georgia"/>
            </a:endParaRPr>
          </a:p>
          <a:p>
            <a:pPr marL="888365">
              <a:lnSpc>
                <a:spcPts val="3615"/>
              </a:lnSpc>
            </a:pPr>
            <a:r>
              <a:rPr lang="en-US" sz="3600" dirty="0">
                <a:solidFill>
                  <a:srgbClr val="FFFFFF"/>
                </a:solidFill>
                <a:latin typeface="Georgia"/>
                <a:cs typeface="Georgia"/>
              </a:rPr>
              <a:t>}</a:t>
            </a:r>
            <a:endParaRPr lang="en-US" sz="3600" dirty="0">
              <a:latin typeface="Georgia"/>
              <a:cs typeface="Georgia"/>
            </a:endParaRPr>
          </a:p>
          <a:p>
            <a:pPr marL="449580">
              <a:lnSpc>
                <a:spcPts val="3890"/>
              </a:lnSpc>
            </a:pPr>
            <a:r>
              <a:rPr lang="en-US" sz="3600" spc="-5" dirty="0" err="1">
                <a:solidFill>
                  <a:srgbClr val="FFFFFF"/>
                </a:solidFill>
                <a:latin typeface="Georgia"/>
                <a:cs typeface="Georgia"/>
              </a:rPr>
              <a:t>getch</a:t>
            </a:r>
            <a:r>
              <a:rPr lang="en-US" sz="36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sz="3600" dirty="0">
                <a:solidFill>
                  <a:srgbClr val="FFFFFF"/>
                </a:solidFill>
                <a:latin typeface="Georgia"/>
                <a:cs typeface="Georgia"/>
              </a:rPr>
              <a:t>();</a:t>
            </a:r>
            <a:endParaRPr lang="en-US" sz="3600" dirty="0">
              <a:latin typeface="Georgia"/>
              <a:cs typeface="Georgia"/>
            </a:endParaRPr>
          </a:p>
          <a:p>
            <a:pPr marL="12700">
              <a:lnSpc>
                <a:spcPts val="4105"/>
              </a:lnSpc>
            </a:pPr>
            <a:r>
              <a:rPr lang="en-US" sz="3600" dirty="0">
                <a:solidFill>
                  <a:srgbClr val="FFFFFF"/>
                </a:solidFill>
                <a:latin typeface="Georgia"/>
                <a:cs typeface="Georgia"/>
              </a:rPr>
              <a:t>}</a:t>
            </a:r>
            <a:endParaRPr lang="en-US" sz="36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9136" y="1254251"/>
            <a:ext cx="6129527" cy="56037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526489"/>
            <a:ext cx="5788025" cy="3128421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 marR="5080" indent="109220">
              <a:lnSpc>
                <a:spcPct val="90000"/>
              </a:lnSpc>
              <a:spcBef>
                <a:spcPts val="635"/>
              </a:spcBef>
            </a:pPr>
            <a:r>
              <a:rPr lang="en-US" sz="4400" dirty="0">
                <a:solidFill>
                  <a:srgbClr val="FFFFFF"/>
                </a:solidFill>
                <a:latin typeface="Georgia"/>
                <a:cs typeface="Georgia"/>
              </a:rPr>
              <a:t>If </a:t>
            </a:r>
            <a:r>
              <a:rPr lang="en-US" sz="4400" spc="-5" dirty="0">
                <a:solidFill>
                  <a:srgbClr val="FFFFFF"/>
                </a:solidFill>
                <a:latin typeface="Georgia"/>
                <a:cs typeface="Georgia"/>
              </a:rPr>
              <a:t>the given  condition </a:t>
            </a:r>
            <a:r>
              <a:rPr lang="en-US" sz="4400" dirty="0">
                <a:solidFill>
                  <a:srgbClr val="FFFFFF"/>
                </a:solidFill>
                <a:latin typeface="Georgia"/>
                <a:cs typeface="Georgia"/>
              </a:rPr>
              <a:t>is true  than the </a:t>
            </a:r>
            <a:r>
              <a:rPr lang="en-US" sz="4400" spc="-5" dirty="0">
                <a:solidFill>
                  <a:srgbClr val="FFFFFF"/>
                </a:solidFill>
                <a:latin typeface="Georgia"/>
                <a:cs typeface="Georgia"/>
              </a:rPr>
              <a:t>set of  statement </a:t>
            </a:r>
            <a:r>
              <a:rPr lang="en-US" sz="4400" dirty="0">
                <a:solidFill>
                  <a:srgbClr val="FFFFFF"/>
                </a:solidFill>
                <a:latin typeface="Georgia"/>
                <a:cs typeface="Georgia"/>
              </a:rPr>
              <a:t>are  executed  </a:t>
            </a:r>
            <a:r>
              <a:rPr lang="en-US" sz="4400" spc="-5" dirty="0">
                <a:solidFill>
                  <a:srgbClr val="FFFFFF"/>
                </a:solidFill>
                <a:latin typeface="Georgia"/>
                <a:cs typeface="Georgia"/>
              </a:rPr>
              <a:t>otherwise </a:t>
            </a:r>
            <a:r>
              <a:rPr lang="en-US" sz="4400" dirty="0">
                <a:solidFill>
                  <a:srgbClr val="FFFFFF"/>
                </a:solidFill>
                <a:latin typeface="Georgia"/>
                <a:cs typeface="Georgia"/>
              </a:rPr>
              <a:t>body</a:t>
            </a:r>
            <a:r>
              <a:rPr lang="en-US" sz="4400" spc="-8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sz="4400" dirty="0">
                <a:solidFill>
                  <a:srgbClr val="FFFFFF"/>
                </a:solidFill>
                <a:latin typeface="Georgia"/>
                <a:cs typeface="Georgia"/>
              </a:rPr>
              <a:t>is  </a:t>
            </a:r>
            <a:r>
              <a:rPr lang="en-US" sz="4400" spc="-5" dirty="0">
                <a:solidFill>
                  <a:srgbClr val="FFFFFF"/>
                </a:solidFill>
                <a:latin typeface="Georgia"/>
                <a:cs typeface="Georgia"/>
              </a:rPr>
              <a:t>skipped….</a:t>
            </a:r>
            <a:endParaRPr lang="en-US" sz="4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AA79985-B0DF-4431-B569-B58122D2E8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80"/>
          <a:stretch/>
        </p:blipFill>
        <p:spPr>
          <a:xfrm>
            <a:off x="442451" y="1295400"/>
            <a:ext cx="8015749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533400"/>
            <a:ext cx="8382000" cy="617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2845" y="1324483"/>
            <a:ext cx="47910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E9BE35"/>
                </a:solidFill>
                <a:latin typeface="Georgia"/>
                <a:cs typeface="Georgia"/>
              </a:rPr>
              <a:t>IF</a:t>
            </a:r>
            <a:r>
              <a:rPr sz="4800" b="1" spc="-60" dirty="0">
                <a:solidFill>
                  <a:srgbClr val="E9BE35"/>
                </a:solidFill>
                <a:latin typeface="Georgia"/>
                <a:cs typeface="Georgia"/>
              </a:rPr>
              <a:t> </a:t>
            </a:r>
            <a:r>
              <a:rPr sz="4800" b="1" spc="-5" dirty="0">
                <a:solidFill>
                  <a:srgbClr val="E9BE35"/>
                </a:solidFill>
                <a:latin typeface="Georgia"/>
                <a:cs typeface="Georgia"/>
              </a:rPr>
              <a:t>CONDITION</a:t>
            </a:r>
            <a:endParaRPr sz="48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999614"/>
            <a:ext cx="8457565" cy="2401811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ct val="89800"/>
              </a:lnSpc>
              <a:spcBef>
                <a:spcPts val="585"/>
              </a:spcBef>
            </a:pPr>
            <a:r>
              <a:rPr lang="en-US" sz="4000" spc="-5" dirty="0">
                <a:solidFill>
                  <a:srgbClr val="FFFFFF"/>
                </a:solidFill>
                <a:latin typeface="Georgia"/>
                <a:cs typeface="Georgia"/>
              </a:rPr>
              <a:t>It is </a:t>
            </a:r>
            <a:r>
              <a:rPr lang="en-US" sz="4000" spc="-10" dirty="0">
                <a:solidFill>
                  <a:srgbClr val="FFFFFF"/>
                </a:solidFill>
                <a:latin typeface="Georgia"/>
                <a:cs typeface="Georgia"/>
              </a:rPr>
              <a:t>conditional statement,  </a:t>
            </a:r>
            <a:r>
              <a:rPr lang="en-US" sz="4000" spc="-5" dirty="0">
                <a:solidFill>
                  <a:srgbClr val="FFFFFF"/>
                </a:solidFill>
                <a:latin typeface="Georgia"/>
                <a:cs typeface="Georgia"/>
              </a:rPr>
              <a:t>which is </a:t>
            </a:r>
            <a:r>
              <a:rPr lang="en-US" sz="4000" spc="-10" dirty="0">
                <a:solidFill>
                  <a:srgbClr val="FFFFFF"/>
                </a:solidFill>
                <a:latin typeface="Georgia"/>
                <a:cs typeface="Georgia"/>
              </a:rPr>
              <a:t>used </a:t>
            </a:r>
            <a:r>
              <a:rPr lang="en-US" sz="4000" spc="-5" dirty="0">
                <a:solidFill>
                  <a:srgbClr val="FFFFFF"/>
                </a:solidFill>
                <a:latin typeface="Georgia"/>
                <a:cs typeface="Georgia"/>
              </a:rPr>
              <a:t>to execute a  </a:t>
            </a:r>
            <a:r>
              <a:rPr lang="en-US" sz="4000" spc="-10" dirty="0">
                <a:solidFill>
                  <a:srgbClr val="FFFFFF"/>
                </a:solidFill>
                <a:latin typeface="Georgia"/>
                <a:cs typeface="Georgia"/>
              </a:rPr>
              <a:t>set of statement on some  </a:t>
            </a:r>
            <a:r>
              <a:rPr lang="en-US" sz="4000" spc="-5" dirty="0">
                <a:solidFill>
                  <a:srgbClr val="FFFFFF"/>
                </a:solidFill>
                <a:latin typeface="Georgia"/>
                <a:cs typeface="Georgia"/>
              </a:rPr>
              <a:t>conditions. The </a:t>
            </a:r>
            <a:r>
              <a:rPr lang="en-US" sz="4000" spc="-10" dirty="0">
                <a:solidFill>
                  <a:srgbClr val="FFFFFF"/>
                </a:solidFill>
                <a:latin typeface="Georgia"/>
                <a:cs typeface="Georgia"/>
              </a:rPr>
              <a:t>condition  must </a:t>
            </a:r>
            <a:r>
              <a:rPr lang="en-US" sz="4000" spc="-5" dirty="0">
                <a:solidFill>
                  <a:srgbClr val="FFFFFF"/>
                </a:solidFill>
                <a:latin typeface="Georgia"/>
                <a:cs typeface="Georgia"/>
              </a:rPr>
              <a:t>be </a:t>
            </a:r>
            <a:r>
              <a:rPr lang="en-US" sz="4000" spc="-10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lang="en-US" sz="4000" b="1" spc="-5" dirty="0">
                <a:solidFill>
                  <a:srgbClr val="FFFFFF"/>
                </a:solidFill>
                <a:latin typeface="Georgia"/>
                <a:cs typeface="Georgia"/>
              </a:rPr>
              <a:t>“</a:t>
            </a:r>
            <a:r>
              <a:rPr lang="en-US" sz="4800" b="1" spc="-5" dirty="0" err="1">
                <a:solidFill>
                  <a:srgbClr val="DF2D28"/>
                </a:solidFill>
                <a:latin typeface="Georgia"/>
                <a:cs typeface="Georgia"/>
              </a:rPr>
              <a:t>boolean</a:t>
            </a:r>
            <a:r>
              <a:rPr lang="en-US" sz="4800" b="1" spc="-5" dirty="0">
                <a:solidFill>
                  <a:srgbClr val="FFFFFF"/>
                </a:solidFill>
                <a:latin typeface="Georgia"/>
                <a:cs typeface="Georgia"/>
              </a:rPr>
              <a:t>”</a:t>
            </a:r>
            <a:r>
              <a:rPr lang="en-US" sz="4800" b="1" spc="-2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sz="4000" spc="-5" dirty="0">
                <a:solidFill>
                  <a:srgbClr val="FFFFFF"/>
                </a:solidFill>
                <a:latin typeface="Georgia"/>
                <a:cs typeface="Georgia"/>
              </a:rPr>
              <a:t>type</a:t>
            </a:r>
            <a:endParaRPr lang="en-US" sz="4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578051"/>
            <a:ext cx="7455534" cy="3350917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 marR="5080">
              <a:lnSpc>
                <a:spcPct val="88100"/>
              </a:lnSpc>
              <a:spcBef>
                <a:spcPts val="785"/>
              </a:spcBef>
            </a:pPr>
            <a:r>
              <a:rPr lang="en-US" sz="4800" dirty="0">
                <a:solidFill>
                  <a:srgbClr val="FFFFFF"/>
                </a:solidFill>
                <a:latin typeface="Georgia"/>
                <a:cs typeface="Georgia"/>
              </a:rPr>
              <a:t>An </a:t>
            </a:r>
            <a:r>
              <a:rPr lang="en-US" sz="4800" spc="-5" dirty="0">
                <a:solidFill>
                  <a:srgbClr val="FFFFFF"/>
                </a:solidFill>
                <a:latin typeface="Georgia"/>
                <a:cs typeface="Georgia"/>
              </a:rPr>
              <a:t>expression, </a:t>
            </a:r>
            <a:r>
              <a:rPr lang="en-US" sz="4800" dirty="0">
                <a:solidFill>
                  <a:srgbClr val="FFFFFF"/>
                </a:solidFill>
                <a:latin typeface="Georgia"/>
                <a:cs typeface="Georgia"/>
              </a:rPr>
              <a:t>which  returns </a:t>
            </a:r>
            <a:r>
              <a:rPr lang="en-US" sz="4800" spc="-5" dirty="0">
                <a:solidFill>
                  <a:srgbClr val="FFFFFF"/>
                </a:solidFill>
                <a:latin typeface="Georgia"/>
                <a:cs typeface="Georgia"/>
              </a:rPr>
              <a:t>only </a:t>
            </a:r>
            <a:r>
              <a:rPr lang="en-US" sz="4800" dirty="0">
                <a:solidFill>
                  <a:srgbClr val="FFFFFF"/>
                </a:solidFill>
                <a:latin typeface="Georgia"/>
                <a:cs typeface="Georgia"/>
              </a:rPr>
              <a:t>two  value </a:t>
            </a:r>
            <a:r>
              <a:rPr lang="en-US" sz="4800" spc="-5" dirty="0">
                <a:solidFill>
                  <a:srgbClr val="FFFFFF"/>
                </a:solidFill>
                <a:latin typeface="Georgia"/>
                <a:cs typeface="Georgia"/>
              </a:rPr>
              <a:t>either </a:t>
            </a:r>
            <a:r>
              <a:rPr lang="en-US" sz="4800" dirty="0">
                <a:solidFill>
                  <a:srgbClr val="DF2D28"/>
                </a:solidFill>
                <a:latin typeface="Georgia"/>
                <a:cs typeface="Georgia"/>
              </a:rPr>
              <a:t>true </a:t>
            </a:r>
            <a:r>
              <a:rPr lang="en-US" sz="4800" spc="-5" dirty="0">
                <a:solidFill>
                  <a:srgbClr val="FFFFFF"/>
                </a:solidFill>
                <a:latin typeface="Georgia"/>
                <a:cs typeface="Georgia"/>
              </a:rPr>
              <a:t>or  </a:t>
            </a:r>
            <a:r>
              <a:rPr lang="en-US" sz="4800" spc="-5" dirty="0">
                <a:solidFill>
                  <a:srgbClr val="DF2D28"/>
                </a:solidFill>
                <a:latin typeface="Georgia"/>
                <a:cs typeface="Georgia"/>
              </a:rPr>
              <a:t>false</a:t>
            </a:r>
            <a:r>
              <a:rPr lang="en-US" sz="4800" spc="-5" dirty="0">
                <a:solidFill>
                  <a:srgbClr val="FFFFFF"/>
                </a:solidFill>
                <a:latin typeface="Georgia"/>
                <a:cs typeface="Georgia"/>
              </a:rPr>
              <a:t>, </a:t>
            </a:r>
            <a:r>
              <a:rPr lang="en-US" sz="4800" dirty="0">
                <a:solidFill>
                  <a:srgbClr val="FFFFFF"/>
                </a:solidFill>
                <a:latin typeface="Georgia"/>
                <a:cs typeface="Georgia"/>
              </a:rPr>
              <a:t>is </a:t>
            </a:r>
            <a:r>
              <a:rPr lang="en-US" sz="4800" spc="-5" dirty="0">
                <a:solidFill>
                  <a:srgbClr val="FFFFFF"/>
                </a:solidFill>
                <a:latin typeface="Georgia"/>
                <a:cs typeface="Georgia"/>
              </a:rPr>
              <a:t>known </a:t>
            </a:r>
            <a:r>
              <a:rPr lang="en-US" sz="4800" dirty="0">
                <a:solidFill>
                  <a:srgbClr val="FFFFFF"/>
                </a:solidFill>
                <a:latin typeface="Georgia"/>
                <a:cs typeface="Georgia"/>
              </a:rPr>
              <a:t>as  </a:t>
            </a:r>
            <a:r>
              <a:rPr lang="en-US" sz="4800" spc="-5" dirty="0" err="1">
                <a:solidFill>
                  <a:srgbClr val="DF2D28"/>
                </a:solidFill>
                <a:latin typeface="Georgia"/>
                <a:cs typeface="Georgia"/>
              </a:rPr>
              <a:t>boolean</a:t>
            </a:r>
            <a:r>
              <a:rPr lang="en-US" sz="4800" spc="-5" dirty="0">
                <a:solidFill>
                  <a:srgbClr val="DF2D28"/>
                </a:solidFill>
                <a:latin typeface="Georgia"/>
                <a:cs typeface="Georgia"/>
              </a:rPr>
              <a:t> </a:t>
            </a:r>
            <a:r>
              <a:rPr lang="en-US" sz="4800" dirty="0">
                <a:solidFill>
                  <a:srgbClr val="FFFFFF"/>
                </a:solidFill>
                <a:latin typeface="Georgia"/>
                <a:cs typeface="Georgia"/>
              </a:rPr>
              <a:t>type  </a:t>
            </a:r>
            <a:r>
              <a:rPr lang="en-US" sz="4800" spc="-5" dirty="0">
                <a:solidFill>
                  <a:srgbClr val="FFFFFF"/>
                </a:solidFill>
                <a:latin typeface="Georgia"/>
                <a:cs typeface="Georgia"/>
              </a:rPr>
              <a:t>expression</a:t>
            </a:r>
            <a:r>
              <a:rPr lang="en-US" sz="4000" spc="-5" dirty="0">
                <a:solidFill>
                  <a:srgbClr val="FFFFFF"/>
                </a:solidFill>
                <a:latin typeface="Georgia"/>
                <a:cs typeface="Georgia"/>
              </a:rPr>
              <a:t>.</a:t>
            </a:r>
            <a:endParaRPr lang="en-US" sz="4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00073"/>
            <a:ext cx="7931784" cy="39491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560"/>
              </a:lnSpc>
              <a:spcBef>
                <a:spcPts val="95"/>
              </a:spcBef>
            </a:pPr>
            <a:r>
              <a:rPr sz="4000" b="1" spc="-5" dirty="0">
                <a:solidFill>
                  <a:srgbClr val="E9BE35"/>
                </a:solidFill>
                <a:latin typeface="Georgia"/>
                <a:cs typeface="Georgia"/>
              </a:rPr>
              <a:t>SYNTAX:</a:t>
            </a:r>
            <a:endParaRPr sz="4000" dirty="0">
              <a:latin typeface="Georgia"/>
              <a:cs typeface="Georgia"/>
            </a:endParaRPr>
          </a:p>
          <a:p>
            <a:pPr marL="12700" marR="80645">
              <a:lnSpc>
                <a:spcPct val="90000"/>
              </a:lnSpc>
              <a:spcBef>
                <a:spcPts val="240"/>
              </a:spcBef>
            </a:pPr>
            <a:r>
              <a:rPr lang="en-US" sz="4000" spc="-5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lang="en-US" sz="4000" spc="-10" dirty="0">
                <a:solidFill>
                  <a:srgbClr val="FFFFFF"/>
                </a:solidFill>
                <a:latin typeface="Georgia"/>
                <a:cs typeface="Georgia"/>
              </a:rPr>
              <a:t>syntax </a:t>
            </a:r>
            <a:r>
              <a:rPr lang="en-US" sz="4000" spc="-5" dirty="0">
                <a:solidFill>
                  <a:srgbClr val="FFFFFF"/>
                </a:solidFill>
                <a:latin typeface="Georgia"/>
                <a:cs typeface="Georgia"/>
              </a:rPr>
              <a:t>of if </a:t>
            </a:r>
            <a:r>
              <a:rPr lang="en-US" sz="4000" spc="-10" dirty="0">
                <a:solidFill>
                  <a:srgbClr val="FFFFFF"/>
                </a:solidFill>
                <a:latin typeface="Georgia"/>
                <a:cs typeface="Georgia"/>
              </a:rPr>
              <a:t>statement  </a:t>
            </a:r>
            <a:r>
              <a:rPr lang="en-US" sz="4000" spc="-5" dirty="0">
                <a:solidFill>
                  <a:srgbClr val="FFFFFF"/>
                </a:solidFill>
                <a:latin typeface="Georgia"/>
                <a:cs typeface="Georgia"/>
              </a:rPr>
              <a:t>is as </a:t>
            </a:r>
            <a:r>
              <a:rPr lang="en-US" sz="4000" spc="-10" dirty="0">
                <a:solidFill>
                  <a:srgbClr val="FFFFFF"/>
                </a:solidFill>
                <a:latin typeface="Georgia"/>
                <a:cs typeface="Georgia"/>
              </a:rPr>
              <a:t>follows:  </a:t>
            </a:r>
            <a:r>
              <a:rPr lang="en-US" sz="4000" b="1" spc="-10" dirty="0">
                <a:solidFill>
                  <a:srgbClr val="FF0000"/>
                </a:solidFill>
                <a:latin typeface="Georgia"/>
                <a:cs typeface="Georgia"/>
              </a:rPr>
              <a:t>if(condition)</a:t>
            </a:r>
            <a:endParaRPr lang="en-US" sz="4000" b="1" dirty="0">
              <a:solidFill>
                <a:srgbClr val="FF0000"/>
              </a:solidFill>
              <a:latin typeface="Georgia"/>
              <a:cs typeface="Georgia"/>
            </a:endParaRPr>
          </a:p>
          <a:p>
            <a:pPr marL="12700">
              <a:lnSpc>
                <a:spcPts val="4079"/>
              </a:lnSpc>
            </a:pPr>
            <a:r>
              <a:rPr lang="en-US" sz="4000" b="1" spc="-10" dirty="0">
                <a:solidFill>
                  <a:srgbClr val="FF0000"/>
                </a:solidFill>
                <a:latin typeface="Georgia"/>
                <a:cs typeface="Georgia"/>
              </a:rPr>
              <a:t>Statement;</a:t>
            </a:r>
            <a:endParaRPr lang="en-US" sz="4000" b="1" dirty="0">
              <a:solidFill>
                <a:srgbClr val="FF0000"/>
              </a:solidFill>
              <a:latin typeface="Georgia"/>
              <a:cs typeface="Georgia"/>
            </a:endParaRPr>
          </a:p>
          <a:p>
            <a:pPr marL="12700" marR="5080">
              <a:lnSpc>
                <a:spcPct val="90000"/>
              </a:lnSpc>
              <a:spcBef>
                <a:spcPts val="240"/>
              </a:spcBef>
            </a:pPr>
            <a:r>
              <a:rPr lang="en-US" sz="4000" spc="-5" dirty="0">
                <a:solidFill>
                  <a:srgbClr val="FFFFFF"/>
                </a:solidFill>
                <a:latin typeface="Georgia"/>
                <a:cs typeface="Georgia"/>
              </a:rPr>
              <a:t>The above </a:t>
            </a:r>
            <a:r>
              <a:rPr lang="en-US" sz="4000" spc="-10" dirty="0">
                <a:solidFill>
                  <a:srgbClr val="FFFFFF"/>
                </a:solidFill>
                <a:latin typeface="Georgia"/>
                <a:cs typeface="Georgia"/>
              </a:rPr>
              <a:t>syntax </a:t>
            </a:r>
            <a:r>
              <a:rPr lang="en-US" sz="4000" spc="-5" dirty="0">
                <a:solidFill>
                  <a:srgbClr val="FFFFFF"/>
                </a:solidFill>
                <a:latin typeface="Georgia"/>
                <a:cs typeface="Georgia"/>
              </a:rPr>
              <a:t>is </a:t>
            </a:r>
            <a:r>
              <a:rPr lang="en-US" sz="4000" spc="-10" dirty="0">
                <a:solidFill>
                  <a:srgbClr val="FFFFFF"/>
                </a:solidFill>
                <a:latin typeface="Georgia"/>
                <a:cs typeface="Georgia"/>
              </a:rPr>
              <a:t>used  </a:t>
            </a:r>
            <a:r>
              <a:rPr lang="en-US" sz="4000" spc="-5" dirty="0">
                <a:solidFill>
                  <a:srgbClr val="FFFFFF"/>
                </a:solidFill>
                <a:latin typeface="Georgia"/>
                <a:cs typeface="Georgia"/>
              </a:rPr>
              <a:t>for </a:t>
            </a:r>
            <a:r>
              <a:rPr lang="en-US" sz="4000" spc="-10" dirty="0">
                <a:solidFill>
                  <a:srgbClr val="FFFFFF"/>
                </a:solidFill>
                <a:latin typeface="Georgia"/>
                <a:cs typeface="Georgia"/>
              </a:rPr>
              <a:t>single statement. </a:t>
            </a:r>
            <a:r>
              <a:rPr lang="en-US" sz="4000" spc="-5" dirty="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lang="en-US" sz="4000" spc="-10" dirty="0">
                <a:solidFill>
                  <a:srgbClr val="FFFFFF"/>
                </a:solidFill>
                <a:latin typeface="Georgia"/>
                <a:cs typeface="Georgia"/>
              </a:rPr>
              <a:t>set  of statement can also </a:t>
            </a:r>
            <a:r>
              <a:rPr lang="en-US" sz="4000" spc="-5" dirty="0">
                <a:solidFill>
                  <a:srgbClr val="FFFFFF"/>
                </a:solidFill>
                <a:latin typeface="Georgia"/>
                <a:cs typeface="Georgia"/>
              </a:rPr>
              <a:t>be  </a:t>
            </a:r>
            <a:r>
              <a:rPr lang="en-US" sz="4000" spc="-10" dirty="0">
                <a:solidFill>
                  <a:srgbClr val="FFFFFF"/>
                </a:solidFill>
                <a:latin typeface="Georgia"/>
                <a:cs typeface="Georgia"/>
              </a:rPr>
              <a:t>made</a:t>
            </a:r>
            <a:r>
              <a:rPr lang="en-US" sz="40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sz="4000" spc="-10" dirty="0">
                <a:solidFill>
                  <a:srgbClr val="FFFFFF"/>
                </a:solidFill>
                <a:latin typeface="Georgia"/>
                <a:cs typeface="Georgia"/>
              </a:rPr>
              <a:t>conditional.</a:t>
            </a:r>
            <a:endParaRPr lang="en-US" sz="4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745</Words>
  <Application>Microsoft Office PowerPoint</Application>
  <PresentationFormat>On-screen Show (4:3)</PresentationFormat>
  <Paragraphs>127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Calibri</vt:lpstr>
      <vt:lpstr>Georgia</vt:lpstr>
      <vt:lpstr>Myanmar Text</vt:lpstr>
      <vt:lpstr>Office Theme</vt:lpstr>
      <vt:lpstr>PowerPoint Presentation</vt:lpstr>
      <vt:lpstr>CONDITIONAL</vt:lpstr>
      <vt:lpstr>INTRODUCTION</vt:lpstr>
      <vt:lpstr>PowerPoint Presentation</vt:lpstr>
      <vt:lpstr>PowerPoint Presentation</vt:lpstr>
      <vt:lpstr>PowerPoint Presentation</vt:lpstr>
      <vt:lpstr>IF CONDITION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Write a program that  inputs two numbers and  finds whether both are</vt:lpstr>
      <vt:lpstr>PowerPoint Presentation</vt:lpstr>
      <vt:lpstr>PowerPoint Presentation</vt:lpstr>
      <vt:lpstr>OUTPUT:</vt:lpstr>
      <vt:lpstr>PowerPoint Presentation</vt:lpstr>
      <vt:lpstr>If the given condition is  true then the true part  is executed otherwise  false part is executed.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Output: Enter a number: 10   10 is even.</vt:lpstr>
      <vt:lpstr>SWITCH  STATEMENT</vt:lpstr>
      <vt:lpstr>It can be used easily  when there are many  choices available and  only one should be  executed.  Note : only evaluates on equality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</dc:title>
  <cp:lastModifiedBy>LINO</cp:lastModifiedBy>
  <cp:revision>10</cp:revision>
  <dcterms:created xsi:type="dcterms:W3CDTF">2021-01-28T02:06:02Z</dcterms:created>
  <dcterms:modified xsi:type="dcterms:W3CDTF">2021-02-11T05:05:26Z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2021-01-28T00:00:00Z</vt:filetime>
  </property>
</Properties>
</file>