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6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228076" y="9143"/>
            <a:ext cx="3810000" cy="3810000"/>
          </a:xfrm>
          <a:custGeom>
            <a:avLst/>
            <a:gdLst/>
            <a:ahLst/>
            <a:cxnLst/>
            <a:rect l="l" t="t" r="r" b="b"/>
            <a:pathLst>
              <a:path w="3810000" h="3810000">
                <a:moveTo>
                  <a:pt x="3810000" y="0"/>
                </a:moveTo>
                <a:lnTo>
                  <a:pt x="0" y="381000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108192" y="91440"/>
            <a:ext cx="6080760" cy="6080760"/>
          </a:xfrm>
          <a:custGeom>
            <a:avLst/>
            <a:gdLst/>
            <a:ahLst/>
            <a:cxnLst/>
            <a:rect l="l" t="t" r="r" b="b"/>
            <a:pathLst>
              <a:path w="6080759" h="6080760">
                <a:moveTo>
                  <a:pt x="6080633" y="0"/>
                </a:moveTo>
                <a:lnTo>
                  <a:pt x="0" y="6080658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235952" y="228600"/>
            <a:ext cx="4953000" cy="4953000"/>
          </a:xfrm>
          <a:custGeom>
            <a:avLst/>
            <a:gdLst/>
            <a:ahLst/>
            <a:cxnLst/>
            <a:rect l="l" t="t" r="r" b="b"/>
            <a:pathLst>
              <a:path w="4953000" h="4953000">
                <a:moveTo>
                  <a:pt x="4953000" y="0"/>
                </a:moveTo>
                <a:lnTo>
                  <a:pt x="0" y="495300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337298" y="32765"/>
            <a:ext cx="4853305" cy="4921250"/>
          </a:xfrm>
          <a:custGeom>
            <a:avLst/>
            <a:gdLst/>
            <a:ahLst/>
            <a:cxnLst/>
            <a:rect l="l" t="t" r="r" b="b"/>
            <a:pathLst>
              <a:path w="4853305" h="4921250">
                <a:moveTo>
                  <a:pt x="4853051" y="0"/>
                </a:moveTo>
                <a:lnTo>
                  <a:pt x="0" y="4853051"/>
                </a:lnTo>
              </a:path>
              <a:path w="4853305" h="4921250">
                <a:moveTo>
                  <a:pt x="4852416" y="577595"/>
                </a:moveTo>
                <a:lnTo>
                  <a:pt x="509016" y="4920995"/>
                </a:lnTo>
              </a:path>
            </a:pathLst>
          </a:custGeom>
          <a:ln w="3200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206483" y="2962655"/>
            <a:ext cx="2982595" cy="3209290"/>
          </a:xfrm>
          <a:custGeom>
            <a:avLst/>
            <a:gdLst/>
            <a:ahLst/>
            <a:cxnLst/>
            <a:rect l="l" t="t" r="r" b="b"/>
            <a:pathLst>
              <a:path w="2982595" h="3209290">
                <a:moveTo>
                  <a:pt x="2982468" y="0"/>
                </a:moveTo>
                <a:lnTo>
                  <a:pt x="2069592" y="912749"/>
                </a:lnTo>
              </a:path>
              <a:path w="2982595" h="3209290">
                <a:moveTo>
                  <a:pt x="2981833" y="227076"/>
                </a:moveTo>
                <a:lnTo>
                  <a:pt x="0" y="3208934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291572" y="3285743"/>
            <a:ext cx="1896745" cy="1896745"/>
          </a:xfrm>
          <a:custGeom>
            <a:avLst/>
            <a:gdLst/>
            <a:ahLst/>
            <a:cxnLst/>
            <a:rect l="l" t="t" r="r" b="b"/>
            <a:pathLst>
              <a:path w="1896745" h="1896745">
                <a:moveTo>
                  <a:pt x="1896491" y="0"/>
                </a:moveTo>
                <a:lnTo>
                  <a:pt x="0" y="189649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443209" y="3132581"/>
            <a:ext cx="1747520" cy="1821814"/>
          </a:xfrm>
          <a:custGeom>
            <a:avLst/>
            <a:gdLst/>
            <a:ahLst/>
            <a:cxnLst/>
            <a:rect l="l" t="t" r="r" b="b"/>
            <a:pathLst>
              <a:path w="1747520" h="1821814">
                <a:moveTo>
                  <a:pt x="1745742" y="0"/>
                </a:moveTo>
                <a:lnTo>
                  <a:pt x="0" y="1745741"/>
                </a:lnTo>
              </a:path>
              <a:path w="1747520" h="1821814">
                <a:moveTo>
                  <a:pt x="1747012" y="551687"/>
                </a:moveTo>
                <a:lnTo>
                  <a:pt x="477012" y="1821687"/>
                </a:lnTo>
              </a:path>
            </a:pathLst>
          </a:custGeom>
          <a:ln w="2895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3077" y="194563"/>
            <a:ext cx="826579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Myanmar Text"/>
                <a:cs typeface="Myanmar Tex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1171" y="1392936"/>
            <a:ext cx="10188575" cy="3787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2116963"/>
            <a:ext cx="68510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910205" algn="l"/>
              </a:tabLst>
            </a:pPr>
            <a:r>
              <a:rPr sz="4800" b="0" spc="-310" dirty="0">
                <a:latin typeface="Microsoft YaHei UI Light"/>
                <a:cs typeface="Microsoft YaHei UI Light"/>
              </a:rPr>
              <a:t>DATA</a:t>
            </a:r>
            <a:r>
              <a:rPr sz="4800" b="0" spc="-35" dirty="0">
                <a:latin typeface="Microsoft YaHei UI Light"/>
                <a:cs typeface="Microsoft YaHei UI Light"/>
              </a:rPr>
              <a:t> </a:t>
            </a:r>
            <a:r>
              <a:rPr sz="4800" b="0" dirty="0">
                <a:latin typeface="Microsoft YaHei UI Light"/>
                <a:cs typeface="Microsoft YaHei UI Light"/>
              </a:rPr>
              <a:t>FILE	HANDLING</a:t>
            </a:r>
            <a:r>
              <a:rPr sz="4800" b="0" spc="-100" dirty="0">
                <a:latin typeface="Microsoft YaHei UI Light"/>
                <a:cs typeface="Microsoft YaHei UI Light"/>
              </a:rPr>
              <a:t> </a:t>
            </a:r>
            <a:r>
              <a:rPr sz="4800" b="0" spc="-5" dirty="0">
                <a:latin typeface="Microsoft YaHei UI Light"/>
                <a:cs typeface="Microsoft YaHei UI Light"/>
              </a:rPr>
              <a:t>IN </a:t>
            </a:r>
            <a:r>
              <a:rPr sz="4800" b="0" spc="-1405" dirty="0">
                <a:latin typeface="Microsoft YaHei UI Light"/>
                <a:cs typeface="Microsoft YaHei UI Light"/>
              </a:rPr>
              <a:t> </a:t>
            </a:r>
            <a:r>
              <a:rPr sz="4800" b="0" spc="5" dirty="0">
                <a:latin typeface="Microsoft YaHei UI Light"/>
                <a:cs typeface="Microsoft YaHei UI Light"/>
              </a:rPr>
              <a:t>C++</a:t>
            </a:r>
            <a:endParaRPr sz="4800" dirty="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864144"/>
              </p:ext>
            </p:extLst>
          </p:nvPr>
        </p:nvGraphicFramePr>
        <p:xfrm>
          <a:off x="1997964" y="1890902"/>
          <a:ext cx="8552180" cy="33952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9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99C1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70" dirty="0">
                          <a:solidFill>
                            <a:srgbClr val="002060"/>
                          </a:solidFill>
                          <a:latin typeface="Microsoft YaHei UI Light"/>
                          <a:cs typeface="Microsoft YaHei UI Light"/>
                        </a:rPr>
                        <a:t>Text</a:t>
                      </a:r>
                      <a:r>
                        <a:rPr sz="1800" b="1" spc="-40" dirty="0">
                          <a:solidFill>
                            <a:srgbClr val="002060"/>
                          </a:solidFill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1" dirty="0">
                          <a:solidFill>
                            <a:srgbClr val="002060"/>
                          </a:solidFill>
                          <a:latin typeface="Microsoft YaHei UI Light"/>
                          <a:cs typeface="Microsoft YaHei UI Light"/>
                        </a:rPr>
                        <a:t>Files</a:t>
                      </a: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99C1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20" dirty="0">
                          <a:solidFill>
                            <a:srgbClr val="002060"/>
                          </a:solidFill>
                          <a:latin typeface="Microsoft YaHei UI Light"/>
                          <a:cs typeface="Microsoft YaHei UI Light"/>
                        </a:rPr>
                        <a:t>Binary</a:t>
                      </a:r>
                      <a:r>
                        <a:rPr sz="1800" b="1" spc="-55" dirty="0">
                          <a:solidFill>
                            <a:srgbClr val="002060"/>
                          </a:solidFill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002060"/>
                          </a:solidFill>
                          <a:latin typeface="Microsoft YaHei UI Light"/>
                          <a:cs typeface="Microsoft YaHei UI Light"/>
                        </a:rPr>
                        <a:t>Files</a:t>
                      </a:r>
                      <a:endParaRPr sz="1800" b="1" dirty="0">
                        <a:solidFill>
                          <a:srgbClr val="002060"/>
                        </a:solidFill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99C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7176"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Microsoft YaHei UI Light"/>
                          <a:cs typeface="Microsoft YaHei UI Light"/>
                        </a:rPr>
                        <a:t>Readability</a:t>
                      </a:r>
                      <a:endParaRPr sz="1800" b="1" dirty="0">
                        <a:solidFill>
                          <a:srgbClr val="FF0000"/>
                        </a:solidFill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E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800" b="0" spc="-15" dirty="0">
                          <a:latin typeface="Microsoft YaHei UI Light"/>
                          <a:cs typeface="Microsoft YaHei UI Light"/>
                        </a:rPr>
                        <a:t>Are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10" dirty="0">
                          <a:latin typeface="Microsoft YaHei UI Light"/>
                          <a:cs typeface="Microsoft YaHei UI Light"/>
                        </a:rPr>
                        <a:t>readable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and</a:t>
                      </a:r>
                      <a:r>
                        <a:rPr sz="1800" b="0" spc="-1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thus</a:t>
                      </a:r>
                      <a:r>
                        <a:rPr sz="1800" b="0" spc="-1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can</a:t>
                      </a:r>
                      <a:r>
                        <a:rPr sz="1800" b="0" spc="-1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be</a:t>
                      </a:r>
                      <a:endParaRPr sz="1800" dirty="0">
                        <a:latin typeface="Microsoft YaHei UI Light"/>
                        <a:cs typeface="Microsoft YaHei UI Light"/>
                      </a:endParaRPr>
                    </a:p>
                    <a:p>
                      <a:pPr marL="91440" marR="399415">
                        <a:lnSpc>
                          <a:spcPct val="100000"/>
                        </a:lnSpc>
                      </a:pP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easily edited using 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any </a:t>
                      </a:r>
                      <a:r>
                        <a:rPr sz="1800" b="0" spc="-15" dirty="0">
                          <a:latin typeface="Microsoft YaHei UI Light"/>
                          <a:cs typeface="Microsoft YaHei UI Light"/>
                        </a:rPr>
                        <a:t>word </a:t>
                      </a:r>
                      <a:r>
                        <a:rPr sz="1800" b="0" spc="-52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40" dirty="0">
                          <a:latin typeface="Microsoft YaHei UI Light"/>
                          <a:cs typeface="Microsoft YaHei UI Light"/>
                        </a:rPr>
                        <a:t>editor.</a:t>
                      </a:r>
                      <a:endParaRPr sz="1800" dirty="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E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25"/>
                        </a:lnSpc>
                      </a:pP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Not</a:t>
                      </a:r>
                      <a:r>
                        <a:rPr sz="1800" b="0" spc="-2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10" dirty="0">
                          <a:latin typeface="Microsoft YaHei UI Light"/>
                          <a:cs typeface="Microsoft YaHei UI Light"/>
                        </a:rPr>
                        <a:t>readable</a:t>
                      </a:r>
                      <a:endParaRPr sz="18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947"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Microsoft YaHei UI Light"/>
                          <a:cs typeface="Microsoft YaHei UI Light"/>
                        </a:rPr>
                        <a:t>Storage</a:t>
                      </a:r>
                      <a:endParaRPr sz="1800" b="1" dirty="0">
                        <a:solidFill>
                          <a:srgbClr val="FF0000"/>
                        </a:solidFill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Occupy</a:t>
                      </a:r>
                      <a:r>
                        <a:rPr sz="1800" b="0" spc="-3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15" dirty="0">
                          <a:latin typeface="Microsoft YaHei UI Light"/>
                          <a:cs typeface="Microsoft YaHei UI Light"/>
                        </a:rPr>
                        <a:t>more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 space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 due</a:t>
                      </a:r>
                      <a:r>
                        <a:rPr sz="1800" b="0" spc="-1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to</a:t>
                      </a:r>
                      <a:endParaRPr sz="1800">
                        <a:latin typeface="Microsoft YaHei UI Light"/>
                        <a:cs typeface="Microsoft YaHei UI Ligh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character</a:t>
                      </a:r>
                      <a:r>
                        <a:rPr sz="1800" b="0" spc="-2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conversions</a:t>
                      </a:r>
                      <a:endParaRPr sz="18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25"/>
                        </a:lnSpc>
                      </a:pP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Occupy</a:t>
                      </a:r>
                      <a:r>
                        <a:rPr sz="1800" b="0" spc="-3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less</a:t>
                      </a:r>
                      <a:r>
                        <a:rPr sz="1800" b="0" spc="-1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space.</a:t>
                      </a:r>
                      <a:endParaRPr sz="18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2535"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Microsoft YaHei UI Light"/>
                          <a:cs typeface="Microsoft YaHei UI Light"/>
                        </a:rPr>
                        <a:t>Accuracy</a:t>
                      </a:r>
                      <a:endParaRPr sz="1800" b="1" dirty="0">
                        <a:solidFill>
                          <a:srgbClr val="FF0000"/>
                        </a:solidFill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E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While</a:t>
                      </a:r>
                      <a:r>
                        <a:rPr sz="1800" b="0" spc="-10" dirty="0">
                          <a:latin typeface="Microsoft YaHei UI Light"/>
                          <a:cs typeface="Microsoft YaHei UI Light"/>
                        </a:rPr>
                        <a:t> reading/writing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25" dirty="0">
                          <a:latin typeface="Microsoft YaHei UI Light"/>
                          <a:cs typeface="Microsoft YaHei UI Light"/>
                        </a:rPr>
                        <a:t>of</a:t>
                      </a:r>
                      <a:endParaRPr sz="1800">
                        <a:latin typeface="Microsoft YaHei UI Light"/>
                        <a:cs typeface="Microsoft YaHei UI Light"/>
                      </a:endParaRPr>
                    </a:p>
                    <a:p>
                      <a:pPr marL="91440" marR="532765">
                        <a:lnSpc>
                          <a:spcPct val="100000"/>
                        </a:lnSpc>
                      </a:pP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numbers,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some conversion </a:t>
                      </a:r>
                      <a:r>
                        <a:rPr sz="1800" b="0" spc="-52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10" dirty="0">
                          <a:latin typeface="Microsoft YaHei UI Light"/>
                          <a:cs typeface="Microsoft YaHei UI Light"/>
                        </a:rPr>
                        <a:t>errors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may </a:t>
                      </a:r>
                      <a:r>
                        <a:rPr sz="1800" b="0" spc="-45" dirty="0">
                          <a:latin typeface="Microsoft YaHei UI Light"/>
                          <a:cs typeface="Microsoft YaHei UI Light"/>
                        </a:rPr>
                        <a:t>occur.</a:t>
                      </a:r>
                      <a:endParaRPr sz="18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E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565"/>
                        </a:lnSpc>
                      </a:pP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Highly</a:t>
                      </a:r>
                      <a:r>
                        <a:rPr sz="1800" b="0" spc="-2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accurate 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for</a:t>
                      </a:r>
                      <a:r>
                        <a:rPr sz="1800" b="0" spc="-1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numbers</a:t>
                      </a:r>
                      <a:endParaRPr sz="1800" dirty="0">
                        <a:latin typeface="Microsoft YaHei UI Light"/>
                        <a:cs typeface="Microsoft YaHei UI Light"/>
                      </a:endParaRPr>
                    </a:p>
                    <a:p>
                      <a:pPr marL="69215" marR="513080">
                        <a:lnSpc>
                          <a:spcPct val="100000"/>
                        </a:lnSpc>
                      </a:pP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because 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it </a:t>
                      </a:r>
                      <a:r>
                        <a:rPr sz="1800" b="0" spc="-15" dirty="0">
                          <a:latin typeface="Microsoft YaHei UI Light"/>
                          <a:cs typeface="Microsoft YaHei UI Light"/>
                        </a:rPr>
                        <a:t>stores 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the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exact </a:t>
                      </a:r>
                      <a:r>
                        <a:rPr sz="1800" b="0" spc="-52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internal </a:t>
                      </a:r>
                      <a:r>
                        <a:rPr sz="1800" b="0" spc="-10" dirty="0">
                          <a:latin typeface="Microsoft YaHei UI Light"/>
                          <a:cs typeface="Microsoft YaHei UI Light"/>
                        </a:rPr>
                        <a:t>representation </a:t>
                      </a:r>
                      <a:r>
                        <a:rPr sz="1800" b="0" spc="-30" dirty="0">
                          <a:latin typeface="Microsoft YaHei UI Light"/>
                          <a:cs typeface="Microsoft YaHei UI Light"/>
                        </a:rPr>
                        <a:t>of </a:t>
                      </a:r>
                      <a:r>
                        <a:rPr sz="1800" b="0" spc="-2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values.</a:t>
                      </a:r>
                      <a:endParaRPr sz="1800" dirty="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6600" y="453974"/>
            <a:ext cx="10027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dirty="0">
                <a:latin typeface="Microsoft YaHei UI Light"/>
                <a:cs typeface="Microsoft YaHei UI Light"/>
              </a:rPr>
              <a:t>DIFFERENCE</a:t>
            </a:r>
            <a:r>
              <a:rPr sz="2800" b="0" spc="-50" dirty="0">
                <a:latin typeface="Microsoft YaHei UI Light"/>
                <a:cs typeface="Microsoft YaHei UI Light"/>
              </a:rPr>
              <a:t> </a:t>
            </a:r>
            <a:r>
              <a:rPr sz="2800" b="0" spc="15" dirty="0">
                <a:latin typeface="Microsoft YaHei UI Light"/>
                <a:cs typeface="Microsoft YaHei UI Light"/>
              </a:rPr>
              <a:t>BETWEEN</a:t>
            </a:r>
            <a:r>
              <a:rPr sz="2800" b="0" spc="-40" dirty="0">
                <a:latin typeface="Microsoft YaHei UI Light"/>
                <a:cs typeface="Microsoft YaHei UI Light"/>
              </a:rPr>
              <a:t> </a:t>
            </a:r>
            <a:r>
              <a:rPr sz="2800" b="0" spc="20" dirty="0">
                <a:latin typeface="Microsoft YaHei UI Light"/>
                <a:cs typeface="Microsoft YaHei UI Light"/>
              </a:rPr>
              <a:t>TEXT</a:t>
            </a:r>
            <a:r>
              <a:rPr sz="2800" b="0" spc="-40" dirty="0">
                <a:latin typeface="Microsoft YaHei UI Light"/>
                <a:cs typeface="Microsoft YaHei UI Light"/>
              </a:rPr>
              <a:t> </a:t>
            </a:r>
            <a:r>
              <a:rPr sz="2800" b="0" dirty="0">
                <a:latin typeface="Microsoft YaHei UI Light"/>
                <a:cs typeface="Microsoft YaHei UI Light"/>
              </a:rPr>
              <a:t>FILES</a:t>
            </a:r>
            <a:r>
              <a:rPr sz="2800" b="0" spc="-25" dirty="0"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latin typeface="Microsoft YaHei UI Light"/>
                <a:cs typeface="Microsoft YaHei UI Light"/>
              </a:rPr>
              <a:t>AND</a:t>
            </a:r>
            <a:r>
              <a:rPr sz="2800" b="0" spc="-15" dirty="0">
                <a:latin typeface="Microsoft YaHei UI Light"/>
                <a:cs typeface="Microsoft YaHei UI Light"/>
              </a:rPr>
              <a:t> </a:t>
            </a:r>
            <a:r>
              <a:rPr sz="2800" b="0" dirty="0">
                <a:latin typeface="Microsoft YaHei UI Light"/>
                <a:cs typeface="Microsoft YaHei UI Light"/>
              </a:rPr>
              <a:t>BINARY</a:t>
            </a:r>
            <a:r>
              <a:rPr sz="2800" b="0" spc="-35" dirty="0">
                <a:latin typeface="Microsoft YaHei UI Light"/>
                <a:cs typeface="Microsoft YaHei UI Light"/>
              </a:rPr>
              <a:t> </a:t>
            </a:r>
            <a:r>
              <a:rPr sz="2800" b="0" dirty="0">
                <a:latin typeface="Microsoft YaHei UI Light"/>
                <a:cs typeface="Microsoft YaHei UI Light"/>
              </a:rPr>
              <a:t>FILES</a:t>
            </a:r>
            <a:r>
              <a:rPr sz="2800" b="0" spc="50" dirty="0">
                <a:latin typeface="Microsoft YaHei UI Light"/>
                <a:cs typeface="Microsoft YaHei UI Light"/>
              </a:rPr>
              <a:t> </a:t>
            </a:r>
            <a:r>
              <a:rPr sz="2800" b="0" spc="5" dirty="0">
                <a:latin typeface="Microsoft YaHei UI Light"/>
                <a:cs typeface="Microsoft YaHei UI Light"/>
              </a:rPr>
              <a:t>contd…</a:t>
            </a:r>
            <a:endParaRPr sz="280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234" y="122242"/>
            <a:ext cx="6508750" cy="117030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3259454">
              <a:lnSpc>
                <a:spcPct val="100000"/>
              </a:lnSpc>
              <a:spcBef>
                <a:spcPts val="1570"/>
              </a:spcBef>
            </a:pPr>
            <a:r>
              <a:rPr sz="3600" b="0" spc="5" dirty="0">
                <a:latin typeface="Microsoft YaHei UI Light"/>
                <a:cs typeface="Microsoft YaHei UI Light"/>
              </a:rPr>
              <a:t>OPENING</a:t>
            </a:r>
            <a:r>
              <a:rPr sz="3600" b="0" spc="-125" dirty="0">
                <a:latin typeface="Microsoft YaHei UI Light"/>
                <a:cs typeface="Microsoft YaHei UI Light"/>
              </a:rPr>
              <a:t> </a:t>
            </a:r>
            <a:r>
              <a:rPr sz="3600" b="0" spc="5" dirty="0">
                <a:latin typeface="Microsoft YaHei UI Light"/>
                <a:cs typeface="Microsoft YaHei UI Light"/>
              </a:rPr>
              <a:t>FILES</a:t>
            </a:r>
            <a:endParaRPr sz="3600" dirty="0">
              <a:latin typeface="Microsoft YaHei UI Light"/>
              <a:cs typeface="Microsoft YaHei UI Light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000" b="0" spc="-5" dirty="0">
                <a:latin typeface="Microsoft YaHei UI Light"/>
                <a:cs typeface="Microsoft YaHei UI Light"/>
              </a:rPr>
              <a:t>Opening</a:t>
            </a:r>
            <a:r>
              <a:rPr sz="2000" b="0" spc="-20" dirty="0">
                <a:latin typeface="Microsoft YaHei UI Light"/>
                <a:cs typeface="Microsoft YaHei UI Light"/>
              </a:rPr>
              <a:t> </a:t>
            </a:r>
            <a:r>
              <a:rPr sz="2000" b="0" spc="-35" dirty="0">
                <a:latin typeface="Microsoft YaHei UI Light"/>
                <a:cs typeface="Microsoft YaHei UI Light"/>
              </a:rPr>
              <a:t>of</a:t>
            </a:r>
            <a:r>
              <a:rPr sz="2000" b="0" spc="10" dirty="0">
                <a:latin typeface="Microsoft YaHei UI Light"/>
                <a:cs typeface="Microsoft YaHei UI Light"/>
              </a:rPr>
              <a:t> </a:t>
            </a:r>
            <a:r>
              <a:rPr sz="2000" b="0" dirty="0">
                <a:latin typeface="Microsoft YaHei UI Light"/>
                <a:cs typeface="Microsoft YaHei UI Light"/>
              </a:rPr>
              <a:t>files</a:t>
            </a:r>
            <a:r>
              <a:rPr sz="2000" b="0" spc="-30" dirty="0">
                <a:latin typeface="Microsoft YaHei UI Light"/>
                <a:cs typeface="Microsoft YaHei UI Light"/>
              </a:rPr>
              <a:t> </a:t>
            </a:r>
            <a:r>
              <a:rPr sz="2000" b="0" spc="-5" dirty="0">
                <a:latin typeface="Microsoft YaHei UI Light"/>
                <a:cs typeface="Microsoft YaHei UI Light"/>
              </a:rPr>
              <a:t>can</a:t>
            </a:r>
            <a:r>
              <a:rPr sz="2000" b="0" spc="-15" dirty="0">
                <a:latin typeface="Microsoft YaHei UI Light"/>
                <a:cs typeface="Microsoft YaHei UI Light"/>
              </a:rPr>
              <a:t> </a:t>
            </a:r>
            <a:r>
              <a:rPr sz="2000" b="0" dirty="0">
                <a:latin typeface="Microsoft YaHei UI Light"/>
                <a:cs typeface="Microsoft YaHei UI Light"/>
              </a:rPr>
              <a:t>be </a:t>
            </a:r>
            <a:r>
              <a:rPr sz="2000" b="0" spc="-5" dirty="0">
                <a:latin typeface="Microsoft YaHei UI Light"/>
                <a:cs typeface="Microsoft YaHei UI Light"/>
              </a:rPr>
              <a:t>achieved</a:t>
            </a:r>
            <a:r>
              <a:rPr sz="2000" b="0" spc="-35" dirty="0">
                <a:latin typeface="Microsoft YaHei UI Light"/>
                <a:cs typeface="Microsoft YaHei UI Light"/>
              </a:rPr>
              <a:t> </a:t>
            </a:r>
            <a:r>
              <a:rPr sz="2000" b="0" dirty="0">
                <a:latin typeface="Microsoft YaHei UI Light"/>
                <a:cs typeface="Microsoft YaHei UI Light"/>
              </a:rPr>
              <a:t>:</a:t>
            </a:r>
            <a:endParaRPr sz="2000" dirty="0">
              <a:latin typeface="Microsoft YaHei UI Light"/>
              <a:cs typeface="Microsoft YaHei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0234" y="1570989"/>
            <a:ext cx="10564495" cy="20601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300" dirty="0">
              <a:latin typeface="Microsoft YaHei UI Light"/>
              <a:cs typeface="Microsoft YaHei UI Ligh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20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Using</a:t>
            </a:r>
            <a:r>
              <a:rPr sz="20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open()</a:t>
            </a:r>
            <a:r>
              <a:rPr sz="2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function:</a:t>
            </a:r>
            <a:r>
              <a:rPr sz="2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This</a:t>
            </a:r>
            <a:r>
              <a:rPr sz="20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method</a:t>
            </a:r>
            <a:r>
              <a:rPr sz="20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is</a:t>
            </a:r>
            <a:r>
              <a:rPr sz="20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useful</a:t>
            </a:r>
            <a:r>
              <a:rPr sz="20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when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we</a:t>
            </a:r>
            <a:r>
              <a:rPr sz="20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want</a:t>
            </a:r>
            <a:r>
              <a:rPr sz="20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to</a:t>
            </a:r>
            <a:r>
              <a:rPr sz="20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open</a:t>
            </a:r>
            <a:r>
              <a:rPr sz="20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multiple</a:t>
            </a:r>
            <a:r>
              <a:rPr sz="2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files</a:t>
            </a:r>
            <a:r>
              <a:rPr sz="20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using</a:t>
            </a:r>
            <a:r>
              <a:rPr sz="20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</a:t>
            </a:r>
            <a:endParaRPr sz="2000" dirty="0">
              <a:latin typeface="Microsoft YaHei UI Light"/>
              <a:cs typeface="Microsoft YaHei UI Light"/>
            </a:endParaRPr>
          </a:p>
          <a:p>
            <a:pPr marL="299085">
              <a:lnSpc>
                <a:spcPct val="100000"/>
              </a:lnSpc>
            </a:pP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single</a:t>
            </a:r>
            <a:r>
              <a:rPr sz="2000" b="0" spc="-4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stream.</a:t>
            </a:r>
            <a:r>
              <a:rPr sz="2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For</a:t>
            </a:r>
            <a:r>
              <a:rPr sz="20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eg.</a:t>
            </a:r>
            <a:endParaRPr sz="2000" dirty="0">
              <a:latin typeface="Microsoft YaHei UI Light"/>
              <a:cs typeface="Microsoft YaHei UI Light"/>
            </a:endParaRPr>
          </a:p>
          <a:p>
            <a:pPr marL="469265" marR="3618229">
              <a:lnSpc>
                <a:spcPct val="100000"/>
              </a:lnSpc>
              <a:spcBef>
                <a:spcPts val="5"/>
              </a:spcBef>
              <a:tabLst>
                <a:tab pos="1751964" algn="l"/>
                <a:tab pos="2159635" algn="l"/>
              </a:tabLst>
            </a:pPr>
            <a:r>
              <a:rPr sz="2000" b="0" spc="-1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ifstream</a:t>
            </a:r>
            <a:r>
              <a:rPr sz="2000" b="0" spc="-2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fin;	</a:t>
            </a:r>
            <a:r>
              <a:rPr sz="2000" b="0" spc="-1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//creates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input </a:t>
            </a:r>
            <a:r>
              <a:rPr sz="2000" b="0" spc="-1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stream </a:t>
            </a:r>
            <a:r>
              <a:rPr sz="2000" b="0" spc="-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1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fin.open(“ABC.TXT”);</a:t>
            </a:r>
            <a:r>
              <a:rPr sz="2000" b="0" spc="-4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//</a:t>
            </a:r>
            <a:r>
              <a:rPr sz="2000" b="0" spc="-2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associates</a:t>
            </a:r>
            <a:r>
              <a:rPr sz="2000" b="0" spc="-3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ABC.TXT</a:t>
            </a:r>
            <a:r>
              <a:rPr sz="2000" b="0" spc="-2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to</a:t>
            </a:r>
            <a:r>
              <a:rPr sz="2000" b="0" spc="-1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this</a:t>
            </a:r>
            <a:r>
              <a:rPr sz="2000" b="0" spc="-2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1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stream </a:t>
            </a:r>
            <a:r>
              <a:rPr sz="2000" b="0" spc="-58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fin.close();	</a:t>
            </a:r>
            <a:r>
              <a:rPr sz="2000" b="0" spc="-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//</a:t>
            </a:r>
            <a:r>
              <a:rPr sz="2000" b="0" spc="-2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closes</a:t>
            </a:r>
            <a:r>
              <a:rPr sz="2000" b="0" spc="-2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the</a:t>
            </a:r>
            <a:r>
              <a:rPr sz="2000" b="0" spc="-3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file</a:t>
            </a:r>
            <a:endParaRPr sz="2000" dirty="0">
              <a:latin typeface="Microsoft YaHei UI Light"/>
              <a:cs typeface="Microsoft YaHei UI Light"/>
            </a:endParaRPr>
          </a:p>
          <a:p>
            <a:pPr marL="469265">
              <a:lnSpc>
                <a:spcPct val="100000"/>
              </a:lnSpc>
            </a:pPr>
            <a:r>
              <a:rPr sz="2000" b="0" spc="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fin.open(“XYZ.TXT”);</a:t>
            </a:r>
            <a:r>
              <a:rPr sz="2000" b="0" spc="-5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//</a:t>
            </a:r>
            <a:r>
              <a:rPr sz="2000" b="0" spc="-2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associates</a:t>
            </a:r>
            <a:r>
              <a:rPr sz="2000" b="0" spc="-3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the</a:t>
            </a:r>
            <a:r>
              <a:rPr sz="2000" b="0" spc="-3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input</a:t>
            </a:r>
            <a:r>
              <a:rPr sz="2000" b="0" spc="-1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stream</a:t>
            </a:r>
            <a:r>
              <a:rPr sz="2000" b="0" spc="-5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with</a:t>
            </a:r>
            <a:r>
              <a:rPr sz="2000" b="0" spc="-1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file</a:t>
            </a:r>
            <a:r>
              <a:rPr sz="2000" b="0" spc="-3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XYZ.TXT</a:t>
            </a:r>
            <a:endParaRPr sz="2000" dirty="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8678" y="296671"/>
            <a:ext cx="2804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0" dirty="0">
                <a:latin typeface="Microsoft YaHei UI Light"/>
                <a:cs typeface="Microsoft YaHei UI Light"/>
              </a:rPr>
              <a:t>CLOSING</a:t>
            </a:r>
            <a:r>
              <a:rPr b="0" spc="-95" dirty="0">
                <a:latin typeface="Microsoft YaHei UI Light"/>
                <a:cs typeface="Microsoft YaHei UI Light"/>
              </a:rPr>
              <a:t> </a:t>
            </a:r>
            <a:r>
              <a:rPr b="0" dirty="0">
                <a:latin typeface="Microsoft YaHei UI Light"/>
                <a:cs typeface="Microsoft YaHei UI Light"/>
              </a:rPr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910" y="1382014"/>
            <a:ext cx="9450070" cy="17415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315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connections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with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</a:t>
            </a:r>
            <a:r>
              <a:rPr sz="24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file</a:t>
            </a:r>
            <a:r>
              <a:rPr sz="24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are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automatically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closed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when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24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input </a:t>
            </a:r>
            <a:r>
              <a:rPr sz="2400" b="0" spc="-69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</a:t>
            </a: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output</a:t>
            </a:r>
            <a:r>
              <a:rPr sz="24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stream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objects</a:t>
            </a:r>
            <a:r>
              <a:rPr sz="2400" b="0" spc="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expires</a:t>
            </a:r>
            <a:r>
              <a:rPr sz="2400" b="0" spc="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ie</a:t>
            </a:r>
            <a:r>
              <a:rPr sz="2400" b="0" spc="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when they</a:t>
            </a:r>
            <a:r>
              <a:rPr sz="2400" b="0" spc="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go out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scope.</a:t>
            </a:r>
            <a:endParaRPr sz="2400" dirty="0">
              <a:latin typeface="Microsoft YaHei UI Light"/>
              <a:cs typeface="Microsoft YaHei UI Light"/>
            </a:endParaRPr>
          </a:p>
          <a:p>
            <a:pPr marL="469900" marR="119380" indent="-457200">
              <a:lnSpc>
                <a:spcPct val="100000"/>
              </a:lnSpc>
            </a:pP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However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we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can</a:t>
            </a: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close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24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file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explicitly</a:t>
            </a:r>
            <a:r>
              <a:rPr sz="2400" b="0" spc="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by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using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the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close()</a:t>
            </a:r>
            <a:r>
              <a:rPr sz="24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method: </a:t>
            </a:r>
            <a:r>
              <a:rPr sz="2400" b="0" spc="-69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fin.close();</a:t>
            </a:r>
            <a:endParaRPr sz="2400" dirty="0">
              <a:latin typeface="Microsoft YaHei UI Light"/>
              <a:cs typeface="Microsoft YaHei UI Ligh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50" dirty="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5363" y="488950"/>
            <a:ext cx="2594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5" dirty="0">
                <a:latin typeface="Microsoft YaHei UI Light"/>
                <a:cs typeface="Microsoft YaHei UI Light"/>
              </a:rPr>
              <a:t>FILE</a:t>
            </a:r>
            <a:r>
              <a:rPr sz="3600" b="0" spc="-105" dirty="0">
                <a:latin typeface="Microsoft YaHei UI Light"/>
                <a:cs typeface="Microsoft YaHei UI Light"/>
              </a:rPr>
              <a:t> </a:t>
            </a:r>
            <a:r>
              <a:rPr sz="3600" b="0" spc="5" dirty="0">
                <a:latin typeface="Microsoft YaHei UI Light"/>
                <a:cs typeface="Microsoft YaHei UI Light"/>
              </a:rPr>
              <a:t>MODES</a:t>
            </a:r>
            <a:endParaRPr sz="3600">
              <a:latin typeface="Microsoft YaHei UI Light"/>
              <a:cs typeface="Microsoft YaHei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0371" y="1492757"/>
            <a:ext cx="92182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File</a:t>
            </a:r>
            <a:r>
              <a:rPr sz="2000" b="0" spc="-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modes</a:t>
            </a:r>
            <a:r>
              <a:rPr sz="20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describes</a:t>
            </a:r>
            <a:r>
              <a:rPr sz="2000" b="0" spc="-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20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way</a:t>
            </a:r>
            <a:r>
              <a:rPr sz="20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 which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</a:t>
            </a:r>
            <a:r>
              <a:rPr sz="20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file</a:t>
            </a:r>
            <a:r>
              <a:rPr sz="20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is</a:t>
            </a:r>
            <a:r>
              <a:rPr sz="20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to</a:t>
            </a:r>
            <a:r>
              <a:rPr sz="20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be</a:t>
            </a:r>
            <a:r>
              <a:rPr sz="20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used.</a:t>
            </a:r>
            <a:r>
              <a:rPr sz="20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20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most</a:t>
            </a:r>
            <a:r>
              <a:rPr sz="20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common</a:t>
            </a:r>
            <a:r>
              <a:rPr sz="20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file </a:t>
            </a:r>
            <a:r>
              <a:rPr sz="2000" b="0" spc="-58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modes</a:t>
            </a:r>
            <a:r>
              <a:rPr sz="20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are</a:t>
            </a:r>
            <a:r>
              <a:rPr sz="20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:</a:t>
            </a:r>
            <a:endParaRPr sz="2000">
              <a:latin typeface="Microsoft YaHei UI Light"/>
              <a:cs typeface="Microsoft YaHei UI Ligh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532720"/>
              </p:ext>
            </p:extLst>
          </p:nvPr>
        </p:nvGraphicFramePr>
        <p:xfrm>
          <a:off x="1286763" y="2270251"/>
          <a:ext cx="9499600" cy="25907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0" spc="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File</a:t>
                      </a:r>
                      <a:r>
                        <a:rPr sz="2000" b="0" spc="-75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Modes</a:t>
                      </a:r>
                      <a:endParaRPr sz="20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99C1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0" dirty="0">
                          <a:solidFill>
                            <a:srgbClr val="FFFFFF"/>
                          </a:solidFill>
                          <a:latin typeface="Microsoft YaHei UI Light"/>
                          <a:cs typeface="Microsoft YaHei UI Light"/>
                        </a:rPr>
                        <a:t>Exolanation</a:t>
                      </a:r>
                      <a:endParaRPr sz="20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99C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ios::in</a:t>
                      </a:r>
                      <a:endParaRPr sz="20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E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95"/>
                        </a:lnSpc>
                      </a:pPr>
                      <a:r>
                        <a:rPr sz="2000" b="0" spc="-5" dirty="0">
                          <a:latin typeface="Microsoft YaHei UI Light"/>
                          <a:cs typeface="Microsoft YaHei UI Light"/>
                        </a:rPr>
                        <a:t>Opens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 file</a:t>
                      </a:r>
                      <a:r>
                        <a:rPr sz="2000" b="0" spc="-3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for</a:t>
                      </a:r>
                      <a:r>
                        <a:rPr sz="2000" b="0" spc="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spc="-10" dirty="0">
                          <a:latin typeface="Microsoft YaHei UI Light"/>
                          <a:cs typeface="Microsoft YaHei UI Light"/>
                        </a:rPr>
                        <a:t>reading.</a:t>
                      </a:r>
                      <a:r>
                        <a:rPr sz="2000" b="0" spc="-2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File</a:t>
                      </a:r>
                      <a:r>
                        <a:rPr sz="2000" b="0" spc="-4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pointer</a:t>
                      </a:r>
                      <a:r>
                        <a:rPr sz="2000" b="0" spc="-3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is</a:t>
                      </a:r>
                      <a:r>
                        <a:rPr sz="2000" b="0" spc="-2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at</a:t>
                      </a:r>
                      <a:r>
                        <a:rPr sz="2000" b="0" spc="-1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the</a:t>
                      </a:r>
                      <a:r>
                        <a:rPr sz="2000" b="0" spc="-3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beginning</a:t>
                      </a:r>
                      <a:r>
                        <a:rPr sz="2000" b="0" spc="-1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spc="-35" dirty="0">
                          <a:latin typeface="Microsoft YaHei UI Light"/>
                          <a:cs typeface="Microsoft YaHei UI Light"/>
                        </a:rPr>
                        <a:t>of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 the</a:t>
                      </a:r>
                      <a:r>
                        <a:rPr sz="2000" b="0" spc="-3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file</a:t>
                      </a:r>
                      <a:endParaRPr sz="20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ios::out</a:t>
                      </a:r>
                      <a:endParaRPr sz="20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095"/>
                        </a:lnSpc>
                      </a:pPr>
                      <a:r>
                        <a:rPr sz="2000" b="0" spc="-5" dirty="0">
                          <a:latin typeface="Microsoft YaHei UI Light"/>
                          <a:cs typeface="Microsoft YaHei UI Light"/>
                        </a:rPr>
                        <a:t>Opens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 file</a:t>
                      </a:r>
                      <a:r>
                        <a:rPr sz="2000" b="0" spc="-3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for</a:t>
                      </a:r>
                      <a:r>
                        <a:rPr sz="2000" b="0" spc="1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writing.</a:t>
                      </a:r>
                      <a:r>
                        <a:rPr sz="2000" b="0" spc="-4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spc="-5" dirty="0">
                          <a:latin typeface="Microsoft YaHei UI Light"/>
                          <a:cs typeface="Microsoft YaHei UI Light"/>
                        </a:rPr>
                        <a:t>If</a:t>
                      </a:r>
                      <a:r>
                        <a:rPr sz="2000" b="0" spc="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the</a:t>
                      </a:r>
                      <a:r>
                        <a:rPr sz="2000" b="0" spc="-2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file</a:t>
                      </a:r>
                      <a:r>
                        <a:rPr sz="2000" b="0" spc="-2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is</a:t>
                      </a:r>
                      <a:r>
                        <a:rPr sz="2000" b="0" spc="-2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spc="-10" dirty="0">
                          <a:latin typeface="Microsoft YaHei UI Light"/>
                          <a:cs typeface="Microsoft YaHei UI Light"/>
                        </a:rPr>
                        <a:t>already</a:t>
                      </a:r>
                      <a:r>
                        <a:rPr sz="2000" b="0" spc="-2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spc="-10" dirty="0">
                          <a:latin typeface="Microsoft YaHei UI Light"/>
                          <a:cs typeface="Microsoft YaHei UI Light"/>
                        </a:rPr>
                        <a:t>created</a:t>
                      </a:r>
                      <a:r>
                        <a:rPr sz="2000" b="0" spc="-4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and opened</a:t>
                      </a:r>
                      <a:r>
                        <a:rPr sz="2000" b="0" spc="-1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in</a:t>
                      </a:r>
                      <a:r>
                        <a:rPr sz="2000" b="0" spc="-1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this</a:t>
                      </a:r>
                      <a:endParaRPr sz="2000">
                        <a:latin typeface="Microsoft YaHei UI Light"/>
                        <a:cs typeface="Microsoft YaHei UI Ligh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mode</a:t>
                      </a:r>
                      <a:r>
                        <a:rPr sz="2000" b="0" spc="-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all</a:t>
                      </a:r>
                      <a:r>
                        <a:rPr sz="2000" b="0" spc="-3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the</a:t>
                      </a:r>
                      <a:r>
                        <a:rPr sz="2000" b="0" spc="-1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spc="-10" dirty="0">
                          <a:latin typeface="Microsoft YaHei UI Light"/>
                          <a:cs typeface="Microsoft YaHei UI Light"/>
                        </a:rPr>
                        <a:t>previous</a:t>
                      </a:r>
                      <a:r>
                        <a:rPr sz="2000" b="0" spc="-4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spc="-5" dirty="0">
                          <a:latin typeface="Microsoft YaHei UI Light"/>
                          <a:cs typeface="Microsoft YaHei UI Light"/>
                        </a:rPr>
                        <a:t>content</a:t>
                      </a:r>
                      <a:r>
                        <a:rPr sz="2000" b="0" spc="-2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gets</a:t>
                      </a:r>
                      <a:r>
                        <a:rPr sz="2000" b="0" spc="-1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spc="-5" dirty="0">
                          <a:latin typeface="Microsoft YaHei UI Light"/>
                          <a:cs typeface="Microsoft YaHei UI Light"/>
                        </a:rPr>
                        <a:t>erased</a:t>
                      </a:r>
                      <a:r>
                        <a:rPr sz="2000" b="0" spc="-3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spc="-10" dirty="0">
                          <a:latin typeface="Microsoft YaHei UI Light"/>
                          <a:cs typeface="Microsoft YaHei UI Light"/>
                        </a:rPr>
                        <a:t>from</a:t>
                      </a:r>
                      <a:r>
                        <a:rPr sz="2000" b="0" spc="-2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the</a:t>
                      </a:r>
                      <a:r>
                        <a:rPr sz="2000" b="0" spc="-1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file.</a:t>
                      </a:r>
                      <a:endParaRPr sz="20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ios::app</a:t>
                      </a:r>
                      <a:endParaRPr sz="20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E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00"/>
                        </a:lnSpc>
                      </a:pPr>
                      <a:r>
                        <a:rPr sz="2000" b="0" spc="-5" dirty="0">
                          <a:latin typeface="Microsoft YaHei UI Light"/>
                          <a:cs typeface="Microsoft YaHei UI Light"/>
                        </a:rPr>
                        <a:t>Opens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 file</a:t>
                      </a:r>
                      <a:r>
                        <a:rPr sz="2000" b="0" spc="-3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for</a:t>
                      </a:r>
                      <a:r>
                        <a:rPr sz="2000" b="0" spc="1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adding</a:t>
                      </a:r>
                      <a:r>
                        <a:rPr sz="2000" b="0" spc="-1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spc="-5" dirty="0">
                          <a:latin typeface="Microsoft YaHei UI Light"/>
                          <a:cs typeface="Microsoft YaHei UI Light"/>
                        </a:rPr>
                        <a:t>new</a:t>
                      </a:r>
                      <a:r>
                        <a:rPr sz="2000" b="0" spc="-1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spc="-15" dirty="0">
                          <a:latin typeface="Microsoft YaHei UI Light"/>
                          <a:cs typeface="Microsoft YaHei UI Light"/>
                        </a:rPr>
                        <a:t>records.</a:t>
                      </a:r>
                      <a:r>
                        <a:rPr sz="2000" b="0" spc="-2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File</a:t>
                      </a:r>
                      <a:r>
                        <a:rPr sz="2000" b="0" spc="-3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pointer</a:t>
                      </a:r>
                      <a:r>
                        <a:rPr sz="2000" b="0" spc="-3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is</a:t>
                      </a:r>
                      <a:r>
                        <a:rPr sz="2000" b="0" spc="-2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at</a:t>
                      </a:r>
                      <a:r>
                        <a:rPr sz="2000" b="0" spc="-1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the</a:t>
                      </a:r>
                      <a:r>
                        <a:rPr sz="2000" b="0" spc="-2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spc="-5" dirty="0">
                          <a:latin typeface="Microsoft YaHei UI Light"/>
                          <a:cs typeface="Microsoft YaHei UI Light"/>
                        </a:rPr>
                        <a:t>end</a:t>
                      </a:r>
                      <a:r>
                        <a:rPr sz="2000" b="0" spc="-1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spc="-35" dirty="0">
                          <a:latin typeface="Microsoft YaHei UI Light"/>
                          <a:cs typeface="Microsoft YaHei UI Light"/>
                        </a:rPr>
                        <a:t>of</a:t>
                      </a:r>
                      <a:r>
                        <a:rPr sz="2000" b="0" spc="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the</a:t>
                      </a:r>
                      <a:endParaRPr sz="2000">
                        <a:latin typeface="Microsoft YaHei UI Light"/>
                        <a:cs typeface="Microsoft YaHei UI Ligh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file.</a:t>
                      </a:r>
                      <a:r>
                        <a:rPr sz="2000" b="0" spc="-3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New </a:t>
                      </a:r>
                      <a:r>
                        <a:rPr sz="2000" b="0" spc="-15" dirty="0">
                          <a:latin typeface="Microsoft YaHei UI Light"/>
                          <a:cs typeface="Microsoft YaHei UI Light"/>
                        </a:rPr>
                        <a:t>records</a:t>
                      </a:r>
                      <a:r>
                        <a:rPr sz="2000" b="0" spc="-2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spc="-5" dirty="0">
                          <a:latin typeface="Microsoft YaHei UI Light"/>
                          <a:cs typeface="Microsoft YaHei UI Light"/>
                        </a:rPr>
                        <a:t>can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be</a:t>
                      </a:r>
                      <a:r>
                        <a:rPr sz="2000" b="0" spc="-2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added</a:t>
                      </a:r>
                      <a:r>
                        <a:rPr sz="2000" b="0" spc="-2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only</a:t>
                      </a:r>
                      <a:r>
                        <a:rPr sz="2000" b="0" spc="-1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at</a:t>
                      </a:r>
                      <a:r>
                        <a:rPr sz="2000" b="0" spc="-1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the</a:t>
                      </a:r>
                      <a:r>
                        <a:rPr sz="2000" b="0" spc="-3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spc="-5" dirty="0">
                          <a:latin typeface="Microsoft YaHei UI Light"/>
                          <a:cs typeface="Microsoft YaHei UI Light"/>
                        </a:rPr>
                        <a:t>end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spc="-35" dirty="0">
                          <a:latin typeface="Microsoft YaHei UI Light"/>
                          <a:cs typeface="Microsoft YaHei UI Light"/>
                        </a:rPr>
                        <a:t>of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 the</a:t>
                      </a:r>
                      <a:r>
                        <a:rPr sz="2000" b="0" spc="-3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file.</a:t>
                      </a:r>
                      <a:endParaRPr sz="20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1">
                <a:tc>
                  <a:txBody>
                    <a:bodyPr/>
                    <a:lstStyle/>
                    <a:p>
                      <a:pPr marR="16319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0" spc="10" dirty="0">
                          <a:latin typeface="Microsoft YaHei UI Light"/>
                          <a:cs typeface="Microsoft YaHei UI Light"/>
                        </a:rPr>
                        <a:t>ios::binary</a:t>
                      </a:r>
                      <a:endParaRPr sz="20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E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00"/>
                        </a:lnSpc>
                      </a:pPr>
                      <a:r>
                        <a:rPr sz="2000" b="0" spc="-5" dirty="0">
                          <a:latin typeface="Microsoft YaHei UI Light"/>
                          <a:cs typeface="Microsoft YaHei UI Light"/>
                        </a:rPr>
                        <a:t>Opens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 file</a:t>
                      </a:r>
                      <a:r>
                        <a:rPr sz="2000" b="0" spc="-3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in</a:t>
                      </a:r>
                      <a:r>
                        <a:rPr sz="2000" b="0" spc="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spc="20" dirty="0">
                          <a:latin typeface="Microsoft YaHei UI Light"/>
                          <a:cs typeface="Microsoft YaHei UI Light"/>
                        </a:rPr>
                        <a:t>binary</a:t>
                      </a:r>
                      <a:r>
                        <a:rPr sz="2000" b="0" spc="-4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spc="-5" dirty="0">
                          <a:latin typeface="Microsoft YaHei UI Light"/>
                          <a:cs typeface="Microsoft YaHei UI Light"/>
                        </a:rPr>
                        <a:t>mode.</a:t>
                      </a:r>
                      <a:r>
                        <a:rPr sz="2000" b="0" spc="-1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spc="-5" dirty="0">
                          <a:latin typeface="Microsoft YaHei UI Light"/>
                          <a:cs typeface="Microsoft YaHei UI Light"/>
                        </a:rPr>
                        <a:t>By</a:t>
                      </a:r>
                      <a:r>
                        <a:rPr sz="2000" b="0" spc="-1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default</a:t>
                      </a:r>
                      <a:r>
                        <a:rPr sz="2000" b="0" spc="-2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the</a:t>
                      </a:r>
                      <a:r>
                        <a:rPr sz="2000" b="0" spc="-2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file</a:t>
                      </a:r>
                      <a:r>
                        <a:rPr sz="2000" b="0" spc="-2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is</a:t>
                      </a:r>
                      <a:r>
                        <a:rPr sz="2000" b="0" spc="-1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opened n</a:t>
                      </a:r>
                      <a:r>
                        <a:rPr sz="2000" b="0" spc="-1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dirty="0">
                          <a:latin typeface="Microsoft YaHei UI Light"/>
                          <a:cs typeface="Microsoft YaHei UI Light"/>
                        </a:rPr>
                        <a:t>text</a:t>
                      </a:r>
                      <a:r>
                        <a:rPr sz="2000" b="0" spc="-2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2000" b="0" spc="-5" dirty="0">
                          <a:latin typeface="Microsoft YaHei UI Light"/>
                          <a:cs typeface="Microsoft YaHei UI Light"/>
                        </a:rPr>
                        <a:t>mode.</a:t>
                      </a:r>
                      <a:endParaRPr sz="2000" dirty="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432558" y="5181600"/>
            <a:ext cx="770204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6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Note: </a:t>
            </a:r>
            <a:r>
              <a:rPr sz="1800" b="1" spc="-6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Two</a:t>
            </a:r>
            <a:r>
              <a:rPr sz="1800" b="1" spc="-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1800" b="1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or</a:t>
            </a:r>
            <a:r>
              <a:rPr sz="1800" b="1" spc="-1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1800" b="1" spc="-1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more</a:t>
            </a:r>
            <a:r>
              <a:rPr sz="1800" b="1" spc="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1800" b="1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modes </a:t>
            </a:r>
            <a:r>
              <a:rPr sz="1800" b="1" spc="-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can </a:t>
            </a:r>
            <a:r>
              <a:rPr sz="1800" b="1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be </a:t>
            </a:r>
            <a:r>
              <a:rPr sz="1800" b="1" spc="-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combined</a:t>
            </a:r>
            <a:r>
              <a:rPr sz="1800" b="1" spc="-1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1800" b="1" spc="-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using</a:t>
            </a:r>
            <a:r>
              <a:rPr sz="1800" b="1" spc="-1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1800" b="1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the</a:t>
            </a:r>
            <a:r>
              <a:rPr sz="1800" b="1" spc="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1800" b="1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bitwise</a:t>
            </a:r>
            <a:r>
              <a:rPr sz="1800" b="1" spc="-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operator </a:t>
            </a:r>
            <a:r>
              <a:rPr sz="1800" b="1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|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0078" y="285749"/>
            <a:ext cx="3660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20" dirty="0">
                <a:latin typeface="Microsoft YaHei UI Light"/>
                <a:cs typeface="Microsoft YaHei UI Light"/>
              </a:rPr>
              <a:t>TEXT</a:t>
            </a:r>
            <a:r>
              <a:rPr sz="2800" b="0" spc="-70" dirty="0">
                <a:latin typeface="Microsoft YaHei UI Light"/>
                <a:cs typeface="Microsoft YaHei UI Light"/>
              </a:rPr>
              <a:t> </a:t>
            </a:r>
            <a:r>
              <a:rPr sz="2800" b="0" dirty="0">
                <a:latin typeface="Microsoft YaHei UI Light"/>
                <a:cs typeface="Microsoft YaHei UI Light"/>
              </a:rPr>
              <a:t>FILE</a:t>
            </a:r>
            <a:r>
              <a:rPr sz="2800" b="0" spc="-65" dirty="0">
                <a:latin typeface="Microsoft YaHei UI Light"/>
                <a:cs typeface="Microsoft YaHei UI Light"/>
              </a:rPr>
              <a:t> </a:t>
            </a:r>
            <a:r>
              <a:rPr sz="2800" b="0" dirty="0">
                <a:latin typeface="Microsoft YaHei UI Light"/>
                <a:cs typeface="Microsoft YaHei UI Light"/>
              </a:rPr>
              <a:t>FUNCTIONS</a:t>
            </a:r>
            <a:endParaRPr sz="2800">
              <a:latin typeface="Microsoft YaHei UI Light"/>
              <a:cs typeface="Microsoft YaHei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897" y="1035557"/>
            <a:ext cx="9566275" cy="5513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Reading/writing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from/to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get()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single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and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store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 a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buffer.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e.g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file.get(ch);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put()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writing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single character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file.</a:t>
            </a:r>
            <a:endParaRPr sz="2000">
              <a:latin typeface="Arial"/>
              <a:cs typeface="Arial"/>
            </a:endParaRPr>
          </a:p>
          <a:p>
            <a:pPr marL="99695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e.g.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file.put(ch);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/>
              <a:cs typeface="Arial"/>
            </a:endParaRPr>
          </a:p>
          <a:p>
            <a:pPr marL="299085" indent="-287020">
              <a:lnSpc>
                <a:spcPts val="2395"/>
              </a:lnSpc>
              <a:buFont typeface="Wingdings"/>
              <a:buChar char=""/>
              <a:tabLst>
                <a:tab pos="29972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Reading/writing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line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from/to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file: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ts val="2395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getline()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line of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text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stored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 a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buffer.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e.g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00"/>
                </a:solidFill>
                <a:latin typeface="Arial"/>
                <a:cs typeface="Arial"/>
              </a:rPr>
              <a:t>file.getline(s,80,”\n”);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&lt;&lt;(insertion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operator)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 line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file.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b="1" dirty="0">
                <a:solidFill>
                  <a:srgbClr val="FFFF00"/>
                </a:solidFill>
                <a:latin typeface="Arial"/>
                <a:cs typeface="Arial"/>
              </a:rPr>
              <a:t>fin&lt;&lt;s;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/>
              <a:cs typeface="Arial"/>
            </a:endParaRPr>
          </a:p>
          <a:p>
            <a:pPr marL="299085" indent="-287020">
              <a:lnSpc>
                <a:spcPts val="2395"/>
              </a:lnSpc>
              <a:buFont typeface="Wingdings"/>
              <a:buChar char=""/>
              <a:tabLst>
                <a:tab pos="29972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Reading/writing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word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from/to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file:</a:t>
            </a:r>
            <a:endParaRPr sz="2000">
              <a:latin typeface="Arial"/>
              <a:cs typeface="Arial"/>
            </a:endParaRPr>
          </a:p>
          <a:p>
            <a:pPr marL="927100" marR="6364605">
              <a:lnSpc>
                <a:spcPts val="2400"/>
              </a:lnSpc>
              <a:spcBef>
                <a:spcPts val="75"/>
              </a:spcBef>
            </a:pPr>
            <a:r>
              <a:rPr sz="2000" b="0" spc="-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char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ch[20]; </a:t>
            </a:r>
            <a:r>
              <a:rPr sz="2000" b="0" spc="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fin.getline(ch,20,</a:t>
            </a:r>
            <a:r>
              <a:rPr sz="2000" b="0" spc="-8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‘</a:t>
            </a:r>
            <a:r>
              <a:rPr sz="2000" b="0" spc="-5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‘);</a:t>
            </a:r>
            <a:endParaRPr sz="2000">
              <a:latin typeface="Microsoft YaHei UI Light"/>
              <a:cs typeface="Microsoft YaHei UI Light"/>
            </a:endParaRPr>
          </a:p>
          <a:p>
            <a:pPr marL="927100">
              <a:lnSpc>
                <a:spcPts val="2330"/>
              </a:lnSpc>
              <a:tabLst>
                <a:tab pos="1922145" algn="l"/>
              </a:tabLst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can	use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file&gt;&gt;ch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reading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file&lt;&lt;ch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writing a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word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text file.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ts val="239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&gt;&gt;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operator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does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accept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white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spaces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stop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encounters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ts val="239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word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stores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word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ch.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829" y="311912"/>
            <a:ext cx="689673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Microsoft YaHei UI Light"/>
                <a:cs typeface="Microsoft YaHei UI Light"/>
              </a:rPr>
              <a:t>A</a:t>
            </a:r>
            <a:r>
              <a:rPr b="0" spc="-5" dirty="0">
                <a:latin typeface="Microsoft YaHei UI Light"/>
                <a:cs typeface="Microsoft YaHei UI Light"/>
              </a:rPr>
              <a:t> </a:t>
            </a:r>
            <a:r>
              <a:rPr b="0" spc="5" dirty="0">
                <a:latin typeface="Microsoft YaHei UI Light"/>
                <a:cs typeface="Microsoft YaHei UI Light"/>
              </a:rPr>
              <a:t>PROGRAM</a:t>
            </a:r>
            <a:r>
              <a:rPr b="0" spc="-45" dirty="0">
                <a:latin typeface="Microsoft YaHei UI Light"/>
                <a:cs typeface="Microsoft YaHei UI Light"/>
              </a:rPr>
              <a:t> </a:t>
            </a:r>
            <a:r>
              <a:rPr b="0" spc="-114" dirty="0">
                <a:latin typeface="Microsoft YaHei UI Light"/>
                <a:cs typeface="Microsoft YaHei UI Light"/>
              </a:rPr>
              <a:t>TO</a:t>
            </a:r>
            <a:r>
              <a:rPr b="0" dirty="0">
                <a:latin typeface="Microsoft YaHei UI Light"/>
                <a:cs typeface="Microsoft YaHei UI Light"/>
              </a:rPr>
              <a:t> </a:t>
            </a:r>
            <a:r>
              <a:rPr b="0" spc="-60" dirty="0">
                <a:latin typeface="Microsoft YaHei UI Light"/>
                <a:cs typeface="Microsoft YaHei UI Light"/>
              </a:rPr>
              <a:t>CREATE</a:t>
            </a:r>
            <a:r>
              <a:rPr b="0" spc="-50" dirty="0">
                <a:latin typeface="Microsoft YaHei UI Light"/>
                <a:cs typeface="Microsoft YaHei UI Light"/>
              </a:rPr>
              <a:t> </a:t>
            </a:r>
            <a:r>
              <a:rPr b="0" dirty="0">
                <a:latin typeface="Microsoft YaHei UI Light"/>
                <a:cs typeface="Microsoft YaHei UI Light"/>
              </a:rPr>
              <a:t>A</a:t>
            </a:r>
            <a:r>
              <a:rPr b="0" spc="-5" dirty="0">
                <a:latin typeface="Microsoft YaHei UI Light"/>
                <a:cs typeface="Microsoft YaHei UI Light"/>
              </a:rPr>
              <a:t> </a:t>
            </a:r>
            <a:r>
              <a:rPr b="0" spc="25" dirty="0">
                <a:latin typeface="Microsoft YaHei UI Light"/>
                <a:cs typeface="Microsoft YaHei UI Light"/>
              </a:rPr>
              <a:t>TEXT</a:t>
            </a:r>
            <a:r>
              <a:rPr b="0" spc="-20" dirty="0">
                <a:latin typeface="Microsoft YaHei UI Light"/>
                <a:cs typeface="Microsoft YaHei UI Light"/>
              </a:rPr>
              <a:t> </a:t>
            </a:r>
            <a:r>
              <a:rPr b="0" spc="5" dirty="0">
                <a:latin typeface="Microsoft YaHei UI Light"/>
                <a:cs typeface="Microsoft YaHei UI Light"/>
              </a:rPr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0051" y="1426463"/>
            <a:ext cx="7411720" cy="3104515"/>
          </a:xfrm>
          <a:prstGeom prst="rect">
            <a:avLst/>
          </a:prstGeom>
          <a:solidFill>
            <a:srgbClr val="760503"/>
          </a:solidFill>
          <a:ln w="15240">
            <a:solidFill>
              <a:srgbClr val="540300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835"/>
              </a:spcBef>
            </a:pPr>
            <a:r>
              <a:rPr sz="2000" b="0" spc="-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#include&lt;fstream.h&gt;</a:t>
            </a:r>
            <a:endParaRPr sz="2000">
              <a:latin typeface="Microsoft YaHei UI Light"/>
              <a:cs typeface="Microsoft YaHei UI Light"/>
            </a:endParaRPr>
          </a:p>
          <a:p>
            <a:pPr marL="465455">
              <a:lnSpc>
                <a:spcPct val="100000"/>
              </a:lnSpc>
            </a:pPr>
            <a:r>
              <a:rPr sz="2000" b="0" spc="-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void</a:t>
            </a:r>
            <a:r>
              <a:rPr sz="2000" b="0" spc="-4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main()</a:t>
            </a:r>
            <a:endParaRPr sz="2000">
              <a:latin typeface="Microsoft YaHei UI Light"/>
              <a:cs typeface="Microsoft YaHei UI Light"/>
            </a:endParaRPr>
          </a:p>
          <a:p>
            <a:pPr marL="465455">
              <a:lnSpc>
                <a:spcPct val="100000"/>
              </a:lnSpc>
            </a:pP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{</a:t>
            </a:r>
            <a:endParaRPr sz="2000">
              <a:latin typeface="Microsoft YaHei UI Light"/>
              <a:cs typeface="Microsoft YaHei UI Light"/>
            </a:endParaRPr>
          </a:p>
          <a:p>
            <a:pPr marL="465455">
              <a:lnSpc>
                <a:spcPct val="100000"/>
              </a:lnSpc>
            </a:pPr>
            <a:r>
              <a:rPr sz="2000" b="0" spc="-1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ofstream</a:t>
            </a:r>
            <a:r>
              <a:rPr sz="2000" b="0" spc="-5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fout(“abc.txt”);</a:t>
            </a:r>
            <a:endParaRPr sz="2000">
              <a:latin typeface="Microsoft YaHei UI Light"/>
              <a:cs typeface="Microsoft YaHei UI Light"/>
            </a:endParaRPr>
          </a:p>
          <a:p>
            <a:pPr marL="465455">
              <a:lnSpc>
                <a:spcPct val="100000"/>
              </a:lnSpc>
            </a:pP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fout&lt;&lt;“</a:t>
            </a:r>
            <a:r>
              <a:rPr sz="2000" b="0" spc="-3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i</a:t>
            </a:r>
            <a:r>
              <a:rPr sz="2000" b="0" spc="-2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am</a:t>
            </a:r>
            <a:r>
              <a:rPr sz="2000" b="0" spc="-1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1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creating</a:t>
            </a:r>
            <a:r>
              <a:rPr sz="2000" b="0" spc="-4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a</a:t>
            </a:r>
            <a:r>
              <a:rPr sz="2000" b="0" spc="-1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new</a:t>
            </a:r>
            <a:r>
              <a:rPr sz="2000" b="0" spc="-1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text</a:t>
            </a:r>
            <a:r>
              <a:rPr sz="2000" b="0" spc="-2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file\n”;</a:t>
            </a:r>
            <a:endParaRPr sz="2000">
              <a:latin typeface="Microsoft YaHei UI Light"/>
              <a:cs typeface="Microsoft YaHei UI Light"/>
            </a:endParaRPr>
          </a:p>
          <a:p>
            <a:pPr marL="465455">
              <a:lnSpc>
                <a:spcPct val="100000"/>
              </a:lnSpc>
            </a:pP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fout&lt;&lt;“this</a:t>
            </a:r>
            <a:r>
              <a:rPr sz="2000" b="0" spc="-4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text</a:t>
            </a:r>
            <a:r>
              <a:rPr sz="2000" b="0" spc="-3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file</a:t>
            </a:r>
            <a:r>
              <a:rPr sz="2000" b="0" spc="-3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contains</a:t>
            </a:r>
            <a:r>
              <a:rPr sz="2000" b="0" spc="-3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alphabets</a:t>
            </a:r>
            <a:r>
              <a:rPr sz="2000" b="0" spc="-4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and numbers\n”;</a:t>
            </a:r>
            <a:endParaRPr sz="2000">
              <a:latin typeface="Microsoft YaHei UI Light"/>
              <a:cs typeface="Microsoft YaHei UI Light"/>
            </a:endParaRPr>
          </a:p>
          <a:p>
            <a:pPr marL="465455">
              <a:lnSpc>
                <a:spcPct val="100000"/>
              </a:lnSpc>
            </a:pP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fout.close();</a:t>
            </a:r>
            <a:endParaRPr sz="2000">
              <a:latin typeface="Microsoft YaHei UI Light"/>
              <a:cs typeface="Microsoft YaHei UI Light"/>
            </a:endParaRPr>
          </a:p>
          <a:p>
            <a:pPr marL="465455">
              <a:lnSpc>
                <a:spcPct val="100000"/>
              </a:lnSpc>
              <a:spcBef>
                <a:spcPts val="5"/>
              </a:spcBef>
            </a:pPr>
            <a:r>
              <a:rPr sz="20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}</a:t>
            </a:r>
            <a:endParaRPr sz="2000">
              <a:latin typeface="Microsoft YaHei UI Light"/>
              <a:cs typeface="Microsoft YaHei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8792" y="4943347"/>
            <a:ext cx="72580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20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above</a:t>
            </a:r>
            <a:r>
              <a:rPr sz="20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program</a:t>
            </a:r>
            <a:r>
              <a:rPr sz="2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will</a:t>
            </a:r>
            <a:r>
              <a:rPr sz="20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create</a:t>
            </a:r>
            <a:r>
              <a:rPr sz="20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</a:t>
            </a:r>
            <a:r>
              <a:rPr sz="20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text</a:t>
            </a:r>
            <a:r>
              <a:rPr sz="2000" b="0" spc="-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file</a:t>
            </a:r>
            <a:r>
              <a:rPr sz="2000" b="0" spc="-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“abc.txt”</a:t>
            </a:r>
            <a:r>
              <a:rPr sz="20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</a:t>
            </a:r>
            <a:r>
              <a:rPr sz="20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store</a:t>
            </a:r>
            <a:r>
              <a:rPr sz="2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two </a:t>
            </a:r>
            <a:r>
              <a:rPr sz="2000" b="0" spc="-58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lines</a:t>
            </a:r>
            <a:r>
              <a:rPr sz="20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</a:t>
            </a:r>
            <a:r>
              <a:rPr sz="20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it.</a:t>
            </a:r>
            <a:r>
              <a:rPr sz="20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1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You</a:t>
            </a:r>
            <a:r>
              <a:rPr sz="20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can </a:t>
            </a:r>
            <a:r>
              <a:rPr sz="20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store</a:t>
            </a:r>
            <a:r>
              <a:rPr sz="2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as</a:t>
            </a:r>
            <a:r>
              <a:rPr sz="20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many</a:t>
            </a:r>
            <a:r>
              <a:rPr sz="20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lines</a:t>
            </a:r>
            <a:r>
              <a:rPr sz="20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as</a:t>
            </a:r>
            <a:r>
              <a:rPr sz="20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you</a:t>
            </a:r>
            <a:r>
              <a:rPr sz="20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want.</a:t>
            </a:r>
            <a:endParaRPr sz="200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32432" y="1546860"/>
            <a:ext cx="10272395" cy="4629785"/>
            <a:chOff x="1932432" y="1546860"/>
            <a:chExt cx="10272395" cy="4629785"/>
          </a:xfrm>
        </p:grpSpPr>
        <p:sp>
          <p:nvSpPr>
            <p:cNvPr id="3" name="object 3"/>
            <p:cNvSpPr/>
            <p:nvPr/>
          </p:nvSpPr>
          <p:spPr>
            <a:xfrm>
              <a:off x="1940052" y="1554480"/>
              <a:ext cx="7411720" cy="3796665"/>
            </a:xfrm>
            <a:custGeom>
              <a:avLst/>
              <a:gdLst/>
              <a:ahLst/>
              <a:cxnLst/>
              <a:rect l="l" t="t" r="r" b="b"/>
              <a:pathLst>
                <a:path w="7411720" h="3796665">
                  <a:moveTo>
                    <a:pt x="7411211" y="0"/>
                  </a:moveTo>
                  <a:lnTo>
                    <a:pt x="0" y="0"/>
                  </a:lnTo>
                  <a:lnTo>
                    <a:pt x="0" y="3796284"/>
                  </a:lnTo>
                  <a:lnTo>
                    <a:pt x="7411211" y="3796284"/>
                  </a:lnTo>
                  <a:lnTo>
                    <a:pt x="7411211" y="0"/>
                  </a:lnTo>
                  <a:close/>
                </a:path>
              </a:pathLst>
            </a:custGeom>
            <a:solidFill>
              <a:srgbClr val="7605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40052" y="1554480"/>
              <a:ext cx="7411720" cy="3796665"/>
            </a:xfrm>
            <a:custGeom>
              <a:avLst/>
              <a:gdLst/>
              <a:ahLst/>
              <a:cxnLst/>
              <a:rect l="l" t="t" r="r" b="b"/>
              <a:pathLst>
                <a:path w="7411720" h="3796665">
                  <a:moveTo>
                    <a:pt x="0" y="3796284"/>
                  </a:moveTo>
                  <a:lnTo>
                    <a:pt x="7411211" y="3796284"/>
                  </a:lnTo>
                  <a:lnTo>
                    <a:pt x="7411211" y="0"/>
                  </a:lnTo>
                  <a:lnTo>
                    <a:pt x="0" y="0"/>
                  </a:lnTo>
                  <a:lnTo>
                    <a:pt x="0" y="3796284"/>
                  </a:lnTo>
                  <a:close/>
                </a:path>
              </a:pathLst>
            </a:custGeom>
            <a:ln w="15240">
              <a:solidFill>
                <a:srgbClr val="540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12900" y="194563"/>
            <a:ext cx="88665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5" dirty="0"/>
              <a:t> PROGRAM</a:t>
            </a:r>
            <a:r>
              <a:rPr spc="-15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READ A</a:t>
            </a:r>
            <a:r>
              <a:rPr spc="-20" dirty="0"/>
              <a:t> </a:t>
            </a:r>
            <a:r>
              <a:rPr dirty="0"/>
              <a:t>TEXT</a:t>
            </a:r>
            <a:r>
              <a:rPr spc="-10" dirty="0"/>
              <a:t> </a:t>
            </a:r>
            <a:r>
              <a:rPr dirty="0"/>
              <a:t>FILE</a:t>
            </a:r>
            <a:r>
              <a:rPr spc="-20" dirty="0"/>
              <a:t> </a:t>
            </a:r>
            <a:r>
              <a:rPr dirty="0"/>
              <a:t>CHRACTER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34739" y="682244"/>
            <a:ext cx="30232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Myanmar Text"/>
                <a:cs typeface="Myanmar Text"/>
              </a:rPr>
              <a:t>BY</a:t>
            </a:r>
            <a:r>
              <a:rPr sz="3200" b="1" spc="-7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Myanmar Text"/>
                <a:cs typeface="Myanmar Text"/>
              </a:rPr>
              <a:t>CHARACTER</a:t>
            </a:r>
            <a:endParaRPr sz="32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5607" y="1717928"/>
            <a:ext cx="7419975" cy="4401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 marR="52031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#inc</a:t>
            </a:r>
            <a:r>
              <a:rPr sz="1800" spc="-10" dirty="0">
                <a:solidFill>
                  <a:srgbClr val="FFFF00"/>
                </a:solidFill>
                <a:latin typeface="Myanmar Text"/>
                <a:cs typeface="Myanmar Text"/>
              </a:rPr>
              <a:t>l</a:t>
            </a: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ud</a:t>
            </a:r>
            <a:r>
              <a:rPr sz="1800" spc="-10" dirty="0">
                <a:solidFill>
                  <a:srgbClr val="FFFF00"/>
                </a:solidFill>
                <a:latin typeface="Myanmar Text"/>
                <a:cs typeface="Myanmar Text"/>
              </a:rPr>
              <a:t>e</a:t>
            </a: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&lt;fstr</a:t>
            </a:r>
            <a:r>
              <a:rPr sz="1800" spc="-10" dirty="0">
                <a:solidFill>
                  <a:srgbClr val="FFFF00"/>
                </a:solidFill>
                <a:latin typeface="Myanmar Text"/>
                <a:cs typeface="Myanmar Text"/>
              </a:rPr>
              <a:t>e</a:t>
            </a: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a</a:t>
            </a:r>
            <a:r>
              <a:rPr sz="1800" spc="-5" dirty="0">
                <a:solidFill>
                  <a:srgbClr val="FFFF00"/>
                </a:solidFill>
                <a:latin typeface="Myanmar Text"/>
                <a:cs typeface="Myanmar Text"/>
              </a:rPr>
              <a:t>m</a:t>
            </a: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.h&gt;  void</a:t>
            </a:r>
            <a:r>
              <a:rPr sz="1800" spc="-15" dirty="0">
                <a:solidFill>
                  <a:srgbClr val="FFFF00"/>
                </a:solidFill>
                <a:latin typeface="Myanmar Text"/>
                <a:cs typeface="Myanmar Text"/>
              </a:rPr>
              <a:t> </a:t>
            </a:r>
            <a:r>
              <a:rPr sz="1800" spc="-10" dirty="0">
                <a:solidFill>
                  <a:srgbClr val="FFFF00"/>
                </a:solidFill>
                <a:latin typeface="Myanmar Text"/>
                <a:cs typeface="Myanmar Text"/>
              </a:rPr>
              <a:t>main()</a:t>
            </a:r>
            <a:endParaRPr sz="1800" dirty="0">
              <a:latin typeface="Myanmar Text"/>
              <a:cs typeface="Myanmar Text"/>
            </a:endParaRPr>
          </a:p>
          <a:p>
            <a:pPr marL="95885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{</a:t>
            </a:r>
            <a:endParaRPr sz="1800" dirty="0">
              <a:latin typeface="Myanmar Text"/>
              <a:cs typeface="Myanmar Text"/>
            </a:endParaRPr>
          </a:p>
          <a:p>
            <a:pPr marL="95885" marR="5159375">
              <a:lnSpc>
                <a:spcPct val="100000"/>
              </a:lnSpc>
            </a:pPr>
            <a:r>
              <a:rPr sz="1800" spc="-5" dirty="0">
                <a:solidFill>
                  <a:srgbClr val="FFFF00"/>
                </a:solidFill>
                <a:latin typeface="Myanmar Text"/>
                <a:cs typeface="Myanmar Text"/>
              </a:rPr>
              <a:t>ifstream fin(“abc.txt”); </a:t>
            </a:r>
            <a:r>
              <a:rPr sz="1800" spc="-480" dirty="0">
                <a:solidFill>
                  <a:srgbClr val="FFFF0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Myanmar Text"/>
                <a:cs typeface="Myanmar Text"/>
              </a:rPr>
              <a:t>char ch; </a:t>
            </a: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Myanmar Text"/>
                <a:cs typeface="Myanmar Text"/>
              </a:rPr>
              <a:t>while(!fin.eof())</a:t>
            </a:r>
            <a:endParaRPr sz="1800" dirty="0">
              <a:latin typeface="Myanmar Text"/>
              <a:cs typeface="Myanmar Text"/>
            </a:endParaRPr>
          </a:p>
          <a:p>
            <a:pPr marL="95885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{</a:t>
            </a:r>
            <a:endParaRPr sz="1800" dirty="0">
              <a:latin typeface="Myanmar Text"/>
              <a:cs typeface="Myanmar Text"/>
            </a:endParaRPr>
          </a:p>
          <a:p>
            <a:pPr marL="95885" marR="6257925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fin.g</a:t>
            </a:r>
            <a:r>
              <a:rPr sz="1800" spc="-10" dirty="0">
                <a:solidFill>
                  <a:srgbClr val="FFFF00"/>
                </a:solidFill>
                <a:latin typeface="Myanmar Text"/>
                <a:cs typeface="Myanmar Text"/>
              </a:rPr>
              <a:t>e</a:t>
            </a: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t</a:t>
            </a:r>
            <a:r>
              <a:rPr sz="1800" spc="-5" dirty="0">
                <a:solidFill>
                  <a:srgbClr val="FFFF00"/>
                </a:solidFill>
                <a:latin typeface="Myanmar Text"/>
                <a:cs typeface="Myanmar Text"/>
              </a:rPr>
              <a:t>(c</a:t>
            </a: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h</a:t>
            </a:r>
            <a:r>
              <a:rPr sz="1800" spc="-5" dirty="0">
                <a:solidFill>
                  <a:srgbClr val="FFFF00"/>
                </a:solidFill>
                <a:latin typeface="Myanmar Text"/>
                <a:cs typeface="Myanmar Text"/>
              </a:rPr>
              <a:t>);  cout&lt;&lt;ch;</a:t>
            </a:r>
            <a:endParaRPr sz="1800" dirty="0">
              <a:latin typeface="Myanmar Text"/>
              <a:cs typeface="Myanmar Text"/>
            </a:endParaRPr>
          </a:p>
          <a:p>
            <a:pPr marL="95885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}</a:t>
            </a:r>
            <a:endParaRPr sz="1800" dirty="0">
              <a:latin typeface="Myanmar Text"/>
              <a:cs typeface="Myanmar Text"/>
            </a:endParaRPr>
          </a:p>
          <a:p>
            <a:pPr marL="95885">
              <a:lnSpc>
                <a:spcPct val="100000"/>
              </a:lnSpc>
            </a:pPr>
            <a:r>
              <a:rPr sz="1800" spc="-5" dirty="0">
                <a:solidFill>
                  <a:srgbClr val="FFFF00"/>
                </a:solidFill>
                <a:latin typeface="Myanmar Text"/>
                <a:cs typeface="Myanmar Text"/>
              </a:rPr>
              <a:t>fin.close();</a:t>
            </a:r>
            <a:endParaRPr sz="1800" dirty="0">
              <a:latin typeface="Myanmar Text"/>
              <a:cs typeface="Myanmar Text"/>
            </a:endParaRPr>
          </a:p>
          <a:p>
            <a:pPr marL="958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}</a:t>
            </a:r>
            <a:endParaRPr sz="1800" dirty="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Myanmar Text"/>
              <a:cs typeface="Myanmar Tex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above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program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will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read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text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file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“abc.txt”</a:t>
            </a:r>
            <a:r>
              <a:rPr sz="2000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one character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at a</a:t>
            </a:r>
            <a:endParaRPr sz="2000" dirty="0">
              <a:latin typeface="Myanmar Text"/>
              <a:cs typeface="Myanmar Text"/>
            </a:endParaRPr>
          </a:p>
          <a:p>
            <a:pPr marL="635"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time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display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it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 on the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screen.</a:t>
            </a:r>
            <a:endParaRPr sz="2000" dirty="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32432" y="1546860"/>
            <a:ext cx="10272395" cy="4629785"/>
            <a:chOff x="1932432" y="1546860"/>
            <a:chExt cx="10272395" cy="4629785"/>
          </a:xfrm>
        </p:grpSpPr>
        <p:sp>
          <p:nvSpPr>
            <p:cNvPr id="3" name="object 3"/>
            <p:cNvSpPr/>
            <p:nvPr/>
          </p:nvSpPr>
          <p:spPr>
            <a:xfrm>
              <a:off x="1940052" y="1554480"/>
              <a:ext cx="7411720" cy="3796665"/>
            </a:xfrm>
            <a:custGeom>
              <a:avLst/>
              <a:gdLst/>
              <a:ahLst/>
              <a:cxnLst/>
              <a:rect l="l" t="t" r="r" b="b"/>
              <a:pathLst>
                <a:path w="7411720" h="3796665">
                  <a:moveTo>
                    <a:pt x="7411211" y="0"/>
                  </a:moveTo>
                  <a:lnTo>
                    <a:pt x="0" y="0"/>
                  </a:lnTo>
                  <a:lnTo>
                    <a:pt x="0" y="3796284"/>
                  </a:lnTo>
                  <a:lnTo>
                    <a:pt x="7411211" y="3796284"/>
                  </a:lnTo>
                  <a:lnTo>
                    <a:pt x="7411211" y="0"/>
                  </a:lnTo>
                  <a:close/>
                </a:path>
              </a:pathLst>
            </a:custGeom>
            <a:solidFill>
              <a:srgbClr val="7605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40052" y="1554480"/>
              <a:ext cx="7411720" cy="3796665"/>
            </a:xfrm>
            <a:custGeom>
              <a:avLst/>
              <a:gdLst/>
              <a:ahLst/>
              <a:cxnLst/>
              <a:rect l="l" t="t" r="r" b="b"/>
              <a:pathLst>
                <a:path w="7411720" h="3796665">
                  <a:moveTo>
                    <a:pt x="0" y="3796284"/>
                  </a:moveTo>
                  <a:lnTo>
                    <a:pt x="7411211" y="3796284"/>
                  </a:lnTo>
                  <a:lnTo>
                    <a:pt x="7411211" y="0"/>
                  </a:lnTo>
                  <a:lnTo>
                    <a:pt x="0" y="0"/>
                  </a:lnTo>
                  <a:lnTo>
                    <a:pt x="0" y="3796284"/>
                  </a:lnTo>
                  <a:close/>
                </a:path>
              </a:pathLst>
            </a:custGeom>
            <a:ln w="15240">
              <a:solidFill>
                <a:srgbClr val="540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08861" y="194563"/>
            <a:ext cx="86741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5" dirty="0"/>
              <a:t> PROGRAM</a:t>
            </a:r>
            <a:r>
              <a:rPr spc="-15" dirty="0"/>
              <a:t> </a:t>
            </a:r>
            <a:r>
              <a:rPr dirty="0"/>
              <a:t>TO READ</a:t>
            </a:r>
            <a:r>
              <a:rPr spc="-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TEXT</a:t>
            </a:r>
            <a:r>
              <a:rPr spc="-15" dirty="0"/>
              <a:t> </a:t>
            </a:r>
            <a:r>
              <a:rPr dirty="0"/>
              <a:t>FILE</a:t>
            </a:r>
            <a:r>
              <a:rPr spc="-15" dirty="0"/>
              <a:t> </a:t>
            </a:r>
            <a:r>
              <a:rPr spc="-5" dirty="0"/>
              <a:t>WORD BY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92751" y="682244"/>
            <a:ext cx="13081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Myanmar Text"/>
                <a:cs typeface="Myanmar Text"/>
              </a:rPr>
              <a:t>WORD</a:t>
            </a:r>
            <a:endParaRPr sz="3200">
              <a:latin typeface="Myanmar Text"/>
              <a:cs typeface="Myanmar Tex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2267" y="1717928"/>
            <a:ext cx="7527290" cy="45679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marR="52571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#inc</a:t>
            </a:r>
            <a:r>
              <a:rPr sz="1800" spc="-10" dirty="0">
                <a:solidFill>
                  <a:srgbClr val="FFFF00"/>
                </a:solidFill>
                <a:latin typeface="Myanmar Text"/>
                <a:cs typeface="Myanmar Text"/>
              </a:rPr>
              <a:t>l</a:t>
            </a: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ud</a:t>
            </a:r>
            <a:r>
              <a:rPr sz="1800" spc="-10" dirty="0">
                <a:solidFill>
                  <a:srgbClr val="FFFF00"/>
                </a:solidFill>
                <a:latin typeface="Myanmar Text"/>
                <a:cs typeface="Myanmar Text"/>
              </a:rPr>
              <a:t>e</a:t>
            </a: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&lt;fstr</a:t>
            </a:r>
            <a:r>
              <a:rPr sz="1800" spc="-10" dirty="0">
                <a:solidFill>
                  <a:srgbClr val="FFFF00"/>
                </a:solidFill>
                <a:latin typeface="Myanmar Text"/>
                <a:cs typeface="Myanmar Text"/>
              </a:rPr>
              <a:t>e</a:t>
            </a: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a</a:t>
            </a:r>
            <a:r>
              <a:rPr sz="1800" spc="-5" dirty="0">
                <a:solidFill>
                  <a:srgbClr val="FFFF00"/>
                </a:solidFill>
                <a:latin typeface="Myanmar Text"/>
                <a:cs typeface="Myanmar Text"/>
              </a:rPr>
              <a:t>m</a:t>
            </a: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.h&gt;  void</a:t>
            </a:r>
            <a:r>
              <a:rPr sz="1800" spc="-15" dirty="0">
                <a:solidFill>
                  <a:srgbClr val="FFFF00"/>
                </a:solidFill>
                <a:latin typeface="Myanmar Text"/>
                <a:cs typeface="Myanmar Text"/>
              </a:rPr>
              <a:t> </a:t>
            </a:r>
            <a:r>
              <a:rPr sz="1800" spc="-10" dirty="0">
                <a:solidFill>
                  <a:srgbClr val="FFFF00"/>
                </a:solidFill>
                <a:latin typeface="Myanmar Text"/>
                <a:cs typeface="Myanmar Text"/>
              </a:rPr>
              <a:t>main()</a:t>
            </a:r>
            <a:endParaRPr sz="1800" dirty="0">
              <a:latin typeface="Myanmar Text"/>
              <a:cs typeface="Myanmar Text"/>
            </a:endParaRPr>
          </a:p>
          <a:p>
            <a:pPr marL="149225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{</a:t>
            </a:r>
            <a:endParaRPr sz="1800" dirty="0">
              <a:latin typeface="Myanmar Text"/>
              <a:cs typeface="Myanmar Text"/>
            </a:endParaRPr>
          </a:p>
          <a:p>
            <a:pPr marL="149225" marR="5213350">
              <a:lnSpc>
                <a:spcPct val="100000"/>
              </a:lnSpc>
            </a:pPr>
            <a:r>
              <a:rPr sz="1800" spc="-5" dirty="0">
                <a:solidFill>
                  <a:srgbClr val="FFFF00"/>
                </a:solidFill>
                <a:latin typeface="Myanmar Text"/>
                <a:cs typeface="Myanmar Text"/>
              </a:rPr>
              <a:t>ifstream fin(“abc.txt”); </a:t>
            </a:r>
            <a:r>
              <a:rPr sz="1800" spc="-480" dirty="0">
                <a:solidFill>
                  <a:srgbClr val="FFFF0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Myanmar Text"/>
                <a:cs typeface="Myanmar Text"/>
              </a:rPr>
              <a:t>char ch[20]; </a:t>
            </a: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Myanmar Text"/>
                <a:cs typeface="Myanmar Text"/>
              </a:rPr>
              <a:t>while(!fin.eof())</a:t>
            </a:r>
            <a:endParaRPr sz="1800" dirty="0">
              <a:latin typeface="Myanmar Text"/>
              <a:cs typeface="Myanmar Text"/>
            </a:endParaRPr>
          </a:p>
          <a:p>
            <a:pPr marL="149225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{</a:t>
            </a:r>
            <a:endParaRPr sz="1800" dirty="0">
              <a:latin typeface="Myanmar Text"/>
              <a:cs typeface="Myanmar Text"/>
            </a:endParaRPr>
          </a:p>
          <a:p>
            <a:pPr marL="149225" marR="6325235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fin&gt;&gt;ch; </a:t>
            </a:r>
            <a:r>
              <a:rPr sz="1800" spc="5" dirty="0">
                <a:solidFill>
                  <a:srgbClr val="FFFF00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cout&lt;&lt;</a:t>
            </a:r>
            <a:r>
              <a:rPr sz="1800" spc="-5" dirty="0">
                <a:solidFill>
                  <a:srgbClr val="FFFF00"/>
                </a:solidFill>
                <a:latin typeface="Myanmar Text"/>
                <a:cs typeface="Myanmar Text"/>
              </a:rPr>
              <a:t>c</a:t>
            </a: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h;</a:t>
            </a:r>
            <a:endParaRPr sz="1800" dirty="0">
              <a:latin typeface="Myanmar Text"/>
              <a:cs typeface="Myanmar Text"/>
            </a:endParaRPr>
          </a:p>
          <a:p>
            <a:pPr marL="149225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}</a:t>
            </a:r>
            <a:endParaRPr sz="1800" dirty="0">
              <a:latin typeface="Myanmar Text"/>
              <a:cs typeface="Myanmar Text"/>
            </a:endParaRPr>
          </a:p>
          <a:p>
            <a:pPr marL="149225">
              <a:lnSpc>
                <a:spcPct val="100000"/>
              </a:lnSpc>
            </a:pPr>
            <a:r>
              <a:rPr sz="1800" spc="-5" dirty="0">
                <a:solidFill>
                  <a:srgbClr val="FFFF00"/>
                </a:solidFill>
                <a:latin typeface="Myanmar Text"/>
                <a:cs typeface="Myanmar Text"/>
              </a:rPr>
              <a:t>fin.close();</a:t>
            </a:r>
            <a:endParaRPr sz="1800" dirty="0">
              <a:latin typeface="Myanmar Text"/>
              <a:cs typeface="Myanmar Text"/>
            </a:endParaRPr>
          </a:p>
          <a:p>
            <a:pPr marL="14922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}</a:t>
            </a:r>
            <a:endParaRPr sz="1800" dirty="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Myanmar Text"/>
              <a:cs typeface="Myanmar Tex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endParaRPr lang="en-US" sz="2000" spc="5">
              <a:solidFill>
                <a:srgbClr val="FFFFFF"/>
              </a:solidFill>
              <a:latin typeface="Myanmar Text"/>
              <a:cs typeface="Myanmar Tex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spc="5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2000" spc="-5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above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program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will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read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text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file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“abc.txt”</a:t>
            </a:r>
            <a:r>
              <a:rPr sz="2000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one word at a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time</a:t>
            </a:r>
            <a:endParaRPr sz="2000" dirty="0">
              <a:latin typeface="Myanmar Text"/>
              <a:cs typeface="Myanmar Text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display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it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on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screen.</a:t>
            </a:r>
            <a:endParaRPr sz="2000" dirty="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32432" y="1299972"/>
            <a:ext cx="10272395" cy="4876800"/>
            <a:chOff x="1932432" y="1299972"/>
            <a:chExt cx="10272395" cy="4876800"/>
          </a:xfrm>
        </p:grpSpPr>
        <p:sp>
          <p:nvSpPr>
            <p:cNvPr id="3" name="object 3"/>
            <p:cNvSpPr/>
            <p:nvPr/>
          </p:nvSpPr>
          <p:spPr>
            <a:xfrm>
              <a:off x="1940052" y="1307592"/>
              <a:ext cx="7411720" cy="3796665"/>
            </a:xfrm>
            <a:custGeom>
              <a:avLst/>
              <a:gdLst/>
              <a:ahLst/>
              <a:cxnLst/>
              <a:rect l="l" t="t" r="r" b="b"/>
              <a:pathLst>
                <a:path w="7411720" h="3796665">
                  <a:moveTo>
                    <a:pt x="7411211" y="0"/>
                  </a:moveTo>
                  <a:lnTo>
                    <a:pt x="0" y="0"/>
                  </a:lnTo>
                  <a:lnTo>
                    <a:pt x="0" y="3796284"/>
                  </a:lnTo>
                  <a:lnTo>
                    <a:pt x="7411211" y="3796284"/>
                  </a:lnTo>
                  <a:lnTo>
                    <a:pt x="7411211" y="0"/>
                  </a:lnTo>
                  <a:close/>
                </a:path>
              </a:pathLst>
            </a:custGeom>
            <a:solidFill>
              <a:srgbClr val="7605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40052" y="1307592"/>
              <a:ext cx="7411720" cy="3796665"/>
            </a:xfrm>
            <a:custGeom>
              <a:avLst/>
              <a:gdLst/>
              <a:ahLst/>
              <a:cxnLst/>
              <a:rect l="l" t="t" r="r" b="b"/>
              <a:pathLst>
                <a:path w="7411720" h="3796665">
                  <a:moveTo>
                    <a:pt x="0" y="3796284"/>
                  </a:moveTo>
                  <a:lnTo>
                    <a:pt x="7411211" y="3796284"/>
                  </a:lnTo>
                  <a:lnTo>
                    <a:pt x="7411211" y="0"/>
                  </a:lnTo>
                  <a:lnTo>
                    <a:pt x="0" y="0"/>
                  </a:lnTo>
                  <a:lnTo>
                    <a:pt x="0" y="3796284"/>
                  </a:lnTo>
                  <a:close/>
                </a:path>
              </a:pathLst>
            </a:custGeom>
            <a:ln w="15240">
              <a:solidFill>
                <a:srgbClr val="540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031492" y="1471676"/>
            <a:ext cx="216979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82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#inc</a:t>
            </a:r>
            <a:r>
              <a:rPr sz="1800" spc="-10" dirty="0">
                <a:solidFill>
                  <a:srgbClr val="FFFF00"/>
                </a:solidFill>
                <a:latin typeface="Myanmar Text"/>
                <a:cs typeface="Myanmar Text"/>
              </a:rPr>
              <a:t>l</a:t>
            </a: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ud</a:t>
            </a:r>
            <a:r>
              <a:rPr sz="1800" spc="-10" dirty="0">
                <a:solidFill>
                  <a:srgbClr val="FFFF00"/>
                </a:solidFill>
                <a:latin typeface="Myanmar Text"/>
                <a:cs typeface="Myanmar Text"/>
              </a:rPr>
              <a:t>e</a:t>
            </a: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&lt;fstr</a:t>
            </a:r>
            <a:r>
              <a:rPr sz="1800" spc="-10" dirty="0">
                <a:solidFill>
                  <a:srgbClr val="FFFF00"/>
                </a:solidFill>
                <a:latin typeface="Myanmar Text"/>
                <a:cs typeface="Myanmar Text"/>
              </a:rPr>
              <a:t>e</a:t>
            </a: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a</a:t>
            </a:r>
            <a:r>
              <a:rPr sz="1800" spc="-5" dirty="0">
                <a:solidFill>
                  <a:srgbClr val="FFFF00"/>
                </a:solidFill>
                <a:latin typeface="Myanmar Text"/>
                <a:cs typeface="Myanmar Text"/>
              </a:rPr>
              <a:t>m</a:t>
            </a: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.h&gt;  void</a:t>
            </a:r>
            <a:r>
              <a:rPr sz="1800" spc="-15" dirty="0">
                <a:solidFill>
                  <a:srgbClr val="FFFF00"/>
                </a:solidFill>
                <a:latin typeface="Myanmar Text"/>
                <a:cs typeface="Myanmar Text"/>
              </a:rPr>
              <a:t> </a:t>
            </a:r>
            <a:r>
              <a:rPr sz="1800" spc="-10" dirty="0">
                <a:solidFill>
                  <a:srgbClr val="FFFF00"/>
                </a:solidFill>
                <a:latin typeface="Myanmar Text"/>
                <a:cs typeface="Myanmar Text"/>
              </a:rPr>
              <a:t>main()</a:t>
            </a:r>
            <a:endParaRPr sz="1800" dirty="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{</a:t>
            </a:r>
            <a:endParaRPr sz="1800" dirty="0">
              <a:latin typeface="Myanmar Text"/>
              <a:cs typeface="Myanmar Text"/>
            </a:endParaRPr>
          </a:p>
          <a:p>
            <a:pPr marR="5080">
              <a:lnSpc>
                <a:spcPct val="100000"/>
              </a:lnSpc>
            </a:pPr>
            <a:r>
              <a:rPr sz="1800" spc="-5" dirty="0">
                <a:solidFill>
                  <a:srgbClr val="FFFF00"/>
                </a:solidFill>
                <a:latin typeface="Myanmar Text"/>
                <a:cs typeface="Myanmar Text"/>
              </a:rPr>
              <a:t>ifstream fin(“abc.txt”); </a:t>
            </a:r>
            <a:r>
              <a:rPr sz="1800" spc="-480" dirty="0">
                <a:solidFill>
                  <a:srgbClr val="FFFF0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Myanmar Text"/>
                <a:cs typeface="Myanmar Text"/>
              </a:rPr>
              <a:t>char ch[80]; </a:t>
            </a: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Myanmar Text"/>
                <a:cs typeface="Myanmar Text"/>
              </a:rPr>
              <a:t>while(!fin.eof())</a:t>
            </a:r>
            <a:endParaRPr sz="1800" dirty="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{</a:t>
            </a:r>
            <a:endParaRPr sz="1800" dirty="0">
              <a:latin typeface="Myanmar Text"/>
              <a:cs typeface="Myanmar Text"/>
            </a:endParaRPr>
          </a:p>
          <a:p>
            <a:pPr marR="6985">
              <a:lnSpc>
                <a:spcPct val="100000"/>
              </a:lnSpc>
            </a:pPr>
            <a:r>
              <a:rPr sz="1800" spc="-5" dirty="0">
                <a:solidFill>
                  <a:srgbClr val="FFFF00"/>
                </a:solidFill>
                <a:latin typeface="Myanmar Text"/>
                <a:cs typeface="Myanmar Text"/>
              </a:rPr>
              <a:t>fin.getline(ch,80,”\n”); </a:t>
            </a:r>
            <a:r>
              <a:rPr sz="1800" spc="-480" dirty="0">
                <a:solidFill>
                  <a:srgbClr val="FFFF00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Myanmar Text"/>
                <a:cs typeface="Myanmar Text"/>
              </a:rPr>
              <a:t>cout&lt;&lt;ch;</a:t>
            </a:r>
            <a:endParaRPr sz="1800" dirty="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}</a:t>
            </a:r>
            <a:endParaRPr sz="1800" dirty="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</a:pPr>
            <a:r>
              <a:rPr sz="1800" spc="-5" dirty="0">
                <a:solidFill>
                  <a:srgbClr val="FFFF00"/>
                </a:solidFill>
                <a:latin typeface="Myanmar Text"/>
                <a:cs typeface="Myanmar Text"/>
              </a:rPr>
              <a:t>fin.close();</a:t>
            </a:r>
            <a:endParaRPr sz="1800" dirty="0">
              <a:latin typeface="Myanmar Text"/>
              <a:cs typeface="Myanmar Tex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00"/>
                </a:solidFill>
                <a:latin typeface="Myanmar Text"/>
                <a:cs typeface="Myanmar Text"/>
              </a:rPr>
              <a:t>}</a:t>
            </a:r>
            <a:endParaRPr sz="1800" dirty="0">
              <a:latin typeface="Myanmar Text"/>
              <a:cs typeface="Myanmar Tex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5" dirty="0"/>
              <a:t> PROGRAM</a:t>
            </a:r>
            <a:r>
              <a:rPr spc="-2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READ A</a:t>
            </a:r>
            <a:r>
              <a:rPr spc="-20" dirty="0"/>
              <a:t> </a:t>
            </a:r>
            <a:r>
              <a:rPr dirty="0"/>
              <a:t>TEXT</a:t>
            </a:r>
            <a:r>
              <a:rPr spc="-15" dirty="0"/>
              <a:t> </a:t>
            </a:r>
            <a:r>
              <a:rPr dirty="0"/>
              <a:t>FILE</a:t>
            </a:r>
            <a:r>
              <a:rPr spc="-15" dirty="0"/>
              <a:t> </a:t>
            </a:r>
            <a:r>
              <a:rPr dirty="0"/>
              <a:t>LINE</a:t>
            </a:r>
            <a:r>
              <a:rPr spc="-25" dirty="0"/>
              <a:t> </a:t>
            </a:r>
            <a:r>
              <a:rPr spc="-5" dirty="0"/>
              <a:t>BY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95442" y="682244"/>
            <a:ext cx="9017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Myanmar Text"/>
                <a:cs typeface="Myanmar Text"/>
              </a:rPr>
              <a:t>L</a:t>
            </a:r>
            <a:r>
              <a:rPr sz="3200" b="1" spc="5" dirty="0">
                <a:solidFill>
                  <a:srgbClr val="FFFFFF"/>
                </a:solidFill>
                <a:latin typeface="Myanmar Text"/>
                <a:cs typeface="Myanmar Text"/>
              </a:rPr>
              <a:t>I</a:t>
            </a:r>
            <a:r>
              <a:rPr sz="3200" b="1" spc="-5" dirty="0">
                <a:solidFill>
                  <a:srgbClr val="FFFFFF"/>
                </a:solidFill>
                <a:latin typeface="Myanmar Text"/>
                <a:cs typeface="Myanmar Text"/>
              </a:rPr>
              <a:t>NE</a:t>
            </a:r>
            <a:endParaRPr sz="3200">
              <a:latin typeface="Myanmar Text"/>
              <a:cs typeface="Myanmar Tex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7610" y="5483758"/>
            <a:ext cx="735584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above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program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will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read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text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file</a:t>
            </a:r>
            <a:r>
              <a:rPr sz="20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“abc.txt”</a:t>
            </a:r>
            <a:r>
              <a:rPr sz="2000" spc="-4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one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line</a:t>
            </a:r>
            <a:r>
              <a:rPr sz="2000" spc="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at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time</a:t>
            </a:r>
            <a:endParaRPr sz="2000">
              <a:latin typeface="Myanmar Text"/>
              <a:cs typeface="Myanmar Text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display</a:t>
            </a:r>
            <a:r>
              <a:rPr sz="20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it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on</a:t>
            </a:r>
            <a:r>
              <a:rPr sz="2000" spc="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dirty="0">
                <a:solidFill>
                  <a:srgbClr val="FFFFFF"/>
                </a:solidFill>
                <a:latin typeface="Myanmar Text"/>
                <a:cs typeface="Myanmar Text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yanmar Text"/>
                <a:cs typeface="Myanmar Text"/>
              </a:rPr>
              <a:t>screen.</a:t>
            </a:r>
            <a:endParaRPr sz="20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BB35-F50B-45DF-9AA7-59ABA46F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201598">
            <a:off x="1817573" y="2893626"/>
            <a:ext cx="8265795" cy="830997"/>
          </a:xfrm>
        </p:spPr>
        <p:txBody>
          <a:bodyPr/>
          <a:lstStyle/>
          <a:p>
            <a:pPr algn="ctr"/>
            <a:r>
              <a:rPr lang="en-US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86554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7877" y="791921"/>
            <a:ext cx="616572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5" dirty="0">
                <a:latin typeface="Microsoft YaHei UI Light"/>
                <a:cs typeface="Microsoft YaHei UI Light"/>
              </a:rPr>
              <a:t>What</a:t>
            </a:r>
            <a:r>
              <a:rPr sz="4000" b="0" spc="-50" dirty="0">
                <a:latin typeface="Microsoft YaHei UI Light"/>
                <a:cs typeface="Microsoft YaHei UI Light"/>
              </a:rPr>
              <a:t> </a:t>
            </a:r>
            <a:r>
              <a:rPr sz="4000" b="0" dirty="0">
                <a:latin typeface="Microsoft YaHei UI Light"/>
                <a:cs typeface="Microsoft YaHei UI Light"/>
              </a:rPr>
              <a:t>i</a:t>
            </a:r>
            <a:r>
              <a:rPr lang="en-US" sz="4000" b="0" dirty="0">
                <a:latin typeface="Microsoft YaHei UI Light"/>
                <a:cs typeface="Microsoft YaHei UI Light"/>
              </a:rPr>
              <a:t>s</a:t>
            </a:r>
            <a:r>
              <a:rPr sz="4000" b="0" spc="-25" dirty="0">
                <a:latin typeface="Microsoft YaHei UI Light"/>
                <a:cs typeface="Microsoft YaHei UI Light"/>
              </a:rPr>
              <a:t> </a:t>
            </a:r>
            <a:r>
              <a:rPr sz="4000" b="0" spc="-5" dirty="0">
                <a:latin typeface="Microsoft YaHei UI Light"/>
                <a:cs typeface="Microsoft YaHei UI Light"/>
              </a:rPr>
              <a:t>a</a:t>
            </a:r>
            <a:r>
              <a:rPr sz="4000" b="0" spc="-25" dirty="0">
                <a:latin typeface="Microsoft YaHei UI Light"/>
                <a:cs typeface="Microsoft YaHei UI Light"/>
              </a:rPr>
              <a:t> </a:t>
            </a:r>
            <a:r>
              <a:rPr sz="4000" b="0" dirty="0">
                <a:latin typeface="Microsoft YaHei UI Light"/>
                <a:cs typeface="Microsoft YaHei UI Light"/>
              </a:rPr>
              <a:t>FILE?</a:t>
            </a:r>
            <a:endParaRPr sz="4000" dirty="0">
              <a:latin typeface="Microsoft YaHei UI Light"/>
              <a:cs typeface="Microsoft YaHei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272" y="2430779"/>
            <a:ext cx="11166475" cy="431800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04"/>
              </a:lnSpc>
            </a:pPr>
            <a:r>
              <a:rPr sz="2800" spc="-5" dirty="0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sz="2800" spc="-165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81818"/>
                </a:solidFill>
                <a:latin typeface="Arial"/>
                <a:cs typeface="Arial"/>
              </a:rPr>
              <a:t>file</a:t>
            </a:r>
            <a:r>
              <a:rPr sz="280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81818"/>
                </a:solidFill>
                <a:latin typeface="Arial"/>
                <a:cs typeface="Arial"/>
              </a:rPr>
              <a:t>is</a:t>
            </a:r>
            <a:r>
              <a:rPr sz="2800" spc="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sz="2800" spc="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81818"/>
                </a:solidFill>
                <a:latin typeface="Arial"/>
                <a:cs typeface="Arial"/>
              </a:rPr>
              <a:t>stream</a:t>
            </a:r>
            <a:r>
              <a:rPr sz="2800" dirty="0">
                <a:solidFill>
                  <a:srgbClr val="181818"/>
                </a:solidFill>
                <a:latin typeface="Arial"/>
                <a:cs typeface="Arial"/>
              </a:rPr>
              <a:t> of bytes </a:t>
            </a:r>
            <a:r>
              <a:rPr sz="2800" spc="-5" dirty="0">
                <a:solidFill>
                  <a:srgbClr val="181818"/>
                </a:solidFill>
                <a:latin typeface="Arial"/>
                <a:cs typeface="Arial"/>
              </a:rPr>
              <a:t>stored</a:t>
            </a:r>
            <a:r>
              <a:rPr sz="2800" dirty="0">
                <a:solidFill>
                  <a:srgbClr val="181818"/>
                </a:solidFill>
                <a:latin typeface="Arial"/>
                <a:cs typeface="Arial"/>
              </a:rPr>
              <a:t> on </a:t>
            </a:r>
            <a:r>
              <a:rPr sz="2800" spc="-5" dirty="0">
                <a:solidFill>
                  <a:srgbClr val="181818"/>
                </a:solidFill>
                <a:latin typeface="Arial"/>
                <a:cs typeface="Arial"/>
              </a:rPr>
              <a:t>some</a:t>
            </a:r>
            <a:r>
              <a:rPr sz="2800" spc="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181818"/>
                </a:solidFill>
                <a:latin typeface="Arial"/>
                <a:cs typeface="Arial"/>
              </a:rPr>
              <a:t>secondary</a:t>
            </a:r>
            <a:r>
              <a:rPr sz="2800" spc="10" dirty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181818"/>
                </a:solidFill>
                <a:latin typeface="Arial"/>
                <a:cs typeface="Arial"/>
              </a:rPr>
              <a:t>storage devices.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6840" y="599947"/>
            <a:ext cx="4639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10" dirty="0">
                <a:latin typeface="Microsoft YaHei UI Light"/>
                <a:cs typeface="Microsoft YaHei UI Light"/>
              </a:rPr>
              <a:t>N</a:t>
            </a:r>
            <a:r>
              <a:rPr sz="3600" b="0" spc="5" dirty="0">
                <a:latin typeface="Microsoft YaHei UI Light"/>
                <a:cs typeface="Microsoft YaHei UI Light"/>
              </a:rPr>
              <a:t>EE</a:t>
            </a:r>
            <a:r>
              <a:rPr sz="3600" b="0" dirty="0">
                <a:latin typeface="Microsoft YaHei UI Light"/>
                <a:cs typeface="Microsoft YaHei UI Light"/>
              </a:rPr>
              <a:t>D</a:t>
            </a:r>
            <a:r>
              <a:rPr sz="3600" b="0" spc="-25" dirty="0">
                <a:latin typeface="Microsoft YaHei UI Light"/>
                <a:cs typeface="Microsoft YaHei UI Light"/>
              </a:rPr>
              <a:t> </a:t>
            </a:r>
            <a:r>
              <a:rPr sz="3600" b="0" spc="10" dirty="0">
                <a:latin typeface="Microsoft YaHei UI Light"/>
                <a:cs typeface="Microsoft YaHei UI Light"/>
              </a:rPr>
              <a:t>FO</a:t>
            </a:r>
            <a:r>
              <a:rPr sz="3600" b="0" dirty="0">
                <a:latin typeface="Microsoft YaHei UI Light"/>
                <a:cs typeface="Microsoft YaHei UI Light"/>
              </a:rPr>
              <a:t>R</a:t>
            </a:r>
            <a:r>
              <a:rPr sz="3600" b="0" spc="-25" dirty="0">
                <a:latin typeface="Microsoft YaHei UI Light"/>
                <a:cs typeface="Microsoft YaHei UI Light"/>
              </a:rPr>
              <a:t> </a:t>
            </a:r>
            <a:r>
              <a:rPr sz="3600" b="0" spc="-90" dirty="0">
                <a:latin typeface="Microsoft YaHei UI Light"/>
                <a:cs typeface="Microsoft YaHei UI Light"/>
              </a:rPr>
              <a:t>D</a:t>
            </a:r>
            <a:r>
              <a:rPr sz="3600" b="0" spc="-405" dirty="0">
                <a:latin typeface="Microsoft YaHei UI Light"/>
                <a:cs typeface="Microsoft YaHei UI Light"/>
              </a:rPr>
              <a:t>A</a:t>
            </a:r>
            <a:r>
              <a:rPr sz="3600" b="0" spc="-430" dirty="0">
                <a:latin typeface="Microsoft YaHei UI Light"/>
                <a:cs typeface="Microsoft YaHei UI Light"/>
              </a:rPr>
              <a:t>T</a:t>
            </a:r>
            <a:r>
              <a:rPr sz="3600" b="0" dirty="0">
                <a:latin typeface="Microsoft YaHei UI Light"/>
                <a:cs typeface="Microsoft YaHei UI Light"/>
              </a:rPr>
              <a:t>A</a:t>
            </a:r>
            <a:r>
              <a:rPr sz="3600" b="0" spc="-40" dirty="0">
                <a:latin typeface="Microsoft YaHei UI Light"/>
                <a:cs typeface="Microsoft YaHei UI Light"/>
              </a:rPr>
              <a:t> </a:t>
            </a:r>
            <a:r>
              <a:rPr sz="3600" b="0" spc="10" dirty="0">
                <a:latin typeface="Microsoft YaHei UI Light"/>
                <a:cs typeface="Microsoft YaHei UI Light"/>
              </a:rPr>
              <a:t>FI</a:t>
            </a:r>
            <a:r>
              <a:rPr sz="3600" b="0" dirty="0">
                <a:latin typeface="Microsoft YaHei UI Light"/>
                <a:cs typeface="Microsoft YaHei UI Light"/>
              </a:rPr>
              <a:t>L</a:t>
            </a:r>
            <a:r>
              <a:rPr sz="3600" b="0" spc="15" dirty="0">
                <a:latin typeface="Microsoft YaHei UI Light"/>
                <a:cs typeface="Microsoft YaHei UI Light"/>
              </a:rPr>
              <a:t>E</a:t>
            </a:r>
            <a:r>
              <a:rPr sz="3600" b="0" dirty="0">
                <a:latin typeface="Microsoft YaHei UI Light"/>
                <a:cs typeface="Microsoft YaHei UI Light"/>
              </a:rPr>
              <a:t>S</a:t>
            </a:r>
            <a:endParaRPr sz="3600">
              <a:latin typeface="Microsoft YaHei UI Light"/>
              <a:cs typeface="Microsoft YaHei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413" y="1505838"/>
            <a:ext cx="10672445" cy="4984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Many</a:t>
            </a:r>
            <a:r>
              <a:rPr sz="28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real</a:t>
            </a:r>
            <a:r>
              <a:rPr sz="28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life</a:t>
            </a:r>
            <a:r>
              <a:rPr sz="2800" b="0" spc="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problems</a:t>
            </a:r>
            <a:r>
              <a:rPr sz="2800" b="0" spc="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requires</a:t>
            </a:r>
            <a:r>
              <a:rPr sz="28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handling</a:t>
            </a:r>
            <a:r>
              <a:rPr sz="2800" b="0" spc="5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</a:t>
            </a:r>
            <a:r>
              <a:rPr sz="2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large</a:t>
            </a:r>
            <a:r>
              <a:rPr sz="2800" spc="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amount</a:t>
            </a:r>
            <a:r>
              <a:rPr sz="2800" spc="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2800" spc="-8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data.</a:t>
            </a:r>
            <a:endParaRPr sz="2800" dirty="0">
              <a:latin typeface="Microsoft YaHei UI Light"/>
              <a:cs typeface="Microsoft YaHei UI Light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Earlier</a:t>
            </a:r>
            <a:r>
              <a:rPr sz="2800" b="0" spc="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we </a:t>
            </a:r>
            <a:r>
              <a:rPr sz="2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used</a:t>
            </a:r>
            <a:r>
              <a:rPr sz="28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arrays</a:t>
            </a:r>
            <a:r>
              <a:rPr sz="2800" b="0" spc="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to</a:t>
            </a:r>
            <a:r>
              <a:rPr sz="28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store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bulk</a:t>
            </a:r>
            <a:r>
              <a:rPr sz="2800" b="0" spc="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data.</a:t>
            </a:r>
            <a:endParaRPr sz="2800" dirty="0">
              <a:latin typeface="Microsoft YaHei UI Light"/>
              <a:cs typeface="Microsoft YaHei UI Light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</a:t>
            </a:r>
            <a:r>
              <a:rPr sz="28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problem</a:t>
            </a:r>
            <a:r>
              <a:rPr sz="2800" b="0" spc="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with</a:t>
            </a:r>
            <a:r>
              <a:rPr sz="2800" b="0" spc="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2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arrays</a:t>
            </a:r>
            <a:r>
              <a:rPr sz="2800" b="0" spc="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is</a:t>
            </a:r>
            <a:r>
              <a:rPr sz="2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that</a:t>
            </a:r>
            <a:r>
              <a:rPr sz="28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arrays</a:t>
            </a:r>
            <a:r>
              <a:rPr sz="2800" b="0" spc="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are</a:t>
            </a:r>
            <a:r>
              <a:rPr sz="28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stored</a:t>
            </a:r>
            <a:r>
              <a:rPr sz="2800" b="0" spc="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</a:t>
            </a:r>
            <a:r>
              <a:rPr sz="28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RAM.</a:t>
            </a:r>
            <a:endParaRPr sz="2800" dirty="0">
              <a:latin typeface="Microsoft YaHei UI Light"/>
              <a:cs typeface="Microsoft YaHei UI Light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data</a:t>
            </a:r>
            <a:r>
              <a:rPr sz="2800" b="0" spc="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stored</a:t>
            </a:r>
            <a:r>
              <a:rPr sz="28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</a:t>
            </a:r>
            <a:r>
              <a:rPr sz="2800" b="0" spc="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arrays</a:t>
            </a:r>
            <a:r>
              <a:rPr sz="2800" b="0" spc="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is</a:t>
            </a:r>
            <a:r>
              <a:rPr sz="28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retained</a:t>
            </a:r>
            <a:r>
              <a:rPr sz="2800" b="0" spc="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as</a:t>
            </a:r>
            <a:r>
              <a:rPr sz="28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long</a:t>
            </a:r>
            <a:r>
              <a:rPr sz="2800" b="0" spc="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as</a:t>
            </a:r>
            <a:r>
              <a:rPr sz="28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28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program</a:t>
            </a:r>
            <a:r>
              <a:rPr sz="2800" b="0" spc="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is </a:t>
            </a:r>
            <a:r>
              <a:rPr sz="2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running.</a:t>
            </a:r>
            <a:r>
              <a:rPr sz="2800" b="0" spc="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Once</a:t>
            </a:r>
            <a:r>
              <a:rPr sz="2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28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program</a:t>
            </a:r>
            <a:r>
              <a:rPr sz="2800" b="0" spc="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is</a:t>
            </a:r>
            <a:r>
              <a:rPr sz="28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over</a:t>
            </a:r>
            <a:r>
              <a:rPr sz="2800" b="0" spc="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2800" b="0" spc="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data</a:t>
            </a:r>
            <a:r>
              <a:rPr sz="2800" b="0" spc="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stored</a:t>
            </a:r>
            <a:r>
              <a:rPr sz="28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</a:t>
            </a:r>
            <a:r>
              <a:rPr sz="2800" b="0" spc="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28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arrays </a:t>
            </a:r>
            <a:r>
              <a:rPr sz="2800" b="0" spc="-8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is also</a:t>
            </a:r>
            <a:r>
              <a:rPr sz="28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lost.</a:t>
            </a:r>
            <a:endParaRPr sz="2800" dirty="0">
              <a:latin typeface="Microsoft YaHei UI Light"/>
              <a:cs typeface="Microsoft YaHei UI Light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469265" algn="l"/>
                <a:tab pos="469900" algn="l"/>
              </a:tabLst>
            </a:pPr>
            <a:r>
              <a:rPr sz="2800" b="0" spc="-24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To</a:t>
            </a:r>
            <a:r>
              <a:rPr sz="28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store</a:t>
            </a:r>
            <a:r>
              <a:rPr sz="28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2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data</a:t>
            </a:r>
            <a:r>
              <a:rPr sz="2800" b="0" spc="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permanently</a:t>
            </a:r>
            <a:r>
              <a:rPr sz="2800" b="0" spc="4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we</a:t>
            </a:r>
            <a:r>
              <a:rPr sz="2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need</a:t>
            </a:r>
            <a:r>
              <a:rPr sz="2800" b="0" spc="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files.</a:t>
            </a:r>
            <a:endParaRPr sz="2800" dirty="0">
              <a:latin typeface="Microsoft YaHei UI Light"/>
              <a:cs typeface="Microsoft YaHei UI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 dirty="0">
              <a:latin typeface="Microsoft YaHei UI Light"/>
              <a:cs typeface="Microsoft YaHei UI Light"/>
            </a:endParaRPr>
          </a:p>
          <a:p>
            <a:pPr marL="1322705" marR="384175" indent="-683260">
              <a:lnSpc>
                <a:spcPct val="100000"/>
              </a:lnSpc>
            </a:pPr>
            <a:r>
              <a:rPr sz="2400" b="0" spc="-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Files</a:t>
            </a:r>
            <a:r>
              <a:rPr sz="2400" b="0" spc="3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2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are required</a:t>
            </a:r>
            <a:r>
              <a:rPr sz="2400" b="0" spc="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to</a:t>
            </a:r>
            <a:r>
              <a:rPr sz="2400" b="0" spc="-1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save</a:t>
            </a:r>
            <a:r>
              <a:rPr sz="2400" b="0" spc="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our</a:t>
            </a:r>
            <a:r>
              <a:rPr sz="2400" b="0" spc="-1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data (on a </a:t>
            </a:r>
            <a:r>
              <a:rPr sz="2400" b="0" spc="1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secondary</a:t>
            </a:r>
            <a:r>
              <a:rPr sz="2400" b="0" spc="-1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storage </a:t>
            </a:r>
            <a:r>
              <a:rPr sz="24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device)</a:t>
            </a:r>
            <a:r>
              <a:rPr sz="2400" b="0" spc="1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for </a:t>
            </a:r>
            <a:r>
              <a:rPr sz="2400" b="0" spc="-70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1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future</a:t>
            </a:r>
            <a:r>
              <a:rPr sz="2400" b="0" spc="-2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use,</a:t>
            </a:r>
            <a:r>
              <a:rPr sz="2400" b="0" spc="1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as RAM </a:t>
            </a:r>
            <a:r>
              <a:rPr sz="2400" b="0" spc="-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is</a:t>
            </a:r>
            <a:r>
              <a:rPr sz="2400" b="0" spc="1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not</a:t>
            </a:r>
            <a:r>
              <a:rPr sz="2400" b="0" spc="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able</a:t>
            </a:r>
            <a:r>
              <a:rPr sz="24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to</a:t>
            </a:r>
            <a:r>
              <a:rPr sz="2400" b="0" spc="-1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hold</a:t>
            </a:r>
            <a:r>
              <a:rPr sz="24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our</a:t>
            </a:r>
            <a:r>
              <a:rPr sz="2400" b="0" spc="-2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data</a:t>
            </a:r>
            <a:r>
              <a:rPr sz="2400" b="0" spc="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25" dirty="0">
                <a:solidFill>
                  <a:srgbClr val="FFFF00"/>
                </a:solidFill>
                <a:latin typeface="Microsoft YaHei UI Light"/>
                <a:cs typeface="Microsoft YaHei UI Light"/>
              </a:rPr>
              <a:t>permanently.</a:t>
            </a:r>
            <a:endParaRPr sz="2400" dirty="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4123" y="1287271"/>
            <a:ext cx="5765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Difference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between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yanmar Text"/>
                <a:cs typeface="Myanmar Text"/>
              </a:rPr>
              <a:t>Files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Arrays(</a:t>
            </a:r>
            <a:r>
              <a:rPr sz="1800" spc="-2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graduating</a:t>
            </a:r>
            <a:r>
              <a:rPr sz="1800" spc="-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yanmar Text"/>
                <a:cs typeface="Myanmar Text"/>
              </a:rPr>
              <a:t>files</a:t>
            </a:r>
            <a:r>
              <a:rPr sz="1800" spc="10" dirty="0">
                <a:solidFill>
                  <a:srgbClr val="FFFFFF"/>
                </a:solidFill>
                <a:latin typeface="Myanmar Text"/>
                <a:cs typeface="Myanmar Text"/>
              </a:rPr>
              <a:t> </a:t>
            </a:r>
            <a:r>
              <a:rPr sz="1800" dirty="0">
                <a:solidFill>
                  <a:srgbClr val="FFFFFF"/>
                </a:solidFill>
                <a:latin typeface="Myanmar Text"/>
                <a:cs typeface="Myanmar Text"/>
              </a:rPr>
              <a:t>):</a:t>
            </a:r>
            <a:endParaRPr sz="1800">
              <a:latin typeface="Myanmar Text"/>
              <a:cs typeface="Myanmar Tex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9622" y="174751"/>
            <a:ext cx="76504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Myanmar Text"/>
                <a:cs typeface="Myanmar Text"/>
              </a:rPr>
              <a:t>DIFFERENCE</a:t>
            </a:r>
            <a:r>
              <a:rPr b="0" spc="10" dirty="0">
                <a:latin typeface="Myanmar Text"/>
                <a:cs typeface="Myanmar Text"/>
              </a:rPr>
              <a:t> </a:t>
            </a:r>
            <a:r>
              <a:rPr b="0" spc="-5" dirty="0">
                <a:latin typeface="Myanmar Text"/>
                <a:cs typeface="Myanmar Text"/>
              </a:rPr>
              <a:t>BETWEEN ARRAYS</a:t>
            </a:r>
            <a:r>
              <a:rPr b="0" spc="-30" dirty="0">
                <a:latin typeface="Myanmar Text"/>
                <a:cs typeface="Myanmar Text"/>
              </a:rPr>
              <a:t> </a:t>
            </a:r>
            <a:r>
              <a:rPr b="0" spc="-5" dirty="0">
                <a:latin typeface="Myanmar Text"/>
                <a:cs typeface="Myanmar Text"/>
              </a:rPr>
              <a:t>AND</a:t>
            </a:r>
            <a:r>
              <a:rPr b="0" dirty="0">
                <a:latin typeface="Myanmar Text"/>
                <a:cs typeface="Myanmar Text"/>
              </a:rPr>
              <a:t> </a:t>
            </a:r>
            <a:r>
              <a:rPr b="0" spc="-5" dirty="0">
                <a:latin typeface="Myanmar Text"/>
                <a:cs typeface="Myanmar Text"/>
              </a:rPr>
              <a:t>FILES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723" y="1676400"/>
            <a:ext cx="9809225" cy="4280409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66526"/>
              </p:ext>
            </p:extLst>
          </p:nvPr>
        </p:nvGraphicFramePr>
        <p:xfrm>
          <a:off x="753723" y="1752600"/>
          <a:ext cx="9809225" cy="4152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11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7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221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3887470" algn="l"/>
                        </a:tabLst>
                      </a:pPr>
                      <a:endParaRPr lang="en-US" sz="1800" b="1" spc="-5" dirty="0">
                        <a:solidFill>
                          <a:srgbClr val="FFFFFF"/>
                        </a:solidFill>
                        <a:latin typeface="Myanmar Text"/>
                        <a:cs typeface="Myanmar Tex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3887470" algn="l"/>
                        </a:tabLst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ARRAYS	</a:t>
                      </a:r>
                      <a:r>
                        <a:rPr lang="en-US" sz="18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          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Myanmar Text"/>
                          <a:cs typeface="Myanmar Text"/>
                        </a:rPr>
                        <a:t>FILES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</a:txBody>
                  <a:tcPr marL="0" marR="0" marT="38735" marB="0">
                    <a:lnL w="9525">
                      <a:solidFill>
                        <a:srgbClr val="FAB788"/>
                      </a:solidFill>
                      <a:prstDash val="solid"/>
                    </a:lnL>
                    <a:lnR w="9525">
                      <a:solidFill>
                        <a:srgbClr val="FAB788"/>
                      </a:solidFill>
                      <a:prstDash val="solid"/>
                    </a:lnR>
                    <a:lnT w="9525">
                      <a:solidFill>
                        <a:srgbClr val="FAB788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99C1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177"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endParaRPr lang="en-US" sz="1800" spc="-5" dirty="0">
                        <a:latin typeface="Myanmar Text"/>
                        <a:cs typeface="Myanmar Text"/>
                      </a:endParaRPr>
                    </a:p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800" spc="-5" dirty="0">
                          <a:latin typeface="Myanmar Text"/>
                          <a:cs typeface="Myanmar Text"/>
                        </a:rPr>
                        <a:t>Arrays</a:t>
                      </a:r>
                      <a:r>
                        <a:rPr sz="1800" spc="-2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are</a:t>
                      </a:r>
                      <a:r>
                        <a:rPr sz="1800" spc="-2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stored in</a:t>
                      </a:r>
                      <a:r>
                        <a:rPr sz="1800" spc="-25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RAM</a:t>
                      </a:r>
                    </a:p>
                  </a:txBody>
                  <a:tcPr marL="0" marR="0" marT="0" marB="0">
                    <a:lnL w="9525">
                      <a:solidFill>
                        <a:srgbClr val="FAB788"/>
                      </a:solidFill>
                      <a:prstDash val="solid"/>
                    </a:lnL>
                    <a:lnR w="9525">
                      <a:solidFill>
                        <a:srgbClr val="FAB788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AB788"/>
                      </a:solidFill>
                      <a:prstDash val="solid"/>
                    </a:lnB>
                    <a:solidFill>
                      <a:srgbClr val="FCD7A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25"/>
                        </a:lnSpc>
                      </a:pPr>
                      <a:endParaRPr lang="en-US" sz="1800" spc="-10" dirty="0">
                        <a:latin typeface="Myanmar Text"/>
                        <a:cs typeface="Myanmar Text"/>
                      </a:endParaRPr>
                    </a:p>
                    <a:p>
                      <a:pPr marL="92075">
                        <a:lnSpc>
                          <a:spcPts val="1925"/>
                        </a:lnSpc>
                      </a:pPr>
                      <a:r>
                        <a:rPr sz="1800" spc="-10" dirty="0">
                          <a:latin typeface="Myanmar Text"/>
                          <a:cs typeface="Myanmar Text"/>
                        </a:rPr>
                        <a:t>Files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are</a:t>
                      </a:r>
                      <a:r>
                        <a:rPr sz="1800" spc="-15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stored</a:t>
                      </a:r>
                      <a:r>
                        <a:rPr sz="1800" spc="-25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on</a:t>
                      </a:r>
                      <a:r>
                        <a:rPr sz="1800" spc="-2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Hard </a:t>
                      </a:r>
                      <a:r>
                        <a:rPr sz="1800" spc="-10" dirty="0">
                          <a:latin typeface="Myanmar Text"/>
                          <a:cs typeface="Myanmar Text"/>
                        </a:rPr>
                        <a:t>Disk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9525">
                      <a:solidFill>
                        <a:srgbClr val="FAB788"/>
                      </a:solidFill>
                      <a:prstDash val="solid"/>
                    </a:lnL>
                    <a:lnR w="9525">
                      <a:solidFill>
                        <a:srgbClr val="FAB788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AB788"/>
                      </a:solidFill>
                      <a:prstDash val="solid"/>
                    </a:lnB>
                    <a:solidFill>
                      <a:srgbClr val="FCD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178"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endParaRPr lang="en-US" sz="1800" spc="-5" dirty="0">
                        <a:latin typeface="Myanmar Text"/>
                        <a:cs typeface="Myanmar Text"/>
                      </a:endParaRPr>
                    </a:p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800" spc="-5" dirty="0">
                          <a:latin typeface="Myanmar Text"/>
                          <a:cs typeface="Myanmar Text"/>
                        </a:rPr>
                        <a:t>Data</a:t>
                      </a:r>
                      <a:r>
                        <a:rPr sz="1800" spc="-15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is</a:t>
                      </a:r>
                      <a:r>
                        <a:rPr sz="1800" spc="-15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stored</a:t>
                      </a:r>
                      <a:r>
                        <a:rPr sz="1800" spc="-35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temporarily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9525">
                      <a:solidFill>
                        <a:srgbClr val="FAB788"/>
                      </a:solidFill>
                      <a:prstDash val="solid"/>
                    </a:lnL>
                    <a:lnR w="9525">
                      <a:solidFill>
                        <a:srgbClr val="FAB788"/>
                      </a:solidFill>
                      <a:prstDash val="solid"/>
                    </a:lnR>
                    <a:lnT w="9525">
                      <a:solidFill>
                        <a:srgbClr val="FAB788"/>
                      </a:solidFill>
                      <a:prstDash val="solid"/>
                    </a:lnT>
                    <a:lnB w="9525">
                      <a:solidFill>
                        <a:srgbClr val="FAB7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25"/>
                        </a:lnSpc>
                      </a:pPr>
                      <a:endParaRPr lang="en-US" sz="1800" spc="-5" dirty="0">
                        <a:latin typeface="Myanmar Text"/>
                        <a:cs typeface="Myanmar Text"/>
                      </a:endParaRPr>
                    </a:p>
                    <a:p>
                      <a:pPr marL="92075">
                        <a:lnSpc>
                          <a:spcPts val="1925"/>
                        </a:lnSpc>
                      </a:pPr>
                      <a:r>
                        <a:rPr sz="1800" spc="-5" dirty="0">
                          <a:latin typeface="Myanmar Text"/>
                          <a:cs typeface="Myanmar Text"/>
                        </a:rPr>
                        <a:t>Data</a:t>
                      </a:r>
                      <a:r>
                        <a:rPr sz="1800" spc="-1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is</a:t>
                      </a:r>
                      <a:r>
                        <a:rPr sz="1800" spc="-15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stored</a:t>
                      </a:r>
                      <a:r>
                        <a:rPr sz="1800" spc="-3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permanently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9525">
                      <a:solidFill>
                        <a:srgbClr val="FAB788"/>
                      </a:solidFill>
                      <a:prstDash val="solid"/>
                    </a:lnL>
                    <a:lnR w="9525">
                      <a:solidFill>
                        <a:srgbClr val="FAB788"/>
                      </a:solidFill>
                      <a:prstDash val="solid"/>
                    </a:lnR>
                    <a:lnT w="9525">
                      <a:solidFill>
                        <a:srgbClr val="FAB788"/>
                      </a:solidFill>
                      <a:prstDash val="solid"/>
                    </a:lnT>
                    <a:lnB w="9525">
                      <a:solidFill>
                        <a:srgbClr val="FAB78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178"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endParaRPr lang="en-US" sz="1800" spc="-5" dirty="0">
                        <a:latin typeface="Myanmar Text"/>
                        <a:cs typeface="Myanmar Text"/>
                      </a:endParaRPr>
                    </a:p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800" spc="-5" dirty="0">
                          <a:latin typeface="Myanmar Text"/>
                          <a:cs typeface="Myanmar Text"/>
                        </a:rPr>
                        <a:t>Arrays</a:t>
                      </a:r>
                      <a:r>
                        <a:rPr sz="1800" spc="-2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have</a:t>
                      </a:r>
                      <a:r>
                        <a:rPr sz="1800" spc="-3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fixed size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9525">
                      <a:solidFill>
                        <a:srgbClr val="FAB788"/>
                      </a:solidFill>
                      <a:prstDash val="solid"/>
                    </a:lnL>
                    <a:lnR w="9525">
                      <a:solidFill>
                        <a:srgbClr val="FAB788"/>
                      </a:solidFill>
                      <a:prstDash val="solid"/>
                    </a:lnR>
                    <a:lnT w="9525">
                      <a:solidFill>
                        <a:srgbClr val="FAB788"/>
                      </a:solidFill>
                      <a:prstDash val="solid"/>
                    </a:lnT>
                    <a:lnB w="9525">
                      <a:solidFill>
                        <a:srgbClr val="FAB788"/>
                      </a:solidFill>
                      <a:prstDash val="solid"/>
                    </a:lnB>
                    <a:solidFill>
                      <a:srgbClr val="FCD7A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25"/>
                        </a:lnSpc>
                      </a:pPr>
                      <a:endParaRPr lang="en-US" sz="1800" spc="-5" dirty="0">
                        <a:latin typeface="Myanmar Text"/>
                        <a:cs typeface="Myanmar Text"/>
                      </a:endParaRPr>
                    </a:p>
                    <a:p>
                      <a:pPr marL="92075">
                        <a:lnSpc>
                          <a:spcPts val="1925"/>
                        </a:lnSpc>
                      </a:pPr>
                      <a:r>
                        <a:rPr sz="1800" spc="-5" dirty="0">
                          <a:latin typeface="Myanmar Text"/>
                          <a:cs typeface="Myanmar Text"/>
                        </a:rPr>
                        <a:t>File</a:t>
                      </a:r>
                      <a:r>
                        <a:rPr sz="1800" spc="-2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can</a:t>
                      </a:r>
                      <a:r>
                        <a:rPr sz="1800" spc="-25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have</a:t>
                      </a:r>
                      <a:r>
                        <a:rPr sz="1800" spc="-3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variable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size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9525">
                      <a:solidFill>
                        <a:srgbClr val="FAB788"/>
                      </a:solidFill>
                      <a:prstDash val="solid"/>
                    </a:lnL>
                    <a:lnR w="9525">
                      <a:solidFill>
                        <a:srgbClr val="FAB788"/>
                      </a:solidFill>
                      <a:prstDash val="solid"/>
                    </a:lnR>
                    <a:lnT w="9525">
                      <a:solidFill>
                        <a:srgbClr val="FAB788"/>
                      </a:solidFill>
                      <a:prstDash val="solid"/>
                    </a:lnT>
                    <a:lnB w="9525">
                      <a:solidFill>
                        <a:srgbClr val="FAB788"/>
                      </a:solidFill>
                      <a:prstDash val="solid"/>
                    </a:lnB>
                    <a:solidFill>
                      <a:srgbClr val="FCD7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045"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endParaRPr lang="en-US" sz="1800" spc="-5" dirty="0">
                        <a:latin typeface="Myanmar Text"/>
                        <a:cs typeface="Myanmar Text"/>
                      </a:endParaRPr>
                    </a:p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800" spc="-5" dirty="0">
                          <a:latin typeface="Myanmar Text"/>
                          <a:cs typeface="Myanmar Text"/>
                        </a:rPr>
                        <a:t>Arrays</a:t>
                      </a:r>
                      <a:r>
                        <a:rPr sz="1800" spc="-2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can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not</a:t>
                      </a:r>
                      <a:r>
                        <a:rPr sz="1800" spc="-2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be</a:t>
                      </a:r>
                      <a:r>
                        <a:rPr sz="1800" spc="-15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used</a:t>
                      </a:r>
                      <a:r>
                        <a:rPr sz="1800" spc="-25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to</a:t>
                      </a:r>
                      <a:r>
                        <a:rPr sz="1800" spc="-25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share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yanmar Text"/>
                          <a:cs typeface="Myanmar Text"/>
                        </a:rPr>
                        <a:t>data</a:t>
                      </a:r>
                      <a:r>
                        <a:rPr sz="1800" spc="-10" dirty="0">
                          <a:latin typeface="Myanmar Text"/>
                          <a:cs typeface="Myanmar Text"/>
                        </a:rPr>
                        <a:t> between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programs.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9525">
                      <a:solidFill>
                        <a:srgbClr val="FAB788"/>
                      </a:solidFill>
                      <a:prstDash val="solid"/>
                    </a:lnL>
                    <a:lnR w="9525">
                      <a:solidFill>
                        <a:srgbClr val="FAB788"/>
                      </a:solidFill>
                      <a:prstDash val="solid"/>
                    </a:lnR>
                    <a:lnT w="9525">
                      <a:solidFill>
                        <a:srgbClr val="FAB788"/>
                      </a:solidFill>
                      <a:prstDash val="solid"/>
                    </a:lnT>
                    <a:lnB w="9525">
                      <a:solidFill>
                        <a:srgbClr val="FAB78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25"/>
                        </a:lnSpc>
                      </a:pPr>
                      <a:endParaRPr lang="en-US" sz="1800" spc="-10" dirty="0">
                        <a:latin typeface="Myanmar Text"/>
                        <a:cs typeface="Myanmar Text"/>
                      </a:endParaRPr>
                    </a:p>
                    <a:p>
                      <a:pPr marL="92075">
                        <a:lnSpc>
                          <a:spcPts val="1925"/>
                        </a:lnSpc>
                      </a:pPr>
                      <a:r>
                        <a:rPr sz="1800" spc="-10" dirty="0">
                          <a:latin typeface="Myanmar Text"/>
                          <a:cs typeface="Myanmar Text"/>
                        </a:rPr>
                        <a:t>Files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can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 be</a:t>
                      </a:r>
                      <a:r>
                        <a:rPr sz="1800" spc="-15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used</a:t>
                      </a:r>
                      <a:r>
                        <a:rPr sz="1800" spc="-25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to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 share</a:t>
                      </a:r>
                      <a:r>
                        <a:rPr sz="1800" spc="-4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data</a:t>
                      </a:r>
                      <a:r>
                        <a:rPr sz="1800" dirty="0">
                          <a:latin typeface="Myanmar Text"/>
                          <a:cs typeface="Myanmar Text"/>
                        </a:rPr>
                        <a:t> </a:t>
                      </a:r>
                      <a:r>
                        <a:rPr sz="1800" spc="-5" dirty="0">
                          <a:latin typeface="Myanmar Text"/>
                          <a:cs typeface="Myanmar Text"/>
                        </a:rPr>
                        <a:t>between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Myanmar Text"/>
                          <a:cs typeface="Myanmar Text"/>
                        </a:rPr>
                        <a:t>programs.</a:t>
                      </a:r>
                      <a:endParaRPr sz="1800" dirty="0">
                        <a:latin typeface="Myanmar Text"/>
                        <a:cs typeface="Myanmar Text"/>
                      </a:endParaRPr>
                    </a:p>
                  </a:txBody>
                  <a:tcPr marL="0" marR="0" marT="0" marB="0">
                    <a:lnL w="9525">
                      <a:solidFill>
                        <a:srgbClr val="FAB788"/>
                      </a:solidFill>
                      <a:prstDash val="solid"/>
                    </a:lnL>
                    <a:lnR w="9525">
                      <a:solidFill>
                        <a:srgbClr val="FAB788"/>
                      </a:solidFill>
                      <a:prstDash val="solid"/>
                    </a:lnR>
                    <a:lnT w="9525">
                      <a:solidFill>
                        <a:srgbClr val="FAB788"/>
                      </a:solidFill>
                      <a:prstDash val="solid"/>
                    </a:lnT>
                    <a:lnB w="9525">
                      <a:solidFill>
                        <a:srgbClr val="FAB78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1" y="331469"/>
            <a:ext cx="828865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63064" marR="5080" indent="-16510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YaHei UI Light"/>
                <a:cs typeface="Microsoft YaHei UI Light"/>
              </a:rPr>
              <a:t>INPUT/OUTPUT</a:t>
            </a:r>
            <a:r>
              <a:rPr sz="4000" b="0" spc="-65" dirty="0">
                <a:latin typeface="Microsoft YaHei UI Light"/>
                <a:cs typeface="Microsoft YaHei UI Light"/>
              </a:rPr>
              <a:t> </a:t>
            </a:r>
            <a:r>
              <a:rPr sz="4000" b="0" dirty="0">
                <a:latin typeface="Microsoft YaHei UI Light"/>
                <a:cs typeface="Microsoft YaHei UI Light"/>
              </a:rPr>
              <a:t>IN</a:t>
            </a:r>
            <a:r>
              <a:rPr sz="4000" b="0" spc="-40" dirty="0">
                <a:latin typeface="Microsoft YaHei UI Light"/>
                <a:cs typeface="Microsoft YaHei UI Light"/>
              </a:rPr>
              <a:t> </a:t>
            </a:r>
            <a:r>
              <a:rPr sz="4000" b="0" spc="-5" dirty="0">
                <a:latin typeface="Microsoft YaHei UI Light"/>
                <a:cs typeface="Microsoft YaHei UI Light"/>
              </a:rPr>
              <a:t>C++ </a:t>
            </a:r>
            <a:r>
              <a:rPr sz="4000" b="0" spc="-1170" dirty="0">
                <a:latin typeface="Microsoft YaHei UI Light"/>
                <a:cs typeface="Microsoft YaHei UI Light"/>
              </a:rPr>
              <a:t> </a:t>
            </a:r>
            <a:r>
              <a:rPr sz="4000" b="0" dirty="0">
                <a:latin typeface="Microsoft YaHei UI Light"/>
                <a:cs typeface="Microsoft YaHei UI Light"/>
              </a:rPr>
              <a:t>STREAMS</a:t>
            </a:r>
            <a:endParaRPr sz="4000" dirty="0">
              <a:latin typeface="Microsoft YaHei UI Light"/>
              <a:cs typeface="Microsoft YaHei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2813" y="1841754"/>
            <a:ext cx="6251575" cy="429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242570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input/output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system </a:t>
            </a:r>
            <a:r>
              <a:rPr sz="2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C++ handles file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I/O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operations</a:t>
            </a:r>
            <a:r>
              <a:rPr sz="2000" b="0" spc="-4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</a:t>
            </a:r>
            <a:r>
              <a:rPr sz="20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20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same</a:t>
            </a:r>
            <a:r>
              <a:rPr sz="20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way</a:t>
            </a:r>
            <a:r>
              <a:rPr sz="2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it</a:t>
            </a:r>
            <a:r>
              <a:rPr sz="20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handles</a:t>
            </a:r>
            <a:r>
              <a:rPr sz="2000" b="0" spc="-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console</a:t>
            </a:r>
            <a:r>
              <a:rPr sz="20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I/O </a:t>
            </a:r>
            <a:r>
              <a:rPr sz="2000" b="0" spc="-58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operations.</a:t>
            </a:r>
            <a:endParaRPr sz="2000" dirty="0">
              <a:latin typeface="Microsoft YaHei UI Light"/>
              <a:cs typeface="Microsoft YaHei UI Light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It</a:t>
            </a:r>
            <a:r>
              <a:rPr sz="20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uses</a:t>
            </a:r>
            <a:r>
              <a:rPr sz="20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file</a:t>
            </a:r>
            <a:r>
              <a:rPr sz="2000" b="0" spc="-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stream</a:t>
            </a:r>
            <a:r>
              <a:rPr sz="2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as</a:t>
            </a:r>
            <a:r>
              <a:rPr sz="20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 </a:t>
            </a:r>
            <a:r>
              <a:rPr sz="20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interface</a:t>
            </a:r>
            <a:r>
              <a:rPr sz="20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between</a:t>
            </a:r>
            <a:r>
              <a:rPr sz="2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programs </a:t>
            </a:r>
            <a:r>
              <a:rPr sz="2000" b="0" spc="-57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</a:t>
            </a:r>
            <a:r>
              <a:rPr sz="20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files.</a:t>
            </a:r>
            <a:endParaRPr sz="2000" dirty="0">
              <a:latin typeface="Microsoft YaHei UI Light"/>
              <a:cs typeface="Microsoft YaHei UI Ligh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</a:t>
            </a:r>
            <a:r>
              <a:rPr sz="20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stream</a:t>
            </a:r>
            <a:r>
              <a:rPr sz="20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is</a:t>
            </a:r>
            <a:r>
              <a:rPr sz="20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defined</a:t>
            </a:r>
            <a:r>
              <a:rPr sz="20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as</a:t>
            </a:r>
            <a:r>
              <a:rPr sz="20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20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flow</a:t>
            </a:r>
            <a:r>
              <a:rPr sz="20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</a:t>
            </a:r>
            <a:r>
              <a:rPr sz="20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data.</a:t>
            </a:r>
            <a:endParaRPr sz="2000" dirty="0">
              <a:latin typeface="Microsoft YaHei UI Light"/>
              <a:cs typeface="Microsoft YaHei UI Light"/>
            </a:endParaRPr>
          </a:p>
          <a:p>
            <a:pPr marL="299085" marR="64706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Different kinds </a:t>
            </a:r>
            <a:r>
              <a:rPr sz="2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20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stream </a:t>
            </a:r>
            <a:r>
              <a:rPr sz="20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are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used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to </a:t>
            </a:r>
            <a:r>
              <a:rPr sz="20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represent </a:t>
            </a:r>
            <a:r>
              <a:rPr sz="2000" b="0" spc="-58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different</a:t>
            </a:r>
            <a:r>
              <a:rPr sz="20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kinds </a:t>
            </a:r>
            <a:r>
              <a:rPr sz="2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data</a:t>
            </a:r>
            <a:r>
              <a:rPr sz="20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flow.</a:t>
            </a:r>
            <a:endParaRPr sz="2000" dirty="0">
              <a:latin typeface="Microsoft YaHei UI Light"/>
              <a:cs typeface="Microsoft YaHei UI Light"/>
            </a:endParaRPr>
          </a:p>
          <a:p>
            <a:pPr marL="756285" marR="259715" lvl="1" indent="-287020" algn="just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2000" b="1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Output</a:t>
            </a:r>
            <a:r>
              <a:rPr sz="2000" b="1" spc="-5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stream:</a:t>
            </a:r>
            <a:r>
              <a:rPr sz="2000" b="1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20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stream</a:t>
            </a:r>
            <a:r>
              <a:rPr sz="2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which</a:t>
            </a:r>
            <a:r>
              <a:rPr sz="20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controls</a:t>
            </a:r>
            <a:r>
              <a:rPr sz="2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</a:t>
            </a:r>
            <a:r>
              <a:rPr sz="2000" b="0" spc="-58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flow </a:t>
            </a:r>
            <a:r>
              <a:rPr sz="2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data </a:t>
            </a:r>
            <a:r>
              <a:rPr sz="20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from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program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to file is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called </a:t>
            </a:r>
            <a:r>
              <a:rPr sz="2000" b="0" spc="-58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output</a:t>
            </a:r>
            <a:r>
              <a:rPr sz="2000" b="0" spc="-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stream.</a:t>
            </a:r>
            <a:endParaRPr sz="2000" dirty="0">
              <a:latin typeface="Microsoft YaHei UI Light"/>
              <a:cs typeface="Microsoft YaHei UI Light"/>
            </a:endParaRPr>
          </a:p>
          <a:p>
            <a:pPr marL="756285" marR="488315" lvl="1" indent="-287020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2000" b="1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Input</a:t>
            </a:r>
            <a:r>
              <a:rPr sz="2000" b="1" spc="-5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stream:</a:t>
            </a:r>
            <a:r>
              <a:rPr sz="2000" b="1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20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stream</a:t>
            </a:r>
            <a:r>
              <a:rPr sz="2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which</a:t>
            </a:r>
            <a:r>
              <a:rPr sz="20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controls</a:t>
            </a:r>
            <a:r>
              <a:rPr sz="2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</a:t>
            </a:r>
            <a:r>
              <a:rPr sz="2000" b="0" spc="-57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flow </a:t>
            </a:r>
            <a:r>
              <a:rPr sz="2000" b="0" spc="-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data </a:t>
            </a:r>
            <a:r>
              <a:rPr sz="20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from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file to the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program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is </a:t>
            </a:r>
            <a:r>
              <a:rPr sz="20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called</a:t>
            </a:r>
            <a:r>
              <a:rPr sz="20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0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input</a:t>
            </a:r>
            <a:r>
              <a:rPr sz="20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stream.</a:t>
            </a:r>
            <a:endParaRPr sz="2000" dirty="0">
              <a:latin typeface="Microsoft YaHei UI Light"/>
              <a:cs typeface="Microsoft YaHei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77200" y="1930907"/>
            <a:ext cx="2235835" cy="279400"/>
          </a:xfrm>
          <a:prstGeom prst="rect">
            <a:avLst/>
          </a:prstGeom>
          <a:solidFill>
            <a:srgbClr val="760503"/>
          </a:solidFill>
          <a:ln w="15240">
            <a:solidFill>
              <a:srgbClr val="540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8470">
              <a:lnSpc>
                <a:spcPts val="2120"/>
              </a:lnSpc>
            </a:pP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Input</a:t>
            </a:r>
            <a:r>
              <a:rPr sz="1800" b="0" spc="-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Stream</a:t>
            </a:r>
            <a:endParaRPr sz="1800">
              <a:latin typeface="Microsoft YaHei UI Light"/>
              <a:cs typeface="Microsoft YaHei U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77200" y="4267200"/>
            <a:ext cx="2235835" cy="279400"/>
          </a:xfrm>
          <a:custGeom>
            <a:avLst/>
            <a:gdLst/>
            <a:ahLst/>
            <a:cxnLst/>
            <a:rect l="l" t="t" r="r" b="b"/>
            <a:pathLst>
              <a:path w="2235834" h="279400">
                <a:moveTo>
                  <a:pt x="2235707" y="0"/>
                </a:moveTo>
                <a:lnTo>
                  <a:pt x="0" y="0"/>
                </a:lnTo>
                <a:lnTo>
                  <a:pt x="0" y="278892"/>
                </a:lnTo>
                <a:lnTo>
                  <a:pt x="2235707" y="278892"/>
                </a:lnTo>
                <a:lnTo>
                  <a:pt x="2235707" y="0"/>
                </a:lnTo>
                <a:close/>
              </a:path>
            </a:pathLst>
          </a:custGeom>
          <a:solidFill>
            <a:srgbClr val="7605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77200" y="4267200"/>
            <a:ext cx="2235835" cy="279400"/>
          </a:xfrm>
          <a:prstGeom prst="rect">
            <a:avLst/>
          </a:prstGeom>
          <a:ln w="15240">
            <a:solidFill>
              <a:srgbClr val="540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56870">
              <a:lnSpc>
                <a:spcPts val="2125"/>
              </a:lnSpc>
            </a:pP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Output</a:t>
            </a:r>
            <a:r>
              <a:rPr sz="18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Stream</a:t>
            </a:r>
            <a:endParaRPr sz="1800" dirty="0">
              <a:latin typeface="Microsoft YaHei UI Light"/>
              <a:cs typeface="Microsoft YaHei UI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990588" y="2837688"/>
            <a:ext cx="789940" cy="789940"/>
            <a:chOff x="6990588" y="2837688"/>
            <a:chExt cx="789940" cy="789940"/>
          </a:xfrm>
        </p:grpSpPr>
        <p:sp>
          <p:nvSpPr>
            <p:cNvPr id="8" name="object 8"/>
            <p:cNvSpPr/>
            <p:nvPr/>
          </p:nvSpPr>
          <p:spPr>
            <a:xfrm>
              <a:off x="6998208" y="2845308"/>
              <a:ext cx="774700" cy="774700"/>
            </a:xfrm>
            <a:custGeom>
              <a:avLst/>
              <a:gdLst/>
              <a:ahLst/>
              <a:cxnLst/>
              <a:rect l="l" t="t" r="r" b="b"/>
              <a:pathLst>
                <a:path w="774700" h="774700">
                  <a:moveTo>
                    <a:pt x="387096" y="0"/>
                  </a:moveTo>
                  <a:lnTo>
                    <a:pt x="317527" y="2079"/>
                  </a:lnTo>
                  <a:lnTo>
                    <a:pt x="252044" y="8074"/>
                  </a:lnTo>
                  <a:lnTo>
                    <a:pt x="191741" y="17620"/>
                  </a:lnTo>
                  <a:lnTo>
                    <a:pt x="137713" y="30351"/>
                  </a:lnTo>
                  <a:lnTo>
                    <a:pt x="91055" y="45904"/>
                  </a:lnTo>
                  <a:lnTo>
                    <a:pt x="52860" y="63913"/>
                  </a:lnTo>
                  <a:lnTo>
                    <a:pt x="6238" y="105842"/>
                  </a:lnTo>
                  <a:lnTo>
                    <a:pt x="0" y="129031"/>
                  </a:lnTo>
                  <a:lnTo>
                    <a:pt x="0" y="645159"/>
                  </a:lnTo>
                  <a:lnTo>
                    <a:pt x="24223" y="690177"/>
                  </a:lnTo>
                  <a:lnTo>
                    <a:pt x="91055" y="728287"/>
                  </a:lnTo>
                  <a:lnTo>
                    <a:pt x="137713" y="743840"/>
                  </a:lnTo>
                  <a:lnTo>
                    <a:pt x="191741" y="756571"/>
                  </a:lnTo>
                  <a:lnTo>
                    <a:pt x="252044" y="766117"/>
                  </a:lnTo>
                  <a:lnTo>
                    <a:pt x="317527" y="772112"/>
                  </a:lnTo>
                  <a:lnTo>
                    <a:pt x="387096" y="774191"/>
                  </a:lnTo>
                  <a:lnTo>
                    <a:pt x="456664" y="772112"/>
                  </a:lnTo>
                  <a:lnTo>
                    <a:pt x="522147" y="766117"/>
                  </a:lnTo>
                  <a:lnTo>
                    <a:pt x="582450" y="756571"/>
                  </a:lnTo>
                  <a:lnTo>
                    <a:pt x="636478" y="743840"/>
                  </a:lnTo>
                  <a:lnTo>
                    <a:pt x="683136" y="728287"/>
                  </a:lnTo>
                  <a:lnTo>
                    <a:pt x="721331" y="710278"/>
                  </a:lnTo>
                  <a:lnTo>
                    <a:pt x="767953" y="668349"/>
                  </a:lnTo>
                  <a:lnTo>
                    <a:pt x="774192" y="645159"/>
                  </a:lnTo>
                  <a:lnTo>
                    <a:pt x="774192" y="129031"/>
                  </a:lnTo>
                  <a:lnTo>
                    <a:pt x="749968" y="84014"/>
                  </a:lnTo>
                  <a:lnTo>
                    <a:pt x="683136" y="45904"/>
                  </a:lnTo>
                  <a:lnTo>
                    <a:pt x="636478" y="30351"/>
                  </a:lnTo>
                  <a:lnTo>
                    <a:pt x="582450" y="17620"/>
                  </a:lnTo>
                  <a:lnTo>
                    <a:pt x="522147" y="8074"/>
                  </a:lnTo>
                  <a:lnTo>
                    <a:pt x="456664" y="2079"/>
                  </a:lnTo>
                  <a:lnTo>
                    <a:pt x="387096" y="0"/>
                  </a:lnTo>
                  <a:close/>
                </a:path>
              </a:pathLst>
            </a:custGeom>
            <a:solidFill>
              <a:srgbClr val="7605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98208" y="2845308"/>
              <a:ext cx="774700" cy="774700"/>
            </a:xfrm>
            <a:custGeom>
              <a:avLst/>
              <a:gdLst/>
              <a:ahLst/>
              <a:cxnLst/>
              <a:rect l="l" t="t" r="r" b="b"/>
              <a:pathLst>
                <a:path w="774700" h="774700">
                  <a:moveTo>
                    <a:pt x="774192" y="129031"/>
                  </a:moveTo>
                  <a:lnTo>
                    <a:pt x="749968" y="174049"/>
                  </a:lnTo>
                  <a:lnTo>
                    <a:pt x="683136" y="212159"/>
                  </a:lnTo>
                  <a:lnTo>
                    <a:pt x="636478" y="227712"/>
                  </a:lnTo>
                  <a:lnTo>
                    <a:pt x="582450" y="240443"/>
                  </a:lnTo>
                  <a:lnTo>
                    <a:pt x="522147" y="249989"/>
                  </a:lnTo>
                  <a:lnTo>
                    <a:pt x="456664" y="255984"/>
                  </a:lnTo>
                  <a:lnTo>
                    <a:pt x="387096" y="258063"/>
                  </a:lnTo>
                  <a:lnTo>
                    <a:pt x="317527" y="255984"/>
                  </a:lnTo>
                  <a:lnTo>
                    <a:pt x="252044" y="249989"/>
                  </a:lnTo>
                  <a:lnTo>
                    <a:pt x="191741" y="240443"/>
                  </a:lnTo>
                  <a:lnTo>
                    <a:pt x="137713" y="227712"/>
                  </a:lnTo>
                  <a:lnTo>
                    <a:pt x="91055" y="212159"/>
                  </a:lnTo>
                  <a:lnTo>
                    <a:pt x="52860" y="194150"/>
                  </a:lnTo>
                  <a:lnTo>
                    <a:pt x="6238" y="152221"/>
                  </a:lnTo>
                  <a:lnTo>
                    <a:pt x="0" y="129031"/>
                  </a:lnTo>
                </a:path>
                <a:path w="774700" h="774700">
                  <a:moveTo>
                    <a:pt x="0" y="129031"/>
                  </a:moveTo>
                  <a:lnTo>
                    <a:pt x="24223" y="84014"/>
                  </a:lnTo>
                  <a:lnTo>
                    <a:pt x="91055" y="45904"/>
                  </a:lnTo>
                  <a:lnTo>
                    <a:pt x="137713" y="30351"/>
                  </a:lnTo>
                  <a:lnTo>
                    <a:pt x="191741" y="17620"/>
                  </a:lnTo>
                  <a:lnTo>
                    <a:pt x="252044" y="8074"/>
                  </a:lnTo>
                  <a:lnTo>
                    <a:pt x="317527" y="2079"/>
                  </a:lnTo>
                  <a:lnTo>
                    <a:pt x="387096" y="0"/>
                  </a:lnTo>
                  <a:lnTo>
                    <a:pt x="456664" y="2079"/>
                  </a:lnTo>
                  <a:lnTo>
                    <a:pt x="522147" y="8074"/>
                  </a:lnTo>
                  <a:lnTo>
                    <a:pt x="582450" y="17620"/>
                  </a:lnTo>
                  <a:lnTo>
                    <a:pt x="636478" y="30351"/>
                  </a:lnTo>
                  <a:lnTo>
                    <a:pt x="683136" y="45904"/>
                  </a:lnTo>
                  <a:lnTo>
                    <a:pt x="721331" y="63913"/>
                  </a:lnTo>
                  <a:lnTo>
                    <a:pt x="767953" y="105842"/>
                  </a:lnTo>
                  <a:lnTo>
                    <a:pt x="774192" y="129031"/>
                  </a:lnTo>
                  <a:lnTo>
                    <a:pt x="774192" y="645159"/>
                  </a:lnTo>
                  <a:lnTo>
                    <a:pt x="749968" y="690177"/>
                  </a:lnTo>
                  <a:lnTo>
                    <a:pt x="683136" y="728287"/>
                  </a:lnTo>
                  <a:lnTo>
                    <a:pt x="636478" y="743840"/>
                  </a:lnTo>
                  <a:lnTo>
                    <a:pt x="582450" y="756571"/>
                  </a:lnTo>
                  <a:lnTo>
                    <a:pt x="522147" y="766117"/>
                  </a:lnTo>
                  <a:lnTo>
                    <a:pt x="456664" y="772112"/>
                  </a:lnTo>
                  <a:lnTo>
                    <a:pt x="387096" y="774191"/>
                  </a:lnTo>
                  <a:lnTo>
                    <a:pt x="317527" y="772112"/>
                  </a:lnTo>
                  <a:lnTo>
                    <a:pt x="252044" y="766117"/>
                  </a:lnTo>
                  <a:lnTo>
                    <a:pt x="191741" y="756571"/>
                  </a:lnTo>
                  <a:lnTo>
                    <a:pt x="137713" y="743840"/>
                  </a:lnTo>
                  <a:lnTo>
                    <a:pt x="91055" y="728287"/>
                  </a:lnTo>
                  <a:lnTo>
                    <a:pt x="52860" y="710278"/>
                  </a:lnTo>
                  <a:lnTo>
                    <a:pt x="6238" y="668349"/>
                  </a:lnTo>
                  <a:lnTo>
                    <a:pt x="0" y="645159"/>
                  </a:lnTo>
                  <a:lnTo>
                    <a:pt x="0" y="129031"/>
                  </a:lnTo>
                  <a:close/>
                </a:path>
              </a:pathLst>
            </a:custGeom>
            <a:ln w="15240">
              <a:solidFill>
                <a:srgbClr val="540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161656" y="3002660"/>
            <a:ext cx="448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 marR="5080" indent="-41275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Disk 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File</a:t>
            </a:r>
            <a:endParaRPr sz="1800">
              <a:latin typeface="Microsoft YaHei UI Light"/>
              <a:cs typeface="Microsoft YaHei UI Ligh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261092" y="2743200"/>
            <a:ext cx="1169035" cy="940435"/>
          </a:xfrm>
          <a:custGeom>
            <a:avLst/>
            <a:gdLst/>
            <a:ahLst/>
            <a:cxnLst/>
            <a:rect l="l" t="t" r="r" b="b"/>
            <a:pathLst>
              <a:path w="1169034" h="940435">
                <a:moveTo>
                  <a:pt x="1168907" y="0"/>
                </a:moveTo>
                <a:lnTo>
                  <a:pt x="0" y="0"/>
                </a:lnTo>
                <a:lnTo>
                  <a:pt x="0" y="940307"/>
                </a:lnTo>
                <a:lnTo>
                  <a:pt x="1168907" y="940307"/>
                </a:lnTo>
                <a:lnTo>
                  <a:pt x="1168907" y="0"/>
                </a:lnTo>
                <a:close/>
              </a:path>
            </a:pathLst>
          </a:custGeom>
          <a:solidFill>
            <a:srgbClr val="7605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261092" y="2743200"/>
            <a:ext cx="1169035" cy="940435"/>
          </a:xfrm>
          <a:prstGeom prst="rect">
            <a:avLst/>
          </a:prstGeom>
          <a:ln w="15240">
            <a:solidFill>
              <a:srgbClr val="540300"/>
            </a:solidFill>
          </a:ln>
        </p:spPr>
        <p:txBody>
          <a:bodyPr vert="horz" wrap="square" lIns="0" tIns="18859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485"/>
              </a:spcBef>
            </a:pP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C++</a:t>
            </a:r>
            <a:endParaRPr sz="1800">
              <a:latin typeface="Microsoft YaHei UI Light"/>
              <a:cs typeface="Microsoft YaHei UI Light"/>
            </a:endParaRPr>
          </a:p>
          <a:p>
            <a:pPr marL="3810" algn="ctr">
              <a:lnSpc>
                <a:spcPct val="100000"/>
              </a:lnSpc>
            </a:pP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Program</a:t>
            </a:r>
            <a:endParaRPr sz="1800">
              <a:latin typeface="Microsoft YaHei UI Light"/>
              <a:cs typeface="Microsoft YaHei UI Ligh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98435" y="1982723"/>
            <a:ext cx="3538854" cy="2524125"/>
            <a:chOff x="7298435" y="1982723"/>
            <a:chExt cx="3538854" cy="2524125"/>
          </a:xfrm>
        </p:grpSpPr>
        <p:sp>
          <p:nvSpPr>
            <p:cNvPr id="14" name="object 14"/>
            <p:cNvSpPr/>
            <p:nvPr/>
          </p:nvSpPr>
          <p:spPr>
            <a:xfrm>
              <a:off x="7385303" y="3724655"/>
              <a:ext cx="3371850" cy="695325"/>
            </a:xfrm>
            <a:custGeom>
              <a:avLst/>
              <a:gdLst/>
              <a:ahLst/>
              <a:cxnLst/>
              <a:rect l="l" t="t" r="r" b="b"/>
              <a:pathLst>
                <a:path w="3371850" h="695325">
                  <a:moveTo>
                    <a:pt x="0" y="682752"/>
                  </a:moveTo>
                  <a:lnTo>
                    <a:pt x="692150" y="682752"/>
                  </a:lnTo>
                </a:path>
                <a:path w="3371850" h="695325">
                  <a:moveTo>
                    <a:pt x="3364992" y="0"/>
                  </a:moveTo>
                  <a:lnTo>
                    <a:pt x="3371342" y="695071"/>
                  </a:lnTo>
                </a:path>
              </a:pathLst>
            </a:custGeom>
            <a:ln w="57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12907" y="2069591"/>
              <a:ext cx="444500" cy="12700"/>
            </a:xfrm>
            <a:custGeom>
              <a:avLst/>
              <a:gdLst/>
              <a:ahLst/>
              <a:cxnLst/>
              <a:rect l="l" t="t" r="r" b="b"/>
              <a:pathLst>
                <a:path w="444500" h="12700">
                  <a:moveTo>
                    <a:pt x="-28955" y="6350"/>
                  </a:moveTo>
                  <a:lnTo>
                    <a:pt x="473455" y="6350"/>
                  </a:lnTo>
                </a:path>
              </a:pathLst>
            </a:custGeom>
            <a:ln w="706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63427" y="2054351"/>
              <a:ext cx="173990" cy="778510"/>
            </a:xfrm>
            <a:custGeom>
              <a:avLst/>
              <a:gdLst/>
              <a:ahLst/>
              <a:cxnLst/>
              <a:rect l="l" t="t" r="r" b="b"/>
              <a:pathLst>
                <a:path w="173990" h="778510">
                  <a:moveTo>
                    <a:pt x="57912" y="604520"/>
                  </a:moveTo>
                  <a:lnTo>
                    <a:pt x="0" y="604520"/>
                  </a:lnTo>
                  <a:lnTo>
                    <a:pt x="86868" y="778256"/>
                  </a:lnTo>
                  <a:lnTo>
                    <a:pt x="144780" y="662432"/>
                  </a:lnTo>
                  <a:lnTo>
                    <a:pt x="86868" y="662432"/>
                  </a:lnTo>
                  <a:lnTo>
                    <a:pt x="75592" y="660157"/>
                  </a:lnTo>
                  <a:lnTo>
                    <a:pt x="66389" y="653954"/>
                  </a:lnTo>
                  <a:lnTo>
                    <a:pt x="60186" y="644751"/>
                  </a:lnTo>
                  <a:lnTo>
                    <a:pt x="57912" y="633476"/>
                  </a:lnTo>
                  <a:lnTo>
                    <a:pt x="57912" y="604520"/>
                  </a:lnTo>
                  <a:close/>
                </a:path>
                <a:path w="173990" h="778510">
                  <a:moveTo>
                    <a:pt x="86868" y="0"/>
                  </a:moveTo>
                  <a:lnTo>
                    <a:pt x="75592" y="2274"/>
                  </a:lnTo>
                  <a:lnTo>
                    <a:pt x="66389" y="8477"/>
                  </a:lnTo>
                  <a:lnTo>
                    <a:pt x="60186" y="17680"/>
                  </a:lnTo>
                  <a:lnTo>
                    <a:pt x="57912" y="28956"/>
                  </a:lnTo>
                  <a:lnTo>
                    <a:pt x="57912" y="633476"/>
                  </a:lnTo>
                  <a:lnTo>
                    <a:pt x="60186" y="644751"/>
                  </a:lnTo>
                  <a:lnTo>
                    <a:pt x="66389" y="653954"/>
                  </a:lnTo>
                  <a:lnTo>
                    <a:pt x="75592" y="660157"/>
                  </a:lnTo>
                  <a:lnTo>
                    <a:pt x="86868" y="662432"/>
                  </a:lnTo>
                  <a:lnTo>
                    <a:pt x="98143" y="660157"/>
                  </a:lnTo>
                  <a:lnTo>
                    <a:pt x="107346" y="653954"/>
                  </a:lnTo>
                  <a:lnTo>
                    <a:pt x="113549" y="644751"/>
                  </a:lnTo>
                  <a:lnTo>
                    <a:pt x="115824" y="633476"/>
                  </a:lnTo>
                  <a:lnTo>
                    <a:pt x="115824" y="28956"/>
                  </a:lnTo>
                  <a:lnTo>
                    <a:pt x="113549" y="17680"/>
                  </a:lnTo>
                  <a:lnTo>
                    <a:pt x="107346" y="8477"/>
                  </a:lnTo>
                  <a:lnTo>
                    <a:pt x="98143" y="2274"/>
                  </a:lnTo>
                  <a:lnTo>
                    <a:pt x="86868" y="0"/>
                  </a:lnTo>
                  <a:close/>
                </a:path>
                <a:path w="173990" h="778510">
                  <a:moveTo>
                    <a:pt x="173736" y="604520"/>
                  </a:moveTo>
                  <a:lnTo>
                    <a:pt x="115824" y="604520"/>
                  </a:lnTo>
                  <a:lnTo>
                    <a:pt x="115824" y="633476"/>
                  </a:lnTo>
                  <a:lnTo>
                    <a:pt x="113549" y="644751"/>
                  </a:lnTo>
                  <a:lnTo>
                    <a:pt x="107346" y="653954"/>
                  </a:lnTo>
                  <a:lnTo>
                    <a:pt x="98143" y="660157"/>
                  </a:lnTo>
                  <a:lnTo>
                    <a:pt x="86868" y="662432"/>
                  </a:lnTo>
                  <a:lnTo>
                    <a:pt x="144780" y="662432"/>
                  </a:lnTo>
                  <a:lnTo>
                    <a:pt x="173736" y="604520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5303" y="2069591"/>
              <a:ext cx="0" cy="774700"/>
            </a:xfrm>
            <a:custGeom>
              <a:avLst/>
              <a:gdLst/>
              <a:ahLst/>
              <a:cxnLst/>
              <a:rect l="l" t="t" r="r" b="b"/>
              <a:pathLst>
                <a:path h="774700">
                  <a:moveTo>
                    <a:pt x="0" y="0"/>
                  </a:moveTo>
                  <a:lnTo>
                    <a:pt x="0" y="774700"/>
                  </a:lnTo>
                </a:path>
              </a:pathLst>
            </a:custGeom>
            <a:ln w="57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98436" y="1982723"/>
              <a:ext cx="3481070" cy="2524125"/>
            </a:xfrm>
            <a:custGeom>
              <a:avLst/>
              <a:gdLst/>
              <a:ahLst/>
              <a:cxnLst/>
              <a:rect l="l" t="t" r="r" b="b"/>
              <a:pathLst>
                <a:path w="3481070" h="2524125">
                  <a:moveTo>
                    <a:pt x="173736" y="1810512"/>
                  </a:moveTo>
                  <a:lnTo>
                    <a:pt x="144780" y="1752600"/>
                  </a:lnTo>
                  <a:lnTo>
                    <a:pt x="86868" y="1636776"/>
                  </a:lnTo>
                  <a:lnTo>
                    <a:pt x="0" y="1810512"/>
                  </a:lnTo>
                  <a:lnTo>
                    <a:pt x="57912" y="1810512"/>
                  </a:lnTo>
                  <a:lnTo>
                    <a:pt x="57912" y="2424176"/>
                  </a:lnTo>
                  <a:lnTo>
                    <a:pt x="60185" y="2435453"/>
                  </a:lnTo>
                  <a:lnTo>
                    <a:pt x="66382" y="2444661"/>
                  </a:lnTo>
                  <a:lnTo>
                    <a:pt x="75590" y="2450858"/>
                  </a:lnTo>
                  <a:lnTo>
                    <a:pt x="86868" y="2453132"/>
                  </a:lnTo>
                  <a:lnTo>
                    <a:pt x="98132" y="2450858"/>
                  </a:lnTo>
                  <a:lnTo>
                    <a:pt x="107340" y="2444661"/>
                  </a:lnTo>
                  <a:lnTo>
                    <a:pt x="113538" y="2435453"/>
                  </a:lnTo>
                  <a:lnTo>
                    <a:pt x="115824" y="2424176"/>
                  </a:lnTo>
                  <a:lnTo>
                    <a:pt x="115824" y="1810512"/>
                  </a:lnTo>
                  <a:lnTo>
                    <a:pt x="173736" y="1810512"/>
                  </a:lnTo>
                  <a:close/>
                </a:path>
                <a:path w="3481070" h="2524125">
                  <a:moveTo>
                    <a:pt x="779018" y="86868"/>
                  </a:moveTo>
                  <a:lnTo>
                    <a:pt x="721106" y="57912"/>
                  </a:lnTo>
                  <a:lnTo>
                    <a:pt x="605282" y="0"/>
                  </a:lnTo>
                  <a:lnTo>
                    <a:pt x="605282" y="57912"/>
                  </a:lnTo>
                  <a:lnTo>
                    <a:pt x="86868" y="57912"/>
                  </a:lnTo>
                  <a:lnTo>
                    <a:pt x="75590" y="60198"/>
                  </a:lnTo>
                  <a:lnTo>
                    <a:pt x="66382" y="66395"/>
                  </a:lnTo>
                  <a:lnTo>
                    <a:pt x="60185" y="75603"/>
                  </a:lnTo>
                  <a:lnTo>
                    <a:pt x="57912" y="86868"/>
                  </a:lnTo>
                  <a:lnTo>
                    <a:pt x="60185" y="98145"/>
                  </a:lnTo>
                  <a:lnTo>
                    <a:pt x="66382" y="107353"/>
                  </a:lnTo>
                  <a:lnTo>
                    <a:pt x="75590" y="113550"/>
                  </a:lnTo>
                  <a:lnTo>
                    <a:pt x="86868" y="115824"/>
                  </a:lnTo>
                  <a:lnTo>
                    <a:pt x="605282" y="115824"/>
                  </a:lnTo>
                  <a:lnTo>
                    <a:pt x="605282" y="173736"/>
                  </a:lnTo>
                  <a:lnTo>
                    <a:pt x="721093" y="115824"/>
                  </a:lnTo>
                  <a:lnTo>
                    <a:pt x="779018" y="86868"/>
                  </a:lnTo>
                  <a:close/>
                </a:path>
                <a:path w="3481070" h="2524125">
                  <a:moveTo>
                    <a:pt x="3480562" y="2436876"/>
                  </a:moveTo>
                  <a:lnTo>
                    <a:pt x="3478276" y="2425611"/>
                  </a:lnTo>
                  <a:lnTo>
                    <a:pt x="3472078" y="2416403"/>
                  </a:lnTo>
                  <a:lnTo>
                    <a:pt x="3462871" y="2410206"/>
                  </a:lnTo>
                  <a:lnTo>
                    <a:pt x="3451606" y="2407920"/>
                  </a:lnTo>
                  <a:lnTo>
                    <a:pt x="3136392" y="2407920"/>
                  </a:lnTo>
                  <a:lnTo>
                    <a:pt x="3136392" y="2350008"/>
                  </a:lnTo>
                  <a:lnTo>
                    <a:pt x="2962656" y="2436876"/>
                  </a:lnTo>
                  <a:lnTo>
                    <a:pt x="3136392" y="2523744"/>
                  </a:lnTo>
                  <a:lnTo>
                    <a:pt x="3136392" y="2465832"/>
                  </a:lnTo>
                  <a:lnTo>
                    <a:pt x="3451606" y="2465832"/>
                  </a:lnTo>
                  <a:lnTo>
                    <a:pt x="3462871" y="2463558"/>
                  </a:lnTo>
                  <a:lnTo>
                    <a:pt x="3472078" y="2457361"/>
                  </a:lnTo>
                  <a:lnTo>
                    <a:pt x="3478276" y="2448153"/>
                  </a:lnTo>
                  <a:lnTo>
                    <a:pt x="3480562" y="2436876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907978" y="2217228"/>
            <a:ext cx="432434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Re</a:t>
            </a:r>
            <a:r>
              <a:rPr sz="1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</a:t>
            </a:r>
            <a:r>
              <a:rPr sz="1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  data</a:t>
            </a:r>
            <a:endParaRPr sz="1400" dirty="0">
              <a:latin typeface="Microsoft YaHei UI Light"/>
              <a:cs typeface="Microsoft YaHei UI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75493" y="2182113"/>
            <a:ext cx="108585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135" marR="5080" indent="-52069">
              <a:lnSpc>
                <a:spcPct val="100000"/>
              </a:lnSpc>
              <a:spcBef>
                <a:spcPts val="105"/>
              </a:spcBef>
            </a:pPr>
            <a:r>
              <a:rPr sz="1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Extract from </a:t>
            </a:r>
            <a:r>
              <a:rPr sz="1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input</a:t>
            </a:r>
            <a:r>
              <a:rPr sz="1400" b="0" spc="-6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stream</a:t>
            </a:r>
            <a:endParaRPr sz="1400" dirty="0">
              <a:latin typeface="Microsoft YaHei UI Light"/>
              <a:cs typeface="Microsoft YaHei UI Ligh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392536" y="3752215"/>
            <a:ext cx="11576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Insert </a:t>
            </a:r>
            <a:r>
              <a:rPr sz="1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into </a:t>
            </a:r>
            <a:r>
              <a:rPr sz="1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output</a:t>
            </a:r>
            <a:r>
              <a:rPr sz="1400" b="0" spc="-8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stream</a:t>
            </a:r>
            <a:endParaRPr sz="1400">
              <a:latin typeface="Microsoft YaHei UI Light"/>
              <a:cs typeface="Microsoft YaHei U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77202" y="3875913"/>
            <a:ext cx="4565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Wri</a:t>
            </a:r>
            <a:r>
              <a:rPr sz="1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</a:t>
            </a:r>
            <a:r>
              <a:rPr sz="1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  data</a:t>
            </a:r>
            <a:endParaRPr sz="140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3680" y="203072"/>
            <a:ext cx="443865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4460" marR="5080" indent="-1382395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Microsoft YaHei UI Light"/>
                <a:cs typeface="Microsoft YaHei UI Light"/>
              </a:rPr>
              <a:t>INPUT/OUTPUT</a:t>
            </a:r>
            <a:r>
              <a:rPr b="0" spc="-35" dirty="0">
                <a:latin typeface="Microsoft YaHei UI Light"/>
                <a:cs typeface="Microsoft YaHei UI Light"/>
              </a:rPr>
              <a:t> </a:t>
            </a:r>
            <a:r>
              <a:rPr b="0" spc="5" dirty="0">
                <a:latin typeface="Microsoft YaHei UI Light"/>
                <a:cs typeface="Microsoft YaHei UI Light"/>
              </a:rPr>
              <a:t>IN</a:t>
            </a:r>
            <a:r>
              <a:rPr b="0" spc="-30" dirty="0">
                <a:latin typeface="Microsoft YaHei UI Light"/>
                <a:cs typeface="Microsoft YaHei UI Light"/>
              </a:rPr>
              <a:t> </a:t>
            </a:r>
            <a:r>
              <a:rPr b="0" dirty="0">
                <a:latin typeface="Microsoft YaHei UI Light"/>
                <a:cs typeface="Microsoft YaHei UI Light"/>
              </a:rPr>
              <a:t>C++ </a:t>
            </a:r>
            <a:r>
              <a:rPr b="0" spc="-935" dirty="0">
                <a:latin typeface="Microsoft YaHei UI Light"/>
                <a:cs typeface="Microsoft YaHei UI Light"/>
              </a:rPr>
              <a:t> </a:t>
            </a:r>
            <a:r>
              <a:rPr b="0" spc="25" dirty="0">
                <a:latin typeface="Microsoft YaHei UI Light"/>
                <a:cs typeface="Microsoft YaHei UI Light"/>
              </a:rPr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9287" y="1284554"/>
            <a:ext cx="60775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Each</a:t>
            </a:r>
            <a:r>
              <a:rPr sz="24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stream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is</a:t>
            </a:r>
            <a:r>
              <a:rPr sz="24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associated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with</a:t>
            </a:r>
            <a:r>
              <a:rPr sz="2400" b="0" spc="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</a:t>
            </a:r>
            <a:r>
              <a:rPr sz="24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particular</a:t>
            </a:r>
            <a:endParaRPr sz="2400">
              <a:latin typeface="Microsoft YaHei UI Light"/>
              <a:cs typeface="Microsoft YaHei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9287" y="1650872"/>
            <a:ext cx="600646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48285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class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which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contains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definitions</a:t>
            </a:r>
            <a:r>
              <a:rPr sz="2400" b="0" spc="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methods for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dealing with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that </a:t>
            </a:r>
            <a:r>
              <a:rPr sz="24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particular </a:t>
            </a:r>
            <a:r>
              <a:rPr sz="2400" b="0" spc="-7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kind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data</a:t>
            </a:r>
            <a:endParaRPr sz="2400" dirty="0">
              <a:latin typeface="Microsoft YaHei UI Light"/>
              <a:cs typeface="Microsoft YaHei UI Light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These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include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fstream, ifstream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ofstream.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These classes </a:t>
            </a:r>
            <a:r>
              <a:rPr sz="24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are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defined in the </a:t>
            </a:r>
            <a:r>
              <a:rPr sz="2400" b="0" spc="-7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header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file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fstream.h. </a:t>
            </a: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Therefore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it is 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necessary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to include this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header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file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while </a:t>
            </a:r>
            <a:r>
              <a:rPr sz="2400" b="0" spc="-7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writing</a:t>
            </a:r>
            <a:r>
              <a:rPr sz="24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file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programs.</a:t>
            </a:r>
            <a:endParaRPr sz="2400" dirty="0">
              <a:latin typeface="Microsoft YaHei UI Light"/>
              <a:cs typeface="Microsoft YaHei UI Light"/>
            </a:endParaRPr>
          </a:p>
          <a:p>
            <a:pPr marL="299085" marR="290830" indent="-28702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9720" algn="l"/>
              </a:tabLst>
            </a:pP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classes</a:t>
            </a:r>
            <a:r>
              <a:rPr sz="2400" b="0" spc="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contained</a:t>
            </a: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</a:t>
            </a:r>
            <a:r>
              <a:rPr sz="2400" b="0" spc="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fstream.h </a:t>
            </a:r>
            <a:r>
              <a:rPr sz="24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are </a:t>
            </a: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derived </a:t>
            </a: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from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iostream.h.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Thus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it is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not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necessary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to include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iostream.h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 our 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program,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if we </a:t>
            </a:r>
            <a:r>
              <a:rPr sz="24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are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using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header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file </a:t>
            </a:r>
            <a:r>
              <a:rPr sz="2400" b="0" spc="-7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fstream.h</a:t>
            </a:r>
            <a:r>
              <a:rPr sz="24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 it.</a:t>
            </a:r>
            <a:endParaRPr sz="2400" dirty="0">
              <a:latin typeface="Microsoft YaHei UI Light"/>
              <a:cs typeface="Microsoft YaHei U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70492" y="1228344"/>
            <a:ext cx="928369" cy="443865"/>
          </a:xfrm>
          <a:prstGeom prst="rect">
            <a:avLst/>
          </a:prstGeom>
          <a:solidFill>
            <a:srgbClr val="760503"/>
          </a:solidFill>
          <a:ln w="15240">
            <a:solidFill>
              <a:srgbClr val="540300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605"/>
              </a:spcBef>
            </a:pP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IOS</a:t>
            </a:r>
            <a:endParaRPr sz="1800">
              <a:latin typeface="Microsoft YaHei UI Light"/>
              <a:cs typeface="Microsoft YaHei U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23019" y="3683508"/>
            <a:ext cx="1393190" cy="443865"/>
          </a:xfrm>
          <a:prstGeom prst="rect">
            <a:avLst/>
          </a:prstGeom>
          <a:solidFill>
            <a:srgbClr val="760503"/>
          </a:solidFill>
          <a:ln w="15240">
            <a:solidFill>
              <a:srgbClr val="5403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610"/>
              </a:spcBef>
            </a:pP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IOSTREAM</a:t>
            </a:r>
            <a:endParaRPr sz="1800">
              <a:latin typeface="Microsoft YaHei UI Light"/>
              <a:cs typeface="Microsoft YaHei U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60180" y="5410200"/>
            <a:ext cx="1256030" cy="443865"/>
          </a:xfrm>
          <a:prstGeom prst="rect">
            <a:avLst/>
          </a:prstGeom>
          <a:solidFill>
            <a:srgbClr val="760503"/>
          </a:solidFill>
          <a:ln w="15240">
            <a:solidFill>
              <a:srgbClr val="5403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615"/>
              </a:spcBef>
            </a:pPr>
            <a:r>
              <a:rPr sz="18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FSTREAM</a:t>
            </a:r>
            <a:endParaRPr sz="1800">
              <a:latin typeface="Microsoft YaHei UI Light"/>
              <a:cs typeface="Microsoft YaHei U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5135" y="1862327"/>
            <a:ext cx="1495425" cy="1399540"/>
          </a:xfrm>
          <a:prstGeom prst="rect">
            <a:avLst/>
          </a:prstGeom>
          <a:solidFill>
            <a:srgbClr val="760503"/>
          </a:solidFill>
          <a:ln w="15240">
            <a:solidFill>
              <a:srgbClr val="540300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ISTREAM</a:t>
            </a:r>
            <a:endParaRPr sz="1800">
              <a:latin typeface="Microsoft YaHei UI Light"/>
              <a:cs typeface="Microsoft YaHei UI Light"/>
            </a:endParaRPr>
          </a:p>
          <a:p>
            <a:pPr marL="377190" marR="368935" algn="ctr">
              <a:lnSpc>
                <a:spcPct val="100000"/>
              </a:lnSpc>
              <a:spcBef>
                <a:spcPts val="5"/>
              </a:spcBef>
            </a:pPr>
            <a:r>
              <a:rPr sz="16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get () </a:t>
            </a:r>
            <a:r>
              <a:rPr sz="16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g</a:t>
            </a:r>
            <a:r>
              <a:rPr sz="16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etl</a:t>
            </a:r>
            <a:r>
              <a:rPr sz="16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</a:t>
            </a:r>
            <a:r>
              <a:rPr sz="16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</a:t>
            </a:r>
            <a:r>
              <a:rPr sz="16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e()  </a:t>
            </a:r>
            <a:r>
              <a:rPr sz="16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read()</a:t>
            </a:r>
            <a:endParaRPr sz="1600">
              <a:latin typeface="Microsoft YaHei UI Light"/>
              <a:cs typeface="Microsoft YaHei UI Light"/>
            </a:endParaRPr>
          </a:p>
          <a:p>
            <a:pPr algn="ctr">
              <a:lnSpc>
                <a:spcPct val="100000"/>
              </a:lnSpc>
            </a:pPr>
            <a:r>
              <a:rPr sz="16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&gt;&gt;</a:t>
            </a:r>
            <a:endParaRPr sz="1600">
              <a:latin typeface="Microsoft YaHei UI Light"/>
              <a:cs typeface="Microsoft YaHei U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98607" y="1877567"/>
            <a:ext cx="1496695" cy="1399540"/>
          </a:xfrm>
          <a:prstGeom prst="rect">
            <a:avLst/>
          </a:prstGeom>
          <a:solidFill>
            <a:srgbClr val="760503"/>
          </a:solidFill>
          <a:ln w="15240">
            <a:solidFill>
              <a:srgbClr val="540300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OSTREAM</a:t>
            </a:r>
            <a:endParaRPr sz="1800">
              <a:latin typeface="Microsoft YaHei UI Light"/>
              <a:cs typeface="Microsoft YaHei UI Light"/>
            </a:endParaRPr>
          </a:p>
          <a:p>
            <a:pPr marL="466090" marR="457834" indent="-2540" algn="ctr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put </a:t>
            </a:r>
            <a:r>
              <a:rPr sz="16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() </a:t>
            </a:r>
            <a:r>
              <a:rPr sz="16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6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</a:t>
            </a:r>
            <a:r>
              <a:rPr sz="16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ri</a:t>
            </a:r>
            <a:r>
              <a:rPr sz="16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</a:t>
            </a:r>
            <a:r>
              <a:rPr sz="16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</a:t>
            </a:r>
            <a:r>
              <a:rPr sz="16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()</a:t>
            </a:r>
            <a:endParaRPr sz="1600">
              <a:latin typeface="Microsoft YaHei UI Light"/>
              <a:cs typeface="Microsoft YaHei UI Light"/>
            </a:endParaRPr>
          </a:p>
          <a:p>
            <a:pPr algn="ctr">
              <a:lnSpc>
                <a:spcPct val="100000"/>
              </a:lnSpc>
            </a:pPr>
            <a:r>
              <a:rPr sz="16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&lt;&lt;</a:t>
            </a:r>
            <a:endParaRPr sz="1600">
              <a:latin typeface="Microsoft YaHei UI Light"/>
              <a:cs typeface="Microsoft YaHei U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6640" y="4572000"/>
            <a:ext cx="1496695" cy="838050"/>
          </a:xfrm>
          <a:prstGeom prst="rect">
            <a:avLst/>
          </a:prstGeom>
          <a:solidFill>
            <a:srgbClr val="760503"/>
          </a:solidFill>
          <a:ln w="15240">
            <a:solidFill>
              <a:srgbClr val="540300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IFSTREAM</a:t>
            </a:r>
            <a:endParaRPr sz="1800" dirty="0">
              <a:latin typeface="Microsoft YaHei UI Light"/>
              <a:cs typeface="Microsoft YaHei UI Light"/>
            </a:endParaRPr>
          </a:p>
          <a:p>
            <a:pPr marL="421640" marR="414020" algn="ctr">
              <a:lnSpc>
                <a:spcPct val="100000"/>
              </a:lnSpc>
              <a:spcBef>
                <a:spcPts val="10"/>
              </a:spcBef>
            </a:pPr>
            <a:r>
              <a:rPr sz="16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open()</a:t>
            </a:r>
            <a:endParaRPr sz="1600" dirty="0">
              <a:latin typeface="Microsoft YaHei UI Light"/>
              <a:cs typeface="Microsoft YaHei UI Light"/>
            </a:endParaRPr>
          </a:p>
          <a:p>
            <a:pPr algn="ctr">
              <a:lnSpc>
                <a:spcPct val="100000"/>
              </a:lnSpc>
            </a:pPr>
            <a:r>
              <a:rPr sz="16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&gt;&gt;</a:t>
            </a:r>
            <a:endParaRPr sz="1600" dirty="0">
              <a:latin typeface="Microsoft YaHei UI Light"/>
              <a:cs typeface="Microsoft YaHei U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82071" y="4572000"/>
            <a:ext cx="1496695" cy="838050"/>
          </a:xfrm>
          <a:prstGeom prst="rect">
            <a:avLst/>
          </a:prstGeom>
          <a:solidFill>
            <a:srgbClr val="760503"/>
          </a:solidFill>
          <a:ln w="15240">
            <a:solidFill>
              <a:srgbClr val="540300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35"/>
              </a:spcBef>
            </a:pPr>
            <a:r>
              <a:rPr sz="18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OFSTREAM</a:t>
            </a:r>
            <a:endParaRPr sz="1800" dirty="0">
              <a:latin typeface="Microsoft YaHei UI Light"/>
              <a:cs typeface="Microsoft YaHei UI Light"/>
            </a:endParaRPr>
          </a:p>
          <a:p>
            <a:pPr marL="422909" marR="413384" algn="ctr">
              <a:lnSpc>
                <a:spcPct val="100000"/>
              </a:lnSpc>
              <a:spcBef>
                <a:spcPts val="10"/>
              </a:spcBef>
            </a:pPr>
            <a:r>
              <a:rPr sz="16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open()</a:t>
            </a:r>
            <a:endParaRPr sz="1600" dirty="0">
              <a:latin typeface="Microsoft YaHei UI Light"/>
              <a:cs typeface="Microsoft YaHei UI Light"/>
            </a:endParaRPr>
          </a:p>
          <a:p>
            <a:pPr marL="1270" algn="ctr">
              <a:lnSpc>
                <a:spcPct val="100000"/>
              </a:lnSpc>
            </a:pPr>
            <a:r>
              <a:rPr sz="16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&lt;&lt;</a:t>
            </a:r>
            <a:endParaRPr sz="1600" dirty="0">
              <a:latin typeface="Microsoft YaHei UI Light"/>
              <a:cs typeface="Microsoft YaHei UI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31662" y="1706879"/>
            <a:ext cx="527050" cy="796925"/>
          </a:xfrm>
          <a:custGeom>
            <a:avLst/>
            <a:gdLst/>
            <a:ahLst/>
            <a:cxnLst/>
            <a:rect l="l" t="t" r="r" b="b"/>
            <a:pathLst>
              <a:path w="527050" h="796925">
                <a:moveTo>
                  <a:pt x="407970" y="129976"/>
                </a:moveTo>
                <a:lnTo>
                  <a:pt x="4260" y="752348"/>
                </a:lnTo>
                <a:lnTo>
                  <a:pt x="0" y="762992"/>
                </a:lnTo>
                <a:lnTo>
                  <a:pt x="180" y="774064"/>
                </a:lnTo>
                <a:lnTo>
                  <a:pt x="4528" y="784280"/>
                </a:lnTo>
                <a:lnTo>
                  <a:pt x="12769" y="792353"/>
                </a:lnTo>
                <a:lnTo>
                  <a:pt x="23485" y="796595"/>
                </a:lnTo>
                <a:lnTo>
                  <a:pt x="34581" y="796385"/>
                </a:lnTo>
                <a:lnTo>
                  <a:pt x="44773" y="792031"/>
                </a:lnTo>
                <a:lnTo>
                  <a:pt x="52774" y="783844"/>
                </a:lnTo>
                <a:lnTo>
                  <a:pt x="456576" y="161519"/>
                </a:lnTo>
                <a:lnTo>
                  <a:pt x="407970" y="129976"/>
                </a:lnTo>
                <a:close/>
              </a:path>
              <a:path w="527050" h="796925">
                <a:moveTo>
                  <a:pt x="516406" y="92965"/>
                </a:moveTo>
                <a:lnTo>
                  <a:pt x="453102" y="92965"/>
                </a:lnTo>
                <a:lnTo>
                  <a:pt x="463746" y="97155"/>
                </a:lnTo>
                <a:lnTo>
                  <a:pt x="471989" y="105227"/>
                </a:lnTo>
                <a:lnTo>
                  <a:pt x="476351" y="115443"/>
                </a:lnTo>
                <a:lnTo>
                  <a:pt x="476569" y="126515"/>
                </a:lnTo>
                <a:lnTo>
                  <a:pt x="472382" y="137160"/>
                </a:lnTo>
                <a:lnTo>
                  <a:pt x="456576" y="161519"/>
                </a:lnTo>
                <a:lnTo>
                  <a:pt x="505148" y="193040"/>
                </a:lnTo>
                <a:lnTo>
                  <a:pt x="516406" y="92965"/>
                </a:lnTo>
                <a:close/>
              </a:path>
              <a:path w="527050" h="796925">
                <a:moveTo>
                  <a:pt x="453102" y="92965"/>
                </a:moveTo>
                <a:lnTo>
                  <a:pt x="442029" y="93170"/>
                </a:lnTo>
                <a:lnTo>
                  <a:pt x="431813" y="97494"/>
                </a:lnTo>
                <a:lnTo>
                  <a:pt x="423741" y="105664"/>
                </a:lnTo>
                <a:lnTo>
                  <a:pt x="407970" y="129976"/>
                </a:lnTo>
                <a:lnTo>
                  <a:pt x="456576" y="161519"/>
                </a:lnTo>
                <a:lnTo>
                  <a:pt x="472382" y="137160"/>
                </a:lnTo>
                <a:lnTo>
                  <a:pt x="476569" y="126515"/>
                </a:lnTo>
                <a:lnTo>
                  <a:pt x="476351" y="115443"/>
                </a:lnTo>
                <a:lnTo>
                  <a:pt x="471989" y="105227"/>
                </a:lnTo>
                <a:lnTo>
                  <a:pt x="463746" y="97155"/>
                </a:lnTo>
                <a:lnTo>
                  <a:pt x="453102" y="92965"/>
                </a:lnTo>
                <a:close/>
              </a:path>
              <a:path w="527050" h="796925">
                <a:moveTo>
                  <a:pt x="526865" y="0"/>
                </a:moveTo>
                <a:lnTo>
                  <a:pt x="359352" y="98425"/>
                </a:lnTo>
                <a:lnTo>
                  <a:pt x="407970" y="129976"/>
                </a:lnTo>
                <a:lnTo>
                  <a:pt x="423741" y="105664"/>
                </a:lnTo>
                <a:lnTo>
                  <a:pt x="431813" y="97494"/>
                </a:lnTo>
                <a:lnTo>
                  <a:pt x="442029" y="93170"/>
                </a:lnTo>
                <a:lnTo>
                  <a:pt x="453102" y="92965"/>
                </a:lnTo>
                <a:lnTo>
                  <a:pt x="516406" y="92965"/>
                </a:lnTo>
                <a:lnTo>
                  <a:pt x="526865" y="0"/>
                </a:lnTo>
                <a:close/>
              </a:path>
            </a:pathLst>
          </a:custGeom>
          <a:solidFill>
            <a:srgbClr val="000000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33788" y="1706879"/>
            <a:ext cx="493395" cy="860425"/>
          </a:xfrm>
          <a:custGeom>
            <a:avLst/>
            <a:gdLst/>
            <a:ahLst/>
            <a:cxnLst/>
            <a:rect l="l" t="t" r="r" b="b"/>
            <a:pathLst>
              <a:path w="493395" h="860425">
                <a:moveTo>
                  <a:pt x="110011" y="137566"/>
                </a:moveTo>
                <a:lnTo>
                  <a:pt x="59425" y="165825"/>
                </a:lnTo>
                <a:lnTo>
                  <a:pt x="438784" y="845439"/>
                </a:lnTo>
                <a:lnTo>
                  <a:pt x="467324" y="860101"/>
                </a:lnTo>
                <a:lnTo>
                  <a:pt x="478281" y="856615"/>
                </a:lnTo>
                <a:lnTo>
                  <a:pt x="487011" y="849086"/>
                </a:lnTo>
                <a:lnTo>
                  <a:pt x="492013" y="839152"/>
                </a:lnTo>
                <a:lnTo>
                  <a:pt x="492944" y="828075"/>
                </a:lnTo>
                <a:lnTo>
                  <a:pt x="489457" y="817118"/>
                </a:lnTo>
                <a:lnTo>
                  <a:pt x="110011" y="137566"/>
                </a:lnTo>
                <a:close/>
              </a:path>
              <a:path w="493395" h="860425">
                <a:moveTo>
                  <a:pt x="0" y="0"/>
                </a:moveTo>
                <a:lnTo>
                  <a:pt x="8889" y="194056"/>
                </a:lnTo>
                <a:lnTo>
                  <a:pt x="59425" y="165825"/>
                </a:lnTo>
                <a:lnTo>
                  <a:pt x="45338" y="140589"/>
                </a:lnTo>
                <a:lnTo>
                  <a:pt x="41798" y="129631"/>
                </a:lnTo>
                <a:lnTo>
                  <a:pt x="42735" y="118554"/>
                </a:lnTo>
                <a:lnTo>
                  <a:pt x="47767" y="108620"/>
                </a:lnTo>
                <a:lnTo>
                  <a:pt x="56514" y="101092"/>
                </a:lnTo>
                <a:lnTo>
                  <a:pt x="67452" y="97605"/>
                </a:lnTo>
                <a:lnTo>
                  <a:pt x="143290" y="97605"/>
                </a:lnTo>
                <a:lnTo>
                  <a:pt x="0" y="0"/>
                </a:lnTo>
                <a:close/>
              </a:path>
              <a:path w="493395" h="860425">
                <a:moveTo>
                  <a:pt x="67452" y="97605"/>
                </a:moveTo>
                <a:lnTo>
                  <a:pt x="56514" y="101092"/>
                </a:lnTo>
                <a:lnTo>
                  <a:pt x="47767" y="108620"/>
                </a:lnTo>
                <a:lnTo>
                  <a:pt x="42735" y="118554"/>
                </a:lnTo>
                <a:lnTo>
                  <a:pt x="41798" y="129631"/>
                </a:lnTo>
                <a:lnTo>
                  <a:pt x="45338" y="140589"/>
                </a:lnTo>
                <a:lnTo>
                  <a:pt x="59425" y="165825"/>
                </a:lnTo>
                <a:lnTo>
                  <a:pt x="110011" y="137566"/>
                </a:lnTo>
                <a:lnTo>
                  <a:pt x="95884" y="112268"/>
                </a:lnTo>
                <a:lnTo>
                  <a:pt x="88376" y="103538"/>
                </a:lnTo>
                <a:lnTo>
                  <a:pt x="78485" y="98536"/>
                </a:lnTo>
                <a:lnTo>
                  <a:pt x="67452" y="97605"/>
                </a:lnTo>
                <a:close/>
              </a:path>
              <a:path w="493395" h="860425">
                <a:moveTo>
                  <a:pt x="143290" y="97605"/>
                </a:moveTo>
                <a:lnTo>
                  <a:pt x="67452" y="97605"/>
                </a:lnTo>
                <a:lnTo>
                  <a:pt x="78485" y="98536"/>
                </a:lnTo>
                <a:lnTo>
                  <a:pt x="88376" y="103538"/>
                </a:lnTo>
                <a:lnTo>
                  <a:pt x="95884" y="112268"/>
                </a:lnTo>
                <a:lnTo>
                  <a:pt x="110011" y="137566"/>
                </a:lnTo>
                <a:lnTo>
                  <a:pt x="160527" y="109347"/>
                </a:lnTo>
                <a:lnTo>
                  <a:pt x="143290" y="97605"/>
                </a:lnTo>
                <a:close/>
              </a:path>
            </a:pathLst>
          </a:custGeom>
          <a:solidFill>
            <a:srgbClr val="000000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74152" y="3368040"/>
            <a:ext cx="765810" cy="524510"/>
          </a:xfrm>
          <a:custGeom>
            <a:avLst/>
            <a:gdLst/>
            <a:ahLst/>
            <a:cxnLst/>
            <a:rect l="l" t="t" r="r" b="b"/>
            <a:pathLst>
              <a:path w="765809" h="524510">
                <a:moveTo>
                  <a:pt x="160313" y="72944"/>
                </a:moveTo>
                <a:lnTo>
                  <a:pt x="127958" y="121011"/>
                </a:lnTo>
                <a:lnTo>
                  <a:pt x="720725" y="519811"/>
                </a:lnTo>
                <a:lnTo>
                  <a:pt x="731317" y="524188"/>
                </a:lnTo>
                <a:lnTo>
                  <a:pt x="742410" y="524160"/>
                </a:lnTo>
                <a:lnTo>
                  <a:pt x="752693" y="519989"/>
                </a:lnTo>
                <a:lnTo>
                  <a:pt x="760856" y="511937"/>
                </a:lnTo>
                <a:lnTo>
                  <a:pt x="765305" y="501288"/>
                </a:lnTo>
                <a:lnTo>
                  <a:pt x="765301" y="490188"/>
                </a:lnTo>
                <a:lnTo>
                  <a:pt x="761107" y="479897"/>
                </a:lnTo>
                <a:lnTo>
                  <a:pt x="752982" y="471678"/>
                </a:lnTo>
                <a:lnTo>
                  <a:pt x="160313" y="72944"/>
                </a:lnTo>
                <a:close/>
              </a:path>
              <a:path w="765809" h="524510">
                <a:moveTo>
                  <a:pt x="0" y="0"/>
                </a:moveTo>
                <a:lnTo>
                  <a:pt x="95630" y="169037"/>
                </a:lnTo>
                <a:lnTo>
                  <a:pt x="127958" y="121011"/>
                </a:lnTo>
                <a:lnTo>
                  <a:pt x="104013" y="104901"/>
                </a:lnTo>
                <a:lnTo>
                  <a:pt x="95888" y="96682"/>
                </a:lnTo>
                <a:lnTo>
                  <a:pt x="91694" y="86391"/>
                </a:lnTo>
                <a:lnTo>
                  <a:pt x="91690" y="75291"/>
                </a:lnTo>
                <a:lnTo>
                  <a:pt x="96139" y="64643"/>
                </a:lnTo>
                <a:lnTo>
                  <a:pt x="104302" y="56590"/>
                </a:lnTo>
                <a:lnTo>
                  <a:pt x="114585" y="52419"/>
                </a:lnTo>
                <a:lnTo>
                  <a:pt x="174148" y="52391"/>
                </a:lnTo>
                <a:lnTo>
                  <a:pt x="192658" y="24892"/>
                </a:lnTo>
                <a:lnTo>
                  <a:pt x="0" y="0"/>
                </a:lnTo>
                <a:close/>
              </a:path>
              <a:path w="765809" h="524510">
                <a:moveTo>
                  <a:pt x="125678" y="52391"/>
                </a:moveTo>
                <a:lnTo>
                  <a:pt x="114585" y="52419"/>
                </a:lnTo>
                <a:lnTo>
                  <a:pt x="104302" y="56590"/>
                </a:lnTo>
                <a:lnTo>
                  <a:pt x="96139" y="64643"/>
                </a:lnTo>
                <a:lnTo>
                  <a:pt x="91690" y="75291"/>
                </a:lnTo>
                <a:lnTo>
                  <a:pt x="91694" y="86391"/>
                </a:lnTo>
                <a:lnTo>
                  <a:pt x="95888" y="96682"/>
                </a:lnTo>
                <a:lnTo>
                  <a:pt x="104013" y="104901"/>
                </a:lnTo>
                <a:lnTo>
                  <a:pt x="127958" y="121011"/>
                </a:lnTo>
                <a:lnTo>
                  <a:pt x="160313" y="72944"/>
                </a:lnTo>
                <a:lnTo>
                  <a:pt x="136271" y="56769"/>
                </a:lnTo>
                <a:lnTo>
                  <a:pt x="125678" y="52391"/>
                </a:lnTo>
                <a:close/>
              </a:path>
              <a:path w="765809" h="524510">
                <a:moveTo>
                  <a:pt x="174148" y="52391"/>
                </a:moveTo>
                <a:lnTo>
                  <a:pt x="125678" y="52391"/>
                </a:lnTo>
                <a:lnTo>
                  <a:pt x="136271" y="56769"/>
                </a:lnTo>
                <a:lnTo>
                  <a:pt x="160313" y="72944"/>
                </a:lnTo>
                <a:lnTo>
                  <a:pt x="174148" y="52391"/>
                </a:lnTo>
                <a:close/>
              </a:path>
            </a:pathLst>
          </a:custGeom>
          <a:solidFill>
            <a:srgbClr val="000000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08086" y="3419855"/>
            <a:ext cx="173990" cy="1026794"/>
          </a:xfrm>
          <a:custGeom>
            <a:avLst/>
            <a:gdLst/>
            <a:ahLst/>
            <a:cxnLst/>
            <a:rect l="l" t="t" r="r" b="b"/>
            <a:pathLst>
              <a:path w="173990" h="1026795">
                <a:moveTo>
                  <a:pt x="115799" y="172506"/>
                </a:moveTo>
                <a:lnTo>
                  <a:pt x="57888" y="174708"/>
                </a:lnTo>
                <a:lnTo>
                  <a:pt x="89789" y="998855"/>
                </a:lnTo>
                <a:lnTo>
                  <a:pt x="92436" y="1010040"/>
                </a:lnTo>
                <a:lnTo>
                  <a:pt x="98964" y="1019000"/>
                </a:lnTo>
                <a:lnTo>
                  <a:pt x="108398" y="1024840"/>
                </a:lnTo>
                <a:lnTo>
                  <a:pt x="119761" y="1026668"/>
                </a:lnTo>
                <a:lnTo>
                  <a:pt x="130946" y="1023947"/>
                </a:lnTo>
                <a:lnTo>
                  <a:pt x="139906" y="1017381"/>
                </a:lnTo>
                <a:lnTo>
                  <a:pt x="145746" y="1007933"/>
                </a:lnTo>
                <a:lnTo>
                  <a:pt x="147574" y="996569"/>
                </a:lnTo>
                <a:lnTo>
                  <a:pt x="115799" y="172506"/>
                </a:lnTo>
                <a:close/>
              </a:path>
              <a:path w="173990" h="1026795">
                <a:moveTo>
                  <a:pt x="80137" y="0"/>
                </a:moveTo>
                <a:lnTo>
                  <a:pt x="0" y="176911"/>
                </a:lnTo>
                <a:lnTo>
                  <a:pt x="57888" y="174708"/>
                </a:lnTo>
                <a:lnTo>
                  <a:pt x="56769" y="145796"/>
                </a:lnTo>
                <a:lnTo>
                  <a:pt x="58596" y="134431"/>
                </a:lnTo>
                <a:lnTo>
                  <a:pt x="64436" y="124983"/>
                </a:lnTo>
                <a:lnTo>
                  <a:pt x="73396" y="118417"/>
                </a:lnTo>
                <a:lnTo>
                  <a:pt x="84582" y="115697"/>
                </a:lnTo>
                <a:lnTo>
                  <a:pt x="143636" y="115697"/>
                </a:lnTo>
                <a:lnTo>
                  <a:pt x="80137" y="0"/>
                </a:lnTo>
                <a:close/>
              </a:path>
              <a:path w="173990" h="1026795">
                <a:moveTo>
                  <a:pt x="84582" y="115697"/>
                </a:moveTo>
                <a:lnTo>
                  <a:pt x="73396" y="118417"/>
                </a:lnTo>
                <a:lnTo>
                  <a:pt x="64436" y="124983"/>
                </a:lnTo>
                <a:lnTo>
                  <a:pt x="58596" y="134431"/>
                </a:lnTo>
                <a:lnTo>
                  <a:pt x="56769" y="145796"/>
                </a:lnTo>
                <a:lnTo>
                  <a:pt x="57888" y="174708"/>
                </a:lnTo>
                <a:lnTo>
                  <a:pt x="115799" y="172506"/>
                </a:lnTo>
                <a:lnTo>
                  <a:pt x="114681" y="143510"/>
                </a:lnTo>
                <a:lnTo>
                  <a:pt x="111960" y="132377"/>
                </a:lnTo>
                <a:lnTo>
                  <a:pt x="105394" y="123412"/>
                </a:lnTo>
                <a:lnTo>
                  <a:pt x="95946" y="117542"/>
                </a:lnTo>
                <a:lnTo>
                  <a:pt x="84582" y="115697"/>
                </a:lnTo>
                <a:close/>
              </a:path>
              <a:path w="173990" h="1026795">
                <a:moveTo>
                  <a:pt x="143636" y="115697"/>
                </a:moveTo>
                <a:lnTo>
                  <a:pt x="84582" y="115697"/>
                </a:lnTo>
                <a:lnTo>
                  <a:pt x="95946" y="117542"/>
                </a:lnTo>
                <a:lnTo>
                  <a:pt x="105394" y="123412"/>
                </a:lnTo>
                <a:lnTo>
                  <a:pt x="111960" y="132377"/>
                </a:lnTo>
                <a:lnTo>
                  <a:pt x="114681" y="143510"/>
                </a:lnTo>
                <a:lnTo>
                  <a:pt x="115799" y="172506"/>
                </a:lnTo>
                <a:lnTo>
                  <a:pt x="173609" y="170307"/>
                </a:lnTo>
                <a:lnTo>
                  <a:pt x="143636" y="115697"/>
                </a:lnTo>
                <a:close/>
              </a:path>
            </a:pathLst>
          </a:custGeom>
          <a:solidFill>
            <a:srgbClr val="000000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33128" y="3363467"/>
            <a:ext cx="1884680" cy="1936750"/>
          </a:xfrm>
          <a:custGeom>
            <a:avLst/>
            <a:gdLst/>
            <a:ahLst/>
            <a:cxnLst/>
            <a:rect l="l" t="t" r="r" b="b"/>
            <a:pathLst>
              <a:path w="1884679" h="1936750">
                <a:moveTo>
                  <a:pt x="173482" y="984885"/>
                </a:moveTo>
                <a:lnTo>
                  <a:pt x="143383" y="931037"/>
                </a:lnTo>
                <a:lnTo>
                  <a:pt x="78740" y="815340"/>
                </a:lnTo>
                <a:lnTo>
                  <a:pt x="0" y="992886"/>
                </a:lnTo>
                <a:lnTo>
                  <a:pt x="57835" y="990219"/>
                </a:lnTo>
                <a:lnTo>
                  <a:pt x="100076" y="1909064"/>
                </a:lnTo>
                <a:lnTo>
                  <a:pt x="102806" y="1920176"/>
                </a:lnTo>
                <a:lnTo>
                  <a:pt x="109423" y="1929091"/>
                </a:lnTo>
                <a:lnTo>
                  <a:pt x="118910" y="1934883"/>
                </a:lnTo>
                <a:lnTo>
                  <a:pt x="130302" y="1936623"/>
                </a:lnTo>
                <a:lnTo>
                  <a:pt x="141465" y="1933816"/>
                </a:lnTo>
                <a:lnTo>
                  <a:pt x="150355" y="1927186"/>
                </a:lnTo>
                <a:lnTo>
                  <a:pt x="156121" y="1917712"/>
                </a:lnTo>
                <a:lnTo>
                  <a:pt x="157861" y="1906397"/>
                </a:lnTo>
                <a:lnTo>
                  <a:pt x="115620" y="987564"/>
                </a:lnTo>
                <a:lnTo>
                  <a:pt x="173482" y="984885"/>
                </a:lnTo>
                <a:close/>
              </a:path>
              <a:path w="1884679" h="1936750">
                <a:moveTo>
                  <a:pt x="1589786" y="7620"/>
                </a:moveTo>
                <a:lnTo>
                  <a:pt x="1398651" y="42672"/>
                </a:lnTo>
                <a:lnTo>
                  <a:pt x="1433487" y="88950"/>
                </a:lnTo>
                <a:lnTo>
                  <a:pt x="861441" y="519176"/>
                </a:lnTo>
                <a:lnTo>
                  <a:pt x="853770" y="527799"/>
                </a:lnTo>
                <a:lnTo>
                  <a:pt x="850150" y="538289"/>
                </a:lnTo>
                <a:lnTo>
                  <a:pt x="850734" y="549363"/>
                </a:lnTo>
                <a:lnTo>
                  <a:pt x="855726" y="559689"/>
                </a:lnTo>
                <a:lnTo>
                  <a:pt x="864260" y="567359"/>
                </a:lnTo>
                <a:lnTo>
                  <a:pt x="874737" y="570979"/>
                </a:lnTo>
                <a:lnTo>
                  <a:pt x="885825" y="570395"/>
                </a:lnTo>
                <a:lnTo>
                  <a:pt x="896239" y="565404"/>
                </a:lnTo>
                <a:lnTo>
                  <a:pt x="1468297" y="135178"/>
                </a:lnTo>
                <a:lnTo>
                  <a:pt x="1503172" y="181483"/>
                </a:lnTo>
                <a:lnTo>
                  <a:pt x="1560703" y="65976"/>
                </a:lnTo>
                <a:lnTo>
                  <a:pt x="1589786" y="7620"/>
                </a:lnTo>
                <a:close/>
              </a:path>
              <a:path w="1884679" h="1936750">
                <a:moveTo>
                  <a:pt x="1884172" y="172478"/>
                </a:moveTo>
                <a:lnTo>
                  <a:pt x="1854796" y="115824"/>
                </a:lnTo>
                <a:lnTo>
                  <a:pt x="1794764" y="0"/>
                </a:lnTo>
                <a:lnTo>
                  <a:pt x="1710436" y="175006"/>
                </a:lnTo>
                <a:lnTo>
                  <a:pt x="1768386" y="174167"/>
                </a:lnTo>
                <a:lnTo>
                  <a:pt x="1781429" y="1071118"/>
                </a:lnTo>
                <a:lnTo>
                  <a:pt x="1783867" y="1082370"/>
                </a:lnTo>
                <a:lnTo>
                  <a:pt x="1790179" y="1091501"/>
                </a:lnTo>
                <a:lnTo>
                  <a:pt x="1799463" y="1097597"/>
                </a:lnTo>
                <a:lnTo>
                  <a:pt x="1810766" y="1099693"/>
                </a:lnTo>
                <a:lnTo>
                  <a:pt x="1821992" y="1097241"/>
                </a:lnTo>
                <a:lnTo>
                  <a:pt x="1831098" y="1090866"/>
                </a:lnTo>
                <a:lnTo>
                  <a:pt x="1837169" y="1081557"/>
                </a:lnTo>
                <a:lnTo>
                  <a:pt x="1839341" y="1070229"/>
                </a:lnTo>
                <a:lnTo>
                  <a:pt x="1826298" y="173316"/>
                </a:lnTo>
                <a:lnTo>
                  <a:pt x="1884172" y="172478"/>
                </a:lnTo>
                <a:close/>
              </a:path>
            </a:pathLst>
          </a:custGeom>
          <a:solidFill>
            <a:srgbClr val="000000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1579" y="312801"/>
            <a:ext cx="443865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Microsoft YaHei UI Light"/>
                <a:cs typeface="Microsoft YaHei UI Light"/>
              </a:rPr>
              <a:t>INPUT/OUTPUT</a:t>
            </a:r>
            <a:r>
              <a:rPr b="0" spc="-35" dirty="0">
                <a:latin typeface="Microsoft YaHei UI Light"/>
                <a:cs typeface="Microsoft YaHei UI Light"/>
              </a:rPr>
              <a:t> </a:t>
            </a:r>
            <a:r>
              <a:rPr b="0" spc="5" dirty="0">
                <a:latin typeface="Microsoft YaHei UI Light"/>
                <a:cs typeface="Microsoft YaHei UI Light"/>
              </a:rPr>
              <a:t>IN</a:t>
            </a:r>
            <a:r>
              <a:rPr b="0" spc="-30" dirty="0">
                <a:latin typeface="Microsoft YaHei UI Light"/>
                <a:cs typeface="Microsoft YaHei UI Light"/>
              </a:rPr>
              <a:t> </a:t>
            </a:r>
            <a:r>
              <a:rPr b="0" dirty="0">
                <a:latin typeface="Microsoft YaHei UI Light"/>
                <a:cs typeface="Microsoft YaHei UI Light"/>
              </a:rPr>
              <a:t>C++</a:t>
            </a:r>
          </a:p>
          <a:p>
            <a:pPr marL="1270" algn="ctr">
              <a:lnSpc>
                <a:spcPct val="100000"/>
              </a:lnSpc>
            </a:pPr>
            <a:r>
              <a:rPr b="0" spc="25" dirty="0">
                <a:latin typeface="Microsoft YaHei UI Light"/>
                <a:cs typeface="Microsoft YaHei UI Light"/>
              </a:rPr>
              <a:t>CLASSES</a:t>
            </a:r>
            <a:r>
              <a:rPr b="0" spc="-40" dirty="0">
                <a:latin typeface="Microsoft YaHei UI Light"/>
                <a:cs typeface="Microsoft YaHei UI Light"/>
              </a:rPr>
              <a:t> </a:t>
            </a:r>
            <a:r>
              <a:rPr b="0" dirty="0">
                <a:latin typeface="Microsoft YaHei UI Light"/>
                <a:cs typeface="Microsoft YaHei UI Light"/>
              </a:rPr>
              <a:t>contd….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1910" y="1671015"/>
            <a:ext cx="811784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205740" indent="-28702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2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ifstream</a:t>
            </a:r>
            <a:r>
              <a:rPr sz="2800" b="0" spc="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class</a:t>
            </a:r>
            <a:r>
              <a:rPr sz="2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contains</a:t>
            </a:r>
            <a:r>
              <a:rPr sz="2800" b="0" spc="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open()</a:t>
            </a:r>
            <a:r>
              <a:rPr sz="28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function</a:t>
            </a:r>
            <a:r>
              <a:rPr sz="2800" b="0" spc="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with </a:t>
            </a:r>
            <a:r>
              <a:rPr sz="2800" b="0" spc="-8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default</a:t>
            </a:r>
            <a:r>
              <a:rPr sz="2800" b="0" spc="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input</a:t>
            </a:r>
            <a:r>
              <a:rPr sz="28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mode</a:t>
            </a:r>
            <a:r>
              <a:rPr sz="2800" b="0" spc="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</a:t>
            </a:r>
            <a:r>
              <a:rPr sz="28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inherits</a:t>
            </a:r>
            <a:r>
              <a:rPr sz="2800" b="0" spc="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functions </a:t>
            </a:r>
            <a:r>
              <a:rPr sz="2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get()</a:t>
            </a:r>
            <a:r>
              <a:rPr lang="en-US"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,</a:t>
            </a:r>
            <a:r>
              <a:rPr lang="en-US" sz="2800" b="0" spc="-5" dirty="0" err="1">
                <a:solidFill>
                  <a:srgbClr val="FFFFFF"/>
                </a:solidFill>
                <a:latin typeface="Microsoft YaHei UI Light"/>
                <a:cs typeface="Microsoft YaHei UI Light"/>
              </a:rPr>
              <a:t>getline</a:t>
            </a:r>
            <a:r>
              <a:rPr lang="en-US"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()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.</a:t>
            </a:r>
            <a:endParaRPr sz="2800" dirty="0">
              <a:latin typeface="Microsoft YaHei UI Light"/>
              <a:cs typeface="Microsoft YaHei UI Light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 </a:t>
            </a:r>
            <a:r>
              <a:rPr sz="28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ofstream </a:t>
            </a:r>
            <a:r>
              <a:rPr sz="2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class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contains open() function with </a:t>
            </a:r>
            <a:r>
              <a:rPr sz="2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default output mode and inherits functions put()</a:t>
            </a:r>
            <a:r>
              <a:rPr lang="en-US"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and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write()</a:t>
            </a:r>
            <a:r>
              <a:rPr lang="en-US"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from</a:t>
            </a:r>
            <a:r>
              <a:rPr sz="2800" b="0" spc="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ostream.</a:t>
            </a:r>
            <a:endParaRPr sz="2800" dirty="0">
              <a:latin typeface="Microsoft YaHei UI Light"/>
              <a:cs typeface="Microsoft YaHei UI Light"/>
            </a:endParaRPr>
          </a:p>
          <a:p>
            <a:pPr marL="299085" marR="285115" indent="-287020">
              <a:lnSpc>
                <a:spcPct val="100000"/>
              </a:lnSpc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2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fstream</a:t>
            </a:r>
            <a:r>
              <a:rPr sz="2800" b="0" spc="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class</a:t>
            </a:r>
            <a:r>
              <a:rPr sz="28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contains</a:t>
            </a:r>
            <a:r>
              <a:rPr sz="2800" b="0" spc="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open()</a:t>
            </a:r>
            <a:r>
              <a:rPr sz="2800" b="0" spc="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function</a:t>
            </a:r>
            <a:r>
              <a:rPr sz="2800" b="0" spc="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with </a:t>
            </a:r>
            <a:r>
              <a:rPr sz="2800" b="0" spc="-8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default</a:t>
            </a:r>
            <a:r>
              <a:rPr sz="2800" b="0" spc="3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input/output</a:t>
            </a:r>
            <a:r>
              <a:rPr sz="2800" b="0" spc="4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mode</a:t>
            </a:r>
            <a:r>
              <a:rPr sz="28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</a:t>
            </a:r>
            <a:r>
              <a:rPr sz="2800" b="0" spc="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inherits</a:t>
            </a:r>
            <a:r>
              <a:rPr sz="28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all</a:t>
            </a:r>
            <a:r>
              <a:rPr sz="28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I/O </a:t>
            </a:r>
            <a:r>
              <a:rPr sz="2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functions</a:t>
            </a:r>
            <a:r>
              <a:rPr sz="2800" b="0" spc="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from</a:t>
            </a:r>
            <a:r>
              <a:rPr sz="2800" b="0" spc="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8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iostream.h.</a:t>
            </a:r>
            <a:endParaRPr sz="2800" dirty="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3876" y="295147"/>
            <a:ext cx="4477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95" dirty="0">
                <a:latin typeface="Microsoft YaHei UI Light"/>
                <a:cs typeface="Microsoft YaHei UI Light"/>
              </a:rPr>
              <a:t>T</a:t>
            </a:r>
            <a:r>
              <a:rPr sz="3600" b="0" spc="10" dirty="0">
                <a:latin typeface="Microsoft YaHei UI Light"/>
                <a:cs typeface="Microsoft YaHei UI Light"/>
              </a:rPr>
              <a:t>Y</a:t>
            </a:r>
            <a:r>
              <a:rPr sz="3600" b="0" spc="-5" dirty="0">
                <a:latin typeface="Microsoft YaHei UI Light"/>
                <a:cs typeface="Microsoft YaHei UI Light"/>
              </a:rPr>
              <a:t>PE</a:t>
            </a:r>
            <a:r>
              <a:rPr sz="3600" b="0" dirty="0">
                <a:latin typeface="Microsoft YaHei UI Light"/>
                <a:cs typeface="Microsoft YaHei UI Light"/>
              </a:rPr>
              <a:t>S</a:t>
            </a:r>
            <a:r>
              <a:rPr sz="3600" b="0" spc="-30" dirty="0">
                <a:latin typeface="Microsoft YaHei UI Light"/>
                <a:cs typeface="Microsoft YaHei UI Light"/>
              </a:rPr>
              <a:t> </a:t>
            </a:r>
            <a:r>
              <a:rPr sz="3600" b="0" spc="10" dirty="0">
                <a:latin typeface="Microsoft YaHei UI Light"/>
                <a:cs typeface="Microsoft YaHei UI Light"/>
              </a:rPr>
              <a:t>O</a:t>
            </a:r>
            <a:r>
              <a:rPr sz="3600" b="0" dirty="0">
                <a:latin typeface="Microsoft YaHei UI Light"/>
                <a:cs typeface="Microsoft YaHei UI Light"/>
              </a:rPr>
              <a:t>F</a:t>
            </a:r>
            <a:r>
              <a:rPr sz="3600" b="0" spc="-10" dirty="0">
                <a:latin typeface="Microsoft YaHei UI Light"/>
                <a:cs typeface="Microsoft YaHei UI Light"/>
              </a:rPr>
              <a:t> </a:t>
            </a:r>
            <a:r>
              <a:rPr sz="3600" b="0" spc="-90" dirty="0">
                <a:latin typeface="Microsoft YaHei UI Light"/>
                <a:cs typeface="Microsoft YaHei UI Light"/>
              </a:rPr>
              <a:t>D</a:t>
            </a:r>
            <a:r>
              <a:rPr sz="3600" b="0" spc="-405" dirty="0">
                <a:latin typeface="Microsoft YaHei UI Light"/>
                <a:cs typeface="Microsoft YaHei UI Light"/>
              </a:rPr>
              <a:t>A</a:t>
            </a:r>
            <a:r>
              <a:rPr sz="3600" b="0" spc="-430" dirty="0">
                <a:latin typeface="Microsoft YaHei UI Light"/>
                <a:cs typeface="Microsoft YaHei UI Light"/>
              </a:rPr>
              <a:t>T</a:t>
            </a:r>
            <a:r>
              <a:rPr sz="3600" b="0" dirty="0">
                <a:latin typeface="Microsoft YaHei UI Light"/>
                <a:cs typeface="Microsoft YaHei UI Light"/>
              </a:rPr>
              <a:t>A</a:t>
            </a:r>
            <a:r>
              <a:rPr sz="3600" b="0" spc="-40" dirty="0">
                <a:latin typeface="Microsoft YaHei UI Light"/>
                <a:cs typeface="Microsoft YaHei UI Light"/>
              </a:rPr>
              <a:t> </a:t>
            </a:r>
            <a:r>
              <a:rPr sz="3600" b="0" spc="10" dirty="0">
                <a:latin typeface="Microsoft YaHei UI Light"/>
                <a:cs typeface="Microsoft YaHei UI Light"/>
              </a:rPr>
              <a:t>FI</a:t>
            </a:r>
            <a:r>
              <a:rPr sz="3600" b="0" dirty="0">
                <a:latin typeface="Microsoft YaHei UI Light"/>
                <a:cs typeface="Microsoft YaHei UI Light"/>
              </a:rPr>
              <a:t>L</a:t>
            </a:r>
            <a:r>
              <a:rPr sz="3600" b="0" spc="15" dirty="0">
                <a:latin typeface="Microsoft YaHei UI Light"/>
                <a:cs typeface="Microsoft YaHei UI Light"/>
              </a:rPr>
              <a:t>E</a:t>
            </a:r>
            <a:r>
              <a:rPr sz="3600" b="0" dirty="0">
                <a:latin typeface="Microsoft YaHei UI Light"/>
                <a:cs typeface="Microsoft YaHei UI Light"/>
              </a:rPr>
              <a:t>S</a:t>
            </a:r>
            <a:endParaRPr sz="3600">
              <a:latin typeface="Microsoft YaHei UI Light"/>
              <a:cs typeface="Microsoft YaHei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3738" y="1409827"/>
            <a:ext cx="7933690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3880">
              <a:lnSpc>
                <a:spcPct val="100000"/>
              </a:lnSpc>
              <a:spcBef>
                <a:spcPts val="100"/>
              </a:spcBef>
            </a:pP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There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are</a:t>
            </a:r>
            <a:r>
              <a:rPr sz="24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two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types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data</a:t>
            </a: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files</a:t>
            </a:r>
            <a:r>
              <a:rPr sz="2400" b="0" spc="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C++:</a:t>
            </a:r>
            <a:r>
              <a:rPr sz="24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1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Text</a:t>
            </a:r>
            <a:r>
              <a:rPr sz="2400" b="0" spc="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files</a:t>
            </a:r>
            <a:r>
              <a:rPr sz="24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and </a:t>
            </a:r>
            <a:r>
              <a:rPr sz="2400" b="0" spc="-69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Binary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files</a:t>
            </a:r>
            <a:endParaRPr sz="2400" dirty="0">
              <a:latin typeface="Microsoft YaHei UI Light"/>
              <a:cs typeface="Microsoft YaHei UI Ligh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 dirty="0">
              <a:latin typeface="Microsoft YaHei UI Light"/>
              <a:cs typeface="Microsoft YaHei UI Light"/>
            </a:endParaRPr>
          </a:p>
          <a:p>
            <a:pPr marL="355600" marR="5080" indent="-343535">
              <a:lnSpc>
                <a:spcPct val="100000"/>
              </a:lnSpc>
              <a:buFont typeface="Wingdings"/>
              <a:buChar char=""/>
              <a:tabLst>
                <a:tab pos="356235" algn="l"/>
              </a:tabLst>
            </a:pPr>
            <a:r>
              <a:rPr sz="2400" b="0" spc="-1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Text</a:t>
            </a:r>
            <a:r>
              <a:rPr sz="24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files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store</a:t>
            </a:r>
            <a:r>
              <a:rPr sz="24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</a:t>
            </a:r>
            <a:r>
              <a:rPr sz="24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information</a:t>
            </a: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ASCII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characters.</a:t>
            </a: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Each </a:t>
            </a:r>
            <a:r>
              <a:rPr sz="2400" b="0" spc="-69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line</a:t>
            </a:r>
            <a:r>
              <a:rPr sz="2400" b="0" spc="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4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of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text in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text</a:t>
            </a:r>
            <a:r>
              <a:rPr sz="24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files</a:t>
            </a:r>
            <a:r>
              <a:rPr sz="2400" b="0" spc="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is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terminated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by</a:t>
            </a:r>
            <a:r>
              <a:rPr sz="24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a</a:t>
            </a:r>
            <a:r>
              <a:rPr sz="2400" b="0" spc="-2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special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character</a:t>
            </a:r>
            <a:r>
              <a:rPr sz="2400" b="0" spc="-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called EOL.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text</a:t>
            </a:r>
            <a:r>
              <a:rPr sz="24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files</a:t>
            </a:r>
            <a:r>
              <a:rPr sz="2400" b="0" spc="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some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internal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translations take</a:t>
            </a:r>
            <a:r>
              <a:rPr sz="2400" b="0" spc="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place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while</a:t>
            </a:r>
            <a:r>
              <a:rPr sz="2400" b="0" spc="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storing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data.</a:t>
            </a:r>
            <a:endParaRPr sz="2400" dirty="0">
              <a:latin typeface="Microsoft YaHei UI Light"/>
              <a:cs typeface="Microsoft YaHei UI Light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FFFFFF"/>
              </a:buClr>
              <a:buFont typeface="Wingdings"/>
              <a:buChar char=""/>
            </a:pPr>
            <a:endParaRPr sz="1550" dirty="0">
              <a:latin typeface="Microsoft YaHei UI Light"/>
              <a:cs typeface="Microsoft YaHei UI Light"/>
            </a:endParaRPr>
          </a:p>
          <a:p>
            <a:pPr marL="355600" marR="121285" indent="-343535">
              <a:lnSpc>
                <a:spcPct val="100000"/>
              </a:lnSpc>
              <a:buFont typeface="Wingdings"/>
              <a:buChar char=""/>
              <a:tabLst>
                <a:tab pos="356235" algn="l"/>
              </a:tabLst>
            </a:pPr>
            <a:r>
              <a:rPr sz="2400" b="0" spc="3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Binary 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files </a:t>
            </a: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store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information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in </a:t>
            </a:r>
            <a:r>
              <a:rPr sz="2400" b="0" spc="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binary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format. </a:t>
            </a:r>
            <a:r>
              <a:rPr sz="2400" b="0" spc="-1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There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is </a:t>
            </a:r>
            <a:r>
              <a:rPr sz="2400" b="0" spc="-70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no EOL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character in </a:t>
            </a:r>
            <a:r>
              <a:rPr sz="2400" b="0" spc="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binary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files and </a:t>
            </a:r>
            <a:r>
              <a:rPr sz="24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no character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translation takes</a:t>
            </a:r>
            <a:r>
              <a:rPr sz="24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place in </a:t>
            </a:r>
            <a:r>
              <a:rPr sz="2400" b="0" spc="2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binary</a:t>
            </a:r>
            <a:r>
              <a:rPr sz="2400" b="0" spc="-1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24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files.</a:t>
            </a:r>
            <a:endParaRPr sz="2400" dirty="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7307" y="549021"/>
            <a:ext cx="8730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dirty="0">
                <a:latin typeface="Microsoft YaHei UI Light"/>
                <a:cs typeface="Microsoft YaHei UI Light"/>
              </a:rPr>
              <a:t>DIFFERENCE</a:t>
            </a:r>
            <a:r>
              <a:rPr sz="2800" b="0" spc="-45" dirty="0">
                <a:latin typeface="Microsoft YaHei UI Light"/>
                <a:cs typeface="Microsoft YaHei UI Light"/>
              </a:rPr>
              <a:t> </a:t>
            </a:r>
            <a:r>
              <a:rPr sz="2800" b="0" spc="15" dirty="0">
                <a:latin typeface="Microsoft YaHei UI Light"/>
                <a:cs typeface="Microsoft YaHei UI Light"/>
              </a:rPr>
              <a:t>BETWEEN</a:t>
            </a:r>
            <a:r>
              <a:rPr sz="2800" b="0" spc="-45" dirty="0">
                <a:latin typeface="Microsoft YaHei UI Light"/>
                <a:cs typeface="Microsoft YaHei UI Light"/>
              </a:rPr>
              <a:t> </a:t>
            </a:r>
            <a:r>
              <a:rPr sz="2800" b="0" spc="20" dirty="0">
                <a:latin typeface="Microsoft YaHei UI Light"/>
                <a:cs typeface="Microsoft YaHei UI Light"/>
              </a:rPr>
              <a:t>TEXT</a:t>
            </a:r>
            <a:r>
              <a:rPr sz="2800" b="0" spc="-45" dirty="0">
                <a:latin typeface="Microsoft YaHei UI Light"/>
                <a:cs typeface="Microsoft YaHei UI Light"/>
              </a:rPr>
              <a:t> </a:t>
            </a:r>
            <a:r>
              <a:rPr sz="2800" b="0" dirty="0">
                <a:latin typeface="Microsoft YaHei UI Light"/>
                <a:cs typeface="Microsoft YaHei UI Light"/>
              </a:rPr>
              <a:t>FILES</a:t>
            </a:r>
            <a:r>
              <a:rPr sz="2800" b="0" spc="-30" dirty="0">
                <a:latin typeface="Microsoft YaHei UI Light"/>
                <a:cs typeface="Microsoft YaHei UI Light"/>
              </a:rPr>
              <a:t> </a:t>
            </a:r>
            <a:r>
              <a:rPr sz="2800" b="0" spc="-5" dirty="0">
                <a:latin typeface="Microsoft YaHei UI Light"/>
                <a:cs typeface="Microsoft YaHei UI Light"/>
              </a:rPr>
              <a:t>AND</a:t>
            </a:r>
            <a:r>
              <a:rPr sz="2800" b="0" spc="-10" dirty="0">
                <a:latin typeface="Microsoft YaHei UI Light"/>
                <a:cs typeface="Microsoft YaHei UI Light"/>
              </a:rPr>
              <a:t> </a:t>
            </a:r>
            <a:r>
              <a:rPr sz="2800" b="0" dirty="0">
                <a:latin typeface="Microsoft YaHei UI Light"/>
                <a:cs typeface="Microsoft YaHei UI Light"/>
              </a:rPr>
              <a:t>BINARY</a:t>
            </a:r>
            <a:r>
              <a:rPr sz="2800" b="0" spc="-40" dirty="0">
                <a:latin typeface="Microsoft YaHei UI Light"/>
                <a:cs typeface="Microsoft YaHei UI Light"/>
              </a:rPr>
              <a:t> </a:t>
            </a:r>
            <a:r>
              <a:rPr sz="2800" b="0" dirty="0">
                <a:latin typeface="Microsoft YaHei UI Light"/>
                <a:cs typeface="Microsoft YaHei UI Light"/>
              </a:rPr>
              <a:t>FILES</a:t>
            </a:r>
            <a:endParaRPr sz="2800">
              <a:latin typeface="Microsoft YaHei UI Light"/>
              <a:cs typeface="Microsoft YaHei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5925" y="1466164"/>
            <a:ext cx="375475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These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differ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on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six</a:t>
            </a:r>
            <a:r>
              <a:rPr sz="1800" b="0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main</a:t>
            </a:r>
            <a:r>
              <a:rPr sz="1800" b="0" spc="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 </a:t>
            </a:r>
            <a:r>
              <a:rPr sz="1800" b="0" spc="-5" dirty="0">
                <a:solidFill>
                  <a:srgbClr val="FFFFFF"/>
                </a:solidFill>
                <a:latin typeface="Microsoft YaHei UI Light"/>
                <a:cs typeface="Microsoft YaHei UI Light"/>
              </a:rPr>
              <a:t>parameters:</a:t>
            </a:r>
            <a:endParaRPr sz="1800">
              <a:latin typeface="Microsoft YaHei UI Light"/>
              <a:cs typeface="Microsoft YaHei UI Ligh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966003"/>
              </p:ext>
            </p:extLst>
          </p:nvPr>
        </p:nvGraphicFramePr>
        <p:xfrm>
          <a:off x="520128" y="2043302"/>
          <a:ext cx="11167745" cy="3022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8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2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7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99C1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15" dirty="0">
                          <a:solidFill>
                            <a:srgbClr val="002060"/>
                          </a:solidFill>
                          <a:latin typeface="Microsoft YaHei UI Light"/>
                          <a:cs typeface="Microsoft YaHei UI Light"/>
                        </a:rPr>
                        <a:t>TEXT</a:t>
                      </a:r>
                      <a:r>
                        <a:rPr sz="1800" b="1" spc="-40" dirty="0">
                          <a:solidFill>
                            <a:srgbClr val="002060"/>
                          </a:solidFill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1" spc="5" dirty="0">
                          <a:solidFill>
                            <a:srgbClr val="002060"/>
                          </a:solidFill>
                          <a:latin typeface="Microsoft YaHei UI Light"/>
                          <a:cs typeface="Microsoft YaHei UI Light"/>
                        </a:rPr>
                        <a:t>FILES</a:t>
                      </a:r>
                      <a:endParaRPr sz="1800" b="1" dirty="0">
                        <a:solidFill>
                          <a:srgbClr val="002060"/>
                        </a:solidFill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99C1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solidFill>
                            <a:srgbClr val="002060"/>
                          </a:solidFill>
                          <a:latin typeface="Microsoft YaHei UI Light"/>
                          <a:cs typeface="Microsoft YaHei UI Light"/>
                        </a:rPr>
                        <a:t>BINARY</a:t>
                      </a:r>
                      <a:r>
                        <a:rPr sz="1800" b="1" spc="-45" dirty="0">
                          <a:solidFill>
                            <a:srgbClr val="002060"/>
                          </a:solidFill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1" dirty="0">
                          <a:solidFill>
                            <a:srgbClr val="002060"/>
                          </a:solidFill>
                          <a:latin typeface="Microsoft YaHei UI Light"/>
                          <a:cs typeface="Microsoft YaHei UI Light"/>
                        </a:rPr>
                        <a:t>FILES</a:t>
                      </a: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99C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Microsoft YaHei UI Light"/>
                          <a:cs typeface="Microsoft YaHei UI Light"/>
                        </a:rPr>
                        <a:t>Handling</a:t>
                      </a:r>
                      <a:r>
                        <a:rPr sz="1800" b="1" spc="-35" dirty="0">
                          <a:solidFill>
                            <a:srgbClr val="FF0000"/>
                          </a:solidFill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0000"/>
                          </a:solidFill>
                          <a:latin typeface="Microsoft YaHei UI Light"/>
                          <a:cs typeface="Microsoft YaHei UI Light"/>
                        </a:rPr>
                        <a:t>of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Microsoft YaHei UI Light"/>
                          <a:cs typeface="Microsoft YaHei UI Light"/>
                        </a:rPr>
                        <a:t>new</a:t>
                      </a:r>
                      <a:endParaRPr sz="1800" b="1" dirty="0">
                        <a:solidFill>
                          <a:srgbClr val="FF0000"/>
                        </a:solidFill>
                        <a:latin typeface="Microsoft YaHei UI Light"/>
                        <a:cs typeface="Microsoft YaHei UI Ligh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Microsoft YaHei UI Light"/>
                          <a:cs typeface="Microsoft YaHei UI Light"/>
                        </a:rPr>
                        <a:t>lines</a:t>
                      </a:r>
                      <a:endParaRPr sz="1800" b="1" dirty="0">
                        <a:solidFill>
                          <a:srgbClr val="FF0000"/>
                        </a:solidFill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ECC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1925"/>
                        </a:lnSpc>
                      </a:pP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In</a:t>
                      </a:r>
                      <a:r>
                        <a:rPr sz="1800" b="0" spc="-2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text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files</a:t>
                      </a:r>
                      <a:r>
                        <a:rPr sz="1800" b="0" spc="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various</a:t>
                      </a:r>
                      <a:r>
                        <a:rPr sz="1800" b="0" spc="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character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translations</a:t>
                      </a:r>
                      <a:r>
                        <a:rPr sz="1800" b="0" spc="-15" dirty="0">
                          <a:latin typeface="Microsoft YaHei UI Light"/>
                          <a:cs typeface="Microsoft YaHei UI Light"/>
                        </a:rPr>
                        <a:t> are</a:t>
                      </a:r>
                      <a:endParaRPr sz="1800" dirty="0">
                        <a:latin typeface="Microsoft YaHei UI Light"/>
                        <a:cs typeface="Microsoft YaHei UI Light"/>
                      </a:endParaRPr>
                    </a:p>
                    <a:p>
                      <a:pPr marL="91440" marR="119380">
                        <a:lnSpc>
                          <a:spcPct val="100000"/>
                        </a:lnSpc>
                      </a:pPr>
                      <a:r>
                        <a:rPr sz="1800" b="0" spc="5" dirty="0">
                          <a:latin typeface="Microsoft YaHei UI Light"/>
                          <a:cs typeface="Microsoft YaHei UI Light"/>
                        </a:rPr>
                        <a:t>performed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 such</a:t>
                      </a:r>
                      <a:r>
                        <a:rPr sz="1800" b="0" spc="-1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as “\r+\f”(carriage</a:t>
                      </a:r>
                      <a:r>
                        <a:rPr sz="1800" b="0" spc="3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10" dirty="0">
                          <a:latin typeface="Microsoft YaHei UI Light"/>
                          <a:cs typeface="Microsoft YaHei UI Light"/>
                        </a:rPr>
                        <a:t>return-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 linefeed combination)is </a:t>
                      </a:r>
                      <a:r>
                        <a:rPr sz="1800" b="0" spc="5" dirty="0">
                          <a:latin typeface="Microsoft YaHei UI Light"/>
                          <a:cs typeface="Microsoft YaHei UI Light"/>
                        </a:rPr>
                        <a:t>converted 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into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“\n”(new </a:t>
                      </a:r>
                      <a:r>
                        <a:rPr sz="1800" b="0" spc="-52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line)</a:t>
                      </a:r>
                      <a:r>
                        <a:rPr sz="1800" b="0" spc="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while</a:t>
                      </a:r>
                      <a:r>
                        <a:rPr sz="1800" b="0" spc="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10" dirty="0">
                          <a:latin typeface="Microsoft YaHei UI Light"/>
                          <a:cs typeface="Microsoft YaHei UI Light"/>
                        </a:rPr>
                        <a:t>reading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15" dirty="0">
                          <a:latin typeface="Microsoft YaHei UI Light"/>
                          <a:cs typeface="Microsoft YaHei UI Light"/>
                        </a:rPr>
                        <a:t>from</a:t>
                      </a:r>
                      <a:r>
                        <a:rPr sz="1800" b="0" spc="-1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a file</a:t>
                      </a:r>
                      <a:r>
                        <a:rPr sz="1800" b="0" spc="2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and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vice-versa 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while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writing.</a:t>
                      </a:r>
                      <a:endParaRPr sz="1800" dirty="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E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25"/>
                        </a:lnSpc>
                      </a:pP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In</a:t>
                      </a:r>
                      <a:r>
                        <a:rPr sz="1800" b="0" spc="-1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15" dirty="0">
                          <a:latin typeface="Microsoft YaHei UI Light"/>
                          <a:cs typeface="Microsoft YaHei UI Light"/>
                        </a:rPr>
                        <a:t>binary</a:t>
                      </a:r>
                      <a:r>
                        <a:rPr sz="1800" b="0" spc="-1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files</a:t>
                      </a:r>
                      <a:r>
                        <a:rPr sz="1800" b="0" spc="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no such</a:t>
                      </a:r>
                      <a:r>
                        <a:rPr sz="1800" b="0" spc="-2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translations</a:t>
                      </a:r>
                      <a:r>
                        <a:rPr sz="1800" b="0" spc="-15" dirty="0">
                          <a:latin typeface="Microsoft YaHei UI Light"/>
                          <a:cs typeface="Microsoft YaHei UI Light"/>
                        </a:rPr>
                        <a:t> are</a:t>
                      </a:r>
                      <a:endParaRPr sz="1800" dirty="0">
                        <a:latin typeface="Microsoft YaHei UI Light"/>
                        <a:cs typeface="Microsoft YaHei UI Ligh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0" spc="5" dirty="0">
                          <a:latin typeface="Microsoft YaHei UI Light"/>
                          <a:cs typeface="Microsoft YaHei UI Light"/>
                        </a:rPr>
                        <a:t>performed.</a:t>
                      </a:r>
                      <a:endParaRPr sz="1800" dirty="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DE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Microsoft YaHei UI Light"/>
                          <a:cs typeface="Microsoft YaHei UI Light"/>
                        </a:rPr>
                        <a:t>Portability</a:t>
                      </a:r>
                      <a:endParaRPr sz="1800" b="1" dirty="0">
                        <a:solidFill>
                          <a:srgbClr val="FF0000"/>
                        </a:solidFill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Portable:</a:t>
                      </a:r>
                      <a:r>
                        <a:rPr sz="1800" b="0" spc="1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one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can</a:t>
                      </a:r>
                      <a:r>
                        <a:rPr sz="1800" b="0" spc="-1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easily</a:t>
                      </a:r>
                      <a:r>
                        <a:rPr sz="1800" b="0" spc="1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transfer</a:t>
                      </a:r>
                      <a:r>
                        <a:rPr sz="1800" b="0" spc="-1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text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 file</a:t>
                      </a:r>
                      <a:r>
                        <a:rPr sz="1800" b="0" spc="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10" dirty="0">
                          <a:latin typeface="Microsoft YaHei UI Light"/>
                          <a:cs typeface="Microsoft YaHei UI Light"/>
                        </a:rPr>
                        <a:t>from</a:t>
                      </a:r>
                      <a:endParaRPr sz="1800">
                        <a:latin typeface="Microsoft YaHei UI Light"/>
                        <a:cs typeface="Microsoft YaHei UI Ligh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one</a:t>
                      </a:r>
                      <a:r>
                        <a:rPr sz="1800" b="0" spc="-1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computer</a:t>
                      </a:r>
                      <a:r>
                        <a:rPr sz="1800" b="0" spc="-2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to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the</a:t>
                      </a:r>
                      <a:r>
                        <a:rPr sz="1800" b="0" spc="-1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other</a:t>
                      </a:r>
                      <a:endParaRPr sz="18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EE7"/>
                    </a:solidFill>
                  </a:tcPr>
                </a:tc>
                <a:tc>
                  <a:txBody>
                    <a:bodyPr/>
                    <a:lstStyle/>
                    <a:p>
                      <a:pPr marL="92075" algn="just">
                        <a:lnSpc>
                          <a:spcPts val="1925"/>
                        </a:lnSpc>
                      </a:pP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Non</a:t>
                      </a:r>
                      <a:r>
                        <a:rPr sz="1800" b="0" spc="-2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5" dirty="0">
                          <a:latin typeface="Microsoft YaHei UI Light"/>
                          <a:cs typeface="Microsoft YaHei UI Light"/>
                        </a:rPr>
                        <a:t>portable:</a:t>
                      </a:r>
                      <a:r>
                        <a:rPr sz="1800" b="0" spc="1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15" dirty="0">
                          <a:latin typeface="Microsoft YaHei UI Light"/>
                          <a:cs typeface="Microsoft YaHei UI Light"/>
                        </a:rPr>
                        <a:t>Binary</a:t>
                      </a:r>
                      <a:r>
                        <a:rPr sz="1800" b="0" spc="-1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files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15" dirty="0">
                          <a:latin typeface="Microsoft YaHei UI Light"/>
                          <a:cs typeface="Microsoft YaHei UI Light"/>
                        </a:rPr>
                        <a:t>are</a:t>
                      </a:r>
                      <a:endParaRPr sz="1800" dirty="0">
                        <a:latin typeface="Microsoft YaHei UI Light"/>
                        <a:cs typeface="Microsoft YaHei UI Light"/>
                      </a:endParaRPr>
                    </a:p>
                    <a:p>
                      <a:pPr marL="92075" marR="135255" algn="just">
                        <a:lnSpc>
                          <a:spcPct val="100000"/>
                        </a:lnSpc>
                      </a:pP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dependent.</a:t>
                      </a:r>
                      <a:r>
                        <a:rPr sz="1800" b="0" spc="-2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If</a:t>
                      </a:r>
                      <a:r>
                        <a:rPr sz="1800" b="0" spc="-2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the</a:t>
                      </a:r>
                      <a:r>
                        <a:rPr sz="1800" b="0" spc="-2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new</a:t>
                      </a:r>
                      <a:r>
                        <a:rPr sz="1800" b="0" spc="-1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computer</a:t>
                      </a:r>
                      <a:r>
                        <a:rPr sz="1800" b="0" spc="-3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uses </a:t>
                      </a:r>
                      <a:r>
                        <a:rPr sz="1800" b="0" spc="-52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a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different internal </a:t>
                      </a:r>
                      <a:r>
                        <a:rPr sz="1800" b="0" spc="-10" dirty="0">
                          <a:latin typeface="Microsoft YaHei UI Light"/>
                          <a:cs typeface="Microsoft YaHei UI Light"/>
                        </a:rPr>
                        <a:t>representation 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for </a:t>
                      </a:r>
                      <a:r>
                        <a:rPr sz="1800" b="0" spc="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values 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they</a:t>
                      </a:r>
                      <a:r>
                        <a:rPr sz="1800" b="0" spc="5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spc="-5" dirty="0">
                          <a:latin typeface="Microsoft YaHei UI Light"/>
                          <a:cs typeface="Microsoft YaHei UI Light"/>
                        </a:rPr>
                        <a:t>cannot</a:t>
                      </a:r>
                      <a:r>
                        <a:rPr sz="1800" b="0" spc="-20" dirty="0">
                          <a:latin typeface="Microsoft YaHei UI Light"/>
                          <a:cs typeface="Microsoft YaHei UI Light"/>
                        </a:rPr>
                        <a:t> </a:t>
                      </a:r>
                      <a:r>
                        <a:rPr sz="1800" b="0" dirty="0">
                          <a:latin typeface="Microsoft YaHei UI Light"/>
                          <a:cs typeface="Microsoft YaHei UI Light"/>
                        </a:rPr>
                        <a:t>be </a:t>
                      </a:r>
                      <a:r>
                        <a:rPr sz="1800" b="0" spc="-10" dirty="0">
                          <a:latin typeface="Microsoft YaHei UI Light"/>
                          <a:cs typeface="Microsoft YaHei UI Light"/>
                        </a:rPr>
                        <a:t>transferred.</a:t>
                      </a:r>
                      <a:endParaRPr sz="1800" dirty="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EE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158</TotalTime>
  <Words>1580</Words>
  <Application>Microsoft Office PowerPoint</Application>
  <PresentationFormat>Widescreen</PresentationFormat>
  <Paragraphs>204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Microsoft YaHei UI Light</vt:lpstr>
      <vt:lpstr>Arial</vt:lpstr>
      <vt:lpstr>Calibri</vt:lpstr>
      <vt:lpstr>Myanmar Text</vt:lpstr>
      <vt:lpstr>Times New Roman</vt:lpstr>
      <vt:lpstr>Wingdings</vt:lpstr>
      <vt:lpstr>Office Theme</vt:lpstr>
      <vt:lpstr>DATA FILE HANDLING IN  C++</vt:lpstr>
      <vt:lpstr>What is a FILE?</vt:lpstr>
      <vt:lpstr>NEED FOR DATA FILES</vt:lpstr>
      <vt:lpstr>DIFFERENCE BETWEEN ARRAYS AND FILES</vt:lpstr>
      <vt:lpstr>INPUT/OUTPUT IN C++  STREAMS</vt:lpstr>
      <vt:lpstr>INPUT/OUTPUT IN C++  CLASSES</vt:lpstr>
      <vt:lpstr>INPUT/OUTPUT IN C++ CLASSES contd….</vt:lpstr>
      <vt:lpstr>TYPES OF DATA FILES</vt:lpstr>
      <vt:lpstr>DIFFERENCE BETWEEN TEXT FILES AND BINARY FILES</vt:lpstr>
      <vt:lpstr>DIFFERENCE BETWEEN TEXT FILES AND BINARY FILES contd…</vt:lpstr>
      <vt:lpstr>OPENING FILES Opening of files can be achieved :</vt:lpstr>
      <vt:lpstr>CLOSING FILES</vt:lpstr>
      <vt:lpstr>FILE MODES</vt:lpstr>
      <vt:lpstr>TEXT FILE FUNCTIONS</vt:lpstr>
      <vt:lpstr>A PROGRAM TO CREATE A TEXT FILE</vt:lpstr>
      <vt:lpstr>A PROGRAM TO READ A TEXT FILE CHRACTER</vt:lpstr>
      <vt:lpstr>A PROGRAM TO READ A TEXT FILE WORD BY</vt:lpstr>
      <vt:lpstr>A PROGRAM TO READ A TEXT FILE LINE BY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FILE HANDLING IN  C++</dc:title>
  <cp:lastModifiedBy>LINO</cp:lastModifiedBy>
  <cp:revision>18</cp:revision>
  <dcterms:created xsi:type="dcterms:W3CDTF">2021-03-07T14:30:24Z</dcterms:created>
  <dcterms:modified xsi:type="dcterms:W3CDTF">2021-03-08T07:37:54Z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2021-03-07T00:00:00Z</vt:filetime>
  </property>
</Properties>
</file>