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112" y="1046988"/>
            <a:ext cx="8628888" cy="182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693291"/>
            <a:ext cx="803655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693291"/>
            <a:ext cx="803655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" y="3439667"/>
              <a:ext cx="8628888" cy="12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37" y="2915411"/>
              <a:ext cx="8852916" cy="13502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59" y="2782823"/>
              <a:ext cx="8435340" cy="1630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594" y="2948177"/>
              <a:ext cx="8686800" cy="1184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0594" y="2948177"/>
              <a:ext cx="8686800" cy="1184275"/>
            </a:xfrm>
            <a:custGeom>
              <a:avLst/>
              <a:gdLst/>
              <a:ahLst/>
              <a:cxnLst/>
              <a:rect l="l" t="t" r="r" b="b"/>
              <a:pathLst>
                <a:path w="8686800" h="1184275">
                  <a:moveTo>
                    <a:pt x="0" y="1184148"/>
                  </a:moveTo>
                  <a:lnTo>
                    <a:pt x="8686800" y="1184148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1184148"/>
                  </a:lnTo>
                  <a:close/>
                </a:path>
              </a:pathLst>
            </a:custGeom>
            <a:ln w="10668">
              <a:solidFill>
                <a:srgbClr val="C175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59" y="3570732"/>
              <a:ext cx="8359140" cy="71475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9502" y="2959049"/>
            <a:ext cx="76365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STRING</a:t>
            </a:r>
            <a:r>
              <a:rPr sz="4800" spc="-20" dirty="0"/>
              <a:t> </a:t>
            </a:r>
            <a:r>
              <a:rPr sz="4800" dirty="0"/>
              <a:t>HANDLING</a:t>
            </a:r>
            <a:r>
              <a:rPr sz="4800" spc="-55" dirty="0"/>
              <a:t> </a:t>
            </a:r>
            <a:r>
              <a:rPr sz="4800" dirty="0"/>
              <a:t>IN</a:t>
            </a:r>
            <a:r>
              <a:rPr sz="4800" spc="-20" dirty="0"/>
              <a:t> </a:t>
            </a:r>
            <a:r>
              <a:rPr sz="4800" dirty="0"/>
              <a:t>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12" y="1046988"/>
              <a:ext cx="8628888" cy="182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" y="1037844"/>
              <a:ext cx="2395728" cy="5410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0491" y="577341"/>
            <a:ext cx="5027930" cy="466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STRCPY()</a:t>
            </a:r>
            <a:endParaRPr sz="36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0">
              <a:latin typeface="Franklin Gothic Medium"/>
              <a:cs typeface="Franklin Gothic Medium"/>
            </a:endParaRPr>
          </a:p>
          <a:p>
            <a:pPr marL="167640" marR="508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The word </a:t>
            </a:r>
            <a:r>
              <a:rPr sz="3600" spc="-5" dirty="0">
                <a:latin typeface="Times New Roman"/>
                <a:cs typeface="Times New Roman"/>
              </a:rPr>
              <a:t>strcpy </a:t>
            </a:r>
            <a:r>
              <a:rPr sz="3600" dirty="0">
                <a:latin typeface="Times New Roman"/>
                <a:cs typeface="Times New Roman"/>
              </a:rPr>
              <a:t>stand for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string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copy.so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function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strcpy() </a:t>
            </a:r>
            <a:r>
              <a:rPr sz="3600" spc="-10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used to copy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another.</a:t>
            </a:r>
            <a:endParaRPr sz="36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Times New Roman"/>
                <a:cs typeface="Times New Roman"/>
              </a:rPr>
              <a:t>Syntax:</a:t>
            </a:r>
            <a:endParaRPr sz="36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strcpy(str1,str2);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29157"/>
            <a:ext cx="5290820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0627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/* strcpy example */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#include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&lt;iostream&gt;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#include &lt;string.h&gt;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12700" marR="66611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char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str1[]="Sample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string";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str2[40];</a:t>
            </a:r>
            <a:endParaRPr sz="3200">
              <a:latin typeface="Times New Roman"/>
              <a:cs typeface="Times New Roman"/>
            </a:endParaRPr>
          </a:p>
          <a:p>
            <a:pPr marL="12700" marR="246634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char str3[40];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strcpy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(str2,str1);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strcpy (str3,"copy successful");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Cout&lt;&lt;str1&lt;&lt;str2&lt;&lt;str3&lt;&lt;endl;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12" y="1046988"/>
              <a:ext cx="8628888" cy="182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" y="1037844"/>
              <a:ext cx="2491740" cy="5410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0491" y="577341"/>
            <a:ext cx="5468620" cy="498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STRLEN():</a:t>
            </a:r>
            <a:endParaRPr sz="36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3950">
              <a:latin typeface="Franklin Gothic Medium"/>
              <a:cs typeface="Franklin Gothic Medium"/>
            </a:endParaRPr>
          </a:p>
          <a:p>
            <a:pPr marL="167640" marR="508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The word </a:t>
            </a:r>
            <a:r>
              <a:rPr sz="3600" spc="-5" dirty="0">
                <a:latin typeface="Times New Roman"/>
                <a:cs typeface="Times New Roman"/>
              </a:rPr>
              <a:t>strlen stands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string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length.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function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 for </a:t>
            </a:r>
            <a:r>
              <a:rPr sz="3600" spc="-5" dirty="0">
                <a:latin typeface="Times New Roman"/>
                <a:cs typeface="Times New Roman"/>
              </a:rPr>
              <a:t>find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length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string. This includes all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character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spaces as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well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Syntax:</a:t>
            </a:r>
            <a:endParaRPr sz="36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Times New Roman"/>
                <a:cs typeface="Times New Roman"/>
              </a:rPr>
              <a:t>strlen(str);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93165"/>
            <a:ext cx="492887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83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#include&lt;iostream&gt;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#include&lt;cstring&gt; </a:t>
            </a:r>
            <a:r>
              <a:rPr sz="2400" dirty="0">
                <a:latin typeface="Times New Roman"/>
                <a:cs typeface="Times New Roman"/>
              </a:rPr>
              <a:t> using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namespace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std;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320802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char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data[50];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size=0;;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cout&lt;&lt;"please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word\n";</a:t>
            </a:r>
            <a:endParaRPr sz="2400">
              <a:latin typeface="Times New Roman"/>
              <a:cs typeface="Times New Roman"/>
            </a:endParaRPr>
          </a:p>
          <a:p>
            <a:pPr marL="12700" marR="27895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cin&gt;&gt;data[50];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5" dirty="0">
                <a:latin typeface="Times New Roman"/>
                <a:cs typeface="Times New Roman"/>
              </a:rPr>
              <a:t>e=s</a:t>
            </a:r>
            <a:r>
              <a:rPr sz="2400" dirty="0">
                <a:latin typeface="Times New Roman"/>
                <a:cs typeface="Times New Roman"/>
              </a:rPr>
              <a:t>trlen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cout&lt;&lt;"the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of letters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"&lt;&lt;size;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1036319"/>
            <a:ext cx="2700528" cy="5394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1" y="575817"/>
            <a:ext cx="215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</a:rPr>
              <a:t>STRC</a:t>
            </a:r>
            <a:r>
              <a:rPr sz="3600" spc="-405" dirty="0">
                <a:solidFill>
                  <a:srgbClr val="4E3A2F"/>
                </a:solidFill>
              </a:rPr>
              <a:t>A</a:t>
            </a:r>
            <a:r>
              <a:rPr sz="3600" dirty="0">
                <a:solidFill>
                  <a:srgbClr val="4E3A2F"/>
                </a:solidFill>
              </a:rPr>
              <a:t>T():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2140" y="1390852"/>
            <a:ext cx="467995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Strcat() is </a:t>
            </a:r>
            <a:r>
              <a:rPr sz="3200" spc="5" dirty="0">
                <a:latin typeface="Times New Roman"/>
                <a:cs typeface="Times New Roman"/>
              </a:rPr>
              <a:t>used </a:t>
            </a:r>
            <a:r>
              <a:rPr sz="3200" dirty="0">
                <a:latin typeface="Times New Roman"/>
                <a:cs typeface="Times New Roman"/>
              </a:rPr>
              <a:t>to append 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copy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one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another;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Times New Roman"/>
                <a:cs typeface="Times New Roman"/>
              </a:rPr>
              <a:t>Syntax:</a:t>
            </a:r>
            <a:endParaRPr sz="320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strcat(str1,</a:t>
            </a:r>
            <a:r>
              <a:rPr sz="3200">
                <a:latin typeface="Times New Roman"/>
                <a:cs typeface="Times New Roman"/>
              </a:rPr>
              <a:t>str2);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56005"/>
            <a:ext cx="609600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//Example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concatenates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strings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//By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</a:p>
          <a:p>
            <a:pPr marL="12700" marR="3411854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#include &lt;cstring&gt;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#include &lt;iostream&gt;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namespace std;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char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char[30];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char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 char[30];</a:t>
            </a:r>
            <a:endParaRPr sz="2400" dirty="0">
              <a:latin typeface="Times New Roman"/>
              <a:cs typeface="Times New Roman"/>
            </a:endParaRPr>
          </a:p>
          <a:p>
            <a:pPr marL="12700" marR="7664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cout&lt;&lt;"Enter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one(without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spaces):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cin&gt;&gt;s1;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cout&lt;&lt;"Enter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two(without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spaces):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";</a:t>
            </a:r>
          </a:p>
          <a:p>
            <a:pPr marL="88900" marR="3488054" indent="-762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cin&gt;&gt;s2;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cout&lt;&lt;strcat(s1,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s2);</a:t>
            </a: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" y="1036319"/>
            <a:ext cx="2781300" cy="54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223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CONTENTS: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477810"/>
            <a:ext cx="296926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14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String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2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String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inputs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14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Array</a:t>
            </a:r>
            <a:r>
              <a:rPr sz="3200" spc="-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3200" spc="-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string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String</a:t>
            </a:r>
            <a:r>
              <a:rPr sz="3200" spc="-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1037844"/>
            <a:ext cx="2170176" cy="54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1" y="577341"/>
            <a:ext cx="151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STRING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540205"/>
            <a:ext cx="8422132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4000" spc="-5" dirty="0">
                <a:latin typeface="Times New Roman"/>
                <a:cs typeface="Times New Roman"/>
              </a:rPr>
              <a:t>A</a:t>
            </a:r>
            <a:r>
              <a:rPr sz="4000" spc="-22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collection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of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characters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written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double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quotation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is</a:t>
            </a:r>
            <a:r>
              <a:rPr sz="4000" dirty="0">
                <a:latin typeface="Times New Roman"/>
                <a:cs typeface="Times New Roman"/>
              </a:rPr>
              <a:t> called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string.</a:t>
            </a:r>
          </a:p>
          <a:p>
            <a:pPr marL="584200" marR="1461770" indent="-5715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4000" spc="-5" dirty="0">
                <a:latin typeface="Times New Roman"/>
                <a:cs typeface="Times New Roman"/>
              </a:rPr>
              <a:t>I</a:t>
            </a:r>
            <a:r>
              <a:rPr sz="4000" spc="-5" dirty="0">
                <a:latin typeface="Times New Roman"/>
                <a:cs typeface="Times New Roman"/>
              </a:rPr>
              <a:t>t may </a:t>
            </a:r>
            <a:r>
              <a:rPr sz="4000" dirty="0">
                <a:latin typeface="Times New Roman"/>
                <a:cs typeface="Times New Roman"/>
              </a:rPr>
              <a:t>consist </a:t>
            </a:r>
            <a:r>
              <a:rPr sz="4000" spc="-5" dirty="0">
                <a:latin typeface="Times New Roman"/>
                <a:cs typeface="Times New Roman"/>
              </a:rPr>
              <a:t>of </a:t>
            </a:r>
            <a:r>
              <a:rPr sz="4000" dirty="0">
                <a:latin typeface="Times New Roman"/>
                <a:cs typeface="Times New Roman"/>
              </a:rPr>
              <a:t>alphabatic 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characters,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digits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and special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symbols.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1037844"/>
            <a:ext cx="4963668" cy="54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1" y="577341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STRING</a:t>
            </a:r>
            <a:r>
              <a:rPr sz="3600" spc="-8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sz="3600" spc="-2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DECLARATION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540205"/>
            <a:ext cx="8137525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C++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stores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 </a:t>
            </a:r>
            <a:r>
              <a:rPr sz="4000" dirty="0">
                <a:latin typeface="Times New Roman"/>
                <a:cs typeface="Times New Roman"/>
              </a:rPr>
              <a:t>string</a:t>
            </a:r>
            <a:r>
              <a:rPr sz="4000" spc="-5" dirty="0">
                <a:latin typeface="Times New Roman"/>
                <a:cs typeface="Times New Roman"/>
              </a:rPr>
              <a:t> as an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array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characters. An array is a </a:t>
            </a:r>
            <a:r>
              <a:rPr sz="4000" dirty="0">
                <a:latin typeface="Times New Roman"/>
                <a:cs typeface="Times New Roman"/>
              </a:rPr>
              <a:t>group </a:t>
            </a:r>
            <a:r>
              <a:rPr sz="4000" spc="-5" dirty="0">
                <a:latin typeface="Times New Roman"/>
                <a:cs typeface="Times New Roman"/>
              </a:rPr>
              <a:t>of </a:t>
            </a:r>
            <a:r>
              <a:rPr sz="4000" dirty="0">
                <a:latin typeface="Times New Roman"/>
                <a:cs typeface="Times New Roman"/>
              </a:rPr>
              <a:t> contegious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memory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location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that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can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be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stored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same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type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of data.</a:t>
            </a:r>
            <a:endParaRPr sz="4000">
              <a:latin typeface="Times New Roman"/>
              <a:cs typeface="Times New Roman"/>
            </a:endParaRPr>
          </a:p>
          <a:p>
            <a:pPr marL="12700" marR="848994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latin typeface="Times New Roman"/>
                <a:cs typeface="Times New Roman"/>
              </a:rPr>
              <a:t>So,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string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declaration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is same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as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array</a:t>
            </a:r>
            <a:r>
              <a:rPr sz="4000" dirty="0">
                <a:latin typeface="Times New Roman"/>
                <a:cs typeface="Times New Roman"/>
              </a:rPr>
              <a:t> declaration.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e.g</a:t>
            </a:r>
            <a:endParaRPr sz="4000">
              <a:latin typeface="Times New Roman"/>
              <a:cs typeface="Times New Roman"/>
            </a:endParaRPr>
          </a:p>
          <a:p>
            <a:pPr marL="710565" indent="-6985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10565" algn="l"/>
                <a:tab pos="711200" algn="l"/>
              </a:tabLst>
            </a:pPr>
            <a:r>
              <a:rPr sz="4000" spc="-5" dirty="0">
                <a:latin typeface="Times New Roman"/>
                <a:cs typeface="Times New Roman"/>
              </a:rPr>
              <a:t>int a[20]</a:t>
            </a:r>
            <a:endParaRPr sz="4000">
              <a:latin typeface="Times New Roman"/>
              <a:cs typeface="Times New Roman"/>
            </a:endParaRPr>
          </a:p>
          <a:p>
            <a:pPr marL="710565" indent="-698500">
              <a:lnSpc>
                <a:spcPct val="100000"/>
              </a:lnSpc>
              <a:buFont typeface="Wingdings"/>
              <a:buChar char=""/>
              <a:tabLst>
                <a:tab pos="710565" algn="l"/>
                <a:tab pos="711200" algn="l"/>
                <a:tab pos="3420745" algn="l"/>
              </a:tabLst>
            </a:pPr>
            <a:r>
              <a:rPr sz="4000" spc="-5" dirty="0">
                <a:latin typeface="Times New Roman"/>
                <a:cs typeface="Times New Roman"/>
              </a:rPr>
              <a:t>char</a:t>
            </a:r>
            <a:r>
              <a:rPr sz="4000" spc="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ch[50]	</a:t>
            </a:r>
            <a:r>
              <a:rPr sz="4000" spc="-5" dirty="0">
                <a:latin typeface="Times New Roman"/>
                <a:cs typeface="Times New Roman"/>
              </a:rPr>
              <a:t>etc.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1037844"/>
            <a:ext cx="5109972" cy="5410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0491" y="577341"/>
            <a:ext cx="456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STRING</a:t>
            </a:r>
            <a:r>
              <a:rPr sz="3600" spc="-9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sz="3600" spc="-1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INITIALIZATION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29" dirty="0"/>
              <a:t> </a:t>
            </a:r>
            <a:r>
              <a:rPr dirty="0"/>
              <a:t>string</a:t>
            </a:r>
            <a:r>
              <a:rPr spc="-10" dirty="0"/>
              <a:t> </a:t>
            </a:r>
            <a:r>
              <a:rPr spc="-5" dirty="0"/>
              <a:t>variable can</a:t>
            </a:r>
            <a:r>
              <a:rPr spc="-15" dirty="0"/>
              <a:t> </a:t>
            </a:r>
            <a:r>
              <a:rPr spc="-5" dirty="0"/>
              <a:t>be</a:t>
            </a:r>
            <a:r>
              <a:rPr spc="-10" dirty="0"/>
              <a:t> </a:t>
            </a:r>
            <a:r>
              <a:rPr dirty="0"/>
              <a:t>initialized</a:t>
            </a:r>
            <a:r>
              <a:rPr spc="-20" dirty="0"/>
              <a:t> </a:t>
            </a:r>
            <a:r>
              <a:rPr spc="-5" dirty="0"/>
              <a:t>with </a:t>
            </a:r>
            <a:r>
              <a:rPr spc="-98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dirty="0"/>
              <a:t>string</a:t>
            </a:r>
            <a:r>
              <a:rPr spc="5" dirty="0"/>
              <a:t> </a:t>
            </a:r>
            <a:r>
              <a:rPr dirty="0"/>
              <a:t>value</a:t>
            </a:r>
            <a:r>
              <a:rPr spc="-20" dirty="0"/>
              <a:t> </a:t>
            </a:r>
            <a:r>
              <a:rPr spc="-5" dirty="0"/>
              <a:t>as</a:t>
            </a:r>
            <a:r>
              <a:rPr spc="10" dirty="0"/>
              <a:t> </a:t>
            </a:r>
            <a:r>
              <a:rPr spc="-5" dirty="0"/>
              <a:t>follows:</a:t>
            </a:r>
          </a:p>
          <a:p>
            <a:pPr marL="139065">
              <a:lnSpc>
                <a:spcPct val="100000"/>
              </a:lnSpc>
            </a:pPr>
            <a:r>
              <a:rPr spc="-5" dirty="0"/>
              <a:t>char</a:t>
            </a:r>
            <a:r>
              <a:rPr spc="5" dirty="0"/>
              <a:t> </a:t>
            </a:r>
            <a:r>
              <a:rPr spc="-5" dirty="0"/>
              <a:t>str[50]=“oop in</a:t>
            </a:r>
            <a:r>
              <a:rPr dirty="0"/>
              <a:t> </a:t>
            </a:r>
            <a:r>
              <a:rPr spc="-5" dirty="0"/>
              <a:t>c++”;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3522345"/>
            <a:ext cx="8261984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It can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also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initialize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without defining the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length</a:t>
            </a:r>
            <a:r>
              <a:rPr sz="4000" spc="-5" dirty="0">
                <a:latin typeface="Times New Roman"/>
                <a:cs typeface="Times New Roman"/>
              </a:rPr>
              <a:t> of </a:t>
            </a:r>
            <a:r>
              <a:rPr sz="4000" dirty="0">
                <a:latin typeface="Times New Roman"/>
                <a:cs typeface="Times New Roman"/>
              </a:rPr>
              <a:t>string: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Char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a[]=“pakistan”;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12" y="6015228"/>
            <a:ext cx="8628888" cy="121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0375" y="666369"/>
            <a:ext cx="171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AF761F"/>
                </a:solidFill>
                <a:latin typeface="Franklin Gothic Medium"/>
                <a:cs typeface="Franklin Gothic Medium"/>
              </a:rPr>
              <a:t>THE</a:t>
            </a:r>
            <a:r>
              <a:rPr sz="1800" b="1" spc="-75" dirty="0">
                <a:solidFill>
                  <a:srgbClr val="AF761F"/>
                </a:solidFill>
                <a:latin typeface="Franklin Gothic Medium"/>
                <a:cs typeface="Franklin Gothic Medium"/>
              </a:rPr>
              <a:t> </a:t>
            </a:r>
            <a:r>
              <a:rPr sz="1800" b="1" dirty="0">
                <a:solidFill>
                  <a:srgbClr val="AF761F"/>
                </a:solidFill>
                <a:latin typeface="Franklin Gothic Medium"/>
                <a:cs typeface="Franklin Gothic Medium"/>
              </a:rPr>
              <a:t>‘CIN’</a:t>
            </a:r>
            <a:r>
              <a:rPr sz="1800" b="1" spc="-65" dirty="0">
                <a:solidFill>
                  <a:srgbClr val="AF761F"/>
                </a:solidFill>
                <a:latin typeface="Franklin Gothic Medium"/>
                <a:cs typeface="Franklin Gothic Medium"/>
              </a:rPr>
              <a:t> </a:t>
            </a:r>
            <a:r>
              <a:rPr sz="1800" b="1" dirty="0">
                <a:solidFill>
                  <a:srgbClr val="AF761F"/>
                </a:solidFill>
                <a:latin typeface="Franklin Gothic Medium"/>
                <a:cs typeface="Franklin Gothic Medium"/>
              </a:rPr>
              <a:t>OBJECT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527" y="830960"/>
            <a:ext cx="138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F761F"/>
                </a:solidFill>
                <a:latin typeface="Franklin Gothic Medium"/>
                <a:cs typeface="Franklin Gothic Medium"/>
              </a:rPr>
              <a:t>CIN.GETLINE()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375" y="1334261"/>
            <a:ext cx="402590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sz="2500" spc="1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500" spc="-17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E3A2F"/>
                </a:solidFill>
                <a:latin typeface="Times New Roman"/>
                <a:cs typeface="Times New Roman"/>
              </a:rPr>
              <a:t>The cin obje</a:t>
            </a:r>
            <a:r>
              <a:rPr sz="3600" spc="-15" dirty="0">
                <a:solidFill>
                  <a:srgbClr val="4E3A2F"/>
                </a:solidFill>
                <a:latin typeface="Times New Roman"/>
                <a:cs typeface="Times New Roman"/>
              </a:rPr>
              <a:t>c</a:t>
            </a:r>
            <a:r>
              <a:rPr sz="3600" dirty="0">
                <a:solidFill>
                  <a:srgbClr val="4E3A2F"/>
                </a:solidFill>
                <a:latin typeface="Times New Roman"/>
                <a:cs typeface="Times New Roman"/>
              </a:rPr>
              <a:t>t</a:t>
            </a:r>
            <a:r>
              <a:rPr sz="3600" spc="1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4E3A2F"/>
                </a:solidFill>
                <a:latin typeface="Times New Roman"/>
                <a:cs typeface="Times New Roman"/>
              </a:rPr>
              <a:t>is  </a:t>
            </a:r>
            <a:r>
              <a:rPr sz="3600" dirty="0">
                <a:solidFill>
                  <a:srgbClr val="4E3A2F"/>
                </a:solidFill>
                <a:latin typeface="Times New Roman"/>
                <a:cs typeface="Times New Roman"/>
              </a:rPr>
              <a:t>used to input a </a:t>
            </a:r>
            <a:r>
              <a:rPr sz="3600" spc="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4E3A2F"/>
                </a:solidFill>
                <a:latin typeface="Times New Roman"/>
                <a:cs typeface="Times New Roman"/>
              </a:rPr>
              <a:t>string</a:t>
            </a:r>
            <a:r>
              <a:rPr sz="3600" spc="-30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4E3A2F"/>
                </a:solidFill>
                <a:latin typeface="Times New Roman"/>
                <a:cs typeface="Times New Roman"/>
              </a:rPr>
              <a:t>value</a:t>
            </a:r>
            <a:r>
              <a:rPr sz="3600" spc="-2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E3A2F"/>
                </a:solidFill>
                <a:latin typeface="Times New Roman"/>
                <a:cs typeface="Times New Roman"/>
              </a:rPr>
              <a:t>without </a:t>
            </a:r>
            <a:r>
              <a:rPr sz="3600" spc="-88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E3A2F"/>
                </a:solidFill>
                <a:latin typeface="Times New Roman"/>
                <a:cs typeface="Times New Roman"/>
              </a:rPr>
              <a:t>any blank space. It </a:t>
            </a:r>
            <a:r>
              <a:rPr sz="3600" spc="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E3A2F"/>
                </a:solidFill>
                <a:latin typeface="Times New Roman"/>
                <a:cs typeface="Times New Roman"/>
              </a:rPr>
              <a:t>does not support a </a:t>
            </a:r>
            <a:r>
              <a:rPr sz="3600" spc="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4E3A2F"/>
                </a:solidFill>
                <a:latin typeface="Times New Roman"/>
                <a:cs typeface="Times New Roman"/>
              </a:rPr>
              <a:t>string with spaces.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8464" y="1335786"/>
            <a:ext cx="4018915" cy="314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The cin object is used </a:t>
            </a:r>
            <a:r>
              <a:rPr sz="3200" spc="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to input a string value </a:t>
            </a:r>
            <a:r>
              <a:rPr sz="3200" spc="-78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including</a:t>
            </a:r>
            <a:r>
              <a:rPr sz="3200" spc="-50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blank</a:t>
            </a:r>
            <a:r>
              <a:rPr sz="3200" spc="-3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space.</a:t>
            </a:r>
            <a:endParaRPr sz="3200">
              <a:latin typeface="Times New Roman"/>
              <a:cs typeface="Times New Roman"/>
            </a:endParaRPr>
          </a:p>
          <a:p>
            <a:pPr marL="355600" marR="73152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2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The</a:t>
            </a:r>
            <a:r>
              <a:rPr sz="3200" spc="-3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syntax</a:t>
            </a:r>
            <a:r>
              <a:rPr sz="3200" spc="-30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of</a:t>
            </a:r>
            <a:r>
              <a:rPr sz="3200" spc="-30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this </a:t>
            </a:r>
            <a:r>
              <a:rPr sz="3200" spc="-78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function</a:t>
            </a:r>
            <a:r>
              <a:rPr sz="3200" spc="-50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Times New Roman"/>
                <a:cs typeface="Times New Roman"/>
              </a:rPr>
              <a:t>is: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Times New Roman"/>
                <a:cs typeface="Times New Roman"/>
              </a:rPr>
              <a:t>Cin.getline(str,len);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9A064F9-8749-439D-8352-16E3FCC9F540}"/>
              </a:ext>
            </a:extLst>
          </p:cNvPr>
          <p:cNvSpPr txBox="1"/>
          <p:nvPr/>
        </p:nvSpPr>
        <p:spPr>
          <a:xfrm>
            <a:off x="360375" y="19306"/>
            <a:ext cx="3077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STRING</a:t>
            </a:r>
            <a:r>
              <a:rPr sz="3600" spc="-7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sz="360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INPUTS</a:t>
            </a:r>
            <a:endParaRPr sz="36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1037844"/>
            <a:ext cx="2391156" cy="54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1" y="577341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CI</a:t>
            </a:r>
            <a:r>
              <a:rPr sz="3600" spc="1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N</a:t>
            </a:r>
            <a:r>
              <a:rPr sz="360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.GET()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37157"/>
            <a:ext cx="81299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The get() function of cin object is 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used to input a single </a:t>
            </a:r>
            <a:r>
              <a:rPr sz="4400" spc="-25" dirty="0">
                <a:latin typeface="Times New Roman"/>
                <a:cs typeface="Times New Roman"/>
              </a:rPr>
              <a:t>character. </a:t>
            </a:r>
            <a:r>
              <a:rPr sz="4400" dirty="0">
                <a:latin typeface="Times New Roman"/>
                <a:cs typeface="Times New Roman"/>
              </a:rPr>
              <a:t>The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syntax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this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function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is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as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follows: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cin.get(ch);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12" y="1046988"/>
              <a:ext cx="8628888" cy="182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" y="1037844"/>
              <a:ext cx="2622804" cy="5410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1000" y="228600"/>
            <a:ext cx="7967345" cy="5534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STRING</a:t>
            </a:r>
            <a:r>
              <a:rPr lang="en-IN" sz="3600" spc="-2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lang="en-IN" sz="360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FUNCTIONS</a:t>
            </a:r>
            <a:r>
              <a:rPr lang="en-IN" sz="3600" spc="-3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lang="en-IN"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(STRING.H)</a:t>
            </a:r>
            <a:endParaRPr lang="en-IN" sz="36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4E3A2F"/>
                </a:solidFill>
                <a:latin typeface="Franklin Gothic Medium"/>
                <a:cs typeface="Franklin Gothic Medium"/>
              </a:rPr>
              <a:t>STRCMP</a:t>
            </a:r>
            <a:r>
              <a:rPr sz="3600" spc="-1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():</a:t>
            </a:r>
            <a:endParaRPr sz="36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Franklin Gothic Medium"/>
              <a:cs typeface="Franklin Gothic Medium"/>
            </a:endParaRPr>
          </a:p>
          <a:p>
            <a:pPr marL="91440" marR="508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strcmp() </a:t>
            </a:r>
            <a:r>
              <a:rPr sz="3600" dirty="0">
                <a:latin typeface="Times New Roman"/>
                <a:cs typeface="Times New Roman"/>
              </a:rPr>
              <a:t>is used to </a:t>
            </a:r>
            <a:r>
              <a:rPr sz="3600" spc="-5" dirty="0">
                <a:latin typeface="Times New Roman"/>
                <a:cs typeface="Times New Roman"/>
              </a:rPr>
              <a:t>compare </a:t>
            </a:r>
            <a:r>
              <a:rPr sz="3600" dirty="0">
                <a:latin typeface="Times New Roman"/>
                <a:cs typeface="Times New Roman"/>
              </a:rPr>
              <a:t>two string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character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 err="1">
                <a:latin typeface="Times New Roman"/>
                <a:cs typeface="Times New Roman"/>
              </a:rPr>
              <a:t>character</a:t>
            </a:r>
            <a:r>
              <a:rPr lang="en-US" sz="3600" spc="-5" dirty="0" err="1">
                <a:latin typeface="Times New Roman"/>
                <a:cs typeface="Times New Roman"/>
              </a:rPr>
              <a:t>.It</a:t>
            </a:r>
            <a:r>
              <a:rPr lang="en-US" sz="3600" spc="-5" dirty="0">
                <a:latin typeface="Times New Roman"/>
                <a:cs typeface="Times New Roman"/>
              </a:rPr>
              <a:t> return 0 for two equal strings,1 for first</a:t>
            </a:r>
            <a:r>
              <a:rPr lang="en-US" sz="3600" dirty="0">
                <a:latin typeface="Times New Roman"/>
                <a:cs typeface="Times New Roman"/>
              </a:rPr>
              <a:t> string</a:t>
            </a:r>
            <a:r>
              <a:rPr lang="en-US" sz="3600" spc="-5" dirty="0">
                <a:latin typeface="Times New Roman"/>
                <a:cs typeface="Times New Roman"/>
              </a:rPr>
              <a:t> is </a:t>
            </a:r>
            <a:r>
              <a:rPr lang="en-US" sz="3600" dirty="0">
                <a:latin typeface="Times New Roman"/>
                <a:cs typeface="Times New Roman"/>
              </a:rPr>
              <a:t>greater</a:t>
            </a:r>
            <a:r>
              <a:rPr lang="en-US" sz="3600" spc="-2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than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second</a:t>
            </a:r>
            <a:r>
              <a:rPr lang="en-US" sz="3600" spc="-1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string</a:t>
            </a:r>
            <a:r>
              <a:rPr lang="en-US" sz="3600" spc="-5" dirty="0">
                <a:latin typeface="Times New Roman"/>
                <a:cs typeface="Times New Roman"/>
              </a:rPr>
              <a:t> and -1 for first</a:t>
            </a:r>
            <a:r>
              <a:rPr lang="en-US" sz="3600" dirty="0">
                <a:latin typeface="Times New Roman"/>
                <a:cs typeface="Times New Roman"/>
              </a:rPr>
              <a:t> string</a:t>
            </a:r>
            <a:r>
              <a:rPr lang="en-US" sz="3600" spc="-5" dirty="0">
                <a:latin typeface="Times New Roman"/>
                <a:cs typeface="Times New Roman"/>
              </a:rPr>
              <a:t> is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less</a:t>
            </a:r>
            <a:r>
              <a:rPr lang="en-US" sz="3600" spc="-1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than</a:t>
            </a:r>
            <a:r>
              <a:rPr lang="en-US" sz="3600" spc="-1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second</a:t>
            </a:r>
            <a:r>
              <a:rPr lang="en-US" sz="3600" spc="-1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string </a:t>
            </a:r>
            <a:endParaRPr sz="36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latin typeface="Times New Roman"/>
                <a:cs typeface="Times New Roman"/>
              </a:rPr>
              <a:t>Syntax:</a:t>
            </a:r>
            <a:endParaRPr sz="3600" dirty="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3600" spc="-5" dirty="0">
                <a:latin typeface="Times New Roman"/>
                <a:cs typeface="Times New Roman"/>
              </a:rPr>
              <a:t>strcmp(str1,str2);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59053"/>
            <a:ext cx="548259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191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#include &lt;iostream&gt;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#include &lt;cstring&gt;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namespace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 main()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</a:p>
          <a:p>
            <a:pPr marL="12700" marR="416052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char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string1[];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string2[];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result;</a:t>
            </a:r>
          </a:p>
          <a:p>
            <a:pPr marL="12700" marR="209994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cout &lt;&lt;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"enter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-5" dirty="0">
                <a:latin typeface="Times New Roman"/>
                <a:cs typeface="Times New Roman"/>
              </a:rPr>
              <a:t> string: " </a:t>
            </a:r>
            <a:r>
              <a:rPr sz="1800" dirty="0">
                <a:latin typeface="Times New Roman"/>
                <a:cs typeface="Times New Roman"/>
              </a:rPr>
              <a:t>&lt;&lt;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endl;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string1;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&lt;&lt;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"enter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second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&lt;&lt;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endl;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string2;</a:t>
            </a:r>
          </a:p>
          <a:p>
            <a:pPr marL="12700" marR="23749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result 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strcmp( </a:t>
            </a:r>
            <a:r>
              <a:rPr sz="1800" dirty="0">
                <a:latin typeface="Times New Roman"/>
                <a:cs typeface="Times New Roman"/>
              </a:rPr>
              <a:t>string1,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switch( </a:t>
            </a: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</a:p>
          <a:p>
            <a:pPr marL="685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</a:p>
          <a:p>
            <a:pPr marL="685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case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):</a:t>
            </a: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cout &lt;&lt;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"First</a:t>
            </a:r>
            <a:r>
              <a:rPr sz="1800" dirty="0">
                <a:latin typeface="Times New Roman"/>
                <a:cs typeface="Times New Roman"/>
              </a:rPr>
              <a:t> string</a:t>
            </a:r>
            <a:r>
              <a:rPr sz="1800" spc="-5" dirty="0">
                <a:latin typeface="Times New Roman"/>
                <a:cs typeface="Times New Roman"/>
              </a:rPr>
              <a:t> is </a:t>
            </a:r>
            <a:r>
              <a:rPr sz="1800" dirty="0">
                <a:latin typeface="Times New Roman"/>
                <a:cs typeface="Times New Roman"/>
              </a:rPr>
              <a:t>greater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second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5" dirty="0">
                <a:latin typeface="Times New Roman"/>
                <a:cs typeface="Times New Roman"/>
              </a:rPr>
              <a:t> " </a:t>
            </a:r>
            <a:r>
              <a:rPr sz="1800" dirty="0">
                <a:latin typeface="Times New Roman"/>
                <a:cs typeface="Times New Roman"/>
              </a:rPr>
              <a:t>&lt;&lt;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endl;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break;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case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):</a:t>
            </a:r>
          </a:p>
          <a:p>
            <a:pPr marL="685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&lt;&lt;</a:t>
            </a:r>
            <a:r>
              <a:rPr sz="1800" spc="-5" dirty="0">
                <a:latin typeface="Times New Roman"/>
                <a:cs typeface="Times New Roman"/>
              </a:rPr>
              <a:t> "First</a:t>
            </a:r>
            <a:r>
              <a:rPr sz="1800" dirty="0">
                <a:latin typeface="Times New Roman"/>
                <a:cs typeface="Times New Roman"/>
              </a:rPr>
              <a:t> string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second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 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&lt;&lt;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endl;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711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Medium</vt:lpstr>
      <vt:lpstr>Times New Roman</vt:lpstr>
      <vt:lpstr>Wingdings</vt:lpstr>
      <vt:lpstr>Wingdings 2</vt:lpstr>
      <vt:lpstr>Office Theme</vt:lpstr>
      <vt:lpstr>STRING HANDLING IN C++</vt:lpstr>
      <vt:lpstr>CONTENTS:</vt:lpstr>
      <vt:lpstr>STRING</vt:lpstr>
      <vt:lpstr>STRING DECLARATION</vt:lpstr>
      <vt:lpstr>PowerPoint Presentation</vt:lpstr>
      <vt:lpstr>PowerPoint Presentation</vt:lpstr>
      <vt:lpstr>CIN.GET()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STRCAT():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HANDLING IN C++</dc:title>
  <cp:lastModifiedBy>LINO</cp:lastModifiedBy>
  <cp:revision>8</cp:revision>
  <dcterms:created xsi:type="dcterms:W3CDTF">2021-03-05T01:43:23Z</dcterms:created>
  <dcterms:modified xsi:type="dcterms:W3CDTF">2021-11-25T03:41:42Z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2021-03-05T00:00:00Z</vt:filetime>
  </property>
</Properties>
</file>