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5" r:id="rId10"/>
    <p:sldId id="266" r:id="rId11"/>
    <p:sldId id="267" r:id="rId12"/>
    <p:sldId id="268" r:id="rId13"/>
    <p:sldId id="270" r:id="rId14"/>
    <p:sldId id="269" r:id="rId15"/>
    <p:sldId id="271"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21E9B6-133B-4BDF-876B-7F4BE4076EB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1E9B6-133B-4BDF-876B-7F4BE4076EB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1E9B6-133B-4BDF-876B-7F4BE4076EB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1E9B6-133B-4BDF-876B-7F4BE4076EB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1E9B6-133B-4BDF-876B-7F4BE4076EB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21E9B6-133B-4BDF-876B-7F4BE4076EB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21E9B6-133B-4BDF-876B-7F4BE4076EB0}"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21E9B6-133B-4BDF-876B-7F4BE4076EB0}"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1E9B6-133B-4BDF-876B-7F4BE4076EB0}"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1E9B6-133B-4BDF-876B-7F4BE4076EB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1E9B6-133B-4BDF-876B-7F4BE4076EB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57B49-0D91-432A-A6C3-7762F979B4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1E9B6-133B-4BDF-876B-7F4BE4076EB0}" type="datetimeFigureOut">
              <a:rPr lang="en-US" smtClean="0"/>
              <a:t>11/25/2021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57B49-0D91-432A-A6C3-7762F979B4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Advanced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6250" t="8333" r="4688" b="33333"/>
          <a:stretch>
            <a:fillRect/>
          </a:stretch>
        </p:blipFill>
        <p:spPr bwMode="auto">
          <a:xfrm>
            <a:off x="228600" y="685800"/>
            <a:ext cx="8686800" cy="4267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8594" t="9375" r="3125" b="6250"/>
          <a:stretch>
            <a:fillRect/>
          </a:stretch>
        </p:blipFill>
        <p:spPr bwMode="auto">
          <a:xfrm>
            <a:off x="396240" y="249701"/>
            <a:ext cx="8610600" cy="6172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8686800" cy="4031873"/>
          </a:xfrm>
          <a:prstGeom prst="rect">
            <a:avLst/>
          </a:prstGeom>
        </p:spPr>
        <p:txBody>
          <a:bodyPr wrap="square">
            <a:spAutoFit/>
          </a:bodyPr>
          <a:lstStyle/>
          <a:p>
            <a:r>
              <a:rPr lang="en-US" sz="3200" b="1" dirty="0"/>
              <a:t>Inheritance</a:t>
            </a:r>
          </a:p>
          <a:p>
            <a:endParaRPr lang="en-US" sz="3200" b="1" dirty="0"/>
          </a:p>
          <a:p>
            <a:pPr>
              <a:buFont typeface="Wingdings" pitchFamily="2" charset="2"/>
              <a:buChar char="Ø"/>
            </a:pPr>
            <a:r>
              <a:rPr lang="en-US" sz="3200" dirty="0"/>
              <a:t>One of the most useful aspects of object-oriented programming is code </a:t>
            </a:r>
            <a:r>
              <a:rPr lang="en-US" sz="3200" b="1" dirty="0"/>
              <a:t>reusability</a:t>
            </a:r>
            <a:r>
              <a:rPr lang="en-US" sz="3200" dirty="0"/>
              <a:t>.</a:t>
            </a:r>
          </a:p>
          <a:p>
            <a:pPr>
              <a:buFont typeface="Wingdings" pitchFamily="2" charset="2"/>
              <a:buChar char="Ø"/>
            </a:pPr>
            <a:r>
              <a:rPr lang="en-US" sz="3200" dirty="0"/>
              <a:t>Inheritance is the </a:t>
            </a:r>
            <a:r>
              <a:rPr lang="en-US" sz="3200" b="1" dirty="0"/>
              <a:t>process of forming a new class from an existing class</a:t>
            </a:r>
            <a:r>
              <a:rPr lang="en-US" sz="3200" dirty="0"/>
              <a:t> that is from the existing class called as </a:t>
            </a:r>
            <a:r>
              <a:rPr lang="en-US" sz="3200" b="1" dirty="0"/>
              <a:t>base class</a:t>
            </a:r>
            <a:r>
              <a:rPr lang="en-US" sz="3200" dirty="0"/>
              <a:t>, new class is formed called as </a:t>
            </a:r>
            <a:r>
              <a:rPr lang="en-US" sz="3200" b="1" dirty="0"/>
              <a:t>derived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 y="228600"/>
            <a:ext cx="9372600" cy="6400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2062103"/>
          </a:xfrm>
          <a:prstGeom prst="rect">
            <a:avLst/>
          </a:prstGeom>
        </p:spPr>
        <p:txBody>
          <a:bodyPr wrap="square">
            <a:spAutoFit/>
          </a:bodyPr>
          <a:lstStyle/>
          <a:p>
            <a:r>
              <a:rPr lang="en-US" sz="3200" b="1" dirty="0"/>
              <a:t>Polymorphism</a:t>
            </a:r>
          </a:p>
          <a:p>
            <a:endParaRPr lang="en-US" sz="3200" dirty="0"/>
          </a:p>
          <a:p>
            <a:r>
              <a:rPr lang="en-US" sz="3200" dirty="0"/>
              <a:t>Poly refers to many and </a:t>
            </a:r>
            <a:r>
              <a:rPr lang="en-US" sz="3200" dirty="0" err="1"/>
              <a:t>morphism</a:t>
            </a:r>
            <a:r>
              <a:rPr lang="en-US" sz="3200" dirty="0"/>
              <a:t> means forms.</a:t>
            </a:r>
          </a:p>
          <a:p>
            <a:r>
              <a:rPr lang="en-US" sz="3200" dirty="0"/>
              <a:t>Overloading is the concept of Polymorphism.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9375" t="7292" r="12500" b="6250"/>
          <a:stretch>
            <a:fillRect/>
          </a:stretch>
        </p:blipFill>
        <p:spPr bwMode="auto">
          <a:xfrm>
            <a:off x="381000" y="381000"/>
            <a:ext cx="7620000" cy="6324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t="3519" b="14444"/>
          <a:stretch>
            <a:fillRect/>
          </a:stretch>
        </p:blipFill>
        <p:spPr bwMode="auto">
          <a:xfrm>
            <a:off x="304800" y="381000"/>
            <a:ext cx="8382000" cy="5791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458200" cy="5078313"/>
          </a:xfrm>
          <a:prstGeom prst="rect">
            <a:avLst/>
          </a:prstGeom>
        </p:spPr>
        <p:txBody>
          <a:bodyPr wrap="square">
            <a:spAutoFit/>
          </a:bodyPr>
          <a:lstStyle/>
          <a:p>
            <a:r>
              <a:rPr lang="en-US" sz="3600" b="1" dirty="0"/>
              <a:t>What is C++ and Purpose?</a:t>
            </a:r>
          </a:p>
          <a:p>
            <a:endParaRPr lang="en-US" sz="3600" dirty="0"/>
          </a:p>
          <a:p>
            <a:r>
              <a:rPr lang="en-US" sz="3600" dirty="0"/>
              <a:t>The </a:t>
            </a:r>
            <a:r>
              <a:rPr lang="en-US" sz="3600" b="1" dirty="0"/>
              <a:t>prime purpose</a:t>
            </a:r>
            <a:r>
              <a:rPr lang="en-US" sz="3600" dirty="0"/>
              <a:t> of C++ programming was to </a:t>
            </a:r>
            <a:r>
              <a:rPr lang="en-US" sz="3600" b="1" dirty="0"/>
              <a:t>add object orientation to the C programming language</a:t>
            </a:r>
            <a:r>
              <a:rPr lang="en-US" sz="3600" dirty="0"/>
              <a:t>, which is in itself one of the most powerful programming languages.</a:t>
            </a:r>
          </a:p>
          <a:p>
            <a:br>
              <a:rPr lang="en-US" sz="3600" dirty="0"/>
            </a:b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534400" cy="9510296"/>
          </a:xfrm>
          <a:prstGeom prst="rect">
            <a:avLst/>
          </a:prstGeom>
        </p:spPr>
        <p:txBody>
          <a:bodyPr wrap="square">
            <a:spAutoFit/>
          </a:bodyPr>
          <a:lstStyle/>
          <a:p>
            <a:r>
              <a:rPr lang="en-US" sz="3600" dirty="0"/>
              <a:t>There are a </a:t>
            </a:r>
            <a:r>
              <a:rPr lang="en-US" sz="3600" b="1" dirty="0"/>
              <a:t>few principle concepts</a:t>
            </a:r>
            <a:r>
              <a:rPr lang="en-US" sz="3600" dirty="0"/>
              <a:t> that </a:t>
            </a:r>
            <a:r>
              <a:rPr lang="en-US" sz="3600" b="1" dirty="0"/>
              <a:t>form the foundation of object-oriented programming:</a:t>
            </a:r>
            <a:endParaRPr lang="en-US" sz="3600" dirty="0"/>
          </a:p>
          <a:p>
            <a:pPr marL="342900" indent="-342900">
              <a:buAutoNum type="arabicPeriod"/>
            </a:pPr>
            <a:r>
              <a:rPr lang="en-US" sz="3600" dirty="0"/>
              <a:t>Class</a:t>
            </a:r>
          </a:p>
          <a:p>
            <a:pPr marL="342900" indent="-342900">
              <a:buFontTx/>
              <a:buAutoNum type="arabicPeriod"/>
            </a:pPr>
            <a:r>
              <a:rPr lang="en-US" sz="3600" dirty="0"/>
              <a:t>Object</a:t>
            </a:r>
          </a:p>
          <a:p>
            <a:pPr marL="342900" indent="-342900">
              <a:buAutoNum type="arabicPeriod" startAt="3"/>
            </a:pPr>
            <a:r>
              <a:rPr lang="en-US" sz="3600" dirty="0"/>
              <a:t>Abstraction</a:t>
            </a:r>
          </a:p>
          <a:p>
            <a:pPr marL="342900" indent="-342900">
              <a:buAutoNum type="arabicPeriod" startAt="4"/>
            </a:pPr>
            <a:r>
              <a:rPr lang="en-US" sz="3600" dirty="0"/>
              <a:t>Encapsulation</a:t>
            </a:r>
          </a:p>
          <a:p>
            <a:pPr marL="342900" indent="-342900">
              <a:buAutoNum type="arabicPeriod" startAt="5"/>
            </a:pPr>
            <a:r>
              <a:rPr lang="en-US" sz="3600" dirty="0"/>
              <a:t>Inheritance</a:t>
            </a:r>
          </a:p>
          <a:p>
            <a:pPr marL="342900" indent="-342900">
              <a:buFontTx/>
              <a:buAutoNum type="arabicPeriod" startAt="5"/>
            </a:pPr>
            <a:r>
              <a:rPr lang="en-US" sz="3600" dirty="0"/>
              <a:t>Polymorphism</a:t>
            </a:r>
          </a:p>
          <a:p>
            <a:endParaRPr lang="en-US" sz="3600" dirty="0"/>
          </a:p>
          <a:p>
            <a:br>
              <a:rPr lang="en-US" sz="3600" dirty="0"/>
            </a:br>
            <a:endParaRPr lang="en-US" sz="3600" dirty="0"/>
          </a:p>
          <a:p>
            <a:br>
              <a:rPr lang="en-US" sz="3600" dirty="0"/>
            </a:br>
            <a:endParaRPr lang="en-US" sz="3600" dirty="0"/>
          </a:p>
          <a:p>
            <a:br>
              <a:rPr lang="en-US" sz="3600" dirty="0"/>
            </a:br>
            <a:endParaRPr lang="en-US" sz="3600" dirty="0"/>
          </a:p>
          <a:p>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8915400" cy="5632311"/>
          </a:xfrm>
          <a:prstGeom prst="rect">
            <a:avLst/>
          </a:prstGeom>
        </p:spPr>
        <p:txBody>
          <a:bodyPr wrap="square">
            <a:spAutoFit/>
          </a:bodyPr>
          <a:lstStyle/>
          <a:p>
            <a:r>
              <a:rPr lang="en-US" sz="3600" b="1" dirty="0"/>
              <a:t>Object :-</a:t>
            </a:r>
          </a:p>
          <a:p>
            <a:endParaRPr lang="en-US" sz="3600" dirty="0"/>
          </a:p>
          <a:p>
            <a:pPr>
              <a:buFont typeface="Wingdings" pitchFamily="2" charset="2"/>
              <a:buChar char="Ø"/>
            </a:pPr>
            <a:r>
              <a:rPr lang="en-US" sz="3600" dirty="0"/>
              <a:t>This is the basic </a:t>
            </a:r>
            <a:r>
              <a:rPr lang="en-US" sz="3600" b="1" dirty="0"/>
              <a:t>unit</a:t>
            </a:r>
            <a:r>
              <a:rPr lang="en-US" sz="3600" dirty="0"/>
              <a:t> of object oriented programming. </a:t>
            </a:r>
          </a:p>
          <a:p>
            <a:pPr>
              <a:buFont typeface="Wingdings" pitchFamily="2" charset="2"/>
              <a:buChar char="Ø"/>
            </a:pPr>
            <a:endParaRPr lang="en-US" sz="3600" dirty="0"/>
          </a:p>
          <a:p>
            <a:pPr>
              <a:buFont typeface="Wingdings" pitchFamily="2" charset="2"/>
              <a:buChar char="Ø"/>
            </a:pPr>
            <a:r>
              <a:rPr lang="en-US" sz="3600" dirty="0"/>
              <a:t>That is </a:t>
            </a:r>
            <a:r>
              <a:rPr lang="en-US" sz="3600" b="1" dirty="0"/>
              <a:t>both data and function that operate on data</a:t>
            </a:r>
            <a:r>
              <a:rPr lang="en-US" sz="3600" dirty="0"/>
              <a:t> are bundled as a unit called as object.</a:t>
            </a:r>
          </a:p>
          <a:p>
            <a:pPr>
              <a:buFont typeface="Wingdings" pitchFamily="2" charset="2"/>
              <a:buChar char="Ø"/>
            </a:pPr>
            <a:endParaRPr lang="en-US" sz="3600" dirty="0"/>
          </a:p>
          <a:p>
            <a:pPr>
              <a:buFont typeface="Wingdings" pitchFamily="2" charset="2"/>
              <a:buChar char="Ø"/>
            </a:pPr>
            <a:r>
              <a:rPr lang="en-US" sz="3600" dirty="0"/>
              <a:t>It is an </a:t>
            </a:r>
            <a:r>
              <a:rPr lang="en-US" sz="3600" b="1" dirty="0"/>
              <a:t>instance</a:t>
            </a:r>
            <a:r>
              <a:rPr lang="en-US" sz="3600" dirty="0"/>
              <a:t> of </a:t>
            </a:r>
            <a:r>
              <a:rPr lang="en-US" sz="3600" b="1" dirty="0"/>
              <a:t>Class</a:t>
            </a:r>
            <a:br>
              <a:rPr lang="en-US" sz="3600" dirty="0"/>
            </a:b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753600" cy="7315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0"/>
            <a:ext cx="9753600" cy="7315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0"/>
            <a:ext cx="9753600" cy="6629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28" y="457200"/>
            <a:ext cx="8459372" cy="5509200"/>
          </a:xfrm>
          <a:prstGeom prst="rect">
            <a:avLst/>
          </a:prstGeom>
        </p:spPr>
        <p:txBody>
          <a:bodyPr wrap="square">
            <a:spAutoFit/>
          </a:bodyPr>
          <a:lstStyle/>
          <a:p>
            <a:endParaRPr lang="en-US" sz="3200" b="1" dirty="0"/>
          </a:p>
          <a:p>
            <a:pPr>
              <a:buFont typeface="Wingdings" pitchFamily="2" charset="2"/>
              <a:buChar char="Ø"/>
            </a:pPr>
            <a:r>
              <a:rPr lang="en-US" sz="3200" dirty="0"/>
              <a:t>When you define a class, you define a </a:t>
            </a:r>
            <a:r>
              <a:rPr lang="en-US" sz="3200" b="1" dirty="0"/>
              <a:t>blueprint for an object.</a:t>
            </a:r>
          </a:p>
          <a:p>
            <a:endParaRPr lang="en-US" sz="3200" b="1" dirty="0"/>
          </a:p>
          <a:p>
            <a:pPr>
              <a:buFont typeface="Wingdings" pitchFamily="2" charset="2"/>
              <a:buChar char="Ø"/>
            </a:pPr>
            <a:r>
              <a:rPr lang="en-US" sz="3200" dirty="0"/>
              <a:t> This doesn't actually define any data, but it does define what the class name means, that is, what an object of the class will consist of and what operations can be performed on such an object.</a:t>
            </a:r>
          </a:p>
          <a:p>
            <a:br>
              <a:rPr lang="en-US" sz="3200" dirty="0"/>
            </a:b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534400" cy="6617196"/>
          </a:xfrm>
          <a:prstGeom prst="rect">
            <a:avLst/>
          </a:prstGeom>
        </p:spPr>
        <p:txBody>
          <a:bodyPr wrap="square">
            <a:spAutoFit/>
          </a:bodyPr>
          <a:lstStyle/>
          <a:p>
            <a:pPr algn="ctr"/>
            <a:r>
              <a:rPr lang="en-US" sz="4000" b="1" dirty="0"/>
              <a:t>Abstraction</a:t>
            </a:r>
          </a:p>
          <a:p>
            <a:endParaRPr lang="en-US" sz="3200" dirty="0"/>
          </a:p>
          <a:p>
            <a:r>
              <a:rPr lang="en-US" sz="3200" dirty="0"/>
              <a:t>Data abstraction refers to, providing only essential information to the outside world and hiding their background details, i.e., to represent the needed information in program without presenting the details.</a:t>
            </a:r>
          </a:p>
          <a:p>
            <a:br>
              <a:rPr lang="en-US" sz="3200" dirty="0"/>
            </a:br>
            <a:r>
              <a:rPr lang="en-US" sz="3200" dirty="0"/>
              <a:t> For example, C++ classes provides different methods to the outside world without giving internal detail about those methods and data.</a:t>
            </a:r>
          </a:p>
          <a:p>
            <a:br>
              <a:rPr lang="en-US" sz="3200" dirty="0"/>
            </a:b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284</Words>
  <Application>Microsoft Office PowerPoint</Application>
  <PresentationFormat>On-screen Show (4:3)</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Advanced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gnkhalsa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Administrator</dc:creator>
  <cp:lastModifiedBy>LINO</cp:lastModifiedBy>
  <cp:revision>32</cp:revision>
  <dcterms:created xsi:type="dcterms:W3CDTF">2017-02-13T05:14:25Z</dcterms:created>
  <dcterms:modified xsi:type="dcterms:W3CDTF">2021-11-25T04:04:27Z</dcterms:modified>
</cp:coreProperties>
</file>