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3" r:id="rId14"/>
    <p:sldId id="264" r:id="rId15"/>
    <p:sldId id="270" r:id="rId16"/>
    <p:sldId id="280" r:id="rId17"/>
    <p:sldId id="281" r:id="rId18"/>
    <p:sldId id="272" r:id="rId19"/>
    <p:sldId id="26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B127-BD89-40C0-BB05-EDC6B9C7C1DF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8B44-7B2E-4DF2-9A17-5D2B64A5D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atin typeface="Baskerville Old Face" pitchFamily="18" charset="0"/>
              </a:rPr>
              <a:t>Constructors and Destructors</a:t>
            </a:r>
            <a:br>
              <a:rPr lang="en-US" dirty="0">
                <a:latin typeface="Baskerville Old Face" pitchFamily="18" charset="0"/>
              </a:rPr>
            </a:b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4" y="0"/>
            <a:ext cx="9145905" cy="6858000"/>
            <a:chOff x="-854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054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54" y="52577"/>
              <a:ext cx="9145743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34589" y="637108"/>
            <a:ext cx="42805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Copy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Constructor: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481886"/>
            <a:ext cx="8088630" cy="471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0160" indent="-27432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Copy </a:t>
            </a:r>
            <a:r>
              <a:rPr sz="2400" spc="-5" dirty="0">
                <a:latin typeface="Constantia"/>
                <a:cs typeface="Constantia"/>
              </a:rPr>
              <a:t>Constructor </a:t>
            </a:r>
            <a:r>
              <a:rPr sz="2400" dirty="0">
                <a:latin typeface="Constantia"/>
                <a:cs typeface="Constantia"/>
              </a:rPr>
              <a:t>is used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declare </a:t>
            </a:r>
            <a:r>
              <a:rPr sz="2400" spc="5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initialize </a:t>
            </a:r>
            <a:r>
              <a:rPr sz="2400" dirty="0">
                <a:latin typeface="Constantia"/>
                <a:cs typeface="Constantia"/>
              </a:rPr>
              <a:t>an object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10" dirty="0">
                <a:latin typeface="Constantia"/>
                <a:cs typeface="Constantia"/>
              </a:rPr>
              <a:t>m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an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5" dirty="0">
                <a:latin typeface="Constantia"/>
                <a:cs typeface="Constantia"/>
              </a:rPr>
              <a:t>ther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spc="5" dirty="0">
                <a:latin typeface="Constantia"/>
                <a:cs typeface="Constantia"/>
              </a:rPr>
              <a:t>jec</a:t>
            </a:r>
            <a:r>
              <a:rPr sz="2400" spc="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4229100" indent="-287020">
              <a:lnSpc>
                <a:spcPct val="1701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7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x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5" dirty="0">
                <a:latin typeface="Constantia"/>
                <a:cs typeface="Constantia"/>
              </a:rPr>
              <a:t>le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he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sta</a:t>
            </a:r>
            <a:r>
              <a:rPr sz="2400" spc="-20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5" dirty="0">
                <a:latin typeface="Constantia"/>
                <a:cs typeface="Constantia"/>
              </a:rPr>
              <a:t>en</a:t>
            </a:r>
            <a:r>
              <a:rPr sz="2400" spc="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:  abc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c2(c1);</a:t>
            </a:r>
            <a:endParaRPr sz="2400">
              <a:latin typeface="Constantia"/>
              <a:cs typeface="Constantia"/>
            </a:endParaRPr>
          </a:p>
          <a:p>
            <a:pPr marL="287020" marR="5080" indent="27305">
              <a:lnSpc>
                <a:spcPct val="150100"/>
              </a:lnSpc>
              <a:spcBef>
                <a:spcPts val="580"/>
              </a:spcBef>
            </a:pPr>
            <a:r>
              <a:rPr sz="2400" spc="-15" dirty="0">
                <a:latin typeface="Constantia"/>
                <a:cs typeface="Constantia"/>
              </a:rPr>
              <a:t>would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c2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same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initialize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the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c1.</a:t>
            </a:r>
            <a:endParaRPr sz="2400">
              <a:latin typeface="Constantia"/>
              <a:cs typeface="Constantia"/>
            </a:endParaRPr>
          </a:p>
          <a:p>
            <a:pPr marL="287020" marR="6985" indent="-274320">
              <a:lnSpc>
                <a:spcPct val="1501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927100" algn="l"/>
                <a:tab pos="2033905" algn="l"/>
                <a:tab pos="2436495" algn="l"/>
                <a:tab pos="3996690" algn="l"/>
                <a:tab pos="5194935" algn="l"/>
                <a:tab pos="5469255" algn="l"/>
              </a:tabLst>
            </a:pPr>
            <a:r>
              <a:rPr sz="2400" dirty="0">
                <a:latin typeface="Constantia"/>
                <a:cs typeface="Constantia"/>
              </a:rPr>
              <a:t>The	</a:t>
            </a:r>
            <a:r>
              <a:rPr sz="2400" spc="-10" dirty="0">
                <a:latin typeface="Constantia"/>
                <a:cs typeface="Constantia"/>
              </a:rPr>
              <a:t>process	</a:t>
            </a:r>
            <a:r>
              <a:rPr sz="2400" spc="-20" dirty="0">
                <a:latin typeface="Constantia"/>
                <a:cs typeface="Constantia"/>
              </a:rPr>
              <a:t>of	</a:t>
            </a:r>
            <a:r>
              <a:rPr sz="2400" spc="-5" dirty="0">
                <a:latin typeface="Constantia"/>
                <a:cs typeface="Constantia"/>
              </a:rPr>
              <a:t>initializing	</a:t>
            </a:r>
            <a:r>
              <a:rPr sz="2400" spc="-10" dirty="0">
                <a:latin typeface="Constantia"/>
                <a:cs typeface="Constantia"/>
              </a:rPr>
              <a:t>through	</a:t>
            </a:r>
            <a:r>
              <a:rPr sz="2400" spc="5" dirty="0">
                <a:latin typeface="Constantia"/>
                <a:cs typeface="Constantia"/>
              </a:rPr>
              <a:t>a	</a:t>
            </a:r>
            <a:r>
              <a:rPr sz="2400" spc="-20" dirty="0">
                <a:latin typeface="Constantia"/>
                <a:cs typeface="Constantia"/>
              </a:rPr>
              <a:t>copy</a:t>
            </a:r>
            <a:r>
              <a:rPr sz="2400" spc="3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r>
              <a:rPr sz="2400" spc="35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is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known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copy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initialization.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4" y="0"/>
            <a:ext cx="9145905" cy="6858000"/>
            <a:chOff x="-854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054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54" y="52577"/>
              <a:ext cx="9145743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21456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</a:t>
            </a:r>
            <a:r>
              <a:rPr spc="15" dirty="0"/>
              <a:t>p</a:t>
            </a:r>
            <a:r>
              <a:rPr dirty="0"/>
              <a:t>le: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536244" y="1318717"/>
            <a:ext cx="3436620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5" dirty="0">
                <a:latin typeface="Constantia"/>
                <a:cs typeface="Constantia"/>
              </a:rPr>
              <a:t>la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b</a:t>
            </a:r>
            <a:r>
              <a:rPr sz="2400" spc="5" dirty="0">
                <a:latin typeface="Constantia"/>
                <a:cs typeface="Constantia"/>
              </a:rPr>
              <a:t>c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65455" marR="1979295" indent="444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;  </a:t>
            </a:r>
            <a:r>
              <a:rPr sz="2400" spc="-5" dirty="0">
                <a:latin typeface="Constantia"/>
                <a:cs typeface="Constantia"/>
              </a:rPr>
              <a:t>public:</a:t>
            </a:r>
            <a:endParaRPr sz="2400">
              <a:latin typeface="Constantia"/>
              <a:cs typeface="Constantia"/>
            </a:endParaRPr>
          </a:p>
          <a:p>
            <a:pPr marL="61595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b</a:t>
            </a:r>
            <a:r>
              <a:rPr sz="2400" spc="5" dirty="0">
                <a:latin typeface="Constantia"/>
                <a:cs typeface="Constantia"/>
              </a:rPr>
              <a:t>c</a:t>
            </a:r>
            <a:r>
              <a:rPr sz="2400" spc="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y)</a:t>
            </a:r>
            <a:endParaRPr sz="2400">
              <a:latin typeface="Constantia"/>
              <a:cs typeface="Constantia"/>
            </a:endParaRPr>
          </a:p>
          <a:p>
            <a:pPr marL="775970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1233805" marR="1498600" indent="-9525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=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x;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b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=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y;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abc::abc(abc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&amp;p)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21742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=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p.a;</a:t>
            </a:r>
            <a:endParaRPr sz="2400">
              <a:latin typeface="Constantia"/>
              <a:cs typeface="Constantia"/>
            </a:endParaRPr>
          </a:p>
          <a:p>
            <a:pPr marL="2221865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b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=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p.b;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560603"/>
            <a:ext cx="1911350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</a:t>
            </a:r>
            <a:r>
              <a:rPr spc="-25" dirty="0"/>
              <a:t>…</a:t>
            </a:r>
            <a:r>
              <a:rPr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165936"/>
            <a:ext cx="4788535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5"/>
              </a:spcBef>
            </a:pPr>
            <a:r>
              <a:rPr sz="2400" spc="-20" dirty="0">
                <a:latin typeface="Constantia"/>
                <a:cs typeface="Constantia"/>
              </a:rPr>
              <a:t>void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showdata()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9956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cout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"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"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b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endl;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main()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09880" marR="254635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abc c1(10, 20);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abc c2(c1);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c1.showdata();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2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h</a:t>
            </a:r>
            <a:r>
              <a:rPr sz="2400" spc="-35" dirty="0">
                <a:latin typeface="Constantia"/>
                <a:cs typeface="Constantia"/>
              </a:rPr>
              <a:t>o</a:t>
            </a:r>
            <a:r>
              <a:rPr sz="2400" spc="-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data</a:t>
            </a:r>
            <a:r>
              <a:rPr sz="2400" spc="5" dirty="0">
                <a:latin typeface="Constantia"/>
                <a:cs typeface="Constantia"/>
              </a:rPr>
              <a:t>()</a:t>
            </a:r>
            <a:r>
              <a:rPr sz="2400" dirty="0">
                <a:latin typeface="Constantia"/>
                <a:cs typeface="Constantia"/>
              </a:rPr>
              <a:t>;  </a:t>
            </a:r>
            <a:r>
              <a:rPr sz="2400" spc="-5" dirty="0">
                <a:latin typeface="Constantia"/>
                <a:cs typeface="Constantia"/>
              </a:rPr>
              <a:t>getch();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5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fontAlgn="base"/>
            <a:r>
              <a:rPr lang="en-US" b="1" dirty="0">
                <a:latin typeface="Baskerville Old Face" pitchFamily="18" charset="0"/>
              </a:rPr>
              <a:t>Uses of Parameterized constructor:</a:t>
            </a:r>
            <a:endParaRPr lang="en-US" dirty="0">
              <a:latin typeface="Baskerville Old Face" pitchFamily="18" charset="0"/>
            </a:endParaRPr>
          </a:p>
          <a:p>
            <a:pPr lvl="1" fontAlgn="base"/>
            <a:r>
              <a:rPr lang="en-US" dirty="0">
                <a:latin typeface="Baskerville Old Face" pitchFamily="18" charset="0"/>
              </a:rPr>
              <a:t>It is used to initialize the various data elements of different objects with different values when they are created.</a:t>
            </a:r>
          </a:p>
          <a:p>
            <a:pPr lvl="1" fontAlgn="base"/>
            <a:r>
              <a:rPr lang="en-US" dirty="0">
                <a:latin typeface="Baskerville Old Face" pitchFamily="18" charset="0"/>
              </a:rPr>
              <a:t>It is used to overload constructors and support polymorphism.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Baskerville Old Face" pitchFamily="18" charset="0"/>
              </a:rPr>
              <a:t>What is destructor?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Destructor is a member function which destructs or deletes an object.</a:t>
            </a:r>
          </a:p>
          <a:p>
            <a:pPr fontAlgn="base"/>
            <a:r>
              <a:rPr lang="en-US" b="1" dirty="0">
                <a:latin typeface="Baskerville Old Face" pitchFamily="18" charset="0"/>
              </a:rPr>
              <a:t>When is destructor called?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A destructor function is called automatically when the object goes out of scope: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(1) the function ends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(2) the program ends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(3) a block containing local variables ends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(4) a delete operator is called </a:t>
            </a:r>
            <a:br>
              <a:rPr lang="en-US" dirty="0">
                <a:latin typeface="Baskerville Old Face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113E-1115-49CE-953D-58C6D2AB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skerville Old Face" pitchFamily="18" charset="0"/>
              </a:rPr>
              <a:t>How destructors are different from a normal member function?</a:t>
            </a:r>
            <a:br>
              <a:rPr lang="en-US" dirty="0">
                <a:latin typeface="Baskerville Old Face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2041-D7D3-4901-ABC1-BB107673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Destructors have same name as the class preceded by a tilde (~)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Destructors don’t take any argument and don’t return anything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80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21456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</a:t>
            </a:r>
            <a:r>
              <a:rPr spc="15" dirty="0"/>
              <a:t>p</a:t>
            </a:r>
            <a:r>
              <a:rPr dirty="0"/>
              <a:t>le: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260030"/>
            <a:ext cx="4819015" cy="49676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>
                <a:latin typeface="Constantia"/>
                <a:cs typeface="Constantia"/>
              </a:rPr>
              <a:t>cl</a:t>
            </a:r>
            <a:r>
              <a:rPr sz="1800" spc="-10" dirty="0">
                <a:latin typeface="Constantia"/>
                <a:cs typeface="Constantia"/>
              </a:rPr>
              <a:t>a</a:t>
            </a:r>
            <a:r>
              <a:rPr sz="1800" spc="-1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5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ea</a:t>
            </a:r>
            <a:r>
              <a:rPr sz="1800" spc="5" dirty="0">
                <a:latin typeface="Constantia"/>
                <a:cs typeface="Constantia"/>
              </a:rPr>
              <a:t>t</a:t>
            </a:r>
            <a:r>
              <a:rPr sz="1800" spc="-20" dirty="0">
                <a:latin typeface="Constantia"/>
                <a:cs typeface="Constantia"/>
              </a:rPr>
              <a:t>u</a:t>
            </a:r>
            <a:r>
              <a:rPr sz="1800" spc="-4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private: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45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ea</a:t>
            </a:r>
            <a:r>
              <a:rPr sz="1800" spc="-4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2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Bi</a:t>
            </a:r>
            <a:r>
              <a:rPr sz="1800" spc="-10" dirty="0">
                <a:latin typeface="Constantia"/>
                <a:cs typeface="Constantia"/>
              </a:rPr>
              <a:t>r</a:t>
            </a:r>
            <a:r>
              <a:rPr sz="1800" spc="10" dirty="0">
                <a:latin typeface="Constantia"/>
                <a:cs typeface="Constantia"/>
              </a:rPr>
              <a:t>t</a:t>
            </a:r>
            <a:r>
              <a:rPr sz="1800" spc="5" dirty="0">
                <a:latin typeface="Constantia"/>
                <a:cs typeface="Constantia"/>
              </a:rPr>
              <a:t>h</a:t>
            </a:r>
            <a:r>
              <a:rPr sz="1800" dirty="0">
                <a:latin typeface="Constantia"/>
                <a:cs typeface="Constantia"/>
              </a:rPr>
              <a:t>;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public:</a:t>
            </a:r>
            <a:endParaRPr sz="18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Constantia"/>
                <a:cs typeface="Constantia"/>
              </a:rPr>
              <a:t>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yearofBirth=1970;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0"/>
              </a:spcBef>
            </a:pP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20" dirty="0">
                <a:latin typeface="Constantia"/>
                <a:cs typeface="Constantia"/>
              </a:rPr>
              <a:t>u</a:t>
            </a:r>
            <a:r>
              <a:rPr sz="1800" spc="10" dirty="0">
                <a:latin typeface="Constantia"/>
                <a:cs typeface="Constantia"/>
              </a:rPr>
              <a:t>t&lt;&lt;</a:t>
            </a:r>
            <a:r>
              <a:rPr sz="1800" dirty="0">
                <a:latin typeface="Constantia"/>
                <a:cs typeface="Constantia"/>
              </a:rPr>
              <a:t>"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s</a:t>
            </a:r>
            <a:r>
              <a:rPr sz="1800" spc="10" dirty="0">
                <a:latin typeface="Constantia"/>
                <a:cs typeface="Constantia"/>
              </a:rPr>
              <a:t>t</a:t>
            </a:r>
            <a:r>
              <a:rPr sz="1800" spc="-5" dirty="0">
                <a:latin typeface="Constantia"/>
                <a:cs typeface="Constantia"/>
              </a:rPr>
              <a:t>r</a:t>
            </a:r>
            <a:r>
              <a:rPr sz="1800" spc="-25" dirty="0">
                <a:latin typeface="Constantia"/>
                <a:cs typeface="Constantia"/>
              </a:rPr>
              <a:t>u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5" dirty="0">
                <a:latin typeface="Constantia"/>
                <a:cs typeface="Constantia"/>
              </a:rPr>
              <a:t>t</a:t>
            </a:r>
            <a:r>
              <a:rPr sz="1800" spc="-20" dirty="0">
                <a:latin typeface="Constantia"/>
                <a:cs typeface="Constantia"/>
              </a:rPr>
              <a:t>u</a:t>
            </a:r>
            <a:r>
              <a:rPr sz="1800" spc="-4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cal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5" dirty="0">
                <a:latin typeface="Constantia"/>
                <a:cs typeface="Constantia"/>
              </a:rPr>
              <a:t>d</a:t>
            </a:r>
            <a:r>
              <a:rPr sz="1800" spc="-5" dirty="0">
                <a:latin typeface="Constantia"/>
                <a:cs typeface="Constantia"/>
              </a:rPr>
              <a:t>"</a:t>
            </a:r>
            <a:r>
              <a:rPr sz="1800" spc="10" dirty="0">
                <a:latin typeface="Constantia"/>
                <a:cs typeface="Constantia"/>
              </a:rPr>
              <a:t>&lt;</a:t>
            </a:r>
            <a:r>
              <a:rPr sz="1800" spc="20" dirty="0">
                <a:latin typeface="Constantia"/>
                <a:cs typeface="Constantia"/>
              </a:rPr>
              <a:t>&lt;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15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l;</a:t>
            </a:r>
            <a:endParaRPr sz="1800">
              <a:latin typeface="Constantia"/>
              <a:cs typeface="Constantia"/>
            </a:endParaRPr>
          </a:p>
          <a:p>
            <a:pPr marL="13252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Constantia"/>
                <a:cs typeface="Constantia"/>
              </a:rPr>
              <a:t>~creature()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798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cout&lt;&lt;"destructure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843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10" dirty="0">
                <a:latin typeface="Constantia"/>
                <a:cs typeface="Constantia"/>
              </a:rPr>
              <a:t>};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4" y="0"/>
            <a:ext cx="9145905" cy="6858000"/>
            <a:chOff x="-854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054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54" y="52577"/>
              <a:ext cx="9145743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804" y="1031900"/>
            <a:ext cx="211836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</a:t>
            </a:r>
            <a:r>
              <a:rPr sz="5000" spc="-20" dirty="0"/>
              <a:t>o</a:t>
            </a:r>
            <a:r>
              <a:rPr sz="5000" spc="-45" dirty="0"/>
              <a:t>n</a:t>
            </a:r>
            <a:r>
              <a:rPr sz="5000" spc="5" dirty="0"/>
              <a:t>t……</a:t>
            </a:r>
            <a:endParaRPr sz="5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618540" y="1871075"/>
            <a:ext cx="4519295" cy="4385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spc="-10" dirty="0">
                <a:latin typeface="Constantia"/>
                <a:cs typeface="Constantia"/>
              </a:rPr>
              <a:t>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 dirty="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0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 dirty="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spc="-15" dirty="0">
                <a:latin typeface="Constantia"/>
                <a:cs typeface="Constantia"/>
              </a:rPr>
              <a:t>cout&lt;&lt;"main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start"&lt;&lt;endl;</a:t>
            </a:r>
            <a:endParaRPr sz="2600" dirty="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endParaRPr sz="2600" dirty="0">
              <a:latin typeface="Constantia"/>
              <a:cs typeface="Constantia"/>
            </a:endParaRPr>
          </a:p>
          <a:p>
            <a:pPr marL="1242695">
              <a:lnSpc>
                <a:spcPct val="100000"/>
              </a:lnSpc>
              <a:spcBef>
                <a:spcPts val="305"/>
              </a:spcBef>
            </a:pPr>
            <a:r>
              <a:rPr sz="2600" spc="-15" dirty="0">
                <a:latin typeface="Constantia"/>
                <a:cs typeface="Constantia"/>
              </a:rPr>
              <a:t>creature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obj;</a:t>
            </a:r>
            <a:endParaRPr sz="2600" dirty="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35"/>
              </a:spcBef>
            </a:pPr>
            <a:endParaRPr sz="2600" dirty="0">
              <a:latin typeface="Constantia"/>
              <a:cs typeface="Constantia"/>
            </a:endParaRPr>
          </a:p>
          <a:p>
            <a:pPr marL="748665" marR="119380">
              <a:lnSpc>
                <a:spcPct val="109700"/>
              </a:lnSpc>
            </a:pPr>
            <a:r>
              <a:rPr sz="2600" spc="-15" dirty="0">
                <a:latin typeface="Constantia"/>
                <a:cs typeface="Constantia"/>
              </a:rPr>
              <a:t>cout&lt;&lt;"main </a:t>
            </a:r>
            <a:r>
              <a:rPr sz="2600" spc="-10" dirty="0">
                <a:latin typeface="Constantia"/>
                <a:cs typeface="Constantia"/>
              </a:rPr>
              <a:t>end"&lt;&lt;endl;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getch();</a:t>
            </a:r>
            <a:endParaRPr sz="2600" dirty="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spc="-15" dirty="0">
                <a:latin typeface="Constantia"/>
                <a:cs typeface="Constantia"/>
              </a:rPr>
              <a:t>return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0;</a:t>
            </a:r>
            <a:endParaRPr sz="2600" dirty="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4" y="0"/>
            <a:ext cx="9145905" cy="6858000"/>
            <a:chOff x="-854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054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54" y="52577"/>
              <a:ext cx="9145743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2329" y="103603"/>
            <a:ext cx="702246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 marR="5080" indent="-208153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Some </a:t>
            </a:r>
            <a:r>
              <a:rPr b="1" spc="-15" dirty="0">
                <a:latin typeface="Calibri"/>
                <a:cs typeface="Calibri"/>
              </a:rPr>
              <a:t>important </a:t>
            </a:r>
            <a:r>
              <a:rPr b="1" spc="-10" dirty="0">
                <a:latin typeface="Calibri"/>
                <a:cs typeface="Calibri"/>
              </a:rPr>
              <a:t>points </a:t>
            </a:r>
            <a:r>
              <a:rPr b="1" spc="-5" dirty="0">
                <a:latin typeface="Calibri"/>
                <a:cs typeface="Calibri"/>
              </a:rPr>
              <a:t>about </a:t>
            </a:r>
            <a:r>
              <a:rPr b="1" spc="-100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destructors</a:t>
            </a:r>
            <a:r>
              <a:rPr lang="en-US" b="1" spc="-20" dirty="0">
                <a:latin typeface="Calibri"/>
                <a:cs typeface="Calibri"/>
              </a:rPr>
              <a:t> and constructor</a:t>
            </a:r>
            <a:r>
              <a:rPr b="1" spc="-20" dirty="0">
                <a:latin typeface="Calibri"/>
                <a:cs typeface="Calibri"/>
              </a:rPr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764844" y="2331161"/>
            <a:ext cx="6702756" cy="274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90" dirty="0">
                <a:latin typeface="Constantia"/>
                <a:cs typeface="Constantia"/>
              </a:rPr>
              <a:t>T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lang="en-US" sz="2600" spc="-5" dirty="0">
                <a:latin typeface="Constantia"/>
                <a:cs typeface="Constantia"/>
              </a:rPr>
              <a:t>Both are </a:t>
            </a:r>
            <a:r>
              <a:rPr sz="2600" spc="-5" dirty="0">
                <a:latin typeface="Constantia"/>
                <a:cs typeface="Constantia"/>
              </a:rPr>
              <a:t>Defined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public.</a:t>
            </a:r>
            <a:endParaRPr sz="26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lang="en-US" sz="2600" spc="-15" dirty="0">
                <a:latin typeface="Constantia"/>
                <a:cs typeface="Constantia"/>
              </a:rPr>
              <a:t>Constructor can be overloaded but </a:t>
            </a:r>
            <a:r>
              <a:rPr sz="2600" spc="-15" dirty="0">
                <a:latin typeface="Constantia"/>
                <a:cs typeface="Constantia"/>
              </a:rPr>
              <a:t>Destructors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cannot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overloaded.</a:t>
            </a:r>
            <a:endParaRPr sz="2600" dirty="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No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return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type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specified.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70A7-C694-4C57-8344-0C9FD398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B269-7DE6-4FB1-8A06-70C996A9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skerville Old Face" pitchFamily="18" charset="0"/>
              </a:rPr>
              <a:t>Can there be more than one destructor in a class?</a:t>
            </a:r>
          </a:p>
          <a:p>
            <a:r>
              <a:rPr lang="en-US" b="1" dirty="0">
                <a:latin typeface="Baskerville Old Face" pitchFamily="18" charset="0"/>
              </a:rPr>
              <a:t>Can we have more than one constructors in a class?</a:t>
            </a:r>
          </a:p>
          <a:p>
            <a:r>
              <a:rPr lang="en-US" b="1" dirty="0">
                <a:latin typeface="Baskerville Old Face" pitchFamily="18" charset="0"/>
              </a:rPr>
              <a:t>How </a:t>
            </a:r>
            <a:r>
              <a:rPr lang="en-US" b="1" dirty="0" err="1">
                <a:latin typeface="Baskerville Old Face" pitchFamily="18" charset="0"/>
              </a:rPr>
              <a:t>c++</a:t>
            </a:r>
            <a:r>
              <a:rPr lang="en-US" b="1" dirty="0">
                <a:latin typeface="Baskerville Old Face" pitchFamily="18" charset="0"/>
              </a:rPr>
              <a:t> allows you to create objects?</a:t>
            </a:r>
          </a:p>
          <a:p>
            <a:r>
              <a:rPr lang="en-US" b="1" dirty="0">
                <a:latin typeface="Baskerville Old Face" pitchFamily="18" charset="0"/>
              </a:rPr>
              <a:t>What happens When we don’t to write a user-defined constructor and destructor? </a:t>
            </a:r>
          </a:p>
        </p:txBody>
      </p:sp>
    </p:spTree>
    <p:extLst>
      <p:ext uri="{BB962C8B-B14F-4D97-AF65-F5344CB8AC3E}">
        <p14:creationId xmlns:p14="http://schemas.microsoft.com/office/powerpoint/2010/main" val="34724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en-US" sz="3300" b="1" dirty="0">
                <a:latin typeface="Baskerville Old Face" pitchFamily="18" charset="0"/>
              </a:rPr>
              <a:t>Constructors in C++</a:t>
            </a:r>
          </a:p>
          <a:p>
            <a:pPr marL="0" indent="0" fontAlgn="base">
              <a:buNone/>
            </a:pPr>
            <a:r>
              <a:rPr lang="en-US" b="1" dirty="0">
                <a:latin typeface="Baskerville Old Face" pitchFamily="18" charset="0"/>
              </a:rPr>
              <a:t>What is constructor?</a:t>
            </a:r>
          </a:p>
          <a:p>
            <a:pPr fontAlgn="base"/>
            <a:r>
              <a:rPr lang="en-US" sz="3200" spc="-10" dirty="0">
                <a:latin typeface="Constantia"/>
                <a:cs typeface="Constantia"/>
              </a:rPr>
              <a:t>Th</a:t>
            </a:r>
            <a:r>
              <a:rPr lang="en-US" sz="3200" spc="-5" dirty="0">
                <a:latin typeface="Constantia"/>
                <a:cs typeface="Constantia"/>
              </a:rPr>
              <a:t>e</a:t>
            </a:r>
            <a:r>
              <a:rPr lang="en-US" sz="3200" dirty="0">
                <a:latin typeface="Constantia"/>
                <a:cs typeface="Constantia"/>
              </a:rPr>
              <a:t>	</a:t>
            </a:r>
            <a:r>
              <a:rPr lang="en-US" sz="3200" spc="-20" dirty="0">
                <a:latin typeface="Constantia"/>
                <a:cs typeface="Constantia"/>
              </a:rPr>
              <a:t>m</a:t>
            </a:r>
            <a:r>
              <a:rPr lang="en-US" sz="3200" spc="10" dirty="0">
                <a:latin typeface="Constantia"/>
                <a:cs typeface="Constantia"/>
              </a:rPr>
              <a:t>a</a:t>
            </a:r>
            <a:r>
              <a:rPr lang="en-US" sz="3200" spc="-20" dirty="0">
                <a:latin typeface="Constantia"/>
                <a:cs typeface="Constantia"/>
              </a:rPr>
              <a:t>i</a:t>
            </a:r>
            <a:r>
              <a:rPr lang="en-US" sz="3200" spc="-5" dirty="0">
                <a:latin typeface="Constantia"/>
                <a:cs typeface="Constantia"/>
              </a:rPr>
              <a:t>n</a:t>
            </a:r>
            <a:r>
              <a:rPr lang="en-US" sz="3200" dirty="0">
                <a:latin typeface="Constantia"/>
                <a:cs typeface="Constantia"/>
              </a:rPr>
              <a:t>	 </a:t>
            </a:r>
            <a:r>
              <a:rPr lang="en-US" sz="3200" spc="-10" dirty="0">
                <a:latin typeface="Constantia"/>
                <a:cs typeface="Constantia"/>
              </a:rPr>
              <a:t>u</a:t>
            </a:r>
            <a:r>
              <a:rPr lang="en-US" sz="3200" spc="25" dirty="0">
                <a:latin typeface="Constantia"/>
                <a:cs typeface="Constantia"/>
              </a:rPr>
              <a:t>s</a:t>
            </a:r>
            <a:r>
              <a:rPr lang="en-US" sz="3200" spc="-5" dirty="0">
                <a:latin typeface="Constantia"/>
                <a:cs typeface="Constantia"/>
              </a:rPr>
              <a:t>e</a:t>
            </a:r>
            <a:r>
              <a:rPr lang="en-US" sz="3200" dirty="0">
                <a:latin typeface="Constantia"/>
                <a:cs typeface="Constantia"/>
              </a:rPr>
              <a:t>	</a:t>
            </a:r>
            <a:r>
              <a:rPr lang="en-US" sz="3200" spc="-5" dirty="0">
                <a:latin typeface="Constantia"/>
                <a:cs typeface="Constantia"/>
              </a:rPr>
              <a:t>of</a:t>
            </a:r>
            <a:r>
              <a:rPr lang="en-US" sz="3200" dirty="0">
                <a:latin typeface="Constantia"/>
                <a:cs typeface="Constantia"/>
              </a:rPr>
              <a:t>	</a:t>
            </a:r>
            <a:r>
              <a:rPr lang="en-US" sz="3200" spc="-50" dirty="0">
                <a:latin typeface="Constantia"/>
                <a:cs typeface="Constantia"/>
              </a:rPr>
              <a:t>c</a:t>
            </a:r>
            <a:r>
              <a:rPr lang="en-US" sz="3200" spc="-5" dirty="0">
                <a:latin typeface="Constantia"/>
                <a:cs typeface="Constantia"/>
              </a:rPr>
              <a:t>ons</a:t>
            </a:r>
            <a:r>
              <a:rPr lang="en-US" sz="3200" spc="-15" dirty="0">
                <a:latin typeface="Constantia"/>
                <a:cs typeface="Constantia"/>
              </a:rPr>
              <a:t>t</a:t>
            </a:r>
            <a:r>
              <a:rPr lang="en-US" sz="3200" spc="5" dirty="0">
                <a:latin typeface="Constantia"/>
                <a:cs typeface="Constantia"/>
              </a:rPr>
              <a:t>r</a:t>
            </a:r>
            <a:r>
              <a:rPr lang="en-US" sz="3200" spc="-10" dirty="0">
                <a:latin typeface="Constantia"/>
                <a:cs typeface="Constantia"/>
              </a:rPr>
              <a:t>u</a:t>
            </a:r>
            <a:r>
              <a:rPr lang="en-US" sz="3200" spc="25" dirty="0">
                <a:latin typeface="Constantia"/>
                <a:cs typeface="Constantia"/>
              </a:rPr>
              <a:t>c</a:t>
            </a:r>
            <a:r>
              <a:rPr lang="en-US" sz="3200" spc="-60" dirty="0">
                <a:latin typeface="Constantia"/>
                <a:cs typeface="Constantia"/>
              </a:rPr>
              <a:t>t</a:t>
            </a:r>
            <a:r>
              <a:rPr lang="en-US" sz="3200" spc="30" dirty="0">
                <a:latin typeface="Constantia"/>
                <a:cs typeface="Constantia"/>
              </a:rPr>
              <a:t>o</a:t>
            </a:r>
            <a:r>
              <a:rPr lang="en-US" sz="3200" spc="5" dirty="0">
                <a:latin typeface="Constantia"/>
                <a:cs typeface="Constantia"/>
              </a:rPr>
              <a:t>r</a:t>
            </a:r>
            <a:r>
              <a:rPr lang="en-US" sz="3200" spc="-5" dirty="0">
                <a:latin typeface="Constantia"/>
                <a:cs typeface="Constantia"/>
              </a:rPr>
              <a:t>s</a:t>
            </a:r>
            <a:r>
              <a:rPr lang="en-US" sz="3200" dirty="0">
                <a:latin typeface="Constantia"/>
                <a:cs typeface="Constantia"/>
              </a:rPr>
              <a:t>	</a:t>
            </a:r>
            <a:r>
              <a:rPr lang="en-US" sz="3200" spc="-20" dirty="0">
                <a:latin typeface="Constantia"/>
                <a:cs typeface="Constantia"/>
              </a:rPr>
              <a:t>i</a:t>
            </a:r>
            <a:r>
              <a:rPr lang="en-US" sz="3200" spc="-5" dirty="0">
                <a:latin typeface="Constantia"/>
                <a:cs typeface="Constantia"/>
              </a:rPr>
              <a:t>s</a:t>
            </a:r>
            <a:r>
              <a:rPr lang="en-US" sz="3200" dirty="0">
                <a:latin typeface="Constantia"/>
                <a:cs typeface="Constantia"/>
              </a:rPr>
              <a:t>	</a:t>
            </a:r>
            <a:r>
              <a:rPr lang="en-US" sz="3200" spc="-60" dirty="0">
                <a:latin typeface="Constantia"/>
                <a:cs typeface="Constantia"/>
              </a:rPr>
              <a:t>t</a:t>
            </a:r>
            <a:r>
              <a:rPr lang="en-US" sz="3200" spc="-5" dirty="0">
                <a:latin typeface="Constantia"/>
                <a:cs typeface="Constantia"/>
              </a:rPr>
              <a:t>o</a:t>
            </a:r>
            <a:r>
              <a:rPr lang="en-US" spc="-5" dirty="0">
                <a:latin typeface="Constantia"/>
                <a:cs typeface="Constantia"/>
              </a:rPr>
              <a:t> </a:t>
            </a:r>
            <a:r>
              <a:rPr lang="en-US" sz="3200" spc="-20" dirty="0">
                <a:latin typeface="Constantia"/>
                <a:cs typeface="Constantia"/>
              </a:rPr>
              <a:t>i</a:t>
            </a:r>
            <a:r>
              <a:rPr lang="en-US" sz="3200" spc="30" dirty="0">
                <a:latin typeface="Constantia"/>
                <a:cs typeface="Constantia"/>
              </a:rPr>
              <a:t>n</a:t>
            </a:r>
            <a:r>
              <a:rPr lang="en-US" sz="3200" spc="-20" dirty="0">
                <a:latin typeface="Constantia"/>
                <a:cs typeface="Constantia"/>
              </a:rPr>
              <a:t>i</a:t>
            </a:r>
            <a:r>
              <a:rPr lang="en-US" sz="3200" spc="15" dirty="0">
                <a:latin typeface="Constantia"/>
                <a:cs typeface="Constantia"/>
              </a:rPr>
              <a:t>t</a:t>
            </a:r>
            <a:r>
              <a:rPr lang="en-US" sz="3200" spc="-20" dirty="0">
                <a:latin typeface="Constantia"/>
                <a:cs typeface="Constantia"/>
              </a:rPr>
              <a:t>i</a:t>
            </a:r>
            <a:r>
              <a:rPr lang="en-US" sz="3200" spc="10" dirty="0">
                <a:latin typeface="Constantia"/>
                <a:cs typeface="Constantia"/>
              </a:rPr>
              <a:t>a</a:t>
            </a:r>
            <a:r>
              <a:rPr lang="en-US" sz="3200" spc="-15" dirty="0">
                <a:latin typeface="Constantia"/>
                <a:cs typeface="Constantia"/>
              </a:rPr>
              <a:t>l</a:t>
            </a:r>
            <a:r>
              <a:rPr lang="en-US" sz="3200" spc="-20" dirty="0">
                <a:latin typeface="Constantia"/>
                <a:cs typeface="Constantia"/>
              </a:rPr>
              <a:t>i</a:t>
            </a:r>
            <a:r>
              <a:rPr lang="en-US" sz="3200" spc="10" dirty="0">
                <a:latin typeface="Constantia"/>
                <a:cs typeface="Constantia"/>
              </a:rPr>
              <a:t>z</a:t>
            </a:r>
            <a:r>
              <a:rPr lang="en-US" sz="3200" spc="-5" dirty="0">
                <a:latin typeface="Constantia"/>
                <a:cs typeface="Constantia"/>
              </a:rPr>
              <a:t>e  </a:t>
            </a:r>
            <a:r>
              <a:rPr lang="en-US" sz="3200" spc="-20" dirty="0">
                <a:latin typeface="Constantia"/>
                <a:cs typeface="Constantia"/>
              </a:rPr>
              <a:t>objects.</a:t>
            </a:r>
            <a:endParaRPr lang="en-US" dirty="0">
              <a:latin typeface="Baskerville Old Face" pitchFamily="18" charset="0"/>
            </a:endParaRPr>
          </a:p>
          <a:p>
            <a:pPr fontAlgn="base"/>
            <a:r>
              <a:rPr lang="en-US" dirty="0">
                <a:latin typeface="Baskerville Old Face" pitchFamily="18" charset="0"/>
              </a:rPr>
              <a:t>A constructor is a </a:t>
            </a:r>
            <a:r>
              <a:rPr lang="en-US" b="1" dirty="0">
                <a:latin typeface="Baskerville Old Face" pitchFamily="18" charset="0"/>
              </a:rPr>
              <a:t>member function of a class </a:t>
            </a:r>
            <a:r>
              <a:rPr lang="en-US" dirty="0">
                <a:latin typeface="Baskerville Old Face" pitchFamily="18" charset="0"/>
              </a:rPr>
              <a:t>which initializes objects of a class. </a:t>
            </a:r>
          </a:p>
          <a:p>
            <a:pPr fontAlgn="base"/>
            <a:r>
              <a:rPr lang="en-US" dirty="0">
                <a:latin typeface="Baskerville Old Face" pitchFamily="18" charset="0"/>
              </a:rPr>
              <a:t>In C++, Constructor is </a:t>
            </a:r>
            <a:r>
              <a:rPr lang="en-US" b="1" dirty="0">
                <a:latin typeface="Baskerville Old Face" pitchFamily="18" charset="0"/>
              </a:rPr>
              <a:t>automatically called when object(instance of class) create. </a:t>
            </a:r>
          </a:p>
          <a:p>
            <a:pPr fontAlgn="base"/>
            <a:r>
              <a:rPr lang="en-US" dirty="0">
                <a:latin typeface="Baskerville Old Face" pitchFamily="18" charset="0"/>
              </a:rPr>
              <a:t>It is </a:t>
            </a:r>
            <a:r>
              <a:rPr lang="en-US" b="1" dirty="0">
                <a:latin typeface="Baskerville Old Face" pitchFamily="18" charset="0"/>
              </a:rPr>
              <a:t>special member function </a:t>
            </a:r>
            <a:r>
              <a:rPr lang="en-US" dirty="0">
                <a:latin typeface="Baskerville Old Face" pitchFamily="18" charset="0"/>
              </a:rPr>
              <a:t>of the class.</a:t>
            </a:r>
          </a:p>
          <a:p>
            <a:pPr>
              <a:buNone/>
            </a:pP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590800"/>
            <a:ext cx="5734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A421-D078-46BA-8D4C-C436A865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skerville Old Face" pitchFamily="18" charset="0"/>
              </a:rPr>
              <a:t>How constructors are different from a normal member function?</a:t>
            </a:r>
            <a:br>
              <a:rPr lang="en-US" dirty="0">
                <a:latin typeface="Baskerville Old Face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546F-A3B0-4E14-9F00-DCD19EB0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Baskerville Old Face" pitchFamily="18" charset="0"/>
              </a:rPr>
              <a:t>A constructor is different from normal functions in following ways:</a:t>
            </a:r>
          </a:p>
          <a:p>
            <a:pPr fontAlgn="base"/>
            <a:r>
              <a:rPr lang="en-US" dirty="0">
                <a:latin typeface="Baskerville Old Face" pitchFamily="18" charset="0"/>
              </a:rPr>
              <a:t>Constructor has same name as the class itself</a:t>
            </a:r>
          </a:p>
          <a:p>
            <a:pPr fontAlgn="base"/>
            <a:r>
              <a:rPr lang="en-US" dirty="0">
                <a:latin typeface="Baskerville Old Face" pitchFamily="18" charset="0"/>
              </a:rPr>
              <a:t>Constructors don’t have return type</a:t>
            </a:r>
          </a:p>
          <a:p>
            <a:pPr fontAlgn="base"/>
            <a:r>
              <a:rPr lang="en-US" dirty="0">
                <a:latin typeface="Baskerville Old Face" pitchFamily="18" charset="0"/>
              </a:rPr>
              <a:t>A constructor is automatically called when an object is created.</a:t>
            </a:r>
          </a:p>
          <a:p>
            <a:pPr fontAlgn="base"/>
            <a:r>
              <a:rPr lang="en-US" dirty="0">
                <a:latin typeface="Baskerville Old Face" pitchFamily="18" charset="0"/>
              </a:rPr>
              <a:t>If we do not specify a constructor, C++ compiler generates a default constructor for us (expects no parameters and has an empty body).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2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84BD4E2E-4BD9-4333-836D-881071867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557" y="533400"/>
            <a:ext cx="675849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General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40" dirty="0">
                <a:latin typeface="Calibri"/>
                <a:cs typeface="Calibri"/>
              </a:rPr>
              <a:t>Syntax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spc="-15" dirty="0">
                <a:latin typeface="Calibri"/>
                <a:cs typeface="Calibri"/>
              </a:rPr>
              <a:t> Constructor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FE470E24-C66E-4724-B98F-B634FB8EF48B}"/>
              </a:ext>
            </a:extLst>
          </p:cNvPr>
          <p:cNvSpPr txBox="1"/>
          <p:nvPr/>
        </p:nvSpPr>
        <p:spPr>
          <a:xfrm>
            <a:off x="538974" y="1421307"/>
            <a:ext cx="8300226" cy="4081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Constructor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special member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function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endParaRPr sz="2800" dirty="0">
              <a:latin typeface="Constantia"/>
              <a:cs typeface="Constantia"/>
            </a:endParaRPr>
          </a:p>
          <a:p>
            <a:pPr marL="364490">
              <a:lnSpc>
                <a:spcPct val="100000"/>
              </a:lnSpc>
              <a:spcBef>
                <a:spcPts val="2370"/>
              </a:spcBef>
            </a:pP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k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s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s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15" dirty="0">
                <a:latin typeface="Constantia"/>
                <a:cs typeface="Constantia"/>
              </a:rPr>
              <a:t>m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na</a:t>
            </a:r>
            <a:r>
              <a:rPr sz="2800" spc="15" dirty="0">
                <a:latin typeface="Constantia"/>
                <a:cs typeface="Constantia"/>
              </a:rPr>
              <a:t>m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s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cl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10" dirty="0">
                <a:latin typeface="Constantia"/>
                <a:cs typeface="Constantia"/>
              </a:rPr>
              <a:t>s</a:t>
            </a:r>
            <a:r>
              <a:rPr sz="2800" dirty="0">
                <a:latin typeface="Constantia"/>
                <a:cs typeface="Constantia"/>
              </a:rPr>
              <a:t>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na</a:t>
            </a:r>
            <a:r>
              <a:rPr sz="2800" spc="15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233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syntax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generally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given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below:</a:t>
            </a:r>
            <a:endParaRPr sz="2800" dirty="0">
              <a:latin typeface="Constantia"/>
              <a:cs typeface="Constantia"/>
            </a:endParaRPr>
          </a:p>
          <a:p>
            <a:pPr marL="369570">
              <a:lnSpc>
                <a:spcPct val="100000"/>
              </a:lnSpc>
              <a:spcBef>
                <a:spcPts val="2370"/>
              </a:spcBef>
            </a:pPr>
            <a:r>
              <a:rPr sz="2800" dirty="0">
                <a:latin typeface="Constantia"/>
                <a:cs typeface="Constantia"/>
              </a:rPr>
              <a:t>&lt;class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name&gt;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{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arguments};</a:t>
            </a:r>
            <a:endParaRPr sz="2800" dirty="0">
              <a:latin typeface="Constantia"/>
              <a:cs typeface="Constantia"/>
            </a:endParaRPr>
          </a:p>
          <a:p>
            <a:pPr marL="287020" marR="5080" indent="-287020">
              <a:lnSpc>
                <a:spcPct val="169400"/>
              </a:lnSpc>
              <a:spcBef>
                <a:spcPts val="3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Constantia"/>
                <a:cs typeface="Constantia"/>
              </a:rPr>
              <a:t>Th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f</a:t>
            </a:r>
            <a:r>
              <a:rPr sz="2800" spc="-20" dirty="0">
                <a:latin typeface="Constantia"/>
                <a:cs typeface="Constantia"/>
              </a:rPr>
              <a:t>a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dirty="0">
                <a:latin typeface="Constantia"/>
                <a:cs typeface="Constantia"/>
              </a:rPr>
              <a:t>lt</a:t>
            </a:r>
            <a:r>
              <a:rPr sz="2800" spc="-75" dirty="0">
                <a:latin typeface="Constantia"/>
                <a:cs typeface="Constantia"/>
              </a:rPr>
              <a:t> c</a:t>
            </a:r>
            <a:r>
              <a:rPr sz="2800" spc="5" dirty="0">
                <a:latin typeface="Constantia"/>
                <a:cs typeface="Constantia"/>
              </a:rPr>
              <a:t>o</a:t>
            </a:r>
            <a:r>
              <a:rPr sz="2800" spc="-20" dirty="0">
                <a:latin typeface="Constantia"/>
                <a:cs typeface="Constantia"/>
              </a:rPr>
              <a:t>n</a:t>
            </a:r>
            <a:r>
              <a:rPr sz="2800" spc="10" dirty="0">
                <a:latin typeface="Constantia"/>
                <a:cs typeface="Constantia"/>
              </a:rPr>
              <a:t>st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c</a:t>
            </a:r>
            <a:r>
              <a:rPr sz="2800" spc="-25" dirty="0">
                <a:latin typeface="Constantia"/>
                <a:cs typeface="Constantia"/>
              </a:rPr>
              <a:t>t</a:t>
            </a:r>
            <a:r>
              <a:rPr sz="2800" dirty="0">
                <a:latin typeface="Constantia"/>
                <a:cs typeface="Constantia"/>
              </a:rPr>
              <a:t>or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f</a:t>
            </a:r>
            <a:r>
              <a:rPr sz="2800" dirty="0">
                <a:latin typeface="Constantia"/>
                <a:cs typeface="Constantia"/>
              </a:rPr>
              <a:t>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a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cl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10" dirty="0">
                <a:latin typeface="Constantia"/>
                <a:cs typeface="Constantia"/>
              </a:rPr>
              <a:t>s</a:t>
            </a:r>
            <a:r>
              <a:rPr sz="2800" dirty="0">
                <a:latin typeface="Constantia"/>
                <a:cs typeface="Constantia"/>
              </a:rPr>
              <a:t>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X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s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f</a:t>
            </a:r>
            <a:r>
              <a:rPr sz="2800" dirty="0">
                <a:latin typeface="Constantia"/>
                <a:cs typeface="Constantia"/>
              </a:rPr>
              <a:t>orm  X::X()</a:t>
            </a:r>
          </a:p>
        </p:txBody>
      </p:sp>
    </p:spTree>
    <p:extLst>
      <p:ext uri="{BB962C8B-B14F-4D97-AF65-F5344CB8AC3E}">
        <p14:creationId xmlns:p14="http://schemas.microsoft.com/office/powerpoint/2010/main" val="330781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Types of Constructors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5486400" cy="3276600"/>
          </a:xfrm>
        </p:spPr>
        <p:txBody>
          <a:bodyPr>
            <a:normAutofit/>
          </a:bodyPr>
          <a:lstStyle/>
          <a:p>
            <a:pPr marL="287020" indent="-274320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7020" algn="l"/>
              </a:tabLst>
            </a:pPr>
            <a:r>
              <a:rPr lang="en-IN" sz="2800" dirty="0">
                <a:latin typeface="Constantia"/>
                <a:cs typeface="Constantia"/>
              </a:rPr>
              <a:t>Default</a:t>
            </a:r>
            <a:r>
              <a:rPr lang="en-IN" sz="2800" spc="-100" dirty="0">
                <a:latin typeface="Constantia"/>
                <a:cs typeface="Constantia"/>
              </a:rPr>
              <a:t> </a:t>
            </a:r>
            <a:r>
              <a:rPr lang="en-IN" sz="2800" spc="-5" dirty="0">
                <a:latin typeface="Constantia"/>
                <a:cs typeface="Constantia"/>
              </a:rPr>
              <a:t>Constructor</a:t>
            </a:r>
            <a:endParaRPr lang="en-IN" sz="28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7020" algn="l"/>
              </a:tabLst>
            </a:pPr>
            <a:r>
              <a:rPr lang="en-IN" sz="2800" spc="-5" dirty="0">
                <a:latin typeface="Constantia"/>
                <a:cs typeface="Constantia"/>
              </a:rPr>
              <a:t>Parameterized</a:t>
            </a:r>
            <a:r>
              <a:rPr lang="en-IN" sz="2800" spc="-105" dirty="0">
                <a:latin typeface="Constantia"/>
                <a:cs typeface="Constantia"/>
              </a:rPr>
              <a:t> </a:t>
            </a:r>
            <a:r>
              <a:rPr lang="en-IN" sz="2800" spc="-5" dirty="0">
                <a:latin typeface="Constantia"/>
                <a:cs typeface="Constantia"/>
              </a:rPr>
              <a:t>Constructors</a:t>
            </a:r>
            <a:endParaRPr lang="en-IN" sz="28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7020" algn="l"/>
              </a:tabLst>
            </a:pPr>
            <a:r>
              <a:rPr lang="en-IN" sz="2800" spc="-20" dirty="0">
                <a:latin typeface="Constantia"/>
                <a:cs typeface="Constantia"/>
              </a:rPr>
              <a:t>C</a:t>
            </a:r>
            <a:r>
              <a:rPr lang="en-IN" sz="2800" spc="-5" dirty="0">
                <a:latin typeface="Constantia"/>
                <a:cs typeface="Constantia"/>
              </a:rPr>
              <a:t>o</a:t>
            </a:r>
            <a:r>
              <a:rPr lang="en-IN" sz="2800" spc="-15" dirty="0">
                <a:latin typeface="Constantia"/>
                <a:cs typeface="Constantia"/>
              </a:rPr>
              <a:t>p</a:t>
            </a:r>
            <a:r>
              <a:rPr lang="en-IN" sz="2800" spc="5" dirty="0">
                <a:latin typeface="Constantia"/>
                <a:cs typeface="Constantia"/>
              </a:rPr>
              <a:t>y</a:t>
            </a:r>
            <a:r>
              <a:rPr lang="en-IN" sz="2800" spc="-145" dirty="0">
                <a:latin typeface="Constantia"/>
                <a:cs typeface="Constantia"/>
              </a:rPr>
              <a:t> </a:t>
            </a:r>
            <a:r>
              <a:rPr lang="en-IN" sz="2800" spc="-30" dirty="0">
                <a:latin typeface="Constantia"/>
                <a:cs typeface="Constantia"/>
              </a:rPr>
              <a:t>c</a:t>
            </a:r>
            <a:r>
              <a:rPr lang="en-IN" sz="2800" spc="-5" dirty="0">
                <a:latin typeface="Constantia"/>
                <a:cs typeface="Constantia"/>
              </a:rPr>
              <a:t>o</a:t>
            </a:r>
            <a:r>
              <a:rPr lang="en-IN" sz="2800" dirty="0">
                <a:latin typeface="Constantia"/>
                <a:cs typeface="Constantia"/>
              </a:rPr>
              <a:t>nst</a:t>
            </a:r>
            <a:r>
              <a:rPr lang="en-IN" sz="2800" spc="15" dirty="0">
                <a:latin typeface="Constantia"/>
                <a:cs typeface="Constantia"/>
              </a:rPr>
              <a:t>r</a:t>
            </a:r>
            <a:r>
              <a:rPr lang="en-IN" sz="2800" dirty="0">
                <a:latin typeface="Constantia"/>
                <a:cs typeface="Constantia"/>
              </a:rPr>
              <a:t>uc</a:t>
            </a:r>
            <a:r>
              <a:rPr lang="en-IN" sz="2800" spc="-25" dirty="0">
                <a:latin typeface="Constantia"/>
                <a:cs typeface="Constantia"/>
              </a:rPr>
              <a:t>t</a:t>
            </a:r>
            <a:r>
              <a:rPr lang="en-IN" sz="2800" spc="-5" dirty="0">
                <a:latin typeface="Constantia"/>
                <a:cs typeface="Constantia"/>
              </a:rPr>
              <a:t>o</a:t>
            </a:r>
            <a:r>
              <a:rPr lang="en-IN" sz="2800" spc="5" dirty="0">
                <a:latin typeface="Constantia"/>
                <a:cs typeface="Constantia"/>
              </a:rPr>
              <a:t>r</a:t>
            </a:r>
            <a:endParaRPr lang="en-US" dirty="0"/>
          </a:p>
          <a:p>
            <a:pPr fontAlgn="base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48348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Default</a:t>
            </a:r>
            <a:r>
              <a:rPr b="1" spc="-1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Constructor: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00657"/>
            <a:ext cx="8071484" cy="460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constructor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arguments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68935" algn="l"/>
                <a:tab pos="370205" algn="l"/>
                <a:tab pos="1609090" algn="l"/>
                <a:tab pos="3498215" algn="l"/>
                <a:tab pos="3905250" algn="l"/>
                <a:tab pos="4646295" algn="l"/>
                <a:tab pos="5670550" algn="l"/>
                <a:tab pos="6146165" algn="l"/>
                <a:tab pos="6690995" algn="l"/>
              </a:tabLst>
            </a:pPr>
            <a:r>
              <a:rPr dirty="0"/>
              <a:t>	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3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2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uc</a:t>
            </a:r>
            <a:r>
              <a:rPr sz="2600" spc="-6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so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i="1" spc="-15" dirty="0">
                <a:latin typeface="Constantia"/>
                <a:cs typeface="Constantia"/>
              </a:rPr>
              <a:t>n</a:t>
            </a:r>
            <a:r>
              <a:rPr sz="2600" i="1" spc="-5" dirty="0">
                <a:latin typeface="Constantia"/>
                <a:cs typeface="Constantia"/>
              </a:rPr>
              <a:t>o</a:t>
            </a:r>
            <a:r>
              <a:rPr sz="2600" i="1" dirty="0">
                <a:latin typeface="Constantia"/>
                <a:cs typeface="Constantia"/>
              </a:rPr>
              <a:t>	</a:t>
            </a:r>
            <a:r>
              <a:rPr sz="2600" i="1" spc="-5" dirty="0">
                <a:latin typeface="Constantia"/>
                <a:cs typeface="Constantia"/>
              </a:rPr>
              <a:t>a</a:t>
            </a:r>
            <a:r>
              <a:rPr sz="2600" i="1" spc="-40" dirty="0">
                <a:latin typeface="Constantia"/>
                <a:cs typeface="Constantia"/>
              </a:rPr>
              <a:t>r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600" i="1" spc="-15" dirty="0">
                <a:latin typeface="Constantia"/>
                <a:cs typeface="Constantia"/>
              </a:rPr>
              <a:t>um</a:t>
            </a:r>
            <a:r>
              <a:rPr sz="2600" i="1" spc="-20" dirty="0">
                <a:latin typeface="Constantia"/>
                <a:cs typeface="Constantia"/>
              </a:rPr>
              <a:t>e</a:t>
            </a:r>
            <a:r>
              <a:rPr sz="2600" i="1" spc="-5" dirty="0">
                <a:latin typeface="Constantia"/>
                <a:cs typeface="Constantia"/>
              </a:rPr>
              <a:t>nt  </a:t>
            </a:r>
            <a:r>
              <a:rPr sz="2600" i="1" spc="-10" dirty="0">
                <a:latin typeface="Constantia"/>
                <a:cs typeface="Constantia"/>
              </a:rPr>
              <a:t>constructor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2700" marR="6142355">
              <a:lnSpc>
                <a:spcPct val="120100"/>
              </a:lnSpc>
              <a:spcBef>
                <a:spcPts val="470"/>
              </a:spcBef>
            </a:pPr>
            <a:r>
              <a:rPr sz="2600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Example: </a:t>
            </a:r>
            <a:r>
              <a:rPr sz="2600" spc="-10" dirty="0">
                <a:latin typeface="Constantia"/>
                <a:cs typeface="Constantia"/>
              </a:rPr>
              <a:t> c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501650">
              <a:lnSpc>
                <a:spcPct val="100000"/>
              </a:lnSpc>
              <a:spcBef>
                <a:spcPts val="630"/>
              </a:spcBef>
            </a:pPr>
            <a:r>
              <a:rPr sz="2600" spc="-25" dirty="0">
                <a:latin typeface="Constantia"/>
                <a:cs typeface="Constantia"/>
              </a:rPr>
              <a:t>private:</a:t>
            </a:r>
            <a:endParaRPr sz="2600">
              <a:latin typeface="Constantia"/>
              <a:cs typeface="Constantia"/>
            </a:endParaRPr>
          </a:p>
          <a:p>
            <a:pPr marL="501650" marR="5414010" indent="4445">
              <a:lnSpc>
                <a:spcPct val="120100"/>
              </a:lnSpc>
            </a:pP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0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1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;  </a:t>
            </a:r>
            <a:r>
              <a:rPr sz="2600" spc="-15" dirty="0">
                <a:latin typeface="Constantia"/>
                <a:cs typeface="Constantia"/>
              </a:rPr>
              <a:t>public: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180530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25" dirty="0"/>
              <a:t>n</a:t>
            </a:r>
            <a:r>
              <a:rPr dirty="0"/>
              <a:t>t…..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609396" y="1306941"/>
            <a:ext cx="144081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15" dirty="0">
                <a:latin typeface="Constantia"/>
                <a:cs typeface="Constantia"/>
              </a:rPr>
              <a:t>creature()</a:t>
            </a:r>
            <a:endParaRPr sz="2600">
              <a:latin typeface="Constantia"/>
              <a:cs typeface="Constantia"/>
            </a:endParaRPr>
          </a:p>
          <a:p>
            <a:pPr marL="84963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905" y="2338781"/>
            <a:ext cx="10655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Constantia"/>
                <a:cs typeface="Constantia"/>
              </a:rPr>
              <a:t>called";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017" y="2258298"/>
            <a:ext cx="270827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20" dirty="0">
                <a:latin typeface="Constantia"/>
                <a:cs typeface="Constantia"/>
              </a:rPr>
              <a:t>cout&lt;&lt;“Contructor</a:t>
            </a:r>
            <a:endParaRPr sz="2600">
              <a:latin typeface="Constantia"/>
              <a:cs typeface="Constantia"/>
            </a:endParaRPr>
          </a:p>
          <a:p>
            <a:pPr marL="17145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325" y="3209909"/>
            <a:ext cx="2044700" cy="33566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725"/>
              </a:spcBef>
            </a:pPr>
            <a:r>
              <a:rPr sz="2600" spc="-20" dirty="0">
                <a:latin typeface="Constantia"/>
                <a:cs typeface="Constantia"/>
              </a:rPr>
              <a:t>};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onstantia"/>
                <a:cs typeface="Constantia"/>
              </a:rPr>
              <a:t>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 dirty="0">
              <a:latin typeface="Constantia"/>
              <a:cs typeface="Constantia"/>
            </a:endParaRPr>
          </a:p>
          <a:p>
            <a:pPr marL="337185" marR="5080" indent="-82550">
              <a:lnSpc>
                <a:spcPts val="3750"/>
              </a:lnSpc>
              <a:spcBef>
                <a:spcPts val="225"/>
              </a:spcBef>
            </a:pPr>
            <a:r>
              <a:rPr sz="2600" spc="-20" dirty="0">
                <a:latin typeface="Constantia"/>
                <a:cs typeface="Constantia"/>
              </a:rPr>
              <a:t>creature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obj;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getch();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return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lang="en-US" sz="2600" spc="-5" dirty="0">
                <a:latin typeface="Constantia"/>
                <a:cs typeface="Constantia"/>
              </a:rPr>
              <a:t>0</a:t>
            </a:r>
            <a:r>
              <a:rPr sz="2600" spc="-5" dirty="0">
                <a:latin typeface="Constantia"/>
                <a:cs typeface="Constantia"/>
              </a:rPr>
              <a:t>;</a:t>
            </a:r>
            <a:endParaRPr sz="2600" dirty="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95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280" y="784936"/>
            <a:ext cx="74942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35" dirty="0">
                <a:latin typeface="Calibri"/>
                <a:cs typeface="Calibri"/>
              </a:rPr>
              <a:t>Parameterized </a:t>
            </a:r>
            <a:r>
              <a:rPr sz="5000" b="1" spc="-20" dirty="0">
                <a:latin typeface="Calibri"/>
                <a:cs typeface="Calibri"/>
              </a:rPr>
              <a:t>Constructors: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706483"/>
            <a:ext cx="8081645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725805" algn="l"/>
                <a:tab pos="3004185" algn="l"/>
                <a:tab pos="4866005" algn="l"/>
                <a:tab pos="5309235" algn="l"/>
                <a:tab pos="6041390" algn="l"/>
                <a:tab pos="6786880" algn="l"/>
                <a:tab pos="758317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me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z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20" dirty="0">
                <a:latin typeface="Constantia"/>
                <a:cs typeface="Constantia"/>
              </a:rPr>
              <a:t>c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ju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  </a:t>
            </a:r>
            <a:r>
              <a:rPr sz="2600" spc="-20" dirty="0">
                <a:latin typeface="Constantia"/>
                <a:cs typeface="Constantia"/>
              </a:rPr>
              <a:t>parameters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specified</a:t>
            </a:r>
            <a:r>
              <a:rPr sz="2600" spc="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10795" indent="-274320">
              <a:lnSpc>
                <a:spcPct val="1501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904240" algn="l"/>
                <a:tab pos="1563370" algn="l"/>
                <a:tab pos="2322195" algn="l"/>
                <a:tab pos="2940050" algn="l"/>
                <a:tab pos="4614545" algn="l"/>
                <a:tab pos="5057775" algn="l"/>
                <a:tab pos="6855459" algn="l"/>
              </a:tabLst>
            </a:pPr>
            <a:r>
              <a:rPr sz="2600" spc="-204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35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me</a:t>
            </a:r>
            <a:r>
              <a:rPr sz="2600" spc="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2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uc</a:t>
            </a:r>
            <a:r>
              <a:rPr sz="2600" spc="-6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unc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on  </a:t>
            </a:r>
            <a:r>
              <a:rPr sz="2600" spc="-15" dirty="0">
                <a:latin typeface="Constantia"/>
                <a:cs typeface="Constantia"/>
              </a:rPr>
              <a:t>when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object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created.</a:t>
            </a:r>
            <a:endParaRPr sz="2600">
              <a:latin typeface="Constantia"/>
              <a:cs typeface="Constantia"/>
            </a:endParaRPr>
          </a:p>
          <a:p>
            <a:pPr marL="364490" indent="-352425">
              <a:lnSpc>
                <a:spcPct val="100000"/>
              </a:lnSpc>
              <a:spcBef>
                <a:spcPts val="21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64490" algn="l"/>
                <a:tab pos="365125" algn="l"/>
                <a:tab pos="781050" algn="l"/>
                <a:tab pos="2614930" algn="l"/>
                <a:tab pos="3383915" algn="l"/>
                <a:tab pos="4079240" algn="l"/>
                <a:tab pos="4874895" algn="l"/>
                <a:tab pos="6585584" algn="l"/>
                <a:tab pos="7216775" algn="l"/>
              </a:tabLst>
            </a:pPr>
            <a:r>
              <a:rPr sz="2600" spc="-10" dirty="0">
                <a:latin typeface="Constantia"/>
                <a:cs typeface="Constantia"/>
              </a:rPr>
              <a:t>A	</a:t>
            </a:r>
            <a:r>
              <a:rPr sz="2600" spc="-15" dirty="0">
                <a:latin typeface="Constantia"/>
                <a:cs typeface="Constantia"/>
              </a:rPr>
              <a:t>constructor	</a:t>
            </a:r>
            <a:r>
              <a:rPr sz="2600" spc="-5" dirty="0">
                <a:latin typeface="Constantia"/>
                <a:cs typeface="Constantia"/>
              </a:rPr>
              <a:t>that	</a:t>
            </a:r>
            <a:r>
              <a:rPr sz="2600" spc="-10" dirty="0">
                <a:latin typeface="Constantia"/>
                <a:cs typeface="Constantia"/>
              </a:rPr>
              <a:t>can	</a:t>
            </a:r>
            <a:r>
              <a:rPr sz="2600" spc="-15" dirty="0">
                <a:latin typeface="Constantia"/>
                <a:cs typeface="Constantia"/>
              </a:rPr>
              <a:t>take	arguments	</a:t>
            </a:r>
            <a:r>
              <a:rPr sz="2600" spc="-10" dirty="0">
                <a:latin typeface="Constantia"/>
                <a:cs typeface="Constantia"/>
              </a:rPr>
              <a:t>are	called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1560"/>
              </a:spcBef>
            </a:pPr>
            <a:r>
              <a:rPr sz="2600" i="1" spc="-15" dirty="0">
                <a:latin typeface="Constantia"/>
                <a:cs typeface="Constantia"/>
              </a:rPr>
              <a:t>parameterized</a:t>
            </a:r>
            <a:r>
              <a:rPr sz="2600" i="1" spc="20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constructors.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4" y="0"/>
            <a:ext cx="9145905" cy="6858000"/>
            <a:chOff x="-854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054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54" y="52577"/>
              <a:ext cx="9145743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604" y="713308"/>
            <a:ext cx="22002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E</a:t>
            </a:r>
            <a:r>
              <a:rPr b="1" spc="-85" dirty="0">
                <a:latin typeface="Calibri"/>
                <a:cs typeface="Calibri"/>
              </a:rPr>
              <a:t>x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15" dirty="0">
                <a:latin typeface="Calibri"/>
                <a:cs typeface="Calibri"/>
              </a:rPr>
              <a:t>m</a:t>
            </a:r>
            <a:r>
              <a:rPr b="1" dirty="0">
                <a:latin typeface="Calibri"/>
                <a:cs typeface="Calibri"/>
              </a:rPr>
              <a:t>ple: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045C75"/>
                </a:solidFill>
                <a:latin typeface="Constantia"/>
                <a:ea typeface="+mn-ea"/>
                <a:cs typeface="Constant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20"/>
              </a:lnSpc>
            </a:pPr>
            <a:r>
              <a:rPr lang="en-IN" spc="20"/>
              <a:t>By</a:t>
            </a:r>
            <a:r>
              <a:rPr lang="en-IN" spc="-65"/>
              <a:t> </a:t>
            </a:r>
            <a:r>
              <a:rPr lang="en-IN" spc="20"/>
              <a:t>Hardeep</a:t>
            </a:r>
            <a:r>
              <a:rPr lang="en-IN" spc="-45"/>
              <a:t> </a:t>
            </a:r>
            <a:r>
              <a:rPr lang="en-IN" spc="15"/>
              <a:t>Singh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4466104" y="4021023"/>
            <a:ext cx="38919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onstantia"/>
                <a:cs typeface="Constantia"/>
              </a:rPr>
              <a:t>//</a:t>
            </a:r>
            <a:r>
              <a:rPr sz="2400" spc="-5" dirty="0">
                <a:latin typeface="Constantia"/>
                <a:cs typeface="Constantia"/>
              </a:rPr>
              <a:t>Parameterized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Constructor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44" y="1374912"/>
            <a:ext cx="3455670" cy="463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8390">
              <a:lnSpc>
                <a:spcPct val="120100"/>
              </a:lnSpc>
              <a:spcBef>
                <a:spcPts val="95"/>
              </a:spcBef>
            </a:pP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Creature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{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private:</a:t>
            </a:r>
            <a:endParaRPr sz="2800">
              <a:latin typeface="Constantia"/>
              <a:cs typeface="Constantia"/>
            </a:endParaRPr>
          </a:p>
          <a:p>
            <a:pPr marL="12700" marR="749935" indent="264795">
              <a:lnSpc>
                <a:spcPts val="4040"/>
              </a:lnSpc>
              <a:spcBef>
                <a:spcPts val="240"/>
              </a:spcBef>
            </a:pP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20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t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55" dirty="0">
                <a:latin typeface="Constantia"/>
                <a:cs typeface="Constantia"/>
              </a:rPr>
              <a:t>y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10" dirty="0">
                <a:latin typeface="Constantia"/>
                <a:cs typeface="Constantia"/>
              </a:rPr>
              <a:t>O</a:t>
            </a:r>
            <a:r>
              <a:rPr sz="2800" dirty="0">
                <a:latin typeface="Constantia"/>
                <a:cs typeface="Constantia"/>
              </a:rPr>
              <a:t>fBir</a:t>
            </a:r>
            <a:r>
              <a:rPr sz="2800" spc="20" dirty="0">
                <a:latin typeface="Constantia"/>
                <a:cs typeface="Constantia"/>
              </a:rPr>
              <a:t>t</a:t>
            </a:r>
            <a:r>
              <a:rPr sz="2800" dirty="0">
                <a:latin typeface="Constantia"/>
                <a:cs typeface="Constantia"/>
              </a:rPr>
              <a:t>h;  </a:t>
            </a:r>
            <a:r>
              <a:rPr sz="2800" spc="-5" dirty="0">
                <a:latin typeface="Constantia"/>
                <a:cs typeface="Constantia"/>
              </a:rPr>
              <a:t>public:</a:t>
            </a:r>
            <a:endParaRPr sz="2800">
              <a:latin typeface="Constantia"/>
              <a:cs typeface="Constantia"/>
            </a:endParaRPr>
          </a:p>
          <a:p>
            <a:pPr marL="190500">
              <a:lnSpc>
                <a:spcPct val="100000"/>
              </a:lnSpc>
              <a:spcBef>
                <a:spcPts val="425"/>
              </a:spcBef>
            </a:pPr>
            <a:r>
              <a:rPr sz="2800" spc="-10" dirty="0">
                <a:latin typeface="Constantia"/>
                <a:cs typeface="Constantia"/>
              </a:rPr>
              <a:t>//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…</a:t>
            </a:r>
            <a:endParaRPr sz="2800">
              <a:latin typeface="Constantia"/>
              <a:cs typeface="Constantia"/>
            </a:endParaRPr>
          </a:p>
          <a:p>
            <a:pPr marL="538480" marR="5080" indent="-347980">
              <a:lnSpc>
                <a:spcPts val="4029"/>
              </a:lnSpc>
              <a:spcBef>
                <a:spcPts val="250"/>
              </a:spcBef>
            </a:pP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3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15" dirty="0">
                <a:latin typeface="Constantia"/>
                <a:cs typeface="Constantia"/>
              </a:rPr>
              <a:t>(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20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t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spc="-55" dirty="0">
                <a:latin typeface="Constantia"/>
                <a:cs typeface="Constantia"/>
              </a:rPr>
              <a:t>y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dirty="0">
                <a:latin typeface="Constantia"/>
                <a:cs typeface="Constantia"/>
              </a:rPr>
              <a:t>)</a:t>
            </a:r>
            <a:r>
              <a:rPr sz="2800" spc="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{  </a:t>
            </a:r>
            <a:r>
              <a:rPr sz="2800" spc="-5" dirty="0">
                <a:latin typeface="Constantia"/>
                <a:cs typeface="Constantia"/>
              </a:rPr>
              <a:t>yearOfBirth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=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year;</a:t>
            </a:r>
            <a:endParaRPr sz="2800">
              <a:latin typeface="Constantia"/>
              <a:cs typeface="Constantia"/>
            </a:endParaRPr>
          </a:p>
          <a:p>
            <a:pPr marL="54737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Constantia"/>
                <a:cs typeface="Constantia"/>
              </a:rPr>
              <a:t>};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842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Baskerville Old Face</vt:lpstr>
      <vt:lpstr>Calibri</vt:lpstr>
      <vt:lpstr>Constantia</vt:lpstr>
      <vt:lpstr>Wingdings</vt:lpstr>
      <vt:lpstr>Wingdings 2</vt:lpstr>
      <vt:lpstr>Office Theme</vt:lpstr>
      <vt:lpstr>Constructors and Destructors </vt:lpstr>
      <vt:lpstr>PowerPoint Presentation</vt:lpstr>
      <vt:lpstr>How constructors are different from a normal member function? </vt:lpstr>
      <vt:lpstr>General Syntax of Constructor</vt:lpstr>
      <vt:lpstr>Types of Constructors</vt:lpstr>
      <vt:lpstr>Default Constructor:</vt:lpstr>
      <vt:lpstr>Cont…..</vt:lpstr>
      <vt:lpstr>Parameterized Constructors:</vt:lpstr>
      <vt:lpstr>Example:</vt:lpstr>
      <vt:lpstr>Copy Constructor:</vt:lpstr>
      <vt:lpstr>Example:</vt:lpstr>
      <vt:lpstr>Cont……</vt:lpstr>
      <vt:lpstr>PowerPoint Presentation</vt:lpstr>
      <vt:lpstr>PowerPoint Presentation</vt:lpstr>
      <vt:lpstr>How destructors are different from a normal member function? </vt:lpstr>
      <vt:lpstr>Example:</vt:lpstr>
      <vt:lpstr>Cont……</vt:lpstr>
      <vt:lpstr>Some important points about  destructors and constructor:</vt:lpstr>
      <vt:lpstr>Viva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constructors and destructors</dc:title>
  <dc:creator>rajesh</dc:creator>
  <cp:lastModifiedBy>LINO</cp:lastModifiedBy>
  <cp:revision>42</cp:revision>
  <dcterms:created xsi:type="dcterms:W3CDTF">2019-06-10T18:04:04Z</dcterms:created>
  <dcterms:modified xsi:type="dcterms:W3CDTF">2021-10-28T02:34:15Z</dcterms:modified>
</cp:coreProperties>
</file>