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CD7C-0AE4-4DDC-ADD1-84F0FBF6DE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D15626-F85F-4F1A-AFD3-04D29B36F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1E2F77-EA61-4595-8800-867B33BA8E20}"/>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5" name="Footer Placeholder 4">
            <a:extLst>
              <a:ext uri="{FF2B5EF4-FFF2-40B4-BE49-F238E27FC236}">
                <a16:creationId xmlns:a16="http://schemas.microsoft.com/office/drawing/2014/main" id="{1B2FBBA9-F263-4824-9C1B-9027E0492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EFD4C-EE5F-43D0-9527-9ACC14515AD4}"/>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311495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8A95-88FC-4458-9922-AE94AE99BA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FE0319-3785-4163-AD67-B29B73B12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7B978-AB75-4D14-8E7E-231357B8A641}"/>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5" name="Footer Placeholder 4">
            <a:extLst>
              <a:ext uri="{FF2B5EF4-FFF2-40B4-BE49-F238E27FC236}">
                <a16:creationId xmlns:a16="http://schemas.microsoft.com/office/drawing/2014/main" id="{3EC22709-D18E-403A-97B3-0BAAB2A67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86D67-7CC6-4C75-95B0-AD9442792C8E}"/>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328957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44E58D-4882-4FB5-AF11-25DED4494D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5548E0-DE6B-4256-B5A4-A55DD25407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6D271-A3C8-496D-B038-4361CC536CCD}"/>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5" name="Footer Placeholder 4">
            <a:extLst>
              <a:ext uri="{FF2B5EF4-FFF2-40B4-BE49-F238E27FC236}">
                <a16:creationId xmlns:a16="http://schemas.microsoft.com/office/drawing/2014/main" id="{61A073A9-93E0-462F-9492-56B6A656A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D6A6B-B8B0-4BEF-956A-A5DA6EE3EA0B}"/>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119268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EFCE-686E-4B7B-BFA6-D82BAC6823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D70C90-627D-4120-9B2E-0C8A8B7615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C8870-A948-4839-8CAA-33775D904D5A}"/>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5" name="Footer Placeholder 4">
            <a:extLst>
              <a:ext uri="{FF2B5EF4-FFF2-40B4-BE49-F238E27FC236}">
                <a16:creationId xmlns:a16="http://schemas.microsoft.com/office/drawing/2014/main" id="{1DD10728-0BB5-4538-836E-12B46AF30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E3D9C-9BAB-4F1F-8C5D-7D06483858CD}"/>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62012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D14E-9DC9-4AF7-AA14-172383EA1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4E765A-4795-410C-9928-5DED0CB02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BC1AD-1CE3-4330-9689-6AD4895D19C2}"/>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5" name="Footer Placeholder 4">
            <a:extLst>
              <a:ext uri="{FF2B5EF4-FFF2-40B4-BE49-F238E27FC236}">
                <a16:creationId xmlns:a16="http://schemas.microsoft.com/office/drawing/2014/main" id="{CA1A08A0-F7BA-45FD-BCEC-903D7AEBE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FDB5F-08E6-4019-9B2D-0C1BB6ACEAF7}"/>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150532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BD5B-C7F2-4BE5-81BB-568F94C0C9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C4E305-16DA-43FF-8982-BD609A44B5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8DD742-DFBF-4625-8B16-D17B1616BA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BAC5DB-4DB3-4A7C-BCFB-DD6DF18A9F15}"/>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6" name="Footer Placeholder 5">
            <a:extLst>
              <a:ext uri="{FF2B5EF4-FFF2-40B4-BE49-F238E27FC236}">
                <a16:creationId xmlns:a16="http://schemas.microsoft.com/office/drawing/2014/main" id="{C41F4686-9186-49F6-B910-3FC404B09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38790B-4110-4C0E-927E-3BE49D4C69D5}"/>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8779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A609-1A27-428E-BC86-6803BC39AD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75A541-9B89-4499-93D2-265B8D1B7E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D70E4-D169-4DB0-AA9B-D345520F32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CA8888-977C-4079-8917-4843D0EF1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80BB9-4646-4434-BCAD-7B7362CE7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FD6D54-0567-4629-942D-BAEE3B63761D}"/>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8" name="Footer Placeholder 7">
            <a:extLst>
              <a:ext uri="{FF2B5EF4-FFF2-40B4-BE49-F238E27FC236}">
                <a16:creationId xmlns:a16="http://schemas.microsoft.com/office/drawing/2014/main" id="{4E99D17E-5598-4726-9E74-EAB830ACE7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34B1E9-3871-409C-8DDC-F8A8767A4230}"/>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19325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8406-478F-439F-B1D3-0C9AE8D5A1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24842C-F84B-433E-BBD3-BB5743ABE04A}"/>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4" name="Footer Placeholder 3">
            <a:extLst>
              <a:ext uri="{FF2B5EF4-FFF2-40B4-BE49-F238E27FC236}">
                <a16:creationId xmlns:a16="http://schemas.microsoft.com/office/drawing/2014/main" id="{71A56BE5-33B9-4159-9909-CF269E5AA6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4FB7BE-C19E-432A-8851-F15151A48664}"/>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25949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4AE9A-E441-4A99-9DCD-77F09D116E62}"/>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3" name="Footer Placeholder 2">
            <a:extLst>
              <a:ext uri="{FF2B5EF4-FFF2-40B4-BE49-F238E27FC236}">
                <a16:creationId xmlns:a16="http://schemas.microsoft.com/office/drawing/2014/main" id="{6A71E985-AE2F-4353-8341-3139E21AC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1725AF-75FE-409A-B83A-2CA9908E97FD}"/>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100922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8084-29E6-47C9-8C5A-4798BA311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918891-7B7C-4CAB-8A87-6C8DE1E95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723C74-2F0C-4028-B9DC-830AEC5F6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E962B-5368-4F93-AEBA-5B40F647D1B0}"/>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6" name="Footer Placeholder 5">
            <a:extLst>
              <a:ext uri="{FF2B5EF4-FFF2-40B4-BE49-F238E27FC236}">
                <a16:creationId xmlns:a16="http://schemas.microsoft.com/office/drawing/2014/main" id="{6888FACD-E39E-4F9A-966D-29098F8A17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25C638-D06B-4E16-AEF0-527C2839C24A}"/>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93528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A5AE-30FB-43B9-A345-D7F0FE0F5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653491-D7AE-4AFC-9F91-5D2A79688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71995C-7FEA-49E5-980A-10231DE79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03BDC-A2D7-459B-A925-A0809FAC47FE}"/>
              </a:ext>
            </a:extLst>
          </p:cNvPr>
          <p:cNvSpPr>
            <a:spLocks noGrp="1"/>
          </p:cNvSpPr>
          <p:nvPr>
            <p:ph type="dt" sz="half" idx="10"/>
          </p:nvPr>
        </p:nvSpPr>
        <p:spPr/>
        <p:txBody>
          <a:bodyPr/>
          <a:lstStyle/>
          <a:p>
            <a:fld id="{815DF377-5170-4449-AE20-FCBA0931694D}" type="datetimeFigureOut">
              <a:rPr lang="en-IN" smtClean="0"/>
              <a:t>14-10-2021</a:t>
            </a:fld>
            <a:endParaRPr lang="en-IN"/>
          </a:p>
        </p:txBody>
      </p:sp>
      <p:sp>
        <p:nvSpPr>
          <p:cNvPr id="6" name="Footer Placeholder 5">
            <a:extLst>
              <a:ext uri="{FF2B5EF4-FFF2-40B4-BE49-F238E27FC236}">
                <a16:creationId xmlns:a16="http://schemas.microsoft.com/office/drawing/2014/main" id="{C0B5A527-2A78-4620-A050-7DFDE6C5C8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EDD4D5-0B07-4CFD-8BBC-639CFED7B568}"/>
              </a:ext>
            </a:extLst>
          </p:cNvPr>
          <p:cNvSpPr>
            <a:spLocks noGrp="1"/>
          </p:cNvSpPr>
          <p:nvPr>
            <p:ph type="sldNum" sz="quarter" idx="12"/>
          </p:nvPr>
        </p:nvSpPr>
        <p:spPr/>
        <p:txBody>
          <a:bodyPr/>
          <a:lstStyle/>
          <a:p>
            <a:fld id="{C10DCD84-2E61-4C4B-BB93-92F623F1BCFC}" type="slidenum">
              <a:rPr lang="en-IN" smtClean="0"/>
              <a:t>‹#›</a:t>
            </a:fld>
            <a:endParaRPr lang="en-IN"/>
          </a:p>
        </p:txBody>
      </p:sp>
    </p:spTree>
    <p:extLst>
      <p:ext uri="{BB962C8B-B14F-4D97-AF65-F5344CB8AC3E}">
        <p14:creationId xmlns:p14="http://schemas.microsoft.com/office/powerpoint/2010/main" val="394456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1D6DF-0F49-45D8-B786-CC2916CEE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B62B69-D664-4069-92D0-2E3CCCA1A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D737BB-B0D0-4DF4-AAAD-9D36B4BA8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DF377-5170-4449-AE20-FCBA0931694D}" type="datetimeFigureOut">
              <a:rPr lang="en-IN" smtClean="0"/>
              <a:t>14-10-2021</a:t>
            </a:fld>
            <a:endParaRPr lang="en-IN"/>
          </a:p>
        </p:txBody>
      </p:sp>
      <p:sp>
        <p:nvSpPr>
          <p:cNvPr id="5" name="Footer Placeholder 4">
            <a:extLst>
              <a:ext uri="{FF2B5EF4-FFF2-40B4-BE49-F238E27FC236}">
                <a16:creationId xmlns:a16="http://schemas.microsoft.com/office/drawing/2014/main" id="{29B69FCF-A181-4702-A510-D57FD6FCF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2B3A91-3598-4791-8226-92568AC45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DCD84-2E61-4C4B-BB93-92F623F1BCFC}" type="slidenum">
              <a:rPr lang="en-IN" smtClean="0"/>
              <a:t>‹#›</a:t>
            </a:fld>
            <a:endParaRPr lang="en-IN"/>
          </a:p>
        </p:txBody>
      </p:sp>
    </p:spTree>
    <p:extLst>
      <p:ext uri="{BB962C8B-B14F-4D97-AF65-F5344CB8AC3E}">
        <p14:creationId xmlns:p14="http://schemas.microsoft.com/office/powerpoint/2010/main" val="242250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1CD0-9D01-494D-90AF-0BCE48C092F5}"/>
              </a:ext>
            </a:extLst>
          </p:cNvPr>
          <p:cNvSpPr>
            <a:spLocks noGrp="1"/>
          </p:cNvSpPr>
          <p:nvPr>
            <p:ph type="ctrTitle"/>
          </p:nvPr>
        </p:nvSpPr>
        <p:spPr/>
        <p:txBody>
          <a:bodyPr/>
          <a:lstStyle/>
          <a:p>
            <a:r>
              <a:rPr lang="en-US" b="1" dirty="0"/>
              <a:t>ENCAPSULATION</a:t>
            </a:r>
            <a:endParaRPr lang="en-IN" b="1" dirty="0"/>
          </a:p>
        </p:txBody>
      </p:sp>
    </p:spTree>
    <p:extLst>
      <p:ext uri="{BB962C8B-B14F-4D97-AF65-F5344CB8AC3E}">
        <p14:creationId xmlns:p14="http://schemas.microsoft.com/office/powerpoint/2010/main" val="278666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36EC-3EB3-4B94-8C76-ACE3820658FA}"/>
              </a:ext>
            </a:extLst>
          </p:cNvPr>
          <p:cNvSpPr>
            <a:spLocks noGrp="1"/>
          </p:cNvSpPr>
          <p:nvPr>
            <p:ph type="title"/>
          </p:nvPr>
        </p:nvSpPr>
        <p:spPr>
          <a:xfrm>
            <a:off x="726882" y="102732"/>
            <a:ext cx="10515600" cy="1325563"/>
          </a:xfrm>
        </p:spPr>
        <p:txBody>
          <a:bodyPr/>
          <a:lstStyle/>
          <a:p>
            <a:r>
              <a:rPr lang="en-US" b="1" dirty="0"/>
              <a:t>ENCAPSULATION</a:t>
            </a:r>
            <a:endParaRPr lang="en-IN" dirty="0"/>
          </a:p>
        </p:txBody>
      </p:sp>
      <p:sp>
        <p:nvSpPr>
          <p:cNvPr id="3" name="Content Placeholder 2">
            <a:extLst>
              <a:ext uri="{FF2B5EF4-FFF2-40B4-BE49-F238E27FC236}">
                <a16:creationId xmlns:a16="http://schemas.microsoft.com/office/drawing/2014/main" id="{1D78B370-91FF-4072-AB92-2ACCB2880F6D}"/>
              </a:ext>
            </a:extLst>
          </p:cNvPr>
          <p:cNvSpPr>
            <a:spLocks noGrp="1"/>
          </p:cNvSpPr>
          <p:nvPr>
            <p:ph idx="1"/>
          </p:nvPr>
        </p:nvSpPr>
        <p:spPr>
          <a:xfrm>
            <a:off x="567856" y="1348547"/>
            <a:ext cx="10515600" cy="4351338"/>
          </a:xfrm>
        </p:spPr>
        <p:txBody>
          <a:bodyPr>
            <a:normAutofit lnSpcReduction="10000"/>
          </a:bodyPr>
          <a:lstStyle/>
          <a:p>
            <a:pPr algn="just"/>
            <a:r>
              <a:rPr lang="en-US" b="0" i="0" dirty="0">
                <a:solidFill>
                  <a:srgbClr val="000000"/>
                </a:solidFill>
                <a:effectLst/>
                <a:latin typeface="Arial" panose="020B0604020202020204" pitchFamily="34" charset="0"/>
              </a:rPr>
              <a:t>Encapsulation is an Object Oriented Programming concept that binds together the data and functions that manipulate the data, and that keeps both safe from outside interference and misuse. Data encapsulation led to the important OOP concept of </a:t>
            </a:r>
            <a:r>
              <a:rPr lang="en-US" b="1" i="0" dirty="0">
                <a:solidFill>
                  <a:srgbClr val="000000"/>
                </a:solidFill>
                <a:effectLst/>
                <a:latin typeface="Arial" panose="020B0604020202020204" pitchFamily="34" charset="0"/>
              </a:rPr>
              <a:t>data hiding</a:t>
            </a:r>
            <a:r>
              <a:rPr lang="en-US" b="0" i="0" dirty="0">
                <a:solidFill>
                  <a:srgbClr val="000000"/>
                </a:solidFill>
                <a:effectLst/>
                <a:latin typeface="Arial" panose="020B0604020202020204" pitchFamily="34" charset="0"/>
              </a:rPr>
              <a:t>.</a:t>
            </a:r>
          </a:p>
          <a:p>
            <a:pPr algn="just"/>
            <a:r>
              <a:rPr lang="en-US" b="1" i="0" dirty="0">
                <a:solidFill>
                  <a:srgbClr val="000000"/>
                </a:solidFill>
                <a:effectLst/>
                <a:latin typeface="Arial" panose="020B0604020202020204" pitchFamily="34" charset="0"/>
              </a:rPr>
              <a:t>Data encapsulation</a:t>
            </a:r>
            <a:r>
              <a:rPr lang="en-US" b="0" i="0" dirty="0">
                <a:solidFill>
                  <a:srgbClr val="000000"/>
                </a:solidFill>
                <a:effectLst/>
                <a:latin typeface="Arial" panose="020B0604020202020204" pitchFamily="34" charset="0"/>
              </a:rPr>
              <a:t> is a mechanism of bundling the data, and the functions that use them and </a:t>
            </a:r>
            <a:r>
              <a:rPr lang="en-US" b="1" i="0" dirty="0">
                <a:solidFill>
                  <a:srgbClr val="000000"/>
                </a:solidFill>
                <a:effectLst/>
                <a:latin typeface="Arial" panose="020B0604020202020204" pitchFamily="34" charset="0"/>
              </a:rPr>
              <a:t>data abstraction</a:t>
            </a:r>
            <a:r>
              <a:rPr lang="en-US" b="0" i="0" dirty="0">
                <a:solidFill>
                  <a:srgbClr val="000000"/>
                </a:solidFill>
                <a:effectLst/>
                <a:latin typeface="Arial" panose="020B0604020202020204" pitchFamily="34" charset="0"/>
              </a:rPr>
              <a:t> is a mechanism of exposing only the interfaces and hiding the implementation details from the user.</a:t>
            </a:r>
          </a:p>
          <a:p>
            <a:pPr algn="just"/>
            <a:r>
              <a:rPr lang="en-US" b="0" i="0" dirty="0">
                <a:solidFill>
                  <a:srgbClr val="000000"/>
                </a:solidFill>
                <a:effectLst/>
                <a:latin typeface="Arial" panose="020B0604020202020204" pitchFamily="34" charset="0"/>
              </a:rPr>
              <a:t>C++ supports the properties of encapsulation and data hiding through the creation of user-defined types, called </a:t>
            </a:r>
            <a:r>
              <a:rPr lang="en-US" b="1" i="0" dirty="0">
                <a:solidFill>
                  <a:srgbClr val="000000"/>
                </a:solidFill>
                <a:effectLst/>
                <a:latin typeface="Arial" panose="020B0604020202020204" pitchFamily="34" charset="0"/>
              </a:rPr>
              <a:t>classes</a:t>
            </a:r>
            <a:r>
              <a:rPr lang="en-US" b="0" i="0" dirty="0">
                <a:solidFill>
                  <a:srgbClr val="000000"/>
                </a:solidFill>
                <a:effectLst/>
                <a:latin typeface="Arial" panose="020B0604020202020204" pitchFamily="34" charset="0"/>
              </a:rPr>
              <a:t>. </a:t>
            </a:r>
          </a:p>
          <a:p>
            <a:endParaRPr lang="en-IN" dirty="0"/>
          </a:p>
        </p:txBody>
      </p:sp>
    </p:spTree>
    <p:extLst>
      <p:ext uri="{BB962C8B-B14F-4D97-AF65-F5344CB8AC3E}">
        <p14:creationId xmlns:p14="http://schemas.microsoft.com/office/powerpoint/2010/main" val="28426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582F-3364-4A9B-A33D-883557CBAE8B}"/>
              </a:ext>
            </a:extLst>
          </p:cNvPr>
          <p:cNvSpPr>
            <a:spLocks noGrp="1"/>
          </p:cNvSpPr>
          <p:nvPr>
            <p:ph type="title"/>
          </p:nvPr>
        </p:nvSpPr>
        <p:spPr/>
        <p:txBody>
          <a:bodyPr/>
          <a:lstStyle/>
          <a:p>
            <a:r>
              <a:rPr lang="en-IN" b="1" i="0" dirty="0">
                <a:effectLst/>
                <a:latin typeface="sofia-pro"/>
              </a:rPr>
              <a:t>Access Modifiers in C++</a:t>
            </a:r>
            <a:r>
              <a:rPr lang="en-IN" b="1" i="0" dirty="0">
                <a:solidFill>
                  <a:srgbClr val="FFFFFF"/>
                </a:solidFill>
                <a:effectLst/>
                <a:latin typeface="sofia-pro"/>
              </a:rPr>
              <a:t>Modifiers in C++</a:t>
            </a:r>
            <a:endParaRPr lang="en-IN" dirty="0"/>
          </a:p>
        </p:txBody>
      </p:sp>
      <p:sp>
        <p:nvSpPr>
          <p:cNvPr id="3" name="Content Placeholder 2">
            <a:extLst>
              <a:ext uri="{FF2B5EF4-FFF2-40B4-BE49-F238E27FC236}">
                <a16:creationId xmlns:a16="http://schemas.microsoft.com/office/drawing/2014/main" id="{8CA06138-903A-4005-9073-EB9EF90F5EAD}"/>
              </a:ext>
            </a:extLst>
          </p:cNvPr>
          <p:cNvSpPr>
            <a:spLocks noGrp="1"/>
          </p:cNvSpPr>
          <p:nvPr>
            <p:ph idx="1"/>
          </p:nvPr>
        </p:nvSpPr>
        <p:spPr/>
        <p:txBody>
          <a:bodyPr/>
          <a:lstStyle/>
          <a:p>
            <a:pPr marL="0" indent="0">
              <a:buNone/>
            </a:pPr>
            <a:r>
              <a:rPr lang="en-US" dirty="0"/>
              <a:t>Access modifiers are used to implement an important aspect of Object-Oriented Programming known as Data Hiding.</a:t>
            </a:r>
          </a:p>
          <a:p>
            <a:pPr marL="0" indent="0">
              <a:buNone/>
            </a:pPr>
            <a:r>
              <a:rPr lang="en-US" dirty="0"/>
              <a:t>There are 3 types of access modifiers available in C++: </a:t>
            </a:r>
          </a:p>
          <a:p>
            <a:pPr marL="514350" indent="-514350">
              <a:buFont typeface="+mj-lt"/>
              <a:buAutoNum type="arabicPeriod"/>
            </a:pPr>
            <a:r>
              <a:rPr lang="en-US" dirty="0"/>
              <a:t>Public[everyone can access outside the class]</a:t>
            </a:r>
          </a:p>
          <a:p>
            <a:pPr marL="514350" indent="-514350">
              <a:buFont typeface="+mj-lt"/>
              <a:buAutoNum type="arabicPeriod"/>
            </a:pPr>
            <a:r>
              <a:rPr lang="en-US" dirty="0"/>
              <a:t>Private[no one can access outside the class]</a:t>
            </a:r>
          </a:p>
          <a:p>
            <a:pPr marL="514350" indent="-514350">
              <a:buFont typeface="+mj-lt"/>
              <a:buAutoNum type="arabicPeriod"/>
            </a:pPr>
            <a:r>
              <a:rPr lang="en-US" dirty="0"/>
              <a:t>Protected[only child can access outside the class]</a:t>
            </a:r>
          </a:p>
          <a:p>
            <a:pPr marL="0" indent="0">
              <a:buNone/>
            </a:pPr>
            <a:r>
              <a:rPr lang="en-US" b="1" dirty="0"/>
              <a:t>Note: </a:t>
            </a:r>
            <a:r>
              <a:rPr lang="en-US" dirty="0"/>
              <a:t>If we do not specify any access modifiers for the members inside the class then by default the access modifier for the members will be Private.</a:t>
            </a:r>
            <a:endParaRPr lang="en-IN" dirty="0"/>
          </a:p>
        </p:txBody>
      </p:sp>
    </p:spTree>
    <p:extLst>
      <p:ext uri="{BB962C8B-B14F-4D97-AF65-F5344CB8AC3E}">
        <p14:creationId xmlns:p14="http://schemas.microsoft.com/office/powerpoint/2010/main" val="322579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EBE1-10A2-45EE-9554-9FA30EC667F4}"/>
              </a:ext>
            </a:extLst>
          </p:cNvPr>
          <p:cNvSpPr>
            <a:spLocks noGrp="1"/>
          </p:cNvSpPr>
          <p:nvPr>
            <p:ph type="title"/>
          </p:nvPr>
        </p:nvSpPr>
        <p:spPr>
          <a:xfrm>
            <a:off x="726881" y="86830"/>
            <a:ext cx="10515600" cy="1325563"/>
          </a:xfrm>
        </p:spPr>
        <p:txBody>
          <a:bodyPr/>
          <a:lstStyle/>
          <a:p>
            <a:r>
              <a:rPr lang="en-US" dirty="0"/>
              <a:t>Public example:</a:t>
            </a:r>
            <a:endParaRPr lang="en-IN" dirty="0"/>
          </a:p>
        </p:txBody>
      </p:sp>
      <p:sp>
        <p:nvSpPr>
          <p:cNvPr id="4" name="Rectangle 1">
            <a:extLst>
              <a:ext uri="{FF2B5EF4-FFF2-40B4-BE49-F238E27FC236}">
                <a16:creationId xmlns:a16="http://schemas.microsoft.com/office/drawing/2014/main" id="{A8EA2A8F-C971-4847-9BDE-F10AD2BC809C}"/>
              </a:ext>
            </a:extLst>
          </p:cNvPr>
          <p:cNvSpPr>
            <a:spLocks noGrp="1" noChangeArrowheads="1"/>
          </p:cNvSpPr>
          <p:nvPr>
            <p:ph idx="1"/>
          </p:nvPr>
        </p:nvSpPr>
        <p:spPr bwMode="auto">
          <a:xfrm>
            <a:off x="516835" y="1057523"/>
            <a:ext cx="4285753" cy="511944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#include&lt;iostream&gt;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using</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namespace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std;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class definition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class</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Circle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public</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compute_area</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return</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3.14*radius*radius;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main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66D9EF"/>
                </a:solidFill>
                <a:effectLst/>
                <a:latin typeface="Consolas" panose="020B0609020204030204" pitchFamily="49" charset="0"/>
              </a:rPr>
              <a:t>int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main()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Circle obj;</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accessing public </a:t>
            </a:r>
            <a:r>
              <a:rPr kumimoji="0" lang="en-US" altLang="en-US" sz="1100" b="0" i="0" u="none" strike="noStrike" cap="none" normalizeH="0" baseline="0" dirty="0" err="1">
                <a:ln>
                  <a:noFill/>
                </a:ln>
                <a:solidFill>
                  <a:srgbClr val="75715E"/>
                </a:solidFill>
                <a:effectLst/>
                <a:latin typeface="Consolas" panose="020B0609020204030204" pitchFamily="49" charset="0"/>
              </a:rPr>
              <a:t>datamember</a:t>
            </a:r>
            <a:r>
              <a:rPr kumimoji="0" lang="en-US" altLang="en-US" sz="1100" b="0" i="0" u="none" strike="noStrike" cap="none" normalizeH="0" baseline="0" dirty="0">
                <a:ln>
                  <a:noFill/>
                </a:ln>
                <a:solidFill>
                  <a:srgbClr val="75715E"/>
                </a:solidFill>
                <a:effectLst/>
                <a:latin typeface="Consolas" panose="020B0609020204030204" pitchFamily="49" charset="0"/>
              </a:rPr>
              <a:t> outside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obj.radius</a:t>
            </a:r>
            <a:r>
              <a:rPr kumimoji="0" lang="en-US" altLang="en-US" sz="1100" b="0" i="0" u="none" strike="noStrike" cap="none" normalizeH="0" baseline="0" dirty="0">
                <a:ln>
                  <a:noFill/>
                </a:ln>
                <a:solidFill>
                  <a:srgbClr val="F8F8F2"/>
                </a:solidFill>
                <a:effectLst/>
                <a:latin typeface="Consolas" panose="020B0609020204030204" pitchFamily="49" charset="0"/>
              </a:rPr>
              <a:t> = 5.5;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cout</a:t>
            </a:r>
            <a:r>
              <a:rPr kumimoji="0" lang="en-US" altLang="en-US" sz="1100" b="0" i="0" u="none" strike="noStrike" cap="none" normalizeH="0" baseline="0" dirty="0">
                <a:ln>
                  <a:noFill/>
                </a:ln>
                <a:solidFill>
                  <a:srgbClr val="F8F8F2"/>
                </a:solidFill>
                <a:effectLst/>
                <a:latin typeface="Consolas" panose="020B0609020204030204" pitchFamily="49" charset="0"/>
              </a:rPr>
              <a:t> &lt;&lt; </a:t>
            </a:r>
            <a:r>
              <a:rPr kumimoji="0" lang="en-US" altLang="en-US" sz="1100" b="0" i="0" u="none" strike="noStrike" cap="none" normalizeH="0" baseline="0" dirty="0">
                <a:ln>
                  <a:noFill/>
                </a:ln>
                <a:solidFill>
                  <a:srgbClr val="E6DB74"/>
                </a:solidFill>
                <a:effectLst/>
                <a:latin typeface="Consolas" panose="020B0609020204030204" pitchFamily="49" charset="0"/>
              </a:rPr>
              <a:t>"Radius is: "</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&lt;&lt; </a:t>
            </a:r>
            <a:r>
              <a:rPr kumimoji="0" lang="en-US" altLang="en-US" sz="1100" b="0" i="0" u="none" strike="noStrike" cap="none" normalizeH="0" baseline="0" dirty="0" err="1">
                <a:ln>
                  <a:noFill/>
                </a:ln>
                <a:solidFill>
                  <a:srgbClr val="F8F8F2"/>
                </a:solidFill>
                <a:effectLst/>
                <a:latin typeface="Consolas" panose="020B0609020204030204" pitchFamily="49" charset="0"/>
              </a:rPr>
              <a:t>obj.radius</a:t>
            </a:r>
            <a:r>
              <a:rPr kumimoji="0" lang="en-US" altLang="en-US" sz="1100" b="0" i="0" u="none" strike="noStrike" cap="none" normalizeH="0" baseline="0" dirty="0">
                <a:ln>
                  <a:noFill/>
                </a:ln>
                <a:solidFill>
                  <a:srgbClr val="F8F8F2"/>
                </a:solidFill>
                <a:effectLst/>
                <a:latin typeface="Consolas" panose="020B0609020204030204" pitchFamily="49" charset="0"/>
              </a:rPr>
              <a:t> &lt;&lt; </a:t>
            </a:r>
            <a:r>
              <a:rPr kumimoji="0" lang="en-US" altLang="en-US" sz="1100" b="0" i="0" u="none" strike="noStrike" cap="none" normalizeH="0" baseline="0" dirty="0">
                <a:ln>
                  <a:noFill/>
                </a:ln>
                <a:solidFill>
                  <a:srgbClr val="E6DB74"/>
                </a:solidFill>
                <a:effectLst/>
                <a:latin typeface="Consolas" panose="020B0609020204030204" pitchFamily="49" charset="0"/>
              </a:rPr>
              <a:t>"\n"</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cout</a:t>
            </a:r>
            <a:r>
              <a:rPr kumimoji="0" lang="en-US" altLang="en-US" sz="1100" b="0" i="0" u="none" strike="noStrike" cap="none" normalizeH="0" baseline="0" dirty="0">
                <a:ln>
                  <a:noFill/>
                </a:ln>
                <a:solidFill>
                  <a:srgbClr val="F8F8F2"/>
                </a:solidFill>
                <a:effectLst/>
                <a:latin typeface="Consolas" panose="020B0609020204030204" pitchFamily="49" charset="0"/>
              </a:rPr>
              <a:t> &lt;&lt; </a:t>
            </a:r>
            <a:r>
              <a:rPr kumimoji="0" lang="en-US" altLang="en-US" sz="1100" b="0" i="0" u="none" strike="noStrike" cap="none" normalizeH="0" baseline="0" dirty="0">
                <a:ln>
                  <a:noFill/>
                </a:ln>
                <a:solidFill>
                  <a:srgbClr val="E6DB74"/>
                </a:solidFill>
                <a:effectLst/>
                <a:latin typeface="Consolas" panose="020B0609020204030204" pitchFamily="49" charset="0"/>
              </a:rPr>
              <a:t>"Area is: "</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&lt;&lt; </a:t>
            </a:r>
            <a:r>
              <a:rPr kumimoji="0" lang="en-US" altLang="en-US" sz="1100" b="0" i="0" u="none" strike="noStrike" cap="none" normalizeH="0" baseline="0" dirty="0" err="1">
                <a:ln>
                  <a:noFill/>
                </a:ln>
                <a:solidFill>
                  <a:srgbClr val="F8F8F2"/>
                </a:solidFill>
                <a:effectLst/>
                <a:latin typeface="Consolas" panose="020B0609020204030204" pitchFamily="49" charset="0"/>
              </a:rPr>
              <a:t>obj.compute_area</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return</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3930D30-C1D0-403D-967F-1280E78203DF}"/>
              </a:ext>
            </a:extLst>
          </p:cNvPr>
          <p:cNvSpPr>
            <a:spLocks noChangeArrowheads="1"/>
          </p:cNvSpPr>
          <p:nvPr/>
        </p:nvSpPr>
        <p:spPr bwMode="auto">
          <a:xfrm>
            <a:off x="604300" y="6337738"/>
            <a:ext cx="4031310" cy="433432"/>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urw-din"/>
              </a:rPr>
              <a:t>Output:</a:t>
            </a:r>
            <a:r>
              <a:rPr kumimoji="0" lang="en-US" altLang="en-US" sz="1200" b="0" i="0" u="none" strike="noStrike" cap="none" normalizeH="0" baseline="0">
                <a:ln>
                  <a:noFill/>
                </a:ln>
                <a:solidFill>
                  <a:srgbClr val="FFFFFF"/>
                </a:solidFill>
                <a:effectLst/>
                <a:latin typeface="urw-din"/>
              </a:rPr>
              <a:t> </a:t>
            </a:r>
            <a:endParaRPr kumimoji="0" lang="en-US" altLang="en-US" sz="1200" b="0" i="0" u="none" strike="noStrike" cap="none" normalizeH="0" baseline="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Radius is: 5.5 Area is: 94.985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953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4E1CC-FBB0-4247-A1BF-5DC763D148E0}"/>
              </a:ext>
            </a:extLst>
          </p:cNvPr>
          <p:cNvSpPr>
            <a:spLocks noChangeArrowheads="1"/>
          </p:cNvSpPr>
          <p:nvPr/>
        </p:nvSpPr>
        <p:spPr bwMode="auto">
          <a:xfrm>
            <a:off x="6172862" y="1992499"/>
            <a:ext cx="5414838" cy="802764"/>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urw-din"/>
              </a:rPr>
              <a:t>Output</a:t>
            </a:r>
            <a:r>
              <a:rPr kumimoji="0" lang="en-US" altLang="en-US" sz="1200" b="0" i="0" u="none" strike="noStrike" cap="none" normalizeH="0" baseline="0" dirty="0">
                <a:ln>
                  <a:noFill/>
                </a:ln>
                <a:solidFill>
                  <a:srgbClr val="FFFFFF"/>
                </a:solidFill>
                <a:effectLst/>
                <a:latin typeface="urw-din"/>
              </a:rPr>
              <a:t>: </a:t>
            </a:r>
            <a:endParaRPr kumimoji="0" lang="en-US" altLang="en-US" sz="1200" b="0" i="0" u="none" strike="noStrike" cap="none" normalizeH="0" baseline="0" dirty="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nsolas" panose="020B0609020204030204" pitchFamily="49" charset="0"/>
              </a:rPr>
              <a:t>In function 'int main()': 11:16: error: 'double Circle::radius' is private double radius; ^ 31:9: error: within this context </a:t>
            </a:r>
            <a:r>
              <a:rPr kumimoji="0" lang="en-US" altLang="en-US" sz="1200" b="0" i="0" u="none" strike="noStrike" cap="none" normalizeH="0" baseline="0" dirty="0" err="1">
                <a:ln>
                  <a:noFill/>
                </a:ln>
                <a:solidFill>
                  <a:srgbClr val="FFFFFF"/>
                </a:solidFill>
                <a:effectLst/>
                <a:latin typeface="Consolas" panose="020B0609020204030204" pitchFamily="49" charset="0"/>
              </a:rPr>
              <a:t>obj.radius</a:t>
            </a:r>
            <a:r>
              <a:rPr kumimoji="0" lang="en-US" altLang="en-US" sz="1200" b="0" i="0" u="none" strike="noStrike" cap="none" normalizeH="0" baseline="0" dirty="0">
                <a:ln>
                  <a:noFill/>
                </a:ln>
                <a:solidFill>
                  <a:srgbClr val="FFFFFF"/>
                </a:solidFill>
                <a:effectLst/>
                <a:latin typeface="Consolas" panose="020B0609020204030204" pitchFamily="49" charset="0"/>
              </a:rPr>
              <a:t> = 1.5;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1266D17-7E2F-4E8E-AD0B-AA49C25310C5}"/>
              </a:ext>
            </a:extLst>
          </p:cNvPr>
          <p:cNvSpPr>
            <a:spLocks noChangeArrowheads="1"/>
          </p:cNvSpPr>
          <p:nvPr/>
        </p:nvSpPr>
        <p:spPr bwMode="auto">
          <a:xfrm>
            <a:off x="604300" y="807524"/>
            <a:ext cx="5053053" cy="5632311"/>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#include&lt;iostream&gt;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using</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namespace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std;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class</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Circle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private data member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private</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public member function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public</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compute_area</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member function can access private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data member 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return</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3.14*radius*radius;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main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66D9EF"/>
                </a:solidFill>
                <a:effectLst/>
                <a:latin typeface="Consolas" panose="020B0609020204030204" pitchFamily="49" charset="0"/>
              </a:rPr>
              <a:t>int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main()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creating object of the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Circle obj;</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trying to access private data member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directly outside the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obj.radius</a:t>
            </a:r>
            <a:r>
              <a:rPr kumimoji="0" lang="en-US" altLang="en-US" sz="1100" b="0" i="0" u="none" strike="noStrike" cap="none" normalizeH="0" baseline="0" dirty="0">
                <a:ln>
                  <a:noFill/>
                </a:ln>
                <a:solidFill>
                  <a:srgbClr val="F8F8F2"/>
                </a:solidFill>
                <a:effectLst/>
                <a:latin typeface="Consolas" panose="020B0609020204030204" pitchFamily="49" charset="0"/>
              </a:rPr>
              <a:t> = 1.5;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cout</a:t>
            </a:r>
            <a:r>
              <a:rPr kumimoji="0" lang="en-US" altLang="en-US" sz="1100" b="0" i="0" u="none" strike="noStrike" cap="none" normalizeH="0" baseline="0" dirty="0">
                <a:ln>
                  <a:noFill/>
                </a:ln>
                <a:solidFill>
                  <a:srgbClr val="F8F8F2"/>
                </a:solidFill>
                <a:effectLst/>
                <a:latin typeface="Consolas" panose="020B0609020204030204" pitchFamily="49" charset="0"/>
              </a:rPr>
              <a:t> &lt;&lt; </a:t>
            </a:r>
            <a:r>
              <a:rPr kumimoji="0" lang="en-US" altLang="en-US" sz="1100" b="0" i="0" u="none" strike="noStrike" cap="none" normalizeH="0" baseline="0" dirty="0">
                <a:ln>
                  <a:noFill/>
                </a:ln>
                <a:solidFill>
                  <a:srgbClr val="E6DB74"/>
                </a:solidFill>
                <a:effectLst/>
                <a:latin typeface="Consolas" panose="020B0609020204030204" pitchFamily="49" charset="0"/>
              </a:rPr>
              <a:t>"Area is:"</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&lt;&lt; </a:t>
            </a:r>
            <a:r>
              <a:rPr kumimoji="0" lang="en-US" altLang="en-US" sz="1100" b="0" i="0" u="none" strike="noStrike" cap="none" normalizeH="0" baseline="0" dirty="0" err="1">
                <a:ln>
                  <a:noFill/>
                </a:ln>
                <a:solidFill>
                  <a:srgbClr val="F8F8F2"/>
                </a:solidFill>
                <a:effectLst/>
                <a:latin typeface="Consolas" panose="020B0609020204030204" pitchFamily="49" charset="0"/>
              </a:rPr>
              <a:t>obj.compute_area</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return</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5BEAE19-75B8-496C-81C1-E88EEEC724EE}"/>
              </a:ext>
            </a:extLst>
          </p:cNvPr>
          <p:cNvSpPr txBox="1"/>
          <p:nvPr/>
        </p:nvSpPr>
        <p:spPr>
          <a:xfrm>
            <a:off x="836875" y="292412"/>
            <a:ext cx="6094674" cy="369332"/>
          </a:xfrm>
          <a:prstGeom prst="rect">
            <a:avLst/>
          </a:prstGeom>
          <a:noFill/>
        </p:spPr>
        <p:txBody>
          <a:bodyPr wrap="square">
            <a:spAutoFit/>
          </a:bodyPr>
          <a:lstStyle/>
          <a:p>
            <a:r>
              <a:rPr lang="en-US" dirty="0"/>
              <a:t>Private example:</a:t>
            </a:r>
            <a:endParaRPr lang="en-IN" dirty="0"/>
          </a:p>
        </p:txBody>
      </p:sp>
    </p:spTree>
    <p:extLst>
      <p:ext uri="{BB962C8B-B14F-4D97-AF65-F5344CB8AC3E}">
        <p14:creationId xmlns:p14="http://schemas.microsoft.com/office/powerpoint/2010/main" val="222947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785806-D732-4901-833E-EF75678416EA}"/>
              </a:ext>
            </a:extLst>
          </p:cNvPr>
          <p:cNvSpPr>
            <a:spLocks noChangeArrowheads="1"/>
          </p:cNvSpPr>
          <p:nvPr/>
        </p:nvSpPr>
        <p:spPr bwMode="auto">
          <a:xfrm>
            <a:off x="429369" y="189651"/>
            <a:ext cx="5478449" cy="647869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#include&lt;iostream&gt;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using</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namespace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std;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92672"/>
                </a:solidFill>
                <a:effectLst/>
                <a:latin typeface="Consolas" panose="020B0609020204030204" pitchFamily="49" charset="0"/>
              </a:rPr>
              <a:t>class</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Circle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private data member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private</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public member function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public</a:t>
            </a: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void</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compute_area</a:t>
            </a:r>
            <a:r>
              <a:rPr kumimoji="0" lang="en-US" altLang="en-US" sz="1100" b="0" i="0" u="none" strike="noStrike" cap="none" normalizeH="0" baseline="0" dirty="0">
                <a:ln>
                  <a:noFill/>
                </a:ln>
                <a:solidFill>
                  <a:srgbClr val="F8F8F2"/>
                </a:solidFill>
                <a:effectLst/>
                <a:latin typeface="Consolas" panose="020B0609020204030204" pitchFamily="49" charset="0"/>
              </a:rPr>
              <a:t>(</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member function can access private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data member 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radius = 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66D9EF"/>
                </a:solidFill>
                <a:effectLst/>
                <a:latin typeface="Consolas" panose="020B0609020204030204" pitchFamily="49" charset="0"/>
              </a:rPr>
              <a:t>double</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area = 3.14*radius*radius;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cout</a:t>
            </a:r>
            <a:r>
              <a:rPr kumimoji="0" lang="en-US" altLang="en-US" sz="1100" b="0" i="0" u="none" strike="noStrike" cap="none" normalizeH="0" baseline="0" dirty="0">
                <a:ln>
                  <a:noFill/>
                </a:ln>
                <a:solidFill>
                  <a:srgbClr val="F8F8F2"/>
                </a:solidFill>
                <a:effectLst/>
                <a:latin typeface="Consolas" panose="020B0609020204030204" pitchFamily="49" charset="0"/>
              </a:rPr>
              <a:t> &lt;&lt; </a:t>
            </a:r>
            <a:r>
              <a:rPr kumimoji="0" lang="en-US" altLang="en-US" sz="1100" b="0" i="0" u="none" strike="noStrike" cap="none" normalizeH="0" baseline="0" dirty="0">
                <a:ln>
                  <a:noFill/>
                </a:ln>
                <a:solidFill>
                  <a:srgbClr val="E6DB74"/>
                </a:solidFill>
                <a:effectLst/>
                <a:latin typeface="Consolas" panose="020B0609020204030204" pitchFamily="49" charset="0"/>
              </a:rPr>
              <a:t>"Radius is: "</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&lt;&lt; radius &lt;&lt; </a:t>
            </a:r>
            <a:r>
              <a:rPr kumimoji="0" lang="en-US" altLang="en-US" sz="1100" b="0" i="0" u="none" strike="noStrike" cap="none" normalizeH="0" baseline="0" dirty="0" err="1">
                <a:ln>
                  <a:noFill/>
                </a:ln>
                <a:solidFill>
                  <a:srgbClr val="F8F8F2"/>
                </a:solidFill>
                <a:effectLst/>
                <a:latin typeface="Consolas" panose="020B0609020204030204" pitchFamily="49" charset="0"/>
              </a:rPr>
              <a:t>endl</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cout</a:t>
            </a:r>
            <a:r>
              <a:rPr kumimoji="0" lang="en-US" altLang="en-US" sz="1100" b="0" i="0" u="none" strike="noStrike" cap="none" normalizeH="0" baseline="0" dirty="0">
                <a:ln>
                  <a:noFill/>
                </a:ln>
                <a:solidFill>
                  <a:srgbClr val="F8F8F2"/>
                </a:solidFill>
                <a:effectLst/>
                <a:latin typeface="Consolas" panose="020B0609020204030204" pitchFamily="49" charset="0"/>
              </a:rPr>
              <a:t> &lt;&lt; </a:t>
            </a:r>
            <a:r>
              <a:rPr kumimoji="0" lang="en-US" altLang="en-US" sz="1100" b="0" i="0" u="none" strike="noStrike" cap="none" normalizeH="0" baseline="0" dirty="0">
                <a:ln>
                  <a:noFill/>
                </a:ln>
                <a:solidFill>
                  <a:srgbClr val="E6DB74"/>
                </a:solidFill>
                <a:effectLst/>
                <a:latin typeface="Consolas" panose="020B0609020204030204" pitchFamily="49" charset="0"/>
              </a:rPr>
              <a:t>"Area is: "</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&lt;&lt; area;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75715E"/>
                </a:solidFill>
                <a:effectLst/>
                <a:latin typeface="Consolas" panose="020B0609020204030204" pitchFamily="49" charset="0"/>
              </a:rPr>
              <a:t>// main function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66D9EF"/>
                </a:solidFill>
                <a:effectLst/>
                <a:latin typeface="Consolas" panose="020B0609020204030204" pitchFamily="49" charset="0"/>
              </a:rPr>
              <a:t>int</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main()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creating object of the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Circle obj;</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trying to access private data member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75715E"/>
                </a:solidFill>
                <a:effectLst/>
                <a:latin typeface="Consolas" panose="020B0609020204030204" pitchFamily="49" charset="0"/>
              </a:rPr>
              <a:t>// directly outside the class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F8F8F2"/>
                </a:solidFill>
                <a:effectLst/>
                <a:latin typeface="Consolas" panose="020B0609020204030204" pitchFamily="49" charset="0"/>
              </a:rPr>
              <a:t>obj.compute_area</a:t>
            </a:r>
            <a:r>
              <a:rPr kumimoji="0" lang="en-US" altLang="en-US" sz="1100" b="0" i="0" u="none" strike="noStrike" cap="none" normalizeH="0" baseline="0" dirty="0">
                <a:ln>
                  <a:noFill/>
                </a:ln>
                <a:solidFill>
                  <a:srgbClr val="F8F8F2"/>
                </a:solidFill>
                <a:effectLst/>
                <a:latin typeface="Consolas" panose="020B0609020204030204" pitchFamily="49" charset="0"/>
              </a:rPr>
              <a:t>(1.5);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800" b="0" i="0" u="none" strike="noStrike" cap="none" normalizeH="0" baseline="0" dirty="0">
                <a:ln>
                  <a:noFill/>
                </a:ln>
                <a:solidFill>
                  <a:srgbClr val="FFFFFF"/>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1" i="0" u="none" strike="noStrike" cap="none" normalizeH="0" baseline="0" dirty="0">
                <a:ln>
                  <a:noFill/>
                </a:ln>
                <a:solidFill>
                  <a:srgbClr val="F92672"/>
                </a:solidFill>
                <a:effectLst/>
                <a:latin typeface="Consolas" panose="020B0609020204030204" pitchFamily="49" charset="0"/>
              </a:rPr>
              <a:t>return</a:t>
            </a:r>
            <a:r>
              <a:rPr kumimoji="0" lang="en-US" altLang="en-US" sz="8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F8F8F2"/>
                </a:solidFill>
                <a:effectLst/>
                <a:latin typeface="Consolas" panose="020B0609020204030204" pitchFamily="49" charset="0"/>
              </a:rPr>
              <a:t>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8FB57B8-A9BC-47D7-B25C-29DFB3D586B5}"/>
              </a:ext>
            </a:extLst>
          </p:cNvPr>
          <p:cNvSpPr>
            <a:spLocks noChangeArrowheads="1"/>
          </p:cNvSpPr>
          <p:nvPr/>
        </p:nvSpPr>
        <p:spPr bwMode="auto">
          <a:xfrm>
            <a:off x="6202017" y="2349568"/>
            <a:ext cx="3896139" cy="433432"/>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urw-din"/>
              </a:rPr>
              <a:t>Output</a:t>
            </a:r>
            <a:r>
              <a:rPr kumimoji="0" lang="en-US" altLang="en-US" sz="1200" b="0" i="0" u="none" strike="noStrike" cap="none" normalizeH="0" baseline="0">
                <a:ln>
                  <a:noFill/>
                </a:ln>
                <a:solidFill>
                  <a:srgbClr val="FFFFFF"/>
                </a:solidFill>
                <a:effectLst/>
                <a:latin typeface="urw-din"/>
              </a:rPr>
              <a:t>: </a:t>
            </a:r>
            <a:endParaRPr kumimoji="0" lang="en-US" altLang="en-US" sz="1200" b="0" i="0" u="none" strike="noStrike" cap="none" normalizeH="0" baseline="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Radius is: 1.5 Area is: 7.065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6696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642</Words>
  <Application>Microsoft Office PowerPoint</Application>
  <PresentationFormat>Widescreen</PresentationFormat>
  <Paragraphs>117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Consolas</vt:lpstr>
      <vt:lpstr>sofia-pro</vt:lpstr>
      <vt:lpstr>urw-din</vt:lpstr>
      <vt:lpstr>Office Theme</vt:lpstr>
      <vt:lpstr>ENCAPSULATION</vt:lpstr>
      <vt:lpstr>ENCAPSULATION</vt:lpstr>
      <vt:lpstr>Access Modifiers in C++Modifiers in C++</vt:lpstr>
      <vt:lpstr>Public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LINO</dc:creator>
  <cp:lastModifiedBy>LINO</cp:lastModifiedBy>
  <cp:revision>2</cp:revision>
  <dcterms:created xsi:type="dcterms:W3CDTF">2021-10-12T01:54:33Z</dcterms:created>
  <dcterms:modified xsi:type="dcterms:W3CDTF">2021-10-14T01:46:20Z</dcterms:modified>
</cp:coreProperties>
</file>