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96" r:id="rId4"/>
    <p:sldId id="290" r:id="rId5"/>
    <p:sldId id="291" r:id="rId6"/>
    <p:sldId id="258" r:id="rId7"/>
    <p:sldId id="292" r:id="rId8"/>
    <p:sldId id="293" r:id="rId9"/>
    <p:sldId id="294" r:id="rId10"/>
    <p:sldId id="295" r:id="rId11"/>
    <p:sldId id="300" r:id="rId12"/>
    <p:sldId id="301" r:id="rId13"/>
    <p:sldId id="302" r:id="rId14"/>
    <p:sldId id="303" r:id="rId15"/>
    <p:sldId id="304" r:id="rId16"/>
    <p:sldId id="305" r:id="rId17"/>
    <p:sldId id="298" r:id="rId18"/>
    <p:sldId id="263" r:id="rId19"/>
    <p:sldId id="264" r:id="rId20"/>
    <p:sldId id="289" r:id="rId21"/>
    <p:sldId id="259" r:id="rId22"/>
    <p:sldId id="299" r:id="rId23"/>
    <p:sldId id="261" r:id="rId24"/>
    <p:sldId id="267" r:id="rId25"/>
    <p:sldId id="269" r:id="rId26"/>
    <p:sldId id="297" r:id="rId27"/>
    <p:sldId id="306" r:id="rId28"/>
    <p:sldId id="30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O" initials="L" lastIdx="2" clrIdx="0">
    <p:extLst>
      <p:ext uri="{19B8F6BF-5375-455C-9EA6-DF929625EA0E}">
        <p15:presenceInfo xmlns:p15="http://schemas.microsoft.com/office/powerpoint/2012/main" userId="LI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8" autoAdjust="0"/>
  </p:normalViewPr>
  <p:slideViewPr>
    <p:cSldViewPr>
      <p:cViewPr varScale="1">
        <p:scale>
          <a:sx n="119" d="100"/>
          <a:sy n="119" d="100"/>
        </p:scale>
        <p:origin x="13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3T19:02:08.298" idx="2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B65156B-0D4E-46A5-AECF-684F7070F843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A47266-F015-4DFF-93D3-C1E786F5F3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156B-0D4E-46A5-AECF-684F7070F843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7266-F015-4DFF-93D3-C1E786F5F3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156B-0D4E-46A5-AECF-684F7070F843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7266-F015-4DFF-93D3-C1E786F5F3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156B-0D4E-46A5-AECF-684F7070F843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7266-F015-4DFF-93D3-C1E786F5F3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156B-0D4E-46A5-AECF-684F7070F843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7266-F015-4DFF-93D3-C1E786F5F3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156B-0D4E-46A5-AECF-684F7070F843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7266-F015-4DFF-93D3-C1E786F5F3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156B-0D4E-46A5-AECF-684F7070F843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7266-F015-4DFF-93D3-C1E786F5F3F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156B-0D4E-46A5-AECF-684F7070F843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7266-F015-4DFF-93D3-C1E786F5F3F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156B-0D4E-46A5-AECF-684F7070F843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7266-F015-4DFF-93D3-C1E786F5F3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B65156B-0D4E-46A5-AECF-684F7070F843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7266-F015-4DFF-93D3-C1E786F5F3F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B65156B-0D4E-46A5-AECF-684F7070F843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6A47266-F015-4DFF-93D3-C1E786F5F3F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B65156B-0D4E-46A5-AECF-684F7070F843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6A47266-F015-4DFF-93D3-C1E786F5F3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urboc.me/download-turbo-c-file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troduction-of-programming-paradigms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basic-concepts-of-object-oriented-programming-using-c/" TargetMode="External"/><Relationship Id="rId2" Type="http://schemas.openxmlformats.org/officeDocument/2006/relationships/hyperlink" Target="https://www.geeksforgeeks.org/introduction-of-programming-paradigms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/>
              <a:t>INTRODUCTION TO C++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81000"/>
            <a:ext cx="8001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400" dirty="0">
                <a:solidFill>
                  <a:prstClr val="black"/>
                </a:solidFill>
              </a:rPr>
              <a:t>E.g. :</a:t>
            </a:r>
          </a:p>
          <a:p>
            <a:pPr lvl="0"/>
            <a:r>
              <a:rPr lang="en-IN" sz="2400" dirty="0">
                <a:solidFill>
                  <a:prstClr val="black"/>
                </a:solidFill>
              </a:rPr>
              <a:t>Write a </a:t>
            </a:r>
            <a:r>
              <a:rPr lang="en-IN" sz="2400" dirty="0" err="1">
                <a:solidFill>
                  <a:prstClr val="black"/>
                </a:solidFill>
              </a:rPr>
              <a:t>c++</a:t>
            </a:r>
            <a:r>
              <a:rPr lang="en-IN" sz="2400" dirty="0">
                <a:solidFill>
                  <a:prstClr val="black"/>
                </a:solidFill>
              </a:rPr>
              <a:t> program to display “</a:t>
            </a:r>
            <a:r>
              <a:rPr lang="en-IN" sz="2400" b="1" dirty="0">
                <a:solidFill>
                  <a:prstClr val="black"/>
                </a:solidFill>
              </a:rPr>
              <a:t>Welcome to Bioinformatics</a:t>
            </a:r>
            <a:r>
              <a:rPr lang="en-IN" sz="2400" dirty="0">
                <a:solidFill>
                  <a:prstClr val="black"/>
                </a:solidFill>
              </a:rPr>
              <a:t>” as output on screen</a:t>
            </a:r>
          </a:p>
          <a:p>
            <a:pPr lvl="0"/>
            <a:endParaRPr lang="en-IN" sz="2400" dirty="0">
              <a:solidFill>
                <a:prstClr val="black"/>
              </a:solidFill>
            </a:endParaRPr>
          </a:p>
          <a:p>
            <a:pPr lvl="0"/>
            <a:r>
              <a:rPr lang="en-IN" sz="2400" dirty="0">
                <a:solidFill>
                  <a:prstClr val="black"/>
                </a:solidFill>
              </a:rPr>
              <a:t>#include&lt;iostream.h&gt;</a:t>
            </a:r>
          </a:p>
          <a:p>
            <a:pPr lvl="0"/>
            <a:r>
              <a:rPr lang="en-IN" sz="2400" dirty="0">
                <a:solidFill>
                  <a:prstClr val="black"/>
                </a:solidFill>
              </a:rPr>
              <a:t>void main()</a:t>
            </a:r>
          </a:p>
          <a:p>
            <a:pPr lvl="0"/>
            <a:r>
              <a:rPr lang="en-IN" sz="2400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IN" sz="2400" dirty="0" err="1">
                <a:solidFill>
                  <a:prstClr val="black"/>
                </a:solidFill>
              </a:rPr>
              <a:t>cout</a:t>
            </a:r>
            <a:r>
              <a:rPr lang="en-IN" sz="2400" dirty="0">
                <a:solidFill>
                  <a:prstClr val="black"/>
                </a:solidFill>
              </a:rPr>
              <a:t>&lt;&lt;“</a:t>
            </a:r>
            <a:r>
              <a:rPr lang="en-IN" sz="2400" b="1" dirty="0">
                <a:solidFill>
                  <a:prstClr val="black"/>
                </a:solidFill>
              </a:rPr>
              <a:t>Welcome to Bioinformatics</a:t>
            </a:r>
            <a:r>
              <a:rPr lang="en-IN" sz="2400" dirty="0">
                <a:solidFill>
                  <a:prstClr val="black"/>
                </a:solidFill>
              </a:rPr>
              <a:t>”</a:t>
            </a:r>
          </a:p>
          <a:p>
            <a:pPr lvl="0"/>
            <a:r>
              <a:rPr lang="en-IN" sz="2400" dirty="0">
                <a:solidFill>
                  <a:prstClr val="black"/>
                </a:solidFill>
              </a:rPr>
              <a:t>}</a:t>
            </a:r>
          </a:p>
          <a:p>
            <a:pPr lvl="0"/>
            <a:endParaRPr lang="en-IN" sz="2400" dirty="0">
              <a:solidFill>
                <a:prstClr val="black"/>
              </a:solidFill>
            </a:endParaRPr>
          </a:p>
          <a:p>
            <a:pPr lvl="0"/>
            <a:r>
              <a:rPr lang="en-IN" sz="2400" b="1" dirty="0">
                <a:solidFill>
                  <a:prstClr val="black"/>
                </a:solidFill>
              </a:rPr>
              <a:t>Output:</a:t>
            </a:r>
          </a:p>
          <a:p>
            <a:pPr lvl="0"/>
            <a:r>
              <a:rPr lang="en-IN" sz="2400" dirty="0">
                <a:solidFill>
                  <a:prstClr val="black"/>
                </a:solidFill>
              </a:rPr>
              <a:t>Welcome to Bioinformatics</a:t>
            </a:r>
          </a:p>
          <a:p>
            <a:pPr lvl="0"/>
            <a:endParaRPr lang="en-IN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451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277D4-C1EB-4906-A539-D6ACFAA93329}"/>
              </a:ext>
            </a:extLst>
          </p:cNvPr>
          <p:cNvSpPr txBox="1"/>
          <p:nvPr/>
        </p:nvSpPr>
        <p:spPr>
          <a:xfrm>
            <a:off x="838200" y="381000"/>
            <a:ext cx="7467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Install Turbo C++</a:t>
            </a:r>
          </a:p>
          <a:p>
            <a:r>
              <a:rPr lang="en-IN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https://turboc.me/download-turbo-c-file/</a:t>
            </a:r>
            <a:r>
              <a:rPr lang="en-IN" dirty="0">
                <a:solidFill>
                  <a:srgbClr val="7030A0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1D99C3-06E9-4D23-BA75-AE2FEF4128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33" t="12963" r="42500" b="15926"/>
          <a:stretch/>
        </p:blipFill>
        <p:spPr>
          <a:xfrm>
            <a:off x="685800" y="1295400"/>
            <a:ext cx="3352800" cy="36576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A1DFDA5-48A6-46F3-AE5A-3AC699667C8C}"/>
              </a:ext>
            </a:extLst>
          </p:cNvPr>
          <p:cNvSpPr/>
          <p:nvPr/>
        </p:nvSpPr>
        <p:spPr>
          <a:xfrm>
            <a:off x="1143000" y="4419600"/>
            <a:ext cx="2438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F1EAA8-CD6B-4B12-A3E9-0BC26C696B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500" b="81111"/>
          <a:stretch/>
        </p:blipFill>
        <p:spPr>
          <a:xfrm>
            <a:off x="4343400" y="1371600"/>
            <a:ext cx="4572000" cy="13716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6C63C7F-AB25-47C8-BB46-CF5B4398B146}"/>
              </a:ext>
            </a:extLst>
          </p:cNvPr>
          <p:cNvSpPr/>
          <p:nvPr/>
        </p:nvSpPr>
        <p:spPr>
          <a:xfrm>
            <a:off x="4258235" y="1847165"/>
            <a:ext cx="2438400" cy="42046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00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EB239D-7361-42EB-B1C4-1682FA881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333" b="32222"/>
          <a:stretch/>
        </p:blipFill>
        <p:spPr>
          <a:xfrm>
            <a:off x="533400" y="762000"/>
            <a:ext cx="7696200" cy="50292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59607DA-7BCC-4CE4-80D8-A6F450256BF7}"/>
              </a:ext>
            </a:extLst>
          </p:cNvPr>
          <p:cNvSpPr/>
          <p:nvPr/>
        </p:nvSpPr>
        <p:spPr>
          <a:xfrm>
            <a:off x="3124200" y="2438400"/>
            <a:ext cx="1295400" cy="2286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2B3F5-8D5A-4028-9636-AA167FE07FA4}"/>
              </a:ext>
            </a:extLst>
          </p:cNvPr>
          <p:cNvSpPr txBox="1"/>
          <p:nvPr/>
        </p:nvSpPr>
        <p:spPr>
          <a:xfrm>
            <a:off x="838200" y="3048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click on </a:t>
            </a:r>
            <a:r>
              <a:rPr lang="en-US" dirty="0" err="1"/>
              <a:t>file</a:t>
            </a:r>
            <a:r>
              <a:rPr lang="en-US" dirty="0" err="1">
                <a:sym typeface="Wingdings" panose="05000000000000000000" pitchFamily="2" charset="2"/>
              </a:rPr>
              <a:t>click</a:t>
            </a:r>
            <a:r>
              <a:rPr lang="en-US" dirty="0">
                <a:sym typeface="Wingdings" panose="05000000000000000000" pitchFamily="2" charset="2"/>
              </a:rPr>
              <a:t> on extract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041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A35CE3-00CB-4E54-8114-946A1F5A6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333" b="73333"/>
          <a:stretch/>
        </p:blipFill>
        <p:spPr>
          <a:xfrm>
            <a:off x="1752600" y="876300"/>
            <a:ext cx="4800600" cy="23622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860C152-646D-4570-BA92-6444553367DF}"/>
              </a:ext>
            </a:extLst>
          </p:cNvPr>
          <p:cNvSpPr/>
          <p:nvPr/>
        </p:nvSpPr>
        <p:spPr>
          <a:xfrm>
            <a:off x="2667000" y="2057400"/>
            <a:ext cx="990600" cy="2286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06A4C-1F95-4352-AC23-6171F41F14E2}"/>
              </a:ext>
            </a:extLst>
          </p:cNvPr>
          <p:cNvSpPr txBox="1"/>
          <p:nvPr/>
        </p:nvSpPr>
        <p:spPr>
          <a:xfrm>
            <a:off x="1295400" y="3810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extracted folder(Double click on the folder)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0C1BC0-B10A-44DB-B494-B9A7B092B0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" r="48333" b="64814"/>
          <a:stretch/>
        </p:blipFill>
        <p:spPr>
          <a:xfrm>
            <a:off x="1295400" y="3791608"/>
            <a:ext cx="7003344" cy="29901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95AE69-96A7-4F79-908A-8D716462A1D0}"/>
              </a:ext>
            </a:extLst>
          </p:cNvPr>
          <p:cNvSpPr txBox="1"/>
          <p:nvPr/>
        </p:nvSpPr>
        <p:spPr>
          <a:xfrm>
            <a:off x="1918446" y="3422276"/>
            <a:ext cx="6234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Double click on the setup </a:t>
            </a:r>
            <a:r>
              <a:rPr lang="en-US" dirty="0" err="1"/>
              <a:t>i.e</a:t>
            </a:r>
            <a:r>
              <a:rPr lang="en-US" dirty="0"/>
              <a:t> application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000F0A-7BC7-49DB-981B-3A41601DBC97}"/>
              </a:ext>
            </a:extLst>
          </p:cNvPr>
          <p:cNvSpPr/>
          <p:nvPr/>
        </p:nvSpPr>
        <p:spPr>
          <a:xfrm>
            <a:off x="2514600" y="5257800"/>
            <a:ext cx="609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463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8E1BB3-067D-4741-8C2D-462DD8C5F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04800"/>
            <a:ext cx="3752850" cy="1419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899F2A-7E25-4263-A29F-93FAB5F17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81201"/>
            <a:ext cx="4495800" cy="259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3B45C0-D642-438F-BCF2-7ED1A31CBC15}"/>
              </a:ext>
            </a:extLst>
          </p:cNvPr>
          <p:cNvSpPr txBox="1"/>
          <p:nvPr/>
        </p:nvSpPr>
        <p:spPr>
          <a:xfrm>
            <a:off x="381000" y="50292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accept </a:t>
            </a:r>
            <a:r>
              <a:rPr lang="en-US" dirty="0" err="1"/>
              <a:t>radiobutton</a:t>
            </a:r>
            <a:r>
              <a:rPr lang="en-US" dirty="0"/>
              <a:t> and click install</a:t>
            </a:r>
            <a:r>
              <a:rPr lang="en-US" dirty="0">
                <a:sym typeface="Wingdings" panose="05000000000000000000" pitchFamily="2" charset="2"/>
              </a:rPr>
              <a:t> Click Launch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536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3F2B32-FEAE-4AE0-8342-76381C834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38200"/>
            <a:ext cx="7620000" cy="42862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879C12E-6538-42FA-91CF-E63512AC0F62}"/>
              </a:ext>
            </a:extLst>
          </p:cNvPr>
          <p:cNvSpPr/>
          <p:nvPr/>
        </p:nvSpPr>
        <p:spPr>
          <a:xfrm>
            <a:off x="3657600" y="4495800"/>
            <a:ext cx="41148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220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20BF59-622A-4057-8FF0-51A84AC1D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7200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72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Tokens in C++</a:t>
            </a:r>
          </a:p>
        </p:txBody>
      </p:sp>
      <p:sp>
        <p:nvSpPr>
          <p:cNvPr id="3" name="Rectangle 2"/>
          <p:cNvSpPr/>
          <p:nvPr/>
        </p:nvSpPr>
        <p:spPr>
          <a:xfrm>
            <a:off x="485422" y="914400"/>
            <a:ext cx="7848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  <a:latin typeface="Roboto"/>
              </a:rPr>
              <a:t>Each word or statement and punctuation </a:t>
            </a:r>
            <a:r>
              <a:rPr lang="en-US" sz="2000" dirty="0">
                <a:solidFill>
                  <a:srgbClr val="000000"/>
                </a:solidFill>
                <a:latin typeface="Roboto"/>
              </a:rPr>
              <a:t>is referred to as a token in C++.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Roboto"/>
              </a:rPr>
              <a:t>Tokens are the </a:t>
            </a:r>
            <a:r>
              <a:rPr lang="en-US" sz="2000" b="1" dirty="0">
                <a:solidFill>
                  <a:srgbClr val="000000"/>
                </a:solidFill>
                <a:latin typeface="Roboto"/>
              </a:rPr>
              <a:t>smallest building block or smallest unit </a:t>
            </a:r>
            <a:r>
              <a:rPr lang="en-US" sz="2000" dirty="0">
                <a:solidFill>
                  <a:srgbClr val="000000"/>
                </a:solidFill>
                <a:latin typeface="Roboto"/>
              </a:rPr>
              <a:t>of a C++ program.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79778" y="2237839"/>
            <a:ext cx="787682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000" b="1" dirty="0"/>
              <a:t>Keywords</a:t>
            </a:r>
          </a:p>
          <a:p>
            <a:endParaRPr lang="en-IN" sz="20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Keywords are </a:t>
            </a:r>
            <a:r>
              <a:rPr lang="en-US" b="1" dirty="0"/>
              <a:t>reserved words which convey special meaning </a:t>
            </a:r>
            <a:r>
              <a:rPr lang="en-US" dirty="0"/>
              <a:t>to compiler or computer program, and its </a:t>
            </a:r>
            <a:r>
              <a:rPr lang="en-US" b="1" dirty="0"/>
              <a:t>meaning cannot be changed</a:t>
            </a:r>
            <a:r>
              <a:rPr lang="en-US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meaning and working of these keywords are already known to the compiler.</a:t>
            </a:r>
          </a:p>
          <a:p>
            <a:endParaRPr lang="en-US" sz="2000" b="1" dirty="0"/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292841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04800"/>
            <a:ext cx="838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DATATYPES(</a:t>
            </a:r>
            <a:r>
              <a:rPr lang="en-US" sz="3200" b="1" dirty="0" err="1"/>
              <a:t>kEYWORDS</a:t>
            </a:r>
            <a:r>
              <a:rPr lang="en-US" sz="3200" b="1" dirty="0"/>
              <a:t>)</a:t>
            </a:r>
          </a:p>
          <a:p>
            <a:r>
              <a:rPr lang="en-US" sz="2800" b="1" dirty="0"/>
              <a:t>Keywords are the words that Convey Special meaning to the language compiler</a:t>
            </a:r>
          </a:p>
          <a:p>
            <a:endParaRPr lang="en-US" sz="2800" b="1" dirty="0"/>
          </a:p>
          <a:p>
            <a:r>
              <a:rPr lang="en-US" sz="2800" dirty="0"/>
              <a:t>The three basic data types are</a:t>
            </a:r>
          </a:p>
          <a:p>
            <a:endParaRPr lang="en-US" sz="2800" b="1" dirty="0"/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INTEGER</a:t>
            </a:r>
          </a:p>
          <a:p>
            <a:r>
              <a:rPr lang="en-US" sz="2800" dirty="0"/>
              <a:t>     These are whole numbers, both positive and negative</a:t>
            </a:r>
            <a:endParaRPr lang="en-US" sz="2800" b="1" dirty="0"/>
          </a:p>
          <a:p>
            <a:r>
              <a:rPr lang="en-US" sz="2800" b="1" dirty="0"/>
              <a:t>		</a:t>
            </a:r>
            <a:r>
              <a:rPr lang="en-US" sz="2800" b="1" dirty="0" err="1"/>
              <a:t>int</a:t>
            </a:r>
            <a:endParaRPr lang="en-US" sz="2800" b="1" dirty="0"/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FLOATING POINT</a:t>
            </a:r>
          </a:p>
          <a:p>
            <a:r>
              <a:rPr lang="en-US" sz="2800" dirty="0"/>
              <a:t> These are numbers which contain fractional parts, both positive and negative.</a:t>
            </a:r>
          </a:p>
          <a:p>
            <a:r>
              <a:rPr lang="en-US" sz="2800" dirty="0"/>
              <a:t>		</a:t>
            </a:r>
            <a:r>
              <a:rPr lang="en-US" sz="2800" b="1" dirty="0"/>
              <a:t>float</a:t>
            </a:r>
          </a:p>
          <a:p>
            <a:endParaRPr lang="en-US" sz="28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09600"/>
            <a:ext cx="6096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/>
              <a:t> CHARACTER</a:t>
            </a:r>
          </a:p>
          <a:p>
            <a:r>
              <a:rPr lang="en-US" sz="2800" dirty="0"/>
              <a:t> These are </a:t>
            </a:r>
            <a:r>
              <a:rPr lang="en-US" sz="2800" b="1" dirty="0"/>
              <a:t>single characters.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1676400"/>
            <a:ext cx="144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char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199620"/>
            <a:ext cx="6096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/>
              <a:t> Double</a:t>
            </a:r>
          </a:p>
          <a:p>
            <a:r>
              <a:rPr lang="en-US" sz="2800" dirty="0"/>
              <a:t> These are numbers which contain decimal values</a:t>
            </a:r>
            <a:r>
              <a:rPr lang="en-US" sz="2800" b="1" dirty="0"/>
              <a:t>.</a:t>
            </a:r>
          </a:p>
          <a:p>
            <a:endParaRPr lang="en-US" sz="2800" b="1" dirty="0"/>
          </a:p>
          <a:p>
            <a:r>
              <a:rPr lang="en-US" sz="2800" b="1" dirty="0"/>
              <a:t>double</a:t>
            </a:r>
          </a:p>
          <a:p>
            <a:r>
              <a:rPr lang="en-US" sz="2800" b="1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228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Programming language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143000"/>
            <a:ext cx="754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programming language is a </a:t>
            </a:r>
            <a:r>
              <a:rPr lang="en-US" b="1" dirty="0"/>
              <a:t>set of grammatical rules for instructing a computer or computing device </a:t>
            </a:r>
            <a:r>
              <a:rPr lang="en-US" dirty="0"/>
              <a:t>to perform specific tasks.</a:t>
            </a:r>
          </a:p>
          <a:p>
            <a:r>
              <a:rPr lang="en-US" dirty="0"/>
              <a:t>It is an </a:t>
            </a:r>
            <a:r>
              <a:rPr lang="en-US" b="1" dirty="0"/>
              <a:t>high-level languages</a:t>
            </a:r>
            <a:r>
              <a:rPr lang="en-US" dirty="0"/>
              <a:t>, such as BASIC, C, C++, COBOL, Java, FORTRAN, Ada, and Pascal.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778" t="44666" r="63889" b="35778"/>
          <a:stretch/>
        </p:blipFill>
        <p:spPr>
          <a:xfrm>
            <a:off x="2209800" y="2895600"/>
            <a:ext cx="4953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45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2. Comments in C++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609600" y="1676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Single</a:t>
            </a:r>
            <a:r>
              <a:rPr kumimoji="0" lang="en-US" altLang="en-US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line comment: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Syntax:</a:t>
            </a:r>
            <a:endParaRPr kumimoji="0" lang="en-US" altLang="en-US" sz="2400" b="1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// a comment</a:t>
            </a:r>
            <a:endParaRPr kumimoji="0" lang="en-US" altLang="en-US" sz="2400" b="1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b="1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Multi-line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comment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/* a comment*/</a:t>
            </a:r>
          </a:p>
        </p:txBody>
      </p:sp>
    </p:spTree>
    <p:extLst>
      <p:ext uri="{BB962C8B-B14F-4D97-AF65-F5344CB8AC3E}">
        <p14:creationId xmlns:p14="http://schemas.microsoft.com/office/powerpoint/2010/main" val="1050950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1000"/>
            <a:ext cx="86106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2. VARIABLE(Identifiers)</a:t>
            </a:r>
          </a:p>
          <a:p>
            <a:endParaRPr lang="en-US" sz="2400" b="1" dirty="0"/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b="1" dirty="0"/>
              <a:t>Identifiers are names given to different entity </a:t>
            </a:r>
            <a:r>
              <a:rPr lang="en-US" sz="2400" dirty="0"/>
              <a:t>such as variables, structures, and functions. Also, identifier names should have to be </a:t>
            </a:r>
            <a:r>
              <a:rPr lang="en-US" sz="2400" b="1" dirty="0"/>
              <a:t>unique name</a:t>
            </a:r>
            <a:r>
              <a:rPr lang="en-US" sz="2400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Variables must be </a:t>
            </a:r>
            <a:r>
              <a:rPr lang="en-US" sz="2400" b="1" dirty="0"/>
              <a:t>declared before they can be used in a program</a:t>
            </a:r>
            <a:r>
              <a:rPr lang="en-US" sz="2400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/>
              <a:t>Used to Store values</a:t>
            </a:r>
          </a:p>
          <a:p>
            <a:endParaRPr lang="en-US" sz="2400" b="1" dirty="0"/>
          </a:p>
          <a:p>
            <a:r>
              <a:rPr lang="en-US" sz="2000" b="1" u="sng" dirty="0"/>
              <a:t>Identifier naming conventions or rules</a:t>
            </a:r>
            <a:endParaRPr lang="en-US" sz="2000" dirty="0"/>
          </a:p>
          <a:p>
            <a:r>
              <a:rPr lang="en-US" sz="2000" dirty="0"/>
              <a:t>1. Only alphabetic characters, digits and underscores are permitted.</a:t>
            </a:r>
          </a:p>
          <a:p>
            <a:r>
              <a:rPr lang="en-US" sz="2000" dirty="0"/>
              <a:t>2. First letter must be an alphabet or underscore (_).</a:t>
            </a:r>
          </a:p>
          <a:p>
            <a:r>
              <a:rPr lang="en-US" sz="2000" dirty="0"/>
              <a:t>3. Identifiers are case sensitive.</a:t>
            </a:r>
          </a:p>
          <a:p>
            <a:r>
              <a:rPr lang="en-US" sz="2000" dirty="0"/>
              <a:t>4. Reserved keywords can not be used as an identifier's name.</a:t>
            </a:r>
          </a:p>
          <a:p>
            <a:endParaRPr lang="en-US" sz="28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6096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</a:rPr>
              <a:t>Valid declaration:- </a:t>
            </a:r>
          </a:p>
          <a:p>
            <a:pPr lvl="0"/>
            <a:r>
              <a:rPr lang="en-US" sz="2400" b="1" dirty="0">
                <a:solidFill>
                  <a:prstClr val="black"/>
                </a:solidFill>
              </a:rPr>
              <a:t>	</a:t>
            </a:r>
            <a:r>
              <a:rPr lang="en-US" sz="2400" b="1" dirty="0" err="1">
                <a:solidFill>
                  <a:prstClr val="black"/>
                </a:solidFill>
              </a:rPr>
              <a:t>int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>
                <a:solidFill>
                  <a:prstClr val="black"/>
                </a:solidFill>
              </a:rPr>
              <a:t>newvar</a:t>
            </a:r>
            <a:r>
              <a:rPr lang="en-US" sz="2400" b="1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sz="2400" b="1" dirty="0">
                <a:solidFill>
                  <a:prstClr val="black"/>
                </a:solidFill>
              </a:rPr>
              <a:t>	</a:t>
            </a:r>
            <a:r>
              <a:rPr lang="en-US" sz="2400" b="1" dirty="0" err="1">
                <a:solidFill>
                  <a:prstClr val="black"/>
                </a:solidFill>
              </a:rPr>
              <a:t>int</a:t>
            </a:r>
            <a:r>
              <a:rPr lang="en-US" sz="2400" b="1" dirty="0">
                <a:solidFill>
                  <a:prstClr val="black"/>
                </a:solidFill>
              </a:rPr>
              <a:t> _</a:t>
            </a:r>
            <a:r>
              <a:rPr lang="en-US" sz="2400" b="1" dirty="0" err="1">
                <a:solidFill>
                  <a:prstClr val="black"/>
                </a:solidFill>
              </a:rPr>
              <a:t>newvar</a:t>
            </a:r>
            <a:r>
              <a:rPr lang="en-US" sz="2400" b="1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sz="2400" b="1" dirty="0">
                <a:solidFill>
                  <a:prstClr val="black"/>
                </a:solidFill>
              </a:rPr>
              <a:t>	</a:t>
            </a:r>
            <a:r>
              <a:rPr lang="en-US" sz="2400" b="1" dirty="0" err="1">
                <a:solidFill>
                  <a:prstClr val="black"/>
                </a:solidFill>
              </a:rPr>
              <a:t>int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>
                <a:solidFill>
                  <a:prstClr val="black"/>
                </a:solidFill>
              </a:rPr>
              <a:t>new_var</a:t>
            </a:r>
            <a:r>
              <a:rPr lang="en-US" sz="2400" b="1" dirty="0">
                <a:solidFill>
                  <a:prstClr val="black"/>
                </a:solidFill>
              </a:rPr>
              <a:t>;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0" y="6096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Invalid declaration:-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int</a:t>
            </a:r>
            <a:r>
              <a:rPr lang="en-US" sz="2400" b="1" dirty="0"/>
              <a:t> 1newvar;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int</a:t>
            </a:r>
            <a:r>
              <a:rPr lang="en-US" sz="2400" b="1" dirty="0"/>
              <a:t> float;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int</a:t>
            </a:r>
            <a:r>
              <a:rPr lang="en-US" sz="2400" b="1" dirty="0"/>
              <a:t> new-</a:t>
            </a:r>
            <a:r>
              <a:rPr lang="en-US" sz="2400" b="1" dirty="0" err="1"/>
              <a:t>var</a:t>
            </a:r>
            <a:r>
              <a:rPr lang="en-US" sz="24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87787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Local variables</a:t>
            </a:r>
          </a:p>
          <a:p>
            <a:endParaRPr lang="en-US" sz="3200" dirty="0"/>
          </a:p>
          <a:p>
            <a:r>
              <a:rPr lang="en-US" sz="3200" b="1" dirty="0"/>
              <a:t>Only exist inside </a:t>
            </a:r>
            <a:r>
              <a:rPr lang="en-US" sz="3200" dirty="0"/>
              <a:t>the specific function. </a:t>
            </a:r>
          </a:p>
          <a:p>
            <a:r>
              <a:rPr lang="en-US" sz="3200" dirty="0"/>
              <a:t>They are </a:t>
            </a:r>
            <a:r>
              <a:rPr lang="en-US" sz="3200" b="1" dirty="0"/>
              <a:t>unknown</a:t>
            </a:r>
            <a:r>
              <a:rPr lang="en-US" sz="3200" dirty="0"/>
              <a:t> to other functions.</a:t>
            </a:r>
          </a:p>
          <a:p>
            <a:r>
              <a:rPr lang="en-US" sz="3200" dirty="0"/>
              <a:t>They are </a:t>
            </a:r>
            <a:r>
              <a:rPr lang="en-US" sz="3200" b="1" dirty="0"/>
              <a:t>recreated each time</a:t>
            </a:r>
            <a:r>
              <a:rPr lang="en-US" sz="3200" dirty="0"/>
              <a:t> a function is executed or called.</a:t>
            </a:r>
          </a:p>
          <a:p>
            <a:endParaRPr lang="en-US" sz="3200" dirty="0"/>
          </a:p>
          <a:p>
            <a:r>
              <a:rPr lang="en-US" sz="3200" b="1" dirty="0"/>
              <a:t>Global variables </a:t>
            </a:r>
          </a:p>
          <a:p>
            <a:endParaRPr lang="en-US" sz="3200" dirty="0"/>
          </a:p>
          <a:p>
            <a:r>
              <a:rPr lang="en-US" sz="3200" dirty="0"/>
              <a:t>These variables </a:t>
            </a:r>
            <a:r>
              <a:rPr lang="en-US" sz="3200" b="1" dirty="0"/>
              <a:t>can be accessed by any function </a:t>
            </a:r>
            <a:r>
              <a:rPr lang="en-US" sz="3200" dirty="0"/>
              <a:t>in the program. </a:t>
            </a:r>
          </a:p>
          <a:p>
            <a:r>
              <a:rPr lang="en-US" sz="3200" b="1" dirty="0"/>
              <a:t>They do not get recreated if the function is recalled</a:t>
            </a:r>
            <a:r>
              <a:rPr lang="en-US" sz="3200"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6001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3. OPERATORS AND EXPRESSIONS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838200"/>
            <a:ext cx="86106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a. ARITHMETIC OPERATORS: </a:t>
            </a:r>
          </a:p>
          <a:p>
            <a:r>
              <a:rPr lang="en-US" sz="2800" dirty="0"/>
              <a:t>The symbols of the arithmetic operators are:-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4063" t="40625" r="13281" b="22917"/>
          <a:stretch>
            <a:fillRect/>
          </a:stretch>
        </p:blipFill>
        <p:spPr bwMode="auto">
          <a:xfrm>
            <a:off x="228600" y="2057400"/>
            <a:ext cx="8610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1000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b. THE RELATIONAL OPERATORS </a:t>
            </a:r>
          </a:p>
          <a:p>
            <a:r>
              <a:rPr lang="en-US" sz="3200" dirty="0"/>
              <a:t>These allow the comparison of two or more variables.</a:t>
            </a:r>
          </a:p>
          <a:p>
            <a:r>
              <a:rPr lang="en-US" sz="3200" dirty="0"/>
              <a:t> == equal to</a:t>
            </a:r>
          </a:p>
          <a:p>
            <a:r>
              <a:rPr lang="en-US" sz="3200" dirty="0"/>
              <a:t> != not equal </a:t>
            </a:r>
          </a:p>
          <a:p>
            <a:r>
              <a:rPr lang="en-US" sz="3200" dirty="0"/>
              <a:t>&lt; less than </a:t>
            </a:r>
          </a:p>
          <a:p>
            <a:r>
              <a:rPr lang="en-US" sz="3200" dirty="0"/>
              <a:t>&lt;= less than or equal to</a:t>
            </a:r>
          </a:p>
          <a:p>
            <a:r>
              <a:rPr lang="en-US" sz="3200" dirty="0"/>
              <a:t> &gt; greater than </a:t>
            </a:r>
          </a:p>
          <a:p>
            <a:r>
              <a:rPr lang="en-US" sz="3200" dirty="0"/>
              <a:t>&gt;= greater than or equal to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457200"/>
            <a:ext cx="7010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>
                <a:solidFill>
                  <a:prstClr val="black"/>
                </a:solidFill>
              </a:rPr>
              <a:t>c. THE I/O OPERATORS</a:t>
            </a:r>
          </a:p>
          <a:p>
            <a:pPr marL="514350" lvl="0" indent="-514350">
              <a:buAutoNum type="arabicPeriod"/>
            </a:pPr>
            <a:r>
              <a:rPr lang="en-US" sz="3200" b="1" dirty="0">
                <a:solidFill>
                  <a:prstClr val="black"/>
                </a:solidFill>
              </a:rPr>
              <a:t>Insertion(&gt;&gt;) :</a:t>
            </a:r>
            <a:r>
              <a:rPr lang="en-US" sz="3200" b="1" dirty="0" err="1">
                <a:solidFill>
                  <a:prstClr val="black"/>
                </a:solidFill>
              </a:rPr>
              <a:t>cin</a:t>
            </a:r>
            <a:endParaRPr lang="en-US" sz="3200" b="1" dirty="0">
              <a:solidFill>
                <a:prstClr val="black"/>
              </a:solidFill>
            </a:endParaRPr>
          </a:p>
          <a:p>
            <a:pPr marL="514350" lvl="0" indent="-514350">
              <a:buAutoNum type="arabicPeriod"/>
            </a:pPr>
            <a:r>
              <a:rPr lang="en-US" sz="3200" b="1" dirty="0">
                <a:solidFill>
                  <a:prstClr val="black"/>
                </a:solidFill>
              </a:rPr>
              <a:t>Extraction(&lt;&lt;):</a:t>
            </a:r>
            <a:r>
              <a:rPr lang="en-US" sz="3200" b="1" dirty="0" err="1">
                <a:solidFill>
                  <a:prstClr val="black"/>
                </a:solidFill>
              </a:rPr>
              <a:t>cout</a:t>
            </a:r>
            <a:endParaRPr lang="en-US" sz="3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292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56A69B-2E17-4411-803E-EBCFA0FE7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247066"/>
              </p:ext>
            </p:extLst>
          </p:nvPr>
        </p:nvGraphicFramePr>
        <p:xfrm>
          <a:off x="228600" y="2895600"/>
          <a:ext cx="8229600" cy="310896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280069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2069281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7740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Meaning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232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&amp;&amp;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expression1 </a:t>
                      </a:r>
                      <a:r>
                        <a:rPr lang="en-IN" b="1"/>
                        <a:t>&amp;&amp;</a:t>
                      </a:r>
                      <a:r>
                        <a:rPr lang="en-IN"/>
                        <a:t> expression2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Logical AND.</a:t>
                      </a:r>
                      <a:br>
                        <a:rPr lang="en-US"/>
                      </a:br>
                      <a:r>
                        <a:rPr lang="en-US"/>
                        <a:t>True only if all the operands are true.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791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||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expression1 </a:t>
                      </a:r>
                      <a:r>
                        <a:rPr lang="en-IN" b="1"/>
                        <a:t>||</a:t>
                      </a:r>
                      <a:r>
                        <a:rPr lang="en-IN"/>
                        <a:t> expression2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Logical OR.</a:t>
                      </a:r>
                      <a:br>
                        <a:rPr lang="en-US"/>
                      </a:br>
                      <a:r>
                        <a:rPr lang="en-US"/>
                        <a:t>True if at least one of the operands is true.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745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!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!</a:t>
                      </a:r>
                      <a:r>
                        <a:rPr lang="en-IN"/>
                        <a:t>expression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NOT.</a:t>
                      </a:r>
                      <a:br>
                        <a:rPr lang="en-US" dirty="0"/>
                      </a:br>
                      <a:r>
                        <a:rPr lang="en-US" dirty="0"/>
                        <a:t>True only if the operand is false.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204544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B04DB990-A51B-4BD6-A50B-04CE9E096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71438"/>
            <a:ext cx="861004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C++ Logical Operators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Logical operators are used to check whether an expression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expression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it returns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whereas if the expression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it returns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53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571B9C-B5C8-4AE8-996D-035F6E9B7746}"/>
              </a:ext>
            </a:extLst>
          </p:cNvPr>
          <p:cNvSpPr txBox="1"/>
          <p:nvPr/>
        </p:nvSpPr>
        <p:spPr>
          <a:xfrm>
            <a:off x="571500" y="990600"/>
            <a:ext cx="8001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Classwork:</a:t>
            </a:r>
          </a:p>
          <a:p>
            <a:endParaRPr lang="en-US" dirty="0"/>
          </a:p>
          <a:p>
            <a:r>
              <a:rPr lang="en-US" dirty="0"/>
              <a:t>C++ Program to Print Number Entered by User</a:t>
            </a:r>
          </a:p>
          <a:p>
            <a:r>
              <a:rPr lang="en-US" dirty="0"/>
              <a:t>C++ Program to Add Two Numbers</a:t>
            </a:r>
          </a:p>
          <a:p>
            <a:r>
              <a:rPr lang="en-US" dirty="0"/>
              <a:t>C++ Program to Find Quotient and </a:t>
            </a:r>
            <a:r>
              <a:rPr lang="en-US"/>
              <a:t>Remainder SHALMON</a:t>
            </a:r>
            <a:endParaRPr lang="en-US" dirty="0"/>
          </a:p>
          <a:p>
            <a:r>
              <a:rPr lang="en-US" dirty="0"/>
              <a:t>C++ Program to Swap Two Numbers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82C38-1615-40B2-8BD7-4B6A335FB16B}"/>
              </a:ext>
            </a:extLst>
          </p:cNvPr>
          <p:cNvSpPr txBox="1"/>
          <p:nvPr/>
        </p:nvSpPr>
        <p:spPr>
          <a:xfrm>
            <a:off x="571500" y="41910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Homework:</a:t>
            </a:r>
          </a:p>
          <a:p>
            <a:r>
              <a:rPr lang="en-US" dirty="0"/>
              <a:t>C++ Program to calculate average marks of five subjects entered by user. ANSH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451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85800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Two types of Programming language:</a:t>
            </a:r>
          </a:p>
          <a:p>
            <a:r>
              <a:rPr lang="en-US" sz="3200" b="1" dirty="0">
                <a:solidFill>
                  <a:prstClr val="black"/>
                </a:solidFill>
                <a:latin typeface="Roboto"/>
              </a:rPr>
              <a:t>1. Procedural Programming</a:t>
            </a:r>
          </a:p>
          <a:p>
            <a:r>
              <a:rPr lang="en-IN" sz="2800" b="1" dirty="0">
                <a:solidFill>
                  <a:prstClr val="black"/>
                </a:solidFill>
                <a:latin typeface="Roboto"/>
              </a:rPr>
              <a:t>2. Object Oriented Programming:</a:t>
            </a:r>
          </a:p>
          <a:p>
            <a:br>
              <a:rPr lang="en-US" sz="2800" dirty="0">
                <a:solidFill>
                  <a:prstClr val="black"/>
                </a:solidFill>
                <a:latin typeface="Calibri" panose="020F0502020204030204"/>
              </a:rPr>
            </a:b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1165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6841" y="483164"/>
            <a:ext cx="803515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Roboto"/>
              </a:rPr>
              <a:t>Procedural Programming:</a:t>
            </a:r>
            <a:br>
              <a:rPr lang="en-US" sz="2800" dirty="0">
                <a:solidFill>
                  <a:prstClr val="black"/>
                </a:solidFill>
                <a:latin typeface="Calibri" panose="020F0502020204030204"/>
              </a:rPr>
            </a:b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EC4E20"/>
                </a:solidFill>
                <a:latin typeface="Roboto"/>
                <a:hlinkClick r:id="rId2"/>
              </a:rPr>
              <a:t>Procedural Programming</a:t>
            </a:r>
            <a:r>
              <a:rPr lang="en-US" sz="2800" dirty="0">
                <a:solidFill>
                  <a:prstClr val="black"/>
                </a:solidFill>
                <a:latin typeface="Roboto"/>
              </a:rPr>
              <a:t> can be defined as a programming model which is derived from </a:t>
            </a:r>
            <a:r>
              <a:rPr lang="en-US" sz="2800" b="1" dirty="0">
                <a:solidFill>
                  <a:prstClr val="black"/>
                </a:solidFill>
                <a:latin typeface="Roboto"/>
              </a:rPr>
              <a:t>structured programming, based upon the concept of calling procedure</a:t>
            </a:r>
            <a:r>
              <a:rPr lang="en-US" sz="2800" dirty="0">
                <a:solidFill>
                  <a:prstClr val="black"/>
                </a:solidFill>
                <a:latin typeface="Roboto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  <a:latin typeface="Roboto"/>
              </a:rPr>
              <a:t>There is </a:t>
            </a:r>
            <a:r>
              <a:rPr lang="en-US" sz="2800" b="1" dirty="0">
                <a:solidFill>
                  <a:prstClr val="black"/>
                </a:solidFill>
                <a:latin typeface="Roboto"/>
              </a:rPr>
              <a:t>no access specifier </a:t>
            </a:r>
            <a:r>
              <a:rPr lang="en-US" sz="2800" dirty="0">
                <a:solidFill>
                  <a:prstClr val="black"/>
                </a:solidFill>
                <a:latin typeface="Roboto"/>
              </a:rPr>
              <a:t>in procedural programming i.e. public, private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prstClr val="black"/>
                </a:solidFill>
                <a:latin typeface="Roboto"/>
              </a:rPr>
              <a:t>Adding new data and function </a:t>
            </a:r>
            <a:r>
              <a:rPr lang="en-US" sz="2800" dirty="0">
                <a:solidFill>
                  <a:prstClr val="black"/>
                </a:solidFill>
                <a:latin typeface="Roboto"/>
              </a:rPr>
              <a:t>is not easy.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  <a:latin typeface="Roboto"/>
              </a:rPr>
              <a:t>Procedural programming does not have any proper way for hiding data so it is </a:t>
            </a:r>
            <a:r>
              <a:rPr lang="en-US" sz="2800" b="1" i="1" dirty="0">
                <a:solidFill>
                  <a:prstClr val="black"/>
                </a:solidFill>
                <a:latin typeface="Roboto"/>
              </a:rPr>
              <a:t>less secure</a:t>
            </a:r>
            <a:r>
              <a:rPr lang="en-US" sz="2800" dirty="0">
                <a:solidFill>
                  <a:prstClr val="black"/>
                </a:solidFill>
                <a:latin typeface="Roboto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prstClr val="black"/>
                </a:solidFill>
                <a:latin typeface="Roboto"/>
              </a:rPr>
              <a:t>Examples: C, FORTRAN, Pascal, Basic etc.</a:t>
            </a:r>
            <a:endParaRPr lang="en-IN" sz="28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9425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811135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prstClr val="black"/>
                </a:solidFill>
                <a:latin typeface="Roboto"/>
              </a:rPr>
              <a:t>Object Oriented Programming:</a:t>
            </a:r>
          </a:p>
          <a:p>
            <a:endParaRPr lang="en-IN" sz="3200" b="1" dirty="0">
              <a:solidFill>
                <a:srgbClr val="EC4E20"/>
              </a:solidFill>
              <a:latin typeface="Roboto"/>
              <a:hlinkClick r:id="rId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EC4E20"/>
                </a:solidFill>
                <a:latin typeface="Roboto"/>
                <a:hlinkClick r:id="rId3"/>
              </a:rPr>
              <a:t>Object oriented programming</a:t>
            </a:r>
            <a:r>
              <a:rPr lang="en-US" sz="2800" dirty="0">
                <a:solidFill>
                  <a:prstClr val="black"/>
                </a:solidFill>
                <a:latin typeface="Roboto"/>
              </a:rPr>
              <a:t> can be defined as a programming model which is based upon the </a:t>
            </a:r>
            <a:r>
              <a:rPr lang="en-US" sz="2800" b="1" dirty="0">
                <a:solidFill>
                  <a:prstClr val="black"/>
                </a:solidFill>
                <a:latin typeface="Roboto"/>
              </a:rPr>
              <a:t>concept of objects</a:t>
            </a:r>
            <a:r>
              <a:rPr lang="en-US" sz="2800" dirty="0">
                <a:solidFill>
                  <a:prstClr val="black"/>
                </a:solidFill>
                <a:latin typeface="Roboto"/>
              </a:rPr>
              <a:t>. Objects contain data in the form of </a:t>
            </a:r>
            <a:r>
              <a:rPr lang="en-US" sz="2800" b="1" dirty="0">
                <a:solidFill>
                  <a:prstClr val="black"/>
                </a:solidFill>
                <a:latin typeface="Roboto"/>
              </a:rPr>
              <a:t>attributes(variables or data)</a:t>
            </a:r>
            <a:r>
              <a:rPr lang="en-US" sz="2800" dirty="0">
                <a:solidFill>
                  <a:prstClr val="black"/>
                </a:solidFill>
                <a:latin typeface="Roboto"/>
              </a:rPr>
              <a:t> and code in the form of </a:t>
            </a:r>
            <a:r>
              <a:rPr lang="en-US" sz="2800" b="1" dirty="0">
                <a:solidFill>
                  <a:prstClr val="black"/>
                </a:solidFill>
                <a:latin typeface="Roboto"/>
              </a:rPr>
              <a:t>methods(functions)</a:t>
            </a:r>
            <a:r>
              <a:rPr lang="en-US" sz="2800" dirty="0">
                <a:solidFill>
                  <a:prstClr val="black"/>
                </a:solidFill>
                <a:latin typeface="Roboto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  <a:latin typeface="Roboto"/>
              </a:rPr>
              <a:t>Object oriented programming </a:t>
            </a:r>
            <a:r>
              <a:rPr lang="en-US" sz="2800" b="1" dirty="0">
                <a:solidFill>
                  <a:prstClr val="black"/>
                </a:solidFill>
                <a:latin typeface="Roboto"/>
              </a:rPr>
              <a:t>have access specifiers </a:t>
            </a:r>
            <a:r>
              <a:rPr lang="en-US" sz="2800" dirty="0">
                <a:solidFill>
                  <a:prstClr val="black"/>
                </a:solidFill>
                <a:latin typeface="Roboto"/>
              </a:rPr>
              <a:t>like private, public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prstClr val="black"/>
                </a:solidFill>
                <a:latin typeface="Roboto"/>
              </a:rPr>
              <a:t>Adding new data and function </a:t>
            </a:r>
            <a:r>
              <a:rPr lang="en-US" sz="2800" dirty="0">
                <a:solidFill>
                  <a:prstClr val="black"/>
                </a:solidFill>
                <a:latin typeface="Roboto"/>
              </a:rPr>
              <a:t>is easy.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  <a:latin typeface="Roboto"/>
              </a:rPr>
              <a:t>Object oriented programming provides data hiding so it is </a:t>
            </a:r>
            <a:r>
              <a:rPr lang="en-US" sz="2800" b="1" i="1" dirty="0">
                <a:solidFill>
                  <a:prstClr val="black"/>
                </a:solidFill>
                <a:latin typeface="Roboto"/>
              </a:rPr>
              <a:t>more secure</a:t>
            </a:r>
            <a:r>
              <a:rPr lang="en-US" sz="2800" dirty="0">
                <a:solidFill>
                  <a:prstClr val="black"/>
                </a:solidFill>
                <a:latin typeface="Roboto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800" dirty="0" err="1">
                <a:solidFill>
                  <a:prstClr val="black"/>
                </a:solidFill>
                <a:latin typeface="Roboto"/>
              </a:rPr>
              <a:t>Examples</a:t>
            </a:r>
            <a:r>
              <a:rPr lang="fr-FR" sz="2800" dirty="0">
                <a:solidFill>
                  <a:prstClr val="black"/>
                </a:solidFill>
                <a:latin typeface="Roboto"/>
              </a:rPr>
              <a:t>: C++, Java, Python, C# etc.</a:t>
            </a:r>
            <a:endParaRPr lang="en-IN" sz="28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96813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143000"/>
            <a:ext cx="84582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C++ is a </a:t>
            </a:r>
            <a:r>
              <a:rPr lang="en-US" sz="2800" b="1" dirty="0"/>
              <a:t>multi-paradigm</a:t>
            </a:r>
            <a:r>
              <a:rPr lang="en-US" sz="2800" dirty="0"/>
              <a:t> that supports object-oriented programming.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dirty="0"/>
              <a:t>It is an high level language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developed by </a:t>
            </a:r>
            <a:r>
              <a:rPr lang="en-US" altLang="en-US" sz="2400" b="1" dirty="0"/>
              <a:t>Bjarne </a:t>
            </a:r>
            <a:r>
              <a:rPr lang="en-US" altLang="en-US" sz="2400" b="1" dirty="0" err="1"/>
              <a:t>Stroustrup</a:t>
            </a:r>
            <a:r>
              <a:rPr lang="en-US" altLang="en-US" sz="2400" b="1" dirty="0"/>
              <a:t> (Bell Labs, 1983)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en-US" sz="2400" dirty="0"/>
              <a:t>started as extension to C by adding new features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en-US" sz="2400" dirty="0"/>
              <a:t>It is used for </a:t>
            </a:r>
            <a:r>
              <a:rPr lang="en-US" altLang="en-US" sz="2400" dirty="0" err="1"/>
              <a:t>programers</a:t>
            </a:r>
            <a:r>
              <a:rPr lang="en-US" altLang="en-US" sz="2400" dirty="0"/>
              <a:t> to </a:t>
            </a:r>
            <a:r>
              <a:rPr lang="en-US" altLang="en-US" sz="2400" b="1" dirty="0"/>
              <a:t>develop computer software.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304800"/>
            <a:ext cx="5715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OVERVIEW OF C++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srgbClr val="000000"/>
                </a:solidFill>
                <a:latin typeface="Times New Roman"/>
              </a:rPr>
              <a:t>Structure of C++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1371600"/>
            <a:ext cx="769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dirty="0"/>
              <a:t>Header File</a:t>
            </a:r>
          </a:p>
          <a:p>
            <a:pPr marL="342900" indent="-342900">
              <a:buAutoNum type="arabicPeriod"/>
            </a:pPr>
            <a:r>
              <a:rPr lang="en-IN" sz="2400" dirty="0"/>
              <a:t>Main function</a:t>
            </a:r>
          </a:p>
          <a:p>
            <a:pPr marL="342900" indent="-342900">
              <a:buAutoNum type="arabicPeriod"/>
            </a:pPr>
            <a:r>
              <a:rPr lang="en-IN" sz="2400" dirty="0"/>
              <a:t>Variable declarations or code</a:t>
            </a:r>
          </a:p>
          <a:p>
            <a:pPr marL="342900" indent="-342900">
              <a:buAutoNum type="arabicPeriod"/>
            </a:pPr>
            <a:endParaRPr lang="en-IN" sz="2400" dirty="0"/>
          </a:p>
          <a:p>
            <a:pPr marL="342900" indent="-342900">
              <a:buAutoNum type="arabicPeriod"/>
            </a:pPr>
            <a:endParaRPr lang="en-IN" sz="2400" dirty="0"/>
          </a:p>
          <a:p>
            <a:r>
              <a:rPr lang="en-IN" sz="2400" dirty="0"/>
              <a:t>Note:</a:t>
            </a:r>
          </a:p>
          <a:p>
            <a:pPr marL="342900" indent="-342900">
              <a:buAutoNum type="alphaLcPeriod"/>
            </a:pPr>
            <a:r>
              <a:rPr lang="en-IN" sz="2400" dirty="0"/>
              <a:t>Every statement ends with ;(semicolon).</a:t>
            </a:r>
          </a:p>
          <a:p>
            <a:pPr marL="342900" indent="-342900">
              <a:buAutoNum type="alphaLcPeriod"/>
            </a:pPr>
            <a:r>
              <a:rPr lang="en-IN" sz="2400" dirty="0"/>
              <a:t>Main function or function start and end with {} (curly braces)</a:t>
            </a:r>
          </a:p>
        </p:txBody>
      </p:sp>
    </p:spTree>
    <p:extLst>
      <p:ext uri="{BB962C8B-B14F-4D97-AF65-F5344CB8AC3E}">
        <p14:creationId xmlns:p14="http://schemas.microsoft.com/office/powerpoint/2010/main" val="357239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685800"/>
            <a:ext cx="838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400" b="1" dirty="0"/>
              <a:t>Header File</a:t>
            </a:r>
          </a:p>
          <a:p>
            <a:r>
              <a:rPr lang="en-US" sz="2400" dirty="0"/>
              <a:t>Header files contain definitions of </a:t>
            </a:r>
            <a:r>
              <a:rPr lang="en-US" sz="2400" b="1" dirty="0"/>
              <a:t>Functions and Variables</a:t>
            </a:r>
            <a:r>
              <a:rPr lang="en-US" sz="2400" dirty="0"/>
              <a:t>, which is imported or used into any C++ program </a:t>
            </a:r>
          </a:p>
          <a:p>
            <a:r>
              <a:rPr lang="en-US" sz="2400" dirty="0"/>
              <a:t>E.g.</a:t>
            </a:r>
          </a:p>
          <a:p>
            <a:r>
              <a:rPr lang="en-US" sz="2400" dirty="0"/>
              <a:t>#include&lt;</a:t>
            </a:r>
            <a:r>
              <a:rPr lang="en-US" sz="2400" dirty="0" err="1"/>
              <a:t>iostream.h</a:t>
            </a:r>
            <a:r>
              <a:rPr lang="en-US" sz="2400" dirty="0"/>
              <a:t>&gt;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iostream</a:t>
            </a:r>
            <a:r>
              <a:rPr lang="en-US" sz="2400" dirty="0"/>
              <a:t> stands for standard input output stream.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This </a:t>
            </a:r>
            <a:r>
              <a:rPr lang="en-US" sz="2400" b="1" dirty="0"/>
              <a:t>header file contains definitions </a:t>
            </a:r>
            <a:r>
              <a:rPr lang="en-US" sz="2400" dirty="0"/>
              <a:t>to objects like </a:t>
            </a:r>
            <a:r>
              <a:rPr lang="en-US" sz="2400" dirty="0" err="1"/>
              <a:t>cin</a:t>
            </a:r>
            <a:r>
              <a:rPr lang="en-US" sz="2400" dirty="0"/>
              <a:t>(input) and </a:t>
            </a:r>
            <a:r>
              <a:rPr lang="en-US" sz="2400" dirty="0" err="1"/>
              <a:t>cout</a:t>
            </a:r>
            <a:r>
              <a:rPr lang="en-US" sz="2400" dirty="0"/>
              <a:t>(output).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Explanation:</a:t>
            </a:r>
          </a:p>
          <a:p>
            <a:r>
              <a:rPr lang="en-IN" sz="2400" b="1" dirty="0"/>
              <a:t>#include </a:t>
            </a:r>
            <a:r>
              <a:rPr lang="en-IN" sz="2400" dirty="0"/>
              <a:t>is pre-processor in C++</a:t>
            </a:r>
          </a:p>
          <a:p>
            <a:r>
              <a:rPr lang="en-US" sz="2400" dirty="0"/>
              <a:t>Header file have an extension </a:t>
            </a:r>
            <a:r>
              <a:rPr lang="en-US" sz="2400" b="1" dirty="0"/>
              <a:t>".h" 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36373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81000"/>
            <a:ext cx="8001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400" dirty="0">
                <a:solidFill>
                  <a:prstClr val="black"/>
                </a:solidFill>
              </a:rPr>
              <a:t>2. Main function</a:t>
            </a:r>
          </a:p>
          <a:p>
            <a:pPr lvl="0"/>
            <a:endParaRPr lang="en-IN" sz="2400" dirty="0">
              <a:solidFill>
                <a:prstClr val="black"/>
              </a:solidFill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void main( ) 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{ </a:t>
            </a:r>
          </a:p>
          <a:p>
            <a:pPr lvl="0"/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} </a:t>
            </a:r>
          </a:p>
          <a:p>
            <a:pPr lvl="0"/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3. Code or Variable declaration</a:t>
            </a:r>
            <a:endParaRPr lang="en-IN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665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701</TotalTime>
  <Words>1079</Words>
  <Application>Microsoft Office PowerPoint</Application>
  <PresentationFormat>On-screen Show (4:3)</PresentationFormat>
  <Paragraphs>170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Courier New</vt:lpstr>
      <vt:lpstr>Lucida Sans Unicode</vt:lpstr>
      <vt:lpstr>Roboto</vt:lpstr>
      <vt:lpstr>Times New Roman</vt:lpstr>
      <vt:lpstr>Verdana</vt:lpstr>
      <vt:lpstr>Wingdings</vt:lpstr>
      <vt:lpstr>Wingdings 2</vt:lpstr>
      <vt:lpstr>Wingdings 3</vt:lpstr>
      <vt:lpstr>Concourse</vt:lpstr>
      <vt:lpstr>INTRODUCTION TO 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Computing and Introduction to database</dc:title>
  <dc:creator>rani</dc:creator>
  <cp:lastModifiedBy>LINO</cp:lastModifiedBy>
  <cp:revision>94</cp:revision>
  <dcterms:created xsi:type="dcterms:W3CDTF">2016-07-20T08:18:46Z</dcterms:created>
  <dcterms:modified xsi:type="dcterms:W3CDTF">2021-10-12T03:45:11Z</dcterms:modified>
</cp:coreProperties>
</file>