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97" r:id="rId2"/>
    <p:sldId id="273" r:id="rId3"/>
    <p:sldId id="274" r:id="rId4"/>
    <p:sldId id="296" r:id="rId5"/>
    <p:sldId id="294" r:id="rId6"/>
    <p:sldId id="298" r:id="rId7"/>
    <p:sldId id="284" r:id="rId8"/>
    <p:sldId id="275" r:id="rId9"/>
    <p:sldId id="276" r:id="rId10"/>
    <p:sldId id="277" r:id="rId11"/>
    <p:sldId id="278" r:id="rId12"/>
    <p:sldId id="285" r:id="rId13"/>
    <p:sldId id="295" r:id="rId14"/>
    <p:sldId id="286" r:id="rId15"/>
    <p:sldId id="279" r:id="rId16"/>
    <p:sldId id="280" r:id="rId17"/>
    <p:sldId id="281" r:id="rId18"/>
    <p:sldId id="282" r:id="rId19"/>
    <p:sldId id="283" r:id="rId20"/>
    <p:sldId id="287" r:id="rId21"/>
    <p:sldId id="288" r:id="rId22"/>
    <p:sldId id="289" r:id="rId23"/>
    <p:sldId id="292" r:id="rId24"/>
    <p:sldId id="29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90" y="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3343-16E7-4260-8F75-F900525DBC2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1BEC-2115-433F-AB98-69CC6DF75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59973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3343-16E7-4260-8F75-F900525DBC2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1BEC-2115-433F-AB98-69CC6DF75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85781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3343-16E7-4260-8F75-F900525DBC2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1BEC-2115-433F-AB98-69CC6DF75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74778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3343-16E7-4260-8F75-F900525DBC2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1BEC-2115-433F-AB98-69CC6DF75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59593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3343-16E7-4260-8F75-F900525DBC2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1BEC-2115-433F-AB98-69CC6DF75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1935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3343-16E7-4260-8F75-F900525DBC2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1BEC-2115-433F-AB98-69CC6DF75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56314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3343-16E7-4260-8F75-F900525DBC2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1BEC-2115-433F-AB98-69CC6DF75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24656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3343-16E7-4260-8F75-F900525DBC2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1BEC-2115-433F-AB98-69CC6DF75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64734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3343-16E7-4260-8F75-F900525DBC2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1BEC-2115-433F-AB98-69CC6DF75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20247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3343-16E7-4260-8F75-F900525DBC2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1BEC-2115-433F-AB98-69CC6DF75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42992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3343-16E7-4260-8F75-F900525DBC2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1BEC-2115-433F-AB98-69CC6DF75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18919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43343-16E7-4260-8F75-F900525DBC2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81BEC-2115-433F-AB98-69CC6DF75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4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advClick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4DF74-88D9-4CF3-95D3-5576A33B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852" y="2465147"/>
            <a:ext cx="4689529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FF0000"/>
                </a:solidFill>
              </a:rPr>
              <a:t>INHERITANCE</a:t>
            </a:r>
            <a:endParaRPr lang="en-IN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442131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34D67FF-1AB4-4772-86BD-6A7DF9A84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965" y="332509"/>
            <a:ext cx="9712036" cy="641465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pc="-150" dirty="0">
                <a:solidFill>
                  <a:srgbClr val="002060"/>
                </a:solidFill>
                <a:latin typeface="Baskerville Old Face" panose="02020602080505020303" pitchFamily="18" charset="0"/>
              </a:rPr>
              <a:t>char name[10];</a:t>
            </a:r>
          </a:p>
          <a:p>
            <a:pPr algn="l">
              <a:lnSpc>
                <a:spcPct val="100000"/>
              </a:lnSpc>
            </a:pPr>
            <a:r>
              <a:rPr lang="en-US" spc="-150" dirty="0">
                <a:solidFill>
                  <a:srgbClr val="002060"/>
                </a:solidFill>
                <a:latin typeface="Baskerville Old Face" panose="02020602080505020303" pitchFamily="18" charset="0"/>
              </a:rPr>
              <a:t>public  :</a:t>
            </a:r>
          </a:p>
          <a:p>
            <a:pPr algn="l">
              <a:lnSpc>
                <a:spcPct val="100000"/>
              </a:lnSpc>
            </a:pPr>
            <a:r>
              <a:rPr lang="en-US" spc="-150" dirty="0">
                <a:solidFill>
                  <a:srgbClr val="002060"/>
                </a:solidFill>
                <a:latin typeface="Baskerville Old Face" panose="02020602080505020303" pitchFamily="18" charset="0"/>
              </a:rPr>
              <a:t>void </a:t>
            </a:r>
            <a:r>
              <a:rPr lang="en-US" spc="-15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getstu</a:t>
            </a:r>
            <a:r>
              <a:rPr lang="en-US" spc="-150" dirty="0">
                <a:solidFill>
                  <a:srgbClr val="002060"/>
                </a:solidFill>
                <a:latin typeface="Baskerville Old Face" panose="02020602080505020303" pitchFamily="18" charset="0"/>
              </a:rPr>
              <a:t>()</a:t>
            </a:r>
          </a:p>
          <a:p>
            <a:pPr algn="l">
              <a:lnSpc>
                <a:spcPct val="100000"/>
              </a:lnSpc>
            </a:pPr>
            <a:r>
              <a:rPr lang="en-US" spc="-150" dirty="0">
                <a:solidFill>
                  <a:srgbClr val="002060"/>
                </a:solidFill>
                <a:latin typeface="Baskerville Old Face" panose="02020602080505020303" pitchFamily="18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pc="-15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cout</a:t>
            </a:r>
            <a:r>
              <a:rPr lang="en-US" spc="-150" dirty="0">
                <a:solidFill>
                  <a:srgbClr val="002060"/>
                </a:solidFill>
                <a:latin typeface="Baskerville Old Face" panose="02020602080505020303" pitchFamily="18" charset="0"/>
              </a:rPr>
              <a:t>&lt;&lt;“enter student id and name”;</a:t>
            </a:r>
          </a:p>
          <a:p>
            <a:pPr algn="l">
              <a:lnSpc>
                <a:spcPct val="100000"/>
              </a:lnSpc>
            </a:pPr>
            <a:r>
              <a:rPr lang="en-US" spc="-15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cin</a:t>
            </a:r>
            <a:r>
              <a:rPr lang="en-US" spc="-150" dirty="0">
                <a:solidFill>
                  <a:srgbClr val="002060"/>
                </a:solidFill>
                <a:latin typeface="Baskerville Old Face" panose="02020602080505020303" pitchFamily="18" charset="0"/>
              </a:rPr>
              <a:t>&gt;&gt;id&gt;&gt;name;</a:t>
            </a:r>
          </a:p>
          <a:p>
            <a:pPr algn="l">
              <a:lnSpc>
                <a:spcPct val="100000"/>
              </a:lnSpc>
            </a:pPr>
            <a:r>
              <a:rPr lang="en-US" spc="-150" dirty="0">
                <a:solidFill>
                  <a:srgbClr val="002060"/>
                </a:solidFill>
                <a:latin typeface="Baskerville Old Face" panose="02020602080505020303" pitchFamily="18" charset="0"/>
              </a:rPr>
              <a:t>}</a:t>
            </a:r>
          </a:p>
          <a:p>
            <a:pPr algn="l">
              <a:lnSpc>
                <a:spcPct val="100000"/>
              </a:lnSpc>
            </a:pPr>
            <a:r>
              <a:rPr lang="en-US" spc="-150" dirty="0">
                <a:solidFill>
                  <a:srgbClr val="002060"/>
                </a:solidFill>
                <a:latin typeface="Baskerville Old Face" panose="02020602080505020303" pitchFamily="18" charset="0"/>
              </a:rPr>
              <a:t>void </a:t>
            </a:r>
            <a:r>
              <a:rPr lang="en-US" spc="-15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putstu</a:t>
            </a:r>
            <a:r>
              <a:rPr lang="en-US" spc="-150" dirty="0">
                <a:solidFill>
                  <a:srgbClr val="002060"/>
                </a:solidFill>
                <a:latin typeface="Baskerville Old Face" panose="02020602080505020303" pitchFamily="18" charset="0"/>
              </a:rPr>
              <a:t>()</a:t>
            </a:r>
          </a:p>
          <a:p>
            <a:pPr algn="l">
              <a:lnSpc>
                <a:spcPct val="100000"/>
              </a:lnSpc>
            </a:pPr>
            <a:r>
              <a:rPr lang="en-US" spc="-150" dirty="0">
                <a:solidFill>
                  <a:srgbClr val="002060"/>
                </a:solidFill>
                <a:latin typeface="Baskerville Old Face" panose="02020602080505020303" pitchFamily="18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pc="-15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cout</a:t>
            </a:r>
            <a:r>
              <a:rPr lang="en-US" spc="-150" dirty="0">
                <a:solidFill>
                  <a:srgbClr val="002060"/>
                </a:solidFill>
                <a:latin typeface="Baskerville Old Face" panose="02020602080505020303" pitchFamily="18" charset="0"/>
              </a:rPr>
              <a:t>&lt;&lt;“id=“&lt;&lt;id&lt;&lt;</a:t>
            </a:r>
            <a:r>
              <a:rPr lang="en-US" spc="-15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endl</a:t>
            </a:r>
            <a:r>
              <a:rPr lang="en-US" spc="-150" dirty="0">
                <a:solidFill>
                  <a:srgbClr val="002060"/>
                </a:solidFill>
                <a:latin typeface="Baskerville Old Face" panose="02020602080505020303" pitchFamily="18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pc="-15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cout</a:t>
            </a:r>
            <a:r>
              <a:rPr lang="en-US" spc="-150" dirty="0">
                <a:solidFill>
                  <a:srgbClr val="002060"/>
                </a:solidFill>
                <a:latin typeface="Baskerville Old Face" panose="02020602080505020303" pitchFamily="18" charset="0"/>
              </a:rPr>
              <a:t>&lt;&lt;“name=“&lt;&lt;name&lt;&lt;</a:t>
            </a:r>
            <a:r>
              <a:rPr lang="en-US" spc="-15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endl</a:t>
            </a:r>
            <a:r>
              <a:rPr lang="en-US" spc="-150" dirty="0">
                <a:solidFill>
                  <a:srgbClr val="002060"/>
                </a:solidFill>
                <a:latin typeface="Baskerville Old Face" panose="02020602080505020303" pitchFamily="18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pc="-150" dirty="0">
                <a:solidFill>
                  <a:srgbClr val="002060"/>
                </a:solidFill>
                <a:latin typeface="Baskerville Old Face" panose="02020602080505020303" pitchFamily="18" charset="0"/>
              </a:rPr>
              <a:t>}</a:t>
            </a:r>
          </a:p>
          <a:p>
            <a:pPr algn="l">
              <a:lnSpc>
                <a:spcPct val="100000"/>
              </a:lnSpc>
            </a:pPr>
            <a:r>
              <a:rPr lang="en-US" spc="-150" dirty="0">
                <a:solidFill>
                  <a:srgbClr val="002060"/>
                </a:solidFill>
                <a:latin typeface="Baskerville Old Face" panose="02020602080505020303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07776965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2C4F836-B6FF-47FC-9AE4-E7B9C7D4C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835" y="318655"/>
            <a:ext cx="10113819" cy="6539345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60000"/>
              </a:lnSpc>
            </a:pPr>
            <a:endParaRPr lang="en-US" dirty="0">
              <a:solidFill>
                <a:schemeClr val="tx2"/>
              </a:solidFill>
              <a:latin typeface="Baskerville Old Face" panose="02020602080505020303" pitchFamily="18" charset="0"/>
            </a:endParaRP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chemeClr val="tx2"/>
                </a:solidFill>
                <a:latin typeface="Baskerville Old Face" panose="02020602080505020303" pitchFamily="18" charset="0"/>
              </a:rPr>
              <a:t>class  </a:t>
            </a:r>
            <a:r>
              <a:rPr lang="en-US" dirty="0" err="1">
                <a:solidFill>
                  <a:schemeClr val="tx2"/>
                </a:solidFill>
                <a:latin typeface="Baskerville Old Face" panose="02020602080505020303" pitchFamily="18" charset="0"/>
              </a:rPr>
              <a:t>phy:public</a:t>
            </a:r>
            <a:r>
              <a:rPr lang="en-US" dirty="0">
                <a:solidFill>
                  <a:schemeClr val="tx2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askerville Old Face" panose="02020602080505020303" pitchFamily="18" charset="0"/>
              </a:rPr>
              <a:t>stu</a:t>
            </a:r>
            <a:endParaRPr lang="en-US" dirty="0">
              <a:solidFill>
                <a:schemeClr val="tx2"/>
              </a:solidFill>
              <a:latin typeface="Baskerville Old Face" panose="02020602080505020303" pitchFamily="18" charset="0"/>
            </a:endParaRP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chemeClr val="tx2"/>
                </a:solidFill>
                <a:latin typeface="Baskerville Old Face" panose="02020602080505020303" pitchFamily="18" charset="0"/>
              </a:rPr>
              <a:t>{                                                                     </a:t>
            </a:r>
            <a:r>
              <a:rPr lang="en-US" dirty="0" err="1">
                <a:solidFill>
                  <a:schemeClr val="tx2"/>
                </a:solidFill>
                <a:latin typeface="Baskerville Old Face" panose="02020602080505020303" pitchFamily="18" charset="0"/>
              </a:rPr>
              <a:t>p.putphy</a:t>
            </a:r>
            <a:r>
              <a:rPr lang="en-US" dirty="0">
                <a:solidFill>
                  <a:schemeClr val="tx2"/>
                </a:solidFill>
                <a:latin typeface="Baskerville Old Face" panose="02020602080505020303" pitchFamily="18" charset="0"/>
              </a:rPr>
              <a:t>();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chemeClr val="tx2"/>
                </a:solidFill>
                <a:latin typeface="Baskerville Old Face" panose="02020602080505020303" pitchFamily="18" charset="0"/>
              </a:rPr>
              <a:t>                                                                                        }</a:t>
            </a:r>
          </a:p>
          <a:p>
            <a:pPr algn="l">
              <a:lnSpc>
                <a:spcPct val="60000"/>
              </a:lnSpc>
            </a:pPr>
            <a:endParaRPr lang="en-US" dirty="0">
              <a:solidFill>
                <a:schemeClr val="tx2"/>
              </a:solidFill>
              <a:latin typeface="Baskerville Old Face" panose="02020602080505020303" pitchFamily="18" charset="0"/>
            </a:endParaRPr>
          </a:p>
          <a:p>
            <a:pPr algn="l">
              <a:lnSpc>
                <a:spcPct val="60000"/>
              </a:lnSpc>
            </a:pPr>
            <a:endParaRPr lang="en-US" dirty="0">
              <a:solidFill>
                <a:schemeClr val="tx2"/>
              </a:solidFill>
              <a:latin typeface="Baskerville Old Face" panose="02020602080505020303" pitchFamily="18" charset="0"/>
            </a:endParaRP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chemeClr val="tx2"/>
                </a:solidFill>
                <a:latin typeface="Baskerville Old Face" panose="02020602080505020303" pitchFamily="18" charset="0"/>
              </a:rPr>
              <a:t>float </a:t>
            </a:r>
            <a:r>
              <a:rPr lang="en-US" dirty="0" err="1">
                <a:solidFill>
                  <a:schemeClr val="tx2"/>
                </a:solidFill>
                <a:latin typeface="Baskerville Old Face" panose="02020602080505020303" pitchFamily="18" charset="0"/>
              </a:rPr>
              <a:t>h,w</a:t>
            </a:r>
            <a:r>
              <a:rPr lang="en-US" dirty="0">
                <a:solidFill>
                  <a:schemeClr val="tx2"/>
                </a:solidFill>
                <a:latin typeface="Baskerville Old Face" panose="02020602080505020303" pitchFamily="18" charset="0"/>
              </a:rPr>
              <a:t>;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chemeClr val="tx2"/>
                </a:solidFill>
                <a:latin typeface="Baskerville Old Face" panose="02020602080505020303" pitchFamily="18" charset="0"/>
              </a:rPr>
              <a:t>public: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chemeClr val="tx2"/>
                </a:solidFill>
                <a:latin typeface="Baskerville Old Face" panose="02020602080505020303" pitchFamily="18" charset="0"/>
              </a:rPr>
              <a:t>     void </a:t>
            </a:r>
            <a:r>
              <a:rPr lang="en-US" dirty="0" err="1">
                <a:solidFill>
                  <a:schemeClr val="tx2"/>
                </a:solidFill>
                <a:latin typeface="Baskerville Old Face" panose="02020602080505020303" pitchFamily="18" charset="0"/>
              </a:rPr>
              <a:t>getphy</a:t>
            </a:r>
            <a:r>
              <a:rPr lang="en-US" dirty="0">
                <a:solidFill>
                  <a:schemeClr val="tx2"/>
                </a:solidFill>
                <a:latin typeface="Baskerville Old Face" panose="02020602080505020303" pitchFamily="18" charset="0"/>
              </a:rPr>
              <a:t>()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chemeClr val="tx2"/>
                </a:solidFill>
                <a:latin typeface="Baskerville Old Face" panose="02020602080505020303" pitchFamily="18" charset="0"/>
              </a:rPr>
              <a:t>{</a:t>
            </a:r>
          </a:p>
          <a:p>
            <a:pPr algn="l">
              <a:lnSpc>
                <a:spcPct val="60000"/>
              </a:lnSpc>
            </a:pPr>
            <a:r>
              <a:rPr lang="en-US" dirty="0" err="1">
                <a:solidFill>
                  <a:schemeClr val="tx2"/>
                </a:solidFill>
                <a:latin typeface="Baskerville Old Face" panose="02020602080505020303" pitchFamily="18" charset="0"/>
              </a:rPr>
              <a:t>cout</a:t>
            </a:r>
            <a:r>
              <a:rPr lang="en-US" dirty="0">
                <a:solidFill>
                  <a:schemeClr val="tx2"/>
                </a:solidFill>
                <a:latin typeface="Baskerville Old Face" panose="02020602080505020303" pitchFamily="18" charset="0"/>
              </a:rPr>
              <a:t>&lt;&lt;“enter height and weight”;</a:t>
            </a:r>
          </a:p>
          <a:p>
            <a:pPr algn="l">
              <a:lnSpc>
                <a:spcPct val="60000"/>
              </a:lnSpc>
            </a:pPr>
            <a:r>
              <a:rPr lang="en-US" dirty="0" err="1">
                <a:solidFill>
                  <a:schemeClr val="tx2"/>
                </a:solidFill>
                <a:latin typeface="Baskerville Old Face" panose="02020602080505020303" pitchFamily="18" charset="0"/>
              </a:rPr>
              <a:t>cin</a:t>
            </a:r>
            <a:r>
              <a:rPr lang="en-US" dirty="0">
                <a:solidFill>
                  <a:schemeClr val="tx2"/>
                </a:solidFill>
                <a:latin typeface="Baskerville Old Face" panose="02020602080505020303" pitchFamily="18" charset="0"/>
              </a:rPr>
              <a:t>&gt;&gt;h&gt;&gt;w;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chemeClr val="tx2"/>
                </a:solidFill>
                <a:latin typeface="Baskerville Old Face" panose="02020602080505020303" pitchFamily="18" charset="0"/>
              </a:rPr>
              <a:t>}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chemeClr val="tx2"/>
                </a:solidFill>
                <a:latin typeface="Baskerville Old Face" panose="02020602080505020303" pitchFamily="18" charset="0"/>
              </a:rPr>
              <a:t>void  </a:t>
            </a:r>
            <a:r>
              <a:rPr lang="en-US" dirty="0" err="1">
                <a:solidFill>
                  <a:schemeClr val="tx2"/>
                </a:solidFill>
                <a:latin typeface="Baskerville Old Face" panose="02020602080505020303" pitchFamily="18" charset="0"/>
              </a:rPr>
              <a:t>putphy</a:t>
            </a:r>
            <a:r>
              <a:rPr lang="en-US" dirty="0">
                <a:solidFill>
                  <a:schemeClr val="tx2"/>
                </a:solidFill>
                <a:latin typeface="Baskerville Old Face" panose="02020602080505020303" pitchFamily="18" charset="0"/>
              </a:rPr>
              <a:t>()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chemeClr val="tx2"/>
                </a:solidFill>
                <a:latin typeface="Baskerville Old Face" panose="02020602080505020303" pitchFamily="18" charset="0"/>
              </a:rPr>
              <a:t>{</a:t>
            </a:r>
          </a:p>
          <a:p>
            <a:pPr algn="l">
              <a:lnSpc>
                <a:spcPct val="60000"/>
              </a:lnSpc>
            </a:pPr>
            <a:r>
              <a:rPr lang="en-US" dirty="0" err="1">
                <a:solidFill>
                  <a:schemeClr val="tx2"/>
                </a:solidFill>
                <a:latin typeface="Baskerville Old Face" panose="02020602080505020303" pitchFamily="18" charset="0"/>
              </a:rPr>
              <a:t>cout</a:t>
            </a:r>
            <a:r>
              <a:rPr lang="en-US" dirty="0">
                <a:solidFill>
                  <a:schemeClr val="tx2"/>
                </a:solidFill>
                <a:latin typeface="Baskerville Old Face" panose="02020602080505020303" pitchFamily="18" charset="0"/>
              </a:rPr>
              <a:t>&lt;&lt;“height=“&lt;&lt;h&lt;&lt;</a:t>
            </a:r>
            <a:r>
              <a:rPr lang="en-US" dirty="0" err="1">
                <a:solidFill>
                  <a:schemeClr val="tx2"/>
                </a:solidFill>
                <a:latin typeface="Baskerville Old Face" panose="02020602080505020303" pitchFamily="18" charset="0"/>
              </a:rPr>
              <a:t>endl</a:t>
            </a:r>
            <a:r>
              <a:rPr lang="en-US" dirty="0">
                <a:solidFill>
                  <a:schemeClr val="tx2"/>
                </a:solidFill>
                <a:latin typeface="Baskerville Old Face" panose="02020602080505020303" pitchFamily="18" charset="0"/>
              </a:rPr>
              <a:t>;</a:t>
            </a:r>
          </a:p>
          <a:p>
            <a:pPr algn="l">
              <a:lnSpc>
                <a:spcPct val="60000"/>
              </a:lnSpc>
            </a:pPr>
            <a:r>
              <a:rPr lang="en-US" dirty="0" err="1">
                <a:solidFill>
                  <a:schemeClr val="tx2"/>
                </a:solidFill>
                <a:latin typeface="Baskerville Old Face" panose="02020602080505020303" pitchFamily="18" charset="0"/>
              </a:rPr>
              <a:t>cout</a:t>
            </a:r>
            <a:r>
              <a:rPr lang="en-US" dirty="0">
                <a:solidFill>
                  <a:schemeClr val="tx2"/>
                </a:solidFill>
                <a:latin typeface="Baskerville Old Face" panose="02020602080505020303" pitchFamily="18" charset="0"/>
              </a:rPr>
              <a:t>&lt;&lt;“weight=“&lt;&lt;w;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chemeClr val="tx2"/>
                </a:solidFill>
                <a:latin typeface="Baskerville Old Face" panose="02020602080505020303" pitchFamily="18" charset="0"/>
              </a:rPr>
              <a:t>}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chemeClr val="tx2"/>
                </a:solidFill>
                <a:latin typeface="Baskerville Old Face" panose="02020602080505020303" pitchFamily="18" charset="0"/>
              </a:rPr>
              <a:t>};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chemeClr val="tx2"/>
                </a:solidFill>
                <a:latin typeface="Baskerville Old Face" panose="02020602080505020303" pitchFamily="18" charset="0"/>
              </a:rPr>
              <a:t>void  main()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chemeClr val="tx2"/>
                </a:solidFill>
                <a:latin typeface="Baskerville Old Face" panose="02020602080505020303" pitchFamily="18" charset="0"/>
              </a:rPr>
              <a:t>{</a:t>
            </a:r>
          </a:p>
          <a:p>
            <a:pPr algn="l">
              <a:lnSpc>
                <a:spcPct val="60000"/>
              </a:lnSpc>
            </a:pPr>
            <a:r>
              <a:rPr lang="en-US" dirty="0" err="1">
                <a:solidFill>
                  <a:schemeClr val="tx2"/>
                </a:solidFill>
                <a:latin typeface="Baskerville Old Face" panose="02020602080505020303" pitchFamily="18" charset="0"/>
              </a:rPr>
              <a:t>phy</a:t>
            </a:r>
            <a:r>
              <a:rPr lang="en-US" dirty="0">
                <a:solidFill>
                  <a:schemeClr val="tx2"/>
                </a:solidFill>
                <a:latin typeface="Baskerville Old Face" panose="02020602080505020303" pitchFamily="18" charset="0"/>
              </a:rPr>
              <a:t> p;</a:t>
            </a:r>
          </a:p>
          <a:p>
            <a:pPr algn="l">
              <a:lnSpc>
                <a:spcPct val="60000"/>
              </a:lnSpc>
            </a:pPr>
            <a:r>
              <a:rPr lang="en-US" dirty="0" err="1">
                <a:solidFill>
                  <a:schemeClr val="tx2"/>
                </a:solidFill>
                <a:latin typeface="Baskerville Old Face" panose="02020602080505020303" pitchFamily="18" charset="0"/>
              </a:rPr>
              <a:t>p.getstu</a:t>
            </a:r>
            <a:r>
              <a:rPr lang="en-US" dirty="0">
                <a:solidFill>
                  <a:schemeClr val="tx2"/>
                </a:solidFill>
                <a:latin typeface="Baskerville Old Face" panose="02020602080505020303" pitchFamily="18" charset="0"/>
              </a:rPr>
              <a:t>();</a:t>
            </a:r>
          </a:p>
          <a:p>
            <a:pPr algn="l">
              <a:lnSpc>
                <a:spcPct val="60000"/>
              </a:lnSpc>
            </a:pPr>
            <a:r>
              <a:rPr lang="en-US" dirty="0" err="1">
                <a:solidFill>
                  <a:schemeClr val="tx2"/>
                </a:solidFill>
                <a:latin typeface="Baskerville Old Face" panose="02020602080505020303" pitchFamily="18" charset="0"/>
              </a:rPr>
              <a:t>p.getphy</a:t>
            </a:r>
            <a:r>
              <a:rPr lang="en-US" dirty="0">
                <a:solidFill>
                  <a:schemeClr val="tx2"/>
                </a:solidFill>
                <a:latin typeface="Baskerville Old Face" panose="02020602080505020303" pitchFamily="18" charset="0"/>
              </a:rPr>
              <a:t>();</a:t>
            </a:r>
          </a:p>
          <a:p>
            <a:pPr algn="l">
              <a:lnSpc>
                <a:spcPct val="60000"/>
              </a:lnSpc>
            </a:pPr>
            <a:r>
              <a:rPr lang="en-US" dirty="0" err="1">
                <a:solidFill>
                  <a:schemeClr val="tx2"/>
                </a:solidFill>
                <a:latin typeface="Baskerville Old Face" panose="02020602080505020303" pitchFamily="18" charset="0"/>
              </a:rPr>
              <a:t>p.putstu</a:t>
            </a:r>
            <a:r>
              <a:rPr lang="en-US" dirty="0">
                <a:solidFill>
                  <a:schemeClr val="tx2"/>
                </a:solidFill>
                <a:latin typeface="Baskerville Old Face" panose="02020602080505020303" pitchFamily="18" charset="0"/>
              </a:rPr>
              <a:t>();</a:t>
            </a:r>
          </a:p>
          <a:p>
            <a:pPr algn="l">
              <a:lnSpc>
                <a:spcPct val="60000"/>
              </a:lnSpc>
            </a:pPr>
            <a:endParaRPr lang="en-US" dirty="0">
              <a:solidFill>
                <a:schemeClr val="tx2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131613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A85E1D-C88A-4B0F-8A45-137790261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655" y="443345"/>
            <a:ext cx="9587345" cy="555567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Multilevel inheritance</a:t>
            </a:r>
          </a:p>
          <a:p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The process in which a derived class inherits traits from another derived </a:t>
            </a:r>
            <a:r>
              <a:rPr lang="en-US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class,is</a:t>
            </a: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 called multilevel inheritance.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6ECE10-2D31-404F-98FF-6D4C6BE085E5}"/>
              </a:ext>
            </a:extLst>
          </p:cNvPr>
          <p:cNvSpPr/>
          <p:nvPr/>
        </p:nvSpPr>
        <p:spPr>
          <a:xfrm>
            <a:off x="4267200" y="1814945"/>
            <a:ext cx="2563091" cy="5680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Class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3F65E-5CC1-4194-B202-3380CFE8791E}"/>
              </a:ext>
            </a:extLst>
          </p:cNvPr>
          <p:cNvSpPr/>
          <p:nvPr/>
        </p:nvSpPr>
        <p:spPr>
          <a:xfrm>
            <a:off x="4267199" y="2760525"/>
            <a:ext cx="2563091" cy="5680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Class 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28C9B3-6D3B-4C81-B37C-9C398B0C88ED}"/>
              </a:ext>
            </a:extLst>
          </p:cNvPr>
          <p:cNvSpPr/>
          <p:nvPr/>
        </p:nvSpPr>
        <p:spPr>
          <a:xfrm>
            <a:off x="4267199" y="3726875"/>
            <a:ext cx="2563091" cy="5680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Class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7013EB-CC09-4887-9C2F-63E94F85546F}"/>
              </a:ext>
            </a:extLst>
          </p:cNvPr>
          <p:cNvSpPr/>
          <p:nvPr/>
        </p:nvSpPr>
        <p:spPr>
          <a:xfrm>
            <a:off x="7204363" y="1825341"/>
            <a:ext cx="1925781" cy="33943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class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511111-09E3-427D-8C0C-F4732635E7FE}"/>
              </a:ext>
            </a:extLst>
          </p:cNvPr>
          <p:cNvSpPr/>
          <p:nvPr/>
        </p:nvSpPr>
        <p:spPr>
          <a:xfrm>
            <a:off x="7204363" y="3865420"/>
            <a:ext cx="2022764" cy="2874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Derived class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67CC08-CC15-44A6-BAF1-F4F2EF064EEE}"/>
              </a:ext>
            </a:extLst>
          </p:cNvPr>
          <p:cNvSpPr/>
          <p:nvPr/>
        </p:nvSpPr>
        <p:spPr>
          <a:xfrm>
            <a:off x="7204364" y="2653145"/>
            <a:ext cx="1925780" cy="3394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class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AD8264-9F0C-4702-B1E1-CD8A6A269E41}"/>
              </a:ext>
            </a:extLst>
          </p:cNvPr>
          <p:cNvSpPr/>
          <p:nvPr/>
        </p:nvSpPr>
        <p:spPr>
          <a:xfrm>
            <a:off x="4211781" y="4807529"/>
            <a:ext cx="3325091" cy="3394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Multilevel inheritance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DE7F03-E0D2-428B-88EF-ACB33D17676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548745" y="2382982"/>
            <a:ext cx="1" cy="37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4FEDF1-F142-4142-B0D3-D784E7BD77C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548745" y="3328562"/>
            <a:ext cx="0" cy="39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426073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2A78E52-A044-451C-99BD-C2E015C2F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8909" y="817417"/>
            <a:ext cx="7467600" cy="59020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206DFD-76EA-4013-BEC4-3D1271041D36}"/>
              </a:ext>
            </a:extLst>
          </p:cNvPr>
          <p:cNvSpPr/>
          <p:nvPr/>
        </p:nvSpPr>
        <p:spPr>
          <a:xfrm>
            <a:off x="3657601" y="969818"/>
            <a:ext cx="4322618" cy="5527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Baskerville Old Face" panose="02020602080505020303" pitchFamily="18" charset="0"/>
            </a:endParaRPr>
          </a:p>
          <a:p>
            <a:pPr algn="ctr"/>
            <a:endParaRPr lang="en-US" sz="2000" dirty="0">
              <a:latin typeface="Baskerville Old Face" panose="02020602080505020303" pitchFamily="18" charset="0"/>
            </a:endParaRPr>
          </a:p>
          <a:p>
            <a:pPr algn="ctr"/>
            <a:endParaRPr lang="en-US" sz="2000" dirty="0">
              <a:latin typeface="Baskerville Old Face" panose="02020602080505020303" pitchFamily="18" charset="0"/>
            </a:endParaRPr>
          </a:p>
          <a:p>
            <a:pPr algn="ctr"/>
            <a:endParaRPr lang="en-US" sz="2000" dirty="0">
              <a:latin typeface="Baskerville Old Face" panose="02020602080505020303" pitchFamily="18" charset="0"/>
            </a:endParaRPr>
          </a:p>
          <a:p>
            <a:pPr algn="ctr"/>
            <a:endParaRPr lang="en-US" sz="2000" dirty="0">
              <a:latin typeface="Baskerville Old Face" panose="02020602080505020303" pitchFamily="18" charset="0"/>
            </a:endParaRPr>
          </a:p>
          <a:p>
            <a:pPr algn="ctr"/>
            <a:endParaRPr lang="en-US" sz="2000" dirty="0">
              <a:latin typeface="Baskerville Old Face" panose="02020602080505020303" pitchFamily="18" charset="0"/>
            </a:endParaRPr>
          </a:p>
          <a:p>
            <a:pPr algn="ctr"/>
            <a:endParaRPr lang="en-US" sz="2000" dirty="0">
              <a:latin typeface="Baskerville Old Face" panose="02020602080505020303" pitchFamily="18" charset="0"/>
            </a:endParaRPr>
          </a:p>
          <a:p>
            <a:pPr algn="ctr"/>
            <a:endParaRPr lang="en-US" sz="2000" dirty="0">
              <a:latin typeface="Baskerville Old Face" panose="02020602080505020303" pitchFamily="18" charset="0"/>
            </a:endParaRPr>
          </a:p>
          <a:p>
            <a:pPr algn="ctr"/>
            <a:endParaRPr lang="en-US" sz="2000" dirty="0">
              <a:latin typeface="Baskerville Old Face" panose="02020602080505020303" pitchFamily="18" charset="0"/>
            </a:endParaRPr>
          </a:p>
          <a:p>
            <a:pPr algn="ctr"/>
            <a:endParaRPr lang="en-US" sz="2000" dirty="0">
              <a:latin typeface="Baskerville Old Face" panose="02020602080505020303" pitchFamily="18" charset="0"/>
            </a:endParaRPr>
          </a:p>
          <a:p>
            <a:pPr algn="ctr"/>
            <a:r>
              <a:rPr lang="en-US" sz="2000" dirty="0">
                <a:latin typeface="Baskerville Old Face" panose="02020602080505020303" pitchFamily="18" charset="0"/>
              </a:rPr>
              <a:t>syntax:</a:t>
            </a:r>
          </a:p>
          <a:p>
            <a:pPr algn="ctr"/>
            <a:r>
              <a:rPr lang="en-US" sz="2000" dirty="0">
                <a:latin typeface="Baskerville Old Face" panose="02020602080505020303" pitchFamily="18" charset="0"/>
              </a:rPr>
              <a:t>class A</a:t>
            </a:r>
          </a:p>
          <a:p>
            <a:pPr algn="ctr"/>
            <a:r>
              <a:rPr lang="en-US" sz="2000" dirty="0">
                <a:latin typeface="Baskerville Old Face" panose="02020602080505020303" pitchFamily="18" charset="0"/>
              </a:rPr>
              <a:t>{</a:t>
            </a:r>
          </a:p>
          <a:p>
            <a:pPr algn="ctr"/>
            <a:r>
              <a:rPr lang="en-US" sz="2000" dirty="0">
                <a:latin typeface="Baskerville Old Face" panose="02020602080505020303" pitchFamily="18" charset="0"/>
              </a:rPr>
              <a:t>……</a:t>
            </a:r>
          </a:p>
          <a:p>
            <a:pPr algn="ctr"/>
            <a:r>
              <a:rPr lang="en-US" sz="2000" dirty="0">
                <a:latin typeface="Baskerville Old Face" panose="02020602080505020303" pitchFamily="18" charset="0"/>
              </a:rPr>
              <a:t>};</a:t>
            </a:r>
          </a:p>
          <a:p>
            <a:pPr algn="ctr"/>
            <a:r>
              <a:rPr lang="en-US" sz="2000" dirty="0">
                <a:latin typeface="Baskerville Old Face" panose="02020602080505020303" pitchFamily="18" charset="0"/>
              </a:rPr>
              <a:t>class B:public A</a:t>
            </a:r>
          </a:p>
          <a:p>
            <a:pPr algn="ctr"/>
            <a:r>
              <a:rPr lang="en-US" sz="2000" dirty="0">
                <a:latin typeface="Baskerville Old Face" panose="02020602080505020303" pitchFamily="18" charset="0"/>
              </a:rPr>
              <a:t>{</a:t>
            </a:r>
          </a:p>
          <a:p>
            <a:pPr algn="ctr"/>
            <a:r>
              <a:rPr lang="en-US" sz="2000" dirty="0">
                <a:latin typeface="Baskerville Old Face" panose="02020602080505020303" pitchFamily="18" charset="0"/>
              </a:rPr>
              <a:t>……….</a:t>
            </a:r>
          </a:p>
          <a:p>
            <a:pPr algn="ctr"/>
            <a:r>
              <a:rPr lang="en-US" sz="2000" dirty="0">
                <a:latin typeface="Baskerville Old Face" panose="02020602080505020303" pitchFamily="18" charset="0"/>
              </a:rPr>
              <a:t>};</a:t>
            </a:r>
          </a:p>
          <a:p>
            <a:pPr algn="ctr"/>
            <a:r>
              <a:rPr lang="en-US" sz="2000" dirty="0">
                <a:latin typeface="Baskerville Old Face" panose="02020602080505020303" pitchFamily="18" charset="0"/>
              </a:rPr>
              <a:t>class C:public B</a:t>
            </a:r>
          </a:p>
          <a:p>
            <a:pPr algn="ctr"/>
            <a:r>
              <a:rPr lang="en-US" sz="2000" dirty="0">
                <a:latin typeface="Baskerville Old Face" panose="02020602080505020303" pitchFamily="18" charset="0"/>
              </a:rPr>
              <a:t>{</a:t>
            </a:r>
          </a:p>
          <a:p>
            <a:pPr algn="ctr"/>
            <a:r>
              <a:rPr lang="en-US" sz="2000" dirty="0">
                <a:latin typeface="Baskerville Old Face" panose="02020602080505020303" pitchFamily="18" charset="0"/>
              </a:rPr>
              <a:t>…….</a:t>
            </a:r>
          </a:p>
          <a:p>
            <a:pPr algn="ctr"/>
            <a:r>
              <a:rPr lang="en-US" sz="2000" dirty="0">
                <a:latin typeface="Baskerville Old Face" panose="02020602080505020303" pitchFamily="18" charset="0"/>
              </a:rPr>
              <a:t>};</a:t>
            </a:r>
          </a:p>
          <a:p>
            <a:pPr algn="ctr"/>
            <a:endParaRPr lang="en-US" sz="2000" dirty="0">
              <a:latin typeface="Baskerville Old Face" panose="02020602080505020303" pitchFamily="18" charset="0"/>
            </a:endParaRPr>
          </a:p>
          <a:p>
            <a:pPr algn="ctr"/>
            <a:endParaRPr lang="en-US" sz="2000" dirty="0">
              <a:latin typeface="Baskerville Old Face" panose="02020602080505020303" pitchFamily="18" charset="0"/>
            </a:endParaRPr>
          </a:p>
          <a:p>
            <a:pPr algn="ctr"/>
            <a:endParaRPr lang="en-US" sz="2000" dirty="0">
              <a:latin typeface="Baskerville Old Face" panose="02020602080505020303" pitchFamily="18" charset="0"/>
            </a:endParaRPr>
          </a:p>
          <a:p>
            <a:pPr algn="ctr"/>
            <a:endParaRPr lang="en-US" sz="2000" dirty="0">
              <a:latin typeface="Baskerville Old Face" panose="02020602080505020303" pitchFamily="18" charset="0"/>
            </a:endParaRPr>
          </a:p>
          <a:p>
            <a:pPr algn="ctr"/>
            <a:endParaRPr lang="en-US" sz="2000" dirty="0">
              <a:latin typeface="Baskerville Old Face" panose="02020602080505020303" pitchFamily="18" charset="0"/>
            </a:endParaRPr>
          </a:p>
          <a:p>
            <a:pPr algn="ctr"/>
            <a:endParaRPr lang="en-US" sz="2000" dirty="0">
              <a:latin typeface="Baskerville Old Face" panose="02020602080505020303" pitchFamily="18" charset="0"/>
            </a:endParaRPr>
          </a:p>
          <a:p>
            <a:pPr algn="ctr"/>
            <a:endParaRPr lang="en-US" sz="2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026933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9787FD-9147-4EF8-A446-46E65B69D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452" y="152400"/>
            <a:ext cx="9739745" cy="6553200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Here,class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 is derived from class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A.Due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this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inheritance,class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 adopts the features of base class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A.Additionally,class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 also contains its own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features,Further,a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new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class,class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 is derived from class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B,Due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this ,class c adopts the features of class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B,as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features of class A.</a:t>
            </a:r>
          </a:p>
          <a:p>
            <a:pPr algn="l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Program to illustrate the concept of multilevel inheritance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293119-7B16-4855-9699-8C7ED8B3BB40}"/>
              </a:ext>
            </a:extLst>
          </p:cNvPr>
          <p:cNvSpPr/>
          <p:nvPr/>
        </p:nvSpPr>
        <p:spPr>
          <a:xfrm>
            <a:off x="1523998" y="2057401"/>
            <a:ext cx="4350327" cy="4800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#include&lt;iostream&gt;</a:t>
            </a:r>
          </a:p>
          <a:p>
            <a:pPr algn="ctr"/>
            <a:r>
              <a:rPr lang="en-US" dirty="0"/>
              <a:t>using namespace std;</a:t>
            </a:r>
          </a:p>
          <a:p>
            <a:pPr algn="ctr"/>
            <a:r>
              <a:rPr lang="en-US" dirty="0"/>
              <a:t>class ONE</a:t>
            </a:r>
          </a:p>
          <a:p>
            <a:pPr algn="ctr"/>
            <a:r>
              <a:rPr lang="en-US" dirty="0"/>
              <a:t>{</a:t>
            </a:r>
          </a:p>
          <a:p>
            <a:pPr algn="ctr"/>
            <a:r>
              <a:rPr lang="en-US" dirty="0"/>
              <a:t>protected:</a:t>
            </a:r>
          </a:p>
          <a:p>
            <a:pPr algn="ctr"/>
            <a:r>
              <a:rPr lang="en-US" dirty="0"/>
              <a:t>int n1;</a:t>
            </a:r>
          </a:p>
          <a:p>
            <a:pPr algn="ctr"/>
            <a:r>
              <a:rPr lang="en-US" dirty="0"/>
              <a:t>};</a:t>
            </a:r>
          </a:p>
          <a:p>
            <a:pPr algn="ctr"/>
            <a:r>
              <a:rPr lang="en-US" dirty="0"/>
              <a:t>class </a:t>
            </a:r>
            <a:r>
              <a:rPr lang="en-US" dirty="0" err="1"/>
              <a:t>TWO:public</a:t>
            </a:r>
            <a:r>
              <a:rPr lang="en-US" dirty="0"/>
              <a:t> ONE</a:t>
            </a:r>
          </a:p>
          <a:p>
            <a:pPr algn="ctr"/>
            <a:r>
              <a:rPr lang="en-US" dirty="0"/>
              <a:t>{</a:t>
            </a:r>
          </a:p>
          <a:p>
            <a:pPr algn="ctr"/>
            <a:r>
              <a:rPr lang="en-US" dirty="0"/>
              <a:t>protected:</a:t>
            </a:r>
          </a:p>
          <a:p>
            <a:pPr algn="ctr"/>
            <a:r>
              <a:rPr lang="en-US" dirty="0"/>
              <a:t>int n2;</a:t>
            </a:r>
          </a:p>
          <a:p>
            <a:pPr algn="ctr"/>
            <a:r>
              <a:rPr lang="en-US" dirty="0"/>
              <a:t>};</a:t>
            </a:r>
          </a:p>
          <a:p>
            <a:pPr algn="ctr"/>
            <a:r>
              <a:rPr lang="en-US" dirty="0"/>
              <a:t>class </a:t>
            </a:r>
            <a:r>
              <a:rPr lang="en-US" dirty="0" err="1"/>
              <a:t>THREE:public</a:t>
            </a:r>
            <a:r>
              <a:rPr lang="en-US" dirty="0"/>
              <a:t> TWO</a:t>
            </a:r>
          </a:p>
          <a:p>
            <a:pPr algn="ctr"/>
            <a:r>
              <a:rPr lang="en-US" dirty="0"/>
              <a:t>{</a:t>
            </a:r>
          </a:p>
          <a:p>
            <a:pPr algn="ctr"/>
            <a:r>
              <a:rPr lang="en-US" dirty="0"/>
              <a:t>public:</a:t>
            </a:r>
          </a:p>
          <a:p>
            <a:pPr algn="ctr"/>
            <a:r>
              <a:rPr lang="en-US" dirty="0"/>
              <a:t>void input()</a:t>
            </a:r>
          </a:p>
          <a:p>
            <a:pPr algn="ctr"/>
            <a:r>
              <a:rPr lang="en-US" dirty="0"/>
              <a:t>{</a:t>
            </a:r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BE3807-2EA7-44D6-A4A6-F67C91BF5A9D}"/>
              </a:ext>
            </a:extLst>
          </p:cNvPr>
          <p:cNvSpPr/>
          <p:nvPr/>
        </p:nvSpPr>
        <p:spPr>
          <a:xfrm>
            <a:off x="6359236" y="2057401"/>
            <a:ext cx="3823854" cy="4800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cout</a:t>
            </a:r>
            <a:r>
              <a:rPr lang="en-US" dirty="0"/>
              <a:t>&lt;&lt;“enter n1 n2”;</a:t>
            </a:r>
          </a:p>
          <a:p>
            <a:pPr algn="ctr"/>
            <a:r>
              <a:rPr lang="en-US" dirty="0" err="1"/>
              <a:t>cin</a:t>
            </a:r>
            <a:r>
              <a:rPr lang="en-US" dirty="0"/>
              <a:t>&gt;&gt;n1&gt;&gt;n2;</a:t>
            </a:r>
          </a:p>
          <a:p>
            <a:pPr algn="ctr"/>
            <a:r>
              <a:rPr lang="en-US" dirty="0"/>
              <a:t>}</a:t>
            </a:r>
          </a:p>
          <a:p>
            <a:pPr algn="ctr"/>
            <a:r>
              <a:rPr lang="en-US" dirty="0"/>
              <a:t>void sum()</a:t>
            </a:r>
          </a:p>
          <a:p>
            <a:pPr algn="ctr"/>
            <a:r>
              <a:rPr lang="en-US" dirty="0"/>
              <a:t>{</a:t>
            </a:r>
          </a:p>
          <a:p>
            <a:pPr algn="ctr"/>
            <a:r>
              <a:rPr lang="en-US" dirty="0"/>
              <a:t>int sum=0;</a:t>
            </a:r>
          </a:p>
          <a:p>
            <a:pPr algn="ctr"/>
            <a:r>
              <a:rPr lang="en-US" dirty="0"/>
              <a:t>sum=n1+n2;</a:t>
            </a:r>
          </a:p>
          <a:p>
            <a:pPr algn="ctr"/>
            <a:r>
              <a:rPr lang="en-US" dirty="0" err="1"/>
              <a:t>cout</a:t>
            </a:r>
            <a:r>
              <a:rPr lang="en-US" dirty="0"/>
              <a:t>&lt;&lt;“sum is”&lt;&lt;sum;</a:t>
            </a:r>
          </a:p>
          <a:p>
            <a:pPr algn="ctr"/>
            <a:r>
              <a:rPr lang="en-US" dirty="0"/>
              <a:t>}</a:t>
            </a:r>
          </a:p>
          <a:p>
            <a:pPr algn="ctr"/>
            <a:r>
              <a:rPr lang="en-US" dirty="0"/>
              <a:t>};</a:t>
            </a:r>
          </a:p>
          <a:p>
            <a:pPr algn="ctr"/>
            <a:r>
              <a:rPr lang="en-US" dirty="0"/>
              <a:t>int main()</a:t>
            </a:r>
          </a:p>
          <a:p>
            <a:pPr algn="ctr"/>
            <a:r>
              <a:rPr lang="en-US" dirty="0"/>
              <a:t>{</a:t>
            </a:r>
          </a:p>
          <a:p>
            <a:pPr algn="ctr"/>
            <a:r>
              <a:rPr lang="en-US" dirty="0"/>
              <a:t>THREE t1;</a:t>
            </a:r>
          </a:p>
          <a:p>
            <a:pPr algn="ctr"/>
            <a:r>
              <a:rPr lang="en-US" dirty="0"/>
              <a:t>t1.input();</a:t>
            </a:r>
          </a:p>
          <a:p>
            <a:pPr algn="ctr"/>
            <a:r>
              <a:rPr lang="en-US" dirty="0"/>
              <a:t>t1.sum();</a:t>
            </a:r>
          </a:p>
          <a:p>
            <a:pPr algn="ctr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5753388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3A30D76-D6D9-4CF6-990E-CE73B1231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363" y="110836"/>
            <a:ext cx="10903527" cy="800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Baskerville Old Face" panose="02020602080505020303" pitchFamily="18" charset="0"/>
              </a:rPr>
              <a:t>Multiple </a:t>
            </a:r>
            <a:r>
              <a:rPr lang="en-US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inheritance</a:t>
            </a:r>
            <a:r>
              <a:rPr lang="en-US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:The</a:t>
            </a: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 process in which derived class  inherits traits  from serval base  classes, is called multiple inheritance. In multiple </a:t>
            </a:r>
            <a:r>
              <a:rPr lang="en-US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inheritance,there</a:t>
            </a: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 is only one derived class and several base </a:t>
            </a:r>
            <a:r>
              <a:rPr lang="en-US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classes.we</a:t>
            </a: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 declare the base classes and derived class as given.</a:t>
            </a:r>
          </a:p>
          <a:p>
            <a:endParaRPr lang="en-US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  <a:p>
            <a:pPr>
              <a:tabLst>
                <a:tab pos="55563" algn="l"/>
                <a:tab pos="4738688" algn="l"/>
              </a:tabLst>
            </a:pPr>
            <a:endParaRPr lang="en-US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  <a:p>
            <a:endParaRPr lang="en-US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  <a:p>
            <a:endParaRPr lang="en-US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  <a:p>
            <a:endParaRPr lang="en-US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  <a:p>
            <a:endParaRPr lang="en-US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  <a:p>
            <a:endParaRPr lang="en-US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Syntax:</a:t>
            </a:r>
          </a:p>
          <a:p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class base_class1{</a:t>
            </a:r>
          </a:p>
          <a:p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};</a:t>
            </a:r>
          </a:p>
          <a:p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class base_class2{</a:t>
            </a:r>
          </a:p>
          <a:p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};</a:t>
            </a:r>
          </a:p>
          <a:p>
            <a:endParaRPr lang="en-US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  <a:p>
            <a:endParaRPr lang="en-US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  <a:p>
            <a:endParaRPr lang="en-US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F4AB7A-E91F-48FB-A76A-9DBEB93AC02F}"/>
              </a:ext>
            </a:extLst>
          </p:cNvPr>
          <p:cNvSpPr/>
          <p:nvPr/>
        </p:nvSpPr>
        <p:spPr>
          <a:xfrm>
            <a:off x="2071255" y="1517073"/>
            <a:ext cx="2161309" cy="58189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class </a:t>
            </a:r>
            <a:r>
              <a:rPr lang="en-US" sz="2800" b="1" dirty="0" err="1"/>
              <a:t>stu</a:t>
            </a:r>
            <a:endParaRPr lang="en-US" sz="28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95D0EF-93D1-44EA-AEEB-C88900CFBB3D}"/>
              </a:ext>
            </a:extLst>
          </p:cNvPr>
          <p:cNvSpPr/>
          <p:nvPr/>
        </p:nvSpPr>
        <p:spPr>
          <a:xfrm>
            <a:off x="6816440" y="1620982"/>
            <a:ext cx="2161309" cy="58189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class marks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77EE7B-EC7B-4EB6-8C66-891010646E18}"/>
              </a:ext>
            </a:extLst>
          </p:cNvPr>
          <p:cNvSpPr/>
          <p:nvPr/>
        </p:nvSpPr>
        <p:spPr>
          <a:xfrm>
            <a:off x="4246418" y="3692236"/>
            <a:ext cx="2161309" cy="58189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class result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C47B63-7C9E-4029-8C94-A771C57D1C36}"/>
              </a:ext>
            </a:extLst>
          </p:cNvPr>
          <p:cNvSpPr/>
          <p:nvPr/>
        </p:nvSpPr>
        <p:spPr>
          <a:xfrm>
            <a:off x="495300" y="1669472"/>
            <a:ext cx="1427019" cy="27709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Base class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A6F3A3-4DEA-41BB-80E8-57113A88C448}"/>
              </a:ext>
            </a:extLst>
          </p:cNvPr>
          <p:cNvSpPr/>
          <p:nvPr/>
        </p:nvSpPr>
        <p:spPr>
          <a:xfrm>
            <a:off x="9407235" y="1773381"/>
            <a:ext cx="1427019" cy="2770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Base class 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577D9F-BA8E-4D4D-8500-79B6A34CD179}"/>
              </a:ext>
            </a:extLst>
          </p:cNvPr>
          <p:cNvSpPr/>
          <p:nvPr/>
        </p:nvSpPr>
        <p:spPr>
          <a:xfrm>
            <a:off x="6591302" y="3972295"/>
            <a:ext cx="1427019" cy="2770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Derived class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A1D596-0C76-41CE-BFED-57227F98BFF4}"/>
              </a:ext>
            </a:extLst>
          </p:cNvPr>
          <p:cNvCxnSpPr>
            <a:cxnSpLocks/>
          </p:cNvCxnSpPr>
          <p:nvPr/>
        </p:nvCxnSpPr>
        <p:spPr>
          <a:xfrm>
            <a:off x="3311236" y="2154383"/>
            <a:ext cx="2015836" cy="150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E213E4-6E65-405B-A5ED-EE7DC4788283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327073" y="2154383"/>
            <a:ext cx="2916388" cy="153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74953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6F16429-73AD-4D79-802D-6714EC668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255" y="471055"/>
            <a:ext cx="10058399" cy="6179127"/>
          </a:xfrm>
        </p:spPr>
        <p:txBody>
          <a:bodyPr/>
          <a:lstStyle/>
          <a:p>
            <a:pPr algn="l">
              <a:lnSpc>
                <a:spcPct val="50000"/>
              </a:lnSpc>
            </a:pP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Program to illustrate the concept of multiple inheritance</a:t>
            </a:r>
          </a:p>
          <a:p>
            <a:pPr algn="l">
              <a:lnSpc>
                <a:spcPct val="50000"/>
              </a:lnSpc>
            </a:pP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class  </a:t>
            </a:r>
            <a:r>
              <a:rPr lang="en-US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stu</a:t>
            </a: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                </a:t>
            </a:r>
          </a:p>
          <a:p>
            <a:pPr algn="l">
              <a:lnSpc>
                <a:spcPct val="50000"/>
              </a:lnSpc>
            </a:pP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{</a:t>
            </a:r>
          </a:p>
          <a:p>
            <a:pPr algn="l">
              <a:lnSpc>
                <a:spcPct val="50000"/>
              </a:lnSpc>
            </a:pP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int  id;</a:t>
            </a:r>
          </a:p>
          <a:p>
            <a:pPr algn="l">
              <a:lnSpc>
                <a:spcPct val="50000"/>
              </a:lnSpc>
            </a:pP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char name[20];</a:t>
            </a:r>
          </a:p>
          <a:p>
            <a:pPr algn="l">
              <a:lnSpc>
                <a:spcPct val="50000"/>
              </a:lnSpc>
            </a:pP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public:</a:t>
            </a:r>
          </a:p>
          <a:p>
            <a:pPr algn="l">
              <a:lnSpc>
                <a:spcPct val="50000"/>
              </a:lnSpc>
            </a:pP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void </a:t>
            </a:r>
            <a:r>
              <a:rPr lang="en-US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getstu</a:t>
            </a: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()</a:t>
            </a:r>
          </a:p>
          <a:p>
            <a:pPr algn="l">
              <a:lnSpc>
                <a:spcPct val="50000"/>
              </a:lnSpc>
            </a:pP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{</a:t>
            </a:r>
          </a:p>
          <a:p>
            <a:pPr algn="l">
              <a:lnSpc>
                <a:spcPct val="50000"/>
              </a:lnSpc>
            </a:pPr>
            <a:r>
              <a:rPr lang="en-US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cout</a:t>
            </a: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&lt;&lt;“enter </a:t>
            </a:r>
            <a:r>
              <a:rPr lang="en-US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stu</a:t>
            </a: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id,name</a:t>
            </a: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”;</a:t>
            </a:r>
          </a:p>
          <a:p>
            <a:pPr algn="l">
              <a:lnSpc>
                <a:spcPct val="50000"/>
              </a:lnSpc>
            </a:pPr>
            <a:r>
              <a:rPr lang="en-US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&gt;&gt;id&gt;&gt;name;</a:t>
            </a:r>
          </a:p>
          <a:p>
            <a:pPr algn="l">
              <a:lnSpc>
                <a:spcPct val="50000"/>
              </a:lnSpc>
            </a:pP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}</a:t>
            </a:r>
          </a:p>
          <a:p>
            <a:pPr algn="l">
              <a:lnSpc>
                <a:spcPct val="50000"/>
              </a:lnSpc>
            </a:pP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void  </a:t>
            </a:r>
            <a:r>
              <a:rPr lang="en-US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putstu</a:t>
            </a: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()</a:t>
            </a:r>
          </a:p>
          <a:p>
            <a:pPr algn="l">
              <a:lnSpc>
                <a:spcPct val="50000"/>
              </a:lnSpc>
            </a:pP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{</a:t>
            </a:r>
          </a:p>
          <a:p>
            <a:pPr algn="l">
              <a:lnSpc>
                <a:spcPct val="50000"/>
              </a:lnSpc>
            </a:pPr>
            <a:r>
              <a:rPr lang="en-US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cout</a:t>
            </a: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&lt;&lt;“id=“&lt;&lt;id&lt;&lt;</a:t>
            </a:r>
            <a:r>
              <a:rPr lang="en-US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endl</a:t>
            </a: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;</a:t>
            </a:r>
          </a:p>
          <a:p>
            <a:pPr algn="l">
              <a:lnSpc>
                <a:spcPct val="50000"/>
              </a:lnSpc>
            </a:pPr>
            <a:r>
              <a:rPr lang="en-US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cout</a:t>
            </a: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&lt;&lt;“name=“&lt;&lt;name&lt;&lt;</a:t>
            </a:r>
            <a:r>
              <a:rPr lang="en-US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endl</a:t>
            </a: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;</a:t>
            </a:r>
          </a:p>
          <a:p>
            <a:pPr algn="l">
              <a:lnSpc>
                <a:spcPct val="50000"/>
              </a:lnSpc>
            </a:pP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}</a:t>
            </a:r>
          </a:p>
          <a:p>
            <a:pPr algn="l">
              <a:lnSpc>
                <a:spcPct val="50000"/>
              </a:lnSpc>
            </a:pP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};</a:t>
            </a:r>
          </a:p>
          <a:p>
            <a:pPr algn="l">
              <a:lnSpc>
                <a:spcPct val="50000"/>
              </a:lnSpc>
            </a:pPr>
            <a:endParaRPr lang="en-US" dirty="0"/>
          </a:p>
          <a:p>
            <a:pPr algn="l">
              <a:lnSpc>
                <a:spcPct val="50000"/>
              </a:lnSpc>
            </a:pPr>
            <a:endParaRPr lang="en-US" dirty="0"/>
          </a:p>
          <a:p>
            <a:pPr algn="l">
              <a:lnSpc>
                <a:spcPct val="50000"/>
              </a:lnSpc>
            </a:pPr>
            <a:endParaRPr lang="en-US" dirty="0"/>
          </a:p>
          <a:p>
            <a:pPr algn="l">
              <a:lnSpc>
                <a:spcPct val="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43584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2A485-67C2-48FD-87D4-368AA8F6E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7927"/>
            <a:ext cx="9240982" cy="6227618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50000"/>
              </a:lnSpc>
            </a:pPr>
            <a:endParaRPr lang="en-US" dirty="0"/>
          </a:p>
          <a:p>
            <a:pPr algn="l">
              <a:lnSpc>
                <a:spcPct val="60000"/>
              </a:lnSpc>
            </a:pPr>
            <a:r>
              <a:rPr lang="en-US" sz="2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class marks{</a:t>
            </a:r>
          </a:p>
          <a:p>
            <a:pPr algn="l">
              <a:lnSpc>
                <a:spcPct val="60000"/>
              </a:lnSpc>
            </a:pPr>
            <a:r>
              <a:rPr lang="en-US" sz="2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protected:</a:t>
            </a:r>
          </a:p>
          <a:p>
            <a:pPr algn="l">
              <a:lnSpc>
                <a:spcPct val="60000"/>
              </a:lnSpc>
            </a:pPr>
            <a:r>
              <a:rPr lang="en-US" sz="2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int m1,m2,m3;                                                 </a:t>
            </a:r>
          </a:p>
          <a:p>
            <a:pPr algn="l">
              <a:lnSpc>
                <a:spcPct val="60000"/>
              </a:lnSpc>
            </a:pPr>
            <a:endParaRPr lang="en-US" sz="2600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  <a:p>
            <a:pPr algn="l">
              <a:lnSpc>
                <a:spcPct val="60000"/>
              </a:lnSpc>
            </a:pPr>
            <a:r>
              <a:rPr lang="en-US" sz="2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public:</a:t>
            </a:r>
          </a:p>
          <a:p>
            <a:pPr algn="l">
              <a:lnSpc>
                <a:spcPct val="60000"/>
              </a:lnSpc>
            </a:pPr>
            <a:r>
              <a:rPr lang="en-US" sz="2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void </a:t>
            </a:r>
            <a:r>
              <a:rPr lang="en-US" sz="260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getmarks</a:t>
            </a:r>
            <a:r>
              <a:rPr lang="en-US" sz="2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()</a:t>
            </a:r>
          </a:p>
          <a:p>
            <a:pPr algn="l">
              <a:lnSpc>
                <a:spcPct val="60000"/>
              </a:lnSpc>
            </a:pPr>
            <a:r>
              <a:rPr lang="en-US" sz="2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{</a:t>
            </a:r>
          </a:p>
          <a:p>
            <a:pPr algn="l">
              <a:lnSpc>
                <a:spcPct val="60000"/>
              </a:lnSpc>
            </a:pPr>
            <a:r>
              <a:rPr lang="en-US" sz="260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cout</a:t>
            </a:r>
            <a:r>
              <a:rPr lang="en-US" sz="2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&lt;&lt;“enter marks for 3 subjs”;</a:t>
            </a:r>
          </a:p>
          <a:p>
            <a:pPr algn="l">
              <a:lnSpc>
                <a:spcPct val="60000"/>
              </a:lnSpc>
            </a:pPr>
            <a:r>
              <a:rPr lang="en-US" sz="260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cin</a:t>
            </a:r>
            <a:r>
              <a:rPr lang="en-US" sz="2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&gt;&gt;m1&gt;&gt;m2&gt;&gt;m3;</a:t>
            </a:r>
          </a:p>
          <a:p>
            <a:pPr algn="l">
              <a:lnSpc>
                <a:spcPct val="60000"/>
              </a:lnSpc>
            </a:pPr>
            <a:r>
              <a:rPr lang="en-US" sz="2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}</a:t>
            </a:r>
          </a:p>
          <a:p>
            <a:pPr algn="l">
              <a:lnSpc>
                <a:spcPct val="60000"/>
              </a:lnSpc>
            </a:pPr>
            <a:r>
              <a:rPr lang="en-US" sz="2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void </a:t>
            </a:r>
            <a:r>
              <a:rPr lang="en-US" sz="260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putmarks</a:t>
            </a:r>
            <a:r>
              <a:rPr lang="en-US" sz="2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()</a:t>
            </a:r>
          </a:p>
          <a:p>
            <a:pPr algn="l">
              <a:lnSpc>
                <a:spcPct val="60000"/>
              </a:lnSpc>
            </a:pPr>
            <a:r>
              <a:rPr lang="en-US" sz="2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{</a:t>
            </a:r>
          </a:p>
          <a:p>
            <a:pPr algn="l">
              <a:lnSpc>
                <a:spcPct val="60000"/>
              </a:lnSpc>
            </a:pPr>
            <a:r>
              <a:rPr lang="en-US" sz="260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cout</a:t>
            </a:r>
            <a:r>
              <a:rPr lang="en-US" sz="2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&lt;&lt;“m1=“&lt;&lt;m1&lt;&lt;</a:t>
            </a:r>
            <a:r>
              <a:rPr lang="en-US" sz="260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endl</a:t>
            </a:r>
            <a:r>
              <a:rPr lang="en-US" sz="2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;</a:t>
            </a:r>
          </a:p>
          <a:p>
            <a:pPr algn="l">
              <a:lnSpc>
                <a:spcPct val="60000"/>
              </a:lnSpc>
            </a:pPr>
            <a:r>
              <a:rPr lang="en-US" sz="260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cout</a:t>
            </a:r>
            <a:r>
              <a:rPr lang="en-US" sz="2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&lt;&lt;“m2=“&lt;&lt;m2&lt;&lt;</a:t>
            </a:r>
            <a:r>
              <a:rPr lang="en-US" sz="260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endl</a:t>
            </a:r>
            <a:r>
              <a:rPr lang="en-US" sz="2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;</a:t>
            </a:r>
          </a:p>
          <a:p>
            <a:pPr algn="l">
              <a:lnSpc>
                <a:spcPct val="60000"/>
              </a:lnSpc>
            </a:pPr>
            <a:r>
              <a:rPr lang="en-US" sz="260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cout</a:t>
            </a:r>
            <a:r>
              <a:rPr lang="en-US" sz="2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&lt;&lt;“m3=“&lt;&lt;m3&lt;&lt;</a:t>
            </a:r>
            <a:r>
              <a:rPr lang="en-US" sz="260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endl</a:t>
            </a:r>
            <a:r>
              <a:rPr lang="en-US" sz="2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;</a:t>
            </a:r>
          </a:p>
          <a:p>
            <a:pPr algn="l">
              <a:lnSpc>
                <a:spcPct val="60000"/>
              </a:lnSpc>
            </a:pPr>
            <a:r>
              <a:rPr lang="en-US" sz="2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}</a:t>
            </a:r>
          </a:p>
          <a:p>
            <a:pPr algn="l">
              <a:lnSpc>
                <a:spcPct val="60000"/>
              </a:lnSpc>
            </a:pPr>
            <a:r>
              <a:rPr lang="en-US" sz="2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};</a:t>
            </a:r>
          </a:p>
          <a:p>
            <a:pPr algn="l">
              <a:lnSpc>
                <a:spcPct val="60000"/>
              </a:lnSpc>
            </a:pPr>
            <a:r>
              <a:rPr lang="en-US" sz="2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class </a:t>
            </a:r>
            <a:r>
              <a:rPr lang="en-US" sz="260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result:public</a:t>
            </a:r>
            <a:r>
              <a:rPr lang="en-US" sz="2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stu,public</a:t>
            </a:r>
            <a:r>
              <a:rPr lang="en-US" sz="2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 marks</a:t>
            </a:r>
          </a:p>
          <a:p>
            <a:pPr algn="l">
              <a:lnSpc>
                <a:spcPct val="60000"/>
              </a:lnSpc>
            </a:pPr>
            <a:r>
              <a:rPr lang="en-US" sz="2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{</a:t>
            </a:r>
          </a:p>
          <a:p>
            <a:pPr algn="l">
              <a:lnSpc>
                <a:spcPct val="60000"/>
              </a:lnSpc>
            </a:pPr>
            <a:r>
              <a:rPr lang="en-US" sz="2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int tot;</a:t>
            </a:r>
          </a:p>
          <a:p>
            <a:pPr algn="l">
              <a:lnSpc>
                <a:spcPct val="60000"/>
              </a:lnSpc>
            </a:pPr>
            <a:r>
              <a:rPr lang="en-US" sz="2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float avg;</a:t>
            </a:r>
          </a:p>
          <a:p>
            <a:pPr algn="l">
              <a:lnSpc>
                <a:spcPct val="50000"/>
              </a:lnSpc>
            </a:pPr>
            <a:endParaRPr lang="en-US" dirty="0"/>
          </a:p>
          <a:p>
            <a:pPr algn="l">
              <a:lnSpc>
                <a:spcPct val="50000"/>
              </a:lnSpc>
            </a:pPr>
            <a:endParaRPr lang="en-US" dirty="0"/>
          </a:p>
          <a:p>
            <a:pPr algn="l">
              <a:lnSpc>
                <a:spcPct val="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10367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C4F6FCB-D921-4924-AF12-84F70EA19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17" y="325582"/>
            <a:ext cx="9351818" cy="62068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60000"/>
              </a:lnSpc>
            </a:pPr>
            <a:endParaRPr lang="en-US" sz="2000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public: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void show()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{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tot=m1+m2+m3;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avg=tot/3.0;</a:t>
            </a:r>
          </a:p>
          <a:p>
            <a:pPr algn="l">
              <a:lnSpc>
                <a:spcPct val="60000"/>
              </a:lnSpc>
            </a:pPr>
            <a:r>
              <a:rPr lang="en-US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cout</a:t>
            </a: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&lt;&lt;“tot=“&lt;&lt;tot&lt;&lt;</a:t>
            </a:r>
            <a:r>
              <a:rPr lang="en-US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endl</a:t>
            </a: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;</a:t>
            </a:r>
          </a:p>
          <a:p>
            <a:pPr algn="l">
              <a:lnSpc>
                <a:spcPct val="60000"/>
              </a:lnSpc>
            </a:pPr>
            <a:r>
              <a:rPr lang="en-US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cout</a:t>
            </a: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&lt;&lt;“avg=“&lt;&lt;avg;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}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};</a:t>
            </a:r>
          </a:p>
          <a:p>
            <a:pPr algn="l">
              <a:lnSpc>
                <a:spcPct val="60000"/>
              </a:lnSpc>
            </a:pPr>
            <a:endParaRPr lang="en-US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int main()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{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result r;</a:t>
            </a:r>
          </a:p>
          <a:p>
            <a:pPr algn="l">
              <a:lnSpc>
                <a:spcPct val="60000"/>
              </a:lnSpc>
            </a:pPr>
            <a:endParaRPr lang="en-US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  <a:p>
            <a:pPr algn="l">
              <a:lnSpc>
                <a:spcPct val="60000"/>
              </a:lnSpc>
            </a:pPr>
            <a:r>
              <a:rPr lang="en-US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r.getstu</a:t>
            </a: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();</a:t>
            </a:r>
          </a:p>
          <a:p>
            <a:pPr algn="l">
              <a:lnSpc>
                <a:spcPct val="60000"/>
              </a:lnSpc>
            </a:pPr>
            <a:r>
              <a:rPr lang="en-US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r.getmarks</a:t>
            </a: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();</a:t>
            </a:r>
          </a:p>
          <a:p>
            <a:pPr algn="l">
              <a:lnSpc>
                <a:spcPct val="60000"/>
              </a:lnSpc>
            </a:pPr>
            <a:r>
              <a:rPr lang="en-US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r.putstu</a:t>
            </a: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();</a:t>
            </a:r>
          </a:p>
          <a:p>
            <a:pPr algn="l">
              <a:lnSpc>
                <a:spcPct val="60000"/>
              </a:lnSpc>
            </a:pPr>
            <a:r>
              <a:rPr lang="en-US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r.putmarks</a:t>
            </a: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();</a:t>
            </a:r>
          </a:p>
          <a:p>
            <a:pPr algn="l">
              <a:lnSpc>
                <a:spcPct val="60000"/>
              </a:lnSpc>
            </a:pPr>
            <a:r>
              <a:rPr lang="en-US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r.show</a:t>
            </a: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();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}</a:t>
            </a:r>
          </a:p>
          <a:p>
            <a:pPr>
              <a:lnSpc>
                <a:spcPct val="60000"/>
              </a:lnSpc>
            </a:pPr>
            <a:endParaRPr lang="en-US" sz="2000" dirty="0"/>
          </a:p>
          <a:p>
            <a:pPr>
              <a:lnSpc>
                <a:spcPct val="60000"/>
              </a:lnSpc>
            </a:pPr>
            <a:endParaRPr lang="en-US" sz="2000" dirty="0"/>
          </a:p>
          <a:p>
            <a:pPr>
              <a:lnSpc>
                <a:spcPct val="6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5658833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D0CA09C-C6E1-42B1-AC25-17FA1EDC8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545" y="263235"/>
            <a:ext cx="11443855" cy="642850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C000"/>
                </a:solidFill>
                <a:latin typeface="Arial Black" panose="020B0A04020102020204" pitchFamily="34" charset="0"/>
              </a:rPr>
              <a:t>Hierarchical Inheritance</a:t>
            </a:r>
          </a:p>
          <a:p>
            <a:r>
              <a:rPr lang="en-US" sz="2800" dirty="0">
                <a:solidFill>
                  <a:srgbClr val="00B050"/>
                </a:solidFill>
                <a:latin typeface="Arial Narrow" panose="020B0606020202030204" pitchFamily="34" charset="0"/>
              </a:rPr>
              <a:t>In this type of </a:t>
            </a:r>
            <a:r>
              <a:rPr lang="en-US" sz="2800" dirty="0" err="1">
                <a:solidFill>
                  <a:srgbClr val="00B050"/>
                </a:solidFill>
                <a:latin typeface="Arial Narrow" panose="020B0606020202030204" pitchFamily="34" charset="0"/>
              </a:rPr>
              <a:t>inheritance,more</a:t>
            </a:r>
            <a:r>
              <a:rPr lang="en-US" sz="2800" dirty="0">
                <a:solidFill>
                  <a:srgbClr val="00B050"/>
                </a:solidFill>
                <a:latin typeface="Arial Narrow" panose="020B0606020202030204" pitchFamily="34" charset="0"/>
              </a:rPr>
              <a:t> than one sub class is inherited from a single base </a:t>
            </a:r>
            <a:r>
              <a:rPr lang="en-US" sz="2800" dirty="0" err="1">
                <a:solidFill>
                  <a:srgbClr val="00B050"/>
                </a:solidFill>
                <a:latin typeface="Arial Narrow" panose="020B0606020202030204" pitchFamily="34" charset="0"/>
              </a:rPr>
              <a:t>class.i,e</a:t>
            </a:r>
            <a:r>
              <a:rPr lang="en-US" sz="2800" dirty="0">
                <a:solidFill>
                  <a:srgbClr val="00B050"/>
                </a:solidFill>
                <a:latin typeface="Arial Narrow" panose="020B0606020202030204" pitchFamily="34" charset="0"/>
              </a:rPr>
              <a:t> more than one derived class is created from a single base class.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7D9BE7-6289-44DA-AB86-EBC78962C384}"/>
              </a:ext>
            </a:extLst>
          </p:cNvPr>
          <p:cNvSpPr/>
          <p:nvPr/>
        </p:nvSpPr>
        <p:spPr>
          <a:xfrm>
            <a:off x="3976254" y="2237509"/>
            <a:ext cx="2410691" cy="5957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class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29396-4836-4FA7-9522-D74BA950C6E1}"/>
              </a:ext>
            </a:extLst>
          </p:cNvPr>
          <p:cNvSpPr/>
          <p:nvPr/>
        </p:nvSpPr>
        <p:spPr>
          <a:xfrm>
            <a:off x="4180610" y="3823857"/>
            <a:ext cx="2147454" cy="9386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class C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B5430E-76D2-4E62-AE67-51F2322EC6AA}"/>
              </a:ext>
            </a:extLst>
          </p:cNvPr>
          <p:cNvSpPr/>
          <p:nvPr/>
        </p:nvSpPr>
        <p:spPr>
          <a:xfrm>
            <a:off x="7218219" y="3882735"/>
            <a:ext cx="1856508" cy="8797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class 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71DB11-1338-4B2D-881E-5BB07A28A28A}"/>
              </a:ext>
            </a:extLst>
          </p:cNvPr>
          <p:cNvSpPr/>
          <p:nvPr/>
        </p:nvSpPr>
        <p:spPr>
          <a:xfrm>
            <a:off x="1648691" y="3823856"/>
            <a:ext cx="2147454" cy="8797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class B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181BB2-DFE9-43BE-A252-ECC85EA04A27}"/>
              </a:ext>
            </a:extLst>
          </p:cNvPr>
          <p:cNvCxnSpPr>
            <a:cxnSpLocks/>
            <a:stCxn id="8" idx="2"/>
            <a:endCxn id="8" idx="2"/>
          </p:cNvCxnSpPr>
          <p:nvPr/>
        </p:nvCxnSpPr>
        <p:spPr>
          <a:xfrm>
            <a:off x="8146473" y="476249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AA18D0-9076-4BEA-81C9-208385315246}"/>
              </a:ext>
            </a:extLst>
          </p:cNvPr>
          <p:cNvCxnSpPr>
            <a:cxnSpLocks/>
          </p:cNvCxnSpPr>
          <p:nvPr/>
        </p:nvCxnSpPr>
        <p:spPr>
          <a:xfrm>
            <a:off x="4409207" y="2840182"/>
            <a:ext cx="0" cy="36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4A191F-B535-439A-866B-74905C9C8318}"/>
              </a:ext>
            </a:extLst>
          </p:cNvPr>
          <p:cNvCxnSpPr/>
          <p:nvPr/>
        </p:nvCxnSpPr>
        <p:spPr>
          <a:xfrm flipH="1">
            <a:off x="2673927" y="3200400"/>
            <a:ext cx="1735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DF5CE6-5723-4991-B44E-04C2485B4AE7}"/>
              </a:ext>
            </a:extLst>
          </p:cNvPr>
          <p:cNvCxnSpPr/>
          <p:nvPr/>
        </p:nvCxnSpPr>
        <p:spPr>
          <a:xfrm>
            <a:off x="2660073" y="3200400"/>
            <a:ext cx="0" cy="623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D0F314-CFCD-48A4-945E-2E05806F2BCE}"/>
              </a:ext>
            </a:extLst>
          </p:cNvPr>
          <p:cNvCxnSpPr>
            <a:cxnSpLocks/>
          </p:cNvCxnSpPr>
          <p:nvPr/>
        </p:nvCxnSpPr>
        <p:spPr>
          <a:xfrm>
            <a:off x="5126180" y="2705098"/>
            <a:ext cx="0" cy="1177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36C4E4E-9B4C-4BDD-8BBE-37AAF075B699}"/>
              </a:ext>
            </a:extLst>
          </p:cNvPr>
          <p:cNvCxnSpPr>
            <a:cxnSpLocks/>
          </p:cNvCxnSpPr>
          <p:nvPr/>
        </p:nvCxnSpPr>
        <p:spPr>
          <a:xfrm>
            <a:off x="6096000" y="3200400"/>
            <a:ext cx="20504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3FD37C-650A-4364-BBB4-ADDAF33F552F}"/>
              </a:ext>
            </a:extLst>
          </p:cNvPr>
          <p:cNvCxnSpPr/>
          <p:nvPr/>
        </p:nvCxnSpPr>
        <p:spPr>
          <a:xfrm flipV="1">
            <a:off x="6096000" y="2840182"/>
            <a:ext cx="0" cy="36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03923B-FA18-4A77-A278-BA4BEEE79C3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146473" y="3200400"/>
            <a:ext cx="0" cy="682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09975A-F31D-43EF-A6C9-007FBF83944E}"/>
              </a:ext>
            </a:extLst>
          </p:cNvPr>
          <p:cNvSpPr txBox="1"/>
          <p:nvPr/>
        </p:nvSpPr>
        <p:spPr>
          <a:xfrm>
            <a:off x="742951" y="5402401"/>
            <a:ext cx="9220200" cy="86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50000"/>
              </a:lnSpc>
            </a:pPr>
            <a:r>
              <a:rPr lang="en-US" sz="2400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class derived_class:visibility-mode base_class1,visibility-mode base-class2</a:t>
            </a:r>
          </a:p>
          <a:p>
            <a:pPr algn="l">
              <a:lnSpc>
                <a:spcPct val="50000"/>
              </a:lnSpc>
            </a:pPr>
            <a:r>
              <a:rPr lang="en-US" sz="2400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{</a:t>
            </a:r>
          </a:p>
          <a:p>
            <a:pPr algn="l">
              <a:lnSpc>
                <a:spcPct val="50000"/>
              </a:lnSpc>
            </a:pPr>
            <a:endParaRPr lang="en-US" sz="2400" b="1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  <a:p>
            <a:pPr algn="l">
              <a:lnSpc>
                <a:spcPct val="50000"/>
              </a:lnSpc>
            </a:pPr>
            <a:r>
              <a:rPr lang="en-US" sz="2400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27992126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D3C680B-6B7B-4D67-AB8E-A8A47D79F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545" y="182741"/>
            <a:ext cx="9725891" cy="625500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Inheritance in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c++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           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Inheritance can be defined as the process of creating a new class from one or more existing classes.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The existing class is known as base class or parent class or super class whereas newly created class is known as derived class or child class or sub class.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Inheritance provides a significant advantage in terms of code reusability.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Consider the diagram shown below</a:t>
            </a:r>
            <a:r>
              <a:rPr lang="en-US" dirty="0"/>
              <a:t> 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                                   </a:t>
            </a:r>
          </a:p>
          <a:p>
            <a:r>
              <a:rPr lang="en-US" dirty="0"/>
              <a:t>                                 (Base class)</a:t>
            </a:r>
          </a:p>
          <a:p>
            <a:r>
              <a:rPr lang="en-US" dirty="0"/>
              <a:t>                                        </a:t>
            </a:r>
          </a:p>
          <a:p>
            <a:r>
              <a:rPr lang="en-US" dirty="0"/>
              <a:t>                                      (Derived class)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9865A5-A3C8-47D8-B904-0D91787CC460}"/>
              </a:ext>
            </a:extLst>
          </p:cNvPr>
          <p:cNvSpPr/>
          <p:nvPr/>
        </p:nvSpPr>
        <p:spPr>
          <a:xfrm>
            <a:off x="4256878" y="4106210"/>
            <a:ext cx="2050472" cy="5264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DD694C-DF94-4232-8CDA-2F499F193547}"/>
              </a:ext>
            </a:extLst>
          </p:cNvPr>
          <p:cNvSpPr/>
          <p:nvPr/>
        </p:nvSpPr>
        <p:spPr>
          <a:xfrm>
            <a:off x="4256878" y="5611091"/>
            <a:ext cx="2050472" cy="5264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B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CC58165-C4DE-447C-B69F-64DD800D2BB1}"/>
              </a:ext>
            </a:extLst>
          </p:cNvPr>
          <p:cNvSpPr/>
          <p:nvPr/>
        </p:nvSpPr>
        <p:spPr>
          <a:xfrm>
            <a:off x="5119392" y="4632683"/>
            <a:ext cx="325443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60046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1F68C56-6BB0-4740-B324-AECD01C6D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500" y="248516"/>
            <a:ext cx="8239126" cy="5990359"/>
          </a:xfrm>
        </p:spPr>
        <p:txBody>
          <a:bodyPr>
            <a:normAutofit/>
          </a:bodyPr>
          <a:lstStyle/>
          <a:p>
            <a:pPr algn="l">
              <a:lnSpc>
                <a:spcPct val="6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syntax: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class base-class-name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{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data members;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member functions;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};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class derived-class-name1:visibility mode base-class-name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{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data members;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member functions;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};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class derived-class-name2:visibility mode base-class-name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{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data members;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member functions;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}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Note: visibility mode can be either private, public or protected</a:t>
            </a:r>
          </a:p>
          <a:p>
            <a:pPr algn="l">
              <a:lnSpc>
                <a:spcPct val="60000"/>
              </a:lnSpc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pPr algn="l">
              <a:lnSpc>
                <a:spcPct val="60000"/>
              </a:lnSpc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pPr algn="l">
              <a:lnSpc>
                <a:spcPct val="60000"/>
              </a:lnSpc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613464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056B515-1C94-405D-81BE-E375D3116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4618" y="304800"/>
            <a:ext cx="9393382" cy="635923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//Program to illustrate the concept oh hierarchical inheritance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457155-E66B-491D-B683-E3F8D45D2AF6}"/>
              </a:ext>
            </a:extLst>
          </p:cNvPr>
          <p:cNvSpPr/>
          <p:nvPr/>
        </p:nvSpPr>
        <p:spPr>
          <a:xfrm>
            <a:off x="1524000" y="775855"/>
            <a:ext cx="3934691" cy="57357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#include&lt;iostream&gt;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class A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int </a:t>
            </a:r>
            <a:r>
              <a:rPr lang="en-US" dirty="0" err="1"/>
              <a:t>x,y</a:t>
            </a:r>
            <a:r>
              <a:rPr lang="en-US" dirty="0"/>
              <a:t>;</a:t>
            </a:r>
          </a:p>
          <a:p>
            <a:r>
              <a:rPr lang="en-US" dirty="0"/>
              <a:t>void </a:t>
            </a:r>
            <a:r>
              <a:rPr lang="en-US" dirty="0" err="1"/>
              <a:t>getdata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cout</a:t>
            </a:r>
            <a:r>
              <a:rPr lang="en-US" dirty="0"/>
              <a:t>&lt;&lt;“\n enter the value for </a:t>
            </a:r>
            <a:r>
              <a:rPr lang="en-US" dirty="0" err="1"/>
              <a:t>xand</a:t>
            </a:r>
            <a:r>
              <a:rPr lang="en-US" dirty="0"/>
              <a:t> y:\n”;</a:t>
            </a:r>
          </a:p>
          <a:p>
            <a:r>
              <a:rPr lang="en-US" dirty="0" err="1"/>
              <a:t>cin</a:t>
            </a:r>
            <a:r>
              <a:rPr lang="en-US" dirty="0"/>
              <a:t>&gt;&gt;x&gt;&gt;y;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class B:public A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void product()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cout</a:t>
            </a:r>
            <a:r>
              <a:rPr lang="en-US" dirty="0"/>
              <a:t>&lt;&lt;“\n product=“&lt;&lt;x*y;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9C2891-552D-4DF1-90A8-04385F14B51F}"/>
              </a:ext>
            </a:extLst>
          </p:cNvPr>
          <p:cNvSpPr/>
          <p:nvPr/>
        </p:nvSpPr>
        <p:spPr>
          <a:xfrm>
            <a:off x="6539346" y="775855"/>
            <a:ext cx="3435927" cy="562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C:public A</a:t>
            </a:r>
          </a:p>
          <a:p>
            <a:pPr algn="ctr"/>
            <a:r>
              <a:rPr lang="en-US" dirty="0"/>
              <a:t>{</a:t>
            </a:r>
          </a:p>
          <a:p>
            <a:pPr algn="ctr"/>
            <a:r>
              <a:rPr lang="en-US" dirty="0"/>
              <a:t>public:</a:t>
            </a:r>
          </a:p>
          <a:p>
            <a:pPr algn="ctr"/>
            <a:r>
              <a:rPr lang="en-US" dirty="0"/>
              <a:t>void sum()</a:t>
            </a:r>
          </a:p>
          <a:p>
            <a:pPr algn="ctr"/>
            <a:r>
              <a:rPr lang="en-US" dirty="0"/>
              <a:t>{</a:t>
            </a:r>
          </a:p>
          <a:p>
            <a:pPr algn="ctr"/>
            <a:r>
              <a:rPr lang="en-US" dirty="0" err="1"/>
              <a:t>cout</a:t>
            </a:r>
            <a:r>
              <a:rPr lang="en-US" dirty="0"/>
              <a:t>&lt;&lt;“\n sum=“&lt;&lt;</a:t>
            </a:r>
            <a:r>
              <a:rPr lang="en-US" dirty="0" err="1"/>
              <a:t>x+y</a:t>
            </a:r>
            <a:r>
              <a:rPr lang="en-US" dirty="0"/>
              <a:t>;</a:t>
            </a:r>
          </a:p>
          <a:p>
            <a:pPr algn="ctr"/>
            <a:r>
              <a:rPr lang="en-US" dirty="0"/>
              <a:t>}</a:t>
            </a:r>
          </a:p>
          <a:p>
            <a:pPr algn="ctr"/>
            <a:r>
              <a:rPr lang="en-US" dirty="0"/>
              <a:t>};</a:t>
            </a:r>
          </a:p>
          <a:p>
            <a:pPr algn="ctr"/>
            <a:r>
              <a:rPr lang="en-US" dirty="0"/>
              <a:t>int main()</a:t>
            </a:r>
          </a:p>
          <a:p>
            <a:pPr algn="ctr"/>
            <a:r>
              <a:rPr lang="en-US" dirty="0"/>
              <a:t>{</a:t>
            </a:r>
          </a:p>
          <a:p>
            <a:pPr algn="ctr"/>
            <a:r>
              <a:rPr lang="en-US" dirty="0"/>
              <a:t>B obj1;</a:t>
            </a:r>
          </a:p>
          <a:p>
            <a:pPr algn="ctr"/>
            <a:r>
              <a:rPr lang="en-US" dirty="0"/>
              <a:t>C obj2;</a:t>
            </a:r>
          </a:p>
          <a:p>
            <a:pPr algn="ctr"/>
            <a:r>
              <a:rPr lang="en-US" dirty="0"/>
              <a:t>obj1.getdata();</a:t>
            </a:r>
          </a:p>
          <a:p>
            <a:pPr algn="ctr"/>
            <a:r>
              <a:rPr lang="en-US" dirty="0"/>
              <a:t>obj1.product();</a:t>
            </a:r>
          </a:p>
          <a:p>
            <a:pPr algn="ctr"/>
            <a:r>
              <a:rPr lang="en-US" dirty="0"/>
              <a:t>obj2.getdata();</a:t>
            </a:r>
          </a:p>
          <a:p>
            <a:pPr algn="ctr"/>
            <a:r>
              <a:rPr lang="en-US" dirty="0"/>
              <a:t>obj2.sum();</a:t>
            </a:r>
          </a:p>
          <a:p>
            <a:pPr algn="ctr"/>
            <a:r>
              <a:rPr lang="en-US" dirty="0"/>
              <a:t>}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22344"/>
      </p:ext>
    </p:extLst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B5B08CB-DC6F-4819-8659-49F89F58C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855" y="387927"/>
            <a:ext cx="9130144" cy="6276109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Hybrid </a:t>
            </a:r>
            <a:r>
              <a:rPr lang="en-US" b="1" dirty="0" err="1">
                <a:solidFill>
                  <a:srgbClr val="C00000"/>
                </a:solidFill>
              </a:rPr>
              <a:t>inheritance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:The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proper combination of one or more type of inheritance happening together is known as hybrid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inheritance.The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following diagram explains the concept in better way.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above </a:t>
            </a:r>
            <a:r>
              <a:rPr lang="en-US" dirty="0" err="1"/>
              <a:t>diagram,the</a:t>
            </a:r>
            <a:r>
              <a:rPr lang="en-US" dirty="0"/>
              <a:t> derivation of class B from class A is single </a:t>
            </a:r>
            <a:r>
              <a:rPr lang="en-US" dirty="0" err="1"/>
              <a:t>inheritance.The</a:t>
            </a:r>
            <a:r>
              <a:rPr lang="en-US" dirty="0"/>
              <a:t> derivation of class F from class D which is derived from class C is the multilevel </a:t>
            </a:r>
            <a:r>
              <a:rPr lang="en-US" dirty="0" err="1"/>
              <a:t>inheritance,now</a:t>
            </a:r>
            <a:r>
              <a:rPr lang="en-US" dirty="0"/>
              <a:t> the derivation of class </a:t>
            </a:r>
            <a:r>
              <a:rPr lang="en-US" dirty="0" err="1"/>
              <a:t>Ffrom</a:t>
            </a:r>
            <a:r>
              <a:rPr lang="en-US" dirty="0"/>
              <a:t> class B,D and E is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62141D-97C2-4645-A41F-63747C374572}"/>
              </a:ext>
            </a:extLst>
          </p:cNvPr>
          <p:cNvSpPr/>
          <p:nvPr/>
        </p:nvSpPr>
        <p:spPr>
          <a:xfrm>
            <a:off x="2050472" y="1884218"/>
            <a:ext cx="1607128" cy="38792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class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07CAE7-5411-4556-89B2-A233C9EC7035}"/>
              </a:ext>
            </a:extLst>
          </p:cNvPr>
          <p:cNvSpPr/>
          <p:nvPr/>
        </p:nvSpPr>
        <p:spPr>
          <a:xfrm>
            <a:off x="2050472" y="2916382"/>
            <a:ext cx="1607128" cy="38792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class B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BF077F-CA7D-4657-9A8C-E05AF6D82DE0}"/>
              </a:ext>
            </a:extLst>
          </p:cNvPr>
          <p:cNvSpPr/>
          <p:nvPr/>
        </p:nvSpPr>
        <p:spPr>
          <a:xfrm>
            <a:off x="9573488" y="2916382"/>
            <a:ext cx="1607128" cy="38792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class 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5F1B17-CEEE-4964-922E-9BFE31427AE7}"/>
              </a:ext>
            </a:extLst>
          </p:cNvPr>
          <p:cNvSpPr/>
          <p:nvPr/>
        </p:nvSpPr>
        <p:spPr>
          <a:xfrm>
            <a:off x="6982691" y="4366950"/>
            <a:ext cx="1607128" cy="38792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class F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A32F59-FA7F-49EA-A14E-4C8071C2B19B}"/>
              </a:ext>
            </a:extLst>
          </p:cNvPr>
          <p:cNvSpPr/>
          <p:nvPr/>
        </p:nvSpPr>
        <p:spPr>
          <a:xfrm>
            <a:off x="6788728" y="3110345"/>
            <a:ext cx="1607128" cy="45373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class 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ACA068-74C4-4658-A19E-9DC64FED7659}"/>
              </a:ext>
            </a:extLst>
          </p:cNvPr>
          <p:cNvSpPr/>
          <p:nvPr/>
        </p:nvSpPr>
        <p:spPr>
          <a:xfrm>
            <a:off x="6788728" y="1884218"/>
            <a:ext cx="1607128" cy="38792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class C</a:t>
            </a:r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AE85A47-9711-4FD3-9314-0D75957D8F2B}"/>
              </a:ext>
            </a:extLst>
          </p:cNvPr>
          <p:cNvSpPr/>
          <p:nvPr/>
        </p:nvSpPr>
        <p:spPr>
          <a:xfrm>
            <a:off x="2604656" y="2272146"/>
            <a:ext cx="374071" cy="6442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24BA090-10DA-47E7-890D-10E64AF32048}"/>
              </a:ext>
            </a:extLst>
          </p:cNvPr>
          <p:cNvSpPr/>
          <p:nvPr/>
        </p:nvSpPr>
        <p:spPr>
          <a:xfrm>
            <a:off x="7560426" y="2272146"/>
            <a:ext cx="225829" cy="8312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66789AE-2062-4A84-BF5E-33A4AB51E8EB}"/>
              </a:ext>
            </a:extLst>
          </p:cNvPr>
          <p:cNvSpPr/>
          <p:nvPr/>
        </p:nvSpPr>
        <p:spPr>
          <a:xfrm>
            <a:off x="7560426" y="3564081"/>
            <a:ext cx="225829" cy="8312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3D3564-E931-4097-902E-8A533BED0047}"/>
              </a:ext>
            </a:extLst>
          </p:cNvPr>
          <p:cNvCxnSpPr>
            <a:cxnSpLocks/>
            <a:stCxn id="5" idx="2"/>
            <a:endCxn id="14" idx="1"/>
          </p:cNvCxnSpPr>
          <p:nvPr/>
        </p:nvCxnSpPr>
        <p:spPr>
          <a:xfrm>
            <a:off x="2854036" y="3304310"/>
            <a:ext cx="4706390" cy="97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962FCB-E9B4-4CDD-9C01-FA66917578E4}"/>
              </a:ext>
            </a:extLst>
          </p:cNvPr>
          <p:cNvCxnSpPr>
            <a:stCxn id="7" idx="2"/>
            <a:endCxn id="14" idx="3"/>
          </p:cNvCxnSpPr>
          <p:nvPr/>
        </p:nvCxnSpPr>
        <p:spPr>
          <a:xfrm flipH="1">
            <a:off x="7786255" y="3304310"/>
            <a:ext cx="2590797" cy="97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608253"/>
      </p:ext>
    </p:extLst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4CF0D06-C1D2-4CE0-8A49-BF4AB0A74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6508" y="263238"/>
            <a:ext cx="9074727" cy="62622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8D2C3-6B1E-4907-A2C8-26C48AAAC905}"/>
              </a:ext>
            </a:extLst>
          </p:cNvPr>
          <p:cNvSpPr/>
          <p:nvPr/>
        </p:nvSpPr>
        <p:spPr>
          <a:xfrm>
            <a:off x="1856508" y="332510"/>
            <a:ext cx="3241965" cy="626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Program to illustrate the concept of hybrid inheritance</a:t>
            </a:r>
          </a:p>
          <a:p>
            <a:pPr algn="ctr"/>
            <a:r>
              <a:rPr lang="en-US" dirty="0"/>
              <a:t>#include&lt;iostream&gt;</a:t>
            </a:r>
          </a:p>
          <a:p>
            <a:pPr algn="ctr"/>
            <a:r>
              <a:rPr lang="en-US" dirty="0"/>
              <a:t>using name space std;</a:t>
            </a:r>
          </a:p>
          <a:p>
            <a:pPr algn="ctr"/>
            <a:r>
              <a:rPr lang="en-US" dirty="0"/>
              <a:t>class </a:t>
            </a:r>
            <a:r>
              <a:rPr lang="en-US" dirty="0" err="1"/>
              <a:t>stu</a:t>
            </a:r>
            <a:endParaRPr lang="en-US" dirty="0"/>
          </a:p>
          <a:p>
            <a:pPr algn="ctr"/>
            <a:r>
              <a:rPr lang="en-US" dirty="0"/>
              <a:t>{</a:t>
            </a:r>
          </a:p>
          <a:p>
            <a:pPr algn="ctr"/>
            <a:r>
              <a:rPr lang="en-US" dirty="0"/>
              <a:t>int id;</a:t>
            </a:r>
          </a:p>
          <a:p>
            <a:pPr algn="ctr"/>
            <a:r>
              <a:rPr lang="en-US" dirty="0"/>
              <a:t>char name[20];</a:t>
            </a:r>
          </a:p>
          <a:p>
            <a:pPr algn="ctr"/>
            <a:r>
              <a:rPr lang="en-US" dirty="0"/>
              <a:t>public:</a:t>
            </a:r>
          </a:p>
          <a:p>
            <a:pPr algn="ctr"/>
            <a:r>
              <a:rPr lang="en-US" dirty="0"/>
              <a:t>void </a:t>
            </a:r>
            <a:r>
              <a:rPr lang="en-US" dirty="0" err="1"/>
              <a:t>getstu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{</a:t>
            </a:r>
          </a:p>
          <a:p>
            <a:pPr algn="ctr"/>
            <a:r>
              <a:rPr lang="en-US" dirty="0" err="1"/>
              <a:t>cout</a:t>
            </a:r>
            <a:r>
              <a:rPr lang="en-US" dirty="0"/>
              <a:t>&lt;&lt;“enter </a:t>
            </a:r>
            <a:r>
              <a:rPr lang="en-US" dirty="0" err="1"/>
              <a:t>stu</a:t>
            </a:r>
            <a:r>
              <a:rPr lang="en-US" dirty="0"/>
              <a:t> id and name:”;</a:t>
            </a:r>
          </a:p>
          <a:p>
            <a:pPr algn="ctr"/>
            <a:r>
              <a:rPr lang="en-US" dirty="0" err="1"/>
              <a:t>cin</a:t>
            </a:r>
            <a:r>
              <a:rPr lang="en-US" dirty="0"/>
              <a:t>&gt;&gt;id&gt;&gt;name;</a:t>
            </a:r>
          </a:p>
          <a:p>
            <a:pPr algn="ctr"/>
            <a:r>
              <a:rPr lang="en-US" dirty="0"/>
              <a:t>}</a:t>
            </a:r>
          </a:p>
          <a:p>
            <a:pPr algn="ctr"/>
            <a:r>
              <a:rPr lang="en-US" dirty="0"/>
              <a:t>};</a:t>
            </a:r>
          </a:p>
          <a:p>
            <a:pPr algn="ctr"/>
            <a:r>
              <a:rPr lang="en-US" dirty="0"/>
              <a:t>class </a:t>
            </a:r>
            <a:r>
              <a:rPr lang="en-US" dirty="0" err="1"/>
              <a:t>marks:public</a:t>
            </a:r>
            <a:r>
              <a:rPr lang="en-US" dirty="0"/>
              <a:t> </a:t>
            </a:r>
            <a:r>
              <a:rPr lang="en-US" dirty="0" err="1"/>
              <a:t>stu</a:t>
            </a:r>
            <a:endParaRPr lang="en-US" dirty="0"/>
          </a:p>
          <a:p>
            <a:pPr algn="ctr"/>
            <a:r>
              <a:rPr lang="en-US" dirty="0"/>
              <a:t>{</a:t>
            </a:r>
          </a:p>
          <a:p>
            <a:pPr algn="ctr"/>
            <a:r>
              <a:rPr lang="en-US" dirty="0"/>
              <a:t>protected:</a:t>
            </a:r>
          </a:p>
          <a:p>
            <a:pPr algn="ctr"/>
            <a:r>
              <a:rPr lang="en-US" dirty="0"/>
              <a:t>int </a:t>
            </a:r>
            <a:r>
              <a:rPr lang="en-US" dirty="0" err="1"/>
              <a:t>m,p,c</a:t>
            </a:r>
            <a:r>
              <a:rPr lang="en-US" dirty="0"/>
              <a:t>;</a:t>
            </a:r>
          </a:p>
          <a:p>
            <a:pPr algn="ctr"/>
            <a:r>
              <a:rPr lang="en-US" dirty="0"/>
              <a:t>public:</a:t>
            </a:r>
          </a:p>
          <a:p>
            <a:pPr algn="ctr"/>
            <a:r>
              <a:rPr lang="en-US" dirty="0"/>
              <a:t>                 void </a:t>
            </a:r>
            <a:r>
              <a:rPr lang="en-US" dirty="0" err="1"/>
              <a:t>getmarks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{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457A8-FDE1-4C4B-AD7B-6163E5F9D3B3}"/>
              </a:ext>
            </a:extLst>
          </p:cNvPr>
          <p:cNvSpPr/>
          <p:nvPr/>
        </p:nvSpPr>
        <p:spPr>
          <a:xfrm>
            <a:off x="5361709" y="332510"/>
            <a:ext cx="2410691" cy="626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 err="1"/>
              <a:t>cout</a:t>
            </a:r>
            <a:r>
              <a:rPr lang="en-US" dirty="0"/>
              <a:t>&lt;&lt;“enter 3 subjects marks:”;</a:t>
            </a:r>
          </a:p>
          <a:p>
            <a:pPr algn="ctr"/>
            <a:r>
              <a:rPr lang="en-US" dirty="0" err="1"/>
              <a:t>cin</a:t>
            </a:r>
            <a:r>
              <a:rPr lang="en-US" dirty="0"/>
              <a:t>&gt;&gt;m&gt;&gt;p&gt;&gt;c;</a:t>
            </a:r>
          </a:p>
          <a:p>
            <a:pPr algn="ctr"/>
            <a:r>
              <a:rPr lang="en-US" dirty="0"/>
              <a:t>}</a:t>
            </a:r>
          </a:p>
          <a:p>
            <a:pPr algn="ctr"/>
            <a:r>
              <a:rPr lang="en-US" dirty="0"/>
              <a:t>};</a:t>
            </a:r>
          </a:p>
          <a:p>
            <a:pPr algn="ctr"/>
            <a:r>
              <a:rPr lang="en-US" dirty="0"/>
              <a:t>class sports</a:t>
            </a:r>
          </a:p>
          <a:p>
            <a:pPr algn="ctr"/>
            <a:r>
              <a:rPr lang="en-US" dirty="0"/>
              <a:t>{</a:t>
            </a:r>
          </a:p>
          <a:p>
            <a:pPr algn="ctr"/>
            <a:r>
              <a:rPr lang="en-US" dirty="0"/>
              <a:t>protected:</a:t>
            </a:r>
          </a:p>
          <a:p>
            <a:pPr algn="ctr"/>
            <a:r>
              <a:rPr lang="en-US" dirty="0"/>
              <a:t>int </a:t>
            </a:r>
            <a:r>
              <a:rPr lang="en-US" dirty="0" err="1"/>
              <a:t>spmarks</a:t>
            </a:r>
            <a:r>
              <a:rPr lang="en-US" dirty="0"/>
              <a:t>;</a:t>
            </a:r>
          </a:p>
          <a:p>
            <a:pPr algn="ctr"/>
            <a:r>
              <a:rPr lang="en-US" dirty="0"/>
              <a:t>public:</a:t>
            </a:r>
          </a:p>
          <a:p>
            <a:pPr algn="ctr"/>
            <a:r>
              <a:rPr lang="en-US" dirty="0"/>
              <a:t>void </a:t>
            </a:r>
            <a:r>
              <a:rPr lang="en-US" dirty="0" err="1"/>
              <a:t>getsports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{</a:t>
            </a:r>
          </a:p>
          <a:p>
            <a:pPr algn="ctr"/>
            <a:r>
              <a:rPr lang="en-US" dirty="0" err="1"/>
              <a:t>cout</a:t>
            </a:r>
            <a:r>
              <a:rPr lang="en-US" dirty="0"/>
              <a:t>&lt;&lt;“enter sports marks”:</a:t>
            </a:r>
          </a:p>
          <a:p>
            <a:pPr algn="ctr"/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spmarks</a:t>
            </a:r>
            <a:r>
              <a:rPr lang="en-US" dirty="0"/>
              <a:t>;</a:t>
            </a:r>
          </a:p>
          <a:p>
            <a:pPr algn="ctr"/>
            <a:r>
              <a:rPr lang="en-US" dirty="0"/>
              <a:t>}</a:t>
            </a:r>
          </a:p>
          <a:p>
            <a:pPr algn="ctr"/>
            <a:r>
              <a:rPr lang="en-US" dirty="0"/>
              <a:t>};</a:t>
            </a:r>
          </a:p>
          <a:p>
            <a:pPr algn="ctr"/>
            <a:r>
              <a:rPr lang="en-US" dirty="0"/>
              <a:t>class </a:t>
            </a:r>
            <a:r>
              <a:rPr lang="en-US" dirty="0" err="1"/>
              <a:t>result:public</a:t>
            </a:r>
            <a:r>
              <a:rPr lang="en-US" dirty="0"/>
              <a:t> </a:t>
            </a:r>
            <a:r>
              <a:rPr lang="en-US" dirty="0" err="1"/>
              <a:t>marks,public</a:t>
            </a:r>
            <a:r>
              <a:rPr lang="en-US" dirty="0"/>
              <a:t> sports</a:t>
            </a:r>
          </a:p>
          <a:p>
            <a:pPr algn="ctr"/>
            <a:r>
              <a:rPr lang="en-US" dirty="0"/>
              <a:t>{</a:t>
            </a:r>
          </a:p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D29C8-A67F-470C-99B4-D95244927CD0}"/>
              </a:ext>
            </a:extLst>
          </p:cNvPr>
          <p:cNvSpPr/>
          <p:nvPr/>
        </p:nvSpPr>
        <p:spPr>
          <a:xfrm>
            <a:off x="7772400" y="332510"/>
            <a:ext cx="3158835" cy="6192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 tot</a:t>
            </a:r>
          </a:p>
          <a:p>
            <a:pPr algn="ctr"/>
            <a:r>
              <a:rPr lang="en-US" dirty="0"/>
              <a:t>float avg;</a:t>
            </a:r>
          </a:p>
          <a:p>
            <a:pPr algn="ctr"/>
            <a:r>
              <a:rPr lang="en-US" dirty="0"/>
              <a:t>public:</a:t>
            </a:r>
          </a:p>
          <a:p>
            <a:pPr algn="ctr"/>
            <a:r>
              <a:rPr lang="en-US" dirty="0"/>
              <a:t>void show()</a:t>
            </a:r>
          </a:p>
          <a:p>
            <a:pPr algn="ctr"/>
            <a:r>
              <a:rPr lang="en-US" dirty="0"/>
              <a:t>{</a:t>
            </a:r>
          </a:p>
          <a:p>
            <a:pPr algn="ctr"/>
            <a:r>
              <a:rPr lang="en-US" dirty="0"/>
              <a:t>tot=</a:t>
            </a:r>
            <a:r>
              <a:rPr lang="en-US" dirty="0" err="1"/>
              <a:t>m+p+c</a:t>
            </a:r>
            <a:r>
              <a:rPr lang="en-US" dirty="0"/>
              <a:t>;</a:t>
            </a:r>
          </a:p>
          <a:p>
            <a:pPr algn="ctr"/>
            <a:r>
              <a:rPr lang="en-US" dirty="0"/>
              <a:t>avg=tot/3.0;</a:t>
            </a:r>
          </a:p>
          <a:p>
            <a:pPr algn="ctr"/>
            <a:r>
              <a:rPr lang="en-US" dirty="0" err="1"/>
              <a:t>cout</a:t>
            </a:r>
            <a:r>
              <a:rPr lang="en-US" dirty="0"/>
              <a:t>&lt;&lt;“tot”&lt;&lt;tot&lt;&lt;end;</a:t>
            </a:r>
          </a:p>
          <a:p>
            <a:pPr algn="ctr"/>
            <a:r>
              <a:rPr lang="en-US" dirty="0" err="1"/>
              <a:t>cout</a:t>
            </a:r>
            <a:r>
              <a:rPr lang="en-US" dirty="0"/>
              <a:t>&lt;&lt;“avg=“&lt;&lt;avg&lt;&lt;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algn="ctr"/>
            <a:r>
              <a:rPr lang="en-US" dirty="0" err="1"/>
              <a:t>cout</a:t>
            </a:r>
            <a:r>
              <a:rPr lang="en-US" dirty="0"/>
              <a:t>&lt;&lt;“</a:t>
            </a:r>
            <a:r>
              <a:rPr lang="en-US" dirty="0" err="1"/>
              <a:t>avg+sports</a:t>
            </a:r>
            <a:r>
              <a:rPr lang="en-US" dirty="0"/>
              <a:t> marks”&lt;&lt;</a:t>
            </a:r>
            <a:r>
              <a:rPr lang="en-US" dirty="0" err="1"/>
              <a:t>avg+spmarks</a:t>
            </a:r>
            <a:r>
              <a:rPr lang="en-US" dirty="0"/>
              <a:t>;</a:t>
            </a:r>
          </a:p>
          <a:p>
            <a:pPr algn="ctr"/>
            <a:r>
              <a:rPr lang="en-US" dirty="0"/>
              <a:t>}</a:t>
            </a:r>
          </a:p>
          <a:p>
            <a:pPr algn="ctr"/>
            <a:r>
              <a:rPr lang="en-US" dirty="0"/>
              <a:t>};</a:t>
            </a:r>
          </a:p>
          <a:p>
            <a:pPr algn="ctr"/>
            <a:r>
              <a:rPr lang="en-US" dirty="0"/>
              <a:t>int main()</a:t>
            </a:r>
          </a:p>
          <a:p>
            <a:pPr algn="ctr"/>
            <a:r>
              <a:rPr lang="en-US" dirty="0"/>
              <a:t>{</a:t>
            </a:r>
          </a:p>
          <a:p>
            <a:pPr algn="ctr"/>
            <a:r>
              <a:rPr lang="en-US" dirty="0"/>
              <a:t>result r;</a:t>
            </a:r>
          </a:p>
          <a:p>
            <a:pPr algn="ctr"/>
            <a:r>
              <a:rPr lang="en-US" dirty="0" err="1"/>
              <a:t>r.getstu</a:t>
            </a:r>
            <a:r>
              <a:rPr lang="en-US" dirty="0"/>
              <a:t>();</a:t>
            </a:r>
          </a:p>
          <a:p>
            <a:pPr algn="ctr"/>
            <a:r>
              <a:rPr lang="en-US" dirty="0" err="1"/>
              <a:t>r.getmarks</a:t>
            </a:r>
            <a:r>
              <a:rPr lang="en-US" dirty="0"/>
              <a:t>();</a:t>
            </a:r>
          </a:p>
          <a:p>
            <a:pPr algn="ctr"/>
            <a:r>
              <a:rPr lang="en-US" dirty="0" err="1"/>
              <a:t>r.getsports</a:t>
            </a:r>
            <a:r>
              <a:rPr lang="en-US" dirty="0"/>
              <a:t>();</a:t>
            </a:r>
          </a:p>
          <a:p>
            <a:pPr algn="ctr"/>
            <a:r>
              <a:rPr lang="en-US" dirty="0" err="1"/>
              <a:t>r.show</a:t>
            </a:r>
            <a:r>
              <a:rPr lang="en-US" dirty="0"/>
              <a:t>();</a:t>
            </a:r>
          </a:p>
          <a:p>
            <a:pPr algn="ctr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87511"/>
      </p:ext>
    </p:extLst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C3961-DFF6-4327-A653-ADE6237A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912654">
            <a:off x="598055" y="26649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943696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D6E10F9-5230-4948-BC74-39EB47AC9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9818" y="0"/>
            <a:ext cx="9698182" cy="6747164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The general form of defining a derived class is</a:t>
            </a:r>
          </a:p>
          <a:p>
            <a:pPr algn="l"/>
            <a:r>
              <a:rPr lang="en-US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class</a:t>
            </a: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 derived-class-name: </a:t>
            </a:r>
            <a:r>
              <a:rPr lang="en-US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access-specifier</a:t>
            </a: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 base-class-name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{</a:t>
            </a:r>
          </a:p>
          <a:p>
            <a:pPr algn="l"/>
            <a:r>
              <a:rPr lang="en-US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//members of the derived class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};</a:t>
            </a:r>
          </a:p>
          <a:p>
            <a:pPr algn="l"/>
            <a:endParaRPr lang="en-US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Here access is one of the three keywords: </a:t>
            </a:r>
            <a:r>
              <a:rPr lang="en-US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public,private</a:t>
            </a: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 and protected.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The access specifier determines how elements of the base class are inherited by the derived class.</a:t>
            </a:r>
          </a:p>
          <a:p>
            <a:pPr algn="l"/>
            <a:endParaRPr lang="en-US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  <a:p>
            <a:pPr algn="l"/>
            <a:endParaRPr lang="en-US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  <a:p>
            <a:pPr algn="l"/>
            <a:endParaRPr lang="en-US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458403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46D907-CF07-49FB-93CC-90D247D10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273" y="595745"/>
            <a:ext cx="9836727" cy="5999019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Agency FB" panose="020B0503020202020204" pitchFamily="34" charset="0"/>
              </a:rPr>
              <a:t>Advantages of Inheritance</a:t>
            </a:r>
          </a:p>
          <a:p>
            <a:pPr algn="l"/>
            <a:r>
              <a:rPr lang="en-US" dirty="0">
                <a:solidFill>
                  <a:srgbClr val="0000CC"/>
                </a:solidFill>
                <a:latin typeface="Baskerville Old Face" panose="02020602080505020303" pitchFamily="18" charset="0"/>
              </a:rPr>
              <a:t>Reusability: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CC"/>
                </a:solidFill>
                <a:latin typeface="Baskerville Old Face" panose="02020602080505020303" pitchFamily="18" charset="0"/>
              </a:rPr>
              <a:t>inheritance helps the code to be reused in many situations.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CC"/>
                </a:solidFill>
                <a:latin typeface="Baskerville Old Face" panose="02020602080505020303" pitchFamily="18" charset="0"/>
              </a:rPr>
              <a:t>Using the concept of </a:t>
            </a:r>
            <a:r>
              <a:rPr lang="en-US" dirty="0" err="1">
                <a:solidFill>
                  <a:srgbClr val="0000CC"/>
                </a:solidFill>
                <a:latin typeface="Baskerville Old Face" panose="02020602080505020303" pitchFamily="18" charset="0"/>
              </a:rPr>
              <a:t>inheritance,the</a:t>
            </a:r>
            <a:r>
              <a:rPr lang="en-US" dirty="0">
                <a:solidFill>
                  <a:srgbClr val="0000CC"/>
                </a:solidFill>
                <a:latin typeface="Baskerville Old Face" panose="02020602080505020303" pitchFamily="18" charset="0"/>
              </a:rPr>
              <a:t> programmer can create as many derived classes from the base class as needed while adding specific features to each derived class as needed.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CC"/>
                </a:solidFill>
                <a:latin typeface="Baskerville Old Face" panose="02020602080505020303" pitchFamily="18" charset="0"/>
              </a:rPr>
              <a:t>Saves Time and Effort:</a:t>
            </a:r>
          </a:p>
          <a:p>
            <a:pPr algn="l"/>
            <a:r>
              <a:rPr lang="en-US" dirty="0">
                <a:solidFill>
                  <a:srgbClr val="0000CC"/>
                </a:solidFill>
                <a:latin typeface="Baskerville Old Face" panose="02020602080505020303" pitchFamily="18" charset="0"/>
              </a:rPr>
              <a:t>      The above concept of reusability achieved by inheritance saves the programmer time and </a:t>
            </a:r>
            <a:r>
              <a:rPr lang="en-US" dirty="0" err="1">
                <a:solidFill>
                  <a:srgbClr val="0000CC"/>
                </a:solidFill>
                <a:latin typeface="Baskerville Old Face" panose="02020602080505020303" pitchFamily="18" charset="0"/>
              </a:rPr>
              <a:t>effort.The</a:t>
            </a:r>
            <a:r>
              <a:rPr lang="en-US" dirty="0">
                <a:solidFill>
                  <a:srgbClr val="0000CC"/>
                </a:solidFill>
                <a:latin typeface="Baskerville Old Face" panose="02020602080505020303" pitchFamily="18" charset="0"/>
              </a:rPr>
              <a:t> main code written can be reused in various situations as needed.</a:t>
            </a:r>
          </a:p>
          <a:p>
            <a:pPr algn="l"/>
            <a:endParaRPr lang="en-US" dirty="0">
              <a:latin typeface="Baskerville Old Face" panose="02020602080505020303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dirty="0">
              <a:latin typeface="Baskerville Old Face" panose="02020602080505020303" pitchFamily="18" charset="0"/>
            </a:endParaRPr>
          </a:p>
          <a:p>
            <a:pPr algn="l"/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474075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98ACB75-EA57-407F-AA93-E9CC9877B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221673"/>
            <a:ext cx="9531927" cy="642850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              Visibility modes can be classified into three categories</a:t>
            </a:r>
          </a:p>
          <a:p>
            <a:pPr algn="l"/>
            <a:endParaRPr lang="en-US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  <a:p>
            <a:pPr algn="l"/>
            <a:endParaRPr lang="en-US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  <a:p>
            <a:pPr algn="l"/>
            <a:endParaRPr lang="en-US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  <a:p>
            <a:pPr algn="l"/>
            <a:endParaRPr lang="en-US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Modes of inheritance</a:t>
            </a:r>
          </a:p>
          <a:p>
            <a:pPr algn="l"/>
            <a:r>
              <a:rPr lang="en-US" dirty="0">
                <a:solidFill>
                  <a:srgbClr val="FF0000"/>
                </a:solidFill>
                <a:latin typeface="Baskerville Old Face" panose="02020602080505020303" pitchFamily="18" charset="0"/>
              </a:rPr>
              <a:t>1:Public </a:t>
            </a:r>
            <a:r>
              <a:rPr lang="en-US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Mode</a:t>
            </a:r>
            <a:r>
              <a:rPr lang="en-US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:If</a:t>
            </a: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 we derive a sub class from a public base </a:t>
            </a:r>
            <a:r>
              <a:rPr lang="en-US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class.Then</a:t>
            </a: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 the public member of the base class will become public in the derived class and the protected members of the base class  will become protected in derived class.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2.</a:t>
            </a:r>
            <a:r>
              <a:rPr lang="en-US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Protected </a:t>
            </a:r>
            <a:r>
              <a:rPr lang="en-US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Mode</a:t>
            </a:r>
            <a:r>
              <a:rPr lang="en-US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:If</a:t>
            </a: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 we derive a sub class from a protected base </a:t>
            </a:r>
            <a:r>
              <a:rPr lang="en-US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class.Then</a:t>
            </a: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 both public member and protected members of the base class will become protected in derived class.</a:t>
            </a:r>
          </a:p>
          <a:p>
            <a:pPr algn="l"/>
            <a:r>
              <a:rPr lang="en-US" dirty="0">
                <a:solidFill>
                  <a:srgbClr val="FF0000"/>
                </a:solidFill>
                <a:latin typeface="Baskerville Old Face" panose="02020602080505020303" pitchFamily="18" charset="0"/>
              </a:rPr>
              <a:t>3.Private </a:t>
            </a:r>
            <a:r>
              <a:rPr lang="en-US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Mode</a:t>
            </a:r>
            <a:r>
              <a:rPr lang="en-US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:If</a:t>
            </a: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 We derive a sub class from a private base </a:t>
            </a:r>
            <a:r>
              <a:rPr lang="en-US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class.Then</a:t>
            </a: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 both public member and protected members of the base class will become private in derived class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Note: It is important to understand that if the access specifier is </a:t>
            </a:r>
            <a:r>
              <a:rPr lang="en-US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private,public</a:t>
            </a: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 members of the base become private members of the derived class. If access specifier is not </a:t>
            </a:r>
            <a:r>
              <a:rPr lang="en-US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present,it</a:t>
            </a: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 is private by default.</a:t>
            </a:r>
          </a:p>
          <a:p>
            <a:pPr algn="l"/>
            <a:endParaRPr lang="en-US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3027181-E3B1-4CD3-8878-F04F82E0D832}"/>
              </a:ext>
            </a:extLst>
          </p:cNvPr>
          <p:cNvSpPr/>
          <p:nvPr/>
        </p:nvSpPr>
        <p:spPr>
          <a:xfrm>
            <a:off x="4461164" y="574963"/>
            <a:ext cx="2230580" cy="37407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Visibility Modes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9D027D-0CBC-4F3E-BD6E-7BC52779C83A}"/>
              </a:ext>
            </a:extLst>
          </p:cNvPr>
          <p:cNvSpPr/>
          <p:nvPr/>
        </p:nvSpPr>
        <p:spPr>
          <a:xfrm>
            <a:off x="4904509" y="1233054"/>
            <a:ext cx="1343891" cy="61652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455DDC-84AA-461B-861B-2B991AC3846B}"/>
              </a:ext>
            </a:extLst>
          </p:cNvPr>
          <p:cNvSpPr/>
          <p:nvPr/>
        </p:nvSpPr>
        <p:spPr>
          <a:xfrm>
            <a:off x="6691745" y="1233055"/>
            <a:ext cx="1343891" cy="61651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protected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95C060-5C22-46BD-AC06-1B0EA9518B7E}"/>
              </a:ext>
            </a:extLst>
          </p:cNvPr>
          <p:cNvSpPr/>
          <p:nvPr/>
        </p:nvSpPr>
        <p:spPr>
          <a:xfrm>
            <a:off x="3117273" y="1233053"/>
            <a:ext cx="1343891" cy="61652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9810B3-38F5-4C41-BC8A-3293ADB6B022}"/>
              </a:ext>
            </a:extLst>
          </p:cNvPr>
          <p:cNvCxnSpPr/>
          <p:nvPr/>
        </p:nvCxnSpPr>
        <p:spPr>
          <a:xfrm>
            <a:off x="4114800" y="1122218"/>
            <a:ext cx="3144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EF1E16-6B0B-402F-B574-6201750AA0EB}"/>
              </a:ext>
            </a:extLst>
          </p:cNvPr>
          <p:cNvCxnSpPr/>
          <p:nvPr/>
        </p:nvCxnSpPr>
        <p:spPr>
          <a:xfrm>
            <a:off x="4142509" y="1122218"/>
            <a:ext cx="0" cy="110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D55D3E-773C-4D4D-A94D-F6CB668698BA}"/>
              </a:ext>
            </a:extLst>
          </p:cNvPr>
          <p:cNvCxnSpPr/>
          <p:nvPr/>
        </p:nvCxnSpPr>
        <p:spPr>
          <a:xfrm>
            <a:off x="7259782" y="1122218"/>
            <a:ext cx="0" cy="110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B120698-01FF-4990-B734-CC9281309374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5576454" y="949036"/>
            <a:ext cx="1" cy="284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890112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A5661E4-6AC9-4085-B35F-9EBB8BD3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283" y="5872596"/>
            <a:ext cx="587375" cy="488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FDEBB3-CB9B-4AC9-B00F-7A70B3647C6E}" type="slidenum">
              <a:rPr lang="en-US" altLang="en-US">
                <a:solidFill>
                  <a:schemeClr val="bg1"/>
                </a:solidFill>
              </a:rPr>
              <a:pPr/>
              <a:t>6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425F3F14-218B-4E28-B3BA-B453AD74D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10145" y="392546"/>
            <a:ext cx="79248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Visibility Of Inherited Members</a:t>
            </a:r>
          </a:p>
        </p:txBody>
      </p:sp>
      <p:graphicFrame>
        <p:nvGraphicFramePr>
          <p:cNvPr id="6" name="Group 53">
            <a:extLst>
              <a:ext uri="{FF2B5EF4-FFF2-40B4-BE49-F238E27FC236}">
                <a16:creationId xmlns:a16="http://schemas.microsoft.com/office/drawing/2014/main" id="{D45CB64F-CC8A-49BF-8C42-6BB69B7057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530684"/>
              </p:ext>
            </p:extLst>
          </p:nvPr>
        </p:nvGraphicFramePr>
        <p:xfrm>
          <a:off x="1510145" y="1992746"/>
          <a:ext cx="8305800" cy="4495800"/>
        </p:xfrm>
        <a:graphic>
          <a:graphicData uri="http://schemas.openxmlformats.org/drawingml/2006/table">
            <a:tbl>
              <a:tblPr/>
              <a:tblGrid>
                <a:gridCol w="2078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4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8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4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36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BASE CLASS VISIBILITY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DERIVED CLASS VISIBILITY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PUBLIC DERIVATION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PRIVATE DERIVATION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PROTECTED DERIVATION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PRIVATE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INHERITED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INHERITED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INHERITED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PROTECTED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PUBLIC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PUBLIC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839407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2DB21F-16FF-4271-B388-C81B9A51E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199"/>
            <a:ext cx="9144000" cy="5874327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Types of inheritance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The process of inheritance is broadly classified into following  categories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     1:Single inheritance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     2:Multilevel inheritance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     3:Multiple inheritance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     4:Hierarchical inheritance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     5: Hybrid inheritance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               </a:t>
            </a:r>
          </a:p>
          <a:p>
            <a:pPr algn="l"/>
            <a:endParaRPr lang="en-US" sz="2800" dirty="0">
              <a:latin typeface="Baskerville Old Face" panose="02020602080505020303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7686068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34D67FF-1AB4-4772-86BD-6A7DF9A84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965" y="332509"/>
            <a:ext cx="9712036" cy="6414655"/>
          </a:xfrm>
        </p:spPr>
        <p:txBody>
          <a:bodyPr>
            <a:normAutofit fontScale="92500" lnSpcReduction="10000"/>
          </a:bodyPr>
          <a:lstStyle/>
          <a:p>
            <a:endParaRPr lang="en-US" dirty="0">
              <a:solidFill>
                <a:srgbClr val="C00000"/>
              </a:solidFill>
            </a:endParaRPr>
          </a:p>
          <a:p>
            <a:pPr algn="l"/>
            <a:r>
              <a:rPr lang="en-US" sz="2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Single </a:t>
            </a:r>
            <a:r>
              <a:rPr lang="en-US" sz="2600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inheritance</a:t>
            </a:r>
            <a:r>
              <a:rPr lang="en-US" sz="260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:The</a:t>
            </a:r>
            <a:r>
              <a:rPr lang="en-US" sz="2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 process in which a derived class  inherits traits from only one base </a:t>
            </a:r>
            <a:r>
              <a:rPr lang="en-US" sz="260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class,is</a:t>
            </a:r>
            <a:r>
              <a:rPr lang="en-US" sz="2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 called single </a:t>
            </a:r>
            <a:r>
              <a:rPr lang="en-US" sz="260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inheritance.In</a:t>
            </a:r>
            <a:r>
              <a:rPr lang="en-US" sz="2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 single </a:t>
            </a:r>
            <a:r>
              <a:rPr lang="en-US" sz="260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inheritance,there</a:t>
            </a:r>
            <a:r>
              <a:rPr lang="en-US" sz="2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 is only one base class and one derived </a:t>
            </a:r>
            <a:r>
              <a:rPr lang="en-US" sz="260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class.The</a:t>
            </a:r>
            <a:r>
              <a:rPr lang="en-US" sz="2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 derived class inherits the behavior and attributes of the base </a:t>
            </a:r>
            <a:r>
              <a:rPr lang="en-US" sz="260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class.The</a:t>
            </a:r>
            <a:r>
              <a:rPr lang="en-US" sz="2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 derived class can add its own </a:t>
            </a:r>
            <a:r>
              <a:rPr lang="en-US" sz="260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properties,ie</a:t>
            </a:r>
            <a:r>
              <a:rPr lang="en-US" sz="2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 data members(variables) and </a:t>
            </a:r>
            <a:r>
              <a:rPr lang="en-US" sz="260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functions.It</a:t>
            </a:r>
            <a:r>
              <a:rPr lang="en-US" sz="2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 can extend or use properties of the base class  with out any modification to the base class.</a:t>
            </a:r>
          </a:p>
          <a:p>
            <a:pPr algn="l"/>
            <a:endParaRPr lang="en-US" sz="2600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  <a:p>
            <a:endParaRPr lang="en-US" dirty="0"/>
          </a:p>
          <a:p>
            <a:r>
              <a:rPr lang="en-US" dirty="0"/>
              <a:t>                                                                (</a:t>
            </a:r>
            <a:r>
              <a:rPr lang="en-US" b="1" dirty="0"/>
              <a:t>Base class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(</a:t>
            </a:r>
            <a:r>
              <a:rPr lang="en-US" b="1" dirty="0"/>
              <a:t>Derived class)</a:t>
            </a:r>
          </a:p>
          <a:p>
            <a:endParaRPr lang="en-US" dirty="0"/>
          </a:p>
          <a:p>
            <a:r>
              <a:rPr lang="en-US" dirty="0"/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32B27D-399E-4E99-99D1-9A27391D8AA7}"/>
              </a:ext>
            </a:extLst>
          </p:cNvPr>
          <p:cNvSpPr/>
          <p:nvPr/>
        </p:nvSpPr>
        <p:spPr>
          <a:xfrm>
            <a:off x="4107873" y="3034145"/>
            <a:ext cx="2840182" cy="65116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Class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36836B-F5C7-47A8-8CE5-BE0F73EA0007}"/>
              </a:ext>
            </a:extLst>
          </p:cNvPr>
          <p:cNvSpPr/>
          <p:nvPr/>
        </p:nvSpPr>
        <p:spPr>
          <a:xfrm>
            <a:off x="4142509" y="4800601"/>
            <a:ext cx="2840182" cy="65116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Class B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D409B67-D7A8-44A4-B445-18115EC74962}"/>
              </a:ext>
            </a:extLst>
          </p:cNvPr>
          <p:cNvSpPr/>
          <p:nvPr/>
        </p:nvSpPr>
        <p:spPr>
          <a:xfrm>
            <a:off x="5527964" y="3823855"/>
            <a:ext cx="166254" cy="976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32828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34D67FF-1AB4-4772-86BD-6A7DF9A84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965" y="332509"/>
            <a:ext cx="9712036" cy="6414655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00000"/>
              </a:lnSpc>
            </a:pPr>
            <a:r>
              <a:rPr lang="en-US" spc="-150" dirty="0">
                <a:solidFill>
                  <a:srgbClr val="002060"/>
                </a:solidFill>
                <a:latin typeface="Baskerville Old Face" panose="02020602080505020303" pitchFamily="18" charset="0"/>
              </a:rPr>
              <a:t>Syntax:</a:t>
            </a:r>
          </a:p>
          <a:p>
            <a:pPr algn="l">
              <a:lnSpc>
                <a:spcPct val="100000"/>
              </a:lnSpc>
            </a:pPr>
            <a:r>
              <a:rPr lang="en-US" spc="-150" dirty="0">
                <a:solidFill>
                  <a:srgbClr val="002060"/>
                </a:solidFill>
                <a:latin typeface="Baskerville Old Face" panose="02020602080505020303" pitchFamily="18" charset="0"/>
              </a:rPr>
              <a:t>class </a:t>
            </a:r>
            <a:r>
              <a:rPr lang="en-US" spc="-15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base_class</a:t>
            </a:r>
            <a:endParaRPr lang="en-US" spc="-150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pc="-150" dirty="0">
                <a:solidFill>
                  <a:srgbClr val="002060"/>
                </a:solidFill>
                <a:latin typeface="Baskerville Old Face" panose="02020602080505020303" pitchFamily="18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pc="-150" dirty="0">
                <a:solidFill>
                  <a:srgbClr val="002060"/>
                </a:solidFill>
                <a:latin typeface="Baskerville Old Face" panose="02020602080505020303" pitchFamily="18" charset="0"/>
              </a:rPr>
              <a:t>};</a:t>
            </a:r>
          </a:p>
          <a:p>
            <a:pPr algn="l">
              <a:lnSpc>
                <a:spcPct val="100000"/>
              </a:lnSpc>
            </a:pPr>
            <a:r>
              <a:rPr lang="en-US" spc="-150" dirty="0">
                <a:solidFill>
                  <a:srgbClr val="002060"/>
                </a:solidFill>
                <a:latin typeface="Baskerville Old Face" panose="02020602080505020303" pitchFamily="18" charset="0"/>
              </a:rPr>
              <a:t>class </a:t>
            </a:r>
            <a:r>
              <a:rPr lang="en-US" spc="-15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derived_class:visibility-mode</a:t>
            </a:r>
            <a:r>
              <a:rPr lang="en-US" spc="-150" dirty="0">
                <a:solidFill>
                  <a:srgbClr val="002060"/>
                </a:solidFill>
                <a:latin typeface="Baskerville Old Face" panose="02020602080505020303" pitchFamily="18" charset="0"/>
              </a:rPr>
              <a:t>  </a:t>
            </a:r>
            <a:r>
              <a:rPr lang="en-US" spc="-15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base_class</a:t>
            </a:r>
            <a:endParaRPr lang="en-US" spc="-150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pc="-150" dirty="0">
                <a:solidFill>
                  <a:srgbClr val="002060"/>
                </a:solidFill>
                <a:latin typeface="Baskerville Old Face" panose="02020602080505020303" pitchFamily="18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pc="-150" dirty="0">
                <a:solidFill>
                  <a:srgbClr val="002060"/>
                </a:solidFill>
                <a:latin typeface="Baskerville Old Face" panose="02020602080505020303" pitchFamily="18" charset="0"/>
              </a:rPr>
              <a:t>};</a:t>
            </a:r>
          </a:p>
          <a:p>
            <a:pPr algn="l">
              <a:lnSpc>
                <a:spcPct val="100000"/>
              </a:lnSpc>
            </a:pPr>
            <a:r>
              <a:rPr lang="en-US" spc="-150" dirty="0">
                <a:solidFill>
                  <a:srgbClr val="002060"/>
                </a:solidFill>
                <a:latin typeface="Baskerville Old Face" panose="02020602080505020303" pitchFamily="18" charset="0"/>
              </a:rPr>
              <a:t>Program to illustrate the concept of single inheritance</a:t>
            </a:r>
          </a:p>
          <a:p>
            <a:pPr algn="l">
              <a:lnSpc>
                <a:spcPct val="100000"/>
              </a:lnSpc>
            </a:pPr>
            <a:r>
              <a:rPr lang="en-US" spc="-150" dirty="0">
                <a:solidFill>
                  <a:srgbClr val="002060"/>
                </a:solidFill>
                <a:latin typeface="Baskerville Old Face" panose="02020602080505020303" pitchFamily="18" charset="0"/>
              </a:rPr>
              <a:t>#include&lt;iostream&gt;</a:t>
            </a:r>
          </a:p>
          <a:p>
            <a:pPr algn="l">
              <a:lnSpc>
                <a:spcPct val="100000"/>
              </a:lnSpc>
            </a:pPr>
            <a:r>
              <a:rPr lang="en-US" spc="-150" dirty="0">
                <a:solidFill>
                  <a:srgbClr val="002060"/>
                </a:solidFill>
                <a:latin typeface="Baskerville Old Face" panose="02020602080505020303" pitchFamily="18" charset="0"/>
              </a:rPr>
              <a:t>using namespace std;</a:t>
            </a:r>
          </a:p>
          <a:p>
            <a:pPr algn="l">
              <a:lnSpc>
                <a:spcPct val="100000"/>
              </a:lnSpc>
            </a:pPr>
            <a:r>
              <a:rPr lang="en-US" spc="-150" dirty="0">
                <a:solidFill>
                  <a:srgbClr val="002060"/>
                </a:solidFill>
                <a:latin typeface="Baskerville Old Face" panose="02020602080505020303" pitchFamily="18" charset="0"/>
              </a:rPr>
              <a:t>class </a:t>
            </a:r>
            <a:r>
              <a:rPr lang="en-US" spc="-15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stu</a:t>
            </a:r>
            <a:r>
              <a:rPr lang="en-US" spc="-150" dirty="0">
                <a:solidFill>
                  <a:srgbClr val="002060"/>
                </a:solidFill>
                <a:latin typeface="Baskerville Old Face" panose="02020602080505020303" pitchFamily="18" charset="0"/>
              </a:rPr>
              <a:t>                                           //base class</a:t>
            </a:r>
          </a:p>
          <a:p>
            <a:pPr algn="l">
              <a:lnSpc>
                <a:spcPct val="100000"/>
              </a:lnSpc>
            </a:pPr>
            <a:r>
              <a:rPr lang="en-US" spc="-150" dirty="0">
                <a:solidFill>
                  <a:srgbClr val="002060"/>
                </a:solidFill>
                <a:latin typeface="Baskerville Old Face" panose="02020602080505020303" pitchFamily="18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pc="-150" dirty="0">
                <a:solidFill>
                  <a:srgbClr val="002060"/>
                </a:solidFill>
                <a:latin typeface="Baskerville Old Face" panose="02020602080505020303" pitchFamily="18" charset="0"/>
              </a:rPr>
              <a:t>private:</a:t>
            </a:r>
          </a:p>
          <a:p>
            <a:pPr algn="l">
              <a:lnSpc>
                <a:spcPct val="100000"/>
              </a:lnSpc>
            </a:pPr>
            <a:r>
              <a:rPr lang="en-US" spc="-150" dirty="0">
                <a:solidFill>
                  <a:srgbClr val="002060"/>
                </a:solidFill>
                <a:latin typeface="Baskerville Old Face" panose="02020602080505020303" pitchFamily="18" charset="0"/>
              </a:rPr>
              <a:t>int  id;</a:t>
            </a:r>
          </a:p>
          <a:p>
            <a:pPr algn="l">
              <a:lnSpc>
                <a:spcPct val="100000"/>
              </a:lnSpc>
            </a:pPr>
            <a:endParaRPr lang="en-US" spc="-150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  <a:p>
            <a:pPr algn="l">
              <a:lnSpc>
                <a:spcPct val="100000"/>
              </a:lnSpc>
            </a:pPr>
            <a:endParaRPr lang="en-US" spc="-150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205424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1640</TotalTime>
  <Words>1789</Words>
  <Application>Microsoft Office PowerPoint</Application>
  <PresentationFormat>Widescreen</PresentationFormat>
  <Paragraphs>436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Agency FB</vt:lpstr>
      <vt:lpstr>Arial</vt:lpstr>
      <vt:lpstr>Arial Black</vt:lpstr>
      <vt:lpstr>Arial Narrow</vt:lpstr>
      <vt:lpstr>Baskerville Old Face</vt:lpstr>
      <vt:lpstr>Calibri</vt:lpstr>
      <vt:lpstr>Calibri Light</vt:lpstr>
      <vt:lpstr>Wingdings</vt:lpstr>
      <vt:lpstr>Office Theme</vt:lpstr>
      <vt:lpstr>INHERITANCE</vt:lpstr>
      <vt:lpstr>PowerPoint Presentation</vt:lpstr>
      <vt:lpstr>PowerPoint Presentation</vt:lpstr>
      <vt:lpstr>PowerPoint Presentation</vt:lpstr>
      <vt:lpstr>PowerPoint Presentation</vt:lpstr>
      <vt:lpstr>Visibility Of Inherited 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</dc:title>
  <dc:creator>amin</dc:creator>
  <cp:lastModifiedBy>LINO</cp:lastModifiedBy>
  <cp:revision>225</cp:revision>
  <dcterms:created xsi:type="dcterms:W3CDTF">2019-01-05T13:24:07Z</dcterms:created>
  <dcterms:modified xsi:type="dcterms:W3CDTF">2021-10-27T10:41:13Z</dcterms:modified>
</cp:coreProperties>
</file>