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0" r:id="rId15"/>
    <p:sldId id="291" r:id="rId16"/>
    <p:sldId id="292" r:id="rId17"/>
    <p:sldId id="269" r:id="rId18"/>
    <p:sldId id="270" r:id="rId19"/>
    <p:sldId id="271" r:id="rId20"/>
    <p:sldId id="272" r:id="rId21"/>
    <p:sldId id="273" r:id="rId22"/>
    <p:sldId id="274" r:id="rId23"/>
    <p:sldId id="275" r:id="rId24"/>
    <p:sldId id="276" r:id="rId25"/>
    <p:sldId id="277" r:id="rId26"/>
    <p:sldId id="278" r:id="rId27"/>
    <p:sldId id="295" r:id="rId28"/>
    <p:sldId id="296" r:id="rId29"/>
    <p:sldId id="297" r:id="rId30"/>
    <p:sldId id="298" r:id="rId31"/>
    <p:sldId id="299" r:id="rId32"/>
    <p:sldId id="293" r:id="rId33"/>
    <p:sldId id="294" r:id="rId34"/>
    <p:sldId id="279" r:id="rId35"/>
    <p:sldId id="280" r:id="rId36"/>
    <p:sldId id="281" r:id="rId37"/>
    <p:sldId id="282" r:id="rId38"/>
    <p:sldId id="283" r:id="rId39"/>
    <p:sldId id="284" r:id="rId40"/>
    <p:sldId id="285" r:id="rId41"/>
    <p:sldId id="286" r:id="rId42"/>
    <p:sldId id="287" r:id="rId43"/>
    <p:sldId id="288" r:id="rId44"/>
    <p:sldId id="289" r:id="rId4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Dwq8JTM2CwM/OaqgwULJUQ0CQ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02" autoAdjust="0"/>
  </p:normalViewPr>
  <p:slideViewPr>
    <p:cSldViewPr snapToGrid="0">
      <p:cViewPr varScale="1">
        <p:scale>
          <a:sx n="80" d="100"/>
          <a:sy n="80" d="100"/>
        </p:scale>
        <p:origin x="1218"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6"/>
          <p:cNvSpPr txBox="1">
            <a:spLocks noGrp="1"/>
          </p:cNvSpPr>
          <p:nvPr>
            <p:ph type="title"/>
          </p:nvPr>
        </p:nvSpPr>
        <p:spPr>
          <a:xfrm>
            <a:off x="945286" y="2221738"/>
            <a:ext cx="6107430" cy="112267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200" b="0" i="0">
                <a:solidFill>
                  <a:srgbClr val="EBEBE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6"/>
          <p:cNvSpPr txBox="1">
            <a:spLocks noGrp="1"/>
          </p:cNvSpPr>
          <p:nvPr>
            <p:ph type="body" idx="1"/>
          </p:nvPr>
        </p:nvSpPr>
        <p:spPr>
          <a:xfrm>
            <a:off x="906576" y="1873732"/>
            <a:ext cx="7330846" cy="292290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3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37"/>
          <p:cNvSpPr txBox="1">
            <a:spLocks noGrp="1"/>
          </p:cNvSpPr>
          <p:nvPr>
            <p:ph type="title"/>
          </p:nvPr>
        </p:nvSpPr>
        <p:spPr>
          <a:xfrm>
            <a:off x="945286" y="2221738"/>
            <a:ext cx="6107430" cy="112267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200" b="0" i="0">
                <a:solidFill>
                  <a:srgbClr val="EBEBE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38"/>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8"/>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945286" y="2221738"/>
            <a:ext cx="6107430" cy="112267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200" b="0" i="0">
                <a:solidFill>
                  <a:srgbClr val="EBEBE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9"/>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9"/>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3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3"/>
        <p:cNvGrpSpPr/>
        <p:nvPr/>
      </p:nvGrpSpPr>
      <p:grpSpPr>
        <a:xfrm>
          <a:off x="0" y="0"/>
          <a:ext cx="0" cy="0"/>
          <a:chOff x="0" y="0"/>
          <a:chExt cx="0" cy="0"/>
        </a:xfrm>
      </p:grpSpPr>
      <p:sp>
        <p:nvSpPr>
          <p:cNvPr id="44" name="Google Shape;44;p4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5"/>
          <p:cNvPicPr preferRelativeResize="0"/>
          <p:nvPr/>
        </p:nvPicPr>
        <p:blipFill rotWithShape="1">
          <a:blip r:embed="rId7">
            <a:alphaModFix/>
          </a:blip>
          <a:srcRect/>
          <a:stretch/>
        </p:blipFill>
        <p:spPr>
          <a:xfrm>
            <a:off x="0" y="0"/>
            <a:ext cx="9144000" cy="6857999"/>
          </a:xfrm>
          <a:prstGeom prst="rect">
            <a:avLst/>
          </a:prstGeom>
          <a:noFill/>
          <a:ln>
            <a:noFill/>
          </a:ln>
        </p:spPr>
      </p:pic>
      <p:pic>
        <p:nvPicPr>
          <p:cNvPr id="7" name="Google Shape;7;p35"/>
          <p:cNvPicPr preferRelativeResize="0"/>
          <p:nvPr/>
        </p:nvPicPr>
        <p:blipFill rotWithShape="1">
          <a:blip r:embed="rId8">
            <a:alphaModFix/>
          </a:blip>
          <a:srcRect/>
          <a:stretch/>
        </p:blipFill>
        <p:spPr>
          <a:xfrm>
            <a:off x="6298691" y="1676400"/>
            <a:ext cx="2819400" cy="2819400"/>
          </a:xfrm>
          <a:prstGeom prst="rect">
            <a:avLst/>
          </a:prstGeom>
          <a:noFill/>
          <a:ln>
            <a:noFill/>
          </a:ln>
        </p:spPr>
      </p:pic>
      <p:pic>
        <p:nvPicPr>
          <p:cNvPr id="8" name="Google Shape;8;p35"/>
          <p:cNvPicPr preferRelativeResize="0"/>
          <p:nvPr/>
        </p:nvPicPr>
        <p:blipFill rotWithShape="1">
          <a:blip r:embed="rId9">
            <a:alphaModFix/>
          </a:blip>
          <a:srcRect/>
          <a:stretch/>
        </p:blipFill>
        <p:spPr>
          <a:xfrm>
            <a:off x="5689091" y="0"/>
            <a:ext cx="1600200" cy="1143000"/>
          </a:xfrm>
          <a:prstGeom prst="rect">
            <a:avLst/>
          </a:prstGeom>
          <a:noFill/>
          <a:ln>
            <a:noFill/>
          </a:ln>
        </p:spPr>
      </p:pic>
      <p:pic>
        <p:nvPicPr>
          <p:cNvPr id="9" name="Google Shape;9;p35"/>
          <p:cNvPicPr preferRelativeResize="0"/>
          <p:nvPr/>
        </p:nvPicPr>
        <p:blipFill rotWithShape="1">
          <a:blip r:embed="rId10">
            <a:alphaModFix/>
          </a:blip>
          <a:srcRect/>
          <a:stretch/>
        </p:blipFill>
        <p:spPr>
          <a:xfrm>
            <a:off x="6298691" y="6096000"/>
            <a:ext cx="990600" cy="761996"/>
          </a:xfrm>
          <a:prstGeom prst="rect">
            <a:avLst/>
          </a:prstGeom>
          <a:noFill/>
          <a:ln>
            <a:noFill/>
          </a:ln>
        </p:spPr>
      </p:pic>
      <p:pic>
        <p:nvPicPr>
          <p:cNvPr id="10" name="Google Shape;10;p35"/>
          <p:cNvPicPr preferRelativeResize="0"/>
          <p:nvPr/>
        </p:nvPicPr>
        <p:blipFill rotWithShape="1">
          <a:blip r:embed="rId11">
            <a:alphaModFix/>
          </a:blip>
          <a:srcRect/>
          <a:stretch/>
        </p:blipFill>
        <p:spPr>
          <a:xfrm>
            <a:off x="0" y="2679697"/>
            <a:ext cx="4037076" cy="4178300"/>
          </a:xfrm>
          <a:prstGeom prst="rect">
            <a:avLst/>
          </a:prstGeom>
          <a:noFill/>
          <a:ln>
            <a:noFill/>
          </a:ln>
        </p:spPr>
      </p:pic>
      <p:pic>
        <p:nvPicPr>
          <p:cNvPr id="11" name="Google Shape;11;p35"/>
          <p:cNvPicPr preferRelativeResize="0"/>
          <p:nvPr/>
        </p:nvPicPr>
        <p:blipFill rotWithShape="1">
          <a:blip r:embed="rId12">
            <a:alphaModFix/>
          </a:blip>
          <a:srcRect/>
          <a:stretch/>
        </p:blipFill>
        <p:spPr>
          <a:xfrm>
            <a:off x="0" y="2895600"/>
            <a:ext cx="1522476" cy="2362200"/>
          </a:xfrm>
          <a:prstGeom prst="rect">
            <a:avLst/>
          </a:prstGeom>
          <a:noFill/>
          <a:ln>
            <a:noFill/>
          </a:ln>
        </p:spPr>
      </p:pic>
      <p:pic>
        <p:nvPicPr>
          <p:cNvPr id="12" name="Google Shape;12;p35"/>
          <p:cNvPicPr preferRelativeResize="0"/>
          <p:nvPr/>
        </p:nvPicPr>
        <p:blipFill rotWithShape="1">
          <a:blip r:embed="rId13">
            <a:alphaModFix/>
          </a:blip>
          <a:srcRect/>
          <a:stretch/>
        </p:blipFill>
        <p:spPr>
          <a:xfrm>
            <a:off x="7705343" y="0"/>
            <a:ext cx="765048" cy="1164336"/>
          </a:xfrm>
          <a:prstGeom prst="rect">
            <a:avLst/>
          </a:prstGeom>
          <a:noFill/>
          <a:ln>
            <a:noFill/>
          </a:ln>
        </p:spPr>
      </p:pic>
      <p:sp>
        <p:nvSpPr>
          <p:cNvPr id="13" name="Google Shape;13;p35"/>
          <p:cNvSpPr/>
          <p:nvPr/>
        </p:nvSpPr>
        <p:spPr>
          <a:xfrm>
            <a:off x="7744968" y="0"/>
            <a:ext cx="685800" cy="1099185"/>
          </a:xfrm>
          <a:custGeom>
            <a:avLst/>
            <a:gdLst/>
            <a:ahLst/>
            <a:cxnLst/>
            <a:rect l="l" t="t" r="r" b="b"/>
            <a:pathLst>
              <a:path w="685800" h="1099185" extrusionOk="0">
                <a:moveTo>
                  <a:pt x="685800" y="0"/>
                </a:moveTo>
                <a:lnTo>
                  <a:pt x="0" y="0"/>
                </a:lnTo>
                <a:lnTo>
                  <a:pt x="0" y="1098803"/>
                </a:lnTo>
                <a:lnTo>
                  <a:pt x="685800" y="1098803"/>
                </a:lnTo>
                <a:lnTo>
                  <a:pt x="685800" y="0"/>
                </a:lnTo>
                <a:close/>
              </a:path>
            </a:pathLst>
          </a:custGeom>
          <a:solidFill>
            <a:srgbClr val="AF151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35"/>
          <p:cNvSpPr txBox="1">
            <a:spLocks noGrp="1"/>
          </p:cNvSpPr>
          <p:nvPr>
            <p:ph type="title"/>
          </p:nvPr>
        </p:nvSpPr>
        <p:spPr>
          <a:xfrm>
            <a:off x="945286" y="2221738"/>
            <a:ext cx="6107430" cy="112267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7200" b="0" i="0" u="none" strike="noStrike" cap="none">
                <a:solidFill>
                  <a:srgbClr val="EBEBE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5"/>
          <p:cNvSpPr txBox="1">
            <a:spLocks noGrp="1"/>
          </p:cNvSpPr>
          <p:nvPr>
            <p:ph type="body" idx="1"/>
          </p:nvPr>
        </p:nvSpPr>
        <p:spPr>
          <a:xfrm>
            <a:off x="906576" y="1873732"/>
            <a:ext cx="7330846" cy="292290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6" name="Google Shape;16;p3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3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3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jp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https://paiza.io/projects/p1M_17ebkKK5hqnv9-4OZQ?language=mysq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title"/>
          </p:nvPr>
        </p:nvSpPr>
        <p:spPr>
          <a:xfrm>
            <a:off x="304799" y="1143000"/>
            <a:ext cx="8320217" cy="11226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Introduction to</a:t>
            </a:r>
            <a:endParaRPr dirty="0"/>
          </a:p>
        </p:txBody>
      </p:sp>
      <p:sp>
        <p:nvSpPr>
          <p:cNvPr id="52" name="Google Shape;52;p1"/>
          <p:cNvSpPr txBox="1"/>
          <p:nvPr/>
        </p:nvSpPr>
        <p:spPr>
          <a:xfrm>
            <a:off x="6314304" y="1143000"/>
            <a:ext cx="2094058" cy="11226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7200" dirty="0">
                <a:solidFill>
                  <a:srgbClr val="EBEBEB"/>
                </a:solidFill>
                <a:latin typeface="Arial"/>
                <a:ea typeface="Arial"/>
                <a:cs typeface="Arial"/>
                <a:sym typeface="Arial"/>
              </a:rPr>
              <a:t>SQL</a:t>
            </a:r>
            <a:endParaRPr sz="7200"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563676" y="309117"/>
            <a:ext cx="5350236"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dirty="0"/>
              <a:t>SQL: DDL</a:t>
            </a:r>
            <a:endParaRPr sz="4200" dirty="0"/>
          </a:p>
        </p:txBody>
      </p:sp>
      <p:sp>
        <p:nvSpPr>
          <p:cNvPr id="121" name="Google Shape;121;p10"/>
          <p:cNvSpPr txBox="1"/>
          <p:nvPr/>
        </p:nvSpPr>
        <p:spPr>
          <a:xfrm>
            <a:off x="882825" y="1182611"/>
            <a:ext cx="2549143" cy="382787"/>
          </a:xfrm>
          <a:prstGeom prst="rect">
            <a:avLst/>
          </a:prstGeom>
          <a:noFill/>
          <a:ln>
            <a:noFill/>
          </a:ln>
        </p:spPr>
        <p:txBody>
          <a:bodyPr spcFirstLastPara="1" wrap="square" lIns="0" tIns="13325" rIns="0" bIns="0" anchor="t" anchorCtr="0">
            <a:spAutoFit/>
          </a:bodyPr>
          <a:lstStyle/>
          <a:p>
            <a:pPr marL="355600" marR="0" lvl="0" indent="-342900" algn="l" rtl="0">
              <a:lnSpc>
                <a:spcPct val="100000"/>
              </a:lnSpc>
              <a:spcBef>
                <a:spcPts val="0"/>
              </a:spcBef>
              <a:spcAft>
                <a:spcPts val="0"/>
              </a:spcAft>
              <a:buClr>
                <a:srgbClr val="89D0D5"/>
              </a:buClr>
              <a:buSzPts val="1600"/>
              <a:buFont typeface="Noto Sans Symbols"/>
              <a:buChar char="►"/>
            </a:pPr>
            <a:r>
              <a:rPr lang="en-US" sz="2400" b="1" dirty="0">
                <a:solidFill>
                  <a:srgbClr val="FFFFFF"/>
                </a:solidFill>
                <a:latin typeface="Arial"/>
                <a:ea typeface="Arial"/>
                <a:cs typeface="Arial"/>
                <a:sym typeface="Arial"/>
              </a:rPr>
              <a:t>DROP TABLE:</a:t>
            </a:r>
            <a:endParaRPr sz="2400" b="1" dirty="0">
              <a:solidFill>
                <a:schemeClr val="dk1"/>
              </a:solidFill>
              <a:latin typeface="Arial"/>
              <a:ea typeface="Arial"/>
              <a:cs typeface="Arial"/>
              <a:sym typeface="Arial"/>
            </a:endParaRPr>
          </a:p>
        </p:txBody>
      </p:sp>
      <p:sp>
        <p:nvSpPr>
          <p:cNvPr id="122" name="Google Shape;122;p10"/>
          <p:cNvSpPr txBox="1"/>
          <p:nvPr/>
        </p:nvSpPr>
        <p:spPr>
          <a:xfrm>
            <a:off x="799698" y="4383469"/>
            <a:ext cx="2549143" cy="382787"/>
          </a:xfrm>
          <a:prstGeom prst="rect">
            <a:avLst/>
          </a:prstGeom>
          <a:noFill/>
          <a:ln>
            <a:noFill/>
          </a:ln>
        </p:spPr>
        <p:txBody>
          <a:bodyPr spcFirstLastPara="1" wrap="square" lIns="0" tIns="13325" rIns="0" bIns="0" anchor="t" anchorCtr="0">
            <a:spAutoFit/>
          </a:bodyPr>
          <a:lstStyle/>
          <a:p>
            <a:pPr marL="355600" marR="0" lvl="0" indent="-342900" algn="l" rtl="0">
              <a:lnSpc>
                <a:spcPct val="100000"/>
              </a:lnSpc>
              <a:spcBef>
                <a:spcPts val="0"/>
              </a:spcBef>
              <a:spcAft>
                <a:spcPts val="0"/>
              </a:spcAft>
              <a:buClr>
                <a:srgbClr val="89D0D5"/>
              </a:buClr>
              <a:buSzPts val="1600"/>
              <a:buFont typeface="Noto Sans Symbols"/>
              <a:buChar char="►"/>
            </a:pPr>
            <a:r>
              <a:rPr lang="en-US" sz="2400" b="1" dirty="0">
                <a:solidFill>
                  <a:srgbClr val="FFFFFF"/>
                </a:solidFill>
                <a:latin typeface="Arial"/>
                <a:ea typeface="Arial"/>
                <a:cs typeface="Arial"/>
                <a:sym typeface="Arial"/>
              </a:rPr>
              <a:t>ALTER TABLE</a:t>
            </a:r>
            <a:endParaRPr sz="2400" b="1" dirty="0">
              <a:solidFill>
                <a:schemeClr val="dk1"/>
              </a:solidFill>
              <a:latin typeface="Arial"/>
              <a:ea typeface="Arial"/>
              <a:cs typeface="Arial"/>
              <a:sym typeface="Arial"/>
            </a:endParaRPr>
          </a:p>
        </p:txBody>
      </p:sp>
      <p:pic>
        <p:nvPicPr>
          <p:cNvPr id="123" name="Google Shape;123;p10"/>
          <p:cNvPicPr preferRelativeResize="0"/>
          <p:nvPr/>
        </p:nvPicPr>
        <p:blipFill rotWithShape="1">
          <a:blip r:embed="rId3">
            <a:alphaModFix/>
          </a:blip>
          <a:srcRect/>
          <a:stretch/>
        </p:blipFill>
        <p:spPr>
          <a:xfrm>
            <a:off x="799698" y="1816004"/>
            <a:ext cx="6954889" cy="2502511"/>
          </a:xfrm>
          <a:prstGeom prst="rect">
            <a:avLst/>
          </a:prstGeom>
          <a:noFill/>
          <a:ln>
            <a:noFill/>
          </a:ln>
        </p:spPr>
      </p:pic>
      <p:pic>
        <p:nvPicPr>
          <p:cNvPr id="124" name="Google Shape;124;p10"/>
          <p:cNvPicPr preferRelativeResize="0"/>
          <p:nvPr/>
        </p:nvPicPr>
        <p:blipFill rotWithShape="1">
          <a:blip r:embed="rId4">
            <a:alphaModFix/>
          </a:blip>
          <a:srcRect/>
          <a:stretch/>
        </p:blipFill>
        <p:spPr>
          <a:xfrm>
            <a:off x="799698" y="4831210"/>
            <a:ext cx="7279253" cy="1902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1"/>
          <p:cNvSpPr txBox="1">
            <a:spLocks noGrp="1"/>
          </p:cNvSpPr>
          <p:nvPr>
            <p:ph type="title"/>
          </p:nvPr>
        </p:nvSpPr>
        <p:spPr>
          <a:xfrm>
            <a:off x="623052" y="0"/>
            <a:ext cx="6776238"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dirty="0"/>
              <a:t>SQL: DML: INSERT</a:t>
            </a:r>
            <a:endParaRPr sz="4200" dirty="0"/>
          </a:p>
        </p:txBody>
      </p:sp>
      <p:pic>
        <p:nvPicPr>
          <p:cNvPr id="130" name="Google Shape;130;p11"/>
          <p:cNvPicPr preferRelativeResize="0"/>
          <p:nvPr/>
        </p:nvPicPr>
        <p:blipFill rotWithShape="1">
          <a:blip r:embed="rId3">
            <a:alphaModFix/>
          </a:blip>
          <a:srcRect/>
          <a:stretch/>
        </p:blipFill>
        <p:spPr>
          <a:xfrm>
            <a:off x="178131" y="1346962"/>
            <a:ext cx="8668986" cy="2358139"/>
          </a:xfrm>
          <a:prstGeom prst="rect">
            <a:avLst/>
          </a:prstGeom>
          <a:noFill/>
          <a:ln>
            <a:noFill/>
          </a:ln>
        </p:spPr>
      </p:pic>
      <p:sp>
        <p:nvSpPr>
          <p:cNvPr id="131" name="Google Shape;131;p11"/>
          <p:cNvSpPr txBox="1"/>
          <p:nvPr/>
        </p:nvSpPr>
        <p:spPr>
          <a:xfrm>
            <a:off x="700814" y="412824"/>
            <a:ext cx="7742371" cy="830997"/>
          </a:xfrm>
          <a:prstGeom prst="rect">
            <a:avLst/>
          </a:prstGeom>
          <a:noFill/>
          <a:ln>
            <a:noFill/>
          </a:ln>
        </p:spPr>
        <p:txBody>
          <a:bodyPr spcFirstLastPara="1" wrap="square" lIns="0" tIns="165100" rIns="0" bIns="0" anchor="t" anchorCtr="0">
            <a:spAutoFit/>
          </a:bodyPr>
          <a:lstStyle/>
          <a:p>
            <a:pPr marL="355600" marR="0" lvl="0" indent="-342900" algn="l" rtl="0">
              <a:lnSpc>
                <a:spcPct val="100000"/>
              </a:lnSpc>
              <a:spcBef>
                <a:spcPts val="0"/>
              </a:spcBef>
              <a:spcAft>
                <a:spcPts val="0"/>
              </a:spcAft>
              <a:buClr>
                <a:srgbClr val="89D0D5"/>
              </a:buClr>
              <a:buSzPts val="1600"/>
              <a:buFont typeface="Noto Sans Symbols"/>
              <a:buChar char="►"/>
            </a:pPr>
            <a:r>
              <a:rPr lang="en-US" sz="1800" dirty="0">
                <a:solidFill>
                  <a:srgbClr val="F5E1A9"/>
                </a:solidFill>
                <a:latin typeface="Arial"/>
                <a:ea typeface="Arial"/>
                <a:cs typeface="Arial"/>
                <a:sym typeface="Arial"/>
              </a:rPr>
              <a:t>INSERT INTO:</a:t>
            </a:r>
            <a:endParaRPr sz="1800" dirty="0">
              <a:solidFill>
                <a:schemeClr val="dk1"/>
              </a:solidFill>
              <a:latin typeface="Arial"/>
              <a:ea typeface="Arial"/>
              <a:cs typeface="Arial"/>
              <a:sym typeface="Arial"/>
            </a:endParaRPr>
          </a:p>
          <a:p>
            <a:pPr marL="756285" marR="0" lvl="1" indent="-287654" algn="l" rtl="0">
              <a:lnSpc>
                <a:spcPct val="100000"/>
              </a:lnSpc>
              <a:spcBef>
                <a:spcPts val="1075"/>
              </a:spcBef>
              <a:spcAft>
                <a:spcPts val="0"/>
              </a:spcAft>
              <a:buClr>
                <a:srgbClr val="89D0D5"/>
              </a:buClr>
              <a:buSzPts val="1450"/>
              <a:buFont typeface="Noto Sans Symbols"/>
              <a:buChar char="►"/>
            </a:pPr>
            <a:r>
              <a:rPr lang="en-US" sz="1600" b="0" i="0" u="none" strike="noStrike" cap="none" dirty="0">
                <a:solidFill>
                  <a:srgbClr val="F5E1A9"/>
                </a:solidFill>
                <a:latin typeface="Arial"/>
                <a:ea typeface="Arial"/>
                <a:cs typeface="Arial"/>
                <a:sym typeface="Arial"/>
              </a:rPr>
              <a:t>NUMBER, CHAR/VARCHAR2, DATE?</a:t>
            </a:r>
            <a:endParaRPr sz="1600" b="0" i="0" u="none" strike="noStrike" cap="none" dirty="0">
              <a:solidFill>
                <a:schemeClr val="dk1"/>
              </a:solidFill>
              <a:latin typeface="Arial"/>
              <a:ea typeface="Arial"/>
              <a:cs typeface="Arial"/>
              <a:sym typeface="Arial"/>
            </a:endParaRPr>
          </a:p>
        </p:txBody>
      </p:sp>
      <p:pic>
        <p:nvPicPr>
          <p:cNvPr id="132" name="Google Shape;132;p11"/>
          <p:cNvPicPr preferRelativeResize="0"/>
          <p:nvPr/>
        </p:nvPicPr>
        <p:blipFill rotWithShape="1">
          <a:blip r:embed="rId4">
            <a:alphaModFix/>
          </a:blip>
          <a:srcRect/>
          <a:stretch/>
        </p:blipFill>
        <p:spPr>
          <a:xfrm>
            <a:off x="178131" y="3800104"/>
            <a:ext cx="8780518" cy="30578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2"/>
          <p:cNvSpPr txBox="1">
            <a:spLocks noGrp="1"/>
          </p:cNvSpPr>
          <p:nvPr>
            <p:ph type="title"/>
          </p:nvPr>
        </p:nvSpPr>
        <p:spPr>
          <a:xfrm>
            <a:off x="563676" y="309117"/>
            <a:ext cx="7801848"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dirty="0"/>
              <a:t>SQL: DML: INSERT</a:t>
            </a:r>
            <a:endParaRPr sz="4200" dirty="0"/>
          </a:p>
        </p:txBody>
      </p:sp>
      <p:sp>
        <p:nvSpPr>
          <p:cNvPr id="138" name="Google Shape;138;p12"/>
          <p:cNvSpPr txBox="1"/>
          <p:nvPr/>
        </p:nvSpPr>
        <p:spPr>
          <a:xfrm>
            <a:off x="906576" y="1000880"/>
            <a:ext cx="6186202" cy="894080"/>
          </a:xfrm>
          <a:prstGeom prst="rect">
            <a:avLst/>
          </a:prstGeom>
          <a:noFill/>
          <a:ln>
            <a:noFill/>
          </a:ln>
        </p:spPr>
        <p:txBody>
          <a:bodyPr spcFirstLastPara="1" wrap="square" lIns="0" tIns="165100" rIns="0" bIns="0" anchor="t" anchorCtr="0">
            <a:spAutoFit/>
          </a:bodyPr>
          <a:lstStyle/>
          <a:p>
            <a:pPr marL="355600" marR="0" lvl="0" indent="-342900" algn="l" rtl="0">
              <a:lnSpc>
                <a:spcPct val="100000"/>
              </a:lnSpc>
              <a:spcBef>
                <a:spcPts val="0"/>
              </a:spcBef>
              <a:spcAft>
                <a:spcPts val="0"/>
              </a:spcAft>
              <a:buClr>
                <a:srgbClr val="89D0D5"/>
              </a:buClr>
              <a:buSzPts val="1600"/>
              <a:buFont typeface="Noto Sans Symbols"/>
              <a:buChar char="►"/>
            </a:pPr>
            <a:r>
              <a:rPr lang="en-US" sz="2000" dirty="0">
                <a:solidFill>
                  <a:srgbClr val="F5E1A9"/>
                </a:solidFill>
                <a:latin typeface="Arial"/>
                <a:ea typeface="Arial"/>
                <a:cs typeface="Arial"/>
                <a:sym typeface="Arial"/>
              </a:rPr>
              <a:t>INSERT INTO:</a:t>
            </a:r>
            <a:endParaRPr sz="2000" dirty="0">
              <a:solidFill>
                <a:schemeClr val="dk1"/>
              </a:solidFill>
              <a:latin typeface="Arial"/>
              <a:ea typeface="Arial"/>
              <a:cs typeface="Arial"/>
              <a:sym typeface="Arial"/>
            </a:endParaRPr>
          </a:p>
          <a:p>
            <a:pPr marL="756285" marR="0" lvl="1" indent="-287654" algn="l" rtl="0">
              <a:lnSpc>
                <a:spcPct val="100000"/>
              </a:lnSpc>
              <a:spcBef>
                <a:spcPts val="1075"/>
              </a:spcBef>
              <a:spcAft>
                <a:spcPts val="0"/>
              </a:spcAft>
              <a:buClr>
                <a:srgbClr val="89D0D5"/>
              </a:buClr>
              <a:buSzPts val="1450"/>
              <a:buFont typeface="Noto Sans Symbols"/>
              <a:buChar char="►"/>
            </a:pPr>
            <a:r>
              <a:rPr lang="en-US" sz="1800" b="0" i="0" u="none" strike="noStrike" cap="none" dirty="0">
                <a:solidFill>
                  <a:srgbClr val="F5E1A9"/>
                </a:solidFill>
                <a:latin typeface="Arial"/>
                <a:ea typeface="Arial"/>
                <a:cs typeface="Arial"/>
                <a:sym typeface="Arial"/>
              </a:rPr>
              <a:t>SPECIFIC COLUMNS</a:t>
            </a:r>
            <a:endParaRPr sz="1800" b="0" i="0" u="none" strike="noStrike" cap="none" dirty="0">
              <a:solidFill>
                <a:schemeClr val="dk1"/>
              </a:solidFill>
              <a:latin typeface="Arial"/>
              <a:ea typeface="Arial"/>
              <a:cs typeface="Arial"/>
              <a:sym typeface="Arial"/>
            </a:endParaRPr>
          </a:p>
        </p:txBody>
      </p:sp>
      <p:pic>
        <p:nvPicPr>
          <p:cNvPr id="139" name="Google Shape;139;p12"/>
          <p:cNvPicPr preferRelativeResize="0"/>
          <p:nvPr/>
        </p:nvPicPr>
        <p:blipFill rotWithShape="1">
          <a:blip r:embed="rId3">
            <a:alphaModFix/>
          </a:blip>
          <a:srcRect/>
          <a:stretch/>
        </p:blipFill>
        <p:spPr>
          <a:xfrm>
            <a:off x="123568" y="1921243"/>
            <a:ext cx="8921577" cy="1116088"/>
          </a:xfrm>
          <a:prstGeom prst="rect">
            <a:avLst/>
          </a:prstGeom>
          <a:noFill/>
          <a:ln>
            <a:noFill/>
          </a:ln>
        </p:spPr>
      </p:pic>
      <p:pic>
        <p:nvPicPr>
          <p:cNvPr id="140" name="Google Shape;140;p12"/>
          <p:cNvPicPr preferRelativeResize="0"/>
          <p:nvPr/>
        </p:nvPicPr>
        <p:blipFill rotWithShape="1">
          <a:blip r:embed="rId4">
            <a:alphaModFix/>
          </a:blip>
          <a:srcRect/>
          <a:stretch/>
        </p:blipFill>
        <p:spPr>
          <a:xfrm>
            <a:off x="123568" y="3174825"/>
            <a:ext cx="8921577" cy="368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3"/>
          <p:cNvSpPr txBox="1">
            <a:spLocks noGrp="1"/>
          </p:cNvSpPr>
          <p:nvPr>
            <p:ph type="title"/>
          </p:nvPr>
        </p:nvSpPr>
        <p:spPr>
          <a:xfrm>
            <a:off x="464822" y="92284"/>
            <a:ext cx="7012781"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dirty="0"/>
              <a:t>SQL: DML: INSERT</a:t>
            </a:r>
            <a:endParaRPr sz="4200" dirty="0"/>
          </a:p>
        </p:txBody>
      </p:sp>
      <p:sp>
        <p:nvSpPr>
          <p:cNvPr id="146" name="Google Shape;146;p13"/>
          <p:cNvSpPr txBox="1"/>
          <p:nvPr/>
        </p:nvSpPr>
        <p:spPr>
          <a:xfrm>
            <a:off x="847199" y="757747"/>
            <a:ext cx="5244842" cy="1107996"/>
          </a:xfrm>
          <a:prstGeom prst="rect">
            <a:avLst/>
          </a:prstGeom>
          <a:noFill/>
          <a:ln>
            <a:noFill/>
          </a:ln>
        </p:spPr>
        <p:txBody>
          <a:bodyPr spcFirstLastPara="1" wrap="square" lIns="0" tIns="165100" rIns="0" bIns="0" anchor="t" anchorCtr="0">
            <a:spAutoFit/>
          </a:bodyPr>
          <a:lstStyle/>
          <a:p>
            <a:pPr marL="355600" marR="0" lvl="0" indent="-342900" algn="l" rtl="0">
              <a:lnSpc>
                <a:spcPct val="100000"/>
              </a:lnSpc>
              <a:spcBef>
                <a:spcPts val="0"/>
              </a:spcBef>
              <a:spcAft>
                <a:spcPts val="0"/>
              </a:spcAft>
              <a:buClr>
                <a:srgbClr val="89D0D5"/>
              </a:buClr>
              <a:buSzPts val="1600"/>
              <a:buFont typeface="Noto Sans Symbols"/>
              <a:buChar char="►"/>
            </a:pPr>
            <a:r>
              <a:rPr lang="en-US" sz="2800" b="1" dirty="0">
                <a:solidFill>
                  <a:srgbClr val="F5E1A9"/>
                </a:solidFill>
                <a:latin typeface="Arial"/>
                <a:ea typeface="Arial"/>
                <a:cs typeface="Arial"/>
                <a:sym typeface="Arial"/>
              </a:rPr>
              <a:t>INSERT INTO:</a:t>
            </a:r>
            <a:endParaRPr sz="2800" b="1" dirty="0">
              <a:solidFill>
                <a:schemeClr val="dk1"/>
              </a:solidFill>
              <a:latin typeface="Arial"/>
              <a:ea typeface="Arial"/>
              <a:cs typeface="Arial"/>
              <a:sym typeface="Arial"/>
            </a:endParaRPr>
          </a:p>
          <a:p>
            <a:pPr marL="756285" marR="0" lvl="1" indent="-287654" algn="l" rtl="0">
              <a:lnSpc>
                <a:spcPct val="100000"/>
              </a:lnSpc>
              <a:spcBef>
                <a:spcPts val="1075"/>
              </a:spcBef>
              <a:spcAft>
                <a:spcPts val="0"/>
              </a:spcAft>
              <a:buClr>
                <a:srgbClr val="89D0D5"/>
              </a:buClr>
              <a:buSzPts val="1450"/>
              <a:buFont typeface="Noto Sans Symbols"/>
              <a:buChar char="►"/>
            </a:pPr>
            <a:r>
              <a:rPr lang="en-US" sz="2400" b="1" i="0" u="none" strike="noStrike" cap="none" dirty="0">
                <a:solidFill>
                  <a:srgbClr val="F5E1A9"/>
                </a:solidFill>
                <a:latin typeface="Arial"/>
                <a:ea typeface="Arial"/>
                <a:cs typeface="Arial"/>
                <a:sym typeface="Arial"/>
              </a:rPr>
              <a:t>FOREIGN KEY</a:t>
            </a:r>
            <a:endParaRPr sz="2400" b="1" i="0" u="none" strike="noStrike" cap="none" dirty="0">
              <a:solidFill>
                <a:schemeClr val="dk1"/>
              </a:solidFill>
              <a:latin typeface="Arial"/>
              <a:ea typeface="Arial"/>
              <a:cs typeface="Arial"/>
              <a:sym typeface="Arial"/>
            </a:endParaRPr>
          </a:p>
        </p:txBody>
      </p:sp>
      <p:sp>
        <p:nvSpPr>
          <p:cNvPr id="147" name="Google Shape;147;p13"/>
          <p:cNvSpPr txBox="1"/>
          <p:nvPr/>
        </p:nvSpPr>
        <p:spPr>
          <a:xfrm>
            <a:off x="563675" y="5857120"/>
            <a:ext cx="4317083" cy="751488"/>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rgbClr val="89D0D5"/>
              </a:buClr>
              <a:buSzPts val="1450"/>
              <a:buFont typeface="Noto Sans Symbols"/>
              <a:buChar char="►"/>
            </a:pPr>
            <a:r>
              <a:rPr lang="en-US" sz="2400" b="1" dirty="0">
                <a:solidFill>
                  <a:srgbClr val="EFD37E"/>
                </a:solidFill>
                <a:latin typeface="Arial"/>
                <a:ea typeface="Arial"/>
                <a:cs typeface="Arial"/>
                <a:sym typeface="Arial"/>
              </a:rPr>
              <a:t>ALL DML COMMANDS NEED </a:t>
            </a:r>
            <a:r>
              <a:rPr lang="en-US" sz="2400" b="1" dirty="0">
                <a:solidFill>
                  <a:srgbClr val="FF0000"/>
                </a:solidFill>
                <a:latin typeface="Arial"/>
                <a:ea typeface="Arial"/>
                <a:cs typeface="Arial"/>
                <a:sym typeface="Arial"/>
              </a:rPr>
              <a:t>COMMIT</a:t>
            </a:r>
            <a:endParaRPr sz="2400" b="1" dirty="0">
              <a:solidFill>
                <a:srgbClr val="FF0000"/>
              </a:solidFill>
              <a:latin typeface="Arial"/>
              <a:ea typeface="Arial"/>
              <a:cs typeface="Arial"/>
              <a:sym typeface="Arial"/>
            </a:endParaRPr>
          </a:p>
        </p:txBody>
      </p:sp>
      <p:pic>
        <p:nvPicPr>
          <p:cNvPr id="148" name="Google Shape;148;p13"/>
          <p:cNvPicPr preferRelativeResize="0"/>
          <p:nvPr/>
        </p:nvPicPr>
        <p:blipFill rotWithShape="1">
          <a:blip r:embed="rId3">
            <a:alphaModFix/>
          </a:blip>
          <a:srcRect/>
          <a:stretch/>
        </p:blipFill>
        <p:spPr>
          <a:xfrm>
            <a:off x="133350" y="1865742"/>
            <a:ext cx="8911796" cy="39913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9A35-3AE0-4647-B6F3-E47411642173}"/>
              </a:ext>
            </a:extLst>
          </p:cNvPr>
          <p:cNvSpPr>
            <a:spLocks noGrp="1"/>
          </p:cNvSpPr>
          <p:nvPr>
            <p:ph type="title"/>
          </p:nvPr>
        </p:nvSpPr>
        <p:spPr>
          <a:xfrm>
            <a:off x="600902" y="238559"/>
            <a:ext cx="3971098" cy="830997"/>
          </a:xfrm>
        </p:spPr>
        <p:txBody>
          <a:bodyPr/>
          <a:lstStyle/>
          <a:p>
            <a:r>
              <a:rPr lang="en-US" sz="5400" dirty="0"/>
              <a:t>Classwork:</a:t>
            </a:r>
          </a:p>
        </p:txBody>
      </p:sp>
      <p:graphicFrame>
        <p:nvGraphicFramePr>
          <p:cNvPr id="3" name="Table 2">
            <a:extLst>
              <a:ext uri="{FF2B5EF4-FFF2-40B4-BE49-F238E27FC236}">
                <a16:creationId xmlns:a16="http://schemas.microsoft.com/office/drawing/2014/main" id="{4041B2C6-D305-475A-BBF2-43B5BC6AA6A2}"/>
              </a:ext>
            </a:extLst>
          </p:cNvPr>
          <p:cNvGraphicFramePr>
            <a:graphicFrameLocks noGrp="1"/>
          </p:cNvGraphicFramePr>
          <p:nvPr>
            <p:extLst>
              <p:ext uri="{D42A27DB-BD31-4B8C-83A1-F6EECF244321}">
                <p14:modId xmlns:p14="http://schemas.microsoft.com/office/powerpoint/2010/main" val="994515009"/>
              </p:ext>
            </p:extLst>
          </p:nvPr>
        </p:nvGraphicFramePr>
        <p:xfrm>
          <a:off x="280268" y="1967945"/>
          <a:ext cx="2847234" cy="1254426"/>
        </p:xfrm>
        <a:graphic>
          <a:graphicData uri="http://schemas.openxmlformats.org/drawingml/2006/table">
            <a:tbl>
              <a:tblPr firstRow="1" firstCol="1" bandRow="1">
                <a:tableStyleId>{5C22544A-7EE6-4342-B048-85BDC9FD1C3A}</a:tableStyleId>
              </a:tblPr>
              <a:tblGrid>
                <a:gridCol w="750635">
                  <a:extLst>
                    <a:ext uri="{9D8B030D-6E8A-4147-A177-3AD203B41FA5}">
                      <a16:colId xmlns:a16="http://schemas.microsoft.com/office/drawing/2014/main" val="3462240693"/>
                    </a:ext>
                  </a:extLst>
                </a:gridCol>
                <a:gridCol w="2096599">
                  <a:extLst>
                    <a:ext uri="{9D8B030D-6E8A-4147-A177-3AD203B41FA5}">
                      <a16:colId xmlns:a16="http://schemas.microsoft.com/office/drawing/2014/main" val="580932475"/>
                    </a:ext>
                  </a:extLst>
                </a:gridCol>
              </a:tblGrid>
              <a:tr h="314847">
                <a:tc>
                  <a:txBody>
                    <a:bodyPr/>
                    <a:lstStyle/>
                    <a:p>
                      <a:pPr marL="0" marR="0">
                        <a:lnSpc>
                          <a:spcPct val="107000"/>
                        </a:lnSpc>
                        <a:spcBef>
                          <a:spcPts val="0"/>
                        </a:spcBef>
                        <a:spcAft>
                          <a:spcPts val="0"/>
                        </a:spcAft>
                      </a:pPr>
                      <a:r>
                        <a:rPr lang="en-US" sz="1800" dirty="0" err="1">
                          <a:effectLst/>
                        </a:rPr>
                        <a:t>D_id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err="1">
                          <a:effectLst/>
                        </a:rPr>
                        <a:t>D_name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0376353"/>
                  </a:ext>
                </a:extLst>
              </a:tr>
              <a:tr h="313193">
                <a:tc>
                  <a:txBody>
                    <a:bodyPr/>
                    <a:lstStyle/>
                    <a:p>
                      <a:pPr marL="0" marR="0">
                        <a:lnSpc>
                          <a:spcPct val="107000"/>
                        </a:lnSpc>
                        <a:spcBef>
                          <a:spcPts val="0"/>
                        </a:spcBef>
                        <a:spcAft>
                          <a:spcPts val="0"/>
                        </a:spcAft>
                      </a:pPr>
                      <a:r>
                        <a:rPr lang="en-US" sz="1600">
                          <a:effectLst/>
                        </a:rPr>
                        <a:t>101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Finance</a:t>
                      </a:r>
                    </a:p>
                  </a:txBody>
                  <a:tcPr marL="68580" marR="68580" marT="0" marB="0"/>
                </a:tc>
                <a:extLst>
                  <a:ext uri="{0D108BD9-81ED-4DB2-BD59-A6C34878D82A}">
                    <a16:rowId xmlns:a16="http://schemas.microsoft.com/office/drawing/2014/main" val="1885261482"/>
                  </a:ext>
                </a:extLst>
              </a:tr>
              <a:tr h="313193">
                <a:tc>
                  <a:txBody>
                    <a:bodyPr/>
                    <a:lstStyle/>
                    <a:p>
                      <a:pPr marL="0" marR="0">
                        <a:lnSpc>
                          <a:spcPct val="107000"/>
                        </a:lnSpc>
                        <a:spcBef>
                          <a:spcPts val="0"/>
                        </a:spcBef>
                        <a:spcAft>
                          <a:spcPts val="0"/>
                        </a:spcAft>
                      </a:pPr>
                      <a:r>
                        <a:rPr lang="en-US" sz="1600">
                          <a:effectLst/>
                        </a:rPr>
                        <a:t>102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Accounting</a:t>
                      </a:r>
                    </a:p>
                  </a:txBody>
                  <a:tcPr marL="68580" marR="68580" marT="0" marB="0"/>
                </a:tc>
                <a:extLst>
                  <a:ext uri="{0D108BD9-81ED-4DB2-BD59-A6C34878D82A}">
                    <a16:rowId xmlns:a16="http://schemas.microsoft.com/office/drawing/2014/main" val="2860564539"/>
                  </a:ext>
                </a:extLst>
              </a:tr>
              <a:tr h="313193">
                <a:tc>
                  <a:txBody>
                    <a:bodyPr/>
                    <a:lstStyle/>
                    <a:p>
                      <a:pPr marL="0" marR="0">
                        <a:lnSpc>
                          <a:spcPct val="107000"/>
                        </a:lnSpc>
                        <a:spcBef>
                          <a:spcPts val="0"/>
                        </a:spcBef>
                        <a:spcAft>
                          <a:spcPts val="0"/>
                        </a:spcAft>
                      </a:pPr>
                      <a:r>
                        <a:rPr lang="en-US" sz="1600" dirty="0">
                          <a:effectLst/>
                        </a:rPr>
                        <a:t>103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a:t>
                      </a:r>
                    </a:p>
                  </a:txBody>
                  <a:tcPr marL="68580" marR="68580" marT="0" marB="0"/>
                </a:tc>
                <a:extLst>
                  <a:ext uri="{0D108BD9-81ED-4DB2-BD59-A6C34878D82A}">
                    <a16:rowId xmlns:a16="http://schemas.microsoft.com/office/drawing/2014/main" val="281589387"/>
                  </a:ext>
                </a:extLst>
              </a:tr>
            </a:tbl>
          </a:graphicData>
        </a:graphic>
      </p:graphicFrame>
      <p:graphicFrame>
        <p:nvGraphicFramePr>
          <p:cNvPr id="4" name="Table 3">
            <a:extLst>
              <a:ext uri="{FF2B5EF4-FFF2-40B4-BE49-F238E27FC236}">
                <a16:creationId xmlns:a16="http://schemas.microsoft.com/office/drawing/2014/main" id="{D3DF7F87-191A-42D1-8770-E24A646427C9}"/>
              </a:ext>
            </a:extLst>
          </p:cNvPr>
          <p:cNvGraphicFramePr>
            <a:graphicFrameLocks noGrp="1"/>
          </p:cNvGraphicFramePr>
          <p:nvPr>
            <p:extLst>
              <p:ext uri="{D42A27DB-BD31-4B8C-83A1-F6EECF244321}">
                <p14:modId xmlns:p14="http://schemas.microsoft.com/office/powerpoint/2010/main" val="1879706542"/>
              </p:ext>
            </p:extLst>
          </p:nvPr>
        </p:nvGraphicFramePr>
        <p:xfrm>
          <a:off x="158358" y="3705101"/>
          <a:ext cx="6579556" cy="2555458"/>
        </p:xfrm>
        <a:graphic>
          <a:graphicData uri="http://schemas.openxmlformats.org/drawingml/2006/table">
            <a:tbl>
              <a:tblPr firstRow="1" firstCol="1" bandRow="1">
                <a:tableStyleId>{5C22544A-7EE6-4342-B048-85BDC9FD1C3A}</a:tableStyleId>
              </a:tblPr>
              <a:tblGrid>
                <a:gridCol w="957923">
                  <a:extLst>
                    <a:ext uri="{9D8B030D-6E8A-4147-A177-3AD203B41FA5}">
                      <a16:colId xmlns:a16="http://schemas.microsoft.com/office/drawing/2014/main" val="1193422028"/>
                    </a:ext>
                  </a:extLst>
                </a:gridCol>
                <a:gridCol w="2331855">
                  <a:extLst>
                    <a:ext uri="{9D8B030D-6E8A-4147-A177-3AD203B41FA5}">
                      <a16:colId xmlns:a16="http://schemas.microsoft.com/office/drawing/2014/main" val="1805049990"/>
                    </a:ext>
                  </a:extLst>
                </a:gridCol>
                <a:gridCol w="1644889">
                  <a:extLst>
                    <a:ext uri="{9D8B030D-6E8A-4147-A177-3AD203B41FA5}">
                      <a16:colId xmlns:a16="http://schemas.microsoft.com/office/drawing/2014/main" val="1137569987"/>
                    </a:ext>
                  </a:extLst>
                </a:gridCol>
                <a:gridCol w="1644889">
                  <a:extLst>
                    <a:ext uri="{9D8B030D-6E8A-4147-A177-3AD203B41FA5}">
                      <a16:colId xmlns:a16="http://schemas.microsoft.com/office/drawing/2014/main" val="2005017843"/>
                    </a:ext>
                  </a:extLst>
                </a:gridCol>
              </a:tblGrid>
              <a:tr h="193285">
                <a:tc>
                  <a:txBody>
                    <a:bodyPr/>
                    <a:lstStyle/>
                    <a:p>
                      <a:pPr marL="0" marR="0" algn="ctr">
                        <a:lnSpc>
                          <a:spcPct val="107000"/>
                        </a:lnSpc>
                        <a:spcBef>
                          <a:spcPts val="0"/>
                        </a:spcBef>
                        <a:spcAft>
                          <a:spcPts val="0"/>
                        </a:spcAft>
                      </a:pPr>
                      <a:r>
                        <a:rPr lang="en-US" sz="2000" dirty="0" err="1">
                          <a:effectLst/>
                        </a:rPr>
                        <a:t>E_id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err="1">
                          <a:effectLst/>
                        </a:rPr>
                        <a:t>E_name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err="1">
                          <a:effectLst/>
                        </a:rPr>
                        <a:t>E_salary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err="1">
                          <a:effectLst/>
                        </a:rPr>
                        <a:t>D_id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581537"/>
                  </a:ext>
                </a:extLst>
              </a:tr>
              <a:tr h="280721">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Zara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45000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578197"/>
                  </a:ext>
                </a:extLst>
              </a:tr>
              <a:tr h="280721">
                <a:tc>
                  <a:txBody>
                    <a:bodyPr/>
                    <a:lstStyle/>
                    <a:p>
                      <a:pPr marL="0" marR="0" algn="ctr">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John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660785"/>
                  </a:ext>
                </a:extLst>
              </a:tr>
              <a:tr h="280721">
                <a:tc>
                  <a:txBody>
                    <a:bodyPr/>
                    <a:lstStyle/>
                    <a:p>
                      <a:pPr marL="0" marR="0" algn="ctr">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Akash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42000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7127697"/>
                  </a:ext>
                </a:extLst>
              </a:tr>
              <a:tr h="280721">
                <a:tc>
                  <a:txBody>
                    <a:bodyPr/>
                    <a:lstStyle/>
                    <a:p>
                      <a:pPr marL="0" marR="0" algn="ctr">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err="1">
                          <a:effectLst/>
                        </a:rPr>
                        <a:t>Sindu</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48000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8202039"/>
                  </a:ext>
                </a:extLst>
              </a:tr>
              <a:tr h="280721">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Gopal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36000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029634"/>
                  </a:ext>
                </a:extLst>
              </a:tr>
              <a:tr h="280721">
                <a:tc>
                  <a:txBody>
                    <a:bodyPr/>
                    <a:lstStyle/>
                    <a:p>
                      <a:pPr marL="0" marR="0" algn="ctr">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Peter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45000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8443922"/>
                  </a:ext>
                </a:extLst>
              </a:tr>
              <a:tr h="280721">
                <a:tc>
                  <a:txBody>
                    <a:bodyPr/>
                    <a:lstStyle/>
                    <a:p>
                      <a:pPr marL="0" marR="0" algn="ctr">
                        <a:lnSpc>
                          <a:spcPct val="107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Sam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40000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5174871"/>
                  </a:ext>
                </a:extLst>
              </a:tr>
              <a:tr h="280721">
                <a:tc>
                  <a:txBody>
                    <a:bodyPr/>
                    <a:lstStyle/>
                    <a:p>
                      <a:pPr marL="0" marR="0" algn="ctr">
                        <a:lnSpc>
                          <a:spcPct val="107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Satish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34000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103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9819468"/>
                  </a:ext>
                </a:extLst>
              </a:tr>
            </a:tbl>
          </a:graphicData>
        </a:graphic>
      </p:graphicFrame>
      <p:sp>
        <p:nvSpPr>
          <p:cNvPr id="5" name="Rectangle 1">
            <a:extLst>
              <a:ext uri="{FF2B5EF4-FFF2-40B4-BE49-F238E27FC236}">
                <a16:creationId xmlns:a16="http://schemas.microsoft.com/office/drawing/2014/main" id="{BD7314F3-79C1-4A39-A82F-6F5B324A4732}"/>
              </a:ext>
            </a:extLst>
          </p:cNvPr>
          <p:cNvSpPr>
            <a:spLocks noChangeArrowheads="1"/>
          </p:cNvSpPr>
          <p:nvPr/>
        </p:nvSpPr>
        <p:spPr bwMode="auto">
          <a:xfrm>
            <a:off x="807212" y="1227177"/>
            <a:ext cx="53204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6">
                    <a:lumMod val="20000"/>
                    <a:lumOff val="80000"/>
                  </a:schemeClr>
                </a:solidFill>
                <a:effectLst/>
                <a:latin typeface="Arial" panose="020B0604020202020204" pitchFamily="34" charset="0"/>
              </a:rPr>
              <a:t>Department and Employee Entity</a:t>
            </a:r>
          </a:p>
        </p:txBody>
      </p:sp>
    </p:spTree>
    <p:extLst>
      <p:ext uri="{BB962C8B-B14F-4D97-AF65-F5344CB8AC3E}">
        <p14:creationId xmlns:p14="http://schemas.microsoft.com/office/powerpoint/2010/main" val="212790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C1C3-7A9C-4D34-B607-3DED76D77A4E}"/>
              </a:ext>
            </a:extLst>
          </p:cNvPr>
          <p:cNvSpPr>
            <a:spLocks noGrp="1"/>
          </p:cNvSpPr>
          <p:nvPr>
            <p:ph type="title"/>
          </p:nvPr>
        </p:nvSpPr>
        <p:spPr>
          <a:xfrm>
            <a:off x="244043" y="579358"/>
            <a:ext cx="8655913" cy="5416868"/>
          </a:xfrm>
        </p:spPr>
        <p:txBody>
          <a:bodyPr/>
          <a:lstStyle/>
          <a:p>
            <a:r>
              <a:rPr lang="en-US" sz="2800" b="1" dirty="0"/>
              <a:t>Question:</a:t>
            </a:r>
            <a:br>
              <a:rPr lang="en-US" sz="2800" b="1" dirty="0"/>
            </a:br>
            <a:r>
              <a:rPr lang="en-US" sz="2800" b="1" dirty="0"/>
              <a:t>1.Create department and Employee table and attributes.</a:t>
            </a:r>
            <a:br>
              <a:rPr lang="en-US" sz="2800" b="1" dirty="0"/>
            </a:br>
            <a:r>
              <a:rPr lang="en-US" sz="2800" b="1" dirty="0"/>
              <a:t>2. Insert 5 values into each table department and Employee, respectively.</a:t>
            </a:r>
            <a:br>
              <a:rPr lang="en-US" sz="2800" b="1" dirty="0"/>
            </a:br>
            <a:r>
              <a:rPr lang="en-US" sz="2800" b="1" dirty="0"/>
              <a:t>3. Add new column to employee table as address</a:t>
            </a:r>
            <a:br>
              <a:rPr lang="en-US" sz="2800" b="1" dirty="0"/>
            </a:br>
            <a:r>
              <a:rPr lang="en-US" sz="2800" b="1" dirty="0"/>
              <a:t>5.	Add values to address column	</a:t>
            </a:r>
            <a:br>
              <a:rPr lang="en-US" sz="2800" b="1" dirty="0"/>
            </a:br>
            <a:r>
              <a:rPr lang="en-US" sz="2800" b="1" dirty="0"/>
              <a:t>6.	Remove the record from employee table whose </a:t>
            </a:r>
            <a:r>
              <a:rPr lang="en-US" sz="2800" b="1" dirty="0" err="1"/>
              <a:t>cid</a:t>
            </a:r>
            <a:r>
              <a:rPr lang="en-US" sz="2800" b="1" dirty="0"/>
              <a:t> is 7</a:t>
            </a:r>
            <a:br>
              <a:rPr lang="en-US" sz="2800" b="1" dirty="0"/>
            </a:br>
            <a:r>
              <a:rPr lang="en-US" sz="2800" b="1" dirty="0"/>
              <a:t>7.	Display the record of employee whose id is 4</a:t>
            </a:r>
            <a:br>
              <a:rPr lang="en-US" sz="2800" b="1" dirty="0"/>
            </a:br>
            <a:endParaRPr lang="en-US" dirty="0"/>
          </a:p>
        </p:txBody>
      </p:sp>
    </p:spTree>
    <p:extLst>
      <p:ext uri="{BB962C8B-B14F-4D97-AF65-F5344CB8AC3E}">
        <p14:creationId xmlns:p14="http://schemas.microsoft.com/office/powerpoint/2010/main" val="391952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B29EAF-1F65-49F9-947E-E0761754FF9B}"/>
              </a:ext>
            </a:extLst>
          </p:cNvPr>
          <p:cNvSpPr/>
          <p:nvPr/>
        </p:nvSpPr>
        <p:spPr>
          <a:xfrm>
            <a:off x="407772" y="928635"/>
            <a:ext cx="8340812" cy="4832092"/>
          </a:xfrm>
          <a:prstGeom prst="rect">
            <a:avLst/>
          </a:prstGeom>
        </p:spPr>
        <p:txBody>
          <a:bodyPr wrap="square">
            <a:spAutoFit/>
          </a:bodyPr>
          <a:lstStyle/>
          <a:p>
            <a:r>
              <a:rPr lang="en-US" sz="2800" b="1" dirty="0">
                <a:solidFill>
                  <a:schemeClr val="bg1"/>
                </a:solidFill>
              </a:rPr>
              <a:t>8.Display the record of employee whose name start with letter ‘S’</a:t>
            </a:r>
            <a:br>
              <a:rPr lang="en-US" sz="2800" b="1" dirty="0">
                <a:solidFill>
                  <a:schemeClr val="bg1"/>
                </a:solidFill>
              </a:rPr>
            </a:br>
            <a:r>
              <a:rPr lang="en-US" sz="2800" b="1" dirty="0">
                <a:solidFill>
                  <a:schemeClr val="bg1"/>
                </a:solidFill>
              </a:rPr>
              <a:t>9.Display the record of employee whose course id is 101 and 102 using in clause</a:t>
            </a:r>
            <a:br>
              <a:rPr lang="en-US" sz="2800" b="1" dirty="0">
                <a:solidFill>
                  <a:schemeClr val="bg1"/>
                </a:solidFill>
              </a:rPr>
            </a:br>
            <a:r>
              <a:rPr lang="en-US" sz="2800" b="1" dirty="0">
                <a:solidFill>
                  <a:schemeClr val="bg1"/>
                </a:solidFill>
              </a:rPr>
              <a:t>10.Display the record of employee by sorting in ascending order of marks column</a:t>
            </a:r>
            <a:br>
              <a:rPr lang="en-US" sz="2800" b="1" dirty="0">
                <a:solidFill>
                  <a:schemeClr val="bg1"/>
                </a:solidFill>
              </a:rPr>
            </a:br>
            <a:r>
              <a:rPr lang="en-US" sz="2800" b="1" dirty="0">
                <a:solidFill>
                  <a:schemeClr val="bg1"/>
                </a:solidFill>
              </a:rPr>
              <a:t>11.Calculate average, sum and max marks of employee.</a:t>
            </a:r>
            <a:br>
              <a:rPr lang="en-US" sz="2800" b="1" dirty="0">
                <a:solidFill>
                  <a:schemeClr val="bg1"/>
                </a:solidFill>
              </a:rPr>
            </a:br>
            <a:r>
              <a:rPr lang="en-US" sz="2800" b="1" dirty="0">
                <a:solidFill>
                  <a:schemeClr val="bg1"/>
                </a:solidFill>
              </a:rPr>
              <a:t>12.Calculate average, sum and max marks of student by department</a:t>
            </a:r>
            <a:br>
              <a:rPr lang="en-US" b="1" dirty="0"/>
            </a:br>
            <a:br>
              <a:rPr lang="en-US" b="1" dirty="0"/>
            </a:br>
            <a:endParaRPr lang="en-US" dirty="0"/>
          </a:p>
        </p:txBody>
      </p:sp>
    </p:spTree>
    <p:extLst>
      <p:ext uri="{BB962C8B-B14F-4D97-AF65-F5344CB8AC3E}">
        <p14:creationId xmlns:p14="http://schemas.microsoft.com/office/powerpoint/2010/main" val="88186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433048" y="83486"/>
            <a:ext cx="6763399"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dirty="0"/>
              <a:t>SQL: DML: UPDATE</a:t>
            </a:r>
            <a:endParaRPr sz="4200" dirty="0"/>
          </a:p>
        </p:txBody>
      </p:sp>
      <p:sp>
        <p:nvSpPr>
          <p:cNvPr id="154" name="Google Shape;154;p14"/>
          <p:cNvSpPr txBox="1"/>
          <p:nvPr/>
        </p:nvSpPr>
        <p:spPr>
          <a:xfrm>
            <a:off x="433048" y="1086953"/>
            <a:ext cx="2273402" cy="444342"/>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89D0D5"/>
              </a:buClr>
              <a:buSzPts val="1600"/>
              <a:buFont typeface="Noto Sans Symbols"/>
              <a:buChar char="►"/>
            </a:pPr>
            <a:r>
              <a:rPr lang="en-US" sz="2800" b="1" dirty="0">
                <a:solidFill>
                  <a:srgbClr val="F5E1A9"/>
                </a:solidFill>
                <a:latin typeface="Arial"/>
                <a:ea typeface="Arial"/>
                <a:cs typeface="Arial"/>
                <a:sym typeface="Arial"/>
              </a:rPr>
              <a:t>UPDATE</a:t>
            </a:r>
            <a:endParaRPr sz="2800" b="1" dirty="0">
              <a:solidFill>
                <a:schemeClr val="dk1"/>
              </a:solidFill>
              <a:latin typeface="Arial"/>
              <a:ea typeface="Arial"/>
              <a:cs typeface="Arial"/>
              <a:sym typeface="Arial"/>
            </a:endParaRPr>
          </a:p>
        </p:txBody>
      </p:sp>
      <p:sp>
        <p:nvSpPr>
          <p:cNvPr id="155" name="Google Shape;155;p14"/>
          <p:cNvSpPr txBox="1"/>
          <p:nvPr/>
        </p:nvSpPr>
        <p:spPr>
          <a:xfrm>
            <a:off x="0" y="3715057"/>
            <a:ext cx="3368055" cy="443711"/>
          </a:xfrm>
          <a:prstGeom prst="rect">
            <a:avLst/>
          </a:prstGeom>
          <a:noFill/>
          <a:ln>
            <a:noFill/>
          </a:ln>
        </p:spPr>
        <p:txBody>
          <a:bodyPr spcFirstLastPara="1" wrap="square" lIns="0" tIns="12700" rIns="0" bIns="0" anchor="t" anchorCtr="0">
            <a:spAutoFit/>
          </a:bodyPr>
          <a:lstStyle/>
          <a:p>
            <a:pPr marL="355600" marR="0" lvl="0" indent="-343535" algn="l" rtl="0">
              <a:lnSpc>
                <a:spcPct val="100000"/>
              </a:lnSpc>
              <a:spcBef>
                <a:spcPts val="0"/>
              </a:spcBef>
              <a:spcAft>
                <a:spcPts val="0"/>
              </a:spcAft>
              <a:buClr>
                <a:srgbClr val="89D0D5"/>
              </a:buClr>
              <a:buSzPts val="1600"/>
              <a:buFont typeface="Noto Sans Symbols"/>
              <a:buChar char="►"/>
            </a:pPr>
            <a:r>
              <a:rPr lang="en-US" sz="2800" b="1" dirty="0">
                <a:solidFill>
                  <a:srgbClr val="F5E1A9"/>
                </a:solidFill>
                <a:latin typeface="Arial"/>
                <a:ea typeface="Arial"/>
                <a:cs typeface="Arial"/>
                <a:sym typeface="Arial"/>
              </a:rPr>
              <a:t>WHERE CLAUSE</a:t>
            </a:r>
            <a:endParaRPr sz="2800" b="1" dirty="0">
              <a:solidFill>
                <a:schemeClr val="dk1"/>
              </a:solidFill>
              <a:latin typeface="Arial"/>
              <a:ea typeface="Arial"/>
              <a:cs typeface="Arial"/>
              <a:sym typeface="Arial"/>
            </a:endParaRPr>
          </a:p>
        </p:txBody>
      </p:sp>
      <p:pic>
        <p:nvPicPr>
          <p:cNvPr id="156" name="Google Shape;156;p14"/>
          <p:cNvPicPr preferRelativeResize="0"/>
          <p:nvPr/>
        </p:nvPicPr>
        <p:blipFill rotWithShape="1">
          <a:blip r:embed="rId3">
            <a:alphaModFix/>
          </a:blip>
          <a:srcRect/>
          <a:stretch/>
        </p:blipFill>
        <p:spPr>
          <a:xfrm>
            <a:off x="2943082" y="1262079"/>
            <a:ext cx="3723132" cy="2391156"/>
          </a:xfrm>
          <a:prstGeom prst="rect">
            <a:avLst/>
          </a:prstGeom>
          <a:noFill/>
          <a:ln>
            <a:noFill/>
          </a:ln>
        </p:spPr>
      </p:pic>
      <p:pic>
        <p:nvPicPr>
          <p:cNvPr id="157" name="Google Shape;157;p14"/>
          <p:cNvPicPr preferRelativeResize="0"/>
          <p:nvPr/>
        </p:nvPicPr>
        <p:blipFill rotWithShape="1">
          <a:blip r:embed="rId4">
            <a:alphaModFix/>
          </a:blip>
          <a:srcRect/>
          <a:stretch/>
        </p:blipFill>
        <p:spPr>
          <a:xfrm>
            <a:off x="3144962" y="4202510"/>
            <a:ext cx="3723132" cy="23911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txBox="1">
            <a:spLocks noGrp="1"/>
          </p:cNvSpPr>
          <p:nvPr>
            <p:ph type="title"/>
          </p:nvPr>
        </p:nvSpPr>
        <p:spPr>
          <a:xfrm>
            <a:off x="563676" y="309117"/>
            <a:ext cx="4302760"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SQL: DML: DELETE</a:t>
            </a:r>
            <a:endParaRPr sz="4200"/>
          </a:p>
        </p:txBody>
      </p:sp>
      <p:sp>
        <p:nvSpPr>
          <p:cNvPr id="163" name="Google Shape;163;p15"/>
          <p:cNvSpPr txBox="1"/>
          <p:nvPr/>
        </p:nvSpPr>
        <p:spPr>
          <a:xfrm>
            <a:off x="907186" y="1616709"/>
            <a:ext cx="3778250" cy="330835"/>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89D0D5"/>
              </a:buClr>
              <a:buSzPts val="1600"/>
              <a:buFont typeface="Noto Sans Symbols"/>
              <a:buChar char="►"/>
            </a:pPr>
            <a:r>
              <a:rPr lang="en-US" sz="2000">
                <a:solidFill>
                  <a:srgbClr val="F5E1A9"/>
                </a:solidFill>
                <a:latin typeface="Arial"/>
                <a:ea typeface="Arial"/>
                <a:cs typeface="Arial"/>
                <a:sym typeface="Arial"/>
              </a:rPr>
              <a:t>DELETE</a:t>
            </a:r>
            <a:endParaRPr sz="2000">
              <a:solidFill>
                <a:schemeClr val="dk1"/>
              </a:solidFill>
              <a:latin typeface="Arial"/>
              <a:ea typeface="Arial"/>
              <a:cs typeface="Arial"/>
              <a:sym typeface="Arial"/>
            </a:endParaRPr>
          </a:p>
        </p:txBody>
      </p:sp>
      <p:pic>
        <p:nvPicPr>
          <p:cNvPr id="164" name="Google Shape;164;p15"/>
          <p:cNvPicPr preferRelativeResize="0"/>
          <p:nvPr/>
        </p:nvPicPr>
        <p:blipFill rotWithShape="1">
          <a:blip r:embed="rId3">
            <a:alphaModFix/>
          </a:blip>
          <a:srcRect/>
          <a:stretch/>
        </p:blipFill>
        <p:spPr>
          <a:xfrm>
            <a:off x="1524000" y="2209800"/>
            <a:ext cx="4580238" cy="27006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16" descr="SQL Exercises, Practice, Solution - w3resource"/>
          <p:cNvPicPr preferRelativeResize="0"/>
          <p:nvPr/>
        </p:nvPicPr>
        <p:blipFill rotWithShape="1">
          <a:blip r:embed="rId3">
            <a:alphaModFix/>
          </a:blip>
          <a:srcRect/>
          <a:stretch/>
        </p:blipFill>
        <p:spPr>
          <a:xfrm>
            <a:off x="381000" y="990600"/>
            <a:ext cx="8247004" cy="53227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a:spLocks noGrp="1"/>
          </p:cNvSpPr>
          <p:nvPr>
            <p:ph type="title"/>
          </p:nvPr>
        </p:nvSpPr>
        <p:spPr>
          <a:xfrm>
            <a:off x="316541" y="309117"/>
            <a:ext cx="5454065"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800" b="1" dirty="0"/>
              <a:t>What is SQL?</a:t>
            </a:r>
            <a:endParaRPr sz="4800" b="1" dirty="0"/>
          </a:p>
        </p:txBody>
      </p:sp>
      <p:sp>
        <p:nvSpPr>
          <p:cNvPr id="58" name="Google Shape;58;p2"/>
          <p:cNvSpPr txBox="1"/>
          <p:nvPr/>
        </p:nvSpPr>
        <p:spPr>
          <a:xfrm>
            <a:off x="-1" y="1111507"/>
            <a:ext cx="8958649" cy="4575601"/>
          </a:xfrm>
          <a:prstGeom prst="rect">
            <a:avLst/>
          </a:prstGeom>
          <a:noFill/>
          <a:ln>
            <a:noFill/>
          </a:ln>
        </p:spPr>
        <p:txBody>
          <a:bodyPr spcFirstLastPara="1" wrap="square" lIns="0" tIns="137150" rIns="0" bIns="0" anchor="t" anchorCtr="0">
            <a:spAutoFit/>
          </a:bodyPr>
          <a:lstStyle/>
          <a:p>
            <a:pPr marL="355600" marR="0" lvl="0" indent="-342900" algn="just" rtl="0">
              <a:lnSpc>
                <a:spcPct val="100000"/>
              </a:lnSpc>
              <a:spcBef>
                <a:spcPts val="0"/>
              </a:spcBef>
              <a:spcAft>
                <a:spcPts val="0"/>
              </a:spcAft>
              <a:buClr>
                <a:srgbClr val="89D0D5"/>
              </a:buClr>
              <a:buSzPts val="1600"/>
              <a:buFont typeface="Noto Sans Symbols"/>
              <a:buChar char="►"/>
            </a:pPr>
            <a:r>
              <a:rPr lang="en-US" sz="2800" b="1" dirty="0">
                <a:solidFill>
                  <a:srgbClr val="F38F8D"/>
                </a:solidFill>
                <a:latin typeface="Arial"/>
                <a:ea typeface="Arial"/>
                <a:cs typeface="Arial"/>
                <a:sym typeface="Arial"/>
              </a:rPr>
              <a:t>Structured </a:t>
            </a:r>
            <a:r>
              <a:rPr lang="en-US" sz="2800" b="1" dirty="0">
                <a:solidFill>
                  <a:srgbClr val="F5E1A9"/>
                </a:solidFill>
                <a:latin typeface="Arial"/>
                <a:ea typeface="Arial"/>
                <a:cs typeface="Arial"/>
                <a:sym typeface="Arial"/>
              </a:rPr>
              <a:t>Query </a:t>
            </a:r>
            <a:r>
              <a:rPr lang="en-US" sz="2800" b="1" dirty="0">
                <a:solidFill>
                  <a:srgbClr val="C3DED2"/>
                </a:solidFill>
                <a:latin typeface="Arial"/>
                <a:ea typeface="Arial"/>
                <a:cs typeface="Arial"/>
                <a:sym typeface="Arial"/>
              </a:rPr>
              <a:t>Language</a:t>
            </a:r>
            <a:endParaRPr sz="2800" b="1" dirty="0">
              <a:solidFill>
                <a:schemeClr val="dk1"/>
              </a:solidFill>
              <a:latin typeface="Arial"/>
              <a:ea typeface="Arial"/>
              <a:cs typeface="Arial"/>
              <a:sym typeface="Arial"/>
            </a:endParaRPr>
          </a:p>
          <a:p>
            <a:pPr marL="355600" marR="5080" lvl="0" indent="-342900" algn="just" rtl="0">
              <a:lnSpc>
                <a:spcPct val="100200"/>
              </a:lnSpc>
              <a:spcBef>
                <a:spcPts val="980"/>
              </a:spcBef>
              <a:spcAft>
                <a:spcPts val="0"/>
              </a:spcAft>
              <a:buClr>
                <a:srgbClr val="89D0D5"/>
              </a:buClr>
              <a:buSzPts val="1600"/>
              <a:buFont typeface="Noto Sans Symbols"/>
              <a:buChar char="►"/>
            </a:pPr>
            <a:r>
              <a:rPr lang="en-US" sz="2800" b="1" dirty="0">
                <a:solidFill>
                  <a:srgbClr val="FFFFFF"/>
                </a:solidFill>
                <a:latin typeface="Arial"/>
                <a:ea typeface="Arial"/>
                <a:cs typeface="Arial"/>
                <a:sym typeface="Arial"/>
              </a:rPr>
              <a:t>SQL is Structured Query Language, which is a  computer language for </a:t>
            </a:r>
            <a:r>
              <a:rPr lang="en-US" sz="2800" b="1" dirty="0">
                <a:solidFill>
                  <a:srgbClr val="F5E1A9"/>
                </a:solidFill>
                <a:latin typeface="Arial"/>
                <a:ea typeface="Arial"/>
                <a:cs typeface="Arial"/>
                <a:sym typeface="Arial"/>
              </a:rPr>
              <a:t>storing</a:t>
            </a:r>
            <a:r>
              <a:rPr lang="en-US" sz="2800" b="1" dirty="0">
                <a:solidFill>
                  <a:srgbClr val="FFFFFF"/>
                </a:solidFill>
                <a:latin typeface="Arial"/>
                <a:ea typeface="Arial"/>
                <a:cs typeface="Arial"/>
                <a:sym typeface="Arial"/>
              </a:rPr>
              <a:t>, </a:t>
            </a:r>
            <a:r>
              <a:rPr lang="en-US" sz="2800" b="1" dirty="0">
                <a:solidFill>
                  <a:srgbClr val="F5E1A9"/>
                </a:solidFill>
                <a:latin typeface="Arial"/>
                <a:ea typeface="Arial"/>
                <a:cs typeface="Arial"/>
                <a:sym typeface="Arial"/>
              </a:rPr>
              <a:t>manipulating </a:t>
            </a:r>
            <a:r>
              <a:rPr lang="en-US" sz="2800" b="1" dirty="0">
                <a:solidFill>
                  <a:srgbClr val="FFFFFF"/>
                </a:solidFill>
                <a:latin typeface="Arial"/>
                <a:ea typeface="Arial"/>
                <a:cs typeface="Arial"/>
                <a:sym typeface="Arial"/>
              </a:rPr>
              <a:t>and  </a:t>
            </a:r>
            <a:r>
              <a:rPr lang="en-US" sz="2800" b="1" dirty="0">
                <a:solidFill>
                  <a:srgbClr val="F5E1A9"/>
                </a:solidFill>
                <a:latin typeface="Arial"/>
                <a:ea typeface="Arial"/>
                <a:cs typeface="Arial"/>
                <a:sym typeface="Arial"/>
              </a:rPr>
              <a:t>retrieving </a:t>
            </a:r>
            <a:r>
              <a:rPr lang="en-US" sz="2800" b="1" dirty="0">
                <a:solidFill>
                  <a:srgbClr val="FFFFFF"/>
                </a:solidFill>
                <a:latin typeface="Arial"/>
                <a:ea typeface="Arial"/>
                <a:cs typeface="Arial"/>
                <a:sym typeface="Arial"/>
              </a:rPr>
              <a:t>data stored in relational database.</a:t>
            </a:r>
            <a:endParaRPr sz="2800" b="1" dirty="0">
              <a:solidFill>
                <a:schemeClr val="dk1"/>
              </a:solidFill>
              <a:latin typeface="Arial"/>
              <a:ea typeface="Arial"/>
              <a:cs typeface="Arial"/>
              <a:sym typeface="Arial"/>
            </a:endParaRPr>
          </a:p>
          <a:p>
            <a:pPr marL="0" marR="0" lvl="0" indent="0" algn="l" rtl="0">
              <a:lnSpc>
                <a:spcPct val="100000"/>
              </a:lnSpc>
              <a:spcBef>
                <a:spcPts val="25"/>
              </a:spcBef>
              <a:spcAft>
                <a:spcPts val="0"/>
              </a:spcAft>
              <a:buClr>
                <a:srgbClr val="89D0D5"/>
              </a:buClr>
              <a:buSzPts val="2350"/>
              <a:buFont typeface="Noto Sans Symbols"/>
              <a:buNone/>
            </a:pPr>
            <a:endParaRPr sz="2800" b="1" dirty="0">
              <a:solidFill>
                <a:schemeClr val="dk1"/>
              </a:solidFill>
              <a:latin typeface="Arial"/>
              <a:ea typeface="Arial"/>
              <a:cs typeface="Arial"/>
              <a:sym typeface="Arial"/>
            </a:endParaRPr>
          </a:p>
          <a:p>
            <a:pPr marL="355600" marR="5080" lvl="0" indent="-342900" algn="just" rtl="0">
              <a:lnSpc>
                <a:spcPct val="99900"/>
              </a:lnSpc>
              <a:spcBef>
                <a:spcPts val="0"/>
              </a:spcBef>
              <a:spcAft>
                <a:spcPts val="0"/>
              </a:spcAft>
              <a:buClr>
                <a:srgbClr val="89D0D5"/>
              </a:buClr>
              <a:buSzPts val="1600"/>
              <a:buFont typeface="Noto Sans Symbols"/>
              <a:buChar char="►"/>
            </a:pPr>
            <a:r>
              <a:rPr lang="en-US" sz="2800" b="1" dirty="0">
                <a:solidFill>
                  <a:srgbClr val="FFFFFF"/>
                </a:solidFill>
                <a:latin typeface="Arial"/>
                <a:ea typeface="Arial"/>
                <a:cs typeface="Arial"/>
                <a:sym typeface="Arial"/>
              </a:rPr>
              <a:t>SQL is the standard language for </a:t>
            </a:r>
            <a:r>
              <a:rPr lang="en-US" sz="2800" b="1" dirty="0">
                <a:solidFill>
                  <a:srgbClr val="F5E1A9"/>
                </a:solidFill>
                <a:latin typeface="Arial"/>
                <a:ea typeface="Arial"/>
                <a:cs typeface="Arial"/>
                <a:sym typeface="Arial"/>
              </a:rPr>
              <a:t>Relation </a:t>
            </a:r>
            <a:r>
              <a:rPr lang="en-US" sz="2800" b="1" dirty="0">
                <a:solidFill>
                  <a:srgbClr val="FFFFFF"/>
                </a:solidFill>
                <a:latin typeface="Arial"/>
                <a:ea typeface="Arial"/>
                <a:cs typeface="Arial"/>
                <a:sym typeface="Arial"/>
              </a:rPr>
              <a:t>Database  System. All relational database management systems  like “MySQL, MS Access, Oracle, Sybase, Informix,  </a:t>
            </a:r>
            <a:r>
              <a:rPr lang="en-US" sz="2800" b="1" dirty="0" err="1">
                <a:solidFill>
                  <a:srgbClr val="FFFFFF"/>
                </a:solidFill>
                <a:latin typeface="Arial"/>
                <a:ea typeface="Arial"/>
                <a:cs typeface="Arial"/>
                <a:sym typeface="Arial"/>
              </a:rPr>
              <a:t>postgres</a:t>
            </a:r>
            <a:r>
              <a:rPr lang="en-US" sz="2800" b="1" dirty="0">
                <a:solidFill>
                  <a:srgbClr val="FFFFFF"/>
                </a:solidFill>
                <a:latin typeface="Arial"/>
                <a:ea typeface="Arial"/>
                <a:cs typeface="Arial"/>
                <a:sym typeface="Arial"/>
              </a:rPr>
              <a:t> and SQL Server” use SQL as standard  database language.</a:t>
            </a:r>
            <a:endParaRPr sz="2800" b="1"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7"/>
          <p:cNvSpPr txBox="1">
            <a:spLocks noGrp="1"/>
          </p:cNvSpPr>
          <p:nvPr>
            <p:ph type="title"/>
          </p:nvPr>
        </p:nvSpPr>
        <p:spPr>
          <a:xfrm>
            <a:off x="563676" y="309117"/>
            <a:ext cx="4194175"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SQL: DQL: SELECT</a:t>
            </a:r>
            <a:endParaRPr sz="4200"/>
          </a:p>
        </p:txBody>
      </p:sp>
      <p:sp>
        <p:nvSpPr>
          <p:cNvPr id="175" name="Google Shape;175;p17"/>
          <p:cNvSpPr txBox="1"/>
          <p:nvPr/>
        </p:nvSpPr>
        <p:spPr>
          <a:xfrm>
            <a:off x="907186" y="1464683"/>
            <a:ext cx="1170940" cy="894080"/>
          </a:xfrm>
          <a:prstGeom prst="rect">
            <a:avLst/>
          </a:prstGeom>
          <a:noFill/>
          <a:ln>
            <a:noFill/>
          </a:ln>
        </p:spPr>
        <p:txBody>
          <a:bodyPr spcFirstLastPara="1" wrap="square" lIns="0" tIns="165100" rIns="0" bIns="0" anchor="t" anchorCtr="0">
            <a:spAutoFit/>
          </a:bodyPr>
          <a:lstStyle/>
          <a:p>
            <a:pPr marL="355600" marR="0" lvl="0" indent="-343535" algn="l" rtl="0">
              <a:lnSpc>
                <a:spcPct val="100000"/>
              </a:lnSpc>
              <a:spcBef>
                <a:spcPts val="0"/>
              </a:spcBef>
              <a:spcAft>
                <a:spcPts val="0"/>
              </a:spcAft>
              <a:buClr>
                <a:srgbClr val="89D0D5"/>
              </a:buClr>
              <a:buSzPts val="1600"/>
              <a:buFont typeface="Noto Sans Symbols"/>
              <a:buChar char="►"/>
            </a:pPr>
            <a:r>
              <a:rPr lang="en-US" sz="2000">
                <a:solidFill>
                  <a:srgbClr val="F5E1A9"/>
                </a:solidFill>
                <a:latin typeface="Arial"/>
                <a:ea typeface="Arial"/>
                <a:cs typeface="Arial"/>
                <a:sym typeface="Arial"/>
              </a:rPr>
              <a:t>SELECT</a:t>
            </a:r>
            <a:endParaRPr sz="2000">
              <a:solidFill>
                <a:schemeClr val="dk1"/>
              </a:solidFill>
              <a:latin typeface="Arial"/>
              <a:ea typeface="Arial"/>
              <a:cs typeface="Arial"/>
              <a:sym typeface="Arial"/>
            </a:endParaRPr>
          </a:p>
          <a:p>
            <a:pPr marL="756285" marR="0" lvl="1" indent="-287019" algn="l" rtl="0">
              <a:lnSpc>
                <a:spcPct val="100000"/>
              </a:lnSpc>
              <a:spcBef>
                <a:spcPts val="1075"/>
              </a:spcBef>
              <a:spcAft>
                <a:spcPts val="0"/>
              </a:spcAft>
              <a:buClr>
                <a:srgbClr val="89D0D5"/>
              </a:buClr>
              <a:buSzPts val="1450"/>
              <a:buFont typeface="Noto Sans Symbols"/>
              <a:buChar char="►"/>
            </a:pPr>
            <a:r>
              <a:rPr lang="en-US" sz="1800" b="0" i="0" u="none" strike="noStrike" cap="none">
                <a:solidFill>
                  <a:srgbClr val="F5E1A9"/>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sp>
        <p:nvSpPr>
          <p:cNvPr id="176" name="Google Shape;176;p17"/>
          <p:cNvSpPr txBox="1"/>
          <p:nvPr/>
        </p:nvSpPr>
        <p:spPr>
          <a:xfrm>
            <a:off x="1364741" y="4467225"/>
            <a:ext cx="2331720" cy="299720"/>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rgbClr val="89D0D5"/>
              </a:buClr>
              <a:buSzPts val="1450"/>
              <a:buFont typeface="Noto Sans Symbols"/>
              <a:buChar char="►"/>
            </a:pPr>
            <a:r>
              <a:rPr lang="en-US" sz="1800">
                <a:solidFill>
                  <a:srgbClr val="F5E1A9"/>
                </a:solidFill>
                <a:latin typeface="Arial"/>
                <a:ea typeface="Arial"/>
                <a:cs typeface="Arial"/>
                <a:sym typeface="Arial"/>
              </a:rPr>
              <a:t>SPECIFIC COLUMNS</a:t>
            </a:r>
            <a:endParaRPr sz="1800">
              <a:solidFill>
                <a:schemeClr val="dk1"/>
              </a:solidFill>
              <a:latin typeface="Arial"/>
              <a:ea typeface="Arial"/>
              <a:cs typeface="Arial"/>
              <a:sym typeface="Arial"/>
            </a:endParaRPr>
          </a:p>
        </p:txBody>
      </p:sp>
      <p:grpSp>
        <p:nvGrpSpPr>
          <p:cNvPr id="177" name="Google Shape;177;p17"/>
          <p:cNvGrpSpPr/>
          <p:nvPr/>
        </p:nvGrpSpPr>
        <p:grpSpPr>
          <a:xfrm>
            <a:off x="1967483" y="1415796"/>
            <a:ext cx="5785104" cy="2449068"/>
            <a:chOff x="1967483" y="1415796"/>
            <a:chExt cx="5785104" cy="2449068"/>
          </a:xfrm>
        </p:grpSpPr>
        <p:pic>
          <p:nvPicPr>
            <p:cNvPr id="178" name="Google Shape;178;p17"/>
            <p:cNvPicPr preferRelativeResize="0"/>
            <p:nvPr/>
          </p:nvPicPr>
          <p:blipFill rotWithShape="1">
            <a:blip r:embed="rId3">
              <a:alphaModFix/>
            </a:blip>
            <a:srcRect/>
            <a:stretch/>
          </p:blipFill>
          <p:spPr>
            <a:xfrm>
              <a:off x="2839211" y="1938528"/>
              <a:ext cx="3784091" cy="563879"/>
            </a:xfrm>
            <a:prstGeom prst="rect">
              <a:avLst/>
            </a:prstGeom>
            <a:noFill/>
            <a:ln>
              <a:noFill/>
            </a:ln>
          </p:spPr>
        </p:pic>
        <p:pic>
          <p:nvPicPr>
            <p:cNvPr id="179" name="Google Shape;179;p17"/>
            <p:cNvPicPr preferRelativeResize="0"/>
            <p:nvPr/>
          </p:nvPicPr>
          <p:blipFill rotWithShape="1">
            <a:blip r:embed="rId4">
              <a:alphaModFix/>
            </a:blip>
            <a:srcRect/>
            <a:stretch/>
          </p:blipFill>
          <p:spPr>
            <a:xfrm>
              <a:off x="2854451" y="1415796"/>
              <a:ext cx="3753612" cy="533400"/>
            </a:xfrm>
            <a:prstGeom prst="rect">
              <a:avLst/>
            </a:prstGeom>
            <a:noFill/>
            <a:ln>
              <a:noFill/>
            </a:ln>
          </p:spPr>
        </p:pic>
        <p:pic>
          <p:nvPicPr>
            <p:cNvPr id="180" name="Google Shape;180;p17"/>
            <p:cNvPicPr preferRelativeResize="0"/>
            <p:nvPr/>
          </p:nvPicPr>
          <p:blipFill rotWithShape="1">
            <a:blip r:embed="rId5">
              <a:alphaModFix/>
            </a:blip>
            <a:srcRect/>
            <a:stretch/>
          </p:blipFill>
          <p:spPr>
            <a:xfrm>
              <a:off x="1967483" y="2110740"/>
              <a:ext cx="5785104" cy="1754124"/>
            </a:xfrm>
            <a:prstGeom prst="rect">
              <a:avLst/>
            </a:prstGeom>
            <a:noFill/>
            <a:ln>
              <a:noFill/>
            </a:ln>
          </p:spPr>
        </p:pic>
      </p:grpSp>
      <p:pic>
        <p:nvPicPr>
          <p:cNvPr id="181" name="Google Shape;181;p17"/>
          <p:cNvPicPr preferRelativeResize="0"/>
          <p:nvPr/>
        </p:nvPicPr>
        <p:blipFill rotWithShape="1">
          <a:blip r:embed="rId6">
            <a:alphaModFix/>
          </a:blip>
          <a:srcRect/>
          <a:stretch/>
        </p:blipFill>
        <p:spPr>
          <a:xfrm>
            <a:off x="4730496" y="4018786"/>
            <a:ext cx="2343911" cy="278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563676" y="309117"/>
            <a:ext cx="4194175"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SQL: DQL: SELECT</a:t>
            </a:r>
            <a:endParaRPr sz="4200"/>
          </a:p>
        </p:txBody>
      </p:sp>
      <p:sp>
        <p:nvSpPr>
          <p:cNvPr id="187" name="Google Shape;187;p18"/>
          <p:cNvSpPr txBox="1"/>
          <p:nvPr/>
        </p:nvSpPr>
        <p:spPr>
          <a:xfrm>
            <a:off x="907186" y="1616709"/>
            <a:ext cx="2383155" cy="330835"/>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89D0D5"/>
              </a:buClr>
              <a:buSzPts val="1600"/>
              <a:buFont typeface="Noto Sans Symbols"/>
              <a:buChar char="►"/>
            </a:pPr>
            <a:r>
              <a:rPr lang="en-US" sz="2000">
                <a:solidFill>
                  <a:srgbClr val="F5E1A9"/>
                </a:solidFill>
                <a:latin typeface="Arial"/>
                <a:ea typeface="Arial"/>
                <a:cs typeface="Arial"/>
                <a:sym typeface="Arial"/>
              </a:rPr>
              <a:t>DISTINCT CLUASE</a:t>
            </a:r>
            <a:endParaRPr sz="2000">
              <a:solidFill>
                <a:schemeClr val="dk1"/>
              </a:solidFill>
              <a:latin typeface="Arial"/>
              <a:ea typeface="Arial"/>
              <a:cs typeface="Arial"/>
              <a:sym typeface="Arial"/>
            </a:endParaRPr>
          </a:p>
        </p:txBody>
      </p:sp>
      <p:pic>
        <p:nvPicPr>
          <p:cNvPr id="188" name="Google Shape;188;p18"/>
          <p:cNvPicPr preferRelativeResize="0"/>
          <p:nvPr/>
        </p:nvPicPr>
        <p:blipFill rotWithShape="1">
          <a:blip r:embed="rId3">
            <a:alphaModFix/>
          </a:blip>
          <a:srcRect/>
          <a:stretch/>
        </p:blipFill>
        <p:spPr>
          <a:xfrm>
            <a:off x="829055" y="2447544"/>
            <a:ext cx="2577084" cy="4084320"/>
          </a:xfrm>
          <a:prstGeom prst="rect">
            <a:avLst/>
          </a:prstGeom>
          <a:noFill/>
          <a:ln>
            <a:noFill/>
          </a:ln>
        </p:spPr>
      </p:pic>
      <p:grpSp>
        <p:nvGrpSpPr>
          <p:cNvPr id="189" name="Google Shape;189;p18"/>
          <p:cNvGrpSpPr/>
          <p:nvPr/>
        </p:nvGrpSpPr>
        <p:grpSpPr>
          <a:xfrm>
            <a:off x="3489959" y="1607819"/>
            <a:ext cx="5190744" cy="4924044"/>
            <a:chOff x="3489959" y="1607819"/>
            <a:chExt cx="5190744" cy="4924044"/>
          </a:xfrm>
        </p:grpSpPr>
        <p:pic>
          <p:nvPicPr>
            <p:cNvPr id="190" name="Google Shape;190;p18"/>
            <p:cNvPicPr preferRelativeResize="0"/>
            <p:nvPr/>
          </p:nvPicPr>
          <p:blipFill rotWithShape="1">
            <a:blip r:embed="rId4">
              <a:alphaModFix/>
            </a:blip>
            <a:srcRect/>
            <a:stretch/>
          </p:blipFill>
          <p:spPr>
            <a:xfrm>
              <a:off x="3489959" y="2087879"/>
              <a:ext cx="5190744" cy="521208"/>
            </a:xfrm>
            <a:prstGeom prst="rect">
              <a:avLst/>
            </a:prstGeom>
            <a:noFill/>
            <a:ln>
              <a:noFill/>
            </a:ln>
          </p:spPr>
        </p:pic>
        <p:pic>
          <p:nvPicPr>
            <p:cNvPr id="191" name="Google Shape;191;p18"/>
            <p:cNvPicPr preferRelativeResize="0"/>
            <p:nvPr/>
          </p:nvPicPr>
          <p:blipFill rotWithShape="1">
            <a:blip r:embed="rId5">
              <a:alphaModFix/>
            </a:blip>
            <a:srcRect/>
            <a:stretch/>
          </p:blipFill>
          <p:spPr>
            <a:xfrm>
              <a:off x="3505199" y="1607819"/>
              <a:ext cx="5160264" cy="490727"/>
            </a:xfrm>
            <a:prstGeom prst="rect">
              <a:avLst/>
            </a:prstGeom>
            <a:noFill/>
            <a:ln>
              <a:noFill/>
            </a:ln>
          </p:spPr>
        </p:pic>
        <p:pic>
          <p:nvPicPr>
            <p:cNvPr id="192" name="Google Shape;192;p18"/>
            <p:cNvPicPr preferRelativeResize="0"/>
            <p:nvPr/>
          </p:nvPicPr>
          <p:blipFill rotWithShape="1">
            <a:blip r:embed="rId6">
              <a:alphaModFix/>
            </a:blip>
            <a:srcRect/>
            <a:stretch/>
          </p:blipFill>
          <p:spPr>
            <a:xfrm>
              <a:off x="4411979" y="2415539"/>
              <a:ext cx="3346704" cy="4116324"/>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563676" y="309117"/>
            <a:ext cx="4194175"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SQL: DQL: SELECT</a:t>
            </a:r>
            <a:endParaRPr sz="4200"/>
          </a:p>
        </p:txBody>
      </p:sp>
      <p:sp>
        <p:nvSpPr>
          <p:cNvPr id="198" name="Google Shape;198;p19"/>
          <p:cNvSpPr txBox="1"/>
          <p:nvPr/>
        </p:nvSpPr>
        <p:spPr>
          <a:xfrm>
            <a:off x="907186" y="1616709"/>
            <a:ext cx="2147570" cy="330835"/>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89D0D5"/>
              </a:buClr>
              <a:buSzPts val="1600"/>
              <a:buFont typeface="Noto Sans Symbols"/>
              <a:buChar char="►"/>
            </a:pPr>
            <a:r>
              <a:rPr lang="en-US" sz="2000">
                <a:solidFill>
                  <a:srgbClr val="F5E1A9"/>
                </a:solidFill>
                <a:latin typeface="Arial"/>
                <a:ea typeface="Arial"/>
                <a:cs typeface="Arial"/>
                <a:sym typeface="Arial"/>
              </a:rPr>
              <a:t>WHERE CLUASE</a:t>
            </a:r>
            <a:endParaRPr sz="2000">
              <a:solidFill>
                <a:schemeClr val="dk1"/>
              </a:solidFill>
              <a:latin typeface="Arial"/>
              <a:ea typeface="Arial"/>
              <a:cs typeface="Arial"/>
              <a:sym typeface="Arial"/>
            </a:endParaRPr>
          </a:p>
        </p:txBody>
      </p:sp>
      <p:grpSp>
        <p:nvGrpSpPr>
          <p:cNvPr id="199" name="Google Shape;199;p19"/>
          <p:cNvGrpSpPr/>
          <p:nvPr/>
        </p:nvGrpSpPr>
        <p:grpSpPr>
          <a:xfrm>
            <a:off x="675131" y="1484375"/>
            <a:ext cx="7475220" cy="2738627"/>
            <a:chOff x="675131" y="1484375"/>
            <a:chExt cx="7475220" cy="2738627"/>
          </a:xfrm>
        </p:grpSpPr>
        <p:pic>
          <p:nvPicPr>
            <p:cNvPr id="200" name="Google Shape;200;p19"/>
            <p:cNvPicPr preferRelativeResize="0"/>
            <p:nvPr/>
          </p:nvPicPr>
          <p:blipFill rotWithShape="1">
            <a:blip r:embed="rId3">
              <a:alphaModFix/>
            </a:blip>
            <a:srcRect/>
            <a:stretch/>
          </p:blipFill>
          <p:spPr>
            <a:xfrm>
              <a:off x="675131" y="2220467"/>
              <a:ext cx="7475220" cy="2002535"/>
            </a:xfrm>
            <a:prstGeom prst="rect">
              <a:avLst/>
            </a:prstGeom>
            <a:noFill/>
            <a:ln>
              <a:noFill/>
            </a:ln>
          </p:spPr>
        </p:pic>
        <p:pic>
          <p:nvPicPr>
            <p:cNvPr id="201" name="Google Shape;201;p19"/>
            <p:cNvPicPr preferRelativeResize="0"/>
            <p:nvPr/>
          </p:nvPicPr>
          <p:blipFill rotWithShape="1">
            <a:blip r:embed="rId4">
              <a:alphaModFix/>
            </a:blip>
            <a:srcRect/>
            <a:stretch/>
          </p:blipFill>
          <p:spPr>
            <a:xfrm>
              <a:off x="3401567" y="2026919"/>
              <a:ext cx="3745991" cy="583691"/>
            </a:xfrm>
            <a:prstGeom prst="rect">
              <a:avLst/>
            </a:prstGeom>
            <a:noFill/>
            <a:ln>
              <a:noFill/>
            </a:ln>
          </p:spPr>
        </p:pic>
        <p:pic>
          <p:nvPicPr>
            <p:cNvPr id="202" name="Google Shape;202;p19"/>
            <p:cNvPicPr preferRelativeResize="0"/>
            <p:nvPr/>
          </p:nvPicPr>
          <p:blipFill rotWithShape="1">
            <a:blip r:embed="rId5">
              <a:alphaModFix/>
            </a:blip>
            <a:srcRect/>
            <a:stretch/>
          </p:blipFill>
          <p:spPr>
            <a:xfrm>
              <a:off x="3416808" y="1484375"/>
              <a:ext cx="3715512" cy="553212"/>
            </a:xfrm>
            <a:prstGeom prst="rect">
              <a:avLst/>
            </a:prstGeom>
            <a:noFill/>
            <a:ln>
              <a:noFill/>
            </a:ln>
          </p:spPr>
        </p:pic>
      </p:grpSp>
      <p:grpSp>
        <p:nvGrpSpPr>
          <p:cNvPr id="203" name="Google Shape;203;p19"/>
          <p:cNvGrpSpPr/>
          <p:nvPr/>
        </p:nvGrpSpPr>
        <p:grpSpPr>
          <a:xfrm>
            <a:off x="675131" y="4407408"/>
            <a:ext cx="7475220" cy="2092452"/>
            <a:chOff x="675131" y="4407408"/>
            <a:chExt cx="7475220" cy="2092452"/>
          </a:xfrm>
        </p:grpSpPr>
        <p:pic>
          <p:nvPicPr>
            <p:cNvPr id="204" name="Google Shape;204;p19"/>
            <p:cNvPicPr preferRelativeResize="0"/>
            <p:nvPr/>
          </p:nvPicPr>
          <p:blipFill rotWithShape="1">
            <a:blip r:embed="rId6">
              <a:alphaModFix/>
            </a:blip>
            <a:srcRect/>
            <a:stretch/>
          </p:blipFill>
          <p:spPr>
            <a:xfrm>
              <a:off x="3072383" y="4986528"/>
              <a:ext cx="4402836" cy="620268"/>
            </a:xfrm>
            <a:prstGeom prst="rect">
              <a:avLst/>
            </a:prstGeom>
            <a:noFill/>
            <a:ln>
              <a:noFill/>
            </a:ln>
          </p:spPr>
        </p:pic>
        <p:pic>
          <p:nvPicPr>
            <p:cNvPr id="205" name="Google Shape;205;p19"/>
            <p:cNvPicPr preferRelativeResize="0"/>
            <p:nvPr/>
          </p:nvPicPr>
          <p:blipFill rotWithShape="1">
            <a:blip r:embed="rId7">
              <a:alphaModFix/>
            </a:blip>
            <a:srcRect/>
            <a:stretch/>
          </p:blipFill>
          <p:spPr>
            <a:xfrm>
              <a:off x="3087624" y="4407408"/>
              <a:ext cx="4372356" cy="589788"/>
            </a:xfrm>
            <a:prstGeom prst="rect">
              <a:avLst/>
            </a:prstGeom>
            <a:noFill/>
            <a:ln>
              <a:noFill/>
            </a:ln>
          </p:spPr>
        </p:pic>
        <p:pic>
          <p:nvPicPr>
            <p:cNvPr id="206" name="Google Shape;206;p19"/>
            <p:cNvPicPr preferRelativeResize="0"/>
            <p:nvPr/>
          </p:nvPicPr>
          <p:blipFill rotWithShape="1">
            <a:blip r:embed="rId8">
              <a:alphaModFix/>
            </a:blip>
            <a:srcRect/>
            <a:stretch/>
          </p:blipFill>
          <p:spPr>
            <a:xfrm>
              <a:off x="675131" y="5181600"/>
              <a:ext cx="7475220" cy="131826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563676" y="309117"/>
            <a:ext cx="7329120"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dirty="0"/>
              <a:t>SQL: DQL: SELECT</a:t>
            </a:r>
            <a:endParaRPr sz="4200" dirty="0"/>
          </a:p>
        </p:txBody>
      </p:sp>
      <p:sp>
        <p:nvSpPr>
          <p:cNvPr id="212" name="Google Shape;212;p20"/>
          <p:cNvSpPr txBox="1"/>
          <p:nvPr/>
        </p:nvSpPr>
        <p:spPr>
          <a:xfrm>
            <a:off x="0" y="1026628"/>
            <a:ext cx="2683476" cy="894080"/>
          </a:xfrm>
          <a:prstGeom prst="rect">
            <a:avLst/>
          </a:prstGeom>
          <a:noFill/>
          <a:ln>
            <a:noFill/>
          </a:ln>
        </p:spPr>
        <p:txBody>
          <a:bodyPr spcFirstLastPara="1" wrap="square" lIns="0" tIns="165100" rIns="0" bIns="0" anchor="t" anchorCtr="0">
            <a:spAutoFit/>
          </a:bodyPr>
          <a:lstStyle/>
          <a:p>
            <a:pPr marL="342900" marR="5080" lvl="0" indent="-342900" algn="r" rtl="0">
              <a:lnSpc>
                <a:spcPct val="100000"/>
              </a:lnSpc>
              <a:spcBef>
                <a:spcPts val="0"/>
              </a:spcBef>
              <a:spcAft>
                <a:spcPts val="0"/>
              </a:spcAft>
              <a:buClr>
                <a:srgbClr val="89D0D5"/>
              </a:buClr>
              <a:buSzPts val="1600"/>
              <a:buFont typeface="Noto Sans Symbols"/>
              <a:buChar char="►"/>
            </a:pPr>
            <a:r>
              <a:rPr lang="en-US" sz="2000" dirty="0">
                <a:solidFill>
                  <a:srgbClr val="F5E1A9"/>
                </a:solidFill>
                <a:latin typeface="Arial"/>
                <a:ea typeface="Arial"/>
                <a:cs typeface="Arial"/>
                <a:sym typeface="Arial"/>
              </a:rPr>
              <a:t>IN CLUASE</a:t>
            </a:r>
            <a:endParaRPr sz="2000" dirty="0">
              <a:solidFill>
                <a:schemeClr val="dk1"/>
              </a:solidFill>
              <a:latin typeface="Arial"/>
              <a:ea typeface="Arial"/>
              <a:cs typeface="Arial"/>
              <a:sym typeface="Arial"/>
            </a:endParaRPr>
          </a:p>
          <a:p>
            <a:pPr marL="287020" marR="55880" lvl="1" indent="-287020" algn="r" rtl="0">
              <a:lnSpc>
                <a:spcPct val="100000"/>
              </a:lnSpc>
              <a:spcBef>
                <a:spcPts val="1075"/>
              </a:spcBef>
              <a:spcAft>
                <a:spcPts val="0"/>
              </a:spcAft>
              <a:buClr>
                <a:srgbClr val="89D0D5"/>
              </a:buClr>
              <a:buSzPts val="1450"/>
              <a:buFont typeface="Noto Sans Symbols"/>
              <a:buChar char="►"/>
            </a:pPr>
            <a:r>
              <a:rPr lang="en-US" sz="1800" b="0" i="0" u="none" strike="noStrike" cap="none" dirty="0">
                <a:solidFill>
                  <a:srgbClr val="F5E1A9"/>
                </a:solidFill>
                <a:latin typeface="Arial"/>
                <a:ea typeface="Arial"/>
                <a:cs typeface="Arial"/>
                <a:sym typeface="Arial"/>
              </a:rPr>
              <a:t>NOT IN</a:t>
            </a:r>
            <a:endParaRPr sz="1800" b="0" i="0" u="none" strike="noStrike" cap="none" dirty="0">
              <a:solidFill>
                <a:schemeClr val="dk1"/>
              </a:solidFill>
              <a:latin typeface="Arial"/>
              <a:ea typeface="Arial"/>
              <a:cs typeface="Arial"/>
              <a:sym typeface="Arial"/>
            </a:endParaRPr>
          </a:p>
        </p:txBody>
      </p:sp>
      <p:sp>
        <p:nvSpPr>
          <p:cNvPr id="213" name="Google Shape;213;p20"/>
          <p:cNvSpPr txBox="1"/>
          <p:nvPr/>
        </p:nvSpPr>
        <p:spPr>
          <a:xfrm>
            <a:off x="1031283" y="4390623"/>
            <a:ext cx="2311400" cy="1291590"/>
          </a:xfrm>
          <a:prstGeom prst="rect">
            <a:avLst/>
          </a:prstGeom>
          <a:noFill/>
          <a:ln>
            <a:noFill/>
          </a:ln>
        </p:spPr>
        <p:txBody>
          <a:bodyPr spcFirstLastPara="1" wrap="square" lIns="0" tIns="163175" rIns="0" bIns="0" anchor="t" anchorCtr="0">
            <a:spAutoFit/>
          </a:bodyPr>
          <a:lstStyle/>
          <a:p>
            <a:pPr marL="355600" marR="0" lvl="0" indent="-343535" algn="l" rtl="0">
              <a:lnSpc>
                <a:spcPct val="100000"/>
              </a:lnSpc>
              <a:spcBef>
                <a:spcPts val="0"/>
              </a:spcBef>
              <a:spcAft>
                <a:spcPts val="0"/>
              </a:spcAft>
              <a:buClr>
                <a:srgbClr val="89D0D5"/>
              </a:buClr>
              <a:buSzPts val="1600"/>
              <a:buFont typeface="Noto Sans Symbols"/>
              <a:buChar char="►"/>
            </a:pPr>
            <a:r>
              <a:rPr lang="en-US" sz="2000" dirty="0">
                <a:solidFill>
                  <a:srgbClr val="F5E1A9"/>
                </a:solidFill>
                <a:latin typeface="Arial"/>
                <a:ea typeface="Arial"/>
                <a:cs typeface="Arial"/>
                <a:sym typeface="Arial"/>
              </a:rPr>
              <a:t>NULL IN WHERE?</a:t>
            </a:r>
            <a:endParaRPr sz="2000" dirty="0">
              <a:solidFill>
                <a:schemeClr val="dk1"/>
              </a:solidFill>
              <a:latin typeface="Arial"/>
              <a:ea typeface="Arial"/>
              <a:cs typeface="Arial"/>
              <a:sym typeface="Arial"/>
            </a:endParaRPr>
          </a:p>
          <a:p>
            <a:pPr marL="756285" marR="0" lvl="1" indent="-287019" algn="l" rtl="0">
              <a:lnSpc>
                <a:spcPct val="100000"/>
              </a:lnSpc>
              <a:spcBef>
                <a:spcPts val="1065"/>
              </a:spcBef>
              <a:spcAft>
                <a:spcPts val="0"/>
              </a:spcAft>
              <a:buClr>
                <a:srgbClr val="89D0D5"/>
              </a:buClr>
              <a:buSzPts val="1450"/>
              <a:buFont typeface="Noto Sans Symbols"/>
              <a:buChar char="►"/>
            </a:pPr>
            <a:r>
              <a:rPr lang="en-US" sz="1800" b="0" i="0" u="none" strike="noStrike" cap="none" dirty="0">
                <a:solidFill>
                  <a:srgbClr val="F5E1A9"/>
                </a:solidFill>
                <a:latin typeface="Arial"/>
                <a:ea typeface="Arial"/>
                <a:cs typeface="Arial"/>
                <a:sym typeface="Arial"/>
              </a:rPr>
              <a:t>IS NULL</a:t>
            </a:r>
            <a:endParaRPr sz="1800" b="0" i="0" u="none" strike="noStrike" cap="none" dirty="0">
              <a:solidFill>
                <a:schemeClr val="dk1"/>
              </a:solidFill>
              <a:latin typeface="Arial"/>
              <a:ea typeface="Arial"/>
              <a:cs typeface="Arial"/>
              <a:sym typeface="Arial"/>
            </a:endParaRPr>
          </a:p>
          <a:p>
            <a:pPr marL="756285" marR="0" lvl="1" indent="-287019" algn="l" rtl="0">
              <a:lnSpc>
                <a:spcPct val="100000"/>
              </a:lnSpc>
              <a:spcBef>
                <a:spcPts val="994"/>
              </a:spcBef>
              <a:spcAft>
                <a:spcPts val="0"/>
              </a:spcAft>
              <a:buClr>
                <a:srgbClr val="89D0D5"/>
              </a:buClr>
              <a:buSzPts val="1450"/>
              <a:buFont typeface="Noto Sans Symbols"/>
              <a:buChar char="►"/>
            </a:pPr>
            <a:r>
              <a:rPr lang="en-US" sz="1800" b="0" i="0" u="none" strike="noStrike" cap="none" dirty="0">
                <a:solidFill>
                  <a:srgbClr val="F5E1A9"/>
                </a:solidFill>
                <a:latin typeface="Arial"/>
                <a:ea typeface="Arial"/>
                <a:cs typeface="Arial"/>
                <a:sym typeface="Arial"/>
              </a:rPr>
              <a:t>IS NOT NULL</a:t>
            </a:r>
            <a:endParaRPr sz="1800" b="0" i="0" u="none" strike="noStrike" cap="none" dirty="0">
              <a:solidFill>
                <a:schemeClr val="dk1"/>
              </a:solidFill>
              <a:latin typeface="Arial"/>
              <a:ea typeface="Arial"/>
              <a:cs typeface="Arial"/>
              <a:sym typeface="Arial"/>
            </a:endParaRPr>
          </a:p>
        </p:txBody>
      </p:sp>
      <p:grpSp>
        <p:nvGrpSpPr>
          <p:cNvPr id="214" name="Google Shape;214;p20"/>
          <p:cNvGrpSpPr/>
          <p:nvPr/>
        </p:nvGrpSpPr>
        <p:grpSpPr>
          <a:xfrm>
            <a:off x="319216" y="1175787"/>
            <a:ext cx="8824784" cy="5682214"/>
            <a:chOff x="829055" y="1379219"/>
            <a:chExt cx="7168896" cy="5234024"/>
          </a:xfrm>
        </p:grpSpPr>
        <p:pic>
          <p:nvPicPr>
            <p:cNvPr id="215" name="Google Shape;215;p20"/>
            <p:cNvPicPr preferRelativeResize="0"/>
            <p:nvPr/>
          </p:nvPicPr>
          <p:blipFill rotWithShape="1">
            <a:blip r:embed="rId3">
              <a:alphaModFix/>
            </a:blip>
            <a:srcRect/>
            <a:stretch/>
          </p:blipFill>
          <p:spPr>
            <a:xfrm>
              <a:off x="2848355" y="2025395"/>
              <a:ext cx="5050536" cy="687324"/>
            </a:xfrm>
            <a:prstGeom prst="rect">
              <a:avLst/>
            </a:prstGeom>
            <a:noFill/>
            <a:ln>
              <a:noFill/>
            </a:ln>
          </p:spPr>
        </p:pic>
        <p:pic>
          <p:nvPicPr>
            <p:cNvPr id="216" name="Google Shape;216;p20"/>
            <p:cNvPicPr preferRelativeResize="0"/>
            <p:nvPr/>
          </p:nvPicPr>
          <p:blipFill rotWithShape="1">
            <a:blip r:embed="rId4">
              <a:alphaModFix/>
            </a:blip>
            <a:srcRect/>
            <a:stretch/>
          </p:blipFill>
          <p:spPr>
            <a:xfrm>
              <a:off x="2863595" y="1379219"/>
              <a:ext cx="5020056" cy="656843"/>
            </a:xfrm>
            <a:prstGeom prst="rect">
              <a:avLst/>
            </a:prstGeom>
            <a:noFill/>
            <a:ln>
              <a:noFill/>
            </a:ln>
          </p:spPr>
        </p:pic>
        <p:pic>
          <p:nvPicPr>
            <p:cNvPr id="217" name="Google Shape;217;p20"/>
            <p:cNvPicPr preferRelativeResize="0"/>
            <p:nvPr/>
          </p:nvPicPr>
          <p:blipFill rotWithShape="1">
            <a:blip r:embed="rId5">
              <a:alphaModFix/>
            </a:blip>
            <a:srcRect/>
            <a:stretch/>
          </p:blipFill>
          <p:spPr>
            <a:xfrm>
              <a:off x="829055" y="2130551"/>
              <a:ext cx="7168896" cy="2010156"/>
            </a:xfrm>
            <a:prstGeom prst="rect">
              <a:avLst/>
            </a:prstGeom>
            <a:noFill/>
            <a:ln>
              <a:noFill/>
            </a:ln>
          </p:spPr>
        </p:pic>
        <p:pic>
          <p:nvPicPr>
            <p:cNvPr id="218" name="Google Shape;218;p20"/>
            <p:cNvPicPr preferRelativeResize="0"/>
            <p:nvPr/>
          </p:nvPicPr>
          <p:blipFill rotWithShape="1">
            <a:blip r:embed="rId6">
              <a:alphaModFix/>
            </a:blip>
            <a:srcRect/>
            <a:stretch/>
          </p:blipFill>
          <p:spPr>
            <a:xfrm>
              <a:off x="5148071" y="4168138"/>
              <a:ext cx="2563368" cy="2445105"/>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563676" y="309117"/>
            <a:ext cx="4194175"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SQL: DQL: SELECT</a:t>
            </a:r>
            <a:endParaRPr sz="4200"/>
          </a:p>
        </p:txBody>
      </p:sp>
      <p:sp>
        <p:nvSpPr>
          <p:cNvPr id="224" name="Google Shape;224;p21"/>
          <p:cNvSpPr txBox="1"/>
          <p:nvPr/>
        </p:nvSpPr>
        <p:spPr>
          <a:xfrm>
            <a:off x="907186" y="1616709"/>
            <a:ext cx="1529080" cy="330835"/>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89D0D5"/>
              </a:buClr>
              <a:buSzPts val="1600"/>
              <a:buFont typeface="Noto Sans Symbols"/>
              <a:buChar char="►"/>
            </a:pPr>
            <a:r>
              <a:rPr lang="en-US" sz="2000">
                <a:solidFill>
                  <a:srgbClr val="F5E1A9"/>
                </a:solidFill>
                <a:latin typeface="Arial"/>
                <a:ea typeface="Arial"/>
                <a:cs typeface="Arial"/>
                <a:sym typeface="Arial"/>
              </a:rPr>
              <a:t>ORDER BY</a:t>
            </a:r>
            <a:endParaRPr sz="2000">
              <a:solidFill>
                <a:schemeClr val="dk1"/>
              </a:solidFill>
              <a:latin typeface="Arial"/>
              <a:ea typeface="Arial"/>
              <a:cs typeface="Arial"/>
              <a:sym typeface="Arial"/>
            </a:endParaRPr>
          </a:p>
        </p:txBody>
      </p:sp>
      <p:grpSp>
        <p:nvGrpSpPr>
          <p:cNvPr id="225" name="Google Shape;225;p21"/>
          <p:cNvGrpSpPr/>
          <p:nvPr/>
        </p:nvGrpSpPr>
        <p:grpSpPr>
          <a:xfrm>
            <a:off x="484631" y="1370075"/>
            <a:ext cx="8473440" cy="3706367"/>
            <a:chOff x="484631" y="1370075"/>
            <a:chExt cx="8473440" cy="3706367"/>
          </a:xfrm>
        </p:grpSpPr>
        <p:pic>
          <p:nvPicPr>
            <p:cNvPr id="226" name="Google Shape;226;p21"/>
            <p:cNvPicPr preferRelativeResize="0"/>
            <p:nvPr/>
          </p:nvPicPr>
          <p:blipFill rotWithShape="1">
            <a:blip r:embed="rId3">
              <a:alphaModFix/>
            </a:blip>
            <a:srcRect/>
            <a:stretch/>
          </p:blipFill>
          <p:spPr>
            <a:xfrm>
              <a:off x="2961131" y="2325623"/>
              <a:ext cx="4296156" cy="996696"/>
            </a:xfrm>
            <a:prstGeom prst="rect">
              <a:avLst/>
            </a:prstGeom>
            <a:noFill/>
            <a:ln>
              <a:noFill/>
            </a:ln>
          </p:spPr>
        </p:pic>
        <p:pic>
          <p:nvPicPr>
            <p:cNvPr id="227" name="Google Shape;227;p21"/>
            <p:cNvPicPr preferRelativeResize="0"/>
            <p:nvPr/>
          </p:nvPicPr>
          <p:blipFill rotWithShape="1">
            <a:blip r:embed="rId4">
              <a:alphaModFix/>
            </a:blip>
            <a:srcRect/>
            <a:stretch/>
          </p:blipFill>
          <p:spPr>
            <a:xfrm>
              <a:off x="2976371" y="1370075"/>
              <a:ext cx="4265676" cy="966215"/>
            </a:xfrm>
            <a:prstGeom prst="rect">
              <a:avLst/>
            </a:prstGeom>
            <a:noFill/>
            <a:ln>
              <a:noFill/>
            </a:ln>
          </p:spPr>
        </p:pic>
        <p:pic>
          <p:nvPicPr>
            <p:cNvPr id="228" name="Google Shape;228;p21"/>
            <p:cNvPicPr preferRelativeResize="0"/>
            <p:nvPr/>
          </p:nvPicPr>
          <p:blipFill rotWithShape="1">
            <a:blip r:embed="rId5">
              <a:alphaModFix/>
            </a:blip>
            <a:srcRect/>
            <a:stretch/>
          </p:blipFill>
          <p:spPr>
            <a:xfrm>
              <a:off x="484631" y="2634995"/>
              <a:ext cx="8473440" cy="2441447"/>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p:nvPr/>
        </p:nvSpPr>
        <p:spPr>
          <a:xfrm>
            <a:off x="838200" y="533400"/>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chemeClr val="lt1"/>
                </a:solidFill>
                <a:latin typeface="Arial"/>
                <a:ea typeface="Arial"/>
                <a:cs typeface="Arial"/>
                <a:sym typeface="Arial"/>
              </a:rPr>
              <a:t>LIKE Clause</a:t>
            </a:r>
            <a:endParaRPr/>
          </a:p>
        </p:txBody>
      </p:sp>
      <p:pic>
        <p:nvPicPr>
          <p:cNvPr id="234" name="Google Shape;234;p22"/>
          <p:cNvPicPr preferRelativeResize="0"/>
          <p:nvPr/>
        </p:nvPicPr>
        <p:blipFill rotWithShape="1">
          <a:blip r:embed="rId3">
            <a:alphaModFix/>
          </a:blip>
          <a:srcRect l="30833" t="42593" r="37499" b="36667"/>
          <a:stretch/>
        </p:blipFill>
        <p:spPr>
          <a:xfrm>
            <a:off x="457199" y="1219200"/>
            <a:ext cx="8066315" cy="381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3"/>
          <p:cNvSpPr txBox="1">
            <a:spLocks noGrp="1"/>
          </p:cNvSpPr>
          <p:nvPr>
            <p:ph type="title"/>
          </p:nvPr>
        </p:nvSpPr>
        <p:spPr>
          <a:xfrm>
            <a:off x="563676" y="309117"/>
            <a:ext cx="4194175"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SQL: DQL: SELECT</a:t>
            </a:r>
            <a:endParaRPr sz="4200"/>
          </a:p>
        </p:txBody>
      </p:sp>
      <p:sp>
        <p:nvSpPr>
          <p:cNvPr id="240" name="Google Shape;240;p23"/>
          <p:cNvSpPr txBox="1"/>
          <p:nvPr/>
        </p:nvSpPr>
        <p:spPr>
          <a:xfrm>
            <a:off x="907186" y="1616709"/>
            <a:ext cx="2871470" cy="3652913"/>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89D0D5"/>
              </a:buClr>
              <a:buSzPts val="1600"/>
              <a:buFont typeface="Noto Sans Symbols"/>
              <a:buChar char="►"/>
            </a:pPr>
            <a:r>
              <a:rPr lang="en-US" sz="2400" dirty="0">
                <a:solidFill>
                  <a:srgbClr val="F5E1A9"/>
                </a:solidFill>
                <a:latin typeface="Arial"/>
                <a:ea typeface="Arial"/>
                <a:cs typeface="Arial"/>
                <a:sym typeface="Arial"/>
              </a:rPr>
              <a:t>GROUP BY</a:t>
            </a:r>
            <a:endParaRPr sz="2400" dirty="0">
              <a:solidFill>
                <a:schemeClr val="dk1"/>
              </a:solidFill>
              <a:latin typeface="Arial"/>
              <a:ea typeface="Arial"/>
              <a:cs typeface="Arial"/>
              <a:sym typeface="Arial"/>
            </a:endParaRPr>
          </a:p>
          <a:p>
            <a:pPr marL="0" marR="0" lvl="0" indent="0" algn="l" rtl="0">
              <a:lnSpc>
                <a:spcPct val="100000"/>
              </a:lnSpc>
              <a:spcBef>
                <a:spcPts val="30"/>
              </a:spcBef>
              <a:spcAft>
                <a:spcPts val="0"/>
              </a:spcAft>
              <a:buClr>
                <a:srgbClr val="89D0D5"/>
              </a:buClr>
              <a:buSzPts val="2350"/>
              <a:buFont typeface="Noto Sans Symbols"/>
              <a:buNone/>
            </a:pPr>
            <a:endParaRPr sz="2400" dirty="0">
              <a:solidFill>
                <a:schemeClr val="dk1"/>
              </a:solidFill>
              <a:latin typeface="Arial"/>
              <a:ea typeface="Arial"/>
              <a:cs typeface="Arial"/>
              <a:sym typeface="Arial"/>
            </a:endParaRPr>
          </a:p>
          <a:p>
            <a:pPr marL="355600" marR="0" lvl="0" indent="-343535" algn="l" rtl="0">
              <a:lnSpc>
                <a:spcPct val="100000"/>
              </a:lnSpc>
              <a:spcBef>
                <a:spcPts val="0"/>
              </a:spcBef>
              <a:spcAft>
                <a:spcPts val="0"/>
              </a:spcAft>
              <a:buClr>
                <a:srgbClr val="89D0D5"/>
              </a:buClr>
              <a:buSzPts val="1600"/>
              <a:buFont typeface="Noto Sans Symbols"/>
              <a:buChar char="►"/>
            </a:pPr>
            <a:r>
              <a:rPr lang="en-US" sz="2400" dirty="0">
                <a:solidFill>
                  <a:srgbClr val="F5E1A9"/>
                </a:solidFill>
                <a:latin typeface="Arial"/>
                <a:ea typeface="Arial"/>
                <a:cs typeface="Arial"/>
                <a:sym typeface="Arial"/>
              </a:rPr>
              <a:t>AGGREGATE FUCTION</a:t>
            </a:r>
            <a:endParaRPr sz="2400" dirty="0">
              <a:solidFill>
                <a:schemeClr val="dk1"/>
              </a:solidFill>
              <a:latin typeface="Arial"/>
              <a:ea typeface="Arial"/>
              <a:cs typeface="Arial"/>
              <a:sym typeface="Arial"/>
            </a:endParaRPr>
          </a:p>
          <a:p>
            <a:pPr marL="756285" marR="0" lvl="1" indent="-287019" algn="l" rtl="0">
              <a:lnSpc>
                <a:spcPct val="100000"/>
              </a:lnSpc>
              <a:spcBef>
                <a:spcPts val="1065"/>
              </a:spcBef>
              <a:spcAft>
                <a:spcPts val="0"/>
              </a:spcAft>
              <a:buClr>
                <a:srgbClr val="89D0D5"/>
              </a:buClr>
              <a:buSzPts val="1450"/>
              <a:buFont typeface="Noto Sans Symbols"/>
              <a:buChar char="►"/>
            </a:pPr>
            <a:r>
              <a:rPr lang="en-US" sz="2000" b="0" i="0" u="none" strike="noStrike" cap="none" dirty="0">
                <a:solidFill>
                  <a:srgbClr val="F5E1A9"/>
                </a:solidFill>
                <a:latin typeface="Arial"/>
                <a:ea typeface="Arial"/>
                <a:cs typeface="Arial"/>
                <a:sym typeface="Arial"/>
              </a:rPr>
              <a:t>MAX,MIN</a:t>
            </a:r>
            <a:endParaRPr sz="2000" b="0" i="0" u="none" strike="noStrike" cap="none" dirty="0">
              <a:solidFill>
                <a:schemeClr val="dk1"/>
              </a:solidFill>
              <a:latin typeface="Arial"/>
              <a:ea typeface="Arial"/>
              <a:cs typeface="Arial"/>
              <a:sym typeface="Arial"/>
            </a:endParaRPr>
          </a:p>
          <a:p>
            <a:pPr marL="756285" marR="0" lvl="1" indent="-287019" algn="l" rtl="0">
              <a:lnSpc>
                <a:spcPct val="100000"/>
              </a:lnSpc>
              <a:spcBef>
                <a:spcPts val="1010"/>
              </a:spcBef>
              <a:spcAft>
                <a:spcPts val="0"/>
              </a:spcAft>
              <a:buClr>
                <a:srgbClr val="89D0D5"/>
              </a:buClr>
              <a:buSzPts val="1450"/>
              <a:buFont typeface="Noto Sans Symbols"/>
              <a:buChar char="►"/>
            </a:pPr>
            <a:r>
              <a:rPr lang="en-US" sz="2000" b="0" i="0" u="none" strike="noStrike" cap="none" dirty="0">
                <a:solidFill>
                  <a:srgbClr val="F5E1A9"/>
                </a:solidFill>
                <a:latin typeface="Arial"/>
                <a:ea typeface="Arial"/>
                <a:cs typeface="Arial"/>
                <a:sym typeface="Arial"/>
              </a:rPr>
              <a:t>AVG</a:t>
            </a:r>
            <a:endParaRPr sz="2000" b="0" i="0" u="none" strike="noStrike" cap="none" dirty="0">
              <a:solidFill>
                <a:schemeClr val="dk1"/>
              </a:solidFill>
              <a:latin typeface="Arial"/>
              <a:ea typeface="Arial"/>
              <a:cs typeface="Arial"/>
              <a:sym typeface="Arial"/>
            </a:endParaRPr>
          </a:p>
          <a:p>
            <a:pPr marL="756285" marR="0" lvl="1" indent="-287019" algn="l" rtl="0">
              <a:lnSpc>
                <a:spcPct val="100000"/>
              </a:lnSpc>
              <a:spcBef>
                <a:spcPts val="994"/>
              </a:spcBef>
              <a:spcAft>
                <a:spcPts val="0"/>
              </a:spcAft>
              <a:buClr>
                <a:srgbClr val="89D0D5"/>
              </a:buClr>
              <a:buSzPts val="1450"/>
              <a:buFont typeface="Noto Sans Symbols"/>
              <a:buChar char="►"/>
            </a:pPr>
            <a:r>
              <a:rPr lang="en-US" sz="2000" b="0" i="0" u="none" strike="noStrike" cap="none" dirty="0">
                <a:solidFill>
                  <a:srgbClr val="F5E1A9"/>
                </a:solidFill>
                <a:latin typeface="Arial"/>
                <a:ea typeface="Arial"/>
                <a:cs typeface="Arial"/>
                <a:sym typeface="Arial"/>
              </a:rPr>
              <a:t>COUNT</a:t>
            </a:r>
            <a:endParaRPr sz="2000" b="0" i="0" u="none" strike="noStrike" cap="none" dirty="0">
              <a:solidFill>
                <a:schemeClr val="dk1"/>
              </a:solidFill>
              <a:latin typeface="Arial"/>
              <a:ea typeface="Arial"/>
              <a:cs typeface="Arial"/>
              <a:sym typeface="Arial"/>
            </a:endParaRPr>
          </a:p>
          <a:p>
            <a:pPr marL="756285" marR="0" lvl="1" indent="-287019" algn="l" rtl="0">
              <a:lnSpc>
                <a:spcPct val="100000"/>
              </a:lnSpc>
              <a:spcBef>
                <a:spcPts val="994"/>
              </a:spcBef>
              <a:spcAft>
                <a:spcPts val="0"/>
              </a:spcAft>
              <a:buClr>
                <a:srgbClr val="89D0D5"/>
              </a:buClr>
              <a:buSzPts val="1450"/>
              <a:buFont typeface="Noto Sans Symbols"/>
              <a:buChar char="►"/>
            </a:pPr>
            <a:r>
              <a:rPr lang="en-US" sz="2000" b="0" i="0" u="none" strike="noStrike" cap="none" dirty="0">
                <a:solidFill>
                  <a:srgbClr val="F5E1A9"/>
                </a:solidFill>
                <a:latin typeface="Arial"/>
                <a:ea typeface="Arial"/>
                <a:cs typeface="Arial"/>
                <a:sym typeface="Arial"/>
              </a:rPr>
              <a:t>SUM</a:t>
            </a:r>
            <a:endParaRPr sz="2000" b="0" i="0" u="none" strike="noStrike" cap="none" dirty="0">
              <a:solidFill>
                <a:schemeClr val="dk1"/>
              </a:solidFill>
              <a:latin typeface="Arial"/>
              <a:ea typeface="Arial"/>
              <a:cs typeface="Arial"/>
              <a:sym typeface="Arial"/>
            </a:endParaRPr>
          </a:p>
          <a:p>
            <a:pPr marL="469265" marR="0" lvl="1" indent="0" algn="l" rtl="0">
              <a:lnSpc>
                <a:spcPct val="100000"/>
              </a:lnSpc>
              <a:spcBef>
                <a:spcPts val="1010"/>
              </a:spcBef>
              <a:spcAft>
                <a:spcPts val="0"/>
              </a:spcAft>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41;p23">
            <a:extLst>
              <a:ext uri="{FF2B5EF4-FFF2-40B4-BE49-F238E27FC236}">
                <a16:creationId xmlns:a16="http://schemas.microsoft.com/office/drawing/2014/main" id="{53B92328-6FDC-4589-85E9-F8CB901B3509}"/>
              </a:ext>
            </a:extLst>
          </p:cNvPr>
          <p:cNvPicPr preferRelativeResize="0"/>
          <p:nvPr/>
        </p:nvPicPr>
        <p:blipFill rotWithShape="1">
          <a:blip r:embed="rId2">
            <a:alphaModFix/>
          </a:blip>
          <a:srcRect/>
          <a:stretch/>
        </p:blipFill>
        <p:spPr>
          <a:xfrm>
            <a:off x="312821" y="854242"/>
            <a:ext cx="8407507" cy="4996393"/>
          </a:xfrm>
          <a:prstGeom prst="rect">
            <a:avLst/>
          </a:prstGeom>
          <a:noFill/>
          <a:ln>
            <a:noFill/>
          </a:ln>
        </p:spPr>
      </p:pic>
    </p:spTree>
    <p:extLst>
      <p:ext uri="{BB962C8B-B14F-4D97-AF65-F5344CB8AC3E}">
        <p14:creationId xmlns:p14="http://schemas.microsoft.com/office/powerpoint/2010/main" val="240976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B17D7F1-86F3-4FB1-A265-70D4839336FB}"/>
              </a:ext>
            </a:extLst>
          </p:cNvPr>
          <p:cNvGraphicFramePr>
            <a:graphicFrameLocks noGrp="1"/>
          </p:cNvGraphicFramePr>
          <p:nvPr>
            <p:extLst>
              <p:ext uri="{D42A27DB-BD31-4B8C-83A1-F6EECF244321}">
                <p14:modId xmlns:p14="http://schemas.microsoft.com/office/powerpoint/2010/main" val="144136346"/>
              </p:ext>
            </p:extLst>
          </p:nvPr>
        </p:nvGraphicFramePr>
        <p:xfrm>
          <a:off x="178111" y="1275347"/>
          <a:ext cx="8665104" cy="5098561"/>
        </p:xfrm>
        <a:graphic>
          <a:graphicData uri="http://schemas.openxmlformats.org/drawingml/2006/table">
            <a:tbl>
              <a:tblPr/>
              <a:tblGrid>
                <a:gridCol w="1237872">
                  <a:extLst>
                    <a:ext uri="{9D8B030D-6E8A-4147-A177-3AD203B41FA5}">
                      <a16:colId xmlns:a16="http://schemas.microsoft.com/office/drawing/2014/main" val="2957570814"/>
                    </a:ext>
                  </a:extLst>
                </a:gridCol>
                <a:gridCol w="1237872">
                  <a:extLst>
                    <a:ext uri="{9D8B030D-6E8A-4147-A177-3AD203B41FA5}">
                      <a16:colId xmlns:a16="http://schemas.microsoft.com/office/drawing/2014/main" val="2354308528"/>
                    </a:ext>
                  </a:extLst>
                </a:gridCol>
                <a:gridCol w="1237872">
                  <a:extLst>
                    <a:ext uri="{9D8B030D-6E8A-4147-A177-3AD203B41FA5}">
                      <a16:colId xmlns:a16="http://schemas.microsoft.com/office/drawing/2014/main" val="3159598278"/>
                    </a:ext>
                  </a:extLst>
                </a:gridCol>
                <a:gridCol w="1237872">
                  <a:extLst>
                    <a:ext uri="{9D8B030D-6E8A-4147-A177-3AD203B41FA5}">
                      <a16:colId xmlns:a16="http://schemas.microsoft.com/office/drawing/2014/main" val="3793359644"/>
                    </a:ext>
                  </a:extLst>
                </a:gridCol>
                <a:gridCol w="1237872">
                  <a:extLst>
                    <a:ext uri="{9D8B030D-6E8A-4147-A177-3AD203B41FA5}">
                      <a16:colId xmlns:a16="http://schemas.microsoft.com/office/drawing/2014/main" val="4204464916"/>
                    </a:ext>
                  </a:extLst>
                </a:gridCol>
                <a:gridCol w="1237872">
                  <a:extLst>
                    <a:ext uri="{9D8B030D-6E8A-4147-A177-3AD203B41FA5}">
                      <a16:colId xmlns:a16="http://schemas.microsoft.com/office/drawing/2014/main" val="1864055104"/>
                    </a:ext>
                  </a:extLst>
                </a:gridCol>
                <a:gridCol w="1237872">
                  <a:extLst>
                    <a:ext uri="{9D8B030D-6E8A-4147-A177-3AD203B41FA5}">
                      <a16:colId xmlns:a16="http://schemas.microsoft.com/office/drawing/2014/main" val="3442649476"/>
                    </a:ext>
                  </a:extLst>
                </a:gridCol>
              </a:tblGrid>
              <a:tr h="658488">
                <a:tc>
                  <a:txBody>
                    <a:bodyPr/>
                    <a:lstStyle/>
                    <a:p>
                      <a:pPr algn="l" fontAlgn="t"/>
                      <a:r>
                        <a:rPr lang="en-US" sz="1600">
                          <a:effectLst/>
                        </a:rPr>
                        <a:t>CustomerID</a:t>
                      </a:r>
                    </a:p>
                  </a:txBody>
                  <a:tcPr marL="102964"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CustomerName</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ContactName</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Address</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City</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PostalCode</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Country</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54201085"/>
                  </a:ext>
                </a:extLst>
              </a:tr>
              <a:tr h="901087">
                <a:tc>
                  <a:txBody>
                    <a:bodyPr/>
                    <a:lstStyle/>
                    <a:p>
                      <a:pPr algn="l" fontAlgn="t"/>
                      <a:r>
                        <a:rPr lang="en-US" sz="1600">
                          <a:effectLst/>
                        </a:rPr>
                        <a:t>1</a:t>
                      </a:r>
                      <a:br>
                        <a:rPr lang="en-US" sz="1600">
                          <a:effectLst/>
                        </a:rPr>
                      </a:br>
                      <a:br>
                        <a:rPr lang="en-US" sz="1600">
                          <a:effectLst/>
                        </a:rPr>
                      </a:br>
                      <a:endParaRPr lang="en-US" sz="1600">
                        <a:effectLst/>
                      </a:endParaRPr>
                    </a:p>
                  </a:txBody>
                  <a:tcPr marL="102964"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Alfreds Futterkiste</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rPr>
                        <a:t>Maria Anders</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Obere Str. 57</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Berlin</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12209</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Germany</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15905229"/>
                  </a:ext>
                </a:extLst>
              </a:tr>
              <a:tr h="1075784">
                <a:tc>
                  <a:txBody>
                    <a:bodyPr/>
                    <a:lstStyle/>
                    <a:p>
                      <a:pPr algn="l" fontAlgn="t"/>
                      <a:r>
                        <a:rPr lang="en-US" sz="1600">
                          <a:effectLst/>
                        </a:rPr>
                        <a:t>2</a:t>
                      </a:r>
                    </a:p>
                  </a:txBody>
                  <a:tcPr marL="102964"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s-ES" sz="1600">
                          <a:effectLst/>
                        </a:rPr>
                        <a:t>Ana Trujillo Emparedados y helados</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Ana Trujillo</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s-ES" sz="1600">
                          <a:effectLst/>
                        </a:rPr>
                        <a:t>Avda. de la Constitución 2222</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México D.F.</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05021</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Mexico</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06303987"/>
                  </a:ext>
                </a:extLst>
              </a:tr>
              <a:tr h="901087">
                <a:tc>
                  <a:txBody>
                    <a:bodyPr/>
                    <a:lstStyle/>
                    <a:p>
                      <a:pPr algn="l" fontAlgn="t"/>
                      <a:r>
                        <a:rPr lang="en-US" sz="1600">
                          <a:effectLst/>
                        </a:rPr>
                        <a:t>3</a:t>
                      </a:r>
                    </a:p>
                  </a:txBody>
                  <a:tcPr marL="102964"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Antonio Moreno Taquería</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Antonio Moreno</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err="1">
                          <a:effectLst/>
                        </a:rPr>
                        <a:t>Mataderos</a:t>
                      </a:r>
                      <a:r>
                        <a:rPr lang="en-US" sz="1600" dirty="0">
                          <a:effectLst/>
                        </a:rPr>
                        <a:t> 2312</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México D.F.</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05023</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Mexico</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20079383"/>
                  </a:ext>
                </a:extLst>
              </a:tr>
              <a:tr h="901087">
                <a:tc>
                  <a:txBody>
                    <a:bodyPr/>
                    <a:lstStyle/>
                    <a:p>
                      <a:pPr algn="l" fontAlgn="t"/>
                      <a:r>
                        <a:rPr lang="en-US" sz="1600">
                          <a:effectLst/>
                        </a:rPr>
                        <a:t>4</a:t>
                      </a:r>
                      <a:br>
                        <a:rPr lang="en-US" sz="1600">
                          <a:effectLst/>
                        </a:rPr>
                      </a:br>
                      <a:br>
                        <a:rPr lang="en-US" sz="1600">
                          <a:effectLst/>
                        </a:rPr>
                      </a:br>
                      <a:endParaRPr lang="en-US" sz="1600">
                        <a:effectLst/>
                      </a:endParaRPr>
                    </a:p>
                  </a:txBody>
                  <a:tcPr marL="102964"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Around the Horn</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Thomas Hardy</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120 Hanover Sq.</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London</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WA1 1DP</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UK</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28997853"/>
                  </a:ext>
                </a:extLst>
              </a:tr>
              <a:tr h="658488">
                <a:tc>
                  <a:txBody>
                    <a:bodyPr/>
                    <a:lstStyle/>
                    <a:p>
                      <a:pPr algn="l" fontAlgn="t"/>
                      <a:r>
                        <a:rPr lang="en-US" sz="1600">
                          <a:effectLst/>
                        </a:rPr>
                        <a:t>5</a:t>
                      </a:r>
                    </a:p>
                  </a:txBody>
                  <a:tcPr marL="102964"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rPr>
                        <a:t>Berglunds snabbköp</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rPr>
                        <a:t>Christina Berglund</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rPr>
                        <a:t>Berguvsvägen 8</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rPr>
                        <a:t>Luleå</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rPr>
                        <a:t>S-958 22</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dirty="0">
                          <a:effectLst/>
                        </a:rPr>
                        <a:t>Sweden</a:t>
                      </a:r>
                    </a:p>
                  </a:txBody>
                  <a:tcPr marL="51482" marR="51482" marT="51482" marB="5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48773975"/>
                  </a:ext>
                </a:extLst>
              </a:tr>
            </a:tbl>
          </a:graphicData>
        </a:graphic>
      </p:graphicFrame>
      <p:sp>
        <p:nvSpPr>
          <p:cNvPr id="4" name="Rectangle 1">
            <a:extLst>
              <a:ext uri="{FF2B5EF4-FFF2-40B4-BE49-F238E27FC236}">
                <a16:creationId xmlns:a16="http://schemas.microsoft.com/office/drawing/2014/main" id="{98A524A8-57D3-4E44-9C50-48EFDE196E99}"/>
              </a:ext>
            </a:extLst>
          </p:cNvPr>
          <p:cNvSpPr>
            <a:spLocks noChangeArrowheads="1"/>
          </p:cNvSpPr>
          <p:nvPr/>
        </p:nvSpPr>
        <p:spPr bwMode="auto">
          <a:xfrm>
            <a:off x="178111" y="515961"/>
            <a:ext cx="832821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00"/>
                </a:solidFill>
                <a:effectLst/>
                <a:latin typeface="Verdana" panose="020B0604030504040204" pitchFamily="34" charset="0"/>
              </a:rPr>
              <a:t>Below is a selection from the "Customers" table in the Northwind sample database:</a:t>
            </a:r>
            <a:endParaRPr kumimoji="0" lang="en-US" altLang="en-US" sz="1200" b="1"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5271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8EE48C-3CBB-443F-ABCF-0A8B3A3A24BF}"/>
              </a:ext>
            </a:extLst>
          </p:cNvPr>
          <p:cNvSpPr/>
          <p:nvPr/>
        </p:nvSpPr>
        <p:spPr>
          <a:xfrm>
            <a:off x="228600" y="545067"/>
            <a:ext cx="7038474" cy="1384995"/>
          </a:xfrm>
          <a:prstGeom prst="rect">
            <a:avLst/>
          </a:prstGeom>
        </p:spPr>
        <p:txBody>
          <a:bodyPr wrap="square">
            <a:spAutoFit/>
          </a:bodyPr>
          <a:lstStyle/>
          <a:p>
            <a:r>
              <a:rPr lang="en-US" sz="2800" b="1" dirty="0">
                <a:solidFill>
                  <a:srgbClr val="FFFF00"/>
                </a:solidFill>
                <a:latin typeface="Consolas" panose="020B0609020204030204" pitchFamily="49" charset="0"/>
              </a:rPr>
              <a:t>SELECT COUNT(</a:t>
            </a:r>
            <a:r>
              <a:rPr lang="en-US" sz="2800" b="1" dirty="0" err="1">
                <a:solidFill>
                  <a:srgbClr val="FFFF00"/>
                </a:solidFill>
                <a:latin typeface="Consolas" panose="020B0609020204030204" pitchFamily="49" charset="0"/>
              </a:rPr>
              <a:t>CustomerID</a:t>
            </a:r>
            <a:r>
              <a:rPr lang="en-US" sz="2800" b="1" dirty="0">
                <a:solidFill>
                  <a:srgbClr val="FFFF00"/>
                </a:solidFill>
                <a:latin typeface="Consolas" panose="020B0609020204030204" pitchFamily="49" charset="0"/>
              </a:rPr>
              <a:t>), Country</a:t>
            </a:r>
            <a:br>
              <a:rPr lang="en-US" sz="2800" b="1" dirty="0">
                <a:solidFill>
                  <a:srgbClr val="FFFF00"/>
                </a:solidFill>
              </a:rPr>
            </a:br>
            <a:r>
              <a:rPr lang="en-US" sz="2800" b="1" dirty="0">
                <a:solidFill>
                  <a:srgbClr val="FFFF00"/>
                </a:solidFill>
                <a:latin typeface="Consolas" panose="020B0609020204030204" pitchFamily="49" charset="0"/>
              </a:rPr>
              <a:t>FROM Customers</a:t>
            </a:r>
            <a:br>
              <a:rPr lang="en-US" sz="2800" b="1" dirty="0">
                <a:solidFill>
                  <a:srgbClr val="FFFF00"/>
                </a:solidFill>
              </a:rPr>
            </a:br>
            <a:r>
              <a:rPr lang="en-US" sz="2800" b="1" dirty="0">
                <a:solidFill>
                  <a:srgbClr val="FFFF00"/>
                </a:solidFill>
                <a:latin typeface="Consolas" panose="020B0609020204030204" pitchFamily="49" charset="0"/>
              </a:rPr>
              <a:t>GROUP BY Country;</a:t>
            </a:r>
            <a:endParaRPr lang="en-US" sz="2800" b="1" dirty="0">
              <a:solidFill>
                <a:srgbClr val="FFFF00"/>
              </a:solidFill>
            </a:endParaRPr>
          </a:p>
        </p:txBody>
      </p:sp>
      <p:graphicFrame>
        <p:nvGraphicFramePr>
          <p:cNvPr id="5" name="Table 4">
            <a:extLst>
              <a:ext uri="{FF2B5EF4-FFF2-40B4-BE49-F238E27FC236}">
                <a16:creationId xmlns:a16="http://schemas.microsoft.com/office/drawing/2014/main" id="{982C3EEA-98D2-42B2-8FE9-9CB6CC8FBD9E}"/>
              </a:ext>
            </a:extLst>
          </p:cNvPr>
          <p:cNvGraphicFramePr>
            <a:graphicFrameLocks noGrp="1"/>
          </p:cNvGraphicFramePr>
          <p:nvPr>
            <p:extLst>
              <p:ext uri="{D42A27DB-BD31-4B8C-83A1-F6EECF244321}">
                <p14:modId xmlns:p14="http://schemas.microsoft.com/office/powerpoint/2010/main" val="3865882983"/>
              </p:ext>
            </p:extLst>
          </p:nvPr>
        </p:nvGraphicFramePr>
        <p:xfrm>
          <a:off x="228601" y="1930059"/>
          <a:ext cx="8008936" cy="3157758"/>
        </p:xfrm>
        <a:graphic>
          <a:graphicData uri="http://schemas.openxmlformats.org/drawingml/2006/table">
            <a:tbl>
              <a:tblPr/>
              <a:tblGrid>
                <a:gridCol w="4004468">
                  <a:extLst>
                    <a:ext uri="{9D8B030D-6E8A-4147-A177-3AD203B41FA5}">
                      <a16:colId xmlns:a16="http://schemas.microsoft.com/office/drawing/2014/main" val="1937591676"/>
                    </a:ext>
                  </a:extLst>
                </a:gridCol>
                <a:gridCol w="4004468">
                  <a:extLst>
                    <a:ext uri="{9D8B030D-6E8A-4147-A177-3AD203B41FA5}">
                      <a16:colId xmlns:a16="http://schemas.microsoft.com/office/drawing/2014/main" val="959548160"/>
                    </a:ext>
                  </a:extLst>
                </a:gridCol>
              </a:tblGrid>
              <a:tr h="285853">
                <a:tc>
                  <a:txBody>
                    <a:bodyPr/>
                    <a:lstStyle/>
                    <a:p>
                      <a:pPr algn="l" fontAlgn="t"/>
                      <a:r>
                        <a:rPr lang="en-US" sz="1600">
                          <a:effectLst/>
                        </a:rPr>
                        <a:t>COUNT(CustomerID)</a:t>
                      </a:r>
                    </a:p>
                  </a:txBody>
                  <a:tcPr marL="107023"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Country</a:t>
                      </a:r>
                    </a:p>
                  </a:txBody>
                  <a:tcPr marL="53511"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21036638"/>
                  </a:ext>
                </a:extLst>
              </a:tr>
              <a:tr h="285853">
                <a:tc>
                  <a:txBody>
                    <a:bodyPr/>
                    <a:lstStyle/>
                    <a:p>
                      <a:pPr algn="l" fontAlgn="t"/>
                      <a:r>
                        <a:rPr lang="en-US" sz="1600">
                          <a:effectLst/>
                        </a:rPr>
                        <a:t>3</a:t>
                      </a:r>
                    </a:p>
                  </a:txBody>
                  <a:tcPr marL="107023"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Argentina</a:t>
                      </a:r>
                    </a:p>
                  </a:txBody>
                  <a:tcPr marL="53511"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02926711"/>
                  </a:ext>
                </a:extLst>
              </a:tr>
              <a:tr h="285853">
                <a:tc>
                  <a:txBody>
                    <a:bodyPr/>
                    <a:lstStyle/>
                    <a:p>
                      <a:pPr algn="l" fontAlgn="t"/>
                      <a:r>
                        <a:rPr lang="en-US" sz="1600">
                          <a:effectLst/>
                        </a:rPr>
                        <a:t>2</a:t>
                      </a:r>
                    </a:p>
                  </a:txBody>
                  <a:tcPr marL="107023"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Austria</a:t>
                      </a:r>
                    </a:p>
                  </a:txBody>
                  <a:tcPr marL="53511"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1241027"/>
                  </a:ext>
                </a:extLst>
              </a:tr>
              <a:tr h="285853">
                <a:tc>
                  <a:txBody>
                    <a:bodyPr/>
                    <a:lstStyle/>
                    <a:p>
                      <a:pPr algn="l" fontAlgn="t"/>
                      <a:r>
                        <a:rPr lang="en-US" sz="1600">
                          <a:effectLst/>
                        </a:rPr>
                        <a:t>2</a:t>
                      </a:r>
                    </a:p>
                  </a:txBody>
                  <a:tcPr marL="107023"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Belgium</a:t>
                      </a:r>
                    </a:p>
                  </a:txBody>
                  <a:tcPr marL="53511"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068593"/>
                  </a:ext>
                </a:extLst>
              </a:tr>
              <a:tr h="285853">
                <a:tc>
                  <a:txBody>
                    <a:bodyPr/>
                    <a:lstStyle/>
                    <a:p>
                      <a:pPr algn="l" fontAlgn="t"/>
                      <a:r>
                        <a:rPr lang="en-US" sz="1600">
                          <a:effectLst/>
                        </a:rPr>
                        <a:t>9</a:t>
                      </a:r>
                    </a:p>
                  </a:txBody>
                  <a:tcPr marL="107023"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Brazil</a:t>
                      </a:r>
                    </a:p>
                  </a:txBody>
                  <a:tcPr marL="53511"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62531463"/>
                  </a:ext>
                </a:extLst>
              </a:tr>
              <a:tr h="285853">
                <a:tc>
                  <a:txBody>
                    <a:bodyPr/>
                    <a:lstStyle/>
                    <a:p>
                      <a:pPr algn="l" fontAlgn="t"/>
                      <a:r>
                        <a:rPr lang="en-US" sz="1600">
                          <a:effectLst/>
                        </a:rPr>
                        <a:t>3</a:t>
                      </a:r>
                    </a:p>
                  </a:txBody>
                  <a:tcPr marL="107023"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Canada</a:t>
                      </a:r>
                    </a:p>
                  </a:txBody>
                  <a:tcPr marL="53511"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381812226"/>
                  </a:ext>
                </a:extLst>
              </a:tr>
              <a:tr h="285853">
                <a:tc>
                  <a:txBody>
                    <a:bodyPr/>
                    <a:lstStyle/>
                    <a:p>
                      <a:pPr algn="l" fontAlgn="t"/>
                      <a:r>
                        <a:rPr lang="en-US" sz="1600">
                          <a:effectLst/>
                        </a:rPr>
                        <a:t>2</a:t>
                      </a:r>
                    </a:p>
                  </a:txBody>
                  <a:tcPr marL="107023"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Denmark</a:t>
                      </a:r>
                    </a:p>
                  </a:txBody>
                  <a:tcPr marL="53511"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21736159"/>
                  </a:ext>
                </a:extLst>
              </a:tr>
              <a:tr h="285853">
                <a:tc>
                  <a:txBody>
                    <a:bodyPr/>
                    <a:lstStyle/>
                    <a:p>
                      <a:pPr algn="l" fontAlgn="t"/>
                      <a:r>
                        <a:rPr lang="en-US" sz="1600">
                          <a:effectLst/>
                        </a:rPr>
                        <a:t>2</a:t>
                      </a:r>
                    </a:p>
                  </a:txBody>
                  <a:tcPr marL="107023"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Finland</a:t>
                      </a:r>
                    </a:p>
                  </a:txBody>
                  <a:tcPr marL="53511"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376787729"/>
                  </a:ext>
                </a:extLst>
              </a:tr>
              <a:tr h="285853">
                <a:tc>
                  <a:txBody>
                    <a:bodyPr/>
                    <a:lstStyle/>
                    <a:p>
                      <a:pPr algn="l" fontAlgn="t"/>
                      <a:r>
                        <a:rPr lang="en-US" sz="1600">
                          <a:effectLst/>
                        </a:rPr>
                        <a:t>11</a:t>
                      </a:r>
                    </a:p>
                  </a:txBody>
                  <a:tcPr marL="107023"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France</a:t>
                      </a:r>
                    </a:p>
                  </a:txBody>
                  <a:tcPr marL="53511" marR="53511" marT="53511" marB="5351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9966254"/>
                  </a:ext>
                </a:extLst>
              </a:tr>
            </a:tbl>
          </a:graphicData>
        </a:graphic>
      </p:graphicFrame>
    </p:spTree>
    <p:extLst>
      <p:ext uri="{BB962C8B-B14F-4D97-AF65-F5344CB8AC3E}">
        <p14:creationId xmlns:p14="http://schemas.microsoft.com/office/powerpoint/2010/main" val="324508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3"/>
          <p:cNvPicPr preferRelativeResize="0"/>
          <p:nvPr/>
        </p:nvPicPr>
        <p:blipFill rotWithShape="1">
          <a:blip r:embed="rId3">
            <a:alphaModFix/>
          </a:blip>
          <a:srcRect l="23775" b="8442"/>
          <a:stretch/>
        </p:blipFill>
        <p:spPr>
          <a:xfrm>
            <a:off x="-345989" y="-86497"/>
            <a:ext cx="9366421" cy="694449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DEA7FD-A53A-481C-A0A2-A3C652AAF6B3}"/>
              </a:ext>
            </a:extLst>
          </p:cNvPr>
          <p:cNvSpPr/>
          <p:nvPr/>
        </p:nvSpPr>
        <p:spPr>
          <a:xfrm>
            <a:off x="204537" y="653915"/>
            <a:ext cx="7832558" cy="1815882"/>
          </a:xfrm>
          <a:prstGeom prst="rect">
            <a:avLst/>
          </a:prstGeom>
        </p:spPr>
        <p:txBody>
          <a:bodyPr wrap="square">
            <a:spAutoFit/>
          </a:bodyPr>
          <a:lstStyle/>
          <a:p>
            <a:r>
              <a:rPr lang="en-US" sz="2800" dirty="0">
                <a:solidFill>
                  <a:srgbClr val="FFFF00"/>
                </a:solidFill>
              </a:rPr>
              <a:t>SELECT COUNT(</a:t>
            </a:r>
            <a:r>
              <a:rPr lang="en-US" sz="2800" dirty="0" err="1">
                <a:solidFill>
                  <a:srgbClr val="FFFF00"/>
                </a:solidFill>
              </a:rPr>
              <a:t>CustomerID</a:t>
            </a:r>
            <a:r>
              <a:rPr lang="en-US" sz="2800" dirty="0">
                <a:solidFill>
                  <a:srgbClr val="FFFF00"/>
                </a:solidFill>
              </a:rPr>
              <a:t>), Country</a:t>
            </a:r>
          </a:p>
          <a:p>
            <a:r>
              <a:rPr lang="en-US" sz="2800" dirty="0">
                <a:solidFill>
                  <a:srgbClr val="FFFF00"/>
                </a:solidFill>
              </a:rPr>
              <a:t>FROM Customers</a:t>
            </a:r>
          </a:p>
          <a:p>
            <a:r>
              <a:rPr lang="en-US" sz="2800" dirty="0">
                <a:solidFill>
                  <a:srgbClr val="FFFF00"/>
                </a:solidFill>
              </a:rPr>
              <a:t>GROUP BY Country</a:t>
            </a:r>
          </a:p>
          <a:p>
            <a:r>
              <a:rPr lang="en-US" sz="2800" dirty="0">
                <a:solidFill>
                  <a:srgbClr val="FFFF00"/>
                </a:solidFill>
              </a:rPr>
              <a:t>ORDER BY COUNT(</a:t>
            </a:r>
            <a:r>
              <a:rPr lang="en-US" sz="2800" dirty="0" err="1">
                <a:solidFill>
                  <a:srgbClr val="FFFF00"/>
                </a:solidFill>
              </a:rPr>
              <a:t>CustomerID</a:t>
            </a:r>
            <a:r>
              <a:rPr lang="en-US" sz="2800" dirty="0">
                <a:solidFill>
                  <a:srgbClr val="FFFF00"/>
                </a:solidFill>
              </a:rPr>
              <a:t>) DESC;</a:t>
            </a:r>
          </a:p>
        </p:txBody>
      </p:sp>
    </p:spTree>
    <p:extLst>
      <p:ext uri="{BB962C8B-B14F-4D97-AF65-F5344CB8AC3E}">
        <p14:creationId xmlns:p14="http://schemas.microsoft.com/office/powerpoint/2010/main" val="2688887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570015A-A776-4651-B127-8CBD8B681319}"/>
              </a:ext>
            </a:extLst>
          </p:cNvPr>
          <p:cNvGraphicFramePr>
            <a:graphicFrameLocks noGrp="1"/>
          </p:cNvGraphicFramePr>
          <p:nvPr>
            <p:extLst>
              <p:ext uri="{D42A27DB-BD31-4B8C-83A1-F6EECF244321}">
                <p14:modId xmlns:p14="http://schemas.microsoft.com/office/powerpoint/2010/main" val="1163421484"/>
              </p:ext>
            </p:extLst>
          </p:nvPr>
        </p:nvGraphicFramePr>
        <p:xfrm>
          <a:off x="1311442" y="144378"/>
          <a:ext cx="6930190" cy="6264338"/>
        </p:xfrm>
        <a:graphic>
          <a:graphicData uri="http://schemas.openxmlformats.org/drawingml/2006/table">
            <a:tbl>
              <a:tblPr/>
              <a:tblGrid>
                <a:gridCol w="3465095">
                  <a:extLst>
                    <a:ext uri="{9D8B030D-6E8A-4147-A177-3AD203B41FA5}">
                      <a16:colId xmlns:a16="http://schemas.microsoft.com/office/drawing/2014/main" val="2881484967"/>
                    </a:ext>
                  </a:extLst>
                </a:gridCol>
                <a:gridCol w="3465095">
                  <a:extLst>
                    <a:ext uri="{9D8B030D-6E8A-4147-A177-3AD203B41FA5}">
                      <a16:colId xmlns:a16="http://schemas.microsoft.com/office/drawing/2014/main" val="2148592697"/>
                    </a:ext>
                  </a:extLst>
                </a:gridCol>
              </a:tblGrid>
              <a:tr h="286498">
                <a:tc>
                  <a:txBody>
                    <a:bodyPr/>
                    <a:lstStyle/>
                    <a:p>
                      <a:pPr algn="l" fontAlgn="t"/>
                      <a:r>
                        <a:rPr lang="en-US" sz="1800">
                          <a:effectLst/>
                        </a:rPr>
                        <a:t>COUNT(CustomerID)</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Country</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97177423"/>
                  </a:ext>
                </a:extLst>
              </a:tr>
              <a:tr h="286498">
                <a:tc>
                  <a:txBody>
                    <a:bodyPr/>
                    <a:lstStyle/>
                    <a:p>
                      <a:pPr algn="l" fontAlgn="t"/>
                      <a:r>
                        <a:rPr lang="en-US" sz="1800">
                          <a:effectLst/>
                        </a:rPr>
                        <a:t>13</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USA</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61634580"/>
                  </a:ext>
                </a:extLst>
              </a:tr>
              <a:tr h="286498">
                <a:tc>
                  <a:txBody>
                    <a:bodyPr/>
                    <a:lstStyle/>
                    <a:p>
                      <a:pPr algn="l" fontAlgn="t"/>
                      <a:r>
                        <a:rPr lang="en-US" sz="1800">
                          <a:effectLst/>
                        </a:rPr>
                        <a:t>11</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France</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6766620"/>
                  </a:ext>
                </a:extLst>
              </a:tr>
              <a:tr h="286498">
                <a:tc>
                  <a:txBody>
                    <a:bodyPr/>
                    <a:lstStyle/>
                    <a:p>
                      <a:pPr algn="l" fontAlgn="t"/>
                      <a:r>
                        <a:rPr lang="en-US" sz="1800">
                          <a:effectLst/>
                        </a:rPr>
                        <a:t>11</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Germany</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04154967"/>
                  </a:ext>
                </a:extLst>
              </a:tr>
              <a:tr h="286498">
                <a:tc>
                  <a:txBody>
                    <a:bodyPr/>
                    <a:lstStyle/>
                    <a:p>
                      <a:pPr algn="l" fontAlgn="t"/>
                      <a:r>
                        <a:rPr lang="en-US" sz="1800">
                          <a:effectLst/>
                        </a:rPr>
                        <a:t>9</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Brazil</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14004424"/>
                  </a:ext>
                </a:extLst>
              </a:tr>
              <a:tr h="286498">
                <a:tc>
                  <a:txBody>
                    <a:bodyPr/>
                    <a:lstStyle/>
                    <a:p>
                      <a:pPr algn="l" fontAlgn="t"/>
                      <a:r>
                        <a:rPr lang="en-US" sz="1800">
                          <a:effectLst/>
                        </a:rPr>
                        <a:t>7</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UK</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28766582"/>
                  </a:ext>
                </a:extLst>
              </a:tr>
              <a:tr h="286498">
                <a:tc>
                  <a:txBody>
                    <a:bodyPr/>
                    <a:lstStyle/>
                    <a:p>
                      <a:pPr algn="l" fontAlgn="t"/>
                      <a:r>
                        <a:rPr lang="en-US" sz="1800">
                          <a:effectLst/>
                        </a:rPr>
                        <a:t>5</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Spain</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68163306"/>
                  </a:ext>
                </a:extLst>
              </a:tr>
              <a:tr h="286498">
                <a:tc>
                  <a:txBody>
                    <a:bodyPr/>
                    <a:lstStyle/>
                    <a:p>
                      <a:pPr algn="l" fontAlgn="t"/>
                      <a:r>
                        <a:rPr lang="en-US" sz="1800">
                          <a:effectLst/>
                        </a:rPr>
                        <a:t>5</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Mexico</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87909162"/>
                  </a:ext>
                </a:extLst>
              </a:tr>
              <a:tr h="286498">
                <a:tc>
                  <a:txBody>
                    <a:bodyPr/>
                    <a:lstStyle/>
                    <a:p>
                      <a:pPr algn="l" fontAlgn="t"/>
                      <a:r>
                        <a:rPr lang="en-US" sz="1800">
                          <a:effectLst/>
                        </a:rPr>
                        <a:t>4</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Venezuela</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06642888"/>
                  </a:ext>
                </a:extLst>
              </a:tr>
              <a:tr h="286498">
                <a:tc>
                  <a:txBody>
                    <a:bodyPr/>
                    <a:lstStyle/>
                    <a:p>
                      <a:pPr algn="l" fontAlgn="t"/>
                      <a:r>
                        <a:rPr lang="en-US" sz="1800">
                          <a:effectLst/>
                        </a:rPr>
                        <a:t>3</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Canada</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1829531"/>
                  </a:ext>
                </a:extLst>
              </a:tr>
              <a:tr h="286498">
                <a:tc>
                  <a:txBody>
                    <a:bodyPr/>
                    <a:lstStyle/>
                    <a:p>
                      <a:pPr algn="l" fontAlgn="t"/>
                      <a:r>
                        <a:rPr lang="en-US" sz="1800">
                          <a:effectLst/>
                        </a:rPr>
                        <a:t>3</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Argentina</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63069003"/>
                  </a:ext>
                </a:extLst>
              </a:tr>
              <a:tr h="286498">
                <a:tc>
                  <a:txBody>
                    <a:bodyPr/>
                    <a:lstStyle/>
                    <a:p>
                      <a:pPr algn="l" fontAlgn="t"/>
                      <a:r>
                        <a:rPr lang="en-US" sz="1800">
                          <a:effectLst/>
                        </a:rPr>
                        <a:t>3</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Italy</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61402991"/>
                  </a:ext>
                </a:extLst>
              </a:tr>
              <a:tr h="286498">
                <a:tc>
                  <a:txBody>
                    <a:bodyPr/>
                    <a:lstStyle/>
                    <a:p>
                      <a:pPr algn="l" fontAlgn="t"/>
                      <a:r>
                        <a:rPr lang="en-US" sz="1800">
                          <a:effectLst/>
                        </a:rPr>
                        <a:t>2</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Denmark</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14357980"/>
                  </a:ext>
                </a:extLst>
              </a:tr>
              <a:tr h="286498">
                <a:tc>
                  <a:txBody>
                    <a:bodyPr/>
                    <a:lstStyle/>
                    <a:p>
                      <a:pPr algn="l" fontAlgn="t"/>
                      <a:r>
                        <a:rPr lang="en-US" sz="1800">
                          <a:effectLst/>
                        </a:rPr>
                        <a:t>2</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Sweden</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88323741"/>
                  </a:ext>
                </a:extLst>
              </a:tr>
              <a:tr h="286498">
                <a:tc>
                  <a:txBody>
                    <a:bodyPr/>
                    <a:lstStyle/>
                    <a:p>
                      <a:pPr algn="l" fontAlgn="t"/>
                      <a:r>
                        <a:rPr lang="en-US" sz="1800">
                          <a:effectLst/>
                        </a:rPr>
                        <a:t>2</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Finland</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51614769"/>
                  </a:ext>
                </a:extLst>
              </a:tr>
              <a:tr h="286498">
                <a:tc>
                  <a:txBody>
                    <a:bodyPr/>
                    <a:lstStyle/>
                    <a:p>
                      <a:pPr algn="l" fontAlgn="t"/>
                      <a:r>
                        <a:rPr lang="en-US" sz="1800">
                          <a:effectLst/>
                        </a:rPr>
                        <a:t>2</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Switzerland</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42831066"/>
                  </a:ext>
                </a:extLst>
              </a:tr>
              <a:tr h="286498">
                <a:tc>
                  <a:txBody>
                    <a:bodyPr/>
                    <a:lstStyle/>
                    <a:p>
                      <a:pPr algn="l" fontAlgn="t"/>
                      <a:r>
                        <a:rPr lang="en-US" sz="1800">
                          <a:effectLst/>
                        </a:rPr>
                        <a:t>2</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Austria</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89630884"/>
                  </a:ext>
                </a:extLst>
              </a:tr>
              <a:tr h="286498">
                <a:tc>
                  <a:txBody>
                    <a:bodyPr/>
                    <a:lstStyle/>
                    <a:p>
                      <a:pPr algn="l" fontAlgn="t"/>
                      <a:r>
                        <a:rPr lang="en-US" sz="1800">
                          <a:effectLst/>
                        </a:rPr>
                        <a:t>2</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Portugal</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54057924"/>
                  </a:ext>
                </a:extLst>
              </a:tr>
              <a:tr h="286498">
                <a:tc>
                  <a:txBody>
                    <a:bodyPr/>
                    <a:lstStyle/>
                    <a:p>
                      <a:pPr algn="l" fontAlgn="t"/>
                      <a:r>
                        <a:rPr lang="en-US" sz="1800" dirty="0">
                          <a:effectLst/>
                        </a:rPr>
                        <a:t>2</a:t>
                      </a:r>
                    </a:p>
                  </a:txBody>
                  <a:tcPr marL="55382"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Belgium</a:t>
                      </a:r>
                    </a:p>
                  </a:txBody>
                  <a:tcPr marL="27691" marR="27691" marT="27691" marB="276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14324389"/>
                  </a:ext>
                </a:extLst>
              </a:tr>
            </a:tbl>
          </a:graphicData>
        </a:graphic>
      </p:graphicFrame>
    </p:spTree>
    <p:extLst>
      <p:ext uri="{BB962C8B-B14F-4D97-AF65-F5344CB8AC3E}">
        <p14:creationId xmlns:p14="http://schemas.microsoft.com/office/powerpoint/2010/main" val="3898162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69485-3A98-49ED-BE0E-5A19E50EDECA}"/>
              </a:ext>
            </a:extLst>
          </p:cNvPr>
          <p:cNvSpPr/>
          <p:nvPr/>
        </p:nvSpPr>
        <p:spPr>
          <a:xfrm>
            <a:off x="96252" y="366281"/>
            <a:ext cx="8698831" cy="1938992"/>
          </a:xfrm>
          <a:prstGeom prst="rect">
            <a:avLst/>
          </a:prstGeom>
        </p:spPr>
        <p:txBody>
          <a:bodyPr wrap="square">
            <a:spAutoFit/>
          </a:bodyPr>
          <a:lstStyle/>
          <a:p>
            <a:r>
              <a:rPr lang="en-US" sz="2000" b="1" dirty="0">
                <a:solidFill>
                  <a:schemeClr val="bg1"/>
                </a:solidFill>
              </a:rPr>
              <a:t>MySQL ALTER TABLE Statement</a:t>
            </a:r>
          </a:p>
          <a:p>
            <a:r>
              <a:rPr lang="en-US" sz="2000" dirty="0">
                <a:solidFill>
                  <a:schemeClr val="bg1"/>
                </a:solidFill>
              </a:rPr>
              <a:t>The ALTER TABLE statement is used to add, delete, or modify columns in an existing table.</a:t>
            </a:r>
          </a:p>
          <a:p>
            <a:endParaRPr lang="en-US" sz="2000" dirty="0">
              <a:solidFill>
                <a:schemeClr val="bg1"/>
              </a:solidFill>
            </a:endParaRPr>
          </a:p>
          <a:p>
            <a:r>
              <a:rPr lang="en-US" sz="2000" dirty="0">
                <a:solidFill>
                  <a:schemeClr val="bg1"/>
                </a:solidFill>
              </a:rPr>
              <a:t>The ALTER TABLE statement is also used to add and drop various constraints on an existing table.</a:t>
            </a:r>
          </a:p>
        </p:txBody>
      </p:sp>
      <p:sp>
        <p:nvSpPr>
          <p:cNvPr id="7" name="Rectangle 6">
            <a:extLst>
              <a:ext uri="{FF2B5EF4-FFF2-40B4-BE49-F238E27FC236}">
                <a16:creationId xmlns:a16="http://schemas.microsoft.com/office/drawing/2014/main" id="{3724E7C6-556A-4BCF-BA79-60159AB98757}"/>
              </a:ext>
            </a:extLst>
          </p:cNvPr>
          <p:cNvSpPr/>
          <p:nvPr/>
        </p:nvSpPr>
        <p:spPr>
          <a:xfrm>
            <a:off x="216568" y="3016041"/>
            <a:ext cx="8205537" cy="3416320"/>
          </a:xfrm>
          <a:prstGeom prst="rect">
            <a:avLst/>
          </a:prstGeom>
        </p:spPr>
        <p:txBody>
          <a:bodyPr wrap="square">
            <a:spAutoFit/>
          </a:bodyPr>
          <a:lstStyle/>
          <a:p>
            <a:r>
              <a:rPr lang="en-US" sz="1800" dirty="0">
                <a:solidFill>
                  <a:srgbClr val="FFFF00"/>
                </a:solidFill>
              </a:rPr>
              <a:t>ALTER TABLE - ADD Column</a:t>
            </a:r>
          </a:p>
          <a:p>
            <a:r>
              <a:rPr lang="en-US" sz="1800" dirty="0">
                <a:solidFill>
                  <a:srgbClr val="FFFF00"/>
                </a:solidFill>
              </a:rPr>
              <a:t>To add a column in a table, use the following syntax:</a:t>
            </a:r>
          </a:p>
          <a:p>
            <a:endParaRPr lang="en-US" sz="1800" dirty="0">
              <a:solidFill>
                <a:srgbClr val="FFFF00"/>
              </a:solidFill>
            </a:endParaRPr>
          </a:p>
          <a:p>
            <a:r>
              <a:rPr lang="en-US" sz="1800" dirty="0">
                <a:solidFill>
                  <a:srgbClr val="FFFF00"/>
                </a:solidFill>
              </a:rPr>
              <a:t>ALTER TABLE </a:t>
            </a:r>
            <a:r>
              <a:rPr lang="en-US" sz="1800" dirty="0" err="1">
                <a:solidFill>
                  <a:srgbClr val="FFFF00"/>
                </a:solidFill>
              </a:rPr>
              <a:t>table_name</a:t>
            </a:r>
            <a:endParaRPr lang="en-US" sz="1800" dirty="0">
              <a:solidFill>
                <a:srgbClr val="FFFF00"/>
              </a:solidFill>
            </a:endParaRPr>
          </a:p>
          <a:p>
            <a:r>
              <a:rPr lang="en-US" sz="1800" dirty="0">
                <a:solidFill>
                  <a:srgbClr val="FFFF00"/>
                </a:solidFill>
              </a:rPr>
              <a:t>ADD </a:t>
            </a:r>
            <a:r>
              <a:rPr lang="en-US" sz="1800" dirty="0" err="1">
                <a:solidFill>
                  <a:srgbClr val="FFFF00"/>
                </a:solidFill>
              </a:rPr>
              <a:t>column_name</a:t>
            </a:r>
            <a:r>
              <a:rPr lang="en-US" sz="1800" dirty="0">
                <a:solidFill>
                  <a:srgbClr val="FFFF00"/>
                </a:solidFill>
              </a:rPr>
              <a:t> datatype;</a:t>
            </a:r>
          </a:p>
          <a:p>
            <a:endParaRPr lang="en-US" sz="1800" dirty="0">
              <a:solidFill>
                <a:srgbClr val="FFFF00"/>
              </a:solidFill>
            </a:endParaRPr>
          </a:p>
          <a:p>
            <a:endParaRPr lang="en-US" sz="1800" dirty="0">
              <a:solidFill>
                <a:srgbClr val="FFFF00"/>
              </a:solidFill>
            </a:endParaRPr>
          </a:p>
          <a:p>
            <a:r>
              <a:rPr lang="en-US" sz="1800" dirty="0">
                <a:solidFill>
                  <a:srgbClr val="FFFF00"/>
                </a:solidFill>
              </a:rPr>
              <a:t>The following SQL adds an "Email" column to the "Customers" table:</a:t>
            </a:r>
          </a:p>
          <a:p>
            <a:endParaRPr lang="en-US" sz="1800" dirty="0">
              <a:solidFill>
                <a:srgbClr val="FFFF00"/>
              </a:solidFill>
            </a:endParaRPr>
          </a:p>
          <a:p>
            <a:r>
              <a:rPr lang="en-US" sz="1800" dirty="0">
                <a:solidFill>
                  <a:srgbClr val="FFFF00"/>
                </a:solidFill>
              </a:rPr>
              <a:t>Example:</a:t>
            </a:r>
          </a:p>
          <a:p>
            <a:r>
              <a:rPr lang="en-US" sz="1800" dirty="0">
                <a:solidFill>
                  <a:srgbClr val="FFFF00"/>
                </a:solidFill>
              </a:rPr>
              <a:t>ALTER TABLE Customers</a:t>
            </a:r>
          </a:p>
          <a:p>
            <a:r>
              <a:rPr lang="en-US" sz="1800" dirty="0">
                <a:solidFill>
                  <a:srgbClr val="FFFF00"/>
                </a:solidFill>
              </a:rPr>
              <a:t>ADD Email varchar(255);</a:t>
            </a:r>
          </a:p>
        </p:txBody>
      </p:sp>
    </p:spTree>
    <p:extLst>
      <p:ext uri="{BB962C8B-B14F-4D97-AF65-F5344CB8AC3E}">
        <p14:creationId xmlns:p14="http://schemas.microsoft.com/office/powerpoint/2010/main" val="1163914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1E2DD5-4CE3-4896-9010-C6AF905BE526}"/>
              </a:ext>
            </a:extLst>
          </p:cNvPr>
          <p:cNvSpPr/>
          <p:nvPr/>
        </p:nvSpPr>
        <p:spPr>
          <a:xfrm>
            <a:off x="240632" y="554067"/>
            <a:ext cx="8626642" cy="5632311"/>
          </a:xfrm>
          <a:prstGeom prst="rect">
            <a:avLst/>
          </a:prstGeom>
        </p:spPr>
        <p:txBody>
          <a:bodyPr wrap="square">
            <a:spAutoFit/>
          </a:bodyPr>
          <a:lstStyle/>
          <a:p>
            <a:r>
              <a:rPr lang="en-US" sz="2000" b="1" dirty="0">
                <a:solidFill>
                  <a:srgbClr val="FFFF00"/>
                </a:solidFill>
              </a:rPr>
              <a:t>ALTER TABLE - DROP COLUMN</a:t>
            </a:r>
          </a:p>
          <a:p>
            <a:r>
              <a:rPr lang="en-US" sz="2000" dirty="0">
                <a:solidFill>
                  <a:srgbClr val="FFFF00"/>
                </a:solidFill>
              </a:rPr>
              <a:t>To delete a column in a table, use the following syntax (notice that some database systems don't allow deleting a column):</a:t>
            </a:r>
          </a:p>
          <a:p>
            <a:endParaRPr lang="en-US" sz="2000" dirty="0">
              <a:solidFill>
                <a:srgbClr val="FFFF00"/>
              </a:solidFill>
            </a:endParaRPr>
          </a:p>
          <a:p>
            <a:r>
              <a:rPr lang="en-US" sz="2000" dirty="0">
                <a:solidFill>
                  <a:srgbClr val="FFFF00"/>
                </a:solidFill>
              </a:rPr>
              <a:t>ALTER TABLE </a:t>
            </a:r>
            <a:r>
              <a:rPr lang="en-US" sz="2000" dirty="0" err="1">
                <a:solidFill>
                  <a:srgbClr val="FFFF00"/>
                </a:solidFill>
              </a:rPr>
              <a:t>table_name</a:t>
            </a:r>
            <a:endParaRPr lang="en-US" sz="2000" dirty="0">
              <a:solidFill>
                <a:srgbClr val="FFFF00"/>
              </a:solidFill>
            </a:endParaRPr>
          </a:p>
          <a:p>
            <a:r>
              <a:rPr lang="en-US" sz="2000" dirty="0">
                <a:solidFill>
                  <a:srgbClr val="FFFF00"/>
                </a:solidFill>
              </a:rPr>
              <a:t>DROP COLUMN </a:t>
            </a:r>
            <a:r>
              <a:rPr lang="en-US" sz="2000" dirty="0" err="1">
                <a:solidFill>
                  <a:srgbClr val="FFFF00"/>
                </a:solidFill>
              </a:rPr>
              <a:t>column_name</a:t>
            </a:r>
            <a:r>
              <a:rPr lang="en-US" sz="2000" dirty="0">
                <a:solidFill>
                  <a:srgbClr val="FFFF00"/>
                </a:solidFill>
              </a:rPr>
              <a:t>;</a:t>
            </a:r>
          </a:p>
          <a:p>
            <a:endParaRPr lang="en-US" sz="2000" dirty="0">
              <a:solidFill>
                <a:srgbClr val="FFFF00"/>
              </a:solidFill>
            </a:endParaRPr>
          </a:p>
          <a:p>
            <a:r>
              <a:rPr lang="en-US" sz="2000" dirty="0">
                <a:solidFill>
                  <a:srgbClr val="FFFF00"/>
                </a:solidFill>
              </a:rPr>
              <a:t>The following SQL deletes the "Email" column from the "Customers" table:</a:t>
            </a:r>
          </a:p>
          <a:p>
            <a:endParaRPr lang="en-US" sz="2000" dirty="0">
              <a:solidFill>
                <a:srgbClr val="FFFF00"/>
              </a:solidFill>
            </a:endParaRPr>
          </a:p>
          <a:p>
            <a:r>
              <a:rPr lang="en-US" sz="2000" dirty="0">
                <a:solidFill>
                  <a:srgbClr val="FFFF00"/>
                </a:solidFill>
              </a:rPr>
              <a:t>Example</a:t>
            </a:r>
          </a:p>
          <a:p>
            <a:r>
              <a:rPr lang="en-US" sz="2000" dirty="0">
                <a:solidFill>
                  <a:srgbClr val="FFFF00"/>
                </a:solidFill>
              </a:rPr>
              <a:t>ALTER TABLE Customers</a:t>
            </a:r>
          </a:p>
          <a:p>
            <a:r>
              <a:rPr lang="en-US" sz="2000" dirty="0">
                <a:solidFill>
                  <a:srgbClr val="FFFF00"/>
                </a:solidFill>
              </a:rPr>
              <a:t>DROP COLUMN Email;</a:t>
            </a:r>
          </a:p>
          <a:p>
            <a:endParaRPr lang="en-US" sz="2000" dirty="0">
              <a:solidFill>
                <a:srgbClr val="FFFF00"/>
              </a:solidFill>
            </a:endParaRPr>
          </a:p>
          <a:p>
            <a:r>
              <a:rPr lang="en-US" sz="2000" b="1" dirty="0">
                <a:solidFill>
                  <a:srgbClr val="FFFF00"/>
                </a:solidFill>
              </a:rPr>
              <a:t>ALTER TABLE - MODIFY COLUMN</a:t>
            </a:r>
          </a:p>
          <a:p>
            <a:r>
              <a:rPr lang="en-US" sz="2000" dirty="0">
                <a:solidFill>
                  <a:srgbClr val="FFFF00"/>
                </a:solidFill>
              </a:rPr>
              <a:t>To change the data type of a column in a table, use the following syntax:</a:t>
            </a:r>
          </a:p>
          <a:p>
            <a:endParaRPr lang="en-US" sz="2000" dirty="0">
              <a:solidFill>
                <a:srgbClr val="FFFF00"/>
              </a:solidFill>
            </a:endParaRPr>
          </a:p>
          <a:p>
            <a:r>
              <a:rPr lang="en-US" sz="2000" dirty="0">
                <a:solidFill>
                  <a:srgbClr val="FFFF00"/>
                </a:solidFill>
              </a:rPr>
              <a:t>ALTER TABLE </a:t>
            </a:r>
            <a:r>
              <a:rPr lang="en-US" sz="2000" dirty="0" err="1">
                <a:solidFill>
                  <a:srgbClr val="FFFF00"/>
                </a:solidFill>
              </a:rPr>
              <a:t>table_name</a:t>
            </a:r>
            <a:endParaRPr lang="en-US" sz="2000" dirty="0">
              <a:solidFill>
                <a:srgbClr val="FFFF00"/>
              </a:solidFill>
            </a:endParaRPr>
          </a:p>
          <a:p>
            <a:r>
              <a:rPr lang="en-US" sz="2000" dirty="0">
                <a:solidFill>
                  <a:srgbClr val="FFFF00"/>
                </a:solidFill>
              </a:rPr>
              <a:t>MODIFY COLUMN </a:t>
            </a:r>
            <a:r>
              <a:rPr lang="en-US" sz="2000" dirty="0" err="1">
                <a:solidFill>
                  <a:srgbClr val="FFFF00"/>
                </a:solidFill>
              </a:rPr>
              <a:t>column_name</a:t>
            </a:r>
            <a:r>
              <a:rPr lang="en-US" sz="2000" dirty="0">
                <a:solidFill>
                  <a:srgbClr val="FFFF00"/>
                </a:solidFill>
              </a:rPr>
              <a:t> datatype;</a:t>
            </a:r>
          </a:p>
        </p:txBody>
      </p:sp>
    </p:spTree>
    <p:extLst>
      <p:ext uri="{BB962C8B-B14F-4D97-AF65-F5344CB8AC3E}">
        <p14:creationId xmlns:p14="http://schemas.microsoft.com/office/powerpoint/2010/main" val="1734874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563675" y="309125"/>
            <a:ext cx="6093600" cy="659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DCL: CREATE USER</a:t>
            </a:r>
            <a:endParaRPr sz="4200"/>
          </a:p>
        </p:txBody>
      </p:sp>
      <p:sp>
        <p:nvSpPr>
          <p:cNvPr id="247" name="Google Shape;247;p24"/>
          <p:cNvSpPr txBox="1"/>
          <p:nvPr/>
        </p:nvSpPr>
        <p:spPr>
          <a:xfrm>
            <a:off x="762000" y="1032559"/>
            <a:ext cx="4861560" cy="1247136"/>
          </a:xfrm>
          <a:prstGeom prst="rect">
            <a:avLst/>
          </a:prstGeom>
          <a:noFill/>
          <a:ln>
            <a:noFill/>
          </a:ln>
        </p:spPr>
        <p:txBody>
          <a:bodyPr spcFirstLastPara="1" wrap="square" lIns="0" tIns="140325" rIns="0" bIns="0" anchor="t" anchorCtr="0">
            <a:spAutoFit/>
          </a:bodyPr>
          <a:lstStyle/>
          <a:p>
            <a:pPr marL="355600" marR="0" lvl="0" indent="-342900" algn="l" rtl="0">
              <a:lnSpc>
                <a:spcPct val="100000"/>
              </a:lnSpc>
              <a:spcBef>
                <a:spcPts val="0"/>
              </a:spcBef>
              <a:spcAft>
                <a:spcPts val="0"/>
              </a:spcAft>
              <a:buClr>
                <a:srgbClr val="89D0D5"/>
              </a:buClr>
              <a:buSzPts val="1600"/>
              <a:buFont typeface="Noto Sans Symbols"/>
              <a:buChar char="►"/>
            </a:pPr>
            <a:r>
              <a:rPr lang="en-US" sz="2000">
                <a:solidFill>
                  <a:srgbClr val="FFFFFF"/>
                </a:solidFill>
                <a:latin typeface="Arial"/>
                <a:ea typeface="Arial"/>
                <a:cs typeface="Arial"/>
                <a:sym typeface="Arial"/>
              </a:rPr>
              <a:t>1) Define User with Username/Password</a:t>
            </a:r>
            <a:endParaRPr sz="2000">
              <a:solidFill>
                <a:schemeClr val="dk1"/>
              </a:solidFill>
              <a:latin typeface="Arial"/>
              <a:ea typeface="Arial"/>
              <a:cs typeface="Arial"/>
              <a:sym typeface="Arial"/>
            </a:endParaRPr>
          </a:p>
          <a:p>
            <a:pPr marL="355600" marR="0" lvl="0" indent="-342900" algn="l" rtl="0">
              <a:lnSpc>
                <a:spcPct val="100000"/>
              </a:lnSpc>
              <a:spcBef>
                <a:spcPts val="1010"/>
              </a:spcBef>
              <a:spcAft>
                <a:spcPts val="0"/>
              </a:spcAft>
              <a:buClr>
                <a:srgbClr val="89D0D5"/>
              </a:buClr>
              <a:buSzPts val="1600"/>
              <a:buFont typeface="Noto Sans Symbols"/>
              <a:buChar char="►"/>
            </a:pPr>
            <a:r>
              <a:rPr lang="en-US" sz="2000">
                <a:solidFill>
                  <a:srgbClr val="FFFFFF"/>
                </a:solidFill>
                <a:latin typeface="Arial"/>
                <a:ea typeface="Arial"/>
                <a:cs typeface="Arial"/>
                <a:sym typeface="Arial"/>
              </a:rPr>
              <a:t>2) Grants Sufficient Privileges.</a:t>
            </a:r>
            <a:endParaRPr sz="2000">
              <a:solidFill>
                <a:schemeClr val="dk1"/>
              </a:solidFill>
              <a:latin typeface="Arial"/>
              <a:ea typeface="Arial"/>
              <a:cs typeface="Arial"/>
              <a:sym typeface="Arial"/>
            </a:endParaRPr>
          </a:p>
          <a:p>
            <a:pPr marL="0" marR="0" lvl="0" indent="0" algn="l" rtl="0">
              <a:lnSpc>
                <a:spcPct val="100000"/>
              </a:lnSpc>
              <a:spcBef>
                <a:spcPts val="20"/>
              </a:spcBef>
              <a:spcAft>
                <a:spcPts val="0"/>
              </a:spcAft>
              <a:buClr>
                <a:srgbClr val="89D0D5"/>
              </a:buClr>
              <a:buSzPts val="2350"/>
              <a:buFont typeface="Noto Sans Symbols"/>
              <a:buNone/>
            </a:pPr>
            <a:endParaRPr sz="2350">
              <a:solidFill>
                <a:schemeClr val="dk1"/>
              </a:solidFill>
              <a:latin typeface="Arial"/>
              <a:ea typeface="Arial"/>
              <a:cs typeface="Arial"/>
              <a:sym typeface="Arial"/>
            </a:endParaRPr>
          </a:p>
        </p:txBody>
      </p:sp>
      <p:pic>
        <p:nvPicPr>
          <p:cNvPr id="248" name="Google Shape;248;p24"/>
          <p:cNvPicPr preferRelativeResize="0"/>
          <p:nvPr/>
        </p:nvPicPr>
        <p:blipFill rotWithShape="1">
          <a:blip r:embed="rId3">
            <a:alphaModFix/>
          </a:blip>
          <a:srcRect t="51863" r="50614" b="30879"/>
          <a:stretch/>
        </p:blipFill>
        <p:spPr>
          <a:xfrm>
            <a:off x="563675" y="3137930"/>
            <a:ext cx="7756358" cy="15619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25"/>
          <p:cNvPicPr preferRelativeResize="0"/>
          <p:nvPr/>
        </p:nvPicPr>
        <p:blipFill rotWithShape="1">
          <a:blip r:embed="rId3">
            <a:alphaModFix/>
          </a:blip>
          <a:srcRect t="78682" r="47500"/>
          <a:stretch/>
        </p:blipFill>
        <p:spPr>
          <a:xfrm>
            <a:off x="397041" y="1070812"/>
            <a:ext cx="8554453" cy="275249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6"/>
          <p:cNvPicPr preferRelativeResize="0"/>
          <p:nvPr/>
        </p:nvPicPr>
        <p:blipFill rotWithShape="1">
          <a:blip r:embed="rId3">
            <a:alphaModFix/>
          </a:blip>
          <a:srcRect t="77088" r="46667"/>
          <a:stretch/>
        </p:blipFill>
        <p:spPr>
          <a:xfrm>
            <a:off x="152400" y="914400"/>
            <a:ext cx="8824425" cy="2438400"/>
          </a:xfrm>
          <a:prstGeom prst="rect">
            <a:avLst/>
          </a:prstGeom>
          <a:noFill/>
          <a:ln>
            <a:noFill/>
          </a:ln>
        </p:spPr>
      </p:pic>
      <p:sp>
        <p:nvSpPr>
          <p:cNvPr id="259" name="Google Shape;259;p26"/>
          <p:cNvSpPr txBox="1"/>
          <p:nvPr/>
        </p:nvSpPr>
        <p:spPr>
          <a:xfrm>
            <a:off x="437147" y="4303294"/>
            <a:ext cx="78486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lt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Online Compiler: </a:t>
            </a:r>
            <a:endParaRPr dirty="0"/>
          </a:p>
          <a:p>
            <a:pPr marL="0" marR="0" lvl="0" indent="0" algn="l" rtl="0">
              <a:spcBef>
                <a:spcPts val="0"/>
              </a:spcBef>
              <a:spcAft>
                <a:spcPts val="0"/>
              </a:spcAft>
              <a:buNone/>
            </a:pPr>
            <a:r>
              <a:rPr lang="en-US" sz="1800" u="sng" dirty="0">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https://paiza.io/projects/p1M_17ebkKK5hqnv9-4OZQ?language=mysql</a:t>
            </a:r>
            <a:r>
              <a:rPr lang="en-US" sz="1800" dirty="0">
                <a:solidFill>
                  <a:schemeClr val="dk1"/>
                </a:solidFill>
                <a:latin typeface="Calibri"/>
                <a:ea typeface="Calibri"/>
                <a:cs typeface="Calibri"/>
                <a:sym typeface="Calibri"/>
              </a:rPr>
              <a:t>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533400" y="1238902"/>
            <a:ext cx="6107430" cy="270843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400"/>
              <a:t>Other database objects</a:t>
            </a:r>
            <a:br>
              <a:rPr lang="en-US" sz="4400"/>
            </a:br>
            <a:r>
              <a:rPr lang="en-US" sz="4400"/>
              <a:t>VIEWS</a:t>
            </a:r>
            <a:br>
              <a:rPr lang="en-US" sz="4400"/>
            </a:br>
            <a:r>
              <a:rPr lang="en-US" sz="4400"/>
              <a:t>Sequences</a:t>
            </a:r>
            <a:br>
              <a:rPr lang="en-US" sz="4400"/>
            </a:br>
            <a:endParaRPr sz="4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p:nvPr/>
        </p:nvSpPr>
        <p:spPr>
          <a:xfrm>
            <a:off x="152400" y="609600"/>
            <a:ext cx="8991600" cy="58477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Calibri"/>
                <a:ea typeface="Calibri"/>
                <a:cs typeface="Calibri"/>
                <a:sym typeface="Calibri"/>
              </a:rPr>
              <a:t>Creating Views</a:t>
            </a:r>
            <a:endParaRPr sz="1800" dirty="0"/>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Database views are created using the CREATE VIEW statement. </a:t>
            </a:r>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Views can be created from a single table, multiple tables or another view.</a:t>
            </a:r>
            <a:endParaRPr sz="1800" dirty="0"/>
          </a:p>
          <a:p>
            <a:pPr marL="0" marR="0" lvl="0" indent="0" algn="l" rtl="0">
              <a:spcBef>
                <a:spcPts val="0"/>
              </a:spcBef>
              <a:spcAft>
                <a:spcPts val="0"/>
              </a:spcAft>
              <a:buNone/>
            </a:pPr>
            <a:endParaRPr sz="24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To create a view, a user must have the appropriate system privilege according to the specific implementation.</a:t>
            </a:r>
            <a:endParaRPr sz="1800" dirty="0"/>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The basic CREATE VIEW syntax is as follows −</a:t>
            </a:r>
            <a:endParaRPr dirty="0"/>
          </a:p>
          <a:p>
            <a:pPr marL="0" marR="0" lvl="0" indent="0" algn="l" rtl="0">
              <a:spcBef>
                <a:spcPts val="0"/>
              </a:spcBef>
              <a:spcAft>
                <a:spcPts val="0"/>
              </a:spcAft>
              <a:buNone/>
            </a:pPr>
            <a:endParaRPr sz="24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CREATE VIEW </a:t>
            </a:r>
            <a:r>
              <a:rPr lang="en-US" sz="2400" dirty="0" err="1">
                <a:solidFill>
                  <a:schemeClr val="lt1"/>
                </a:solidFill>
                <a:latin typeface="Calibri"/>
                <a:ea typeface="Calibri"/>
                <a:cs typeface="Calibri"/>
                <a:sym typeface="Calibri"/>
              </a:rPr>
              <a:t>view_name</a:t>
            </a:r>
            <a:r>
              <a:rPr lang="en-US" sz="2400" dirty="0">
                <a:solidFill>
                  <a:schemeClr val="lt1"/>
                </a:solidFill>
                <a:latin typeface="Calibri"/>
                <a:ea typeface="Calibri"/>
                <a:cs typeface="Calibri"/>
                <a:sym typeface="Calibri"/>
              </a:rPr>
              <a:t> AS</a:t>
            </a:r>
            <a:endParaRPr dirty="0"/>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SELECT column1, column2.....</a:t>
            </a:r>
            <a:endParaRPr dirty="0"/>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FROM </a:t>
            </a:r>
            <a:r>
              <a:rPr lang="en-US" sz="2400" dirty="0" err="1">
                <a:solidFill>
                  <a:schemeClr val="lt1"/>
                </a:solidFill>
                <a:latin typeface="Calibri"/>
                <a:ea typeface="Calibri"/>
                <a:cs typeface="Calibri"/>
                <a:sym typeface="Calibri"/>
              </a:rPr>
              <a:t>table_name</a:t>
            </a:r>
            <a:endParaRPr sz="24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WHERE [condition];</a:t>
            </a:r>
            <a:endParaRPr sz="1800" dirty="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9"/>
          <p:cNvSpPr txBox="1"/>
          <p:nvPr/>
        </p:nvSpPr>
        <p:spPr>
          <a:xfrm>
            <a:off x="304800" y="304800"/>
            <a:ext cx="88392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Example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Consider the CUSTOMERS table having the following records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ID | NAME     | AGE | ADDRESS   | SALARY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1 | Ramesh   |  32 | Ahmedabad |  2000.00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2 | Khilan   |  25 | Delhi     |  1500.00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3 | kaushik  |  23 | Kota      |  2000.00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4 | Chaitali |  25 | Mumbai    |  6500.00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5 | Hardik   |  27 | Bhopal    |  8500.00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6 | Komal    |  22 | MP        |  4500.00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7 | Muffy    |  24 | Indore    | 10000.00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Following is an example to create a view from the CUSTOMERS table. This view would be used to have customer name and age from the CUSTOMERS table.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SQL &gt; CREATE VIEW CUSTOMERS_VIEW AS</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SELECT name, age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FROM  CUSTOMERS;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563676" y="309117"/>
            <a:ext cx="6640313"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dirty="0"/>
              <a:t>SQL Commands</a:t>
            </a:r>
            <a:endParaRPr sz="4200" dirty="0"/>
          </a:p>
        </p:txBody>
      </p:sp>
      <p:sp>
        <p:nvSpPr>
          <p:cNvPr id="69" name="Google Shape;69;p4"/>
          <p:cNvSpPr txBox="1"/>
          <p:nvPr/>
        </p:nvSpPr>
        <p:spPr>
          <a:xfrm>
            <a:off x="906576" y="2004187"/>
            <a:ext cx="7644300" cy="3045054"/>
          </a:xfrm>
          <a:prstGeom prst="rect">
            <a:avLst/>
          </a:prstGeom>
          <a:noFill/>
          <a:ln>
            <a:noFill/>
          </a:ln>
        </p:spPr>
        <p:txBody>
          <a:bodyPr spcFirstLastPara="1" wrap="square" lIns="0" tIns="13325" rIns="0" bIns="0" anchor="t" anchorCtr="0">
            <a:spAutoFit/>
          </a:bodyPr>
          <a:lstStyle/>
          <a:p>
            <a:pPr marL="355600" marR="0" lvl="0" indent="-342900" algn="l" rtl="0">
              <a:lnSpc>
                <a:spcPct val="100000"/>
              </a:lnSpc>
              <a:spcBef>
                <a:spcPts val="0"/>
              </a:spcBef>
              <a:spcAft>
                <a:spcPts val="0"/>
              </a:spcAft>
              <a:buClr>
                <a:srgbClr val="89D0D5"/>
              </a:buClr>
              <a:buSzPts val="1600"/>
              <a:buFont typeface="Noto Sans Symbols"/>
              <a:buChar char="►"/>
            </a:pPr>
            <a:r>
              <a:rPr lang="en-US" sz="2800" b="1" dirty="0">
                <a:solidFill>
                  <a:srgbClr val="F5E1A9"/>
                </a:solidFill>
                <a:latin typeface="Arial"/>
                <a:ea typeface="Arial"/>
                <a:cs typeface="Arial"/>
                <a:sym typeface="Arial"/>
              </a:rPr>
              <a:t>DDL </a:t>
            </a:r>
            <a:r>
              <a:rPr lang="en-US" sz="2800" b="1" dirty="0">
                <a:solidFill>
                  <a:srgbClr val="FFFFFF"/>
                </a:solidFill>
                <a:latin typeface="Arial"/>
                <a:ea typeface="Arial"/>
                <a:cs typeface="Arial"/>
                <a:sym typeface="Arial"/>
              </a:rPr>
              <a:t>- Data Definition Language</a:t>
            </a:r>
            <a:endParaRPr sz="2800" dirty="0">
              <a:solidFill>
                <a:schemeClr val="dk1"/>
              </a:solidFill>
              <a:latin typeface="Arial"/>
              <a:ea typeface="Arial"/>
              <a:cs typeface="Arial"/>
              <a:sym typeface="Arial"/>
            </a:endParaRPr>
          </a:p>
          <a:p>
            <a:pPr marL="355600" marR="0" lvl="0" indent="-342900" algn="l" rtl="0">
              <a:lnSpc>
                <a:spcPct val="100000"/>
              </a:lnSpc>
              <a:spcBef>
                <a:spcPts val="3404"/>
              </a:spcBef>
              <a:spcAft>
                <a:spcPts val="0"/>
              </a:spcAft>
              <a:buClr>
                <a:srgbClr val="89D0D5"/>
              </a:buClr>
              <a:buSzPts val="1600"/>
              <a:buFont typeface="Noto Sans Symbols"/>
              <a:buChar char="►"/>
            </a:pPr>
            <a:r>
              <a:rPr lang="en-US" sz="2800" b="1" dirty="0">
                <a:solidFill>
                  <a:srgbClr val="F5E1A9"/>
                </a:solidFill>
                <a:latin typeface="Arial"/>
                <a:ea typeface="Arial"/>
                <a:cs typeface="Arial"/>
                <a:sym typeface="Arial"/>
              </a:rPr>
              <a:t>DML </a:t>
            </a:r>
            <a:r>
              <a:rPr lang="en-US" sz="2800" b="1" dirty="0">
                <a:solidFill>
                  <a:srgbClr val="FFFFFF"/>
                </a:solidFill>
                <a:latin typeface="Arial"/>
                <a:ea typeface="Arial"/>
                <a:cs typeface="Arial"/>
                <a:sym typeface="Arial"/>
              </a:rPr>
              <a:t>- Data Manipulation Language</a:t>
            </a:r>
            <a:endParaRPr sz="2800" dirty="0">
              <a:solidFill>
                <a:schemeClr val="dk1"/>
              </a:solidFill>
              <a:latin typeface="Arial"/>
              <a:ea typeface="Arial"/>
              <a:cs typeface="Arial"/>
              <a:sym typeface="Arial"/>
            </a:endParaRPr>
          </a:p>
          <a:p>
            <a:pPr marL="355600" marR="0" lvl="0" indent="-342900" algn="l" rtl="0">
              <a:lnSpc>
                <a:spcPct val="100000"/>
              </a:lnSpc>
              <a:spcBef>
                <a:spcPts val="3400"/>
              </a:spcBef>
              <a:spcAft>
                <a:spcPts val="0"/>
              </a:spcAft>
              <a:buClr>
                <a:srgbClr val="89D0D5"/>
              </a:buClr>
              <a:buSzPts val="1600"/>
              <a:buFont typeface="Noto Sans Symbols"/>
              <a:buChar char="►"/>
            </a:pPr>
            <a:r>
              <a:rPr lang="en-US" sz="2800" b="1" dirty="0">
                <a:solidFill>
                  <a:srgbClr val="F5E1A9"/>
                </a:solidFill>
                <a:latin typeface="Arial"/>
                <a:ea typeface="Arial"/>
                <a:cs typeface="Arial"/>
                <a:sym typeface="Arial"/>
              </a:rPr>
              <a:t>DCL </a:t>
            </a:r>
            <a:r>
              <a:rPr lang="en-US" sz="2800" b="1" dirty="0">
                <a:solidFill>
                  <a:srgbClr val="FFFFFF"/>
                </a:solidFill>
                <a:latin typeface="Arial"/>
                <a:ea typeface="Arial"/>
                <a:cs typeface="Arial"/>
                <a:sym typeface="Arial"/>
              </a:rPr>
              <a:t>- Data Control Language</a:t>
            </a:r>
            <a:endParaRPr sz="2800" dirty="0">
              <a:solidFill>
                <a:schemeClr val="dk1"/>
              </a:solidFill>
              <a:latin typeface="Arial"/>
              <a:ea typeface="Arial"/>
              <a:cs typeface="Arial"/>
              <a:sym typeface="Arial"/>
            </a:endParaRPr>
          </a:p>
          <a:p>
            <a:pPr marL="355600" marR="0" lvl="0" indent="-342900" algn="l" rtl="0">
              <a:lnSpc>
                <a:spcPct val="100000"/>
              </a:lnSpc>
              <a:spcBef>
                <a:spcPts val="3395"/>
              </a:spcBef>
              <a:spcAft>
                <a:spcPts val="0"/>
              </a:spcAft>
              <a:buClr>
                <a:srgbClr val="89D0D5"/>
              </a:buClr>
              <a:buSzPts val="1600"/>
              <a:buFont typeface="Noto Sans Symbols"/>
              <a:buChar char="►"/>
            </a:pPr>
            <a:r>
              <a:rPr lang="en-US" sz="2800" b="1" dirty="0">
                <a:solidFill>
                  <a:srgbClr val="F5E1A9"/>
                </a:solidFill>
                <a:latin typeface="Arial"/>
                <a:ea typeface="Arial"/>
                <a:cs typeface="Arial"/>
                <a:sym typeface="Arial"/>
              </a:rPr>
              <a:t>DQL </a:t>
            </a:r>
            <a:r>
              <a:rPr lang="en-US" sz="2800" b="1" dirty="0">
                <a:solidFill>
                  <a:srgbClr val="FFFFFF"/>
                </a:solidFill>
                <a:latin typeface="Arial"/>
                <a:ea typeface="Arial"/>
                <a:cs typeface="Arial"/>
                <a:sym typeface="Arial"/>
              </a:rPr>
              <a:t>- Data Query Language</a:t>
            </a:r>
            <a:endParaRPr sz="2800" dirty="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p:nvPr/>
        </p:nvSpPr>
        <p:spPr>
          <a:xfrm>
            <a:off x="533400" y="685800"/>
            <a:ext cx="81534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Now, you can query CUSTOMERS_VIEW in a similar way as you query an actual table. Following is an example for the same.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SQL &gt; SELECT * FROM CUSTOMERS_VIEW;</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This would produce the following result.</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name     | age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Ramesh   |  32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Khilan   |  25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kaushik  |  23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Chaitali |  25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Hardik   |  27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Komal    |  22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Muffy    |  24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p:nvPr/>
        </p:nvSpPr>
        <p:spPr>
          <a:xfrm>
            <a:off x="457200" y="838200"/>
            <a:ext cx="7848600" cy="28007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Dropping Views</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Obviously, where you have a view, you need a way to drop the view if it is no longer needed. The syntax is very simple and is given below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DROP VIEW view_name;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Following is an example to drop the CUSTOMERS_VIEW from the CUSTOMERS table.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DROP VIEW CUSTOMERS_VIEW;</a:t>
            </a:r>
            <a:endParaRPr sz="18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244643" y="274310"/>
            <a:ext cx="8382000" cy="59400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Calibri"/>
                <a:ea typeface="Calibri"/>
                <a:cs typeface="Calibri"/>
                <a:sym typeface="Calibri"/>
              </a:rPr>
              <a:t>MySQL SEQUENCE</a:t>
            </a:r>
            <a:endParaRPr dirty="0"/>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A sequence in MySQL is an arrangement of integers generated in the ascending order (1, 2, 3, and so on) on specific demand. </a:t>
            </a:r>
            <a:endParaRPr sz="1800" dirty="0"/>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Sequences are used in the databases to generate unique numbers. </a:t>
            </a:r>
            <a:endParaRPr sz="1800" dirty="0"/>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Many applications require each row of a table to contain a distinct value, such as student roll number in </a:t>
            </a:r>
            <a:r>
              <a:rPr lang="en-US" sz="2400" dirty="0" err="1">
                <a:solidFill>
                  <a:schemeClr val="lt1"/>
                </a:solidFill>
                <a:latin typeface="Calibri"/>
                <a:ea typeface="Calibri"/>
                <a:cs typeface="Calibri"/>
                <a:sym typeface="Calibri"/>
              </a:rPr>
              <a:t>student_table</a:t>
            </a:r>
            <a:r>
              <a:rPr lang="en-US" sz="2400" dirty="0">
                <a:solidFill>
                  <a:schemeClr val="lt1"/>
                </a:solidFill>
                <a:latin typeface="Calibri"/>
                <a:ea typeface="Calibri"/>
                <a:cs typeface="Calibri"/>
                <a:sym typeface="Calibri"/>
              </a:rPr>
              <a:t>, employee numbers in HR, customer ID in CRM, etc. To fulfill this type of arrangement, we use sequences that provide an easy way to generate them.</a:t>
            </a:r>
            <a:endParaRPr sz="1800" dirty="0"/>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FF0000"/>
                </a:solidFill>
                <a:latin typeface="Calibri"/>
                <a:ea typeface="Calibri"/>
                <a:cs typeface="Calibri"/>
                <a:sym typeface="Calibri"/>
              </a:rPr>
              <a:t>Note :</a:t>
            </a:r>
            <a:endParaRPr sz="1800" dirty="0">
              <a:solidFill>
                <a:srgbClr val="FF0000"/>
              </a:solidFill>
            </a:endParaRPr>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MySQL does not provide any built-in function to create a sequence for a table's rows or columns. But we can generate it via SQL query. </a:t>
            </a:r>
            <a:endParaRPr sz="2400" dirty="0">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p:nvPr/>
        </p:nvSpPr>
        <p:spPr>
          <a:xfrm>
            <a:off x="90236" y="615463"/>
            <a:ext cx="8153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lt1"/>
                </a:solidFill>
                <a:latin typeface="Calibri"/>
                <a:ea typeface="Calibri"/>
                <a:cs typeface="Calibri"/>
                <a:sym typeface="Calibri"/>
              </a:rPr>
              <a:t>The simplest way for creating a sequence in MySQL is by defining the column as </a:t>
            </a:r>
            <a:r>
              <a:rPr lang="en-US" sz="2400" b="1" dirty="0">
                <a:solidFill>
                  <a:schemeClr val="lt1"/>
                </a:solidFill>
                <a:latin typeface="Calibri"/>
                <a:ea typeface="Calibri"/>
                <a:cs typeface="Calibri"/>
                <a:sym typeface="Calibri"/>
              </a:rPr>
              <a:t>AUTO_INCREMENT</a:t>
            </a:r>
            <a:r>
              <a:rPr lang="en-US" sz="2400" dirty="0">
                <a:solidFill>
                  <a:schemeClr val="lt1"/>
                </a:solidFill>
                <a:latin typeface="Calibri"/>
                <a:ea typeface="Calibri"/>
                <a:cs typeface="Calibri"/>
                <a:sym typeface="Calibri"/>
              </a:rPr>
              <a:t> during table creation, which should be a primary key column.</a:t>
            </a:r>
            <a:endParaRPr sz="2400" dirty="0">
              <a:solidFill>
                <a:schemeClr val="lt1"/>
              </a:solidFill>
              <a:latin typeface="Calibri"/>
              <a:ea typeface="Calibri"/>
              <a:cs typeface="Calibri"/>
              <a:sym typeface="Calibri"/>
            </a:endParaRPr>
          </a:p>
        </p:txBody>
      </p:sp>
      <p:sp>
        <p:nvSpPr>
          <p:cNvPr id="295" name="Google Shape;295;p33"/>
          <p:cNvSpPr txBox="1"/>
          <p:nvPr/>
        </p:nvSpPr>
        <p:spPr>
          <a:xfrm>
            <a:off x="90236" y="2192735"/>
            <a:ext cx="89154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lt1"/>
                </a:solidFill>
                <a:latin typeface="Calibri"/>
                <a:ea typeface="Calibri"/>
                <a:cs typeface="Calibri"/>
                <a:sym typeface="Calibri"/>
              </a:rPr>
              <a:t>Execute the below query to create a table:</a:t>
            </a:r>
            <a:endParaRPr sz="1800" dirty="0"/>
          </a:p>
          <a:p>
            <a:pPr marL="0" marR="0" lvl="0" indent="0" algn="l" rtl="0">
              <a:spcBef>
                <a:spcPts val="0"/>
              </a:spcBef>
              <a:spcAft>
                <a:spcPts val="0"/>
              </a:spcAft>
              <a:buNone/>
            </a:pPr>
            <a:endParaRPr lang="en-US" sz="24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dirty="0" err="1">
                <a:solidFill>
                  <a:schemeClr val="lt1"/>
                </a:solidFill>
                <a:latin typeface="Calibri"/>
                <a:ea typeface="Calibri"/>
                <a:cs typeface="Calibri"/>
                <a:sym typeface="Calibri"/>
              </a:rPr>
              <a:t>mysql</a:t>
            </a:r>
            <a:r>
              <a:rPr lang="en-US" sz="2400" dirty="0">
                <a:solidFill>
                  <a:schemeClr val="lt1"/>
                </a:solidFill>
                <a:latin typeface="Calibri"/>
                <a:ea typeface="Calibri"/>
                <a:cs typeface="Calibri"/>
                <a:sym typeface="Calibri"/>
              </a:rPr>
              <a:t>&gt; CREATE TABLE Insects (  </a:t>
            </a:r>
            <a:endParaRPr sz="1800" dirty="0"/>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  Id INT UNSIGNED NOT NULL AUTO_INCREMENT,  PRIMARY KEY (id),  Name VARCHAR(30) NOT </a:t>
            </a:r>
            <a:r>
              <a:rPr lang="en-US" sz="2400" dirty="0" err="1">
                <a:solidFill>
                  <a:schemeClr val="lt1"/>
                </a:solidFill>
                <a:latin typeface="Calibri"/>
                <a:ea typeface="Calibri"/>
                <a:cs typeface="Calibri"/>
                <a:sym typeface="Calibri"/>
              </a:rPr>
              <a:t>NULL,Type</a:t>
            </a:r>
            <a:r>
              <a:rPr lang="en-US" sz="2400" dirty="0">
                <a:solidFill>
                  <a:schemeClr val="lt1"/>
                </a:solidFill>
                <a:latin typeface="Calibri"/>
                <a:ea typeface="Calibri"/>
                <a:cs typeface="Calibri"/>
                <a:sym typeface="Calibri"/>
              </a:rPr>
              <a:t> VARCHAR(30) NOT </a:t>
            </a:r>
            <a:r>
              <a:rPr lang="en-US" sz="2400" dirty="0" err="1">
                <a:solidFill>
                  <a:schemeClr val="lt1"/>
                </a:solidFill>
                <a:latin typeface="Calibri"/>
                <a:ea typeface="Calibri"/>
                <a:cs typeface="Calibri"/>
                <a:sym typeface="Calibri"/>
              </a:rPr>
              <a:t>NULL,Origin</a:t>
            </a:r>
            <a:r>
              <a:rPr lang="en-US" sz="2400" dirty="0">
                <a:solidFill>
                  <a:schemeClr val="lt1"/>
                </a:solidFill>
                <a:latin typeface="Calibri"/>
                <a:ea typeface="Calibri"/>
                <a:cs typeface="Calibri"/>
                <a:sym typeface="Calibri"/>
              </a:rPr>
              <a:t> VARCHAR(30) NOT NULL );  </a:t>
            </a:r>
            <a:endParaRPr sz="1800" dirty="0"/>
          </a:p>
        </p:txBody>
      </p:sp>
      <p:sp>
        <p:nvSpPr>
          <p:cNvPr id="296" name="Google Shape;296;p33"/>
          <p:cNvSpPr txBox="1"/>
          <p:nvPr/>
        </p:nvSpPr>
        <p:spPr>
          <a:xfrm>
            <a:off x="90236" y="4877962"/>
            <a:ext cx="8734927"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chemeClr val="lt1"/>
                </a:solidFill>
                <a:latin typeface="Calibri"/>
                <a:ea typeface="Calibri"/>
                <a:cs typeface="Calibri"/>
                <a:sym typeface="Calibri"/>
              </a:rPr>
              <a:t>mysql</a:t>
            </a:r>
            <a:r>
              <a:rPr lang="en-US" sz="2400" dirty="0">
                <a:solidFill>
                  <a:schemeClr val="lt1"/>
                </a:solidFill>
                <a:latin typeface="Calibri"/>
                <a:ea typeface="Calibri"/>
                <a:cs typeface="Calibri"/>
                <a:sym typeface="Calibri"/>
              </a:rPr>
              <a:t>&gt; INSERT INTO Insects (Name, Type, Origin) VALUES ('Cockroach', 'Crawling', 'Kitchen’);</a:t>
            </a:r>
            <a:endParaRPr sz="2400" dirty="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1981200" y="3733800"/>
            <a:ext cx="6107430" cy="112267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563676" y="309117"/>
            <a:ext cx="3781425"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SQL Commands</a:t>
            </a:r>
            <a:endParaRPr sz="4200"/>
          </a:p>
        </p:txBody>
      </p:sp>
      <p:grpSp>
        <p:nvGrpSpPr>
          <p:cNvPr id="75" name="Google Shape;75;p5"/>
          <p:cNvGrpSpPr/>
          <p:nvPr/>
        </p:nvGrpSpPr>
        <p:grpSpPr>
          <a:xfrm>
            <a:off x="140207" y="1524000"/>
            <a:ext cx="8752332" cy="5333998"/>
            <a:chOff x="140207" y="1524000"/>
            <a:chExt cx="8752332" cy="5333998"/>
          </a:xfrm>
        </p:grpSpPr>
        <p:pic>
          <p:nvPicPr>
            <p:cNvPr id="76" name="Google Shape;76;p5"/>
            <p:cNvPicPr preferRelativeResize="0"/>
            <p:nvPr/>
          </p:nvPicPr>
          <p:blipFill rotWithShape="1">
            <a:blip r:embed="rId3">
              <a:alphaModFix/>
            </a:blip>
            <a:srcRect/>
            <a:stretch/>
          </p:blipFill>
          <p:spPr>
            <a:xfrm>
              <a:off x="140207" y="3499104"/>
              <a:ext cx="8752332" cy="2016252"/>
            </a:xfrm>
            <a:prstGeom prst="rect">
              <a:avLst/>
            </a:prstGeom>
            <a:noFill/>
            <a:ln>
              <a:noFill/>
            </a:ln>
          </p:spPr>
        </p:pic>
        <p:pic>
          <p:nvPicPr>
            <p:cNvPr id="77" name="Google Shape;77;p5"/>
            <p:cNvPicPr preferRelativeResize="0"/>
            <p:nvPr/>
          </p:nvPicPr>
          <p:blipFill rotWithShape="1">
            <a:blip r:embed="rId4">
              <a:alphaModFix/>
            </a:blip>
            <a:srcRect/>
            <a:stretch/>
          </p:blipFill>
          <p:spPr>
            <a:xfrm>
              <a:off x="155448" y="1524000"/>
              <a:ext cx="8721852" cy="1985772"/>
            </a:xfrm>
            <a:prstGeom prst="rect">
              <a:avLst/>
            </a:prstGeom>
            <a:noFill/>
            <a:ln>
              <a:noFill/>
            </a:ln>
          </p:spPr>
        </p:pic>
        <p:pic>
          <p:nvPicPr>
            <p:cNvPr id="78" name="Google Shape;78;p5"/>
            <p:cNvPicPr preferRelativeResize="0"/>
            <p:nvPr/>
          </p:nvPicPr>
          <p:blipFill rotWithShape="1">
            <a:blip r:embed="rId5">
              <a:alphaModFix/>
            </a:blip>
            <a:srcRect/>
            <a:stretch/>
          </p:blipFill>
          <p:spPr>
            <a:xfrm>
              <a:off x="140207" y="6289546"/>
              <a:ext cx="8752332" cy="568452"/>
            </a:xfrm>
            <a:prstGeom prst="rect">
              <a:avLst/>
            </a:prstGeom>
            <a:noFill/>
            <a:ln>
              <a:noFill/>
            </a:ln>
          </p:spPr>
        </p:pic>
        <p:pic>
          <p:nvPicPr>
            <p:cNvPr id="79" name="Google Shape;79;p5"/>
            <p:cNvPicPr preferRelativeResize="0"/>
            <p:nvPr/>
          </p:nvPicPr>
          <p:blipFill rotWithShape="1">
            <a:blip r:embed="rId6">
              <a:alphaModFix/>
            </a:blip>
            <a:srcRect/>
            <a:stretch/>
          </p:blipFill>
          <p:spPr>
            <a:xfrm>
              <a:off x="155448" y="4210811"/>
              <a:ext cx="8721852" cy="2089403"/>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563676" y="309117"/>
            <a:ext cx="3781425"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SQL Commands</a:t>
            </a:r>
            <a:endParaRPr sz="4200"/>
          </a:p>
        </p:txBody>
      </p:sp>
      <p:grpSp>
        <p:nvGrpSpPr>
          <p:cNvPr id="85" name="Google Shape;85;p6"/>
          <p:cNvGrpSpPr/>
          <p:nvPr/>
        </p:nvGrpSpPr>
        <p:grpSpPr>
          <a:xfrm>
            <a:off x="140207" y="1524000"/>
            <a:ext cx="8752332" cy="5297422"/>
            <a:chOff x="140207" y="1524000"/>
            <a:chExt cx="8752332" cy="5297422"/>
          </a:xfrm>
        </p:grpSpPr>
        <p:pic>
          <p:nvPicPr>
            <p:cNvPr id="86" name="Google Shape;86;p6"/>
            <p:cNvPicPr preferRelativeResize="0"/>
            <p:nvPr/>
          </p:nvPicPr>
          <p:blipFill rotWithShape="1">
            <a:blip r:embed="rId3">
              <a:alphaModFix/>
            </a:blip>
            <a:srcRect/>
            <a:stretch/>
          </p:blipFill>
          <p:spPr>
            <a:xfrm>
              <a:off x="140207" y="3188207"/>
              <a:ext cx="8752332" cy="1705356"/>
            </a:xfrm>
            <a:prstGeom prst="rect">
              <a:avLst/>
            </a:prstGeom>
            <a:noFill/>
            <a:ln>
              <a:noFill/>
            </a:ln>
          </p:spPr>
        </p:pic>
        <p:pic>
          <p:nvPicPr>
            <p:cNvPr id="87" name="Google Shape;87;p6"/>
            <p:cNvPicPr preferRelativeResize="0"/>
            <p:nvPr/>
          </p:nvPicPr>
          <p:blipFill rotWithShape="1">
            <a:blip r:embed="rId4">
              <a:alphaModFix/>
            </a:blip>
            <a:srcRect/>
            <a:stretch/>
          </p:blipFill>
          <p:spPr>
            <a:xfrm>
              <a:off x="155448" y="1524000"/>
              <a:ext cx="8721852" cy="1674876"/>
            </a:xfrm>
            <a:prstGeom prst="rect">
              <a:avLst/>
            </a:prstGeom>
            <a:noFill/>
            <a:ln>
              <a:noFill/>
            </a:ln>
          </p:spPr>
        </p:pic>
        <p:pic>
          <p:nvPicPr>
            <p:cNvPr id="88" name="Google Shape;88;p6"/>
            <p:cNvPicPr preferRelativeResize="0"/>
            <p:nvPr/>
          </p:nvPicPr>
          <p:blipFill rotWithShape="1">
            <a:blip r:embed="rId5">
              <a:alphaModFix/>
            </a:blip>
            <a:srcRect/>
            <a:stretch/>
          </p:blipFill>
          <p:spPr>
            <a:xfrm>
              <a:off x="140207" y="5465062"/>
              <a:ext cx="8752332" cy="1356360"/>
            </a:xfrm>
            <a:prstGeom prst="rect">
              <a:avLst/>
            </a:prstGeom>
            <a:noFill/>
            <a:ln>
              <a:noFill/>
            </a:ln>
          </p:spPr>
        </p:pic>
        <p:pic>
          <p:nvPicPr>
            <p:cNvPr id="89" name="Google Shape;89;p6"/>
            <p:cNvPicPr preferRelativeResize="0"/>
            <p:nvPr/>
          </p:nvPicPr>
          <p:blipFill rotWithShape="1">
            <a:blip r:embed="rId6">
              <a:alphaModFix/>
            </a:blip>
            <a:srcRect/>
            <a:stretch/>
          </p:blipFill>
          <p:spPr>
            <a:xfrm>
              <a:off x="155448" y="4149851"/>
              <a:ext cx="8721852" cy="132588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563676" y="309117"/>
            <a:ext cx="5207000"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a:t>SQL RDBMS Concepts</a:t>
            </a:r>
            <a:endParaRPr sz="4200"/>
          </a:p>
        </p:txBody>
      </p:sp>
      <p:sp>
        <p:nvSpPr>
          <p:cNvPr id="95" name="Google Shape;95;p7"/>
          <p:cNvSpPr txBox="1"/>
          <p:nvPr/>
        </p:nvSpPr>
        <p:spPr>
          <a:xfrm>
            <a:off x="307848" y="1849112"/>
            <a:ext cx="2323388" cy="2377574"/>
          </a:xfrm>
          <a:prstGeom prst="rect">
            <a:avLst/>
          </a:prstGeom>
          <a:noFill/>
          <a:ln>
            <a:noFill/>
          </a:ln>
        </p:spPr>
        <p:txBody>
          <a:bodyPr spcFirstLastPara="1" wrap="square" lIns="0" tIns="165100" rIns="0" bIns="0" anchor="t" anchorCtr="0">
            <a:spAutoFit/>
          </a:bodyPr>
          <a:lstStyle/>
          <a:p>
            <a:pPr marL="355600" marR="0" lvl="0" indent="-342900" algn="l" rtl="0">
              <a:lnSpc>
                <a:spcPct val="100000"/>
              </a:lnSpc>
              <a:spcBef>
                <a:spcPts val="0"/>
              </a:spcBef>
              <a:spcAft>
                <a:spcPts val="0"/>
              </a:spcAft>
              <a:buClr>
                <a:srgbClr val="89D0D5"/>
              </a:buClr>
              <a:buSzPts val="1600"/>
              <a:buFont typeface="Noto Sans Symbols"/>
              <a:buChar char="►"/>
            </a:pPr>
            <a:r>
              <a:rPr lang="en-US" sz="2000" dirty="0">
                <a:solidFill>
                  <a:srgbClr val="FFFFFF"/>
                </a:solidFill>
                <a:latin typeface="Arial"/>
                <a:ea typeface="Arial"/>
                <a:cs typeface="Arial"/>
                <a:sym typeface="Arial"/>
              </a:rPr>
              <a:t>TABLE</a:t>
            </a:r>
            <a:endParaRPr sz="2000" dirty="0">
              <a:solidFill>
                <a:schemeClr val="dk1"/>
              </a:solidFill>
              <a:latin typeface="Arial"/>
              <a:ea typeface="Arial"/>
              <a:cs typeface="Arial"/>
              <a:sym typeface="Arial"/>
            </a:endParaRPr>
          </a:p>
          <a:p>
            <a:pPr marL="756285" marR="0" lvl="1" indent="-287654" algn="l" rtl="0">
              <a:lnSpc>
                <a:spcPct val="100000"/>
              </a:lnSpc>
              <a:spcBef>
                <a:spcPts val="1075"/>
              </a:spcBef>
              <a:spcAft>
                <a:spcPts val="0"/>
              </a:spcAft>
              <a:buClr>
                <a:srgbClr val="89D0D5"/>
              </a:buClr>
              <a:buSzPts val="1450"/>
              <a:buFont typeface="Noto Sans Symbols"/>
              <a:buChar char="►"/>
            </a:pPr>
            <a:r>
              <a:rPr lang="en-US" sz="1800" b="0" i="0" u="none" strike="noStrike" cap="none" dirty="0">
                <a:solidFill>
                  <a:srgbClr val="FFFFFF"/>
                </a:solidFill>
                <a:latin typeface="Arial"/>
                <a:ea typeface="Arial"/>
                <a:cs typeface="Arial"/>
                <a:sym typeface="Arial"/>
              </a:rPr>
              <a:t>RECORD</a:t>
            </a:r>
            <a:endParaRPr sz="1800" b="0" i="0" u="none" strike="noStrike" cap="none" dirty="0">
              <a:solidFill>
                <a:schemeClr val="dk1"/>
              </a:solidFill>
              <a:latin typeface="Arial"/>
              <a:ea typeface="Arial"/>
              <a:cs typeface="Arial"/>
              <a:sym typeface="Arial"/>
            </a:endParaRPr>
          </a:p>
          <a:p>
            <a:pPr marL="756285" marR="0" lvl="1" indent="-287654" algn="l" rtl="0">
              <a:lnSpc>
                <a:spcPct val="100000"/>
              </a:lnSpc>
              <a:spcBef>
                <a:spcPts val="994"/>
              </a:spcBef>
              <a:spcAft>
                <a:spcPts val="0"/>
              </a:spcAft>
              <a:buClr>
                <a:srgbClr val="89D0D5"/>
              </a:buClr>
              <a:buSzPts val="1450"/>
              <a:buFont typeface="Noto Sans Symbols"/>
              <a:buChar char="►"/>
            </a:pPr>
            <a:r>
              <a:rPr lang="en-US" sz="1800" b="0" i="0" u="none" strike="noStrike" cap="none" dirty="0">
                <a:solidFill>
                  <a:srgbClr val="FFFFFF"/>
                </a:solidFill>
                <a:latin typeface="Arial"/>
                <a:ea typeface="Arial"/>
                <a:cs typeface="Arial"/>
                <a:sym typeface="Arial"/>
              </a:rPr>
              <a:t>COLUMN</a:t>
            </a:r>
            <a:endParaRPr sz="1800" b="0" i="0" u="none" strike="noStrike" cap="none" dirty="0">
              <a:solidFill>
                <a:schemeClr val="dk1"/>
              </a:solidFill>
              <a:latin typeface="Arial"/>
              <a:ea typeface="Arial"/>
              <a:cs typeface="Arial"/>
              <a:sym typeface="Arial"/>
            </a:endParaRPr>
          </a:p>
          <a:p>
            <a:pPr marL="756285" marR="0" lvl="1" indent="-287654" algn="l" rtl="0">
              <a:lnSpc>
                <a:spcPct val="100000"/>
              </a:lnSpc>
              <a:spcBef>
                <a:spcPts val="1000"/>
              </a:spcBef>
              <a:spcAft>
                <a:spcPts val="0"/>
              </a:spcAft>
              <a:buClr>
                <a:srgbClr val="89D0D5"/>
              </a:buClr>
              <a:buSzPts val="1450"/>
              <a:buFont typeface="Noto Sans Symbols"/>
              <a:buChar char="►"/>
            </a:pPr>
            <a:r>
              <a:rPr lang="en-US" sz="1800" b="0" i="0" u="none" strike="noStrike" cap="none" dirty="0">
                <a:solidFill>
                  <a:srgbClr val="FFFFFF"/>
                </a:solidFill>
                <a:latin typeface="Arial"/>
                <a:ea typeface="Arial"/>
                <a:cs typeface="Arial"/>
                <a:sym typeface="Arial"/>
              </a:rPr>
              <a:t>CELL</a:t>
            </a:r>
            <a:endParaRPr sz="1800" b="0" i="0" u="none" strike="noStrike" cap="none" dirty="0">
              <a:solidFill>
                <a:schemeClr val="dk1"/>
              </a:solidFill>
              <a:latin typeface="Arial"/>
              <a:ea typeface="Arial"/>
              <a:cs typeface="Arial"/>
              <a:sym typeface="Arial"/>
            </a:endParaRPr>
          </a:p>
          <a:p>
            <a:pPr marL="457200" marR="0" lvl="1" indent="0" algn="l" rtl="0">
              <a:lnSpc>
                <a:spcPct val="100000"/>
              </a:lnSpc>
              <a:spcBef>
                <a:spcPts val="55"/>
              </a:spcBef>
              <a:spcAft>
                <a:spcPts val="0"/>
              </a:spcAft>
              <a:buClr>
                <a:srgbClr val="89D0D5"/>
              </a:buClr>
              <a:buSzPts val="2300"/>
              <a:buFont typeface="Noto Sans Symbols"/>
              <a:buNone/>
            </a:pPr>
            <a:endParaRPr sz="2300" b="0" i="0" u="none" strike="noStrike" cap="none"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endParaRPr sz="2000" dirty="0">
              <a:solidFill>
                <a:schemeClr val="dk1"/>
              </a:solidFill>
              <a:latin typeface="Arial"/>
              <a:ea typeface="Arial"/>
              <a:cs typeface="Arial"/>
              <a:sym typeface="Arial"/>
            </a:endParaRPr>
          </a:p>
        </p:txBody>
      </p:sp>
      <p:pic>
        <p:nvPicPr>
          <p:cNvPr id="96" name="Google Shape;96;p7"/>
          <p:cNvPicPr preferRelativeResize="0"/>
          <p:nvPr/>
        </p:nvPicPr>
        <p:blipFill rotWithShape="1">
          <a:blip r:embed="rId3">
            <a:alphaModFix/>
          </a:blip>
          <a:srcRect/>
          <a:stretch/>
        </p:blipFill>
        <p:spPr>
          <a:xfrm>
            <a:off x="3099816" y="1853183"/>
            <a:ext cx="4338828" cy="3540252"/>
          </a:xfrm>
          <a:prstGeom prst="rect">
            <a:avLst/>
          </a:prstGeom>
          <a:noFill/>
          <a:ln>
            <a:noFill/>
          </a:ln>
        </p:spPr>
      </p:pic>
      <p:pic>
        <p:nvPicPr>
          <p:cNvPr id="97" name="Google Shape;97;p7"/>
          <p:cNvPicPr preferRelativeResize="0"/>
          <p:nvPr/>
        </p:nvPicPr>
        <p:blipFill rotWithShape="1">
          <a:blip r:embed="rId4">
            <a:alphaModFix/>
          </a:blip>
          <a:srcRect/>
          <a:stretch/>
        </p:blipFill>
        <p:spPr>
          <a:xfrm>
            <a:off x="3098292" y="5661659"/>
            <a:ext cx="5737859" cy="961644"/>
          </a:xfrm>
          <a:prstGeom prst="rect">
            <a:avLst/>
          </a:prstGeom>
          <a:noFill/>
          <a:ln>
            <a:noFill/>
          </a:ln>
        </p:spPr>
      </p:pic>
      <p:pic>
        <p:nvPicPr>
          <p:cNvPr id="98" name="Google Shape;98;p7"/>
          <p:cNvPicPr preferRelativeResize="0"/>
          <p:nvPr/>
        </p:nvPicPr>
        <p:blipFill rotWithShape="1">
          <a:blip r:embed="rId5">
            <a:alphaModFix/>
          </a:blip>
          <a:srcRect/>
          <a:stretch/>
        </p:blipFill>
        <p:spPr>
          <a:xfrm>
            <a:off x="7539228" y="1853183"/>
            <a:ext cx="1296924" cy="35402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436297" y="118848"/>
            <a:ext cx="8271405"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dirty="0"/>
              <a:t>SQL RDBMS Concepts</a:t>
            </a:r>
            <a:endParaRPr sz="4200" dirty="0"/>
          </a:p>
        </p:txBody>
      </p:sp>
      <p:sp>
        <p:nvSpPr>
          <p:cNvPr id="104" name="Google Shape;104;p8"/>
          <p:cNvSpPr txBox="1"/>
          <p:nvPr/>
        </p:nvSpPr>
        <p:spPr>
          <a:xfrm>
            <a:off x="280394" y="784328"/>
            <a:ext cx="9045146" cy="4227676"/>
          </a:xfrm>
          <a:prstGeom prst="rect">
            <a:avLst/>
          </a:prstGeom>
          <a:noFill/>
          <a:ln>
            <a:noFill/>
          </a:ln>
        </p:spPr>
        <p:txBody>
          <a:bodyPr spcFirstLastPara="1" wrap="square" lIns="0" tIns="131425" rIns="0" bIns="0" anchor="t" anchorCtr="0">
            <a:spAutoFit/>
          </a:bodyPr>
          <a:lstStyle/>
          <a:p>
            <a:pPr marL="355600" marR="0" lvl="0" indent="-342900" algn="l" rtl="0">
              <a:lnSpc>
                <a:spcPct val="100000"/>
              </a:lnSpc>
              <a:spcBef>
                <a:spcPts val="0"/>
              </a:spcBef>
              <a:spcAft>
                <a:spcPts val="0"/>
              </a:spcAft>
              <a:buClr>
                <a:srgbClr val="89D0D5"/>
              </a:buClr>
              <a:buSzPts val="1500"/>
              <a:buFont typeface="Noto Sans Symbols"/>
              <a:buChar char="►"/>
            </a:pPr>
            <a:r>
              <a:rPr lang="en-US" sz="2400" dirty="0">
                <a:solidFill>
                  <a:srgbClr val="FFFFFF"/>
                </a:solidFill>
                <a:latin typeface="Arial"/>
                <a:ea typeface="Arial"/>
                <a:cs typeface="Arial"/>
                <a:sym typeface="Arial"/>
              </a:rPr>
              <a:t>SQL Constraints: (applied on </a:t>
            </a:r>
            <a:r>
              <a:rPr lang="en-US" sz="2400" dirty="0">
                <a:solidFill>
                  <a:srgbClr val="F5E1A9"/>
                </a:solidFill>
                <a:latin typeface="Arial"/>
                <a:ea typeface="Arial"/>
                <a:cs typeface="Arial"/>
                <a:sym typeface="Arial"/>
              </a:rPr>
              <a:t>columns</a:t>
            </a:r>
            <a:r>
              <a:rPr lang="en-US" sz="2400" dirty="0">
                <a:solidFill>
                  <a:srgbClr val="FFFFFF"/>
                </a:solidFill>
                <a:latin typeface="Arial"/>
                <a:ea typeface="Arial"/>
                <a:cs typeface="Arial"/>
                <a:sym typeface="Arial"/>
              </a:rPr>
              <a:t>)</a:t>
            </a:r>
            <a:endParaRPr sz="2400" dirty="0">
              <a:solidFill>
                <a:schemeClr val="dk1"/>
              </a:solidFill>
              <a:latin typeface="Arial"/>
              <a:ea typeface="Arial"/>
              <a:cs typeface="Arial"/>
              <a:sym typeface="Arial"/>
            </a:endParaRPr>
          </a:p>
          <a:p>
            <a:pPr marL="756285" marR="0" lvl="1" indent="-287654" algn="l" rtl="0">
              <a:lnSpc>
                <a:spcPct val="100000"/>
              </a:lnSpc>
              <a:spcBef>
                <a:spcPts val="844"/>
              </a:spcBef>
              <a:spcAft>
                <a:spcPts val="0"/>
              </a:spcAft>
              <a:buClr>
                <a:srgbClr val="89D0D5"/>
              </a:buClr>
              <a:buSzPts val="1350"/>
              <a:buFont typeface="Noto Sans Symbols"/>
              <a:buChar char="►"/>
            </a:pPr>
            <a:r>
              <a:rPr lang="en-US" sz="2000" b="0" i="0" u="none" strike="noStrike" cap="none" dirty="0">
                <a:solidFill>
                  <a:srgbClr val="FFFFFF"/>
                </a:solidFill>
                <a:latin typeface="Arial"/>
                <a:ea typeface="Arial"/>
                <a:cs typeface="Arial"/>
                <a:sym typeface="Arial"/>
              </a:rPr>
              <a:t>NOT NULL Constraint</a:t>
            </a:r>
            <a:endParaRPr sz="2000" b="0" i="0" u="none" strike="noStrike" cap="none" dirty="0">
              <a:solidFill>
                <a:schemeClr val="dk1"/>
              </a:solidFill>
              <a:latin typeface="Arial"/>
              <a:ea typeface="Arial"/>
              <a:cs typeface="Arial"/>
              <a:sym typeface="Arial"/>
            </a:endParaRPr>
          </a:p>
          <a:p>
            <a:pPr marL="756285" marR="0" lvl="1" indent="-287654" algn="l" rtl="0">
              <a:lnSpc>
                <a:spcPct val="100000"/>
              </a:lnSpc>
              <a:spcBef>
                <a:spcPts val="805"/>
              </a:spcBef>
              <a:spcAft>
                <a:spcPts val="0"/>
              </a:spcAft>
              <a:buClr>
                <a:srgbClr val="89D0D5"/>
              </a:buClr>
              <a:buSzPts val="1350"/>
              <a:buFont typeface="Noto Sans Symbols"/>
              <a:buChar char="►"/>
            </a:pPr>
            <a:r>
              <a:rPr lang="en-US" sz="2000" b="0" i="0" u="none" strike="noStrike" cap="none" dirty="0">
                <a:solidFill>
                  <a:srgbClr val="FFFFFF"/>
                </a:solidFill>
                <a:latin typeface="Arial"/>
                <a:ea typeface="Arial"/>
                <a:cs typeface="Arial"/>
                <a:sym typeface="Arial"/>
              </a:rPr>
              <a:t>UNIQUE Constraint</a:t>
            </a:r>
            <a:endParaRPr sz="2000" b="0" i="0" u="none" strike="noStrike" cap="none" dirty="0">
              <a:solidFill>
                <a:schemeClr val="dk1"/>
              </a:solidFill>
              <a:latin typeface="Arial"/>
              <a:ea typeface="Arial"/>
              <a:cs typeface="Arial"/>
              <a:sym typeface="Arial"/>
            </a:endParaRPr>
          </a:p>
          <a:p>
            <a:pPr marL="756285" marR="0" lvl="1" indent="-287654" algn="l" rtl="0">
              <a:lnSpc>
                <a:spcPct val="100000"/>
              </a:lnSpc>
              <a:spcBef>
                <a:spcPts val="795"/>
              </a:spcBef>
              <a:spcAft>
                <a:spcPts val="0"/>
              </a:spcAft>
              <a:buClr>
                <a:srgbClr val="89D0D5"/>
              </a:buClr>
              <a:buSzPts val="1350"/>
              <a:buFont typeface="Noto Sans Symbols"/>
              <a:buChar char="►"/>
            </a:pPr>
            <a:r>
              <a:rPr lang="en-US" sz="2000" b="0" i="0" u="none" strike="noStrike" cap="none" dirty="0">
                <a:solidFill>
                  <a:srgbClr val="FFFFFF"/>
                </a:solidFill>
                <a:latin typeface="Arial"/>
                <a:ea typeface="Arial"/>
                <a:cs typeface="Arial"/>
                <a:sym typeface="Arial"/>
              </a:rPr>
              <a:t>PRIMARY Key</a:t>
            </a:r>
            <a:endParaRPr sz="2000" b="0" i="0" u="none" strike="noStrike" cap="none" dirty="0">
              <a:solidFill>
                <a:schemeClr val="dk1"/>
              </a:solidFill>
              <a:latin typeface="Arial"/>
              <a:ea typeface="Arial"/>
              <a:cs typeface="Arial"/>
              <a:sym typeface="Arial"/>
            </a:endParaRPr>
          </a:p>
          <a:p>
            <a:pPr marL="756285" marR="0" lvl="1" indent="-287654" algn="l" rtl="0">
              <a:lnSpc>
                <a:spcPct val="100000"/>
              </a:lnSpc>
              <a:spcBef>
                <a:spcPts val="790"/>
              </a:spcBef>
              <a:spcAft>
                <a:spcPts val="0"/>
              </a:spcAft>
              <a:buClr>
                <a:srgbClr val="89D0D5"/>
              </a:buClr>
              <a:buSzPts val="1350"/>
              <a:buFont typeface="Noto Sans Symbols"/>
              <a:buChar char="►"/>
            </a:pPr>
            <a:r>
              <a:rPr lang="en-US" sz="2000" b="0" i="0" u="none" strike="noStrike" cap="none" dirty="0">
                <a:solidFill>
                  <a:srgbClr val="FFFFFF"/>
                </a:solidFill>
                <a:latin typeface="Arial"/>
                <a:ea typeface="Arial"/>
                <a:cs typeface="Arial"/>
                <a:sym typeface="Arial"/>
              </a:rPr>
              <a:t>FOREIGN Key</a:t>
            </a:r>
            <a:endParaRPr sz="2000" b="0" i="0" u="none" strike="noStrike" cap="none" dirty="0">
              <a:solidFill>
                <a:schemeClr val="dk1"/>
              </a:solidFill>
              <a:latin typeface="Arial"/>
              <a:ea typeface="Arial"/>
              <a:cs typeface="Arial"/>
              <a:sym typeface="Arial"/>
            </a:endParaRPr>
          </a:p>
          <a:p>
            <a:pPr marL="756285" marR="0" lvl="1" indent="-287654" algn="l" rtl="0">
              <a:lnSpc>
                <a:spcPct val="100000"/>
              </a:lnSpc>
              <a:spcBef>
                <a:spcPts val="805"/>
              </a:spcBef>
              <a:spcAft>
                <a:spcPts val="0"/>
              </a:spcAft>
              <a:buClr>
                <a:srgbClr val="89D0D5"/>
              </a:buClr>
              <a:buSzPts val="1350"/>
              <a:buFont typeface="Noto Sans Symbols"/>
              <a:buChar char="►"/>
            </a:pPr>
            <a:r>
              <a:rPr lang="en-US" sz="2000" b="0" i="0" u="none" strike="noStrike" cap="none" dirty="0">
                <a:solidFill>
                  <a:srgbClr val="FFFFFF"/>
                </a:solidFill>
                <a:latin typeface="Arial"/>
                <a:ea typeface="Arial"/>
                <a:cs typeface="Arial"/>
                <a:sym typeface="Arial"/>
              </a:rPr>
              <a:t>CHECK Constraint</a:t>
            </a:r>
            <a:endParaRPr sz="2000" b="0" i="0" u="none" strike="noStrike" cap="none" dirty="0">
              <a:solidFill>
                <a:schemeClr val="dk1"/>
              </a:solidFill>
              <a:latin typeface="Arial"/>
              <a:ea typeface="Arial"/>
              <a:cs typeface="Arial"/>
              <a:sym typeface="Arial"/>
            </a:endParaRPr>
          </a:p>
          <a:p>
            <a:pPr marL="355600" marR="0" lvl="0" indent="-342900" algn="l" rtl="0">
              <a:lnSpc>
                <a:spcPct val="100000"/>
              </a:lnSpc>
              <a:spcBef>
                <a:spcPts val="715"/>
              </a:spcBef>
              <a:spcAft>
                <a:spcPts val="0"/>
              </a:spcAft>
              <a:buClr>
                <a:srgbClr val="89D0D5"/>
              </a:buClr>
              <a:buSzPts val="1500"/>
              <a:buFont typeface="Noto Sans Symbols"/>
              <a:buChar char="►"/>
            </a:pPr>
            <a:r>
              <a:rPr lang="en-US" sz="2400" dirty="0">
                <a:solidFill>
                  <a:srgbClr val="FFFFFF"/>
                </a:solidFill>
                <a:latin typeface="Arial"/>
                <a:ea typeface="Arial"/>
                <a:cs typeface="Arial"/>
                <a:sym typeface="Arial"/>
              </a:rPr>
              <a:t>Data Integrity:</a:t>
            </a:r>
            <a:endParaRPr sz="2400" dirty="0">
              <a:solidFill>
                <a:schemeClr val="dk1"/>
              </a:solidFill>
              <a:latin typeface="Arial"/>
              <a:ea typeface="Arial"/>
              <a:cs typeface="Arial"/>
              <a:sym typeface="Arial"/>
            </a:endParaRPr>
          </a:p>
          <a:p>
            <a:pPr marL="756285" marR="0" lvl="1" indent="-287654" algn="l" rtl="0">
              <a:lnSpc>
                <a:spcPct val="100000"/>
              </a:lnSpc>
              <a:spcBef>
                <a:spcPts val="844"/>
              </a:spcBef>
              <a:spcAft>
                <a:spcPts val="0"/>
              </a:spcAft>
              <a:buClr>
                <a:srgbClr val="89D0D5"/>
              </a:buClr>
              <a:buSzPts val="1350"/>
              <a:buFont typeface="Noto Sans Symbols"/>
              <a:buChar char="►"/>
            </a:pPr>
            <a:r>
              <a:rPr lang="en-US" sz="2000" b="0" i="0" u="none" strike="noStrike" cap="none" dirty="0">
                <a:solidFill>
                  <a:srgbClr val="F5E1A9"/>
                </a:solidFill>
                <a:latin typeface="Arial"/>
                <a:ea typeface="Arial"/>
                <a:cs typeface="Arial"/>
                <a:sym typeface="Arial"/>
              </a:rPr>
              <a:t>Entity </a:t>
            </a:r>
            <a:r>
              <a:rPr lang="en-US" sz="2000" b="0" i="0" u="none" strike="noStrike" cap="none" dirty="0">
                <a:solidFill>
                  <a:srgbClr val="FFFFFF"/>
                </a:solidFill>
                <a:latin typeface="Arial"/>
                <a:ea typeface="Arial"/>
                <a:cs typeface="Arial"/>
                <a:sym typeface="Arial"/>
              </a:rPr>
              <a:t>Integrity: There are </a:t>
            </a:r>
            <a:r>
              <a:rPr lang="en-US" sz="2000" b="0" i="0" u="none" strike="noStrike" cap="none" dirty="0">
                <a:solidFill>
                  <a:srgbClr val="F5E1A9"/>
                </a:solidFill>
                <a:latin typeface="Arial"/>
                <a:ea typeface="Arial"/>
                <a:cs typeface="Arial"/>
                <a:sym typeface="Arial"/>
              </a:rPr>
              <a:t>no duplicate rows </a:t>
            </a:r>
            <a:r>
              <a:rPr lang="en-US" sz="2000" b="0" i="0" u="none" strike="noStrike" cap="none" dirty="0">
                <a:solidFill>
                  <a:srgbClr val="FFFFFF"/>
                </a:solidFill>
                <a:latin typeface="Arial"/>
                <a:ea typeface="Arial"/>
                <a:cs typeface="Arial"/>
                <a:sym typeface="Arial"/>
              </a:rPr>
              <a:t>in a table</a:t>
            </a:r>
            <a:endParaRPr sz="2000" b="0" i="0" u="none" strike="noStrike" cap="none" dirty="0">
              <a:solidFill>
                <a:schemeClr val="dk1"/>
              </a:solidFill>
              <a:latin typeface="Arial"/>
              <a:ea typeface="Arial"/>
              <a:cs typeface="Arial"/>
              <a:sym typeface="Arial"/>
            </a:endParaRPr>
          </a:p>
          <a:p>
            <a:pPr marL="756285" marR="0" lvl="1" indent="-287654" algn="l" rtl="0">
              <a:lnSpc>
                <a:spcPct val="114058"/>
              </a:lnSpc>
              <a:spcBef>
                <a:spcPts val="805"/>
              </a:spcBef>
              <a:spcAft>
                <a:spcPts val="0"/>
              </a:spcAft>
              <a:buClr>
                <a:srgbClr val="89D0D5"/>
              </a:buClr>
              <a:buSzPts val="1350"/>
              <a:buFont typeface="Noto Sans Symbols"/>
              <a:buChar char="►"/>
            </a:pPr>
            <a:r>
              <a:rPr lang="en-US" sz="2000" b="0" i="0" u="none" strike="noStrike" cap="none" dirty="0">
                <a:solidFill>
                  <a:srgbClr val="F5E1A9"/>
                </a:solidFill>
                <a:latin typeface="Arial"/>
                <a:ea typeface="Arial"/>
                <a:cs typeface="Arial"/>
                <a:sym typeface="Arial"/>
              </a:rPr>
              <a:t>Domain </a:t>
            </a:r>
            <a:r>
              <a:rPr lang="en-US" sz="2000" b="0" i="0" u="none" strike="noStrike" cap="none" dirty="0">
                <a:solidFill>
                  <a:srgbClr val="FFFFFF"/>
                </a:solidFill>
                <a:latin typeface="Arial"/>
                <a:ea typeface="Arial"/>
                <a:cs typeface="Arial"/>
                <a:sym typeface="Arial"/>
              </a:rPr>
              <a:t>Integrity: Enforces valid entries for a given column by</a:t>
            </a:r>
            <a:r>
              <a:rPr lang="en-US" sz="2000" dirty="0">
                <a:solidFill>
                  <a:schemeClr val="dk1"/>
                </a:solidFill>
              </a:rPr>
              <a:t> </a:t>
            </a:r>
            <a:r>
              <a:rPr lang="en-US" sz="2000" dirty="0">
                <a:solidFill>
                  <a:srgbClr val="FFFFFF"/>
                </a:solidFill>
                <a:latin typeface="Arial"/>
                <a:ea typeface="Arial"/>
                <a:cs typeface="Arial"/>
                <a:sym typeface="Arial"/>
              </a:rPr>
              <a:t>restricting the type</a:t>
            </a:r>
            <a:endParaRPr sz="2000" dirty="0">
              <a:solidFill>
                <a:schemeClr val="dk1"/>
              </a:solidFill>
              <a:latin typeface="Arial"/>
              <a:ea typeface="Arial"/>
              <a:cs typeface="Arial"/>
              <a:sym typeface="Arial"/>
            </a:endParaRPr>
          </a:p>
        </p:txBody>
      </p:sp>
      <p:sp>
        <p:nvSpPr>
          <p:cNvPr id="105" name="Google Shape;105;p8"/>
          <p:cNvSpPr txBox="1"/>
          <p:nvPr/>
        </p:nvSpPr>
        <p:spPr>
          <a:xfrm>
            <a:off x="735760" y="5012004"/>
            <a:ext cx="8408239" cy="1459374"/>
          </a:xfrm>
          <a:prstGeom prst="rect">
            <a:avLst/>
          </a:prstGeom>
          <a:noFill/>
          <a:ln>
            <a:noFill/>
          </a:ln>
        </p:spPr>
        <p:txBody>
          <a:bodyPr spcFirstLastPara="1" wrap="square" lIns="0" tIns="12700" rIns="0" bIns="0" anchor="t" anchorCtr="0">
            <a:spAutoFit/>
          </a:bodyPr>
          <a:lstStyle/>
          <a:p>
            <a:pPr marL="299085" indent="-287019">
              <a:buClr>
                <a:srgbClr val="89D0D5"/>
              </a:buClr>
              <a:buSzPts val="1350"/>
              <a:buFont typeface="Noto Sans Symbols"/>
              <a:buChar char="►"/>
            </a:pPr>
            <a:r>
              <a:rPr lang="en-US" sz="2000" dirty="0">
                <a:solidFill>
                  <a:srgbClr val="F5E1A9"/>
                </a:solidFill>
                <a:latin typeface="Arial"/>
                <a:ea typeface="Arial"/>
                <a:cs typeface="Arial"/>
                <a:sym typeface="Arial"/>
              </a:rPr>
              <a:t>Referential </a:t>
            </a:r>
            <a:r>
              <a:rPr lang="en-US" sz="2000" dirty="0">
                <a:solidFill>
                  <a:srgbClr val="FFFFFF"/>
                </a:solidFill>
                <a:latin typeface="Arial"/>
                <a:ea typeface="Arial"/>
                <a:cs typeface="Arial"/>
                <a:sym typeface="Arial"/>
              </a:rPr>
              <a:t>Integrity: Rows cannot be deleted which are used </a:t>
            </a:r>
            <a:r>
              <a:rPr lang="en-US" sz="2000" dirty="0">
                <a:solidFill>
                  <a:srgbClr val="FFFFFF"/>
                </a:solidFill>
              </a:rPr>
              <a:t>by other records</a:t>
            </a:r>
          </a:p>
          <a:p>
            <a:pPr marL="299085" indent="-287019">
              <a:buClr>
                <a:srgbClr val="89D0D5"/>
              </a:buClr>
              <a:buSzPts val="1350"/>
              <a:buFont typeface="Noto Sans Symbols"/>
              <a:buChar char="►"/>
            </a:pPr>
            <a:r>
              <a:rPr lang="en-US" sz="2000" dirty="0">
                <a:solidFill>
                  <a:srgbClr val="F5E1A9"/>
                </a:solidFill>
              </a:rPr>
              <a:t>User-Defined </a:t>
            </a:r>
            <a:r>
              <a:rPr lang="en-US" sz="2000" dirty="0">
                <a:solidFill>
                  <a:srgbClr val="FFFFFF"/>
                </a:solidFill>
              </a:rPr>
              <a:t>Integrity: Enforces some specific business rules</a:t>
            </a:r>
            <a:endParaRPr lang="en-US" sz="2000" dirty="0">
              <a:solidFill>
                <a:schemeClr val="dk1"/>
              </a:solidFill>
            </a:endParaRPr>
          </a:p>
          <a:p>
            <a:pPr marL="299085" indent="-287019">
              <a:buClr>
                <a:srgbClr val="89D0D5"/>
              </a:buClr>
              <a:buSzPts val="1350"/>
              <a:buFont typeface="Noto Sans Symbols"/>
              <a:buChar char="►"/>
            </a:pPr>
            <a:endParaRPr lang="en-US" sz="1700" dirty="0">
              <a:solidFill>
                <a:schemeClr val="dk1"/>
              </a:solidFill>
            </a:endParaRPr>
          </a:p>
          <a:p>
            <a:pPr marL="299085" marR="0" lvl="0" indent="-287019" algn="l" rtl="0">
              <a:lnSpc>
                <a:spcPct val="100000"/>
              </a:lnSpc>
              <a:spcBef>
                <a:spcPts val="0"/>
              </a:spcBef>
              <a:spcAft>
                <a:spcPts val="0"/>
              </a:spcAft>
              <a:buClr>
                <a:srgbClr val="89D0D5"/>
              </a:buClr>
              <a:buSzPts val="1350"/>
              <a:buFont typeface="Noto Sans Symbols"/>
              <a:buChar char="►"/>
            </a:pPr>
            <a:endParaRPr sz="1700"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563676" y="309117"/>
            <a:ext cx="4230746" cy="6654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00" dirty="0"/>
              <a:t>SQL : DDL</a:t>
            </a:r>
            <a:endParaRPr sz="4200" dirty="0"/>
          </a:p>
        </p:txBody>
      </p:sp>
      <p:sp>
        <p:nvSpPr>
          <p:cNvPr id="112" name="Google Shape;112;p9"/>
          <p:cNvSpPr txBox="1"/>
          <p:nvPr/>
        </p:nvSpPr>
        <p:spPr>
          <a:xfrm>
            <a:off x="259492" y="1086776"/>
            <a:ext cx="2900699" cy="1294765"/>
          </a:xfrm>
          <a:prstGeom prst="rect">
            <a:avLst/>
          </a:prstGeom>
          <a:noFill/>
          <a:ln>
            <a:noFill/>
          </a:ln>
        </p:spPr>
        <p:txBody>
          <a:bodyPr spcFirstLastPara="1" wrap="square" lIns="0" tIns="165100" rIns="0" bIns="0" anchor="t" anchorCtr="0">
            <a:spAutoFit/>
          </a:bodyPr>
          <a:lstStyle/>
          <a:p>
            <a:pPr marL="355600" marR="0" lvl="0" indent="-342900" algn="l" rtl="0">
              <a:lnSpc>
                <a:spcPct val="100000"/>
              </a:lnSpc>
              <a:spcBef>
                <a:spcPts val="0"/>
              </a:spcBef>
              <a:spcAft>
                <a:spcPts val="0"/>
              </a:spcAft>
              <a:buClr>
                <a:srgbClr val="89D0D5"/>
              </a:buClr>
              <a:buSzPts val="1600"/>
              <a:buFont typeface="Noto Sans Symbols"/>
              <a:buChar char="►"/>
            </a:pPr>
            <a:r>
              <a:rPr lang="en-US" sz="2000" dirty="0">
                <a:solidFill>
                  <a:srgbClr val="FFFFFF"/>
                </a:solidFill>
                <a:latin typeface="Arial"/>
                <a:ea typeface="Arial"/>
                <a:cs typeface="Arial"/>
                <a:sym typeface="Arial"/>
              </a:rPr>
              <a:t>Create Table:</a:t>
            </a:r>
            <a:endParaRPr sz="2000" dirty="0">
              <a:solidFill>
                <a:schemeClr val="dk1"/>
              </a:solidFill>
              <a:latin typeface="Arial"/>
              <a:ea typeface="Arial"/>
              <a:cs typeface="Arial"/>
              <a:sym typeface="Arial"/>
            </a:endParaRPr>
          </a:p>
          <a:p>
            <a:pPr marL="756285" marR="0" lvl="1" indent="-287654" algn="l" rtl="0">
              <a:lnSpc>
                <a:spcPct val="100000"/>
              </a:lnSpc>
              <a:spcBef>
                <a:spcPts val="1075"/>
              </a:spcBef>
              <a:spcAft>
                <a:spcPts val="0"/>
              </a:spcAft>
              <a:buClr>
                <a:srgbClr val="89D0D5"/>
              </a:buClr>
              <a:buSzPts val="1450"/>
              <a:buFont typeface="Noto Sans Symbols"/>
              <a:buChar char="►"/>
            </a:pPr>
            <a:r>
              <a:rPr lang="en-US" sz="1800" b="0" i="0" u="none" strike="noStrike" cap="none" dirty="0">
                <a:solidFill>
                  <a:srgbClr val="FFFFFF"/>
                </a:solidFill>
                <a:latin typeface="Arial"/>
                <a:ea typeface="Arial"/>
                <a:cs typeface="Arial"/>
                <a:sym typeface="Arial"/>
              </a:rPr>
              <a:t>COLUMNS</a:t>
            </a:r>
            <a:endParaRPr sz="1800" b="0" i="0" u="none" strike="noStrike" cap="none" dirty="0">
              <a:solidFill>
                <a:schemeClr val="dk1"/>
              </a:solidFill>
              <a:latin typeface="Arial"/>
              <a:ea typeface="Arial"/>
              <a:cs typeface="Arial"/>
              <a:sym typeface="Arial"/>
            </a:endParaRPr>
          </a:p>
          <a:p>
            <a:pPr marL="756285" marR="0" lvl="1" indent="-287654" algn="l" rtl="0">
              <a:lnSpc>
                <a:spcPct val="100000"/>
              </a:lnSpc>
              <a:spcBef>
                <a:spcPts val="994"/>
              </a:spcBef>
              <a:spcAft>
                <a:spcPts val="0"/>
              </a:spcAft>
              <a:buClr>
                <a:srgbClr val="89D0D5"/>
              </a:buClr>
              <a:buSzPts val="1450"/>
              <a:buFont typeface="Noto Sans Symbols"/>
              <a:buChar char="►"/>
            </a:pPr>
            <a:r>
              <a:rPr lang="en-US" sz="1800" b="0" i="0" u="none" strike="noStrike" cap="none" dirty="0">
                <a:solidFill>
                  <a:srgbClr val="FFFFFF"/>
                </a:solidFill>
                <a:latin typeface="Arial"/>
                <a:ea typeface="Arial"/>
                <a:cs typeface="Arial"/>
                <a:sym typeface="Arial"/>
              </a:rPr>
              <a:t>CONSTRAINTS</a:t>
            </a:r>
            <a:endParaRPr sz="1800" b="0" i="0" u="none" strike="noStrike" cap="none" dirty="0">
              <a:solidFill>
                <a:schemeClr val="dk1"/>
              </a:solidFill>
              <a:latin typeface="Arial"/>
              <a:ea typeface="Arial"/>
              <a:cs typeface="Arial"/>
              <a:sym typeface="Arial"/>
            </a:endParaRPr>
          </a:p>
        </p:txBody>
      </p:sp>
      <p:pic>
        <p:nvPicPr>
          <p:cNvPr id="114" name="Google Shape;114;p9"/>
          <p:cNvPicPr preferRelativeResize="0"/>
          <p:nvPr/>
        </p:nvPicPr>
        <p:blipFill rotWithShape="1">
          <a:blip r:embed="rId3">
            <a:alphaModFix/>
          </a:blip>
          <a:srcRect/>
          <a:stretch/>
        </p:blipFill>
        <p:spPr>
          <a:xfrm>
            <a:off x="164489" y="2623860"/>
            <a:ext cx="3989971" cy="3705200"/>
          </a:xfrm>
          <a:prstGeom prst="rect">
            <a:avLst/>
          </a:prstGeom>
          <a:noFill/>
          <a:ln>
            <a:noFill/>
          </a:ln>
        </p:spPr>
      </p:pic>
      <p:sp>
        <p:nvSpPr>
          <p:cNvPr id="115" name="Google Shape;115;p9"/>
          <p:cNvSpPr txBox="1"/>
          <p:nvPr/>
        </p:nvSpPr>
        <p:spPr>
          <a:xfrm>
            <a:off x="4572000" y="2623860"/>
            <a:ext cx="4572000" cy="31085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lt1"/>
                </a:solidFill>
                <a:latin typeface="Calibri"/>
                <a:ea typeface="Calibri"/>
                <a:cs typeface="Calibri"/>
                <a:sym typeface="Calibri"/>
              </a:rPr>
              <a:t>CREATE TABLE phone</a:t>
            </a:r>
          </a:p>
          <a:p>
            <a:pPr marL="0" marR="0" lvl="0" indent="0" algn="l" rtl="0">
              <a:spcBef>
                <a:spcPts val="0"/>
              </a:spcBef>
              <a:spcAft>
                <a:spcPts val="0"/>
              </a:spcAft>
              <a:buNone/>
            </a:pPr>
            <a:r>
              <a:rPr lang="en-US" sz="2800" dirty="0">
                <a:solidFill>
                  <a:schemeClr val="lt1"/>
                </a:solidFill>
                <a:latin typeface="Calibri"/>
                <a:ea typeface="Calibri"/>
                <a:cs typeface="Calibri"/>
                <a:sym typeface="Calibri"/>
              </a:rPr>
              <a:t>(</a:t>
            </a:r>
            <a:endParaRPr sz="2000" dirty="0"/>
          </a:p>
          <a:p>
            <a:pPr marL="0" marR="0" lvl="0" indent="0" algn="l" rtl="0">
              <a:spcBef>
                <a:spcPts val="0"/>
              </a:spcBef>
              <a:spcAft>
                <a:spcPts val="0"/>
              </a:spcAft>
              <a:buNone/>
            </a:pPr>
            <a:r>
              <a:rPr lang="en-US" sz="2800" dirty="0">
                <a:solidFill>
                  <a:schemeClr val="lt1"/>
                </a:solidFill>
                <a:latin typeface="Calibri"/>
                <a:ea typeface="Calibri"/>
                <a:cs typeface="Calibri"/>
                <a:sym typeface="Calibri"/>
              </a:rPr>
              <a:t>Phone int primary key,</a:t>
            </a:r>
            <a:endParaRPr sz="2000" dirty="0"/>
          </a:p>
          <a:p>
            <a:pPr marL="0" marR="0" lvl="0" indent="0" algn="l" rtl="0">
              <a:spcBef>
                <a:spcPts val="0"/>
              </a:spcBef>
              <a:spcAft>
                <a:spcPts val="0"/>
              </a:spcAft>
              <a:buNone/>
            </a:pPr>
            <a:r>
              <a:rPr lang="en-US" sz="2800" dirty="0">
                <a:solidFill>
                  <a:schemeClr val="lt1"/>
                </a:solidFill>
                <a:latin typeface="Calibri"/>
                <a:ea typeface="Calibri"/>
                <a:cs typeface="Calibri"/>
                <a:sym typeface="Calibri"/>
              </a:rPr>
              <a:t>ISSN int,</a:t>
            </a:r>
            <a:endParaRPr sz="2000" dirty="0"/>
          </a:p>
          <a:p>
            <a:pPr marL="0" marR="0" lvl="0" indent="0" algn="l" rtl="0">
              <a:spcBef>
                <a:spcPts val="0"/>
              </a:spcBef>
              <a:spcAft>
                <a:spcPts val="0"/>
              </a:spcAft>
              <a:buNone/>
            </a:pPr>
            <a:r>
              <a:rPr lang="en-US" sz="2800" dirty="0">
                <a:solidFill>
                  <a:schemeClr val="lt1"/>
                </a:solidFill>
                <a:latin typeface="Calibri"/>
                <a:ea typeface="Calibri"/>
                <a:cs typeface="Calibri"/>
                <a:sym typeface="Calibri"/>
              </a:rPr>
              <a:t>FOREIGN KEY (ISSN) REFERENCES Persons(ISSN)</a:t>
            </a:r>
            <a:endParaRPr sz="2000" dirty="0"/>
          </a:p>
          <a:p>
            <a:pPr marL="0" marR="0" lvl="0" indent="0" algn="l" rtl="0">
              <a:spcBef>
                <a:spcPts val="0"/>
              </a:spcBef>
              <a:spcAft>
                <a:spcPts val="0"/>
              </a:spcAft>
              <a:buNone/>
            </a:pPr>
            <a:r>
              <a:rPr lang="en-US" sz="2800" dirty="0">
                <a:solidFill>
                  <a:schemeClr val="lt1"/>
                </a:solidFill>
                <a:latin typeface="Calibri"/>
                <a:ea typeface="Calibri"/>
                <a:cs typeface="Calibri"/>
                <a:sym typeface="Calibri"/>
              </a:rPr>
              <a:t>); </a:t>
            </a:r>
            <a:endParaRPr sz="2800"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1587</Words>
  <Application>Microsoft Office PowerPoint</Application>
  <PresentationFormat>On-screen Show (4:3)</PresentationFormat>
  <Paragraphs>346</Paragraphs>
  <Slides>44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Consolas</vt:lpstr>
      <vt:lpstr>Noto Sans Symbols</vt:lpstr>
      <vt:lpstr>Verdana</vt:lpstr>
      <vt:lpstr>Office Theme</vt:lpstr>
      <vt:lpstr>Introduction to</vt:lpstr>
      <vt:lpstr>What is SQL?</vt:lpstr>
      <vt:lpstr>PowerPoint Presentation</vt:lpstr>
      <vt:lpstr>SQL Commands</vt:lpstr>
      <vt:lpstr>SQL Commands</vt:lpstr>
      <vt:lpstr>SQL Commands</vt:lpstr>
      <vt:lpstr>SQL RDBMS Concepts</vt:lpstr>
      <vt:lpstr>SQL RDBMS Concepts</vt:lpstr>
      <vt:lpstr>SQL : DDL</vt:lpstr>
      <vt:lpstr>SQL: DDL</vt:lpstr>
      <vt:lpstr>SQL: DML: INSERT</vt:lpstr>
      <vt:lpstr>SQL: DML: INSERT</vt:lpstr>
      <vt:lpstr>SQL: DML: INSERT</vt:lpstr>
      <vt:lpstr>Classwork:</vt:lpstr>
      <vt:lpstr>Question: 1.Create department and Employee table and attributes. 2. Insert 5 values into each table department and Employee, respectively. 3. Add new column to employee table as address 5. Add values to address column  6. Remove the record from employee table whose cid is 7 7. Display the record of employee whose id is 4 </vt:lpstr>
      <vt:lpstr>PowerPoint Presentation</vt:lpstr>
      <vt:lpstr>SQL: DML: UPDATE</vt:lpstr>
      <vt:lpstr>SQL: DML: DELETE</vt:lpstr>
      <vt:lpstr>PowerPoint Presentation</vt:lpstr>
      <vt:lpstr>SQL: DQL: SELECT</vt:lpstr>
      <vt:lpstr>SQL: DQL: SELECT</vt:lpstr>
      <vt:lpstr>SQL: DQL: SELECT</vt:lpstr>
      <vt:lpstr>SQL: DQL: SELECT</vt:lpstr>
      <vt:lpstr>SQL: DQL: SELECT</vt:lpstr>
      <vt:lpstr>PowerPoint Presentation</vt:lpstr>
      <vt:lpstr>SQL: DQL: SELECT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DCL: CREATE USER</vt:lpstr>
      <vt:lpstr>PowerPoint Presentation</vt:lpstr>
      <vt:lpstr>PowerPoint Presentation</vt:lpstr>
      <vt:lpstr>Other database objects VIEWS Sequences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dc:title>
  <cp:lastModifiedBy>Student</cp:lastModifiedBy>
  <cp:revision>50</cp:revision>
  <dcterms:created xsi:type="dcterms:W3CDTF">2021-03-09T03:13:40Z</dcterms:created>
  <dcterms:modified xsi:type="dcterms:W3CDTF">2023-09-04T03:12:24Z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2016-12-16T00:00:00Z</vt:filetime>
  </property>
  <property fmtid="{D5CDD505-2E9C-101B-9397-08002B2CF9AE}" pid="3" name="Creator">
    <vt:lpwstr>Microsoft® PowerPoint® 2013</vt:lpwstr>
  </property>
  <property fmtid="{D5CDD505-2E9C-101B-9397-08002B2CF9AE}" pid="4" name="LastSaved">
    <vt:filetime>2021-03-09T00:00:00Z</vt:filetime>
  </property>
</Properties>
</file>