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1" r:id="rId18"/>
    <p:sldId id="302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7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04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76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95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59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9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2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0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3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22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667000"/>
            <a:ext cx="5063490" cy="68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2960" algn="ctr">
              <a:lnSpc>
                <a:spcPct val="152100"/>
              </a:lnSpc>
              <a:spcBef>
                <a:spcPts val="100"/>
              </a:spcBef>
            </a:pPr>
            <a:r>
              <a:rPr u="none" spc="-5" dirty="0">
                <a:latin typeface="Bookman Uralic"/>
                <a:cs typeface="Bookman Uralic"/>
              </a:rPr>
              <a:t>Database</a:t>
            </a:r>
            <a:r>
              <a:rPr u="none" spc="-60" dirty="0">
                <a:latin typeface="Bookman Uralic"/>
                <a:cs typeface="Bookman Uralic"/>
              </a:rPr>
              <a:t> </a:t>
            </a:r>
            <a:r>
              <a:rPr u="none" spc="-5" dirty="0">
                <a:latin typeface="Bookman Uralic"/>
                <a:cs typeface="Bookman Uralic"/>
              </a:rPr>
              <a:t>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4674" y="754516"/>
            <a:ext cx="7994650" cy="3736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6.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Integrated Data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08940" algn="l"/>
                <a:tab pos="891540" algn="l"/>
                <a:tab pos="1177925" algn="l"/>
                <a:tab pos="1520825" algn="l"/>
                <a:tab pos="1835785" algn="l"/>
                <a:tab pos="2131060" algn="l"/>
                <a:tab pos="2399030" algn="l"/>
                <a:tab pos="2937510" algn="l"/>
                <a:tab pos="3286125" algn="l"/>
                <a:tab pos="3580765" algn="l"/>
                <a:tab pos="3623310" algn="l"/>
                <a:tab pos="4217035" algn="l"/>
                <a:tab pos="5168900" algn="l"/>
                <a:tab pos="5236845" algn="l"/>
                <a:tab pos="5356860" algn="l"/>
                <a:tab pos="5836285" algn="l"/>
                <a:tab pos="6018530" algn="l"/>
                <a:tab pos="6522084" algn="l"/>
                <a:tab pos="6965315" algn="l"/>
                <a:tab pos="6993890" algn="l"/>
                <a:tab pos="7247890" algn="l"/>
                <a:tab pos="7388225" algn="l"/>
              </a:tabLst>
            </a:pPr>
            <a:r>
              <a:rPr lang="en-US" sz="2400" spc="-5" dirty="0">
                <a:solidFill>
                  <a:srgbClr val="FFFF00"/>
                </a:solidFill>
                <a:latin typeface="Arial"/>
                <a:cs typeface="Arial"/>
              </a:rPr>
              <a:t>Data integration is the process of </a:t>
            </a:r>
            <a:r>
              <a:rPr lang="en-US" sz="2400" b="1" spc="-5" dirty="0">
                <a:solidFill>
                  <a:srgbClr val="FFFF00"/>
                </a:solidFill>
                <a:latin typeface="Arial"/>
                <a:cs typeface="Arial"/>
              </a:rPr>
              <a:t>combining data from different sources into a single, unified view.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management system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designs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certain  integrity checks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ensure that 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confirm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some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specified rules.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For example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date cant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like 25/25/12; it  is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invalid</a:t>
            </a:r>
            <a:r>
              <a:rPr sz="24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date.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533400"/>
            <a:ext cx="7994650" cy="5429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ABSTRACTION</a:t>
            </a:r>
            <a:r>
              <a:rPr lang="en-US"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/ DATABASE LEVELS/ DATABASE CATEGORIES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831850" algn="l"/>
                <a:tab pos="1276350" algn="l"/>
                <a:tab pos="1693545" algn="l"/>
                <a:tab pos="2025650" algn="l"/>
                <a:tab pos="2497455" algn="l"/>
                <a:tab pos="3441065" algn="l"/>
                <a:tab pos="3927475" algn="l"/>
                <a:tab pos="4573270" algn="l"/>
                <a:tab pos="4955540" algn="l"/>
                <a:tab pos="5354955" algn="l"/>
                <a:tab pos="6511925" algn="l"/>
                <a:tab pos="6531609" algn="l"/>
                <a:tab pos="7212965" algn="l"/>
                <a:tab pos="7439025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ata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ab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spc="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1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on	s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spc="2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es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ta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ba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se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n.	The	</a:t>
            </a:r>
            <a:r>
              <a:rPr sz="2400" spc="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aj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r  p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ose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f	a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se	syst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	</a:t>
            </a:r>
            <a:r>
              <a:rPr sz="2400" spc="-1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	to	</a:t>
            </a:r>
            <a:r>
              <a:rPr sz="2400" spc="-5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ro</a:t>
            </a:r>
            <a:r>
              <a:rPr sz="2400" spc="-20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	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	w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  an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abstract view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system. 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system hides certain  details of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is stored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created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maintained  Complexity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hidden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from database</a:t>
            </a:r>
            <a:r>
              <a:rPr sz="2400" spc="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users.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Three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Levels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of Abstractions</a:t>
            </a:r>
            <a:r>
              <a:rPr sz="2400" i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are,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3663315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1.Physical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(Internal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Level)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2.Conceptual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 Level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3.External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(View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53490"/>
            <a:ext cx="512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THREE LEVELS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ABSTRACTION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12010"/>
            <a:ext cx="1524000" cy="99060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71475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VIEW</a:t>
            </a:r>
            <a:r>
              <a:rPr sz="1800" b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2112010"/>
            <a:ext cx="1524000" cy="99060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VIEW</a:t>
            </a:r>
            <a:r>
              <a:rPr sz="1800" b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4600" y="2112010"/>
            <a:ext cx="1524000" cy="99060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tabLst>
                <a:tab pos="1048385" algn="l"/>
              </a:tabLst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VIEW	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710" y="3733800"/>
            <a:ext cx="5410200" cy="98933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CONCEPTUAL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9710" y="5181600"/>
            <a:ext cx="5410200" cy="99060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PHYSICAL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 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6670" y="2216150"/>
            <a:ext cx="106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…….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3102610"/>
            <a:ext cx="5181600" cy="631190"/>
          </a:xfrm>
          <a:custGeom>
            <a:avLst/>
            <a:gdLst/>
            <a:ahLst/>
            <a:cxnLst/>
            <a:rect l="l" t="t" r="r" b="b"/>
            <a:pathLst>
              <a:path w="5181600" h="631189">
                <a:moveTo>
                  <a:pt x="0" y="0"/>
                </a:moveTo>
                <a:lnTo>
                  <a:pt x="2289810" y="631189"/>
                </a:lnTo>
              </a:path>
              <a:path w="5181600" h="631189">
                <a:moveTo>
                  <a:pt x="5181600" y="0"/>
                </a:moveTo>
                <a:lnTo>
                  <a:pt x="2291079" y="631189"/>
                </a:lnTo>
              </a:path>
              <a:path w="5181600" h="631189">
                <a:moveTo>
                  <a:pt x="2286000" y="0"/>
                </a:moveTo>
                <a:lnTo>
                  <a:pt x="2286000" y="609600"/>
                </a:lnTo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6079" y="4724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1062990"/>
            <a:ext cx="7705090" cy="4490332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0"/>
              </a:spcBef>
              <a:tabLst>
                <a:tab pos="481965" algn="l"/>
                <a:tab pos="4978400" algn="l"/>
              </a:tabLst>
            </a:pP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1.	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PHYSICAL</a:t>
            </a:r>
            <a:r>
              <a:rPr sz="2400" b="1" u="heavy" spc="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</a:t>
            </a:r>
            <a:r>
              <a:rPr sz="2400" b="1" u="heavy" spc="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(INTERNAL	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OR LOW</a:t>
            </a:r>
            <a:r>
              <a:rPr sz="2400" b="1" u="heavy" spc="-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LEVEL)</a:t>
            </a:r>
            <a:endParaRPr sz="2400" dirty="0">
              <a:latin typeface="Arial"/>
              <a:cs typeface="Arial"/>
            </a:endParaRPr>
          </a:p>
          <a:p>
            <a:pPr marL="25400" marR="17780">
              <a:lnSpc>
                <a:spcPct val="152100"/>
              </a:lnSpc>
            </a:pP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defines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stored.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is very complex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used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by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developers.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deals</a:t>
            </a:r>
            <a:r>
              <a:rPr sz="24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with,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</a:pPr>
            <a:r>
              <a:rPr sz="3600" spc="-15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105" dirty="0">
                <a:solidFill>
                  <a:srgbClr val="FFFF00"/>
                </a:solidFill>
                <a:latin typeface="Arial"/>
                <a:cs typeface="Arial"/>
              </a:rPr>
              <a:t>How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 data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are</a:t>
            </a:r>
            <a:r>
              <a:rPr sz="2400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stored.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3600" spc="-135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90" dirty="0">
                <a:solidFill>
                  <a:srgbClr val="FFFF00"/>
                </a:solidFill>
                <a:latin typeface="Arial"/>
                <a:cs typeface="Arial"/>
              </a:rPr>
              <a:t>E.g.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index,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B-tree,</a:t>
            </a:r>
            <a:r>
              <a:rPr sz="2400" spc="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hashing.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3600" spc="-6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Interface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record</a:t>
            </a:r>
            <a:r>
              <a:rPr sz="2400" spc="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structure.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3600" spc="-9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65" dirty="0">
                <a:solidFill>
                  <a:srgbClr val="FFFF00"/>
                </a:solidFill>
                <a:latin typeface="Arial"/>
                <a:cs typeface="Arial"/>
              </a:rPr>
              <a:t>Lowest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spc="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abstraction.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1062990"/>
            <a:ext cx="8021320" cy="5037276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0"/>
              </a:spcBef>
              <a:tabLst>
                <a:tab pos="481965" algn="l"/>
              </a:tabLst>
            </a:pPr>
            <a:r>
              <a:rPr lang="en-US" sz="24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	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CONCEPTUAL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 marL="482600" marR="17780" algn="just">
              <a:lnSpc>
                <a:spcPct val="100000"/>
              </a:lnSpc>
              <a:spcBef>
                <a:spcPts val="1500"/>
              </a:spcBef>
            </a:pP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defines data in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terms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model.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tells what  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stored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described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small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numbers. This 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is usually used by </a:t>
            </a:r>
            <a:r>
              <a:rPr sz="2400" b="1" spc="-10" dirty="0">
                <a:solidFill>
                  <a:srgbClr val="FFFF00"/>
                </a:solidFill>
                <a:latin typeface="Arial"/>
                <a:cs typeface="Arial"/>
              </a:rPr>
              <a:t>DBA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(Database administrator)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deals</a:t>
            </a:r>
            <a:r>
              <a:rPr sz="24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with,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482600" algn="just">
              <a:lnSpc>
                <a:spcPct val="100000"/>
              </a:lnSpc>
            </a:pPr>
            <a:r>
              <a:rPr sz="3600" spc="-135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90" dirty="0">
                <a:solidFill>
                  <a:srgbClr val="FFFF00"/>
                </a:solidFill>
                <a:latin typeface="Arial"/>
                <a:cs typeface="Arial"/>
              </a:rPr>
              <a:t>Next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highest level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spc="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abstraction.</a:t>
            </a:r>
            <a:endParaRPr sz="2400" dirty="0">
              <a:latin typeface="Arial"/>
              <a:cs typeface="Arial"/>
            </a:endParaRPr>
          </a:p>
          <a:p>
            <a:pPr marL="482600" algn="just">
              <a:lnSpc>
                <a:spcPct val="100000"/>
              </a:lnSpc>
              <a:spcBef>
                <a:spcPts val="1440"/>
              </a:spcBef>
            </a:pPr>
            <a:r>
              <a:rPr sz="3600" spc="-6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Describes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are</a:t>
            </a:r>
            <a:r>
              <a:rPr sz="2400" spc="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stored.</a:t>
            </a:r>
            <a:endParaRPr sz="2400" dirty="0">
              <a:latin typeface="Arial"/>
              <a:cs typeface="Arial"/>
            </a:endParaRPr>
          </a:p>
          <a:p>
            <a:pPr marL="482600" algn="just">
              <a:lnSpc>
                <a:spcPct val="100000"/>
              </a:lnSpc>
              <a:spcBef>
                <a:spcPts val="1440"/>
              </a:spcBef>
            </a:pPr>
            <a:r>
              <a:rPr sz="3600" spc="-6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Describes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relationships among</a:t>
            </a:r>
            <a:r>
              <a:rPr sz="2400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482600" algn="just">
              <a:lnSpc>
                <a:spcPct val="100000"/>
              </a:lnSpc>
              <a:spcBef>
                <a:spcPts val="1440"/>
              </a:spcBef>
            </a:pPr>
            <a:r>
              <a:rPr sz="3600" spc="-75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Database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administrator</a:t>
            </a:r>
            <a:r>
              <a:rPr sz="2400" spc="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1062990"/>
            <a:ext cx="8020050" cy="536956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0"/>
              </a:spcBef>
              <a:tabLst>
                <a:tab pos="481965" algn="l"/>
              </a:tabLst>
            </a:pPr>
            <a:r>
              <a:rPr lang="en-US" sz="24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FFFF00"/>
                </a:solidFill>
                <a:latin typeface="Arial"/>
                <a:cs typeface="Arial"/>
              </a:rPr>
              <a:t>.	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EXTERNAL LEVEL </a:t>
            </a:r>
            <a:r>
              <a:rPr sz="2400" b="1" u="heavy" spc="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OR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VIEW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 marL="482600" marR="17780" algn="just">
              <a:lnSpc>
                <a:spcPct val="100000"/>
              </a:lnSpc>
              <a:spcBef>
                <a:spcPts val="1500"/>
              </a:spcBef>
            </a:pP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defines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number of simplified domain-specific views. 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describes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only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part of databases. This level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used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by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 users.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</a:pPr>
            <a:r>
              <a:rPr sz="3600" spc="-89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60" dirty="0">
                <a:solidFill>
                  <a:srgbClr val="FFFF00"/>
                </a:solidFill>
                <a:latin typeface="Arial"/>
                <a:cs typeface="Arial"/>
              </a:rPr>
              <a:t>Highest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level.</a:t>
            </a:r>
            <a:endParaRPr sz="2400" dirty="0">
              <a:latin typeface="Arial"/>
              <a:cs typeface="Arial"/>
            </a:endParaRPr>
          </a:p>
          <a:p>
            <a:pPr marL="482600" marR="231775">
              <a:lnSpc>
                <a:spcPct val="150000"/>
              </a:lnSpc>
            </a:pPr>
            <a:r>
              <a:rPr sz="3600" spc="-6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Describes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part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for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particular group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 users.</a:t>
            </a:r>
            <a:endParaRPr sz="2400" dirty="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440"/>
              </a:spcBef>
            </a:pPr>
            <a:r>
              <a:rPr sz="3600" spc="-15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105" dirty="0">
                <a:solidFill>
                  <a:srgbClr val="FFFF00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different views 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spc="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database.</a:t>
            </a:r>
            <a:endParaRPr sz="2400" dirty="0">
              <a:latin typeface="Arial"/>
              <a:cs typeface="Arial"/>
            </a:endParaRPr>
          </a:p>
          <a:p>
            <a:pPr marL="482600" marR="135255">
              <a:lnSpc>
                <a:spcPct val="150000"/>
              </a:lnSpc>
            </a:pPr>
            <a:r>
              <a:rPr sz="3600" spc="-135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90" dirty="0">
                <a:solidFill>
                  <a:srgbClr val="FFFF00"/>
                </a:solidFill>
                <a:latin typeface="Arial"/>
                <a:cs typeface="Arial"/>
              </a:rPr>
              <a:t>E.g.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In 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School get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view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Student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details,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not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payroll data of employees or teachers 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school.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53490"/>
            <a:ext cx="719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EXAMPLE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THREE LEVELS </a:t>
            </a:r>
            <a:r>
              <a:rPr sz="2400" b="1" u="heavy" spc="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ABSTRACTION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905000"/>
            <a:ext cx="1828800" cy="119761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8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VIEW</a:t>
            </a:r>
            <a:r>
              <a:rPr sz="18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14300" marR="107950" algn="ctr">
              <a:lnSpc>
                <a:spcPts val="3240"/>
              </a:lnSpc>
              <a:spcBef>
                <a:spcPts val="28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Student</a:t>
            </a:r>
            <a:r>
              <a:rPr sz="18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Name, 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Marks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8570" y="1905000"/>
            <a:ext cx="1828800" cy="1197610"/>
          </a:xfrm>
          <a:custGeom>
            <a:avLst/>
            <a:gdLst/>
            <a:ahLst/>
            <a:cxnLst/>
            <a:rect l="l" t="t" r="r" b="b"/>
            <a:pathLst>
              <a:path w="1828800" h="1197610">
                <a:moveTo>
                  <a:pt x="914400" y="1197610"/>
                </a:moveTo>
                <a:lnTo>
                  <a:pt x="0" y="119761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197610"/>
                </a:lnTo>
                <a:lnTo>
                  <a:pt x="914400" y="1197610"/>
                </a:lnTo>
                <a:close/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5450" y="1874520"/>
            <a:ext cx="889635" cy="12598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80"/>
              </a:spcBef>
            </a:pPr>
            <a:r>
              <a:rPr sz="18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VIEW</a:t>
            </a:r>
            <a:r>
              <a:rPr sz="18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47955" marR="5080" indent="-135890">
              <a:lnSpc>
                <a:spcPct val="150000"/>
              </a:lnSpc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Roll</a:t>
            </a:r>
            <a:r>
              <a:rPr sz="18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No,  Marks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4600" y="1905000"/>
            <a:ext cx="1981200" cy="1197610"/>
          </a:xfrm>
          <a:prstGeom prst="rect">
            <a:avLst/>
          </a:prstGeom>
          <a:solidFill>
            <a:srgbClr val="0000FF"/>
          </a:solidFill>
          <a:ln w="38097">
            <a:solidFill>
              <a:srgbClr val="FFFF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  <a:tabLst>
                <a:tab pos="714375" algn="l"/>
              </a:tabLst>
            </a:pPr>
            <a:r>
              <a:rPr sz="18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VIEW	</a:t>
            </a:r>
            <a:r>
              <a:rPr sz="1800" b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94945" marR="186690" indent="-1270" algn="ctr">
              <a:lnSpc>
                <a:spcPts val="3240"/>
              </a:lnSpc>
              <a:spcBef>
                <a:spcPts val="285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Student 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e,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dr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81200" y="3713479"/>
            <a:ext cx="5410200" cy="1371600"/>
          </a:xfrm>
          <a:custGeom>
            <a:avLst/>
            <a:gdLst/>
            <a:ahLst/>
            <a:cxnLst/>
            <a:rect l="l" t="t" r="r" b="b"/>
            <a:pathLst>
              <a:path w="5410200" h="1371600">
                <a:moveTo>
                  <a:pt x="27051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5410200" y="0"/>
                </a:lnTo>
                <a:lnTo>
                  <a:pt x="5410200" y="1371600"/>
                </a:lnTo>
                <a:lnTo>
                  <a:pt x="2705100" y="1371600"/>
                </a:lnTo>
                <a:close/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0600" y="3975100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18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r(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5)  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3700779"/>
            <a:ext cx="27425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CONCEPTUAL</a:t>
            </a:r>
            <a:r>
              <a:rPr sz="1800" b="1" u="sng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marL="12700" marR="1185545">
              <a:lnSpc>
                <a:spcPct val="100000"/>
              </a:lnSpc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Student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Name 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RollNo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840864" algn="l"/>
              </a:tabLst>
            </a:pP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dr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18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r(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0)  Marks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4798059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loat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5410200"/>
            <a:ext cx="5410200" cy="1143000"/>
          </a:xfrm>
          <a:custGeom>
            <a:avLst/>
            <a:gdLst/>
            <a:ahLst/>
            <a:cxnLst/>
            <a:rect l="l" t="t" r="r" b="b"/>
            <a:pathLst>
              <a:path w="5410200" h="1143000">
                <a:moveTo>
                  <a:pt x="2705100" y="1143000"/>
                </a:moveTo>
                <a:lnTo>
                  <a:pt x="0" y="1143000"/>
                </a:lnTo>
                <a:lnTo>
                  <a:pt x="0" y="0"/>
                </a:lnTo>
                <a:lnTo>
                  <a:pt x="5410200" y="0"/>
                </a:lnTo>
                <a:lnTo>
                  <a:pt x="5410200" y="1143000"/>
                </a:lnTo>
                <a:lnTo>
                  <a:pt x="2705100" y="1143000"/>
                </a:lnTo>
                <a:close/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5420359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PHYSICAL</a:t>
            </a:r>
            <a:r>
              <a:rPr sz="1800" b="1" u="sng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7400" y="5694679"/>
            <a:ext cx="1535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Student</a:t>
            </a:r>
            <a:r>
              <a:rPr sz="1800" b="1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name 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Rollno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200" y="5694679"/>
            <a:ext cx="257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Arial"/>
                <a:cs typeface="Arial"/>
              </a:rPr>
              <a:t>type=byte(25) </a:t>
            </a:r>
            <a:r>
              <a:rPr sz="1800" b="1" spc="-5" dirty="0">
                <a:solidFill>
                  <a:srgbClr val="FFFF00"/>
                </a:solidFill>
                <a:latin typeface="Arial"/>
                <a:cs typeface="Arial"/>
              </a:rPr>
              <a:t>type=byte(2)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009" y="2137409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57400" y="3103879"/>
            <a:ext cx="5257800" cy="2306320"/>
          </a:xfrm>
          <a:custGeom>
            <a:avLst/>
            <a:gdLst/>
            <a:ahLst/>
            <a:cxnLst/>
            <a:rect l="l" t="t" r="r" b="b"/>
            <a:pathLst>
              <a:path w="5257800" h="2306320">
                <a:moveTo>
                  <a:pt x="0" y="0"/>
                </a:moveTo>
                <a:lnTo>
                  <a:pt x="2628900" y="609600"/>
                </a:lnTo>
              </a:path>
              <a:path w="5257800" h="2306320">
                <a:moveTo>
                  <a:pt x="5257800" y="0"/>
                </a:moveTo>
                <a:lnTo>
                  <a:pt x="2628900" y="609600"/>
                </a:lnTo>
              </a:path>
              <a:path w="5257800" h="2306320">
                <a:moveTo>
                  <a:pt x="2654300" y="0"/>
                </a:moveTo>
                <a:lnTo>
                  <a:pt x="2654300" y="609600"/>
                </a:lnTo>
              </a:path>
              <a:path w="5257800" h="2306320">
                <a:moveTo>
                  <a:pt x="2628900" y="1981200"/>
                </a:moveTo>
                <a:lnTo>
                  <a:pt x="2628900" y="2306320"/>
                </a:lnTo>
              </a:path>
            </a:pathLst>
          </a:custGeom>
          <a:ln w="380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19" y="1019809"/>
            <a:ext cx="583628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6600" u="none" dirty="0">
                <a:latin typeface="Gothic Uralic"/>
                <a:cs typeface="Gothic Uralic"/>
              </a:rPr>
              <a:t>?</a:t>
            </a:r>
            <a:endParaRPr sz="16600" dirty="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</a:pPr>
            <a:r>
              <a:rPr sz="4400" u="none" spc="-5" dirty="0">
                <a:latin typeface="Gothic Uralic"/>
                <a:cs typeface="Gothic Uralic"/>
              </a:rPr>
              <a:t>Any Questions</a:t>
            </a:r>
            <a:endParaRPr sz="4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3CA-9DC0-46C6-8BCF-4ADCA074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0"/>
            <a:ext cx="9220200" cy="2743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Viva</a:t>
            </a:r>
            <a:br>
              <a:rPr lang="en-US" dirty="0"/>
            </a:br>
            <a:r>
              <a:rPr lang="en-US" dirty="0"/>
              <a:t>1. What is database and database system?</a:t>
            </a:r>
            <a:br>
              <a:rPr lang="en-US" dirty="0"/>
            </a:br>
            <a:r>
              <a:rPr lang="en-US" dirty="0"/>
              <a:t>2. List down abstraction levels of database?</a:t>
            </a:r>
            <a:br>
              <a:rPr lang="en-US" dirty="0"/>
            </a:br>
            <a:r>
              <a:rPr lang="en-US" dirty="0"/>
              <a:t>3. Advantages of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55507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What is </a:t>
            </a:r>
            <a:r>
              <a:rPr dirty="0"/>
              <a:t>Database</a:t>
            </a:r>
            <a:r>
              <a:rPr lang="en-US" dirty="0"/>
              <a:t> and database system?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995920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675"/>
              </a:spcBef>
              <a:buFont typeface="Wingdings" panose="05000000000000000000" pitchFamily="2" charset="2"/>
              <a:buChar char="§"/>
            </a:pP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Database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 is collection of interrelated data and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database  system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 is basically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computer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based record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keeping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</a:pPr>
            <a:endParaRPr sz="3500" dirty="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contains the information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about one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particular enterprise.  </a:t>
            </a:r>
            <a:endParaRPr lang="en-US" sz="2400" spc="-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400" spc="-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maintains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information that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necessary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  decision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making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process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involved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management of  that organisation.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253490"/>
            <a:ext cx="7992109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WHY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DATABASE?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75"/>
              </a:spcBef>
              <a:tabLst>
                <a:tab pos="344170" algn="l"/>
                <a:tab pos="1335405" algn="l"/>
                <a:tab pos="1852930" algn="l"/>
                <a:tab pos="3453129" algn="l"/>
                <a:tab pos="4551045" algn="l"/>
                <a:tab pos="5594985" algn="l"/>
                <a:tab pos="6337300" algn="l"/>
                <a:tab pos="7214234" algn="l"/>
              </a:tabLst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	ty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l	f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il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ss</a:t>
            </a:r>
            <a:r>
              <a:rPr sz="2400" spc="-1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ng	syst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	s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ff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	fr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	s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2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spc="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aj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r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limitations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like,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600" y="2957829"/>
            <a:ext cx="290131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3600" spc="-12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8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r>
              <a:rPr sz="24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Redundancy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3600" spc="-12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8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Inconsistency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3600" spc="-60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0" dirty="0">
                <a:solidFill>
                  <a:srgbClr val="FFFF00"/>
                </a:solidFill>
                <a:latin typeface="Arial"/>
                <a:cs typeface="Arial"/>
              </a:rPr>
              <a:t>Un-sharable</a:t>
            </a:r>
            <a:r>
              <a:rPr sz="24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200" y="2891790"/>
            <a:ext cx="3289935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0"/>
              </a:spcBef>
            </a:pPr>
            <a:r>
              <a:rPr sz="3600" spc="-44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30" dirty="0">
                <a:solidFill>
                  <a:srgbClr val="FFFF00"/>
                </a:solidFill>
                <a:latin typeface="Arial"/>
                <a:cs typeface="Arial"/>
              </a:rPr>
              <a:t>Un-standardized</a:t>
            </a:r>
            <a:r>
              <a:rPr sz="2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3600" spc="-75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50" dirty="0">
                <a:solidFill>
                  <a:srgbClr val="FFFF00"/>
                </a:solidFill>
                <a:latin typeface="Arial"/>
                <a:cs typeface="Arial"/>
              </a:rPr>
              <a:t>Insecure</a:t>
            </a:r>
            <a:r>
              <a:rPr sz="24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3600" spc="-67" baseline="5787" dirty="0">
                <a:solidFill>
                  <a:srgbClr val="FFFF00"/>
                </a:solidFill>
                <a:latin typeface="UnDotum"/>
                <a:cs typeface="UnDotum"/>
              </a:rPr>
              <a:t></a:t>
            </a:r>
            <a:r>
              <a:rPr sz="2400" spc="-45" dirty="0">
                <a:solidFill>
                  <a:srgbClr val="FFFF00"/>
                </a:solidFill>
                <a:latin typeface="Arial"/>
                <a:cs typeface="Arial"/>
              </a:rPr>
              <a:t>Incorrect</a:t>
            </a:r>
            <a:r>
              <a:rPr sz="24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780" y="5467350"/>
            <a:ext cx="7838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86740" algn="l"/>
                <a:tab pos="1177925" algn="l"/>
                <a:tab pos="2040255" algn="l"/>
                <a:tab pos="2969895" algn="l"/>
                <a:tab pos="3305810" algn="l"/>
                <a:tab pos="4725035" algn="l"/>
                <a:tab pos="5861685" algn="l"/>
                <a:tab pos="7520940" algn="l"/>
              </a:tabLst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On	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er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han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d,	a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ab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e	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400" spc="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ove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400" spc="2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l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these limitations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ensures continues</a:t>
            </a:r>
            <a:r>
              <a:rPr sz="2400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efficiency.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762000"/>
            <a:ext cx="7202805" cy="470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advantages provided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by 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system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are</a:t>
            </a:r>
            <a:r>
              <a:rPr sz="2400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Reduced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redundancy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Controlled data inconsistency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Shared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Standardized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Secured Data</a:t>
            </a:r>
            <a:endParaRPr sz="24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Integrated Data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4992" y="745490"/>
            <a:ext cx="7994015" cy="53670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1.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Reduced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redundancy:</a:t>
            </a:r>
            <a:endParaRPr sz="24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redundancy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means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duplication of data.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Non-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maintain separate copy of data for each  application.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2400" i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00"/>
              </a:spcBef>
            </a:pPr>
            <a:r>
              <a:rPr sz="2400" i="1" spc="5" dirty="0">
                <a:solidFill>
                  <a:srgbClr val="FFFF00"/>
                </a:solidFill>
                <a:latin typeface="Arial"/>
                <a:cs typeface="Arial"/>
              </a:rPr>
              <a:t>In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college,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student records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are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maintained and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hostel also 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maintains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student records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those students who live  in hostel.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Though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the records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hosteller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students are  already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being maintained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by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college,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the hostel keeps  separate copy of it. But this </a:t>
            </a:r>
            <a:r>
              <a:rPr sz="2400" i="1" spc="-10" dirty="0">
                <a:solidFill>
                  <a:srgbClr val="FFFF00"/>
                </a:solidFill>
                <a:latin typeface="Arial"/>
                <a:cs typeface="Arial"/>
              </a:rPr>
              <a:t>duplication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of data leads </a:t>
            </a:r>
            <a:r>
              <a:rPr sz="2400" i="1" dirty="0">
                <a:solidFill>
                  <a:srgbClr val="FFFF00"/>
                </a:solidFill>
                <a:latin typeface="Arial"/>
                <a:cs typeface="Arial"/>
              </a:rPr>
              <a:t>to 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incorrect</a:t>
            </a:r>
            <a:r>
              <a:rPr sz="2400" i="1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00"/>
                </a:solidFill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685800"/>
            <a:ext cx="7995284" cy="51574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2.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Controlled Data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Inconsistency: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When the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redundancy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controlled, there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 occasions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entries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about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do  not agree(that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one of them stores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updated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information  and the other does not.) at such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times,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is said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 be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inconsistence.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By controlling redundancy, the inconsistency is also  controlled.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ensures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change is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made to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either of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two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entries is automatically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made 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 other.  This process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known as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propagating</a:t>
            </a:r>
            <a:r>
              <a:rPr sz="2400" b="1" u="heavy" spc="5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update.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062990"/>
            <a:ext cx="7993380" cy="36207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3.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Shared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Data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045"/>
              </a:spcBef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Sharing of data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individual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piece of data in the  database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shared among several different users, in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sense that each of those users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have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the 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piece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each of them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use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it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different purposes.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381000"/>
            <a:ext cx="7994650" cy="48145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4.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Standardized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management systems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can ensure that all 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(that is stored centrally) follow the applicable  standards. There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certain standards laid by the  company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organization using the database.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Similarly, there </a:t>
            </a:r>
            <a:r>
              <a:rPr sz="2400" spc="5" dirty="0">
                <a:solidFill>
                  <a:srgbClr val="FFFF0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national 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or international  standards. Standardizing stored data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formats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is particularly  desirable as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aid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interchange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or migration  between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systems.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533400"/>
            <a:ext cx="7995920" cy="55168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ADVANTAGES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500"/>
              </a:spcBef>
            </a:pP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5.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Secured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 Data</a:t>
            </a:r>
            <a:endParaRPr sz="24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database management system ensures data security  and privacy by ensuring that the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only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means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of access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through proper channel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also by carrying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out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authorization checks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whenever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sensitive data </a:t>
            </a:r>
            <a:r>
              <a:rPr sz="2400" spc="-10" dirty="0">
                <a:solidFill>
                  <a:srgbClr val="FFFF00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attempted.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370"/>
              </a:spcBef>
            </a:pPr>
            <a:r>
              <a:rPr sz="22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 Security:</a:t>
            </a:r>
            <a:r>
              <a:rPr sz="22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Data security refers to protection of </a:t>
            </a:r>
            <a:r>
              <a:rPr sz="2200" dirty="0">
                <a:solidFill>
                  <a:srgbClr val="FFFF00"/>
                </a:solidFill>
                <a:latin typeface="Arial"/>
                <a:cs typeface="Arial"/>
              </a:rPr>
              <a:t>data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against  accidental </a:t>
            </a:r>
            <a:r>
              <a:rPr sz="2200" dirty="0">
                <a:solidFill>
                  <a:srgbClr val="FFFF00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intentional disclosure to unauthorized persons, or  unauthorized modification </a:t>
            </a:r>
            <a:r>
              <a:rPr sz="2200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22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destructions.</a:t>
            </a:r>
            <a:endParaRPr sz="22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1370"/>
              </a:spcBef>
            </a:pPr>
            <a:r>
              <a:rPr sz="22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Privacy </a:t>
            </a:r>
            <a:r>
              <a:rPr sz="22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of </a:t>
            </a:r>
            <a:r>
              <a:rPr sz="22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Data:</a:t>
            </a:r>
            <a:r>
              <a:rPr sz="22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it refers to the rights of individuals and  organizations </a:t>
            </a:r>
            <a:r>
              <a:rPr sz="2200" dirty="0">
                <a:solidFill>
                  <a:srgbClr val="FFFF00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determine for themselves </a:t>
            </a:r>
            <a:r>
              <a:rPr sz="2200" spc="-10" dirty="0">
                <a:solidFill>
                  <a:srgbClr val="FFFF00"/>
                </a:solidFill>
                <a:latin typeface="Arial"/>
                <a:cs typeface="Arial"/>
              </a:rPr>
              <a:t>when,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how and </a:t>
            </a:r>
            <a:r>
              <a:rPr sz="2200" spc="-10" dirty="0">
                <a:solidFill>
                  <a:srgbClr val="FFFF00"/>
                </a:solidFill>
                <a:latin typeface="Arial"/>
                <a:cs typeface="Arial"/>
              </a:rPr>
              <a:t>what 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extent information about them is to be transmitted </a:t>
            </a:r>
            <a:r>
              <a:rPr sz="2200" dirty="0">
                <a:solidFill>
                  <a:srgbClr val="FFFF00"/>
                </a:solidFill>
                <a:latin typeface="Arial"/>
                <a:cs typeface="Arial"/>
              </a:rPr>
              <a:t>to</a:t>
            </a:r>
            <a:r>
              <a:rPr sz="2200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Arial"/>
                <a:cs typeface="Arial"/>
              </a:rPr>
              <a:t>others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</TotalTime>
  <Words>1037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Uralic</vt:lpstr>
      <vt:lpstr>Century Gothic</vt:lpstr>
      <vt:lpstr>Gothic Uralic</vt:lpstr>
      <vt:lpstr>Times New Roman</vt:lpstr>
      <vt:lpstr>UnDotum</vt:lpstr>
      <vt:lpstr>Wingdings</vt:lpstr>
      <vt:lpstr>Wingdings 3</vt:lpstr>
      <vt:lpstr>Slice</vt:lpstr>
      <vt:lpstr>Database Concepts</vt:lpstr>
      <vt:lpstr>What is Database and database system?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 Any Questions</vt:lpstr>
      <vt:lpstr>Viva 1. What is database and database system? 2. List down abstraction levels of database? 3. Advantages of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</dc:title>
  <cp:lastModifiedBy>LINO</cp:lastModifiedBy>
  <cp:revision>22</cp:revision>
  <dcterms:created xsi:type="dcterms:W3CDTF">2021-01-08T01:07:37Z</dcterms:created>
  <dcterms:modified xsi:type="dcterms:W3CDTF">2021-09-28T02:49:13Z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2021-01-08T00:00:00Z</vt:filetime>
  </property>
</Properties>
</file>