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</p:sldMasterIdLst>
  <p:notesMasterIdLst>
    <p:notesMasterId r:id="rId31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86" r:id="rId15"/>
    <p:sldId id="285" r:id="rId16"/>
    <p:sldId id="271" r:id="rId17"/>
    <p:sldId id="287" r:id="rId18"/>
    <p:sldId id="288" r:id="rId19"/>
    <p:sldId id="272" r:id="rId20"/>
    <p:sldId id="274" r:id="rId21"/>
    <p:sldId id="289" r:id="rId22"/>
    <p:sldId id="290" r:id="rId23"/>
    <p:sldId id="284" r:id="rId24"/>
    <p:sldId id="291" r:id="rId25"/>
    <p:sldId id="282" r:id="rId26"/>
    <p:sldId id="280" r:id="rId27"/>
    <p:sldId id="283" r:id="rId28"/>
    <p:sldId id="292" r:id="rId29"/>
    <p:sldId id="293" r:id="rId30"/>
  </p:sldIdLst>
  <p:sldSz cx="9144000" cy="6858000" type="screen4x3"/>
  <p:notesSz cx="6858000" cy="91074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3050"/>
            <a:ext cx="4572300" cy="341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26050"/>
            <a:ext cx="5486400" cy="4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 rtl="0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 rtl="0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 rtl="0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 rtl="0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 rtl="0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 rot="5400000">
            <a:off x="2377350" y="15012"/>
            <a:ext cx="43893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 rtl="0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 rtl="0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97510" algn="l" rtl="0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 rtl="0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 rtl="0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 rtl="0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 rtl="0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 rtl="0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 rtl="0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 rtl="0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 rtl="0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 rtl="0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 rtl="0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 rtl="0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 rtl="0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 rtl="0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 rtl="0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 rtl="0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 rtl="0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 rtl="0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 rot="420022">
            <a:off x="3485831" y="1199543"/>
            <a:ext cx="4617824" cy="3931997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BD0D9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525" y="-7937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81500" y="-793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-29327" y="-14802"/>
            <a:ext cx="9198252" cy="1083761"/>
            <a:chOff x="-29322" y="-1965"/>
            <a:chExt cx="9198252" cy="1086259"/>
          </a:xfrm>
        </p:grpSpPr>
        <p:sp>
          <p:nvSpPr>
            <p:cNvPr id="9" name="Google Shape;9;p1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9525" y="-7937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381500" y="-793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-29327" y="-14802"/>
            <a:ext cx="9198252" cy="1083761"/>
            <a:chOff x="-29322" y="-1965"/>
            <a:chExt cx="9198252" cy="1086259"/>
          </a:xfrm>
        </p:grpSpPr>
        <p:sp>
          <p:nvSpPr>
            <p:cNvPr id="31" name="Google Shape;31;p3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-9525" y="-7937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4381500" y="-793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2"/>
          <p:cNvGrpSpPr/>
          <p:nvPr/>
        </p:nvGrpSpPr>
        <p:grpSpPr>
          <a:xfrm>
            <a:off x="-29327" y="-14802"/>
            <a:ext cx="9198252" cy="1083761"/>
            <a:chOff x="-29322" y="-1965"/>
            <a:chExt cx="9198252" cy="1086259"/>
          </a:xfrm>
        </p:grpSpPr>
        <p:sp>
          <p:nvSpPr>
            <p:cNvPr id="87" name="Google Shape;87;p12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Arial"/>
              <a:buNone/>
              <a:defRPr sz="1200" b="0" i="0" u="none">
                <a:solidFill>
                  <a:srgbClr val="D1EA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 rot="-10377829" flipH="1">
            <a:off x="3166569" y="1109764"/>
            <a:ext cx="5257964" cy="4114929"/>
          </a:xfrm>
          <a:custGeom>
            <a:avLst/>
            <a:gdLst/>
            <a:ahLst/>
            <a:cxnLst/>
            <a:rect l="l" t="t" r="r" b="b"/>
            <a:pathLst>
              <a:path w="5257800" h="4114800" extrusionOk="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499" dir="7500041" sx="98500" sy="100080" kx="98636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 rot="-10381539" flipH="1">
            <a:off x="8004149" y="5359289"/>
            <a:ext cx="155652" cy="155652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63500" dist="6350" dir="12899787">
              <a:srgbClr val="000000">
                <a:alpha val="4667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Arial"/>
              <a:buNone/>
              <a:defRPr sz="1200" b="0" i="0" u="none"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ctrTitle" idx="4294967295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 sz="5600" b="1" i="0" u="none" strike="noStrike" cap="none" dirty="0">
                <a:solidFill>
                  <a:srgbClr val="4CE0EA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ERD(ENTITY RELATIONSHIP DIAGRAM)</a:t>
            </a:r>
            <a:endParaRPr sz="5600" b="1" i="0" u="none" strike="noStrike" cap="none" dirty="0">
              <a:solidFill>
                <a:srgbClr val="4CE0EA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br>
              <a:rPr lang="en-US" sz="4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(Naming Guidelines)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1" i="1" u="sng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 attribute name</a:t>
            </a: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endParaRPr dirty="0"/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Should be a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noun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capitalize the first letter of each word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(Example: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Student_ID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.)</a:t>
            </a:r>
            <a:endParaRPr dirty="0"/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Should be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unique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 </a:t>
            </a:r>
            <a:endParaRPr dirty="0"/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Should follow a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standard format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(Example: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Student_GPA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endParaRPr dirty="0"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Similar attributes of different entity types should use similar but distinguished names.</a:t>
            </a:r>
            <a:endParaRPr dirty="0"/>
          </a:p>
          <a:p>
            <a:pPr marL="639762" marR="0" lvl="1" indent="-2460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Example: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Faculty_Residence_City_Name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Student_Residence_City_Name</a:t>
            </a:r>
            <a:endParaRPr dirty="0"/>
          </a:p>
          <a:p>
            <a:pPr marL="273050" marR="0" lvl="0" indent="-15240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23796F-D549-43D0-97DF-29977AF70C7A}"/>
              </a:ext>
            </a:extLst>
          </p:cNvPr>
          <p:cNvSpPr txBox="1"/>
          <p:nvPr/>
        </p:nvSpPr>
        <p:spPr>
          <a:xfrm>
            <a:off x="923277" y="1402633"/>
            <a:ext cx="72974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There are four types of attributes:</a:t>
            </a:r>
          </a:p>
          <a:p>
            <a:endParaRPr lang="en-US" sz="2400" dirty="0"/>
          </a:p>
          <a:p>
            <a:r>
              <a:rPr lang="en-US" sz="2400" dirty="0"/>
              <a:t>1. Key attribute</a:t>
            </a:r>
          </a:p>
          <a:p>
            <a:r>
              <a:rPr lang="en-US" sz="2400" dirty="0"/>
              <a:t>2. Composite attribute</a:t>
            </a:r>
          </a:p>
          <a:p>
            <a:r>
              <a:rPr lang="en-US" sz="2400" dirty="0"/>
              <a:t>3. Multivalued attribute</a:t>
            </a:r>
          </a:p>
          <a:p>
            <a:r>
              <a:rPr lang="en-US" sz="2400" dirty="0"/>
              <a:t>4. Derived attribute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857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6A24D0E-131A-403A-BF17-87F50F99C8C8}"/>
              </a:ext>
            </a:extLst>
          </p:cNvPr>
          <p:cNvSpPr txBox="1"/>
          <p:nvPr/>
        </p:nvSpPr>
        <p:spPr>
          <a:xfrm>
            <a:off x="514905" y="1055214"/>
            <a:ext cx="76791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1. Key attribute: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 key attribute can </a:t>
            </a:r>
            <a:r>
              <a:rPr lang="en-US" sz="1800" b="1" dirty="0"/>
              <a:t>uniquely identify </a:t>
            </a:r>
            <a:r>
              <a:rPr lang="en-US" sz="1800" dirty="0"/>
              <a:t>an entity from an entity set.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/>
              <a:t>For example</a:t>
            </a:r>
            <a:r>
              <a:rPr lang="en-US" sz="1800" dirty="0"/>
              <a:t>, student roll number can uniquely identify a student from a set of students.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Key attribute is represented by oval same as other attributes however the text of </a:t>
            </a:r>
            <a:r>
              <a:rPr lang="en-US" sz="1800" b="1" dirty="0"/>
              <a:t>key attribute is underlined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0DCA44-ADC8-478B-933E-35DE36041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90" y="3189858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86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Criteria for Selecting Attributes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Choose a candidate key that will </a:t>
            </a:r>
            <a:r>
              <a:rPr lang="en-US" sz="2600" b="1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not change its value.</a:t>
            </a:r>
            <a:endParaRPr b="1" dirty="0"/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Choose a candidate key that has </a:t>
            </a:r>
            <a:r>
              <a:rPr lang="en-US" sz="2600" b="1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valid values </a:t>
            </a: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and </a:t>
            </a:r>
            <a:r>
              <a:rPr lang="en-US" sz="2600" b="1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not be null.</a:t>
            </a:r>
            <a:endParaRPr b="1" dirty="0"/>
          </a:p>
          <a:p>
            <a:pPr marL="273050" lvl="0" indent="-116204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2600" b="0" i="0" u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6A24D0E-131A-403A-BF17-87F50F99C8C8}"/>
              </a:ext>
            </a:extLst>
          </p:cNvPr>
          <p:cNvSpPr txBox="1"/>
          <p:nvPr/>
        </p:nvSpPr>
        <p:spPr>
          <a:xfrm>
            <a:off x="514905" y="1055214"/>
            <a:ext cx="76791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2. Composite attribute: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An attribute that is a </a:t>
            </a:r>
            <a:r>
              <a:rPr lang="en-US" sz="1800" b="1" dirty="0"/>
              <a:t>combination of other attributes </a:t>
            </a:r>
            <a:r>
              <a:rPr lang="en-US" sz="1800" dirty="0"/>
              <a:t>is known as composite attribute.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/>
              <a:t>For example, </a:t>
            </a:r>
            <a:r>
              <a:rPr lang="en-US" sz="1800" dirty="0"/>
              <a:t>In student entity, the student address is a composite attribute as an address is composed of other attributes such as pin code, state, country.</a:t>
            </a: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15752-4916-4ACF-B43F-C34F2359F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38" y="3305267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98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6FDA48-8027-4279-9607-6B3EA15494BC}"/>
              </a:ext>
            </a:extLst>
          </p:cNvPr>
          <p:cNvSpPr txBox="1"/>
          <p:nvPr/>
        </p:nvSpPr>
        <p:spPr>
          <a:xfrm>
            <a:off x="390616" y="594125"/>
            <a:ext cx="84959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3. Multivalued attribute:</a:t>
            </a:r>
          </a:p>
          <a:p>
            <a:endParaRPr lang="en-US" sz="1800" b="1" dirty="0"/>
          </a:p>
          <a:p>
            <a:r>
              <a:rPr lang="en-US" sz="1800" dirty="0"/>
              <a:t>An attribute that can </a:t>
            </a:r>
            <a:r>
              <a:rPr lang="en-US" sz="1800" b="1" dirty="0"/>
              <a:t>hold multiple values </a:t>
            </a:r>
            <a:r>
              <a:rPr lang="en-US" sz="1800" dirty="0"/>
              <a:t>is known as multivalued attribute. </a:t>
            </a:r>
          </a:p>
          <a:p>
            <a:r>
              <a:rPr lang="en-US" sz="1800" dirty="0"/>
              <a:t>It is represented with </a:t>
            </a:r>
            <a:r>
              <a:rPr lang="en-US" sz="1800" b="1" dirty="0"/>
              <a:t>double ovals </a:t>
            </a:r>
            <a:r>
              <a:rPr lang="en-US" sz="1800" dirty="0"/>
              <a:t>in an ER Diagram. </a:t>
            </a:r>
          </a:p>
          <a:p>
            <a:r>
              <a:rPr lang="en-US" sz="1800" b="1" dirty="0"/>
              <a:t>For example </a:t>
            </a:r>
            <a:r>
              <a:rPr lang="en-US" sz="1800" dirty="0"/>
              <a:t>– A person can have more than one phone numbers so the phone number attribute is multivalued.</a:t>
            </a:r>
          </a:p>
          <a:p>
            <a:endParaRPr lang="en-US" sz="1800" dirty="0"/>
          </a:p>
          <a:p>
            <a:r>
              <a:rPr lang="en-US" sz="1800" b="1" dirty="0"/>
              <a:t>4. Derived attribute:</a:t>
            </a:r>
          </a:p>
          <a:p>
            <a:endParaRPr lang="en-US" sz="1800" dirty="0"/>
          </a:p>
          <a:p>
            <a:r>
              <a:rPr lang="en-US" sz="1800" dirty="0"/>
              <a:t>A derived attribute is one whose value is </a:t>
            </a:r>
            <a:r>
              <a:rPr lang="en-US" sz="1800" b="1" dirty="0"/>
              <a:t>dynamic and derived from another attribute. </a:t>
            </a:r>
          </a:p>
          <a:p>
            <a:r>
              <a:rPr lang="en-US" sz="1800" dirty="0"/>
              <a:t>It is represented by </a:t>
            </a:r>
            <a:r>
              <a:rPr lang="en-US" sz="1800" b="1" dirty="0"/>
              <a:t>dashed oval </a:t>
            </a:r>
            <a:r>
              <a:rPr lang="en-US" sz="1800" dirty="0"/>
              <a:t>in an ER Diagram. </a:t>
            </a:r>
          </a:p>
          <a:p>
            <a:r>
              <a:rPr lang="en-US" sz="1800" b="1" dirty="0"/>
              <a:t>For example – </a:t>
            </a:r>
            <a:r>
              <a:rPr lang="en-US" sz="1800" dirty="0"/>
              <a:t>Person age is a derived attribute as it changes over time and can be derived from another attribute (Date of birth).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58CCB2-E2BB-4CA8-8A50-F7911E77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78" y="4651838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8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Relationships 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marR="0" lvl="0" indent="-495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1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Relationships</a:t>
            </a: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are associations between one or more entity types.</a:t>
            </a:r>
            <a:endParaRPr dirty="0"/>
          </a:p>
          <a:p>
            <a:pPr marL="495300" marR="0" lvl="0" indent="-4953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1" i="1" u="sng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degree of a relationship</a:t>
            </a: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= is the number of entity types that participate in a relationship.  </a:t>
            </a:r>
            <a:endParaRPr lang="en-US" dirty="0"/>
          </a:p>
          <a:p>
            <a:pPr marL="914400" marR="0" lvl="1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There are 4 common relationships: </a:t>
            </a:r>
            <a:endParaRPr dirty="0"/>
          </a:p>
          <a:p>
            <a:pPr marL="914400" marR="0" lvl="2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None/>
            </a:pPr>
            <a:r>
              <a:rPr lang="en-US" dirty="0"/>
              <a:t>1. One to One</a:t>
            </a:r>
            <a:br>
              <a:rPr lang="en-US" dirty="0"/>
            </a:br>
            <a:r>
              <a:rPr lang="en-US" dirty="0"/>
              <a:t>2. One to Many</a:t>
            </a:r>
            <a:br>
              <a:rPr lang="en-US" dirty="0"/>
            </a:br>
            <a:r>
              <a:rPr lang="en-US" dirty="0"/>
              <a:t>3. Many to One</a:t>
            </a:r>
            <a:br>
              <a:rPr lang="en-US" dirty="0"/>
            </a:br>
            <a:r>
              <a:rPr lang="en-US" dirty="0"/>
              <a:t>4. Many to Many</a:t>
            </a:r>
            <a:endParaRPr sz="21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libri"/>
              <a:buNone/>
            </a:pPr>
            <a:r>
              <a:rPr lang="en-US" sz="4600" b="0" i="0" u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br>
              <a:rPr lang="en-US" sz="4600" b="0" i="0" u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(Naming Guidelines)</a:t>
            </a:r>
            <a:endParaRPr dirty="0"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162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lvl="0" indent="-11620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relationship/Cardinality name should:</a:t>
            </a:r>
            <a:endParaRPr dirty="0"/>
          </a:p>
          <a:p>
            <a:pPr marL="639762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lang="en-US" sz="24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Be a verb phrase, such as </a:t>
            </a:r>
            <a:r>
              <a:rPr lang="en-US" sz="2400" b="0" i="0" u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Is_assigned_to</a:t>
            </a:r>
            <a:r>
              <a:rPr lang="en-US" sz="24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dirty="0"/>
          </a:p>
          <a:p>
            <a:pPr marL="639762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lang="en-US" sz="24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Avoid vague names, such as “Has”.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EBDD9A-BC23-4EFD-BC12-894F05558210}"/>
              </a:ext>
            </a:extLst>
          </p:cNvPr>
          <p:cNvSpPr txBox="1"/>
          <p:nvPr/>
        </p:nvSpPr>
        <p:spPr>
          <a:xfrm>
            <a:off x="443882" y="1004328"/>
            <a:ext cx="82739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1. One to One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When a </a:t>
            </a:r>
            <a:r>
              <a:rPr lang="en-US" sz="1800" b="1" dirty="0"/>
              <a:t>single instance of an entity is associated with a single instance of another entity </a:t>
            </a:r>
            <a:r>
              <a:rPr lang="en-US" sz="1800" dirty="0"/>
              <a:t>then it is called one to one relationship.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For example</a:t>
            </a:r>
            <a:r>
              <a:rPr lang="en-US" sz="1800" dirty="0"/>
              <a:t>, a person has only one passport and a passport is given to one person.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E2869-A09D-4475-BC81-972938F84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13"/>
          <a:stretch/>
        </p:blipFill>
        <p:spPr>
          <a:xfrm>
            <a:off x="1338493" y="2492753"/>
            <a:ext cx="4762500" cy="94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058ED-4039-459C-AC0E-0E6AF512B589}"/>
              </a:ext>
            </a:extLst>
          </p:cNvPr>
          <p:cNvSpPr txBox="1"/>
          <p:nvPr/>
        </p:nvSpPr>
        <p:spPr>
          <a:xfrm>
            <a:off x="523781" y="3603106"/>
            <a:ext cx="84781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2. One to Many Relationship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When a </a:t>
            </a:r>
            <a:r>
              <a:rPr lang="en-US" sz="1800" b="1" dirty="0"/>
              <a:t>single instance of an entity is associated with more than one instances </a:t>
            </a:r>
            <a:r>
              <a:rPr lang="en-US" sz="1800" dirty="0"/>
              <a:t>of another entity then it is called one to many relationship.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For example </a:t>
            </a:r>
            <a:r>
              <a:rPr lang="en-US" sz="1800" dirty="0"/>
              <a:t>– a customer can place many orders but a order cannot be placed by many customers.</a:t>
            </a:r>
            <a:endParaRPr lang="en-IN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698EA5-A471-4F05-8092-2C4CEE3DF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508"/>
          <a:stretch/>
        </p:blipFill>
        <p:spPr>
          <a:xfrm>
            <a:off x="1578190" y="5428454"/>
            <a:ext cx="4762500" cy="11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1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EBDD9A-BC23-4EFD-BC12-894F05558210}"/>
              </a:ext>
            </a:extLst>
          </p:cNvPr>
          <p:cNvSpPr txBox="1"/>
          <p:nvPr/>
        </p:nvSpPr>
        <p:spPr>
          <a:xfrm>
            <a:off x="443882" y="1004328"/>
            <a:ext cx="82739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3. Many to One Relationship</a:t>
            </a:r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When </a:t>
            </a:r>
            <a:r>
              <a:rPr lang="en-US" sz="1800" b="1" dirty="0"/>
              <a:t>more than one instances of an entity is associated with a single instance of another entity</a:t>
            </a:r>
            <a:r>
              <a:rPr lang="en-US" sz="1800" dirty="0"/>
              <a:t> then it is called many to one relationship.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For example – </a:t>
            </a:r>
            <a:r>
              <a:rPr lang="en-US" sz="1800" dirty="0"/>
              <a:t>many students can study in a single college but a student cannot study in many colleges at the same 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058ED-4039-459C-AC0E-0E6AF512B589}"/>
              </a:ext>
            </a:extLst>
          </p:cNvPr>
          <p:cNvSpPr txBox="1"/>
          <p:nvPr/>
        </p:nvSpPr>
        <p:spPr>
          <a:xfrm>
            <a:off x="523781" y="3603106"/>
            <a:ext cx="84781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4. Many to Many Relationship</a:t>
            </a:r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When </a:t>
            </a:r>
            <a:r>
              <a:rPr lang="en-US" sz="1800" b="1" dirty="0"/>
              <a:t>more than one instances of an entity is associated with more than one instances of another entity </a:t>
            </a:r>
            <a:r>
              <a:rPr lang="en-US" sz="1800" dirty="0"/>
              <a:t>then it is called many to many relationship.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For example</a:t>
            </a:r>
            <a:r>
              <a:rPr lang="en-US" sz="1800" dirty="0"/>
              <a:t>, a can be assigned to many projects and a project can be assigned to many students.</a:t>
            </a: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09C01-334D-473B-868C-EA384D41B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37"/>
          <a:stretch/>
        </p:blipFill>
        <p:spPr>
          <a:xfrm>
            <a:off x="1578190" y="2509211"/>
            <a:ext cx="4762500" cy="1093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9A3F2-335D-49A1-ABE4-343768921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437"/>
          <a:stretch/>
        </p:blipFill>
        <p:spPr>
          <a:xfrm>
            <a:off x="1702478" y="5139297"/>
            <a:ext cx="4762500" cy="10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7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Outline: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What Entity relationship diagrams (ERD) are.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What Entities in an ERD are?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What Attributes in an ERD are?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What Relationships in an ERD are?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How to start an ERD .</a:t>
            </a:r>
            <a:endParaRPr/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2600" b="0" i="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lvl="0" indent="-116204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2600" b="0" i="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001F0-7DE7-42F8-9073-AD5937170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96" t="8877" r="37476" b="52633"/>
          <a:stretch/>
        </p:blipFill>
        <p:spPr>
          <a:xfrm>
            <a:off x="585926" y="1225118"/>
            <a:ext cx="6693763" cy="34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07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DA3A10-8E10-4A2D-AB1F-EA0D5DDDA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2" t="28728" r="43495" b="27259"/>
          <a:stretch/>
        </p:blipFill>
        <p:spPr>
          <a:xfrm>
            <a:off x="319595" y="941031"/>
            <a:ext cx="8469297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libri"/>
              <a:buNone/>
            </a:pPr>
            <a:r>
              <a:rPr lang="en-US" sz="4600" b="0" i="0" u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Questions over ERD?</a:t>
            </a:r>
            <a:endParaRPr dirty="0"/>
          </a:p>
        </p:txBody>
      </p:sp>
      <p:pic>
        <p:nvPicPr>
          <p:cNvPr id="313" name="Google Shape;313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505200"/>
            <a:ext cx="5638800" cy="3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dirty="0"/>
              <a:t>QUESTIONS</a:t>
            </a:r>
            <a:endParaRPr dirty="0"/>
          </a:p>
        </p:txBody>
      </p:sp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495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AutoNum type="arabicPeriod"/>
            </a:pP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Define the Entities.</a:t>
            </a:r>
            <a:endParaRPr dirty="0"/>
          </a:p>
          <a:p>
            <a:pPr marL="495300" lvl="0" indent="-4953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AutoNum type="arabicPeriod"/>
            </a:pP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Define the Relationships.</a:t>
            </a:r>
            <a:endParaRPr dirty="0"/>
          </a:p>
          <a:p>
            <a:pPr marL="495300" lvl="0" indent="-4953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AutoNum type="arabicPeriod"/>
            </a:pP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How to Add attributes to the relationships.</a:t>
            </a:r>
            <a:endParaRPr dirty="0"/>
          </a:p>
          <a:p>
            <a:pPr marL="495300" lvl="0" indent="-4953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AutoNum type="arabicPeriod"/>
            </a:pP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How to Add cardinality to the relationships.</a:t>
            </a:r>
            <a:endParaRPr dirty="0"/>
          </a:p>
          <a:p>
            <a:pPr marL="273050" lvl="0" indent="-116204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2600" b="0" i="0" u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7DFC5E-A801-4C4B-A083-4B345F02A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0" t="51205" r="70432" b="27259"/>
          <a:stretch/>
        </p:blipFill>
        <p:spPr>
          <a:xfrm>
            <a:off x="878889" y="1775533"/>
            <a:ext cx="1695635" cy="2237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58568A-78FF-485F-A7C2-06151EC0D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28" t="50948" r="54260" b="36147"/>
          <a:stretch/>
        </p:blipFill>
        <p:spPr>
          <a:xfrm>
            <a:off x="3977197" y="1775533"/>
            <a:ext cx="923277" cy="13405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29547-585E-4572-841C-654825AD976B}"/>
              </a:ext>
            </a:extLst>
          </p:cNvPr>
          <p:cNvSpPr txBox="1"/>
          <p:nvPr/>
        </p:nvSpPr>
        <p:spPr>
          <a:xfrm>
            <a:off x="1136341" y="4128117"/>
            <a:ext cx="7111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H/W: </a:t>
            </a:r>
          </a:p>
          <a:p>
            <a:r>
              <a:rPr lang="en-US" dirty="0"/>
              <a:t>DRAW ER DIAGRAM FOR HOSPITAL MANAGEMENT SYSTEM</a:t>
            </a:r>
          </a:p>
          <a:p>
            <a:r>
              <a:rPr lang="en-US" dirty="0"/>
              <a:t>ENTITIES ARE PATIENT,HOSPITAL,DOCTOR,REPORTS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41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BA92-A114-41F1-ABD5-F700B5CD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49059"/>
            <a:ext cx="8229600" cy="1143000"/>
          </a:xfrm>
        </p:spPr>
        <p:txBody>
          <a:bodyPr/>
          <a:lstStyle/>
          <a:p>
            <a:r>
              <a:rPr lang="en-US" sz="3600" dirty="0"/>
              <a:t>Draw ER diagram for Exam database</a:t>
            </a:r>
            <a:br>
              <a:rPr lang="en-US" sz="3600" dirty="0"/>
            </a:br>
            <a:r>
              <a:rPr lang="en-US" sz="3600" dirty="0"/>
              <a:t>Entities are </a:t>
            </a:r>
            <a:r>
              <a:rPr lang="en-US" sz="3600" dirty="0" err="1"/>
              <a:t>Student,Exam,Results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C/W:</a:t>
            </a:r>
            <a:br>
              <a:rPr lang="en-US" sz="3600" dirty="0"/>
            </a:br>
            <a:r>
              <a:rPr lang="en-US" sz="3600" dirty="0"/>
              <a:t>Draw ER DIAGRAM for company database ,Entities are </a:t>
            </a:r>
            <a:r>
              <a:rPr lang="en-US" sz="3600" dirty="0" err="1"/>
              <a:t>Login,employee,department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53569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DD65DA-1F54-4169-BD77-1D011CF7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76" y="1690905"/>
            <a:ext cx="5619048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7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1" i="1" u="sng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Entity-Relationship Diagram (ERD)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a graphical representation of a Entity-Relationship Model.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purpose of an ERD is to </a:t>
            </a:r>
            <a:r>
              <a:rPr lang="en-US" sz="2600" b="1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capture the richest possible understanding </a:t>
            </a: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of the meaning of data necessary for an information system or organization.  </a:t>
            </a:r>
            <a:endParaRPr lang="en-US" dirty="0"/>
          </a:p>
          <a:p>
            <a:pPr marL="273050" lvl="0" indent="-11620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lang="en-US" sz="2600" b="0" i="0" u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ERDs are made from </a:t>
            </a:r>
            <a:r>
              <a:rPr lang="en-US" sz="2600" b="1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Entities, Attributes, and Relations.</a:t>
            </a:r>
            <a:endParaRPr lang="en-US" b="1"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University Entity-Relationship Diagram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97A1A-EB99-414F-9B82-E0FBE759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1" y="2603099"/>
            <a:ext cx="6906827" cy="2581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What is an Entity?</a:t>
            </a:r>
            <a:endParaRPr dirty="0"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Has its own identity that distinguishes it from other entities.</a:t>
            </a:r>
            <a:endParaRPr dirty="0"/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Examples:</a:t>
            </a:r>
            <a:endParaRPr dirty="0"/>
          </a:p>
          <a:p>
            <a:pPr marL="914400" marR="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Person: PROFESSOR, STUDENT</a:t>
            </a:r>
            <a:endParaRPr dirty="0"/>
          </a:p>
          <a:p>
            <a:pPr marL="914400" marR="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Place: STORE, UNIVERSITY</a:t>
            </a:r>
            <a:endParaRPr dirty="0"/>
          </a:p>
          <a:p>
            <a:pPr marL="914400" marR="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Object: MACHINE, BUILDING</a:t>
            </a:r>
            <a:endParaRPr dirty="0"/>
          </a:p>
          <a:p>
            <a:pPr marL="914400" marR="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Event: SALE, REGISTRATION</a:t>
            </a:r>
            <a:endParaRPr dirty="0"/>
          </a:p>
          <a:p>
            <a:pPr marL="914400" marR="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Concept: ACCOUNT, COURSE</a:t>
            </a:r>
            <a:endParaRPr dirty="0"/>
          </a:p>
          <a:p>
            <a:pPr marL="273050" marR="0" lvl="0" indent="-146367" algn="l" rtl="0">
              <a:spcBef>
                <a:spcPts val="420"/>
              </a:spcBef>
              <a:spcAft>
                <a:spcPts val="0"/>
              </a:spcAft>
              <a:buClr>
                <a:srgbClr val="0BD0D9"/>
              </a:buClr>
              <a:buSzPts val="1995"/>
              <a:buFont typeface="Noto Sans Symbols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br>
              <a:rPr lang="en-US" sz="4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(Entity Type vs. Entity Instances)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1" i="1" u="sng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Entity Type</a:t>
            </a:r>
            <a:r>
              <a:rPr lang="en-US" sz="24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 a collection of entities that share common properties or characteristics.</a:t>
            </a:r>
            <a:r>
              <a:rPr lang="en-US" sz="24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</a:t>
            </a:r>
            <a:endParaRPr dirty="0"/>
          </a:p>
          <a:p>
            <a:pPr marL="273050" marR="0" lvl="0" indent="-273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endParaRPr sz="2400" b="0" i="0" u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endParaRPr sz="2400" b="0" i="0" u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endParaRPr sz="2400" b="0" i="0" u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endParaRPr sz="2400" b="1" i="1" u="sng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US" sz="2400" b="1" i="1" u="sng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Entity Instance</a:t>
            </a:r>
            <a:r>
              <a:rPr lang="en-US" sz="24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 a single occurrence of an entity type.</a:t>
            </a:r>
            <a:endParaRPr dirty="0"/>
          </a:p>
          <a:p>
            <a:pPr marL="273050" marR="0" lvl="0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endParaRPr sz="2000" b="0" i="0" u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39762" marR="0" lvl="1" indent="-246062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Entities should always be placed in a rectangle!</a:t>
            </a:r>
            <a:endParaRPr dirty="0"/>
          </a:p>
          <a:p>
            <a:pPr marL="273050" marR="0" lvl="0" indent="-176530" algn="l" rtl="0">
              <a:spcBef>
                <a:spcPts val="320"/>
              </a:spcBef>
              <a:spcAft>
                <a:spcPts val="0"/>
              </a:spcAft>
              <a:buClr>
                <a:srgbClr val="0BD0D9"/>
              </a:buClr>
              <a:buSzPts val="152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85800" y="2971800"/>
            <a:ext cx="7239000" cy="1143000"/>
          </a:xfrm>
          <a:prstGeom prst="flowChartAlternateProcess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1143000" y="3124200"/>
            <a:ext cx="1600200" cy="838200"/>
          </a:xfrm>
          <a:prstGeom prst="flowChartProcess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5943600" y="3124200"/>
            <a:ext cx="1600200" cy="838200"/>
          </a:xfrm>
          <a:prstGeom prst="flowChartProcess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3505200" y="3124200"/>
            <a:ext cx="1600200" cy="838200"/>
          </a:xfrm>
          <a:prstGeom prst="flowChartProcess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609600" y="4876800"/>
            <a:ext cx="7239000" cy="990600"/>
          </a:xfrm>
          <a:prstGeom prst="flowChartAlternateProcess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3200400" y="4953000"/>
            <a:ext cx="1600200" cy="838200"/>
          </a:xfrm>
          <a:prstGeom prst="flowChartProcess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Entity Types</a:t>
            </a:r>
            <a:br>
              <a:rPr lang="en-US" sz="4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(Naming Guidelines)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rPr lang="en-US" sz="2600" b="1" i="1" u="sng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Entity type name should be</a:t>
            </a: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</a:t>
            </a:r>
            <a:endParaRPr dirty="0"/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singular noun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 in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capital letters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 </a:t>
            </a:r>
            <a:endParaRPr dirty="0"/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Descriptive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and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specific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to the organization.</a:t>
            </a:r>
            <a:endParaRPr dirty="0"/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Concise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dirty="0"/>
          </a:p>
          <a:p>
            <a:pPr marL="639762" marR="0" lvl="1" indent="-11652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39762" marR="0" lvl="1" indent="-11652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128270" algn="l" rtl="0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Each Entity has a set of Attributes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1" i="1" u="sng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Attribute</a:t>
            </a:r>
            <a:r>
              <a:rPr lang="en-US" sz="26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a property or characteristic of an entity that is of interest to the organization.</a:t>
            </a:r>
            <a:endParaRPr/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Example:</a:t>
            </a:r>
            <a:endParaRPr/>
          </a:p>
          <a:p>
            <a:pPr marL="914400" marR="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STUDENT: Student_ID, Student_Name, Phone_Number, Major</a:t>
            </a:r>
            <a:endParaRPr/>
          </a:p>
          <a:p>
            <a:pPr marL="273050" marR="0" lvl="0" indent="-146367" algn="l" rtl="0">
              <a:spcBef>
                <a:spcPts val="420"/>
              </a:spcBef>
              <a:spcAft>
                <a:spcPts val="0"/>
              </a:spcAft>
              <a:buClr>
                <a:srgbClr val="0BD0D9"/>
              </a:buClr>
              <a:buSzPts val="1995"/>
              <a:buFont typeface="Noto Sans Symbols"/>
              <a:buNone/>
            </a:pPr>
            <a:endParaRPr sz="21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104140" algn="l" rtl="0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2514600" y="3048000"/>
            <a:ext cx="4114800" cy="213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Student_ID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Student_Address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Student_Phone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1002</Words>
  <Application>Microsoft Office PowerPoint</Application>
  <PresentationFormat>On-screen Show (4:3)</PresentationFormat>
  <Paragraphs>130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Constantia</vt:lpstr>
      <vt:lpstr>Noto Sans Symbols</vt:lpstr>
      <vt:lpstr>Wingdings</vt:lpstr>
      <vt:lpstr>1_Flow</vt:lpstr>
      <vt:lpstr>Flow</vt:lpstr>
      <vt:lpstr>2_Flow</vt:lpstr>
      <vt:lpstr>3_Flow</vt:lpstr>
      <vt:lpstr>ERD(ENTITY RELATIONSHIP DIAGRAM)</vt:lpstr>
      <vt:lpstr>Outline:</vt:lpstr>
      <vt:lpstr>ERD</vt:lpstr>
      <vt:lpstr>University Entity-Relationship Diagram</vt:lpstr>
      <vt:lpstr>Entity</vt:lpstr>
      <vt:lpstr>Entity (Entity Type vs. Entity Instances)</vt:lpstr>
      <vt:lpstr>Entity Types (Naming Guidelines)</vt:lpstr>
      <vt:lpstr>Attributes</vt:lpstr>
      <vt:lpstr>Attributes</vt:lpstr>
      <vt:lpstr>Attributes (Naming Guidelines)</vt:lpstr>
      <vt:lpstr>PowerPoint Presentation</vt:lpstr>
      <vt:lpstr>PowerPoint Presentation</vt:lpstr>
      <vt:lpstr>Criteria for Selecting Attributes</vt:lpstr>
      <vt:lpstr>PowerPoint Presentation</vt:lpstr>
      <vt:lpstr>PowerPoint Presentation</vt:lpstr>
      <vt:lpstr>Relationships </vt:lpstr>
      <vt:lpstr>Relationships (Naming Guidelines)</vt:lpstr>
      <vt:lpstr>PowerPoint Presentation</vt:lpstr>
      <vt:lpstr>PowerPoint Presentation</vt:lpstr>
      <vt:lpstr>PowerPoint Presentation</vt:lpstr>
      <vt:lpstr>PowerPoint Presentation</vt:lpstr>
      <vt:lpstr>  Questions over ERD?</vt:lpstr>
      <vt:lpstr>QUESTIONS</vt:lpstr>
      <vt:lpstr>PowerPoint Presentation</vt:lpstr>
      <vt:lpstr>Draw ER diagram for Exam database Entities are Student,Exam,Results  C/W: Draw ER DIAGRAM for company database ,Entities are Login,employee,department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ERD(ENTITY RELATIONSHIP DAIGRAM)</dc:title>
  <cp:lastModifiedBy>LINO</cp:lastModifiedBy>
  <cp:revision>45</cp:revision>
  <dcterms:modified xsi:type="dcterms:W3CDTF">2021-09-30T02:24:35Z</dcterms:modified>
</cp:coreProperties>
</file>