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82" r:id="rId7"/>
    <p:sldId id="283" r:id="rId8"/>
    <p:sldId id="284" r:id="rId9"/>
    <p:sldId id="285" r:id="rId10"/>
    <p:sldId id="286" r:id="rId11"/>
    <p:sldId id="260" r:id="rId12"/>
    <p:sldId id="261" r:id="rId13"/>
    <p:sldId id="262" r:id="rId14"/>
    <p:sldId id="263" r:id="rId15"/>
    <p:sldId id="264" r:id="rId16"/>
    <p:sldId id="265" r:id="rId17"/>
    <p:sldId id="287" r:id="rId18"/>
    <p:sldId id="266" r:id="rId19"/>
    <p:sldId id="267" r:id="rId20"/>
    <p:sldId id="268" r:id="rId21"/>
    <p:sldId id="269" r:id="rId22"/>
    <p:sldId id="270" r:id="rId23"/>
    <p:sldId id="271" r:id="rId24"/>
    <p:sldId id="288" r:id="rId25"/>
    <p:sldId id="272" r:id="rId26"/>
    <p:sldId id="273" r:id="rId27"/>
    <p:sldId id="274" r:id="rId28"/>
    <p:sldId id="275" r:id="rId29"/>
    <p:sldId id="276" r:id="rId30"/>
    <p:sldId id="278" r:id="rId31"/>
    <p:sldId id="279" r:id="rId32"/>
    <p:sldId id="289" r:id="rId33"/>
    <p:sldId id="290" r:id="rId34"/>
    <p:sldId id="280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8734" y="-139242"/>
            <a:ext cx="6526530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72250"/>
            <a:ext cx="9144000" cy="285750"/>
          </a:xfrm>
          <a:custGeom>
            <a:avLst/>
            <a:gdLst/>
            <a:ahLst/>
            <a:cxnLst/>
            <a:rect l="l" t="t" r="r" b="b"/>
            <a:pathLst>
              <a:path w="9144000" h="285750">
                <a:moveTo>
                  <a:pt x="0" y="285750"/>
                </a:moveTo>
                <a:lnTo>
                  <a:pt x="9144000" y="285750"/>
                </a:lnTo>
                <a:lnTo>
                  <a:pt x="914400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20158" y="385445"/>
            <a:ext cx="3294761" cy="5727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908425" y="1482725"/>
            <a:ext cx="5132324" cy="842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83810" y="2580004"/>
            <a:ext cx="3774948" cy="769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12079" y="3676396"/>
            <a:ext cx="2505710" cy="8705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72250"/>
            <a:ext cx="9144000" cy="285750"/>
          </a:xfrm>
          <a:custGeom>
            <a:avLst/>
            <a:gdLst/>
            <a:ahLst/>
            <a:cxnLst/>
            <a:rect l="l" t="t" r="r" b="b"/>
            <a:pathLst>
              <a:path w="9144000" h="285750">
                <a:moveTo>
                  <a:pt x="0" y="285750"/>
                </a:moveTo>
                <a:lnTo>
                  <a:pt x="9144000" y="285750"/>
                </a:lnTo>
                <a:lnTo>
                  <a:pt x="914400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4121" y="-103860"/>
            <a:ext cx="6175756" cy="1856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3580" y="1868804"/>
            <a:ext cx="7936839" cy="464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0.png"/><Relationship Id="rId5" Type="http://schemas.openxmlformats.org/officeDocument/2006/relationships/image" Target="../media/image26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B0F9-7CC2-415A-AC51-57A3C12E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19993"/>
            <a:ext cx="8193279" cy="1969770"/>
          </a:xfrm>
        </p:spPr>
        <p:txBody>
          <a:bodyPr/>
          <a:lstStyle/>
          <a:p>
            <a:pPr algn="ctr"/>
            <a:r>
              <a:rPr lang="en-US" sz="3200" b="1" dirty="0"/>
              <a:t>STAGE 6:Operations and Maintenance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8F635-CF02-4184-8677-FE43DC10D22B}"/>
              </a:ext>
            </a:extLst>
          </p:cNvPr>
          <p:cNvSpPr txBox="1"/>
          <p:nvPr/>
        </p:nvSpPr>
        <p:spPr>
          <a:xfrm>
            <a:off x="457201" y="2057400"/>
            <a:ext cx="83022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 this point, the development cycle is </a:t>
            </a:r>
            <a:r>
              <a:rPr lang="en-US" sz="2800" b="1" dirty="0"/>
              <a:t>almost finished.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application is </a:t>
            </a:r>
            <a:r>
              <a:rPr lang="en-US" sz="2800" b="1" dirty="0"/>
              <a:t>done</a:t>
            </a:r>
            <a:r>
              <a:rPr lang="en-US" sz="2800" dirty="0"/>
              <a:t> and </a:t>
            </a:r>
            <a:r>
              <a:rPr lang="en-US" sz="2800" b="1" dirty="0"/>
              <a:t>being used </a:t>
            </a:r>
            <a:r>
              <a:rPr lang="en-US" sz="2800" dirty="0"/>
              <a:t>in the field.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Operation and Maintenance phase is still </a:t>
            </a:r>
            <a:r>
              <a:rPr lang="en-US" sz="2800" b="1" dirty="0"/>
              <a:t>important</a:t>
            </a:r>
            <a:r>
              <a:rPr lang="en-US" sz="2800" dirty="0"/>
              <a:t>, though.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this phase, </a:t>
            </a:r>
            <a:r>
              <a:rPr lang="en-US" sz="2800" b="1" dirty="0"/>
              <a:t>users discover bugs </a:t>
            </a:r>
            <a:r>
              <a:rPr lang="en-US" sz="2800" dirty="0"/>
              <a:t>that weren’t found during testing.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These errors need to be </a:t>
            </a:r>
            <a:r>
              <a:rPr lang="en-US" sz="2800" b="1" dirty="0"/>
              <a:t>resolved</a:t>
            </a:r>
            <a:r>
              <a:rPr lang="en-US" sz="2800" dirty="0"/>
              <a:t>, which can spawn new development cycles.</a:t>
            </a:r>
          </a:p>
        </p:txBody>
      </p:sp>
    </p:spTree>
    <p:extLst>
      <p:ext uri="{BB962C8B-B14F-4D97-AF65-F5344CB8AC3E}">
        <p14:creationId xmlns:p14="http://schemas.microsoft.com/office/powerpoint/2010/main" val="23151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0974" rIns="0" bIns="0" rtlCol="0">
            <a:spAutoFit/>
          </a:bodyPr>
          <a:lstStyle/>
          <a:p>
            <a:pPr marL="273685" marR="5080" indent="9144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To </a:t>
            </a:r>
            <a:r>
              <a:rPr sz="4000" spc="-5" dirty="0"/>
              <a:t>help understand </a:t>
            </a:r>
            <a:r>
              <a:rPr sz="4000" dirty="0"/>
              <a:t>and  </a:t>
            </a:r>
            <a:r>
              <a:rPr sz="4000" spc="5" dirty="0"/>
              <a:t>implement </a:t>
            </a:r>
            <a:r>
              <a:rPr sz="4000" spc="-5" dirty="0"/>
              <a:t>the SDLC </a:t>
            </a:r>
            <a:r>
              <a:rPr sz="4000" spc="5" dirty="0"/>
              <a:t>phases</a:t>
            </a:r>
            <a:r>
              <a:rPr sz="4000" spc="-190" dirty="0"/>
              <a:t> </a:t>
            </a:r>
            <a:r>
              <a:rPr sz="4000" spc="-5" dirty="0"/>
              <a:t>various  SDLC </a:t>
            </a:r>
            <a:r>
              <a:rPr sz="4000" dirty="0"/>
              <a:t>models have </a:t>
            </a:r>
            <a:r>
              <a:rPr sz="4000" spc="5" dirty="0"/>
              <a:t>been </a:t>
            </a:r>
            <a:r>
              <a:rPr sz="4000" dirty="0"/>
              <a:t>created by  software development experts,  </a:t>
            </a:r>
            <a:r>
              <a:rPr sz="4000" spc="-5" dirty="0"/>
              <a:t>universities, and standards  organizations.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3530" y="262839"/>
            <a:ext cx="60026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0160" algn="l"/>
              </a:tabLst>
            </a:pPr>
            <a:r>
              <a:rPr sz="7200" spc="-455" dirty="0"/>
              <a:t>SDLC	</a:t>
            </a:r>
            <a:r>
              <a:rPr sz="7200" spc="-425" dirty="0"/>
              <a:t>MODELS</a:t>
            </a:r>
            <a:endParaRPr sz="7200"/>
          </a:p>
        </p:txBody>
      </p:sp>
      <p:sp>
        <p:nvSpPr>
          <p:cNvPr id="4" name="object 4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640588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 marR="5080" indent="-918210">
              <a:lnSpc>
                <a:spcPct val="100000"/>
              </a:lnSpc>
              <a:spcBef>
                <a:spcPts val="100"/>
              </a:spcBef>
              <a:tabLst>
                <a:tab pos="3044825" algn="l"/>
                <a:tab pos="3088640" algn="l"/>
                <a:tab pos="4591685" algn="l"/>
              </a:tabLst>
            </a:pPr>
            <a:r>
              <a:rPr spc="235" dirty="0"/>
              <a:t>Re</a:t>
            </a:r>
            <a:r>
              <a:rPr spc="165" dirty="0"/>
              <a:t>a</a:t>
            </a:r>
            <a:r>
              <a:rPr spc="190" dirty="0"/>
              <a:t>son</a:t>
            </a:r>
            <a:r>
              <a:rPr spc="160" dirty="0"/>
              <a:t>s</a:t>
            </a:r>
            <a:r>
              <a:rPr dirty="0"/>
              <a:t>		</a:t>
            </a:r>
            <a:r>
              <a:rPr spc="705" dirty="0"/>
              <a:t>fo</a:t>
            </a:r>
            <a:r>
              <a:rPr spc="555" dirty="0"/>
              <a:t>r</a:t>
            </a:r>
            <a:r>
              <a:rPr dirty="0"/>
              <a:t>	</a:t>
            </a:r>
            <a:r>
              <a:rPr spc="-30" dirty="0"/>
              <a:t>Using  </a:t>
            </a:r>
            <a:r>
              <a:rPr spc="-380" dirty="0"/>
              <a:t>SDLC	</a:t>
            </a:r>
            <a:r>
              <a:rPr spc="185" dirty="0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420052" y="2246629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0052" y="3319398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052" y="4392295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052" y="5465254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2043" y="2109977"/>
            <a:ext cx="7941309" cy="4220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andara"/>
                <a:cs typeface="Candara"/>
              </a:rPr>
              <a:t>Provides </a:t>
            </a:r>
            <a:r>
              <a:rPr sz="3200" spc="-5" dirty="0">
                <a:latin typeface="Candara"/>
                <a:cs typeface="Candara"/>
              </a:rPr>
              <a:t>basis </a:t>
            </a:r>
            <a:r>
              <a:rPr sz="3200" spc="-10" dirty="0">
                <a:latin typeface="Candara"/>
                <a:cs typeface="Candara"/>
              </a:rPr>
              <a:t>for project planning, estimating  </a:t>
            </a:r>
            <a:r>
              <a:rPr sz="3200" spc="-5" dirty="0">
                <a:latin typeface="Candara"/>
                <a:cs typeface="Candara"/>
              </a:rPr>
              <a:t>&amp;</a:t>
            </a:r>
            <a:r>
              <a:rPr sz="3200" spc="-20" dirty="0">
                <a:latin typeface="Candara"/>
                <a:cs typeface="Candara"/>
              </a:rPr>
              <a:t> </a:t>
            </a:r>
            <a:r>
              <a:rPr sz="3200" spc="-10" dirty="0">
                <a:latin typeface="Candara"/>
                <a:cs typeface="Candara"/>
              </a:rPr>
              <a:t>scheduling</a:t>
            </a:r>
            <a:endParaRPr sz="3200">
              <a:latin typeface="Candara"/>
              <a:cs typeface="Candara"/>
            </a:endParaRPr>
          </a:p>
          <a:p>
            <a:pPr marL="12700" marR="1165225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ndara"/>
                <a:cs typeface="Candara"/>
              </a:rPr>
              <a:t>Provides framework for standard </a:t>
            </a:r>
            <a:r>
              <a:rPr sz="3200" spc="-5" dirty="0">
                <a:latin typeface="Candara"/>
                <a:cs typeface="Candara"/>
              </a:rPr>
              <a:t>set of  </a:t>
            </a:r>
            <a:r>
              <a:rPr sz="3200" spc="-10" dirty="0">
                <a:latin typeface="Candara"/>
                <a:cs typeface="Candara"/>
              </a:rPr>
              <a:t>terminologies, </a:t>
            </a:r>
            <a:r>
              <a:rPr sz="3200" spc="-5" dirty="0">
                <a:latin typeface="Candara"/>
                <a:cs typeface="Candara"/>
              </a:rPr>
              <a:t>activities </a:t>
            </a:r>
            <a:r>
              <a:rPr sz="3200" spc="-10" dirty="0">
                <a:latin typeface="Candara"/>
                <a:cs typeface="Candara"/>
              </a:rPr>
              <a:t>&amp;</a:t>
            </a:r>
            <a:r>
              <a:rPr sz="3200" spc="120" dirty="0">
                <a:latin typeface="Candara"/>
                <a:cs typeface="Candara"/>
              </a:rPr>
              <a:t> </a:t>
            </a:r>
            <a:r>
              <a:rPr sz="3200" spc="-10" dirty="0">
                <a:latin typeface="Candara"/>
                <a:cs typeface="Candara"/>
              </a:rPr>
              <a:t>deliverables</a:t>
            </a:r>
            <a:endParaRPr sz="3200">
              <a:latin typeface="Candara"/>
              <a:cs typeface="Candara"/>
            </a:endParaRPr>
          </a:p>
          <a:p>
            <a:pPr marL="12700" marR="626745">
              <a:lnSpc>
                <a:spcPct val="100000"/>
              </a:lnSpc>
              <a:spcBef>
                <a:spcPts val="775"/>
              </a:spcBef>
            </a:pPr>
            <a:r>
              <a:rPr sz="3200" spc="-10" dirty="0">
                <a:latin typeface="Candara"/>
                <a:cs typeface="Candara"/>
              </a:rPr>
              <a:t>Provides mechanism for project </a:t>
            </a:r>
            <a:r>
              <a:rPr sz="3200" spc="-5" dirty="0">
                <a:latin typeface="Candara"/>
                <a:cs typeface="Candara"/>
              </a:rPr>
              <a:t>tracking </a:t>
            </a:r>
            <a:r>
              <a:rPr sz="3200" spc="-10" dirty="0">
                <a:latin typeface="Candara"/>
                <a:cs typeface="Candara"/>
              </a:rPr>
              <a:t>&amp;  control</a:t>
            </a:r>
            <a:endParaRPr sz="3200">
              <a:latin typeface="Candara"/>
              <a:cs typeface="Candara"/>
            </a:endParaRPr>
          </a:p>
          <a:p>
            <a:pPr marL="12700" marR="553085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ndara"/>
                <a:cs typeface="Candara"/>
              </a:rPr>
              <a:t>Increases visibility of project progress </a:t>
            </a:r>
            <a:r>
              <a:rPr sz="3200" spc="-5" dirty="0">
                <a:latin typeface="Candara"/>
                <a:cs typeface="Candara"/>
              </a:rPr>
              <a:t>to </a:t>
            </a:r>
            <a:r>
              <a:rPr sz="3200" spc="-15" dirty="0">
                <a:latin typeface="Candara"/>
                <a:cs typeface="Candara"/>
              </a:rPr>
              <a:t>all  </a:t>
            </a:r>
            <a:r>
              <a:rPr sz="3200" spc="-10" dirty="0">
                <a:latin typeface="Candara"/>
                <a:cs typeface="Candara"/>
              </a:rPr>
              <a:t>stakeholders</a:t>
            </a:r>
            <a:endParaRPr sz="3200">
              <a:latin typeface="Candara"/>
              <a:cs typeface="Candar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502" y="2432304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1502" y="3017520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502" y="3602735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502" y="4187952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502" y="4773167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502" y="5358384"/>
            <a:ext cx="304800" cy="28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3645" y="2196958"/>
            <a:ext cx="7230109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8985">
              <a:lnSpc>
                <a:spcPct val="120000"/>
              </a:lnSpc>
              <a:spcBef>
                <a:spcPts val="100"/>
              </a:spcBef>
            </a:pPr>
            <a:r>
              <a:rPr sz="3200" spc="-10" dirty="0">
                <a:latin typeface="Candara"/>
                <a:cs typeface="Candara"/>
              </a:rPr>
              <a:t>Increased development </a:t>
            </a:r>
            <a:r>
              <a:rPr sz="3200" spc="-5" dirty="0">
                <a:latin typeface="Candara"/>
                <a:cs typeface="Candara"/>
              </a:rPr>
              <a:t>speed  </a:t>
            </a:r>
            <a:r>
              <a:rPr sz="3200" spc="-10" dirty="0">
                <a:latin typeface="Candara"/>
                <a:cs typeface="Candara"/>
              </a:rPr>
              <a:t>Increased product quality  Improved </a:t>
            </a:r>
            <a:r>
              <a:rPr sz="3200" spc="-5" dirty="0">
                <a:latin typeface="Candara"/>
                <a:cs typeface="Candara"/>
              </a:rPr>
              <a:t>tracking </a:t>
            </a:r>
            <a:r>
              <a:rPr sz="3200" spc="-10" dirty="0">
                <a:latin typeface="Candara"/>
                <a:cs typeface="Candara"/>
              </a:rPr>
              <a:t>&amp; </a:t>
            </a:r>
            <a:r>
              <a:rPr sz="3200" spc="-5" dirty="0">
                <a:latin typeface="Candara"/>
                <a:cs typeface="Candara"/>
              </a:rPr>
              <a:t>control  </a:t>
            </a:r>
            <a:r>
              <a:rPr sz="3200" spc="-10" dirty="0">
                <a:latin typeface="Candara"/>
                <a:cs typeface="Candara"/>
              </a:rPr>
              <a:t>Improved client relations  Decreased project</a:t>
            </a:r>
            <a:r>
              <a:rPr sz="3200" spc="85" dirty="0">
                <a:latin typeface="Candara"/>
                <a:cs typeface="Candara"/>
              </a:rPr>
              <a:t> </a:t>
            </a:r>
            <a:r>
              <a:rPr sz="3200" spc="-5" dirty="0">
                <a:latin typeface="Candara"/>
                <a:cs typeface="Candara"/>
              </a:rPr>
              <a:t>risk</a:t>
            </a:r>
            <a:endParaRPr sz="32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ndara"/>
                <a:cs typeface="Candara"/>
              </a:rPr>
              <a:t>Decreased project management</a:t>
            </a:r>
            <a:r>
              <a:rPr sz="3200" spc="165" dirty="0">
                <a:latin typeface="Candara"/>
                <a:cs typeface="Candara"/>
              </a:rPr>
              <a:t> </a:t>
            </a:r>
            <a:r>
              <a:rPr sz="3200" spc="-10" dirty="0">
                <a:latin typeface="Candara"/>
                <a:cs typeface="Candara"/>
              </a:rPr>
              <a:t>overhead</a:t>
            </a:r>
            <a:endParaRPr sz="3200">
              <a:latin typeface="Candara"/>
              <a:cs typeface="Canda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2813" y="0"/>
            <a:ext cx="84245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tabLst>
                <a:tab pos="1651000" algn="l"/>
                <a:tab pos="4329430" algn="l"/>
                <a:tab pos="5416550" algn="l"/>
                <a:tab pos="6187440" algn="l"/>
              </a:tabLst>
            </a:pPr>
            <a:r>
              <a:rPr spc="300" dirty="0"/>
              <a:t>Advantag</a:t>
            </a:r>
            <a:r>
              <a:rPr spc="254" dirty="0"/>
              <a:t>e</a:t>
            </a:r>
            <a:r>
              <a:rPr spc="120" dirty="0"/>
              <a:t>s</a:t>
            </a:r>
            <a:r>
              <a:rPr dirty="0"/>
              <a:t>	</a:t>
            </a:r>
            <a:r>
              <a:rPr spc="355" dirty="0"/>
              <a:t>of</a:t>
            </a:r>
            <a:r>
              <a:rPr dirty="0"/>
              <a:t>	</a:t>
            </a:r>
            <a:r>
              <a:rPr spc="60" dirty="0"/>
              <a:t>Choosing  </a:t>
            </a:r>
            <a:r>
              <a:rPr spc="350" dirty="0"/>
              <a:t>an	</a:t>
            </a:r>
            <a:r>
              <a:rPr spc="345" dirty="0"/>
              <a:t>Appropriate	</a:t>
            </a:r>
            <a:r>
              <a:rPr spc="-385" dirty="0"/>
              <a:t>SDLC</a:t>
            </a:r>
          </a:p>
        </p:txBody>
      </p:sp>
      <p:sp>
        <p:nvSpPr>
          <p:cNvPr id="10" name="object 10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8510" marR="5080" indent="-2030730">
              <a:lnSpc>
                <a:spcPct val="100000"/>
              </a:lnSpc>
              <a:spcBef>
                <a:spcPts val="100"/>
              </a:spcBef>
              <a:tabLst>
                <a:tab pos="3013075" algn="l"/>
                <a:tab pos="4645660" algn="l"/>
              </a:tabLst>
            </a:pPr>
            <a:r>
              <a:rPr spc="-505" dirty="0"/>
              <a:t>Com</a:t>
            </a:r>
            <a:r>
              <a:rPr spc="-580" dirty="0"/>
              <a:t>m</a:t>
            </a:r>
            <a:r>
              <a:rPr spc="250" dirty="0"/>
              <a:t>on</a:t>
            </a:r>
            <a:r>
              <a:rPr dirty="0"/>
              <a:t>	</a:t>
            </a:r>
            <a:r>
              <a:rPr spc="-335" dirty="0"/>
              <a:t>L</a:t>
            </a:r>
            <a:r>
              <a:rPr spc="-180" dirty="0"/>
              <a:t>i</a:t>
            </a:r>
            <a:r>
              <a:rPr spc="210" dirty="0"/>
              <a:t>f</a:t>
            </a:r>
            <a:r>
              <a:rPr spc="275" dirty="0"/>
              <a:t>e</a:t>
            </a:r>
            <a:r>
              <a:rPr dirty="0"/>
              <a:t>	</a:t>
            </a:r>
            <a:r>
              <a:rPr spc="160" dirty="0"/>
              <a:t>Cyc</a:t>
            </a:r>
            <a:r>
              <a:rPr spc="100" dirty="0"/>
              <a:t>l</a:t>
            </a:r>
            <a:r>
              <a:rPr spc="75" dirty="0"/>
              <a:t>e  </a:t>
            </a:r>
            <a:r>
              <a:rPr spc="185" dirty="0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734377" y="3155823"/>
            <a:ext cx="356616" cy="320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377" y="3814190"/>
            <a:ext cx="356616" cy="320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4377" y="4472559"/>
            <a:ext cx="356616" cy="320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8788" y="2894266"/>
            <a:ext cx="2854960" cy="2002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sz="3600" spc="-5" dirty="0">
                <a:latin typeface="Candara"/>
                <a:cs typeface="Candara"/>
              </a:rPr>
              <a:t>Waterfall  Spiral/</a:t>
            </a:r>
            <a:r>
              <a:rPr sz="3600" spc="-15" dirty="0">
                <a:latin typeface="Candara"/>
                <a:cs typeface="Candara"/>
              </a:rPr>
              <a:t>I</a:t>
            </a:r>
            <a:r>
              <a:rPr sz="3600" dirty="0">
                <a:latin typeface="Candara"/>
                <a:cs typeface="Candara"/>
              </a:rPr>
              <a:t>tera</a:t>
            </a:r>
            <a:r>
              <a:rPr sz="3600" spc="5" dirty="0">
                <a:latin typeface="Candara"/>
                <a:cs typeface="Candara"/>
              </a:rPr>
              <a:t>t</a:t>
            </a:r>
            <a:r>
              <a:rPr sz="3600" dirty="0">
                <a:latin typeface="Candara"/>
                <a:cs typeface="Candara"/>
              </a:rPr>
              <a:t>ive  </a:t>
            </a:r>
            <a:r>
              <a:rPr sz="3600" spc="-10" dirty="0">
                <a:latin typeface="Candara"/>
                <a:cs typeface="Candara"/>
              </a:rPr>
              <a:t>Agile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1930" y="1911087"/>
            <a:ext cx="4306570" cy="4380230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3200" i="1" spc="-160" dirty="0">
                <a:solidFill>
                  <a:srgbClr val="FF0000"/>
                </a:solidFill>
                <a:latin typeface="Book Antiqua"/>
                <a:cs typeface="Book Antiqua"/>
              </a:rPr>
              <a:t>Analysis</a:t>
            </a:r>
            <a:endParaRPr sz="3200">
              <a:latin typeface="Book Antiqua"/>
              <a:cs typeface="Book Antiqua"/>
            </a:endParaRPr>
          </a:p>
          <a:p>
            <a:pPr marL="734060" marR="1574800" indent="-120650">
              <a:lnSpc>
                <a:spcPct val="146600"/>
              </a:lnSpc>
              <a:spcBef>
                <a:spcPts val="259"/>
              </a:spcBef>
            </a:pPr>
            <a:r>
              <a:rPr sz="3200" i="1" spc="-120" dirty="0">
                <a:solidFill>
                  <a:srgbClr val="00AF50"/>
                </a:solidFill>
                <a:latin typeface="Book Antiqua"/>
                <a:cs typeface="Book Antiqua"/>
              </a:rPr>
              <a:t>Design  </a:t>
            </a:r>
            <a:r>
              <a:rPr sz="3200" i="1" spc="140" dirty="0">
                <a:solidFill>
                  <a:srgbClr val="001F5F"/>
                </a:solidFill>
                <a:latin typeface="Book Antiqua"/>
                <a:cs typeface="Book Antiqua"/>
              </a:rPr>
              <a:t>D</a:t>
            </a:r>
            <a:r>
              <a:rPr sz="3200" i="1" spc="55" dirty="0">
                <a:solidFill>
                  <a:srgbClr val="001F5F"/>
                </a:solidFill>
                <a:latin typeface="Book Antiqua"/>
                <a:cs typeface="Book Antiqua"/>
              </a:rPr>
              <a:t>e</a:t>
            </a:r>
            <a:r>
              <a:rPr sz="3200" i="1" spc="-170" dirty="0">
                <a:solidFill>
                  <a:srgbClr val="001F5F"/>
                </a:solidFill>
                <a:latin typeface="Book Antiqua"/>
                <a:cs typeface="Book Antiqua"/>
              </a:rPr>
              <a:t>vel</a:t>
            </a:r>
            <a:r>
              <a:rPr sz="3200" i="1" spc="-210" dirty="0">
                <a:solidFill>
                  <a:srgbClr val="001F5F"/>
                </a:solidFill>
                <a:latin typeface="Book Antiqua"/>
                <a:cs typeface="Book Antiqua"/>
              </a:rPr>
              <a:t>o</a:t>
            </a:r>
            <a:r>
              <a:rPr sz="3200" i="1" spc="-180" dirty="0">
                <a:solidFill>
                  <a:srgbClr val="001F5F"/>
                </a:solidFill>
                <a:latin typeface="Book Antiqua"/>
                <a:cs typeface="Book Antiqua"/>
              </a:rPr>
              <a:t>pment</a:t>
            </a:r>
            <a:endParaRPr sz="3200">
              <a:latin typeface="Book Antiqua"/>
              <a:cs typeface="Book Antiqua"/>
            </a:endParaRPr>
          </a:p>
          <a:p>
            <a:pPr marL="1872614" marR="569595" indent="-281940">
              <a:lnSpc>
                <a:spcPct val="146500"/>
              </a:lnSpc>
            </a:pPr>
            <a:r>
              <a:rPr sz="3200" i="1" spc="35" dirty="0">
                <a:solidFill>
                  <a:srgbClr val="CC0066"/>
                </a:solidFill>
                <a:latin typeface="Book Antiqua"/>
                <a:cs typeface="Book Antiqua"/>
              </a:rPr>
              <a:t>Testing  </a:t>
            </a:r>
            <a:r>
              <a:rPr sz="3200" i="1" spc="-30" dirty="0">
                <a:solidFill>
                  <a:srgbClr val="0C788E"/>
                </a:solidFill>
                <a:latin typeface="Book Antiqua"/>
                <a:cs typeface="Book Antiqua"/>
              </a:rPr>
              <a:t>Deplo</a:t>
            </a:r>
            <a:r>
              <a:rPr sz="3200" i="1" spc="-50" dirty="0">
                <a:solidFill>
                  <a:srgbClr val="0C788E"/>
                </a:solidFill>
                <a:latin typeface="Book Antiqua"/>
                <a:cs typeface="Book Antiqua"/>
              </a:rPr>
              <a:t>y</a:t>
            </a:r>
            <a:r>
              <a:rPr sz="3200" i="1" spc="-254" dirty="0">
                <a:solidFill>
                  <a:srgbClr val="0C788E"/>
                </a:solidFill>
                <a:latin typeface="Book Antiqua"/>
                <a:cs typeface="Book Antiqua"/>
              </a:rPr>
              <a:t>ment</a:t>
            </a:r>
            <a:endParaRPr sz="3200">
              <a:latin typeface="Book Antiqua"/>
              <a:cs typeface="Book Antiqua"/>
            </a:endParaRPr>
          </a:p>
          <a:p>
            <a:pPr marL="2312035">
              <a:lnSpc>
                <a:spcPct val="100000"/>
              </a:lnSpc>
              <a:spcBef>
                <a:spcPts val="1790"/>
              </a:spcBef>
            </a:pPr>
            <a:r>
              <a:rPr sz="3200" i="1" spc="-70" dirty="0">
                <a:solidFill>
                  <a:srgbClr val="9900CC"/>
                </a:solidFill>
                <a:latin typeface="Book Antiqua"/>
                <a:cs typeface="Book Antiqua"/>
              </a:rPr>
              <a:t>Mai</a:t>
            </a:r>
            <a:r>
              <a:rPr sz="3200" i="1" spc="-65" dirty="0">
                <a:solidFill>
                  <a:srgbClr val="9900CC"/>
                </a:solidFill>
                <a:latin typeface="Book Antiqua"/>
                <a:cs typeface="Book Antiqua"/>
              </a:rPr>
              <a:t>n</a:t>
            </a:r>
            <a:r>
              <a:rPr sz="3200" i="1" spc="-90" dirty="0">
                <a:solidFill>
                  <a:srgbClr val="9900CC"/>
                </a:solidFill>
                <a:latin typeface="Book Antiqua"/>
                <a:cs typeface="Book Antiqua"/>
              </a:rPr>
              <a:t>t</a:t>
            </a:r>
            <a:r>
              <a:rPr sz="3200" i="1" spc="-170" dirty="0">
                <a:solidFill>
                  <a:srgbClr val="9900CC"/>
                </a:solidFill>
                <a:latin typeface="Book Antiqua"/>
                <a:cs typeface="Book Antiqua"/>
              </a:rPr>
              <a:t>enance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3864" y="1932432"/>
            <a:ext cx="1210056" cy="1210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2276" y="2181225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714375" y="535813"/>
                </a:moveTo>
                <a:lnTo>
                  <a:pt x="357124" y="535813"/>
                </a:lnTo>
                <a:lnTo>
                  <a:pt x="535686" y="714375"/>
                </a:lnTo>
                <a:lnTo>
                  <a:pt x="714375" y="535813"/>
                </a:lnTo>
                <a:close/>
              </a:path>
              <a:path w="714375" h="714375">
                <a:moveTo>
                  <a:pt x="279019" y="0"/>
                </a:moveTo>
                <a:lnTo>
                  <a:pt x="0" y="0"/>
                </a:lnTo>
                <a:lnTo>
                  <a:pt x="0" y="111633"/>
                </a:lnTo>
                <a:lnTo>
                  <a:pt x="279019" y="111633"/>
                </a:lnTo>
                <a:lnTo>
                  <a:pt x="325098" y="116937"/>
                </a:lnTo>
                <a:lnTo>
                  <a:pt x="367391" y="132047"/>
                </a:lnTo>
                <a:lnTo>
                  <a:pt x="404695" y="155760"/>
                </a:lnTo>
                <a:lnTo>
                  <a:pt x="435805" y="186870"/>
                </a:lnTo>
                <a:lnTo>
                  <a:pt x="459518" y="224174"/>
                </a:lnTo>
                <a:lnTo>
                  <a:pt x="474628" y="266467"/>
                </a:lnTo>
                <a:lnTo>
                  <a:pt x="479933" y="312547"/>
                </a:lnTo>
                <a:lnTo>
                  <a:pt x="479933" y="535813"/>
                </a:lnTo>
                <a:lnTo>
                  <a:pt x="591565" y="535813"/>
                </a:lnTo>
                <a:lnTo>
                  <a:pt x="591565" y="312547"/>
                </a:lnTo>
                <a:lnTo>
                  <a:pt x="588176" y="266366"/>
                </a:lnTo>
                <a:lnTo>
                  <a:pt x="578331" y="222287"/>
                </a:lnTo>
                <a:lnTo>
                  <a:pt x="562513" y="180794"/>
                </a:lnTo>
                <a:lnTo>
                  <a:pt x="541207" y="142371"/>
                </a:lnTo>
                <a:lnTo>
                  <a:pt x="514896" y="107502"/>
                </a:lnTo>
                <a:lnTo>
                  <a:pt x="484063" y="76669"/>
                </a:lnTo>
                <a:lnTo>
                  <a:pt x="449194" y="50358"/>
                </a:lnTo>
                <a:lnTo>
                  <a:pt x="410771" y="29052"/>
                </a:lnTo>
                <a:lnTo>
                  <a:pt x="369278" y="13234"/>
                </a:lnTo>
                <a:lnTo>
                  <a:pt x="325199" y="3389"/>
                </a:lnTo>
                <a:lnTo>
                  <a:pt x="279019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2276" y="2181225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0" y="0"/>
                </a:moveTo>
                <a:lnTo>
                  <a:pt x="279019" y="0"/>
                </a:lnTo>
                <a:lnTo>
                  <a:pt x="325199" y="3389"/>
                </a:lnTo>
                <a:lnTo>
                  <a:pt x="369278" y="13234"/>
                </a:lnTo>
                <a:lnTo>
                  <a:pt x="410771" y="29052"/>
                </a:lnTo>
                <a:lnTo>
                  <a:pt x="449194" y="50358"/>
                </a:lnTo>
                <a:lnTo>
                  <a:pt x="484063" y="76669"/>
                </a:lnTo>
                <a:lnTo>
                  <a:pt x="514896" y="107502"/>
                </a:lnTo>
                <a:lnTo>
                  <a:pt x="541207" y="142371"/>
                </a:lnTo>
                <a:lnTo>
                  <a:pt x="562513" y="180794"/>
                </a:lnTo>
                <a:lnTo>
                  <a:pt x="578331" y="222287"/>
                </a:lnTo>
                <a:lnTo>
                  <a:pt x="588176" y="266366"/>
                </a:lnTo>
                <a:lnTo>
                  <a:pt x="591565" y="312547"/>
                </a:lnTo>
                <a:lnTo>
                  <a:pt x="591565" y="535813"/>
                </a:lnTo>
                <a:lnTo>
                  <a:pt x="714375" y="535813"/>
                </a:lnTo>
                <a:lnTo>
                  <a:pt x="535686" y="714375"/>
                </a:lnTo>
                <a:lnTo>
                  <a:pt x="357124" y="535813"/>
                </a:lnTo>
                <a:lnTo>
                  <a:pt x="479933" y="535813"/>
                </a:lnTo>
                <a:lnTo>
                  <a:pt x="479933" y="312547"/>
                </a:lnTo>
                <a:lnTo>
                  <a:pt x="474628" y="266467"/>
                </a:lnTo>
                <a:lnTo>
                  <a:pt x="459518" y="224174"/>
                </a:lnTo>
                <a:lnTo>
                  <a:pt x="435805" y="186870"/>
                </a:lnTo>
                <a:lnTo>
                  <a:pt x="404695" y="155760"/>
                </a:lnTo>
                <a:lnTo>
                  <a:pt x="367391" y="132047"/>
                </a:lnTo>
                <a:lnTo>
                  <a:pt x="325098" y="116937"/>
                </a:lnTo>
                <a:lnTo>
                  <a:pt x="279019" y="111633"/>
                </a:lnTo>
                <a:lnTo>
                  <a:pt x="0" y="1116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4215" y="2648711"/>
            <a:ext cx="1207008" cy="1210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0850" y="2895600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714375" y="535813"/>
                </a:moveTo>
                <a:lnTo>
                  <a:pt x="357124" y="535813"/>
                </a:lnTo>
                <a:lnTo>
                  <a:pt x="535813" y="714375"/>
                </a:lnTo>
                <a:lnTo>
                  <a:pt x="714375" y="535813"/>
                </a:lnTo>
                <a:close/>
              </a:path>
              <a:path w="714375" h="714375">
                <a:moveTo>
                  <a:pt x="279019" y="0"/>
                </a:moveTo>
                <a:lnTo>
                  <a:pt x="0" y="0"/>
                </a:lnTo>
                <a:lnTo>
                  <a:pt x="0" y="111633"/>
                </a:lnTo>
                <a:lnTo>
                  <a:pt x="279019" y="111633"/>
                </a:lnTo>
                <a:lnTo>
                  <a:pt x="325098" y="116937"/>
                </a:lnTo>
                <a:lnTo>
                  <a:pt x="367391" y="132047"/>
                </a:lnTo>
                <a:lnTo>
                  <a:pt x="404695" y="155760"/>
                </a:lnTo>
                <a:lnTo>
                  <a:pt x="435805" y="186870"/>
                </a:lnTo>
                <a:lnTo>
                  <a:pt x="459518" y="224174"/>
                </a:lnTo>
                <a:lnTo>
                  <a:pt x="474628" y="266467"/>
                </a:lnTo>
                <a:lnTo>
                  <a:pt x="479933" y="312547"/>
                </a:lnTo>
                <a:lnTo>
                  <a:pt x="479933" y="535813"/>
                </a:lnTo>
                <a:lnTo>
                  <a:pt x="591565" y="535813"/>
                </a:lnTo>
                <a:lnTo>
                  <a:pt x="591565" y="312547"/>
                </a:lnTo>
                <a:lnTo>
                  <a:pt x="588176" y="266366"/>
                </a:lnTo>
                <a:lnTo>
                  <a:pt x="578331" y="222287"/>
                </a:lnTo>
                <a:lnTo>
                  <a:pt x="562513" y="180794"/>
                </a:lnTo>
                <a:lnTo>
                  <a:pt x="541207" y="142371"/>
                </a:lnTo>
                <a:lnTo>
                  <a:pt x="514896" y="107502"/>
                </a:lnTo>
                <a:lnTo>
                  <a:pt x="484063" y="76669"/>
                </a:lnTo>
                <a:lnTo>
                  <a:pt x="449194" y="50358"/>
                </a:lnTo>
                <a:lnTo>
                  <a:pt x="410771" y="29052"/>
                </a:lnTo>
                <a:lnTo>
                  <a:pt x="369278" y="13234"/>
                </a:lnTo>
                <a:lnTo>
                  <a:pt x="325199" y="3389"/>
                </a:lnTo>
                <a:lnTo>
                  <a:pt x="279019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0850" y="2895600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0" y="0"/>
                </a:moveTo>
                <a:lnTo>
                  <a:pt x="279019" y="0"/>
                </a:lnTo>
                <a:lnTo>
                  <a:pt x="325199" y="3389"/>
                </a:lnTo>
                <a:lnTo>
                  <a:pt x="369278" y="13234"/>
                </a:lnTo>
                <a:lnTo>
                  <a:pt x="410771" y="29052"/>
                </a:lnTo>
                <a:lnTo>
                  <a:pt x="449194" y="50358"/>
                </a:lnTo>
                <a:lnTo>
                  <a:pt x="484063" y="76669"/>
                </a:lnTo>
                <a:lnTo>
                  <a:pt x="514896" y="107502"/>
                </a:lnTo>
                <a:lnTo>
                  <a:pt x="541207" y="142371"/>
                </a:lnTo>
                <a:lnTo>
                  <a:pt x="562513" y="180794"/>
                </a:lnTo>
                <a:lnTo>
                  <a:pt x="578331" y="222287"/>
                </a:lnTo>
                <a:lnTo>
                  <a:pt x="588176" y="266366"/>
                </a:lnTo>
                <a:lnTo>
                  <a:pt x="591565" y="312547"/>
                </a:lnTo>
                <a:lnTo>
                  <a:pt x="591565" y="535813"/>
                </a:lnTo>
                <a:lnTo>
                  <a:pt x="714375" y="535813"/>
                </a:lnTo>
                <a:lnTo>
                  <a:pt x="535813" y="714375"/>
                </a:lnTo>
                <a:lnTo>
                  <a:pt x="357124" y="535813"/>
                </a:lnTo>
                <a:lnTo>
                  <a:pt x="479933" y="535813"/>
                </a:lnTo>
                <a:lnTo>
                  <a:pt x="479933" y="312547"/>
                </a:lnTo>
                <a:lnTo>
                  <a:pt x="474628" y="266467"/>
                </a:lnTo>
                <a:lnTo>
                  <a:pt x="459518" y="224174"/>
                </a:lnTo>
                <a:lnTo>
                  <a:pt x="435805" y="186870"/>
                </a:lnTo>
                <a:lnTo>
                  <a:pt x="404695" y="155760"/>
                </a:lnTo>
                <a:lnTo>
                  <a:pt x="367391" y="132047"/>
                </a:lnTo>
                <a:lnTo>
                  <a:pt x="325098" y="116937"/>
                </a:lnTo>
                <a:lnTo>
                  <a:pt x="279019" y="111633"/>
                </a:lnTo>
                <a:lnTo>
                  <a:pt x="0" y="1116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7615" y="3361944"/>
            <a:ext cx="1207008" cy="1210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4250" y="3609975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714375" y="535813"/>
                </a:moveTo>
                <a:lnTo>
                  <a:pt x="357250" y="535813"/>
                </a:lnTo>
                <a:lnTo>
                  <a:pt x="535813" y="714375"/>
                </a:lnTo>
                <a:lnTo>
                  <a:pt x="714375" y="535813"/>
                </a:lnTo>
                <a:close/>
              </a:path>
              <a:path w="714375" h="714375">
                <a:moveTo>
                  <a:pt x="279019" y="0"/>
                </a:moveTo>
                <a:lnTo>
                  <a:pt x="0" y="0"/>
                </a:lnTo>
                <a:lnTo>
                  <a:pt x="0" y="111632"/>
                </a:lnTo>
                <a:lnTo>
                  <a:pt x="279019" y="111632"/>
                </a:lnTo>
                <a:lnTo>
                  <a:pt x="325098" y="116937"/>
                </a:lnTo>
                <a:lnTo>
                  <a:pt x="367391" y="132047"/>
                </a:lnTo>
                <a:lnTo>
                  <a:pt x="404695" y="155760"/>
                </a:lnTo>
                <a:lnTo>
                  <a:pt x="435805" y="186870"/>
                </a:lnTo>
                <a:lnTo>
                  <a:pt x="459518" y="224174"/>
                </a:lnTo>
                <a:lnTo>
                  <a:pt x="474628" y="266467"/>
                </a:lnTo>
                <a:lnTo>
                  <a:pt x="479933" y="312547"/>
                </a:lnTo>
                <a:lnTo>
                  <a:pt x="479933" y="535813"/>
                </a:lnTo>
                <a:lnTo>
                  <a:pt x="591565" y="535813"/>
                </a:lnTo>
                <a:lnTo>
                  <a:pt x="591565" y="312547"/>
                </a:lnTo>
                <a:lnTo>
                  <a:pt x="588176" y="266366"/>
                </a:lnTo>
                <a:lnTo>
                  <a:pt x="578331" y="222287"/>
                </a:lnTo>
                <a:lnTo>
                  <a:pt x="562513" y="180794"/>
                </a:lnTo>
                <a:lnTo>
                  <a:pt x="541207" y="142371"/>
                </a:lnTo>
                <a:lnTo>
                  <a:pt x="514896" y="107502"/>
                </a:lnTo>
                <a:lnTo>
                  <a:pt x="484063" y="76669"/>
                </a:lnTo>
                <a:lnTo>
                  <a:pt x="449194" y="50358"/>
                </a:lnTo>
                <a:lnTo>
                  <a:pt x="410771" y="29052"/>
                </a:lnTo>
                <a:lnTo>
                  <a:pt x="369278" y="13234"/>
                </a:lnTo>
                <a:lnTo>
                  <a:pt x="325199" y="3389"/>
                </a:lnTo>
                <a:lnTo>
                  <a:pt x="279019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4250" y="3609975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0" y="0"/>
                </a:moveTo>
                <a:lnTo>
                  <a:pt x="279019" y="0"/>
                </a:lnTo>
                <a:lnTo>
                  <a:pt x="325199" y="3389"/>
                </a:lnTo>
                <a:lnTo>
                  <a:pt x="369278" y="13234"/>
                </a:lnTo>
                <a:lnTo>
                  <a:pt x="410771" y="29052"/>
                </a:lnTo>
                <a:lnTo>
                  <a:pt x="449194" y="50358"/>
                </a:lnTo>
                <a:lnTo>
                  <a:pt x="484063" y="76669"/>
                </a:lnTo>
                <a:lnTo>
                  <a:pt x="514896" y="107502"/>
                </a:lnTo>
                <a:lnTo>
                  <a:pt x="541207" y="142371"/>
                </a:lnTo>
                <a:lnTo>
                  <a:pt x="562513" y="180794"/>
                </a:lnTo>
                <a:lnTo>
                  <a:pt x="578331" y="222287"/>
                </a:lnTo>
                <a:lnTo>
                  <a:pt x="588176" y="266366"/>
                </a:lnTo>
                <a:lnTo>
                  <a:pt x="591565" y="312547"/>
                </a:lnTo>
                <a:lnTo>
                  <a:pt x="591565" y="535813"/>
                </a:lnTo>
                <a:lnTo>
                  <a:pt x="714375" y="535813"/>
                </a:lnTo>
                <a:lnTo>
                  <a:pt x="535813" y="714375"/>
                </a:lnTo>
                <a:lnTo>
                  <a:pt x="357250" y="535813"/>
                </a:lnTo>
                <a:lnTo>
                  <a:pt x="479933" y="535813"/>
                </a:lnTo>
                <a:lnTo>
                  <a:pt x="479933" y="312547"/>
                </a:lnTo>
                <a:lnTo>
                  <a:pt x="474628" y="266467"/>
                </a:lnTo>
                <a:lnTo>
                  <a:pt x="459518" y="224174"/>
                </a:lnTo>
                <a:lnTo>
                  <a:pt x="435805" y="186870"/>
                </a:lnTo>
                <a:lnTo>
                  <a:pt x="404695" y="155760"/>
                </a:lnTo>
                <a:lnTo>
                  <a:pt x="367391" y="132047"/>
                </a:lnTo>
                <a:lnTo>
                  <a:pt x="325098" y="116937"/>
                </a:lnTo>
                <a:lnTo>
                  <a:pt x="279019" y="111632"/>
                </a:lnTo>
                <a:lnTo>
                  <a:pt x="0" y="111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4920" y="4078223"/>
            <a:ext cx="1210055" cy="1207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22951" y="4324350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714375" y="535813"/>
                </a:moveTo>
                <a:lnTo>
                  <a:pt x="357124" y="535813"/>
                </a:lnTo>
                <a:lnTo>
                  <a:pt x="535686" y="714375"/>
                </a:lnTo>
                <a:lnTo>
                  <a:pt x="714375" y="535813"/>
                </a:lnTo>
                <a:close/>
              </a:path>
              <a:path w="714375" h="714375">
                <a:moveTo>
                  <a:pt x="279019" y="0"/>
                </a:moveTo>
                <a:lnTo>
                  <a:pt x="0" y="0"/>
                </a:lnTo>
                <a:lnTo>
                  <a:pt x="0" y="111632"/>
                </a:lnTo>
                <a:lnTo>
                  <a:pt x="279019" y="111632"/>
                </a:lnTo>
                <a:lnTo>
                  <a:pt x="325098" y="116937"/>
                </a:lnTo>
                <a:lnTo>
                  <a:pt x="367391" y="132047"/>
                </a:lnTo>
                <a:lnTo>
                  <a:pt x="404695" y="155760"/>
                </a:lnTo>
                <a:lnTo>
                  <a:pt x="435805" y="186870"/>
                </a:lnTo>
                <a:lnTo>
                  <a:pt x="459518" y="224174"/>
                </a:lnTo>
                <a:lnTo>
                  <a:pt x="474628" y="266467"/>
                </a:lnTo>
                <a:lnTo>
                  <a:pt x="479933" y="312547"/>
                </a:lnTo>
                <a:lnTo>
                  <a:pt x="479933" y="535813"/>
                </a:lnTo>
                <a:lnTo>
                  <a:pt x="591565" y="535813"/>
                </a:lnTo>
                <a:lnTo>
                  <a:pt x="591565" y="312547"/>
                </a:lnTo>
                <a:lnTo>
                  <a:pt x="588176" y="266366"/>
                </a:lnTo>
                <a:lnTo>
                  <a:pt x="578331" y="222287"/>
                </a:lnTo>
                <a:lnTo>
                  <a:pt x="562513" y="180794"/>
                </a:lnTo>
                <a:lnTo>
                  <a:pt x="541207" y="142371"/>
                </a:lnTo>
                <a:lnTo>
                  <a:pt x="514896" y="107502"/>
                </a:lnTo>
                <a:lnTo>
                  <a:pt x="484063" y="76669"/>
                </a:lnTo>
                <a:lnTo>
                  <a:pt x="449194" y="50358"/>
                </a:lnTo>
                <a:lnTo>
                  <a:pt x="410771" y="29052"/>
                </a:lnTo>
                <a:lnTo>
                  <a:pt x="369278" y="13234"/>
                </a:lnTo>
                <a:lnTo>
                  <a:pt x="325199" y="3389"/>
                </a:lnTo>
                <a:lnTo>
                  <a:pt x="279019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22951" y="4324350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0" y="0"/>
                </a:moveTo>
                <a:lnTo>
                  <a:pt x="279019" y="0"/>
                </a:lnTo>
                <a:lnTo>
                  <a:pt x="325199" y="3389"/>
                </a:lnTo>
                <a:lnTo>
                  <a:pt x="369278" y="13234"/>
                </a:lnTo>
                <a:lnTo>
                  <a:pt x="410771" y="29052"/>
                </a:lnTo>
                <a:lnTo>
                  <a:pt x="449194" y="50358"/>
                </a:lnTo>
                <a:lnTo>
                  <a:pt x="484063" y="76669"/>
                </a:lnTo>
                <a:lnTo>
                  <a:pt x="514896" y="107502"/>
                </a:lnTo>
                <a:lnTo>
                  <a:pt x="541207" y="142371"/>
                </a:lnTo>
                <a:lnTo>
                  <a:pt x="562513" y="180794"/>
                </a:lnTo>
                <a:lnTo>
                  <a:pt x="578331" y="222287"/>
                </a:lnTo>
                <a:lnTo>
                  <a:pt x="588176" y="266366"/>
                </a:lnTo>
                <a:lnTo>
                  <a:pt x="591565" y="312547"/>
                </a:lnTo>
                <a:lnTo>
                  <a:pt x="591565" y="535813"/>
                </a:lnTo>
                <a:lnTo>
                  <a:pt x="714375" y="535813"/>
                </a:lnTo>
                <a:lnTo>
                  <a:pt x="535686" y="714375"/>
                </a:lnTo>
                <a:lnTo>
                  <a:pt x="357124" y="535813"/>
                </a:lnTo>
                <a:lnTo>
                  <a:pt x="479933" y="535813"/>
                </a:lnTo>
                <a:lnTo>
                  <a:pt x="479933" y="312547"/>
                </a:lnTo>
                <a:lnTo>
                  <a:pt x="474628" y="266467"/>
                </a:lnTo>
                <a:lnTo>
                  <a:pt x="459518" y="224174"/>
                </a:lnTo>
                <a:lnTo>
                  <a:pt x="435805" y="186870"/>
                </a:lnTo>
                <a:lnTo>
                  <a:pt x="404695" y="155760"/>
                </a:lnTo>
                <a:lnTo>
                  <a:pt x="367391" y="132047"/>
                </a:lnTo>
                <a:lnTo>
                  <a:pt x="325098" y="116937"/>
                </a:lnTo>
                <a:lnTo>
                  <a:pt x="279019" y="111632"/>
                </a:lnTo>
                <a:lnTo>
                  <a:pt x="0" y="111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3559" y="4791455"/>
            <a:ext cx="1210056" cy="1210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0575" y="5038725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714375" y="535813"/>
                </a:moveTo>
                <a:lnTo>
                  <a:pt x="357250" y="535813"/>
                </a:lnTo>
                <a:lnTo>
                  <a:pt x="535813" y="714375"/>
                </a:lnTo>
                <a:lnTo>
                  <a:pt x="714375" y="535813"/>
                </a:lnTo>
                <a:close/>
              </a:path>
              <a:path w="714375" h="714375">
                <a:moveTo>
                  <a:pt x="279019" y="0"/>
                </a:moveTo>
                <a:lnTo>
                  <a:pt x="0" y="0"/>
                </a:lnTo>
                <a:lnTo>
                  <a:pt x="0" y="111632"/>
                </a:lnTo>
                <a:lnTo>
                  <a:pt x="279019" y="111632"/>
                </a:lnTo>
                <a:lnTo>
                  <a:pt x="325098" y="116937"/>
                </a:lnTo>
                <a:lnTo>
                  <a:pt x="367391" y="132047"/>
                </a:lnTo>
                <a:lnTo>
                  <a:pt x="404695" y="155760"/>
                </a:lnTo>
                <a:lnTo>
                  <a:pt x="435805" y="186870"/>
                </a:lnTo>
                <a:lnTo>
                  <a:pt x="459518" y="224174"/>
                </a:lnTo>
                <a:lnTo>
                  <a:pt x="474628" y="266467"/>
                </a:lnTo>
                <a:lnTo>
                  <a:pt x="479933" y="312547"/>
                </a:lnTo>
                <a:lnTo>
                  <a:pt x="479933" y="535813"/>
                </a:lnTo>
                <a:lnTo>
                  <a:pt x="591565" y="535813"/>
                </a:lnTo>
                <a:lnTo>
                  <a:pt x="591565" y="312547"/>
                </a:lnTo>
                <a:lnTo>
                  <a:pt x="588176" y="266366"/>
                </a:lnTo>
                <a:lnTo>
                  <a:pt x="578331" y="222287"/>
                </a:lnTo>
                <a:lnTo>
                  <a:pt x="562513" y="180794"/>
                </a:lnTo>
                <a:lnTo>
                  <a:pt x="541207" y="142371"/>
                </a:lnTo>
                <a:lnTo>
                  <a:pt x="514896" y="107502"/>
                </a:lnTo>
                <a:lnTo>
                  <a:pt x="484063" y="76669"/>
                </a:lnTo>
                <a:lnTo>
                  <a:pt x="449194" y="50358"/>
                </a:lnTo>
                <a:lnTo>
                  <a:pt x="410771" y="29052"/>
                </a:lnTo>
                <a:lnTo>
                  <a:pt x="369278" y="13234"/>
                </a:lnTo>
                <a:lnTo>
                  <a:pt x="325199" y="3389"/>
                </a:lnTo>
                <a:lnTo>
                  <a:pt x="279019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70575" y="5038725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0" y="0"/>
                </a:moveTo>
                <a:lnTo>
                  <a:pt x="279019" y="0"/>
                </a:lnTo>
                <a:lnTo>
                  <a:pt x="325199" y="3389"/>
                </a:lnTo>
                <a:lnTo>
                  <a:pt x="369278" y="13234"/>
                </a:lnTo>
                <a:lnTo>
                  <a:pt x="410771" y="29052"/>
                </a:lnTo>
                <a:lnTo>
                  <a:pt x="449194" y="50358"/>
                </a:lnTo>
                <a:lnTo>
                  <a:pt x="484063" y="76669"/>
                </a:lnTo>
                <a:lnTo>
                  <a:pt x="514896" y="107502"/>
                </a:lnTo>
                <a:lnTo>
                  <a:pt x="541207" y="142371"/>
                </a:lnTo>
                <a:lnTo>
                  <a:pt x="562513" y="180794"/>
                </a:lnTo>
                <a:lnTo>
                  <a:pt x="578331" y="222287"/>
                </a:lnTo>
                <a:lnTo>
                  <a:pt x="588176" y="266366"/>
                </a:lnTo>
                <a:lnTo>
                  <a:pt x="591565" y="312547"/>
                </a:lnTo>
                <a:lnTo>
                  <a:pt x="591565" y="535813"/>
                </a:lnTo>
                <a:lnTo>
                  <a:pt x="714375" y="535813"/>
                </a:lnTo>
                <a:lnTo>
                  <a:pt x="535813" y="714375"/>
                </a:lnTo>
                <a:lnTo>
                  <a:pt x="357250" y="535813"/>
                </a:lnTo>
                <a:lnTo>
                  <a:pt x="479933" y="535813"/>
                </a:lnTo>
                <a:lnTo>
                  <a:pt x="479933" y="312547"/>
                </a:lnTo>
                <a:lnTo>
                  <a:pt x="474628" y="266467"/>
                </a:lnTo>
                <a:lnTo>
                  <a:pt x="459518" y="224174"/>
                </a:lnTo>
                <a:lnTo>
                  <a:pt x="435805" y="186870"/>
                </a:lnTo>
                <a:lnTo>
                  <a:pt x="404695" y="155760"/>
                </a:lnTo>
                <a:lnTo>
                  <a:pt x="367391" y="132047"/>
                </a:lnTo>
                <a:lnTo>
                  <a:pt x="325098" y="116937"/>
                </a:lnTo>
                <a:lnTo>
                  <a:pt x="279019" y="111632"/>
                </a:lnTo>
                <a:lnTo>
                  <a:pt x="0" y="111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50864" y="5504688"/>
            <a:ext cx="1210056" cy="1210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99148" y="5753100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714375" y="535774"/>
                </a:moveTo>
                <a:lnTo>
                  <a:pt x="357250" y="535774"/>
                </a:lnTo>
                <a:lnTo>
                  <a:pt x="535812" y="714375"/>
                </a:lnTo>
                <a:lnTo>
                  <a:pt x="714375" y="535774"/>
                </a:lnTo>
                <a:close/>
              </a:path>
              <a:path w="714375" h="714375">
                <a:moveTo>
                  <a:pt x="279146" y="0"/>
                </a:moveTo>
                <a:lnTo>
                  <a:pt x="0" y="0"/>
                </a:lnTo>
                <a:lnTo>
                  <a:pt x="0" y="111607"/>
                </a:lnTo>
                <a:lnTo>
                  <a:pt x="279146" y="111607"/>
                </a:lnTo>
                <a:lnTo>
                  <a:pt x="325225" y="116914"/>
                </a:lnTo>
                <a:lnTo>
                  <a:pt x="367518" y="132029"/>
                </a:lnTo>
                <a:lnTo>
                  <a:pt x="404822" y="155747"/>
                </a:lnTo>
                <a:lnTo>
                  <a:pt x="435932" y="186863"/>
                </a:lnTo>
                <a:lnTo>
                  <a:pt x="459645" y="224170"/>
                </a:lnTo>
                <a:lnTo>
                  <a:pt x="474755" y="266462"/>
                </a:lnTo>
                <a:lnTo>
                  <a:pt x="480059" y="312534"/>
                </a:lnTo>
                <a:lnTo>
                  <a:pt x="480059" y="535774"/>
                </a:lnTo>
                <a:lnTo>
                  <a:pt x="591693" y="535774"/>
                </a:lnTo>
                <a:lnTo>
                  <a:pt x="591693" y="312534"/>
                </a:lnTo>
                <a:lnTo>
                  <a:pt x="588303" y="266350"/>
                </a:lnTo>
                <a:lnTo>
                  <a:pt x="578458" y="222271"/>
                </a:lnTo>
                <a:lnTo>
                  <a:pt x="562640" y="180778"/>
                </a:lnTo>
                <a:lnTo>
                  <a:pt x="541334" y="142357"/>
                </a:lnTo>
                <a:lnTo>
                  <a:pt x="515023" y="107489"/>
                </a:lnTo>
                <a:lnTo>
                  <a:pt x="484190" y="76660"/>
                </a:lnTo>
                <a:lnTo>
                  <a:pt x="449321" y="50351"/>
                </a:lnTo>
                <a:lnTo>
                  <a:pt x="410898" y="29048"/>
                </a:lnTo>
                <a:lnTo>
                  <a:pt x="369405" y="13232"/>
                </a:lnTo>
                <a:lnTo>
                  <a:pt x="325326" y="3388"/>
                </a:lnTo>
                <a:lnTo>
                  <a:pt x="279146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9148" y="5753100"/>
            <a:ext cx="714375" cy="714375"/>
          </a:xfrm>
          <a:custGeom>
            <a:avLst/>
            <a:gdLst/>
            <a:ahLst/>
            <a:cxnLst/>
            <a:rect l="l" t="t" r="r" b="b"/>
            <a:pathLst>
              <a:path w="714375" h="714375">
                <a:moveTo>
                  <a:pt x="0" y="0"/>
                </a:moveTo>
                <a:lnTo>
                  <a:pt x="279146" y="0"/>
                </a:lnTo>
                <a:lnTo>
                  <a:pt x="325326" y="3388"/>
                </a:lnTo>
                <a:lnTo>
                  <a:pt x="369405" y="13232"/>
                </a:lnTo>
                <a:lnTo>
                  <a:pt x="410898" y="29048"/>
                </a:lnTo>
                <a:lnTo>
                  <a:pt x="449321" y="50351"/>
                </a:lnTo>
                <a:lnTo>
                  <a:pt x="484190" y="76660"/>
                </a:lnTo>
                <a:lnTo>
                  <a:pt x="515023" y="107489"/>
                </a:lnTo>
                <a:lnTo>
                  <a:pt x="541334" y="142357"/>
                </a:lnTo>
                <a:lnTo>
                  <a:pt x="562640" y="180778"/>
                </a:lnTo>
                <a:lnTo>
                  <a:pt x="578458" y="222271"/>
                </a:lnTo>
                <a:lnTo>
                  <a:pt x="588303" y="266350"/>
                </a:lnTo>
                <a:lnTo>
                  <a:pt x="591693" y="312534"/>
                </a:lnTo>
                <a:lnTo>
                  <a:pt x="591693" y="535774"/>
                </a:lnTo>
                <a:lnTo>
                  <a:pt x="714375" y="535774"/>
                </a:lnTo>
                <a:lnTo>
                  <a:pt x="535812" y="714375"/>
                </a:lnTo>
                <a:lnTo>
                  <a:pt x="357250" y="535774"/>
                </a:lnTo>
                <a:lnTo>
                  <a:pt x="480059" y="535774"/>
                </a:lnTo>
                <a:lnTo>
                  <a:pt x="480059" y="312534"/>
                </a:lnTo>
                <a:lnTo>
                  <a:pt x="474755" y="266462"/>
                </a:lnTo>
                <a:lnTo>
                  <a:pt x="459645" y="224170"/>
                </a:lnTo>
                <a:lnTo>
                  <a:pt x="435932" y="186863"/>
                </a:lnTo>
                <a:lnTo>
                  <a:pt x="404822" y="155747"/>
                </a:lnTo>
                <a:lnTo>
                  <a:pt x="367518" y="132029"/>
                </a:lnTo>
                <a:lnTo>
                  <a:pt x="325225" y="116914"/>
                </a:lnTo>
                <a:lnTo>
                  <a:pt x="279146" y="111607"/>
                </a:lnTo>
                <a:lnTo>
                  <a:pt x="0" y="11160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334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4045585" algn="l"/>
              </a:tabLst>
            </a:pPr>
            <a:r>
              <a:rPr spc="720" dirty="0"/>
              <a:t>Waterfal</a:t>
            </a:r>
            <a:r>
              <a:rPr spc="459" dirty="0"/>
              <a:t>l</a:t>
            </a:r>
            <a:r>
              <a:rPr dirty="0"/>
              <a:t>	</a:t>
            </a:r>
            <a:r>
              <a:rPr spc="5" dirty="0"/>
              <a:t>Mod</a:t>
            </a:r>
            <a:r>
              <a:rPr spc="-20" dirty="0"/>
              <a:t>e</a:t>
            </a:r>
            <a:r>
              <a:rPr spc="990" dirty="0"/>
              <a:t>l</a:t>
            </a:r>
          </a:p>
        </p:txBody>
      </p:sp>
      <p:sp>
        <p:nvSpPr>
          <p:cNvPr id="22" name="object 22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581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4045585" algn="l"/>
              </a:tabLst>
            </a:pPr>
            <a:r>
              <a:rPr spc="720" dirty="0"/>
              <a:t>Waterfal</a:t>
            </a:r>
            <a:r>
              <a:rPr spc="459" dirty="0"/>
              <a:t>l</a:t>
            </a:r>
            <a:r>
              <a:rPr dirty="0"/>
              <a:t>	</a:t>
            </a:r>
            <a:r>
              <a:rPr spc="5" dirty="0"/>
              <a:t>Mod</a:t>
            </a:r>
            <a:r>
              <a:rPr spc="-20" dirty="0"/>
              <a:t>e</a:t>
            </a:r>
            <a:r>
              <a:rPr spc="990"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2587625"/>
            <a:ext cx="268224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3136264"/>
            <a:ext cx="268224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4142104"/>
            <a:ext cx="268224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03580" y="1868804"/>
            <a:ext cx="7936839" cy="3546677"/>
          </a:xfrm>
          <a:prstGeom prst="rect">
            <a:avLst/>
          </a:prstGeom>
        </p:spPr>
        <p:txBody>
          <a:bodyPr vert="horz" wrap="square" lIns="0" tIns="543116" rIns="0" bIns="0" rtlCol="0">
            <a:spAutoFit/>
          </a:bodyPr>
          <a:lstStyle/>
          <a:p>
            <a:pPr marL="219075" marR="139700" indent="5715">
              <a:lnSpc>
                <a:spcPct val="110000"/>
              </a:lnSpc>
              <a:spcBef>
                <a:spcPts val="459"/>
              </a:spcBef>
            </a:pPr>
            <a:r>
              <a:rPr sz="3000" spc="-5" dirty="0">
                <a:solidFill>
                  <a:srgbClr val="006FC0"/>
                </a:solidFill>
              </a:rPr>
              <a:t>Oldest and most </a:t>
            </a:r>
            <a:r>
              <a:rPr sz="3000" dirty="0">
                <a:solidFill>
                  <a:srgbClr val="006FC0"/>
                </a:solidFill>
              </a:rPr>
              <a:t>well-known </a:t>
            </a:r>
            <a:r>
              <a:rPr sz="3000" spc="-10" dirty="0"/>
              <a:t>SDLC </a:t>
            </a:r>
            <a:r>
              <a:rPr sz="3000" spc="-5" dirty="0"/>
              <a:t>model  </a:t>
            </a:r>
            <a:r>
              <a:rPr sz="3000" dirty="0"/>
              <a:t>Follows a </a:t>
            </a:r>
            <a:r>
              <a:rPr sz="3000" spc="-5" dirty="0">
                <a:solidFill>
                  <a:srgbClr val="006FC0"/>
                </a:solidFill>
              </a:rPr>
              <a:t>sequential step-by-step </a:t>
            </a:r>
            <a:r>
              <a:rPr sz="3000" spc="-10" dirty="0">
                <a:solidFill>
                  <a:srgbClr val="006FC0"/>
                </a:solidFill>
              </a:rPr>
              <a:t>process </a:t>
            </a:r>
            <a:r>
              <a:rPr sz="3000" spc="-5" dirty="0"/>
              <a:t>from  requirements analysis </a:t>
            </a:r>
            <a:r>
              <a:rPr sz="3000" dirty="0"/>
              <a:t>to</a:t>
            </a:r>
            <a:r>
              <a:rPr sz="3000" spc="20" dirty="0"/>
              <a:t> </a:t>
            </a:r>
            <a:r>
              <a:rPr sz="3000" spc="-5" dirty="0"/>
              <a:t>maintenance.</a:t>
            </a:r>
            <a:endParaRPr sz="3000" dirty="0"/>
          </a:p>
          <a:p>
            <a:pPr marL="219075" marR="5080" indent="5715">
              <a:lnSpc>
                <a:spcPct val="100000"/>
              </a:lnSpc>
              <a:spcBef>
                <a:spcPts val="725"/>
              </a:spcBef>
            </a:pPr>
            <a:r>
              <a:rPr lang="en-US" sz="3000" spc="-5" dirty="0"/>
              <a:t>We can use this, In the manufacturing of a physical product, requirements do not, and cannot, change everyday.</a:t>
            </a:r>
            <a:endParaRPr sz="3000" dirty="0"/>
          </a:p>
        </p:txBody>
      </p:sp>
      <p:sp>
        <p:nvSpPr>
          <p:cNvPr id="7" name="object 7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05AE-5769-4303-B5B2-B896BD491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80" y="1868804"/>
            <a:ext cx="7936839" cy="4431983"/>
          </a:xfrm>
        </p:spPr>
        <p:txBody>
          <a:bodyPr/>
          <a:lstStyle/>
          <a:p>
            <a:r>
              <a:rPr lang="en-US" dirty="0"/>
              <a:t>For example, take the manufacturing of a bicycle.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model should be followed to manufacture a bicycle?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Are requirements expected to change frequently on a weekly basis?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answer is clearly no. The requirements are not expected to change weekly for a bicycle.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51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0" marR="5080" indent="-1384300">
              <a:lnSpc>
                <a:spcPct val="100000"/>
              </a:lnSpc>
              <a:spcBef>
                <a:spcPts val="100"/>
              </a:spcBef>
              <a:tabLst>
                <a:tab pos="4045585" algn="l"/>
              </a:tabLst>
            </a:pPr>
            <a:r>
              <a:rPr spc="720" dirty="0"/>
              <a:t>Waterfal</a:t>
            </a:r>
            <a:r>
              <a:rPr spc="459" dirty="0"/>
              <a:t>l</a:t>
            </a:r>
            <a:r>
              <a:rPr dirty="0"/>
              <a:t>	</a:t>
            </a:r>
            <a:r>
              <a:rPr spc="5" dirty="0"/>
              <a:t>Mod</a:t>
            </a:r>
            <a:r>
              <a:rPr spc="-20" dirty="0"/>
              <a:t>e</a:t>
            </a:r>
            <a:r>
              <a:rPr spc="925" dirty="0"/>
              <a:t>l  </a:t>
            </a:r>
            <a:r>
              <a:rPr spc="434" dirty="0"/>
              <a:t>Strengths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2121154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2706370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3291585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3876802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4462017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5534914"/>
            <a:ext cx="304800" cy="28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0564" y="1885556"/>
            <a:ext cx="7421245" cy="45142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69"/>
              </a:spcBef>
            </a:pP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Easy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to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understand</a:t>
            </a:r>
            <a:r>
              <a:rPr sz="3200" spc="-10" dirty="0">
                <a:latin typeface="Candara"/>
                <a:cs typeface="Candara"/>
              </a:rPr>
              <a:t>, easy </a:t>
            </a:r>
            <a:r>
              <a:rPr sz="3200" spc="-5" dirty="0">
                <a:latin typeface="Candara"/>
                <a:cs typeface="Candara"/>
              </a:rPr>
              <a:t>to</a:t>
            </a:r>
            <a:r>
              <a:rPr sz="3200" spc="160" dirty="0">
                <a:latin typeface="Candara"/>
                <a:cs typeface="Candara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use</a:t>
            </a:r>
            <a:endParaRPr sz="3200">
              <a:latin typeface="Candara"/>
              <a:cs typeface="Candara"/>
            </a:endParaRPr>
          </a:p>
          <a:p>
            <a:pPr marL="55244" marR="344805">
              <a:lnSpc>
                <a:spcPts val="4610"/>
              </a:lnSpc>
              <a:spcBef>
                <a:spcPts val="280"/>
              </a:spcBef>
            </a:pP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Provides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structure </a:t>
            </a:r>
            <a:r>
              <a:rPr sz="3200" spc="-5" dirty="0">
                <a:latin typeface="Candara"/>
                <a:cs typeface="Candara"/>
              </a:rPr>
              <a:t>to </a:t>
            </a:r>
            <a:r>
              <a:rPr sz="3200" spc="-10" dirty="0">
                <a:latin typeface="Candara"/>
                <a:cs typeface="Candara"/>
              </a:rPr>
              <a:t>inexperienced </a:t>
            </a:r>
            <a:r>
              <a:rPr sz="3200" spc="-5" dirty="0">
                <a:latin typeface="Candara"/>
                <a:cs typeface="Candara"/>
              </a:rPr>
              <a:t>staff 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Milestones are well</a:t>
            </a:r>
            <a:r>
              <a:rPr sz="3200" spc="8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understood</a:t>
            </a:r>
            <a:endParaRPr sz="3200">
              <a:latin typeface="Candara"/>
              <a:cs typeface="Candara"/>
            </a:endParaRPr>
          </a:p>
          <a:p>
            <a:pPr marL="55244">
              <a:lnSpc>
                <a:spcPct val="100000"/>
              </a:lnSpc>
              <a:spcBef>
                <a:spcPts val="490"/>
              </a:spcBef>
            </a:pPr>
            <a:r>
              <a:rPr sz="3200" spc="-10" dirty="0">
                <a:latin typeface="Candara"/>
                <a:cs typeface="Candara"/>
              </a:rPr>
              <a:t>Sets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requirements</a:t>
            </a:r>
            <a:r>
              <a:rPr sz="3200" spc="7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stability</a:t>
            </a:r>
            <a:endParaRPr sz="3200">
              <a:latin typeface="Candara"/>
              <a:cs typeface="Candara"/>
            </a:endParaRPr>
          </a:p>
          <a:p>
            <a:pPr marL="12700" marR="65405" indent="42545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ndara"/>
                <a:cs typeface="Candara"/>
              </a:rPr>
              <a:t>Good for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management control </a:t>
            </a:r>
            <a:r>
              <a:rPr sz="3200" spc="-10" dirty="0">
                <a:latin typeface="Candara"/>
                <a:cs typeface="Candara"/>
              </a:rPr>
              <a:t>(plan, </a:t>
            </a:r>
            <a:r>
              <a:rPr sz="3200" spc="-5" dirty="0">
                <a:latin typeface="Candara"/>
                <a:cs typeface="Candara"/>
              </a:rPr>
              <a:t>staff,  </a:t>
            </a:r>
            <a:r>
              <a:rPr sz="3200" spc="-10" dirty="0">
                <a:latin typeface="Candara"/>
                <a:cs typeface="Candara"/>
              </a:rPr>
              <a:t>track)</a:t>
            </a:r>
            <a:endParaRPr sz="3200">
              <a:latin typeface="Candara"/>
              <a:cs typeface="Candara"/>
            </a:endParaRPr>
          </a:p>
          <a:p>
            <a:pPr marL="12700" marR="5080" indent="42545">
              <a:lnSpc>
                <a:spcPct val="100000"/>
              </a:lnSpc>
              <a:spcBef>
                <a:spcPts val="770"/>
              </a:spcBef>
            </a:pPr>
            <a:r>
              <a:rPr sz="3200" spc="-15" dirty="0">
                <a:latin typeface="Candara"/>
                <a:cs typeface="Candara"/>
              </a:rPr>
              <a:t>Works </a:t>
            </a:r>
            <a:r>
              <a:rPr sz="3200" spc="-10" dirty="0">
                <a:latin typeface="Candara"/>
                <a:cs typeface="Candara"/>
              </a:rPr>
              <a:t>well when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quality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is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more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important  </a:t>
            </a:r>
            <a:r>
              <a:rPr sz="3200" spc="-5" dirty="0">
                <a:latin typeface="Candara"/>
                <a:cs typeface="Candara"/>
              </a:rPr>
              <a:t>than </a:t>
            </a:r>
            <a:r>
              <a:rPr sz="3200" spc="-10" dirty="0">
                <a:latin typeface="Candara"/>
                <a:cs typeface="Candara"/>
              </a:rPr>
              <a:t>cost </a:t>
            </a:r>
            <a:r>
              <a:rPr sz="3200" spc="-5" dirty="0">
                <a:latin typeface="Candara"/>
                <a:cs typeface="Candara"/>
              </a:rPr>
              <a:t>or</a:t>
            </a:r>
            <a:r>
              <a:rPr sz="3200" spc="45" dirty="0">
                <a:latin typeface="Candara"/>
                <a:cs typeface="Candara"/>
              </a:rPr>
              <a:t> </a:t>
            </a:r>
            <a:r>
              <a:rPr sz="3200" spc="-10" dirty="0">
                <a:latin typeface="Candara"/>
                <a:cs typeface="Candara"/>
              </a:rPr>
              <a:t>schedule</a:t>
            </a:r>
            <a:endParaRPr sz="3200">
              <a:latin typeface="Candara"/>
              <a:cs typeface="Candar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0" marR="5080" indent="-1085850">
              <a:lnSpc>
                <a:spcPct val="100000"/>
              </a:lnSpc>
              <a:spcBef>
                <a:spcPts val="100"/>
              </a:spcBef>
              <a:tabLst>
                <a:tab pos="4045585" algn="l"/>
              </a:tabLst>
            </a:pPr>
            <a:r>
              <a:rPr spc="720" dirty="0"/>
              <a:t>Waterfal</a:t>
            </a:r>
            <a:r>
              <a:rPr spc="459" dirty="0"/>
              <a:t>l</a:t>
            </a:r>
            <a:r>
              <a:rPr dirty="0"/>
              <a:t>	</a:t>
            </a:r>
            <a:r>
              <a:rPr spc="5" dirty="0"/>
              <a:t>Mod</a:t>
            </a:r>
            <a:r>
              <a:rPr spc="-20" dirty="0"/>
              <a:t>e</a:t>
            </a:r>
            <a:r>
              <a:rPr spc="925" dirty="0"/>
              <a:t>l  </a:t>
            </a:r>
            <a:r>
              <a:rPr spc="200" dirty="0"/>
              <a:t>Weaknesses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2039111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2916935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3794759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4282440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5160264"/>
            <a:ext cx="304800" cy="28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74155" y="1883556"/>
            <a:ext cx="7936839" cy="4105868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19075" marR="880110" indent="42545">
              <a:lnSpc>
                <a:spcPts val="3080"/>
              </a:lnSpc>
              <a:spcBef>
                <a:spcPts val="825"/>
              </a:spcBef>
            </a:pPr>
            <a:r>
              <a:rPr spc="-10" dirty="0"/>
              <a:t>All </a:t>
            </a:r>
            <a:r>
              <a:rPr spc="-10" dirty="0">
                <a:solidFill>
                  <a:srgbClr val="006FC0"/>
                </a:solidFill>
              </a:rPr>
              <a:t>requirements </a:t>
            </a:r>
            <a:r>
              <a:rPr spc="-5" dirty="0">
                <a:solidFill>
                  <a:srgbClr val="006FC0"/>
                </a:solidFill>
              </a:rPr>
              <a:t>must be </a:t>
            </a:r>
            <a:r>
              <a:rPr spc="-10" dirty="0">
                <a:solidFill>
                  <a:srgbClr val="006FC0"/>
                </a:solidFill>
              </a:rPr>
              <a:t>fully </a:t>
            </a:r>
            <a:r>
              <a:rPr spc="-5" dirty="0">
                <a:solidFill>
                  <a:srgbClr val="006FC0"/>
                </a:solidFill>
              </a:rPr>
              <a:t>specified  </a:t>
            </a:r>
            <a:r>
              <a:rPr spc="-10" dirty="0"/>
              <a:t>upfront</a:t>
            </a:r>
          </a:p>
          <a:p>
            <a:pPr marL="219075" marR="890905" indent="42545">
              <a:lnSpc>
                <a:spcPct val="90100"/>
              </a:lnSpc>
              <a:spcBef>
                <a:spcPts val="400"/>
              </a:spcBef>
            </a:pPr>
            <a:r>
              <a:rPr spc="-10" dirty="0"/>
              <a:t>Deliverables created for each phase are  considered frozen </a:t>
            </a:r>
            <a:r>
              <a:rPr spc="-5" dirty="0"/>
              <a:t>– </a:t>
            </a:r>
            <a:r>
              <a:rPr spc="-5" dirty="0">
                <a:solidFill>
                  <a:srgbClr val="006FC0"/>
                </a:solidFill>
              </a:rPr>
              <a:t>inhibits </a:t>
            </a:r>
            <a:r>
              <a:rPr spc="-10" dirty="0">
                <a:solidFill>
                  <a:srgbClr val="006FC0"/>
                </a:solidFill>
              </a:rPr>
              <a:t>flexibility  </a:t>
            </a:r>
            <a:r>
              <a:rPr spc="-10" dirty="0"/>
              <a:t>Can </a:t>
            </a:r>
            <a:r>
              <a:rPr spc="-5" dirty="0"/>
              <a:t>give a </a:t>
            </a:r>
            <a:r>
              <a:rPr spc="-10" dirty="0">
                <a:solidFill>
                  <a:srgbClr val="006FC0"/>
                </a:solidFill>
              </a:rPr>
              <a:t>false </a:t>
            </a:r>
            <a:r>
              <a:rPr spc="-5" dirty="0">
                <a:solidFill>
                  <a:srgbClr val="006FC0"/>
                </a:solidFill>
              </a:rPr>
              <a:t>impression </a:t>
            </a:r>
            <a:r>
              <a:rPr spc="-10" dirty="0">
                <a:solidFill>
                  <a:srgbClr val="006FC0"/>
                </a:solidFill>
              </a:rPr>
              <a:t>of</a:t>
            </a:r>
            <a:r>
              <a:rPr spc="130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progress</a:t>
            </a:r>
          </a:p>
          <a:p>
            <a:pPr marL="219075" marR="5080" indent="42545">
              <a:lnSpc>
                <a:spcPct val="90100"/>
              </a:lnSpc>
              <a:spcBef>
                <a:spcPts val="380"/>
              </a:spcBef>
            </a:pPr>
            <a:r>
              <a:rPr spc="-15" dirty="0">
                <a:solidFill>
                  <a:srgbClr val="006FC0"/>
                </a:solidFill>
              </a:rPr>
              <a:t>Does </a:t>
            </a:r>
            <a:r>
              <a:rPr spc="-10" dirty="0">
                <a:solidFill>
                  <a:srgbClr val="006FC0"/>
                </a:solidFill>
              </a:rPr>
              <a:t>not reflect problem-solving nature </a:t>
            </a:r>
            <a:r>
              <a:rPr spc="-5" dirty="0"/>
              <a:t>of  software </a:t>
            </a:r>
            <a:r>
              <a:rPr spc="-10" dirty="0"/>
              <a:t>development </a:t>
            </a:r>
            <a:r>
              <a:rPr spc="-5" dirty="0"/>
              <a:t>– iterations of phases  </a:t>
            </a:r>
            <a:r>
              <a:rPr spc="-5" dirty="0">
                <a:solidFill>
                  <a:srgbClr val="006FC0"/>
                </a:solidFill>
              </a:rPr>
              <a:t>Little </a:t>
            </a:r>
            <a:r>
              <a:rPr spc="-10" dirty="0">
                <a:solidFill>
                  <a:srgbClr val="006FC0"/>
                </a:solidFill>
              </a:rPr>
              <a:t>opportunity for customer </a:t>
            </a:r>
            <a:r>
              <a:rPr spc="-5" dirty="0"/>
              <a:t>to </a:t>
            </a:r>
            <a:r>
              <a:rPr spc="-10" dirty="0"/>
              <a:t>preview </a:t>
            </a:r>
            <a:r>
              <a:rPr spc="-5" dirty="0"/>
              <a:t>the system </a:t>
            </a:r>
            <a:r>
              <a:rPr spc="-10" dirty="0"/>
              <a:t>(until </a:t>
            </a:r>
            <a:r>
              <a:rPr spc="-5" dirty="0"/>
              <a:t>it may be too</a:t>
            </a:r>
            <a:r>
              <a:rPr spc="85" dirty="0"/>
              <a:t> </a:t>
            </a:r>
            <a:r>
              <a:rPr spc="-10" dirty="0"/>
              <a:t>late)</a:t>
            </a:r>
          </a:p>
        </p:txBody>
      </p:sp>
      <p:sp>
        <p:nvSpPr>
          <p:cNvPr id="10" name="object 10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191" y="2209800"/>
            <a:ext cx="8226425" cy="1856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latin typeface="Candara"/>
                <a:cs typeface="Candara"/>
              </a:rPr>
              <a:t>A </a:t>
            </a:r>
            <a:r>
              <a:rPr sz="4000" dirty="0">
                <a:latin typeface="Candara"/>
                <a:cs typeface="Candara"/>
              </a:rPr>
              <a:t>framework that </a:t>
            </a:r>
            <a:r>
              <a:rPr sz="4000" spc="-5" dirty="0">
                <a:latin typeface="Candara"/>
                <a:cs typeface="Candara"/>
              </a:rPr>
              <a:t>describes </a:t>
            </a:r>
            <a:r>
              <a:rPr sz="4000" dirty="0">
                <a:latin typeface="Candara"/>
                <a:cs typeface="Candara"/>
              </a:rPr>
              <a:t>the  activities </a:t>
            </a:r>
            <a:r>
              <a:rPr sz="4000" spc="5" dirty="0">
                <a:latin typeface="Candara"/>
                <a:cs typeface="Candara"/>
              </a:rPr>
              <a:t>performed </a:t>
            </a:r>
            <a:r>
              <a:rPr sz="4000" dirty="0">
                <a:latin typeface="Candara"/>
                <a:cs typeface="Candara"/>
              </a:rPr>
              <a:t>at each stage of</a:t>
            </a:r>
            <a:r>
              <a:rPr sz="4000" spc="-210" dirty="0">
                <a:latin typeface="Candara"/>
                <a:cs typeface="Candara"/>
              </a:rPr>
              <a:t> </a:t>
            </a:r>
            <a:r>
              <a:rPr sz="4000" spc="5" dirty="0">
                <a:latin typeface="Candara"/>
                <a:cs typeface="Candara"/>
              </a:rPr>
              <a:t>a  </a:t>
            </a:r>
            <a:r>
              <a:rPr sz="4000" dirty="0">
                <a:latin typeface="Candara"/>
                <a:cs typeface="Candara"/>
              </a:rPr>
              <a:t>software development</a:t>
            </a:r>
            <a:r>
              <a:rPr sz="4000" spc="-150" dirty="0">
                <a:latin typeface="Candara"/>
                <a:cs typeface="Candara"/>
              </a:rPr>
              <a:t> </a:t>
            </a:r>
            <a:r>
              <a:rPr sz="4000" spc="-5" dirty="0">
                <a:latin typeface="Candara"/>
                <a:cs typeface="Candara"/>
              </a:rPr>
              <a:t>project.</a:t>
            </a:r>
            <a:endParaRPr sz="40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6470" y="262839"/>
            <a:ext cx="21342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55" dirty="0">
                <a:solidFill>
                  <a:srgbClr val="FFFFFF"/>
                </a:solidFill>
                <a:latin typeface="Times New Roman"/>
                <a:cs typeface="Times New Roman"/>
              </a:rPr>
              <a:t>SDLC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E1C08-EA41-41EB-A30E-0D9272DDC53C}"/>
              </a:ext>
            </a:extLst>
          </p:cNvPr>
          <p:cNvSpPr txBox="1"/>
          <p:nvPr/>
        </p:nvSpPr>
        <p:spPr>
          <a:xfrm>
            <a:off x="514027" y="4065905"/>
            <a:ext cx="7543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pPr algn="ctr"/>
            <a:r>
              <a:rPr lang="en-US" sz="2400" dirty="0"/>
              <a:t>AIM: </a:t>
            </a:r>
          </a:p>
          <a:p>
            <a:pPr algn="ctr"/>
            <a:r>
              <a:rPr lang="en-US" sz="2400" dirty="0"/>
              <a:t>Software Development Life Cycle (SDLC) is a process used by the software industry to </a:t>
            </a:r>
            <a:r>
              <a:rPr lang="en-US" sz="2400" b="1" dirty="0"/>
              <a:t>design, develop and test high quality software's. </a:t>
            </a:r>
            <a:endParaRPr lang="en-IN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marR="5080" indent="73025">
              <a:lnSpc>
                <a:spcPct val="100000"/>
              </a:lnSpc>
              <a:spcBef>
                <a:spcPts val="105"/>
              </a:spcBef>
              <a:tabLst>
                <a:tab pos="2380615" algn="l"/>
                <a:tab pos="3527425" algn="l"/>
                <a:tab pos="4045585" algn="l"/>
                <a:tab pos="4959985" algn="l"/>
              </a:tabLst>
            </a:pPr>
            <a:r>
              <a:rPr spc="220" dirty="0"/>
              <a:t>When	</a:t>
            </a:r>
            <a:r>
              <a:rPr spc="755" dirty="0"/>
              <a:t>to	</a:t>
            </a:r>
            <a:r>
              <a:rPr spc="150" dirty="0"/>
              <a:t>use	</a:t>
            </a:r>
            <a:r>
              <a:rPr spc="530" dirty="0"/>
              <a:t>the  </a:t>
            </a:r>
            <a:r>
              <a:rPr spc="720" dirty="0"/>
              <a:t>Waterfal</a:t>
            </a:r>
            <a:r>
              <a:rPr spc="459" dirty="0"/>
              <a:t>l</a:t>
            </a:r>
            <a:r>
              <a:rPr dirty="0"/>
              <a:t>	</a:t>
            </a:r>
            <a:r>
              <a:rPr spc="5" dirty="0"/>
              <a:t>Mod</a:t>
            </a:r>
            <a:r>
              <a:rPr spc="-20" dirty="0"/>
              <a:t>e</a:t>
            </a:r>
            <a:r>
              <a:rPr spc="990"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2483611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3020060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3556380"/>
            <a:ext cx="304800" cy="28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4092828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4629277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0564" y="2297188"/>
            <a:ext cx="6318250" cy="314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315595">
              <a:lnSpc>
                <a:spcPct val="110100"/>
              </a:lnSpc>
              <a:spcBef>
                <a:spcPts val="95"/>
              </a:spcBef>
            </a:pPr>
            <a:r>
              <a:rPr sz="3200" spc="-10" dirty="0">
                <a:latin typeface="Candara"/>
                <a:cs typeface="Candara"/>
              </a:rPr>
              <a:t>Requirements are very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well known  </a:t>
            </a:r>
            <a:r>
              <a:rPr sz="3200" spc="-10" dirty="0">
                <a:latin typeface="Candara"/>
                <a:cs typeface="Candara"/>
              </a:rPr>
              <a:t>Product definition </a:t>
            </a:r>
            <a:r>
              <a:rPr sz="3200" spc="-5" dirty="0">
                <a:latin typeface="Candara"/>
                <a:cs typeface="Candara"/>
              </a:rPr>
              <a:t>is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stable  </a:t>
            </a:r>
            <a:r>
              <a:rPr sz="3200" spc="-10" dirty="0">
                <a:latin typeface="Candara"/>
                <a:cs typeface="Candara"/>
              </a:rPr>
              <a:t>Technology </a:t>
            </a:r>
            <a:r>
              <a:rPr sz="3200" spc="-5" dirty="0">
                <a:latin typeface="Candara"/>
                <a:cs typeface="Candara"/>
              </a:rPr>
              <a:t>is</a:t>
            </a:r>
            <a:r>
              <a:rPr sz="3200" spc="75" dirty="0">
                <a:latin typeface="Candara"/>
                <a:cs typeface="Candara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understood</a:t>
            </a:r>
            <a:endParaRPr sz="3200">
              <a:latin typeface="Candara"/>
              <a:cs typeface="Candara"/>
            </a:endParaRPr>
          </a:p>
          <a:p>
            <a:pPr marL="12700" marR="5080" indent="42545">
              <a:lnSpc>
                <a:spcPct val="100099"/>
              </a:lnSpc>
              <a:spcBef>
                <a:spcPts val="380"/>
              </a:spcBef>
            </a:pPr>
            <a:r>
              <a:rPr sz="3200" spc="-10" dirty="0">
                <a:latin typeface="Candara"/>
                <a:cs typeface="Candara"/>
              </a:rPr>
              <a:t>New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version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of an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existing product 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Porting an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existing product </a:t>
            </a:r>
            <a:r>
              <a:rPr sz="3200" spc="-5" dirty="0">
                <a:latin typeface="Candara"/>
                <a:cs typeface="Candara"/>
              </a:rPr>
              <a:t>to a </a:t>
            </a:r>
            <a:r>
              <a:rPr sz="3200" spc="-10" dirty="0">
                <a:latin typeface="Candara"/>
                <a:cs typeface="Candara"/>
              </a:rPr>
              <a:t>new  platform.</a:t>
            </a:r>
            <a:endParaRPr sz="3200">
              <a:latin typeface="Candara"/>
              <a:cs typeface="Candar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55142" y="0"/>
            <a:ext cx="80384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06135" algn="l"/>
              </a:tabLst>
            </a:pPr>
            <a:r>
              <a:rPr spc="245" dirty="0"/>
              <a:t>Spira</a:t>
            </a:r>
            <a:r>
              <a:rPr spc="720" dirty="0"/>
              <a:t>l/Ite</a:t>
            </a:r>
            <a:r>
              <a:rPr spc="725" dirty="0"/>
              <a:t>r</a:t>
            </a:r>
            <a:r>
              <a:rPr spc="405" dirty="0"/>
              <a:t>ati</a:t>
            </a:r>
            <a:r>
              <a:rPr spc="585" dirty="0"/>
              <a:t>v</a:t>
            </a:r>
            <a:r>
              <a:rPr spc="105" dirty="0"/>
              <a:t>e</a:t>
            </a:r>
            <a:r>
              <a:rPr dirty="0"/>
              <a:t>	</a:t>
            </a:r>
            <a:r>
              <a:rPr spc="200" dirty="0"/>
              <a:t>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49DBFC-E852-4D0F-AA42-422580707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0" b="21759"/>
          <a:stretch/>
        </p:blipFill>
        <p:spPr>
          <a:xfrm>
            <a:off x="419735" y="2057400"/>
            <a:ext cx="7903058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727" y="68021"/>
            <a:ext cx="46101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7135" algn="l"/>
              </a:tabLst>
            </a:pPr>
            <a:r>
              <a:rPr spc="245" dirty="0"/>
              <a:t>Spira</a:t>
            </a:r>
            <a:r>
              <a:rPr spc="990" dirty="0"/>
              <a:t>l</a:t>
            </a:r>
            <a:r>
              <a:rPr dirty="0"/>
              <a:t>	</a:t>
            </a:r>
            <a:r>
              <a:rPr spc="20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502677" y="2164134"/>
            <a:ext cx="292608" cy="415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109" y="3240480"/>
            <a:ext cx="292608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574" y="4216918"/>
            <a:ext cx="292608" cy="271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255" y="1923200"/>
            <a:ext cx="8238745" cy="40502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 marR="36195">
              <a:lnSpc>
                <a:spcPct val="110100"/>
              </a:lnSpc>
              <a:spcBef>
                <a:spcPts val="95"/>
              </a:spcBef>
            </a:pPr>
            <a:r>
              <a:rPr sz="3200" spc="-10" dirty="0">
                <a:latin typeface="Candara"/>
                <a:cs typeface="Candara"/>
              </a:rPr>
              <a:t>Spiral Model </a:t>
            </a:r>
            <a:r>
              <a:rPr sz="3200" spc="-5" dirty="0">
                <a:latin typeface="Candara"/>
                <a:cs typeface="Candara"/>
              </a:rPr>
              <a:t>is a “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risk-driven</a:t>
            </a:r>
            <a:r>
              <a:rPr sz="3200" spc="-5" dirty="0">
                <a:latin typeface="Candara"/>
                <a:cs typeface="Candara"/>
              </a:rPr>
              <a:t>”</a:t>
            </a:r>
            <a:r>
              <a:rPr lang="en-US" sz="3200" spc="-5" dirty="0">
                <a:latin typeface="Candara"/>
                <a:cs typeface="Candara"/>
              </a:rPr>
              <a:t>(</a:t>
            </a:r>
            <a:r>
              <a:rPr lang="en-IN" sz="3200" dirty="0"/>
              <a:t>prioritize your </a:t>
            </a:r>
            <a:r>
              <a:rPr lang="en-IN" sz="3200" b="1" dirty="0"/>
              <a:t>risks</a:t>
            </a:r>
            <a:r>
              <a:rPr lang="en-US" sz="3200" spc="-5" dirty="0">
                <a:latin typeface="Candara"/>
                <a:cs typeface="Candara"/>
              </a:rPr>
              <a:t>)</a:t>
            </a:r>
            <a:r>
              <a:rPr sz="3200" spc="-5" dirty="0">
                <a:latin typeface="Candara"/>
                <a:cs typeface="Candara"/>
              </a:rPr>
              <a:t> iterative </a:t>
            </a:r>
            <a:r>
              <a:rPr sz="3200" spc="-10" dirty="0">
                <a:latin typeface="Candara"/>
                <a:cs typeface="Candara"/>
              </a:rPr>
              <a:t>model  </a:t>
            </a:r>
            <a:endParaRPr lang="en-US" sz="3200" spc="-10" dirty="0">
              <a:latin typeface="Candara"/>
              <a:cs typeface="Candara"/>
            </a:endParaRPr>
          </a:p>
          <a:p>
            <a:pPr marL="40005" marR="1025525">
              <a:lnSpc>
                <a:spcPct val="110000"/>
              </a:lnSpc>
              <a:spcBef>
                <a:spcPts val="5"/>
              </a:spcBef>
            </a:pPr>
            <a:r>
              <a:rPr lang="en-US" sz="3200" spc="-10" dirty="0">
                <a:latin typeface="Candara"/>
                <a:cs typeface="Candara"/>
              </a:rPr>
              <a:t>It take 6 months to 2 years to complete the project</a:t>
            </a:r>
          </a:p>
          <a:p>
            <a:pPr marL="40005" marR="1025525">
              <a:lnSpc>
                <a:spcPct val="110000"/>
              </a:lnSpc>
              <a:spcBef>
                <a:spcPts val="5"/>
              </a:spcBef>
            </a:pPr>
            <a:r>
              <a:rPr lang="en-US" sz="3200" spc="-10" dirty="0">
                <a:latin typeface="Candara"/>
                <a:cs typeface="Candara"/>
              </a:rPr>
              <a:t>Each </a:t>
            </a:r>
            <a:r>
              <a:rPr lang="en-US" sz="3200" spc="-5" dirty="0">
                <a:latin typeface="Candara"/>
                <a:cs typeface="Candara"/>
              </a:rPr>
              <a:t>iteration starts </a:t>
            </a:r>
            <a:r>
              <a:rPr lang="en-US" sz="3200" spc="-10" dirty="0">
                <a:latin typeface="Candara"/>
                <a:cs typeface="Candara"/>
              </a:rPr>
              <a:t>with small </a:t>
            </a:r>
            <a:r>
              <a:rPr lang="en-US" sz="3200" spc="-5" dirty="0">
                <a:latin typeface="Candara"/>
                <a:cs typeface="Candara"/>
              </a:rPr>
              <a:t>set</a:t>
            </a:r>
            <a:r>
              <a:rPr lang="en-US" sz="3200" spc="200" dirty="0">
                <a:latin typeface="Candara"/>
                <a:cs typeface="Candara"/>
              </a:rPr>
              <a:t> </a:t>
            </a:r>
            <a:r>
              <a:rPr lang="en-US" sz="3200" spc="-5" dirty="0">
                <a:latin typeface="Candara"/>
                <a:cs typeface="Candara"/>
              </a:rPr>
              <a:t>of</a:t>
            </a:r>
            <a:endParaRPr lang="en-US" sz="3200" dirty="0">
              <a:latin typeface="Candara"/>
              <a:cs typeface="Candara"/>
            </a:endParaRPr>
          </a:p>
          <a:p>
            <a:pPr marL="12700" marR="5080">
              <a:lnSpc>
                <a:spcPct val="90000"/>
              </a:lnSpc>
            </a:pPr>
            <a:r>
              <a:rPr lang="en-US" sz="3200" spc="-10" dirty="0">
                <a:latin typeface="Candara"/>
                <a:cs typeface="Candara"/>
              </a:rPr>
              <a:t>requirements </a:t>
            </a:r>
            <a:r>
              <a:rPr lang="en-US" sz="3200" spc="-5" dirty="0">
                <a:latin typeface="Candara"/>
                <a:cs typeface="Candara"/>
              </a:rPr>
              <a:t>and goes </a:t>
            </a:r>
            <a:r>
              <a:rPr lang="en-US" sz="3200" spc="-10" dirty="0">
                <a:latin typeface="Candara"/>
                <a:cs typeface="Candara"/>
              </a:rPr>
              <a:t>through development  phase (except Installation and Maintenance)  for </a:t>
            </a:r>
            <a:r>
              <a:rPr lang="en-US" sz="3200" spc="-5" dirty="0">
                <a:latin typeface="Candara"/>
                <a:cs typeface="Candara"/>
              </a:rPr>
              <a:t>those set of</a:t>
            </a:r>
            <a:r>
              <a:rPr lang="en-US" sz="3200" spc="45" dirty="0">
                <a:latin typeface="Candara"/>
                <a:cs typeface="Candara"/>
              </a:rPr>
              <a:t> </a:t>
            </a:r>
            <a:r>
              <a:rPr lang="en-US" sz="3200" spc="-10" dirty="0">
                <a:latin typeface="Candara"/>
                <a:cs typeface="Candara"/>
              </a:rPr>
              <a:t>requirements.</a:t>
            </a:r>
            <a:endParaRPr lang="en-US" sz="3200" dirty="0">
              <a:latin typeface="Candara"/>
              <a:cs typeface="Candar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727" y="68021"/>
            <a:ext cx="46101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7135" algn="l"/>
              </a:tabLst>
            </a:pPr>
            <a:r>
              <a:rPr spc="245" dirty="0"/>
              <a:t>Spira</a:t>
            </a:r>
            <a:r>
              <a:rPr spc="990" dirty="0"/>
              <a:t>l</a:t>
            </a:r>
            <a:r>
              <a:rPr dirty="0"/>
              <a:t>	</a:t>
            </a:r>
            <a:r>
              <a:rPr spc="20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2519552"/>
            <a:ext cx="292608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3933825"/>
            <a:ext cx="292608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564" y="2370836"/>
            <a:ext cx="7748905" cy="194476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indent="27305">
              <a:lnSpc>
                <a:spcPts val="3460"/>
              </a:lnSpc>
              <a:spcBef>
                <a:spcPts val="525"/>
              </a:spcBef>
            </a:pPr>
            <a:r>
              <a:rPr sz="3200" spc="-10" dirty="0">
                <a:latin typeface="Candara"/>
                <a:cs typeface="Candara"/>
              </a:rPr>
              <a:t>Iterate </a:t>
            </a:r>
            <a:r>
              <a:rPr sz="3200" spc="-5" dirty="0">
                <a:latin typeface="Candara"/>
                <a:cs typeface="Candara"/>
              </a:rPr>
              <a:t>until </a:t>
            </a:r>
            <a:r>
              <a:rPr sz="3200" spc="-10" dirty="0">
                <a:latin typeface="Candara"/>
                <a:cs typeface="Candara"/>
              </a:rPr>
              <a:t>all major </a:t>
            </a:r>
            <a:r>
              <a:rPr sz="3200" spc="-5" dirty="0">
                <a:latin typeface="Candara"/>
                <a:cs typeface="Candara"/>
              </a:rPr>
              <a:t>risks </a:t>
            </a:r>
            <a:r>
              <a:rPr sz="3200" spc="-10" dirty="0">
                <a:latin typeface="Candara"/>
                <a:cs typeface="Candara"/>
              </a:rPr>
              <a:t>addressed </a:t>
            </a:r>
            <a:r>
              <a:rPr sz="3200" spc="-5" dirty="0">
                <a:latin typeface="Candara"/>
                <a:cs typeface="Candara"/>
              </a:rPr>
              <a:t>and the  </a:t>
            </a:r>
            <a:r>
              <a:rPr sz="3200" spc="-10" dirty="0">
                <a:latin typeface="Candara"/>
                <a:cs typeface="Candara"/>
              </a:rPr>
              <a:t>application </a:t>
            </a:r>
            <a:r>
              <a:rPr sz="3200" spc="-5" dirty="0">
                <a:latin typeface="Candara"/>
                <a:cs typeface="Candara"/>
              </a:rPr>
              <a:t>is </a:t>
            </a:r>
            <a:r>
              <a:rPr sz="3200" spc="-10" dirty="0">
                <a:latin typeface="Candara"/>
                <a:cs typeface="Candara"/>
              </a:rPr>
              <a:t>ready for </a:t>
            </a:r>
            <a:r>
              <a:rPr sz="3200" spc="-5" dirty="0">
                <a:latin typeface="Candara"/>
                <a:cs typeface="Candara"/>
              </a:rPr>
              <a:t>the </a:t>
            </a:r>
            <a:r>
              <a:rPr sz="3200" spc="-10" dirty="0">
                <a:latin typeface="Candara"/>
                <a:cs typeface="Candara"/>
              </a:rPr>
              <a:t>Installation and  </a:t>
            </a:r>
            <a:r>
              <a:rPr sz="3200" spc="-5" dirty="0">
                <a:latin typeface="Candara"/>
                <a:cs typeface="Candara"/>
              </a:rPr>
              <a:t>Maintenance </a:t>
            </a:r>
            <a:r>
              <a:rPr sz="3200" spc="-10" dirty="0">
                <a:latin typeface="Candara"/>
                <a:cs typeface="Candara"/>
              </a:rPr>
              <a:t>phase</a:t>
            </a:r>
            <a:r>
              <a:rPr sz="3200" spc="75" dirty="0">
                <a:latin typeface="Candara"/>
                <a:cs typeface="Candara"/>
              </a:rPr>
              <a:t> </a:t>
            </a:r>
            <a:r>
              <a:rPr sz="3200" spc="-10" dirty="0">
                <a:latin typeface="Candara"/>
                <a:cs typeface="Candara"/>
              </a:rPr>
              <a:t>(production)</a:t>
            </a:r>
            <a:endParaRPr sz="3200" dirty="0">
              <a:latin typeface="Candara"/>
              <a:cs typeface="Candara"/>
            </a:endParaRPr>
          </a:p>
          <a:p>
            <a:pPr marL="40005">
              <a:lnSpc>
                <a:spcPct val="100000"/>
              </a:lnSpc>
              <a:spcBef>
                <a:spcPts val="330"/>
              </a:spcBef>
            </a:pP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Last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iteration is a </a:t>
            </a:r>
            <a:r>
              <a:rPr sz="3200" spc="-15" dirty="0">
                <a:solidFill>
                  <a:srgbClr val="006FC0"/>
                </a:solidFill>
                <a:latin typeface="Candara"/>
                <a:cs typeface="Candara"/>
              </a:rPr>
              <a:t>waterfall</a:t>
            </a:r>
            <a:r>
              <a:rPr sz="3200" spc="165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process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E9011-2812-40C7-8A2D-4A765C845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6"/>
          <a:stretch/>
        </p:blipFill>
        <p:spPr>
          <a:xfrm>
            <a:off x="0" y="1904999"/>
            <a:ext cx="9144000" cy="40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89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646" y="68021"/>
            <a:ext cx="83597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0945" algn="l"/>
                <a:tab pos="4959350" algn="l"/>
              </a:tabLst>
            </a:pPr>
            <a:r>
              <a:rPr spc="375" dirty="0"/>
              <a:t>Spiral	</a:t>
            </a:r>
            <a:r>
              <a:rPr spc="200" dirty="0"/>
              <a:t>Model	</a:t>
            </a:r>
            <a:r>
              <a:rPr spc="440" dirty="0"/>
              <a:t>Strengths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2329307"/>
            <a:ext cx="292608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3335273"/>
            <a:ext cx="292608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4432553"/>
            <a:ext cx="292608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60483" y="1734671"/>
            <a:ext cx="7936839" cy="3571952"/>
          </a:xfrm>
          <a:prstGeom prst="rect">
            <a:avLst/>
          </a:prstGeom>
        </p:spPr>
        <p:txBody>
          <a:bodyPr vert="horz" wrap="square" lIns="0" tIns="342468" rIns="0" bIns="0" rtlCol="0">
            <a:spAutoFit/>
          </a:bodyPr>
          <a:lstStyle/>
          <a:p>
            <a:pPr marL="240029" marR="5080">
              <a:lnSpc>
                <a:spcPct val="120100"/>
              </a:lnSpc>
            </a:pPr>
            <a:r>
              <a:rPr sz="3000" spc="-10" dirty="0"/>
              <a:t>Critical </a:t>
            </a:r>
            <a:r>
              <a:rPr sz="3000" spc="-5" dirty="0">
                <a:solidFill>
                  <a:srgbClr val="006FC0"/>
                </a:solidFill>
              </a:rPr>
              <a:t>high-risk functions </a:t>
            </a:r>
            <a:r>
              <a:rPr sz="3000" spc="-10" dirty="0">
                <a:solidFill>
                  <a:srgbClr val="006FC0"/>
                </a:solidFill>
              </a:rPr>
              <a:t>are </a:t>
            </a:r>
            <a:r>
              <a:rPr sz="3000" spc="-5" dirty="0">
                <a:solidFill>
                  <a:srgbClr val="006FC0"/>
                </a:solidFill>
              </a:rPr>
              <a:t>developed </a:t>
            </a:r>
            <a:r>
              <a:rPr sz="3000" spc="-10" dirty="0">
                <a:solidFill>
                  <a:srgbClr val="006FC0"/>
                </a:solidFill>
              </a:rPr>
              <a:t>first  </a:t>
            </a:r>
            <a:r>
              <a:rPr sz="3000" dirty="0"/>
              <a:t>The </a:t>
            </a:r>
            <a:r>
              <a:rPr sz="3000" spc="-10" dirty="0">
                <a:solidFill>
                  <a:srgbClr val="006FC0"/>
                </a:solidFill>
              </a:rPr>
              <a:t>design </a:t>
            </a:r>
            <a:r>
              <a:rPr sz="3000" spc="-5" dirty="0"/>
              <a:t>does </a:t>
            </a:r>
            <a:r>
              <a:rPr sz="3000" dirty="0"/>
              <a:t>not have to </a:t>
            </a:r>
            <a:r>
              <a:rPr sz="3000" spc="-10" dirty="0"/>
              <a:t>be</a:t>
            </a:r>
            <a:r>
              <a:rPr sz="3000" spc="-70" dirty="0"/>
              <a:t> </a:t>
            </a:r>
            <a:r>
              <a:rPr sz="3000" spc="-10" dirty="0"/>
              <a:t>perfect</a:t>
            </a:r>
            <a:endParaRPr sz="3000" dirty="0"/>
          </a:p>
          <a:p>
            <a:pPr marL="219075" marR="239395" indent="20955">
              <a:lnSpc>
                <a:spcPct val="100000"/>
              </a:lnSpc>
              <a:spcBef>
                <a:spcPts val="725"/>
              </a:spcBef>
            </a:pPr>
            <a:r>
              <a:rPr sz="3000" spc="-10" dirty="0">
                <a:solidFill>
                  <a:srgbClr val="006FC0"/>
                </a:solidFill>
              </a:rPr>
              <a:t>Users </a:t>
            </a:r>
            <a:r>
              <a:rPr sz="3000" spc="-5" dirty="0">
                <a:solidFill>
                  <a:srgbClr val="006FC0"/>
                </a:solidFill>
              </a:rPr>
              <a:t>see </a:t>
            </a:r>
            <a:r>
              <a:rPr sz="3000" dirty="0">
                <a:solidFill>
                  <a:srgbClr val="006FC0"/>
                </a:solidFill>
              </a:rPr>
              <a:t>the </a:t>
            </a:r>
            <a:r>
              <a:rPr sz="3000" spc="-5" dirty="0">
                <a:solidFill>
                  <a:srgbClr val="006FC0"/>
                </a:solidFill>
              </a:rPr>
              <a:t>system </a:t>
            </a:r>
            <a:r>
              <a:rPr sz="3000" spc="-10" dirty="0">
                <a:solidFill>
                  <a:srgbClr val="006FC0"/>
                </a:solidFill>
              </a:rPr>
              <a:t>early </a:t>
            </a:r>
            <a:r>
              <a:rPr sz="3000" spc="-10" dirty="0"/>
              <a:t>because </a:t>
            </a:r>
            <a:r>
              <a:rPr sz="3000" dirty="0"/>
              <a:t>of </a:t>
            </a:r>
            <a:r>
              <a:rPr sz="3000" spc="-10" dirty="0"/>
              <a:t>rapid  </a:t>
            </a:r>
            <a:r>
              <a:rPr sz="3000" spc="-5" dirty="0"/>
              <a:t>prototyping</a:t>
            </a:r>
            <a:r>
              <a:rPr sz="3000" spc="-50" dirty="0"/>
              <a:t> </a:t>
            </a:r>
            <a:r>
              <a:rPr sz="3000" dirty="0"/>
              <a:t>tools</a:t>
            </a:r>
          </a:p>
          <a:p>
            <a:pPr marL="240029" marR="106680">
              <a:lnSpc>
                <a:spcPts val="4320"/>
              </a:lnSpc>
              <a:spcBef>
                <a:spcPts val="265"/>
              </a:spcBef>
            </a:pPr>
            <a:r>
              <a:rPr sz="3000" spc="-10" dirty="0"/>
              <a:t>Users </a:t>
            </a:r>
            <a:r>
              <a:rPr sz="3000" spc="-5" dirty="0"/>
              <a:t>can </a:t>
            </a:r>
            <a:r>
              <a:rPr sz="3000" spc="-10" dirty="0"/>
              <a:t>be </a:t>
            </a:r>
            <a:r>
              <a:rPr sz="3000" spc="-5" dirty="0">
                <a:solidFill>
                  <a:srgbClr val="006FC0"/>
                </a:solidFill>
              </a:rPr>
              <a:t>closely tied </a:t>
            </a:r>
            <a:r>
              <a:rPr sz="3000" dirty="0"/>
              <a:t>to all </a:t>
            </a:r>
            <a:r>
              <a:rPr sz="3000" spc="-5" dirty="0"/>
              <a:t>lifecycle </a:t>
            </a:r>
            <a:r>
              <a:rPr sz="3000" spc="-10" dirty="0"/>
              <a:t>steps  </a:t>
            </a:r>
            <a:r>
              <a:rPr sz="3000" spc="-5" dirty="0"/>
              <a:t>Early and </a:t>
            </a:r>
            <a:r>
              <a:rPr sz="3000" spc="-10" dirty="0"/>
              <a:t>frequent </a:t>
            </a:r>
            <a:r>
              <a:rPr sz="3000" spc="-10" dirty="0">
                <a:solidFill>
                  <a:srgbClr val="006FC0"/>
                </a:solidFill>
              </a:rPr>
              <a:t>feedback </a:t>
            </a:r>
            <a:r>
              <a:rPr sz="3000" spc="-5" dirty="0">
                <a:solidFill>
                  <a:srgbClr val="006FC0"/>
                </a:solidFill>
              </a:rPr>
              <a:t>from</a:t>
            </a:r>
            <a:r>
              <a:rPr sz="3000" spc="65" dirty="0">
                <a:solidFill>
                  <a:srgbClr val="006FC0"/>
                </a:solidFill>
              </a:rPr>
              <a:t> </a:t>
            </a:r>
            <a:r>
              <a:rPr sz="3000" spc="-10" dirty="0">
                <a:solidFill>
                  <a:srgbClr val="006FC0"/>
                </a:solidFill>
              </a:rPr>
              <a:t>users</a:t>
            </a:r>
            <a:endParaRPr sz="3000" dirty="0"/>
          </a:p>
        </p:txBody>
      </p:sp>
      <p:sp>
        <p:nvSpPr>
          <p:cNvPr id="10" name="object 10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1999488"/>
            <a:ext cx="292608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40" y="2913888"/>
            <a:ext cx="292608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3828288"/>
            <a:ext cx="292608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4331208"/>
            <a:ext cx="292608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03580" y="1868804"/>
            <a:ext cx="7936839" cy="28209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19075" marR="694055" indent="20955">
              <a:lnSpc>
                <a:spcPts val="3240"/>
              </a:lnSpc>
              <a:spcBef>
                <a:spcPts val="505"/>
              </a:spcBef>
            </a:pPr>
            <a:r>
              <a:rPr sz="3000" spc="-5" dirty="0">
                <a:solidFill>
                  <a:srgbClr val="006FC0"/>
                </a:solidFill>
              </a:rPr>
              <a:t>Time </a:t>
            </a:r>
            <a:r>
              <a:rPr sz="3000" spc="-10" dirty="0">
                <a:solidFill>
                  <a:srgbClr val="006FC0"/>
                </a:solidFill>
              </a:rPr>
              <a:t>spent </a:t>
            </a:r>
            <a:r>
              <a:rPr sz="3000" dirty="0">
                <a:solidFill>
                  <a:srgbClr val="006FC0"/>
                </a:solidFill>
              </a:rPr>
              <a:t>for </a:t>
            </a:r>
            <a:r>
              <a:rPr sz="3000" spc="-5" dirty="0">
                <a:solidFill>
                  <a:srgbClr val="006FC0"/>
                </a:solidFill>
              </a:rPr>
              <a:t>evaluating </a:t>
            </a:r>
            <a:r>
              <a:rPr sz="3000" spc="-10" dirty="0">
                <a:solidFill>
                  <a:srgbClr val="006FC0"/>
                </a:solidFill>
              </a:rPr>
              <a:t>risks </a:t>
            </a:r>
            <a:r>
              <a:rPr sz="3000" dirty="0"/>
              <a:t>too </a:t>
            </a:r>
            <a:r>
              <a:rPr sz="3000" spc="-10" dirty="0"/>
              <a:t>large </a:t>
            </a:r>
            <a:r>
              <a:rPr sz="3000" dirty="0"/>
              <a:t>for  </a:t>
            </a:r>
            <a:r>
              <a:rPr sz="3000" spc="-10" dirty="0"/>
              <a:t>small </a:t>
            </a:r>
            <a:r>
              <a:rPr sz="3000" dirty="0"/>
              <a:t>or low-risk</a:t>
            </a:r>
            <a:r>
              <a:rPr sz="3000" spc="5" dirty="0"/>
              <a:t> </a:t>
            </a:r>
            <a:r>
              <a:rPr sz="3000" spc="-10" dirty="0"/>
              <a:t>projects</a:t>
            </a:r>
            <a:endParaRPr sz="3000" dirty="0"/>
          </a:p>
          <a:p>
            <a:pPr marL="219075" marR="5080" indent="20955">
              <a:lnSpc>
                <a:spcPct val="100099"/>
              </a:lnSpc>
              <a:spcBef>
                <a:spcPts val="315"/>
              </a:spcBef>
            </a:pPr>
            <a:r>
              <a:rPr sz="3000" spc="-5" dirty="0"/>
              <a:t>Time </a:t>
            </a:r>
            <a:r>
              <a:rPr sz="3000" spc="-10" dirty="0"/>
              <a:t>spent </a:t>
            </a:r>
            <a:r>
              <a:rPr sz="3000" spc="-5" dirty="0"/>
              <a:t>planning, </a:t>
            </a:r>
            <a:r>
              <a:rPr sz="3000" spc="-10" dirty="0"/>
              <a:t>resetting </a:t>
            </a:r>
            <a:r>
              <a:rPr sz="3000" spc="-5" dirty="0"/>
              <a:t>objectives, doing  </a:t>
            </a:r>
            <a:r>
              <a:rPr sz="3000" spc="-10" dirty="0"/>
              <a:t>risk </a:t>
            </a:r>
            <a:r>
              <a:rPr sz="3000" spc="-5" dirty="0"/>
              <a:t>analysis </a:t>
            </a:r>
            <a:r>
              <a:rPr sz="3000" dirty="0"/>
              <a:t>and </a:t>
            </a:r>
            <a:r>
              <a:rPr sz="3000" spc="-5" dirty="0"/>
              <a:t>prototyping may </a:t>
            </a:r>
            <a:r>
              <a:rPr sz="3000" spc="-10" dirty="0"/>
              <a:t>be excessive  </a:t>
            </a:r>
            <a:r>
              <a:rPr sz="3000" dirty="0"/>
              <a:t>The </a:t>
            </a:r>
            <a:r>
              <a:rPr sz="3000" spc="-5" dirty="0"/>
              <a:t>model is</a:t>
            </a:r>
            <a:r>
              <a:rPr sz="3000" spc="-30" dirty="0"/>
              <a:t> </a:t>
            </a:r>
            <a:r>
              <a:rPr sz="3000" spc="-5" dirty="0">
                <a:solidFill>
                  <a:srgbClr val="006FC0"/>
                </a:solidFill>
              </a:rPr>
              <a:t>complex</a:t>
            </a:r>
            <a:endParaRPr sz="3000" dirty="0"/>
          </a:p>
          <a:p>
            <a:pPr marL="240029" marR="1710055">
              <a:lnSpc>
                <a:spcPts val="3960"/>
              </a:lnSpc>
              <a:spcBef>
                <a:spcPts val="190"/>
              </a:spcBef>
            </a:pPr>
            <a:r>
              <a:rPr sz="3000" spc="-5" dirty="0">
                <a:solidFill>
                  <a:srgbClr val="006FC0"/>
                </a:solidFill>
              </a:rPr>
              <a:t>Risk </a:t>
            </a:r>
            <a:r>
              <a:rPr sz="3000" spc="-10" dirty="0">
                <a:solidFill>
                  <a:srgbClr val="006FC0"/>
                </a:solidFill>
              </a:rPr>
              <a:t>assessment expertise </a:t>
            </a:r>
            <a:r>
              <a:rPr sz="3000" dirty="0"/>
              <a:t>is </a:t>
            </a:r>
            <a:r>
              <a:rPr sz="3000" spc="-5" dirty="0"/>
              <a:t>required</a:t>
            </a:r>
            <a:endParaRPr sz="3000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637" y="68021"/>
            <a:ext cx="89554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7135" algn="l"/>
                <a:tab pos="4955540" algn="l"/>
              </a:tabLst>
            </a:pPr>
            <a:r>
              <a:rPr spc="245" dirty="0"/>
              <a:t>Spira</a:t>
            </a:r>
            <a:r>
              <a:rPr spc="990" dirty="0"/>
              <a:t>l</a:t>
            </a:r>
            <a:r>
              <a:rPr dirty="0"/>
              <a:t>	</a:t>
            </a:r>
            <a:r>
              <a:rPr spc="220" dirty="0"/>
              <a:t>Mode</a:t>
            </a:r>
            <a:r>
              <a:rPr spc="110" dirty="0"/>
              <a:t>l</a:t>
            </a:r>
            <a:r>
              <a:rPr dirty="0"/>
              <a:t>	</a:t>
            </a:r>
            <a:r>
              <a:rPr spc="325" dirty="0"/>
              <a:t>W</a:t>
            </a:r>
            <a:r>
              <a:rPr spc="265" dirty="0"/>
              <a:t>eakn</a:t>
            </a:r>
            <a:r>
              <a:rPr spc="225" dirty="0"/>
              <a:t>e</a:t>
            </a:r>
            <a:r>
              <a:rPr spc="105" dirty="0"/>
              <a:t>sse</a:t>
            </a:r>
            <a:r>
              <a:rPr spc="120" dirty="0"/>
              <a:t>s</a:t>
            </a:r>
          </a:p>
        </p:txBody>
      </p:sp>
      <p:sp>
        <p:nvSpPr>
          <p:cNvPr id="10" name="object 10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302" y="0"/>
            <a:ext cx="700595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9670" marR="5080" indent="-2427605">
              <a:lnSpc>
                <a:spcPct val="100000"/>
              </a:lnSpc>
              <a:spcBef>
                <a:spcPts val="100"/>
              </a:spcBef>
              <a:tabLst>
                <a:tab pos="2307590" algn="l"/>
                <a:tab pos="3452495" algn="l"/>
                <a:tab pos="4887595" algn="l"/>
              </a:tabLst>
            </a:pPr>
            <a:r>
              <a:rPr spc="235" dirty="0"/>
              <a:t>Whe</a:t>
            </a:r>
            <a:r>
              <a:rPr spc="190" dirty="0"/>
              <a:t>n</a:t>
            </a:r>
            <a:r>
              <a:rPr dirty="0"/>
              <a:t>	</a:t>
            </a:r>
            <a:r>
              <a:rPr spc="745" dirty="0"/>
              <a:t>to</a:t>
            </a:r>
            <a:r>
              <a:rPr dirty="0"/>
              <a:t>	</a:t>
            </a:r>
            <a:r>
              <a:rPr spc="150" dirty="0"/>
              <a:t>us</a:t>
            </a:r>
            <a:r>
              <a:rPr spc="155" dirty="0"/>
              <a:t>e</a:t>
            </a:r>
            <a:r>
              <a:rPr dirty="0"/>
              <a:t>	</a:t>
            </a:r>
            <a:r>
              <a:rPr spc="-210" dirty="0"/>
              <a:t>Sp</a:t>
            </a:r>
            <a:r>
              <a:rPr spc="-130" dirty="0"/>
              <a:t>i</a:t>
            </a:r>
            <a:r>
              <a:rPr spc="810" dirty="0"/>
              <a:t>ral  </a:t>
            </a:r>
            <a:r>
              <a:rPr spc="20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2372486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2860167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3347846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3835527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4323207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0564" y="2235530"/>
            <a:ext cx="7647636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5080" algn="just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ndara"/>
                <a:cs typeface="Candara"/>
              </a:rPr>
              <a:t>When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risk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evaluation </a:t>
            </a:r>
            <a:r>
              <a:rPr sz="3200" spc="-5" dirty="0">
                <a:latin typeface="Candara"/>
                <a:cs typeface="Candara"/>
              </a:rPr>
              <a:t>is important  </a:t>
            </a:r>
            <a:endParaRPr lang="en-US" sz="3200" spc="-5" dirty="0">
              <a:latin typeface="Candara"/>
              <a:cs typeface="Candara"/>
            </a:endParaRPr>
          </a:p>
          <a:p>
            <a:pPr marL="55244" marR="5080" algn="just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ndara"/>
                <a:cs typeface="Candara"/>
              </a:rPr>
              <a:t>For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medium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to high-risk</a:t>
            </a:r>
            <a:r>
              <a:rPr sz="3200" spc="90" dirty="0">
                <a:solidFill>
                  <a:srgbClr val="006FC0"/>
                </a:solidFill>
                <a:latin typeface="Candara"/>
                <a:cs typeface="Candara"/>
              </a:rPr>
              <a:t> </a:t>
            </a:r>
            <a:r>
              <a:rPr sz="3200" spc="-10" dirty="0">
                <a:latin typeface="Candara"/>
                <a:cs typeface="Candara"/>
              </a:rPr>
              <a:t>projects</a:t>
            </a:r>
            <a:endParaRPr sz="3200" dirty="0">
              <a:latin typeface="Candara"/>
              <a:cs typeface="Candara"/>
            </a:endParaRPr>
          </a:p>
          <a:p>
            <a:pPr marL="55244" marR="221424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andara"/>
                <a:cs typeface="Candara"/>
              </a:rPr>
              <a:t>Users </a:t>
            </a:r>
            <a:r>
              <a:rPr sz="3200" spc="-10" dirty="0">
                <a:latin typeface="Candara"/>
                <a:cs typeface="Candara"/>
              </a:rPr>
              <a:t>are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unsure </a:t>
            </a:r>
            <a:r>
              <a:rPr sz="3200" spc="-10" dirty="0">
                <a:latin typeface="Candara"/>
                <a:cs typeface="Candara"/>
              </a:rPr>
              <a:t>of </a:t>
            </a:r>
            <a:r>
              <a:rPr sz="3200" spc="-5" dirty="0">
                <a:latin typeface="Candara"/>
                <a:cs typeface="Candara"/>
              </a:rPr>
              <a:t>their </a:t>
            </a:r>
            <a:r>
              <a:rPr sz="3200" spc="-10" dirty="0">
                <a:latin typeface="Candara"/>
                <a:cs typeface="Candara"/>
              </a:rPr>
              <a:t>needs 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Requirements are complex  </a:t>
            </a:r>
            <a:r>
              <a:rPr sz="3200" spc="-5" dirty="0">
                <a:latin typeface="Candara"/>
                <a:cs typeface="Candara"/>
              </a:rPr>
              <a:t>New </a:t>
            </a:r>
            <a:r>
              <a:rPr sz="3200" spc="-10" dirty="0">
                <a:latin typeface="Candara"/>
                <a:cs typeface="Candara"/>
              </a:rPr>
              <a:t>product</a:t>
            </a:r>
            <a:r>
              <a:rPr sz="3200" spc="45" dirty="0">
                <a:latin typeface="Candara"/>
                <a:cs typeface="Candara"/>
              </a:rPr>
              <a:t> </a:t>
            </a:r>
            <a:r>
              <a:rPr sz="3200" spc="-10" dirty="0">
                <a:latin typeface="Candara"/>
                <a:cs typeface="Candara"/>
              </a:rPr>
              <a:t>line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5611" y="2386964"/>
            <a:ext cx="1238885" cy="836294"/>
          </a:xfrm>
          <a:custGeom>
            <a:avLst/>
            <a:gdLst/>
            <a:ahLst/>
            <a:cxnLst/>
            <a:rect l="l" t="t" r="r" b="b"/>
            <a:pathLst>
              <a:path w="1238885" h="836294">
                <a:moveTo>
                  <a:pt x="862457" y="633476"/>
                </a:moveTo>
                <a:lnTo>
                  <a:pt x="1035812" y="836040"/>
                </a:lnTo>
                <a:lnTo>
                  <a:pt x="1238377" y="662686"/>
                </a:lnTo>
                <a:lnTo>
                  <a:pt x="1123314" y="653669"/>
                </a:lnTo>
                <a:lnTo>
                  <a:pt x="1123713" y="642365"/>
                </a:lnTo>
                <a:lnTo>
                  <a:pt x="977519" y="642365"/>
                </a:lnTo>
                <a:lnTo>
                  <a:pt x="862457" y="633476"/>
                </a:lnTo>
                <a:close/>
              </a:path>
              <a:path w="1238885" h="836294">
                <a:moveTo>
                  <a:pt x="11302" y="0"/>
                </a:moveTo>
                <a:lnTo>
                  <a:pt x="0" y="145796"/>
                </a:lnTo>
                <a:lnTo>
                  <a:pt x="592074" y="191897"/>
                </a:lnTo>
                <a:lnTo>
                  <a:pt x="640609" y="198490"/>
                </a:lnTo>
                <a:lnTo>
                  <a:pt x="687070" y="210371"/>
                </a:lnTo>
                <a:lnTo>
                  <a:pt x="731168" y="227202"/>
                </a:lnTo>
                <a:lnTo>
                  <a:pt x="772613" y="248645"/>
                </a:lnTo>
                <a:lnTo>
                  <a:pt x="811117" y="274362"/>
                </a:lnTo>
                <a:lnTo>
                  <a:pt x="846389" y="304014"/>
                </a:lnTo>
                <a:lnTo>
                  <a:pt x="878141" y="337264"/>
                </a:lnTo>
                <a:lnTo>
                  <a:pt x="906083" y="373774"/>
                </a:lnTo>
                <a:lnTo>
                  <a:pt x="929925" y="413206"/>
                </a:lnTo>
                <a:lnTo>
                  <a:pt x="949379" y="455222"/>
                </a:lnTo>
                <a:lnTo>
                  <a:pt x="964154" y="499483"/>
                </a:lnTo>
                <a:lnTo>
                  <a:pt x="973962" y="545653"/>
                </a:lnTo>
                <a:lnTo>
                  <a:pt x="978513" y="593393"/>
                </a:lnTo>
                <a:lnTo>
                  <a:pt x="977519" y="642365"/>
                </a:lnTo>
                <a:lnTo>
                  <a:pt x="1123713" y="642365"/>
                </a:lnTo>
                <a:lnTo>
                  <a:pt x="1122638" y="556882"/>
                </a:lnTo>
                <a:lnTo>
                  <a:pt x="1116282" y="509926"/>
                </a:lnTo>
                <a:lnTo>
                  <a:pt x="1106122" y="464172"/>
                </a:lnTo>
                <a:lnTo>
                  <a:pt x="1092313" y="419801"/>
                </a:lnTo>
                <a:lnTo>
                  <a:pt x="1075013" y="376996"/>
                </a:lnTo>
                <a:lnTo>
                  <a:pt x="1054377" y="335939"/>
                </a:lnTo>
                <a:lnTo>
                  <a:pt x="1030562" y="296812"/>
                </a:lnTo>
                <a:lnTo>
                  <a:pt x="1003723" y="259798"/>
                </a:lnTo>
                <a:lnTo>
                  <a:pt x="974016" y="225080"/>
                </a:lnTo>
                <a:lnTo>
                  <a:pt x="941599" y="192839"/>
                </a:lnTo>
                <a:lnTo>
                  <a:pt x="906625" y="163257"/>
                </a:lnTo>
                <a:lnTo>
                  <a:pt x="869253" y="136518"/>
                </a:lnTo>
                <a:lnTo>
                  <a:pt x="829638" y="112803"/>
                </a:lnTo>
                <a:lnTo>
                  <a:pt x="787935" y="92295"/>
                </a:lnTo>
                <a:lnTo>
                  <a:pt x="744302" y="75175"/>
                </a:lnTo>
                <a:lnTo>
                  <a:pt x="698893" y="61627"/>
                </a:lnTo>
                <a:lnTo>
                  <a:pt x="651866" y="51832"/>
                </a:lnTo>
                <a:lnTo>
                  <a:pt x="603376" y="45974"/>
                </a:lnTo>
                <a:lnTo>
                  <a:pt x="113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75611" y="2386964"/>
            <a:ext cx="1238885" cy="836294"/>
          </a:xfrm>
          <a:custGeom>
            <a:avLst/>
            <a:gdLst/>
            <a:ahLst/>
            <a:cxnLst/>
            <a:rect l="l" t="t" r="r" b="b"/>
            <a:pathLst>
              <a:path w="1238885" h="836294">
                <a:moveTo>
                  <a:pt x="11302" y="0"/>
                </a:moveTo>
                <a:lnTo>
                  <a:pt x="603376" y="45974"/>
                </a:lnTo>
                <a:lnTo>
                  <a:pt x="651866" y="51832"/>
                </a:lnTo>
                <a:lnTo>
                  <a:pt x="698893" y="61627"/>
                </a:lnTo>
                <a:lnTo>
                  <a:pt x="744302" y="75175"/>
                </a:lnTo>
                <a:lnTo>
                  <a:pt x="787935" y="92295"/>
                </a:lnTo>
                <a:lnTo>
                  <a:pt x="829638" y="112803"/>
                </a:lnTo>
                <a:lnTo>
                  <a:pt x="869253" y="136518"/>
                </a:lnTo>
                <a:lnTo>
                  <a:pt x="906625" y="163257"/>
                </a:lnTo>
                <a:lnTo>
                  <a:pt x="941599" y="192839"/>
                </a:lnTo>
                <a:lnTo>
                  <a:pt x="974016" y="225080"/>
                </a:lnTo>
                <a:lnTo>
                  <a:pt x="1003723" y="259798"/>
                </a:lnTo>
                <a:lnTo>
                  <a:pt x="1030562" y="296812"/>
                </a:lnTo>
                <a:lnTo>
                  <a:pt x="1054377" y="335939"/>
                </a:lnTo>
                <a:lnTo>
                  <a:pt x="1075013" y="376996"/>
                </a:lnTo>
                <a:lnTo>
                  <a:pt x="1092313" y="419801"/>
                </a:lnTo>
                <a:lnTo>
                  <a:pt x="1106122" y="464172"/>
                </a:lnTo>
                <a:lnTo>
                  <a:pt x="1116282" y="509926"/>
                </a:lnTo>
                <a:lnTo>
                  <a:pt x="1122638" y="556882"/>
                </a:lnTo>
                <a:lnTo>
                  <a:pt x="1125034" y="604857"/>
                </a:lnTo>
                <a:lnTo>
                  <a:pt x="1123314" y="653669"/>
                </a:lnTo>
                <a:lnTo>
                  <a:pt x="1238377" y="662686"/>
                </a:lnTo>
                <a:lnTo>
                  <a:pt x="1035812" y="836040"/>
                </a:lnTo>
                <a:lnTo>
                  <a:pt x="862457" y="633476"/>
                </a:lnTo>
                <a:lnTo>
                  <a:pt x="977519" y="642365"/>
                </a:lnTo>
                <a:lnTo>
                  <a:pt x="978513" y="593393"/>
                </a:lnTo>
                <a:lnTo>
                  <a:pt x="973962" y="545653"/>
                </a:lnTo>
                <a:lnTo>
                  <a:pt x="964154" y="499483"/>
                </a:lnTo>
                <a:lnTo>
                  <a:pt x="949379" y="455222"/>
                </a:lnTo>
                <a:lnTo>
                  <a:pt x="929925" y="413206"/>
                </a:lnTo>
                <a:lnTo>
                  <a:pt x="906083" y="373774"/>
                </a:lnTo>
                <a:lnTo>
                  <a:pt x="878141" y="337264"/>
                </a:lnTo>
                <a:lnTo>
                  <a:pt x="846389" y="304014"/>
                </a:lnTo>
                <a:lnTo>
                  <a:pt x="811117" y="274362"/>
                </a:lnTo>
                <a:lnTo>
                  <a:pt x="772613" y="248645"/>
                </a:lnTo>
                <a:lnTo>
                  <a:pt x="731168" y="227202"/>
                </a:lnTo>
                <a:lnTo>
                  <a:pt x="687070" y="210371"/>
                </a:lnTo>
                <a:lnTo>
                  <a:pt x="640609" y="198490"/>
                </a:lnTo>
                <a:lnTo>
                  <a:pt x="592074" y="191897"/>
                </a:lnTo>
                <a:lnTo>
                  <a:pt x="0" y="145796"/>
                </a:lnTo>
                <a:lnTo>
                  <a:pt x="11302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4805" y="3234435"/>
            <a:ext cx="698500" cy="749300"/>
          </a:xfrm>
          <a:custGeom>
            <a:avLst/>
            <a:gdLst/>
            <a:ahLst/>
            <a:cxnLst/>
            <a:rect l="l" t="t" r="r" b="b"/>
            <a:pathLst>
              <a:path w="698500" h="749300">
                <a:moveTo>
                  <a:pt x="175132" y="429259"/>
                </a:moveTo>
                <a:lnTo>
                  <a:pt x="0" y="574294"/>
                </a:lnTo>
                <a:lnTo>
                  <a:pt x="145033" y="749300"/>
                </a:lnTo>
                <a:lnTo>
                  <a:pt x="153288" y="661543"/>
                </a:lnTo>
                <a:lnTo>
                  <a:pt x="239360" y="661543"/>
                </a:lnTo>
                <a:lnTo>
                  <a:pt x="298088" y="653357"/>
                </a:lnTo>
                <a:lnTo>
                  <a:pt x="343713" y="641351"/>
                </a:lnTo>
                <a:lnTo>
                  <a:pt x="387577" y="625072"/>
                </a:lnTo>
                <a:lnTo>
                  <a:pt x="429417" y="604739"/>
                </a:lnTo>
                <a:lnTo>
                  <a:pt x="468968" y="580569"/>
                </a:lnTo>
                <a:lnTo>
                  <a:pt x="505967" y="552783"/>
                </a:lnTo>
                <a:lnTo>
                  <a:pt x="540151" y="521599"/>
                </a:lnTo>
                <a:lnTo>
                  <a:pt x="543202" y="518228"/>
                </a:lnTo>
                <a:lnTo>
                  <a:pt x="212691" y="518228"/>
                </a:lnTo>
                <a:lnTo>
                  <a:pt x="166877" y="517016"/>
                </a:lnTo>
                <a:lnTo>
                  <a:pt x="175132" y="429259"/>
                </a:lnTo>
                <a:close/>
              </a:path>
              <a:path w="698500" h="749300">
                <a:moveTo>
                  <a:pt x="239360" y="661543"/>
                </a:moveTo>
                <a:lnTo>
                  <a:pt x="153288" y="661543"/>
                </a:lnTo>
                <a:lnTo>
                  <a:pt x="202612" y="663672"/>
                </a:lnTo>
                <a:lnTo>
                  <a:pt x="239360" y="661543"/>
                </a:lnTo>
                <a:close/>
              </a:path>
              <a:path w="698500" h="749300">
                <a:moveTo>
                  <a:pt x="553846" y="0"/>
                </a:moveTo>
                <a:lnTo>
                  <a:pt x="533907" y="212978"/>
                </a:lnTo>
                <a:lnTo>
                  <a:pt x="526569" y="258217"/>
                </a:lnTo>
                <a:lnTo>
                  <a:pt x="513546" y="301046"/>
                </a:lnTo>
                <a:lnTo>
                  <a:pt x="495276" y="341102"/>
                </a:lnTo>
                <a:lnTo>
                  <a:pt x="472195" y="378022"/>
                </a:lnTo>
                <a:lnTo>
                  <a:pt x="444741" y="411445"/>
                </a:lnTo>
                <a:lnTo>
                  <a:pt x="413353" y="441007"/>
                </a:lnTo>
                <a:lnTo>
                  <a:pt x="378466" y="466347"/>
                </a:lnTo>
                <a:lnTo>
                  <a:pt x="340519" y="487101"/>
                </a:lnTo>
                <a:lnTo>
                  <a:pt x="299950" y="502908"/>
                </a:lnTo>
                <a:lnTo>
                  <a:pt x="257194" y="513404"/>
                </a:lnTo>
                <a:lnTo>
                  <a:pt x="212691" y="518228"/>
                </a:lnTo>
                <a:lnTo>
                  <a:pt x="543202" y="518228"/>
                </a:lnTo>
                <a:lnTo>
                  <a:pt x="571255" y="487236"/>
                </a:lnTo>
                <a:lnTo>
                  <a:pt x="599015" y="449914"/>
                </a:lnTo>
                <a:lnTo>
                  <a:pt x="623169" y="409850"/>
                </a:lnTo>
                <a:lnTo>
                  <a:pt x="643451" y="367265"/>
                </a:lnTo>
                <a:lnTo>
                  <a:pt x="659598" y="322377"/>
                </a:lnTo>
                <a:lnTo>
                  <a:pt x="671347" y="275405"/>
                </a:lnTo>
                <a:lnTo>
                  <a:pt x="678433" y="226567"/>
                </a:lnTo>
                <a:lnTo>
                  <a:pt x="698373" y="13588"/>
                </a:lnTo>
                <a:lnTo>
                  <a:pt x="553846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4805" y="3234435"/>
            <a:ext cx="698500" cy="749300"/>
          </a:xfrm>
          <a:custGeom>
            <a:avLst/>
            <a:gdLst/>
            <a:ahLst/>
            <a:cxnLst/>
            <a:rect l="l" t="t" r="r" b="b"/>
            <a:pathLst>
              <a:path w="698500" h="749300">
                <a:moveTo>
                  <a:pt x="698373" y="13588"/>
                </a:moveTo>
                <a:lnTo>
                  <a:pt x="678433" y="226567"/>
                </a:lnTo>
                <a:lnTo>
                  <a:pt x="671347" y="275405"/>
                </a:lnTo>
                <a:lnTo>
                  <a:pt x="659598" y="322377"/>
                </a:lnTo>
                <a:lnTo>
                  <a:pt x="643451" y="367265"/>
                </a:lnTo>
                <a:lnTo>
                  <a:pt x="623169" y="409850"/>
                </a:lnTo>
                <a:lnTo>
                  <a:pt x="599015" y="449914"/>
                </a:lnTo>
                <a:lnTo>
                  <a:pt x="571255" y="487236"/>
                </a:lnTo>
                <a:lnTo>
                  <a:pt x="540151" y="521599"/>
                </a:lnTo>
                <a:lnTo>
                  <a:pt x="505967" y="552783"/>
                </a:lnTo>
                <a:lnTo>
                  <a:pt x="468968" y="580569"/>
                </a:lnTo>
                <a:lnTo>
                  <a:pt x="429417" y="604739"/>
                </a:lnTo>
                <a:lnTo>
                  <a:pt x="387577" y="625072"/>
                </a:lnTo>
                <a:lnTo>
                  <a:pt x="343713" y="641351"/>
                </a:lnTo>
                <a:lnTo>
                  <a:pt x="298088" y="653357"/>
                </a:lnTo>
                <a:lnTo>
                  <a:pt x="250967" y="660870"/>
                </a:lnTo>
                <a:lnTo>
                  <a:pt x="202612" y="663672"/>
                </a:lnTo>
                <a:lnTo>
                  <a:pt x="153288" y="661543"/>
                </a:lnTo>
                <a:lnTo>
                  <a:pt x="145033" y="749300"/>
                </a:lnTo>
                <a:lnTo>
                  <a:pt x="0" y="574294"/>
                </a:lnTo>
                <a:lnTo>
                  <a:pt x="175132" y="429259"/>
                </a:lnTo>
                <a:lnTo>
                  <a:pt x="166877" y="517016"/>
                </a:lnTo>
                <a:lnTo>
                  <a:pt x="212691" y="518228"/>
                </a:lnTo>
                <a:lnTo>
                  <a:pt x="257194" y="513404"/>
                </a:lnTo>
                <a:lnTo>
                  <a:pt x="299950" y="502908"/>
                </a:lnTo>
                <a:lnTo>
                  <a:pt x="340519" y="487101"/>
                </a:lnTo>
                <a:lnTo>
                  <a:pt x="378466" y="466347"/>
                </a:lnTo>
                <a:lnTo>
                  <a:pt x="413353" y="441007"/>
                </a:lnTo>
                <a:lnTo>
                  <a:pt x="444741" y="411445"/>
                </a:lnTo>
                <a:lnTo>
                  <a:pt x="472195" y="378022"/>
                </a:lnTo>
                <a:lnTo>
                  <a:pt x="495276" y="341102"/>
                </a:lnTo>
                <a:lnTo>
                  <a:pt x="513546" y="301046"/>
                </a:lnTo>
                <a:lnTo>
                  <a:pt x="526569" y="258217"/>
                </a:lnTo>
                <a:lnTo>
                  <a:pt x="533907" y="212978"/>
                </a:lnTo>
                <a:lnTo>
                  <a:pt x="553846" y="0"/>
                </a:lnTo>
                <a:lnTo>
                  <a:pt x="698373" y="135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3986" y="3165729"/>
            <a:ext cx="711200" cy="735330"/>
          </a:xfrm>
          <a:custGeom>
            <a:avLst/>
            <a:gdLst/>
            <a:ahLst/>
            <a:cxnLst/>
            <a:rect l="l" t="t" r="r" b="b"/>
            <a:pathLst>
              <a:path w="711200" h="735329">
                <a:moveTo>
                  <a:pt x="185674" y="0"/>
                </a:moveTo>
                <a:lnTo>
                  <a:pt x="0" y="140588"/>
                </a:lnTo>
                <a:lnTo>
                  <a:pt x="89535" y="152908"/>
                </a:lnTo>
                <a:lnTo>
                  <a:pt x="85243" y="200366"/>
                </a:lnTo>
                <a:lnTo>
                  <a:pt x="85473" y="247155"/>
                </a:lnTo>
                <a:lnTo>
                  <a:pt x="90048" y="293043"/>
                </a:lnTo>
                <a:lnTo>
                  <a:pt x="98791" y="337796"/>
                </a:lnTo>
                <a:lnTo>
                  <a:pt x="111526" y="381180"/>
                </a:lnTo>
                <a:lnTo>
                  <a:pt x="128075" y="422961"/>
                </a:lnTo>
                <a:lnTo>
                  <a:pt x="148261" y="462907"/>
                </a:lnTo>
                <a:lnTo>
                  <a:pt x="171909" y="500784"/>
                </a:lnTo>
                <a:lnTo>
                  <a:pt x="198840" y="536359"/>
                </a:lnTo>
                <a:lnTo>
                  <a:pt x="228879" y="569397"/>
                </a:lnTo>
                <a:lnTo>
                  <a:pt x="261848" y="599667"/>
                </a:lnTo>
                <a:lnTo>
                  <a:pt x="297571" y="626934"/>
                </a:lnTo>
                <a:lnTo>
                  <a:pt x="335871" y="650964"/>
                </a:lnTo>
                <a:lnTo>
                  <a:pt x="376571" y="671525"/>
                </a:lnTo>
                <a:lnTo>
                  <a:pt x="419493" y="688383"/>
                </a:lnTo>
                <a:lnTo>
                  <a:pt x="464463" y="701305"/>
                </a:lnTo>
                <a:lnTo>
                  <a:pt x="511301" y="710057"/>
                </a:lnTo>
                <a:lnTo>
                  <a:pt x="690244" y="734822"/>
                </a:lnTo>
                <a:lnTo>
                  <a:pt x="710692" y="587502"/>
                </a:lnTo>
                <a:lnTo>
                  <a:pt x="531621" y="562737"/>
                </a:lnTo>
                <a:lnTo>
                  <a:pt x="485624" y="553188"/>
                </a:lnTo>
                <a:lnTo>
                  <a:pt x="442353" y="537933"/>
                </a:lnTo>
                <a:lnTo>
                  <a:pt x="402161" y="517433"/>
                </a:lnTo>
                <a:lnTo>
                  <a:pt x="365397" y="492153"/>
                </a:lnTo>
                <a:lnTo>
                  <a:pt x="332414" y="462554"/>
                </a:lnTo>
                <a:lnTo>
                  <a:pt x="303561" y="429101"/>
                </a:lnTo>
                <a:lnTo>
                  <a:pt x="279191" y="392255"/>
                </a:lnTo>
                <a:lnTo>
                  <a:pt x="259653" y="352481"/>
                </a:lnTo>
                <a:lnTo>
                  <a:pt x="245300" y="310241"/>
                </a:lnTo>
                <a:lnTo>
                  <a:pt x="236482" y="265997"/>
                </a:lnTo>
                <a:lnTo>
                  <a:pt x="233550" y="220214"/>
                </a:lnTo>
                <a:lnTo>
                  <a:pt x="236855" y="173355"/>
                </a:lnTo>
                <a:lnTo>
                  <a:pt x="316935" y="173355"/>
                </a:lnTo>
                <a:lnTo>
                  <a:pt x="185674" y="0"/>
                </a:lnTo>
                <a:close/>
              </a:path>
              <a:path w="711200" h="735329">
                <a:moveTo>
                  <a:pt x="316935" y="173355"/>
                </a:moveTo>
                <a:lnTo>
                  <a:pt x="236855" y="173355"/>
                </a:lnTo>
                <a:lnTo>
                  <a:pt x="326263" y="185674"/>
                </a:lnTo>
                <a:lnTo>
                  <a:pt x="316935" y="173355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3986" y="3165729"/>
            <a:ext cx="711200" cy="735330"/>
          </a:xfrm>
          <a:custGeom>
            <a:avLst/>
            <a:gdLst/>
            <a:ahLst/>
            <a:cxnLst/>
            <a:rect l="l" t="t" r="r" b="b"/>
            <a:pathLst>
              <a:path w="711200" h="735329">
                <a:moveTo>
                  <a:pt x="690244" y="734822"/>
                </a:moveTo>
                <a:lnTo>
                  <a:pt x="511301" y="710057"/>
                </a:lnTo>
                <a:lnTo>
                  <a:pt x="464463" y="701305"/>
                </a:lnTo>
                <a:lnTo>
                  <a:pt x="419493" y="688383"/>
                </a:lnTo>
                <a:lnTo>
                  <a:pt x="376571" y="671525"/>
                </a:lnTo>
                <a:lnTo>
                  <a:pt x="335871" y="650964"/>
                </a:lnTo>
                <a:lnTo>
                  <a:pt x="297571" y="626934"/>
                </a:lnTo>
                <a:lnTo>
                  <a:pt x="261848" y="599667"/>
                </a:lnTo>
                <a:lnTo>
                  <a:pt x="228879" y="569397"/>
                </a:lnTo>
                <a:lnTo>
                  <a:pt x="198840" y="536359"/>
                </a:lnTo>
                <a:lnTo>
                  <a:pt x="171909" y="500784"/>
                </a:lnTo>
                <a:lnTo>
                  <a:pt x="148261" y="462907"/>
                </a:lnTo>
                <a:lnTo>
                  <a:pt x="128075" y="422961"/>
                </a:lnTo>
                <a:lnTo>
                  <a:pt x="111526" y="381180"/>
                </a:lnTo>
                <a:lnTo>
                  <a:pt x="98791" y="337796"/>
                </a:lnTo>
                <a:lnTo>
                  <a:pt x="90048" y="293043"/>
                </a:lnTo>
                <a:lnTo>
                  <a:pt x="85473" y="247155"/>
                </a:lnTo>
                <a:lnTo>
                  <a:pt x="85243" y="200366"/>
                </a:lnTo>
                <a:lnTo>
                  <a:pt x="89535" y="152908"/>
                </a:lnTo>
                <a:lnTo>
                  <a:pt x="0" y="140588"/>
                </a:lnTo>
                <a:lnTo>
                  <a:pt x="185674" y="0"/>
                </a:lnTo>
                <a:lnTo>
                  <a:pt x="326263" y="185674"/>
                </a:lnTo>
                <a:lnTo>
                  <a:pt x="236855" y="173355"/>
                </a:lnTo>
                <a:lnTo>
                  <a:pt x="233550" y="220214"/>
                </a:lnTo>
                <a:lnTo>
                  <a:pt x="236482" y="265997"/>
                </a:lnTo>
                <a:lnTo>
                  <a:pt x="245300" y="310241"/>
                </a:lnTo>
                <a:lnTo>
                  <a:pt x="259653" y="352481"/>
                </a:lnTo>
                <a:lnTo>
                  <a:pt x="279191" y="392255"/>
                </a:lnTo>
                <a:lnTo>
                  <a:pt x="303561" y="429101"/>
                </a:lnTo>
                <a:lnTo>
                  <a:pt x="332414" y="462554"/>
                </a:lnTo>
                <a:lnTo>
                  <a:pt x="365397" y="492153"/>
                </a:lnTo>
                <a:lnTo>
                  <a:pt x="402161" y="517433"/>
                </a:lnTo>
                <a:lnTo>
                  <a:pt x="442353" y="537933"/>
                </a:lnTo>
                <a:lnTo>
                  <a:pt x="485624" y="553188"/>
                </a:lnTo>
                <a:lnTo>
                  <a:pt x="531621" y="562737"/>
                </a:lnTo>
                <a:lnTo>
                  <a:pt x="710692" y="587502"/>
                </a:lnTo>
                <a:lnTo>
                  <a:pt x="690244" y="73482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0473" y="2387219"/>
            <a:ext cx="1691005" cy="803275"/>
          </a:xfrm>
          <a:custGeom>
            <a:avLst/>
            <a:gdLst/>
            <a:ahLst/>
            <a:cxnLst/>
            <a:rect l="l" t="t" r="r" b="b"/>
            <a:pathLst>
              <a:path w="1691004" h="803275">
                <a:moveTo>
                  <a:pt x="951676" y="8207"/>
                </a:moveTo>
                <a:lnTo>
                  <a:pt x="906281" y="10279"/>
                </a:lnTo>
                <a:lnTo>
                  <a:pt x="861119" y="14458"/>
                </a:lnTo>
                <a:lnTo>
                  <a:pt x="816265" y="20724"/>
                </a:lnTo>
                <a:lnTo>
                  <a:pt x="771795" y="29053"/>
                </a:lnTo>
                <a:lnTo>
                  <a:pt x="727785" y="39425"/>
                </a:lnTo>
                <a:lnTo>
                  <a:pt x="684311" y="51818"/>
                </a:lnTo>
                <a:lnTo>
                  <a:pt x="641448" y="66211"/>
                </a:lnTo>
                <a:lnTo>
                  <a:pt x="599272" y="82581"/>
                </a:lnTo>
                <a:lnTo>
                  <a:pt x="557859" y="100908"/>
                </a:lnTo>
                <a:lnTo>
                  <a:pt x="517284" y="121170"/>
                </a:lnTo>
                <a:lnTo>
                  <a:pt x="477623" y="143345"/>
                </a:lnTo>
                <a:lnTo>
                  <a:pt x="438952" y="167411"/>
                </a:lnTo>
                <a:lnTo>
                  <a:pt x="401345" y="193348"/>
                </a:lnTo>
                <a:lnTo>
                  <a:pt x="364880" y="221133"/>
                </a:lnTo>
                <a:lnTo>
                  <a:pt x="329632" y="250744"/>
                </a:lnTo>
                <a:lnTo>
                  <a:pt x="295676" y="282161"/>
                </a:lnTo>
                <a:lnTo>
                  <a:pt x="263088" y="315362"/>
                </a:lnTo>
                <a:lnTo>
                  <a:pt x="231943" y="350325"/>
                </a:lnTo>
                <a:lnTo>
                  <a:pt x="202318" y="387028"/>
                </a:lnTo>
                <a:lnTo>
                  <a:pt x="174288" y="425450"/>
                </a:lnTo>
                <a:lnTo>
                  <a:pt x="147929" y="465569"/>
                </a:lnTo>
                <a:lnTo>
                  <a:pt x="123317" y="507364"/>
                </a:lnTo>
                <a:lnTo>
                  <a:pt x="0" y="729106"/>
                </a:lnTo>
                <a:lnTo>
                  <a:pt x="133223" y="803275"/>
                </a:lnTo>
                <a:lnTo>
                  <a:pt x="256667" y="581532"/>
                </a:lnTo>
                <a:lnTo>
                  <a:pt x="281270" y="540147"/>
                </a:lnTo>
                <a:lnTo>
                  <a:pt x="307904" y="500728"/>
                </a:lnTo>
                <a:lnTo>
                  <a:pt x="336463" y="463306"/>
                </a:lnTo>
                <a:lnTo>
                  <a:pt x="366843" y="427911"/>
                </a:lnTo>
                <a:lnTo>
                  <a:pt x="399058" y="394461"/>
                </a:lnTo>
                <a:lnTo>
                  <a:pt x="432648" y="363319"/>
                </a:lnTo>
                <a:lnTo>
                  <a:pt x="467864" y="334182"/>
                </a:lnTo>
                <a:lnTo>
                  <a:pt x="504482" y="307191"/>
                </a:lnTo>
                <a:lnTo>
                  <a:pt x="542400" y="282376"/>
                </a:lnTo>
                <a:lnTo>
                  <a:pt x="581511" y="259765"/>
                </a:lnTo>
                <a:lnTo>
                  <a:pt x="621712" y="239391"/>
                </a:lnTo>
                <a:lnTo>
                  <a:pt x="662898" y="221281"/>
                </a:lnTo>
                <a:lnTo>
                  <a:pt x="704965" y="205466"/>
                </a:lnTo>
                <a:lnTo>
                  <a:pt x="747807" y="191976"/>
                </a:lnTo>
                <a:lnTo>
                  <a:pt x="791322" y="180840"/>
                </a:lnTo>
                <a:lnTo>
                  <a:pt x="835403" y="172089"/>
                </a:lnTo>
                <a:lnTo>
                  <a:pt x="879947" y="165752"/>
                </a:lnTo>
                <a:lnTo>
                  <a:pt x="924849" y="161859"/>
                </a:lnTo>
                <a:lnTo>
                  <a:pt x="970005" y="160439"/>
                </a:lnTo>
                <a:lnTo>
                  <a:pt x="1595748" y="160439"/>
                </a:lnTo>
                <a:lnTo>
                  <a:pt x="1581216" y="130682"/>
                </a:lnTo>
                <a:lnTo>
                  <a:pt x="1444752" y="130682"/>
                </a:lnTo>
                <a:lnTo>
                  <a:pt x="1401789" y="108148"/>
                </a:lnTo>
                <a:lnTo>
                  <a:pt x="1358227" y="87958"/>
                </a:lnTo>
                <a:lnTo>
                  <a:pt x="1314141" y="70091"/>
                </a:lnTo>
                <a:lnTo>
                  <a:pt x="1269607" y="54527"/>
                </a:lnTo>
                <a:lnTo>
                  <a:pt x="1224701" y="41242"/>
                </a:lnTo>
                <a:lnTo>
                  <a:pt x="1179497" y="30216"/>
                </a:lnTo>
                <a:lnTo>
                  <a:pt x="1134073" y="21426"/>
                </a:lnTo>
                <a:lnTo>
                  <a:pt x="1088503" y="14853"/>
                </a:lnTo>
                <a:lnTo>
                  <a:pt x="1042863" y="10473"/>
                </a:lnTo>
                <a:lnTo>
                  <a:pt x="997229" y="8265"/>
                </a:lnTo>
                <a:lnTo>
                  <a:pt x="951676" y="8207"/>
                </a:lnTo>
                <a:close/>
              </a:path>
              <a:path w="1691004" h="803275">
                <a:moveTo>
                  <a:pt x="1595748" y="160439"/>
                </a:moveTo>
                <a:lnTo>
                  <a:pt x="970005" y="160439"/>
                </a:lnTo>
                <a:lnTo>
                  <a:pt x="1015310" y="161524"/>
                </a:lnTo>
                <a:lnTo>
                  <a:pt x="1060660" y="165141"/>
                </a:lnTo>
                <a:lnTo>
                  <a:pt x="1105950" y="171322"/>
                </a:lnTo>
                <a:lnTo>
                  <a:pt x="1151076" y="180096"/>
                </a:lnTo>
                <a:lnTo>
                  <a:pt x="1195933" y="191493"/>
                </a:lnTo>
                <a:lnTo>
                  <a:pt x="1240416" y="205542"/>
                </a:lnTo>
                <a:lnTo>
                  <a:pt x="1284422" y="222275"/>
                </a:lnTo>
                <a:lnTo>
                  <a:pt x="1327846" y="241719"/>
                </a:lnTo>
                <a:lnTo>
                  <a:pt x="1370583" y="263905"/>
                </a:lnTo>
                <a:lnTo>
                  <a:pt x="1297939" y="394461"/>
                </a:lnTo>
                <a:lnTo>
                  <a:pt x="1690624" y="354710"/>
                </a:lnTo>
                <a:lnTo>
                  <a:pt x="1595748" y="160439"/>
                </a:lnTo>
                <a:close/>
              </a:path>
              <a:path w="1691004" h="803275">
                <a:moveTo>
                  <a:pt x="1517396" y="0"/>
                </a:moveTo>
                <a:lnTo>
                  <a:pt x="1444752" y="130555"/>
                </a:lnTo>
                <a:lnTo>
                  <a:pt x="1581216" y="130682"/>
                </a:lnTo>
                <a:lnTo>
                  <a:pt x="1517396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0473" y="2387219"/>
            <a:ext cx="1691005" cy="803275"/>
          </a:xfrm>
          <a:custGeom>
            <a:avLst/>
            <a:gdLst/>
            <a:ahLst/>
            <a:cxnLst/>
            <a:rect l="l" t="t" r="r" b="b"/>
            <a:pathLst>
              <a:path w="1691004" h="803275">
                <a:moveTo>
                  <a:pt x="0" y="729106"/>
                </a:moveTo>
                <a:lnTo>
                  <a:pt x="123317" y="507364"/>
                </a:lnTo>
                <a:lnTo>
                  <a:pt x="147929" y="465569"/>
                </a:lnTo>
                <a:lnTo>
                  <a:pt x="174288" y="425450"/>
                </a:lnTo>
                <a:lnTo>
                  <a:pt x="202318" y="387028"/>
                </a:lnTo>
                <a:lnTo>
                  <a:pt x="231943" y="350325"/>
                </a:lnTo>
                <a:lnTo>
                  <a:pt x="263088" y="315362"/>
                </a:lnTo>
                <a:lnTo>
                  <a:pt x="295676" y="282161"/>
                </a:lnTo>
                <a:lnTo>
                  <a:pt x="329632" y="250744"/>
                </a:lnTo>
                <a:lnTo>
                  <a:pt x="364880" y="221133"/>
                </a:lnTo>
                <a:lnTo>
                  <a:pt x="401345" y="193348"/>
                </a:lnTo>
                <a:lnTo>
                  <a:pt x="438952" y="167411"/>
                </a:lnTo>
                <a:lnTo>
                  <a:pt x="477623" y="143345"/>
                </a:lnTo>
                <a:lnTo>
                  <a:pt x="517284" y="121170"/>
                </a:lnTo>
                <a:lnTo>
                  <a:pt x="557859" y="100908"/>
                </a:lnTo>
                <a:lnTo>
                  <a:pt x="599272" y="82581"/>
                </a:lnTo>
                <a:lnTo>
                  <a:pt x="641448" y="66211"/>
                </a:lnTo>
                <a:lnTo>
                  <a:pt x="684311" y="51818"/>
                </a:lnTo>
                <a:lnTo>
                  <a:pt x="727785" y="39425"/>
                </a:lnTo>
                <a:lnTo>
                  <a:pt x="771795" y="29053"/>
                </a:lnTo>
                <a:lnTo>
                  <a:pt x="816265" y="20724"/>
                </a:lnTo>
                <a:lnTo>
                  <a:pt x="861119" y="14458"/>
                </a:lnTo>
                <a:lnTo>
                  <a:pt x="906281" y="10279"/>
                </a:lnTo>
                <a:lnTo>
                  <a:pt x="951676" y="8207"/>
                </a:lnTo>
                <a:lnTo>
                  <a:pt x="997229" y="8265"/>
                </a:lnTo>
                <a:lnTo>
                  <a:pt x="1042863" y="10473"/>
                </a:lnTo>
                <a:lnTo>
                  <a:pt x="1088503" y="14853"/>
                </a:lnTo>
                <a:lnTo>
                  <a:pt x="1134073" y="21426"/>
                </a:lnTo>
                <a:lnTo>
                  <a:pt x="1179497" y="30216"/>
                </a:lnTo>
                <a:lnTo>
                  <a:pt x="1224701" y="41242"/>
                </a:lnTo>
                <a:lnTo>
                  <a:pt x="1269607" y="54527"/>
                </a:lnTo>
                <a:lnTo>
                  <a:pt x="1314141" y="70091"/>
                </a:lnTo>
                <a:lnTo>
                  <a:pt x="1358227" y="87958"/>
                </a:lnTo>
                <a:lnTo>
                  <a:pt x="1401789" y="108148"/>
                </a:lnTo>
                <a:lnTo>
                  <a:pt x="1444752" y="130682"/>
                </a:lnTo>
                <a:lnTo>
                  <a:pt x="1517396" y="0"/>
                </a:lnTo>
                <a:lnTo>
                  <a:pt x="1690624" y="354710"/>
                </a:lnTo>
                <a:lnTo>
                  <a:pt x="1297939" y="394461"/>
                </a:lnTo>
                <a:lnTo>
                  <a:pt x="1370583" y="263905"/>
                </a:lnTo>
                <a:lnTo>
                  <a:pt x="1327846" y="241719"/>
                </a:lnTo>
                <a:lnTo>
                  <a:pt x="1284422" y="222275"/>
                </a:lnTo>
                <a:lnTo>
                  <a:pt x="1240416" y="205542"/>
                </a:lnTo>
                <a:lnTo>
                  <a:pt x="1195933" y="191493"/>
                </a:lnTo>
                <a:lnTo>
                  <a:pt x="1151076" y="180096"/>
                </a:lnTo>
                <a:lnTo>
                  <a:pt x="1105950" y="171322"/>
                </a:lnTo>
                <a:lnTo>
                  <a:pt x="1060660" y="165141"/>
                </a:lnTo>
                <a:lnTo>
                  <a:pt x="1015310" y="161524"/>
                </a:lnTo>
                <a:lnTo>
                  <a:pt x="970005" y="160439"/>
                </a:lnTo>
                <a:lnTo>
                  <a:pt x="924849" y="161859"/>
                </a:lnTo>
                <a:lnTo>
                  <a:pt x="879947" y="165752"/>
                </a:lnTo>
                <a:lnTo>
                  <a:pt x="835403" y="172089"/>
                </a:lnTo>
                <a:lnTo>
                  <a:pt x="791322" y="180840"/>
                </a:lnTo>
                <a:lnTo>
                  <a:pt x="747807" y="191976"/>
                </a:lnTo>
                <a:lnTo>
                  <a:pt x="704965" y="205466"/>
                </a:lnTo>
                <a:lnTo>
                  <a:pt x="662898" y="221281"/>
                </a:lnTo>
                <a:lnTo>
                  <a:pt x="621712" y="239391"/>
                </a:lnTo>
                <a:lnTo>
                  <a:pt x="581511" y="259765"/>
                </a:lnTo>
                <a:lnTo>
                  <a:pt x="542400" y="282376"/>
                </a:lnTo>
                <a:lnTo>
                  <a:pt x="504482" y="307191"/>
                </a:lnTo>
                <a:lnTo>
                  <a:pt x="467864" y="334182"/>
                </a:lnTo>
                <a:lnTo>
                  <a:pt x="432648" y="363319"/>
                </a:lnTo>
                <a:lnTo>
                  <a:pt x="398939" y="394572"/>
                </a:lnTo>
                <a:lnTo>
                  <a:pt x="366843" y="427911"/>
                </a:lnTo>
                <a:lnTo>
                  <a:pt x="336463" y="463306"/>
                </a:lnTo>
                <a:lnTo>
                  <a:pt x="307904" y="500728"/>
                </a:lnTo>
                <a:lnTo>
                  <a:pt x="281270" y="540147"/>
                </a:lnTo>
                <a:lnTo>
                  <a:pt x="256667" y="581532"/>
                </a:lnTo>
                <a:lnTo>
                  <a:pt x="133223" y="803275"/>
                </a:lnTo>
                <a:lnTo>
                  <a:pt x="0" y="72910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3180" y="2569286"/>
            <a:ext cx="47180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i="1" spc="25" dirty="0">
                <a:solidFill>
                  <a:srgbClr val="FF0000"/>
                </a:solidFill>
                <a:latin typeface="Lucida Calligraphy"/>
                <a:cs typeface="Lucida Calligraphy"/>
              </a:rPr>
              <a:t>T</a:t>
            </a:r>
            <a:r>
              <a:rPr sz="1600" b="1" i="1" spc="10" dirty="0">
                <a:solidFill>
                  <a:srgbClr val="FF0000"/>
                </a:solidFill>
                <a:latin typeface="Lucida Calligraphy"/>
                <a:cs typeface="Lucida Calligraphy"/>
              </a:rPr>
              <a:t>e</a:t>
            </a:r>
            <a:r>
              <a:rPr sz="1600" b="1" i="1" spc="-10" dirty="0">
                <a:solidFill>
                  <a:srgbClr val="FF0000"/>
                </a:solidFill>
                <a:latin typeface="Lucida Calligraphy"/>
                <a:cs typeface="Lucida Calligraphy"/>
              </a:rPr>
              <a:t>s</a:t>
            </a:r>
            <a:r>
              <a:rPr sz="1600" b="1" i="1" dirty="0">
                <a:solidFill>
                  <a:srgbClr val="FF0000"/>
                </a:solidFill>
                <a:latin typeface="Lucida Calligraphy"/>
                <a:cs typeface="Lucida Calligraphy"/>
              </a:rPr>
              <a:t>t</a:t>
            </a:r>
            <a:endParaRPr sz="1600">
              <a:latin typeface="Lucida Calligraphy"/>
              <a:cs typeface="Lucida Calligraph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7872" y="2009597"/>
            <a:ext cx="99949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i="1" spc="5" dirty="0">
                <a:solidFill>
                  <a:srgbClr val="00AF50"/>
                </a:solidFill>
                <a:latin typeface="Lucida Calligraphy"/>
                <a:cs typeface="Lucida Calligraphy"/>
              </a:rPr>
              <a:t>Discover</a:t>
            </a:r>
            <a:endParaRPr sz="1600">
              <a:latin typeface="Lucida Calligraphy"/>
              <a:cs typeface="Lucida Calligraphy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6259" y="3653485"/>
            <a:ext cx="92011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i="1" spc="20" dirty="0">
                <a:solidFill>
                  <a:srgbClr val="3399FF"/>
                </a:solidFill>
                <a:latin typeface="Lucida Calligraphy"/>
                <a:cs typeface="Lucida Calligraphy"/>
              </a:rPr>
              <a:t>D</a:t>
            </a:r>
            <a:r>
              <a:rPr sz="1600" b="1" i="1" spc="10" dirty="0">
                <a:solidFill>
                  <a:srgbClr val="3399FF"/>
                </a:solidFill>
                <a:latin typeface="Lucida Calligraphy"/>
                <a:cs typeface="Lucida Calligraphy"/>
              </a:rPr>
              <a:t>e</a:t>
            </a:r>
            <a:r>
              <a:rPr sz="1600" b="1" i="1" spc="20" dirty="0">
                <a:solidFill>
                  <a:srgbClr val="3399FF"/>
                </a:solidFill>
                <a:latin typeface="Lucida Calligraphy"/>
                <a:cs typeface="Lucida Calligraphy"/>
              </a:rPr>
              <a:t>v</a:t>
            </a:r>
            <a:r>
              <a:rPr sz="1600" b="1" i="1" spc="-10" dirty="0">
                <a:solidFill>
                  <a:srgbClr val="3399FF"/>
                </a:solidFill>
                <a:latin typeface="Lucida Calligraphy"/>
                <a:cs typeface="Lucida Calligraphy"/>
              </a:rPr>
              <a:t>e</a:t>
            </a:r>
            <a:r>
              <a:rPr sz="1600" b="1" i="1" dirty="0">
                <a:solidFill>
                  <a:srgbClr val="3399FF"/>
                </a:solidFill>
                <a:latin typeface="Lucida Calligraphy"/>
                <a:cs typeface="Lucida Calligraphy"/>
              </a:rPr>
              <a:t>l</a:t>
            </a:r>
            <a:r>
              <a:rPr sz="1600" b="1" i="1" spc="5" dirty="0">
                <a:solidFill>
                  <a:srgbClr val="3399FF"/>
                </a:solidFill>
                <a:latin typeface="Lucida Calligraphy"/>
                <a:cs typeface="Lucida Calligraphy"/>
              </a:rPr>
              <a:t>op</a:t>
            </a:r>
            <a:endParaRPr sz="1600">
              <a:latin typeface="Lucida Calligraphy"/>
              <a:cs typeface="Lucida Calligraphy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75861" y="3672840"/>
            <a:ext cx="1238885" cy="836294"/>
          </a:xfrm>
          <a:custGeom>
            <a:avLst/>
            <a:gdLst/>
            <a:ahLst/>
            <a:cxnLst/>
            <a:rect l="l" t="t" r="r" b="b"/>
            <a:pathLst>
              <a:path w="1238885" h="836295">
                <a:moveTo>
                  <a:pt x="862457" y="633476"/>
                </a:moveTo>
                <a:lnTo>
                  <a:pt x="1035812" y="836041"/>
                </a:lnTo>
                <a:lnTo>
                  <a:pt x="1238377" y="662686"/>
                </a:lnTo>
                <a:lnTo>
                  <a:pt x="1123314" y="653669"/>
                </a:lnTo>
                <a:lnTo>
                  <a:pt x="1123713" y="642366"/>
                </a:lnTo>
                <a:lnTo>
                  <a:pt x="977518" y="642366"/>
                </a:lnTo>
                <a:lnTo>
                  <a:pt x="862457" y="633476"/>
                </a:lnTo>
                <a:close/>
              </a:path>
              <a:path w="1238885" h="836295">
                <a:moveTo>
                  <a:pt x="11302" y="0"/>
                </a:moveTo>
                <a:lnTo>
                  <a:pt x="0" y="145796"/>
                </a:lnTo>
                <a:lnTo>
                  <a:pt x="592074" y="191897"/>
                </a:lnTo>
                <a:lnTo>
                  <a:pt x="640609" y="198490"/>
                </a:lnTo>
                <a:lnTo>
                  <a:pt x="687070" y="210371"/>
                </a:lnTo>
                <a:lnTo>
                  <a:pt x="731168" y="227202"/>
                </a:lnTo>
                <a:lnTo>
                  <a:pt x="772613" y="248645"/>
                </a:lnTo>
                <a:lnTo>
                  <a:pt x="811117" y="274362"/>
                </a:lnTo>
                <a:lnTo>
                  <a:pt x="846389" y="304014"/>
                </a:lnTo>
                <a:lnTo>
                  <a:pt x="878141" y="337264"/>
                </a:lnTo>
                <a:lnTo>
                  <a:pt x="906083" y="373774"/>
                </a:lnTo>
                <a:lnTo>
                  <a:pt x="929925" y="413206"/>
                </a:lnTo>
                <a:lnTo>
                  <a:pt x="949379" y="455222"/>
                </a:lnTo>
                <a:lnTo>
                  <a:pt x="964154" y="499483"/>
                </a:lnTo>
                <a:lnTo>
                  <a:pt x="973962" y="545653"/>
                </a:lnTo>
                <a:lnTo>
                  <a:pt x="978513" y="593393"/>
                </a:lnTo>
                <a:lnTo>
                  <a:pt x="977518" y="642366"/>
                </a:lnTo>
                <a:lnTo>
                  <a:pt x="1123713" y="642366"/>
                </a:lnTo>
                <a:lnTo>
                  <a:pt x="1122638" y="556882"/>
                </a:lnTo>
                <a:lnTo>
                  <a:pt x="1116282" y="509926"/>
                </a:lnTo>
                <a:lnTo>
                  <a:pt x="1106122" y="464172"/>
                </a:lnTo>
                <a:lnTo>
                  <a:pt x="1092313" y="419801"/>
                </a:lnTo>
                <a:lnTo>
                  <a:pt x="1075013" y="376996"/>
                </a:lnTo>
                <a:lnTo>
                  <a:pt x="1054377" y="335939"/>
                </a:lnTo>
                <a:lnTo>
                  <a:pt x="1030562" y="296812"/>
                </a:lnTo>
                <a:lnTo>
                  <a:pt x="1003723" y="259798"/>
                </a:lnTo>
                <a:lnTo>
                  <a:pt x="974016" y="225080"/>
                </a:lnTo>
                <a:lnTo>
                  <a:pt x="941599" y="192839"/>
                </a:lnTo>
                <a:lnTo>
                  <a:pt x="906625" y="163257"/>
                </a:lnTo>
                <a:lnTo>
                  <a:pt x="869253" y="136518"/>
                </a:lnTo>
                <a:lnTo>
                  <a:pt x="829638" y="112803"/>
                </a:lnTo>
                <a:lnTo>
                  <a:pt x="787935" y="92295"/>
                </a:lnTo>
                <a:lnTo>
                  <a:pt x="744302" y="75175"/>
                </a:lnTo>
                <a:lnTo>
                  <a:pt x="698893" y="61627"/>
                </a:lnTo>
                <a:lnTo>
                  <a:pt x="651866" y="51832"/>
                </a:lnTo>
                <a:lnTo>
                  <a:pt x="603376" y="45974"/>
                </a:lnTo>
                <a:lnTo>
                  <a:pt x="113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5861" y="3672840"/>
            <a:ext cx="1238885" cy="836294"/>
          </a:xfrm>
          <a:custGeom>
            <a:avLst/>
            <a:gdLst/>
            <a:ahLst/>
            <a:cxnLst/>
            <a:rect l="l" t="t" r="r" b="b"/>
            <a:pathLst>
              <a:path w="1238885" h="836295">
                <a:moveTo>
                  <a:pt x="11302" y="0"/>
                </a:moveTo>
                <a:lnTo>
                  <a:pt x="603376" y="45974"/>
                </a:lnTo>
                <a:lnTo>
                  <a:pt x="651866" y="51832"/>
                </a:lnTo>
                <a:lnTo>
                  <a:pt x="698893" y="61627"/>
                </a:lnTo>
                <a:lnTo>
                  <a:pt x="744302" y="75175"/>
                </a:lnTo>
                <a:lnTo>
                  <a:pt x="787935" y="92295"/>
                </a:lnTo>
                <a:lnTo>
                  <a:pt x="829638" y="112803"/>
                </a:lnTo>
                <a:lnTo>
                  <a:pt x="869253" y="136518"/>
                </a:lnTo>
                <a:lnTo>
                  <a:pt x="906625" y="163257"/>
                </a:lnTo>
                <a:lnTo>
                  <a:pt x="941599" y="192839"/>
                </a:lnTo>
                <a:lnTo>
                  <a:pt x="974016" y="225080"/>
                </a:lnTo>
                <a:lnTo>
                  <a:pt x="1003723" y="259798"/>
                </a:lnTo>
                <a:lnTo>
                  <a:pt x="1030562" y="296812"/>
                </a:lnTo>
                <a:lnTo>
                  <a:pt x="1054377" y="335939"/>
                </a:lnTo>
                <a:lnTo>
                  <a:pt x="1075013" y="376996"/>
                </a:lnTo>
                <a:lnTo>
                  <a:pt x="1092313" y="419801"/>
                </a:lnTo>
                <a:lnTo>
                  <a:pt x="1106122" y="464172"/>
                </a:lnTo>
                <a:lnTo>
                  <a:pt x="1116282" y="509926"/>
                </a:lnTo>
                <a:lnTo>
                  <a:pt x="1122638" y="556882"/>
                </a:lnTo>
                <a:lnTo>
                  <a:pt x="1125034" y="604857"/>
                </a:lnTo>
                <a:lnTo>
                  <a:pt x="1123314" y="653669"/>
                </a:lnTo>
                <a:lnTo>
                  <a:pt x="1238377" y="662686"/>
                </a:lnTo>
                <a:lnTo>
                  <a:pt x="1035812" y="836041"/>
                </a:lnTo>
                <a:lnTo>
                  <a:pt x="862457" y="633476"/>
                </a:lnTo>
                <a:lnTo>
                  <a:pt x="977518" y="642366"/>
                </a:lnTo>
                <a:lnTo>
                  <a:pt x="978513" y="593393"/>
                </a:lnTo>
                <a:lnTo>
                  <a:pt x="973962" y="545653"/>
                </a:lnTo>
                <a:lnTo>
                  <a:pt x="964154" y="499483"/>
                </a:lnTo>
                <a:lnTo>
                  <a:pt x="949379" y="455222"/>
                </a:lnTo>
                <a:lnTo>
                  <a:pt x="929925" y="413206"/>
                </a:lnTo>
                <a:lnTo>
                  <a:pt x="906083" y="373774"/>
                </a:lnTo>
                <a:lnTo>
                  <a:pt x="878141" y="337264"/>
                </a:lnTo>
                <a:lnTo>
                  <a:pt x="846389" y="304014"/>
                </a:lnTo>
                <a:lnTo>
                  <a:pt x="811117" y="274362"/>
                </a:lnTo>
                <a:lnTo>
                  <a:pt x="772613" y="248645"/>
                </a:lnTo>
                <a:lnTo>
                  <a:pt x="731168" y="227202"/>
                </a:lnTo>
                <a:lnTo>
                  <a:pt x="687070" y="210371"/>
                </a:lnTo>
                <a:lnTo>
                  <a:pt x="640609" y="198490"/>
                </a:lnTo>
                <a:lnTo>
                  <a:pt x="592074" y="191897"/>
                </a:lnTo>
                <a:lnTo>
                  <a:pt x="0" y="145796"/>
                </a:lnTo>
                <a:lnTo>
                  <a:pt x="11302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85055" y="4520310"/>
            <a:ext cx="698500" cy="749300"/>
          </a:xfrm>
          <a:custGeom>
            <a:avLst/>
            <a:gdLst/>
            <a:ahLst/>
            <a:cxnLst/>
            <a:rect l="l" t="t" r="r" b="b"/>
            <a:pathLst>
              <a:path w="698500" h="749300">
                <a:moveTo>
                  <a:pt x="175133" y="429259"/>
                </a:moveTo>
                <a:lnTo>
                  <a:pt x="0" y="574294"/>
                </a:lnTo>
                <a:lnTo>
                  <a:pt x="145034" y="749300"/>
                </a:lnTo>
                <a:lnTo>
                  <a:pt x="153289" y="661543"/>
                </a:lnTo>
                <a:lnTo>
                  <a:pt x="239360" y="661543"/>
                </a:lnTo>
                <a:lnTo>
                  <a:pt x="298088" y="653357"/>
                </a:lnTo>
                <a:lnTo>
                  <a:pt x="343713" y="641351"/>
                </a:lnTo>
                <a:lnTo>
                  <a:pt x="387577" y="625072"/>
                </a:lnTo>
                <a:lnTo>
                  <a:pt x="429417" y="604739"/>
                </a:lnTo>
                <a:lnTo>
                  <a:pt x="468968" y="580569"/>
                </a:lnTo>
                <a:lnTo>
                  <a:pt x="505968" y="552783"/>
                </a:lnTo>
                <a:lnTo>
                  <a:pt x="540151" y="521599"/>
                </a:lnTo>
                <a:lnTo>
                  <a:pt x="543202" y="518228"/>
                </a:lnTo>
                <a:lnTo>
                  <a:pt x="212691" y="518228"/>
                </a:lnTo>
                <a:lnTo>
                  <a:pt x="166878" y="517016"/>
                </a:lnTo>
                <a:lnTo>
                  <a:pt x="175133" y="429259"/>
                </a:lnTo>
                <a:close/>
              </a:path>
              <a:path w="698500" h="749300">
                <a:moveTo>
                  <a:pt x="239360" y="661543"/>
                </a:moveTo>
                <a:lnTo>
                  <a:pt x="153289" y="661543"/>
                </a:lnTo>
                <a:lnTo>
                  <a:pt x="202612" y="663672"/>
                </a:lnTo>
                <a:lnTo>
                  <a:pt x="239360" y="661543"/>
                </a:lnTo>
                <a:close/>
              </a:path>
              <a:path w="698500" h="749300">
                <a:moveTo>
                  <a:pt x="553847" y="0"/>
                </a:moveTo>
                <a:lnTo>
                  <a:pt x="533908" y="212978"/>
                </a:lnTo>
                <a:lnTo>
                  <a:pt x="526569" y="258217"/>
                </a:lnTo>
                <a:lnTo>
                  <a:pt x="513546" y="301046"/>
                </a:lnTo>
                <a:lnTo>
                  <a:pt x="495276" y="341102"/>
                </a:lnTo>
                <a:lnTo>
                  <a:pt x="472195" y="378022"/>
                </a:lnTo>
                <a:lnTo>
                  <a:pt x="444741" y="411445"/>
                </a:lnTo>
                <a:lnTo>
                  <a:pt x="413353" y="441007"/>
                </a:lnTo>
                <a:lnTo>
                  <a:pt x="378466" y="466347"/>
                </a:lnTo>
                <a:lnTo>
                  <a:pt x="340519" y="487101"/>
                </a:lnTo>
                <a:lnTo>
                  <a:pt x="299950" y="502908"/>
                </a:lnTo>
                <a:lnTo>
                  <a:pt x="257194" y="513404"/>
                </a:lnTo>
                <a:lnTo>
                  <a:pt x="212691" y="518228"/>
                </a:lnTo>
                <a:lnTo>
                  <a:pt x="543202" y="518228"/>
                </a:lnTo>
                <a:lnTo>
                  <a:pt x="571255" y="487236"/>
                </a:lnTo>
                <a:lnTo>
                  <a:pt x="599015" y="449914"/>
                </a:lnTo>
                <a:lnTo>
                  <a:pt x="623169" y="409850"/>
                </a:lnTo>
                <a:lnTo>
                  <a:pt x="643451" y="367265"/>
                </a:lnTo>
                <a:lnTo>
                  <a:pt x="659598" y="322377"/>
                </a:lnTo>
                <a:lnTo>
                  <a:pt x="671347" y="275405"/>
                </a:lnTo>
                <a:lnTo>
                  <a:pt x="678434" y="226568"/>
                </a:lnTo>
                <a:lnTo>
                  <a:pt x="698373" y="13588"/>
                </a:lnTo>
                <a:lnTo>
                  <a:pt x="553847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5055" y="4520310"/>
            <a:ext cx="698500" cy="749300"/>
          </a:xfrm>
          <a:custGeom>
            <a:avLst/>
            <a:gdLst/>
            <a:ahLst/>
            <a:cxnLst/>
            <a:rect l="l" t="t" r="r" b="b"/>
            <a:pathLst>
              <a:path w="698500" h="749300">
                <a:moveTo>
                  <a:pt x="698373" y="13588"/>
                </a:moveTo>
                <a:lnTo>
                  <a:pt x="678434" y="226568"/>
                </a:lnTo>
                <a:lnTo>
                  <a:pt x="671347" y="275405"/>
                </a:lnTo>
                <a:lnTo>
                  <a:pt x="659598" y="322377"/>
                </a:lnTo>
                <a:lnTo>
                  <a:pt x="643451" y="367265"/>
                </a:lnTo>
                <a:lnTo>
                  <a:pt x="623169" y="409850"/>
                </a:lnTo>
                <a:lnTo>
                  <a:pt x="599015" y="449914"/>
                </a:lnTo>
                <a:lnTo>
                  <a:pt x="571255" y="487236"/>
                </a:lnTo>
                <a:lnTo>
                  <a:pt x="540151" y="521599"/>
                </a:lnTo>
                <a:lnTo>
                  <a:pt x="505968" y="552783"/>
                </a:lnTo>
                <a:lnTo>
                  <a:pt x="468968" y="580569"/>
                </a:lnTo>
                <a:lnTo>
                  <a:pt x="429417" y="604739"/>
                </a:lnTo>
                <a:lnTo>
                  <a:pt x="387577" y="625072"/>
                </a:lnTo>
                <a:lnTo>
                  <a:pt x="343713" y="641351"/>
                </a:lnTo>
                <a:lnTo>
                  <a:pt x="298088" y="653357"/>
                </a:lnTo>
                <a:lnTo>
                  <a:pt x="250967" y="660870"/>
                </a:lnTo>
                <a:lnTo>
                  <a:pt x="202612" y="663672"/>
                </a:lnTo>
                <a:lnTo>
                  <a:pt x="153289" y="661543"/>
                </a:lnTo>
                <a:lnTo>
                  <a:pt x="145034" y="749300"/>
                </a:lnTo>
                <a:lnTo>
                  <a:pt x="0" y="574294"/>
                </a:lnTo>
                <a:lnTo>
                  <a:pt x="175133" y="429259"/>
                </a:lnTo>
                <a:lnTo>
                  <a:pt x="166878" y="517016"/>
                </a:lnTo>
                <a:lnTo>
                  <a:pt x="212691" y="518228"/>
                </a:lnTo>
                <a:lnTo>
                  <a:pt x="257194" y="513404"/>
                </a:lnTo>
                <a:lnTo>
                  <a:pt x="299950" y="502908"/>
                </a:lnTo>
                <a:lnTo>
                  <a:pt x="340519" y="487101"/>
                </a:lnTo>
                <a:lnTo>
                  <a:pt x="378466" y="466347"/>
                </a:lnTo>
                <a:lnTo>
                  <a:pt x="413353" y="441007"/>
                </a:lnTo>
                <a:lnTo>
                  <a:pt x="444741" y="411445"/>
                </a:lnTo>
                <a:lnTo>
                  <a:pt x="472195" y="378022"/>
                </a:lnTo>
                <a:lnTo>
                  <a:pt x="495276" y="341102"/>
                </a:lnTo>
                <a:lnTo>
                  <a:pt x="513546" y="301046"/>
                </a:lnTo>
                <a:lnTo>
                  <a:pt x="526569" y="258217"/>
                </a:lnTo>
                <a:lnTo>
                  <a:pt x="533908" y="212978"/>
                </a:lnTo>
                <a:lnTo>
                  <a:pt x="553847" y="0"/>
                </a:lnTo>
                <a:lnTo>
                  <a:pt x="698373" y="1358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74236" y="4451603"/>
            <a:ext cx="711200" cy="735330"/>
          </a:xfrm>
          <a:custGeom>
            <a:avLst/>
            <a:gdLst/>
            <a:ahLst/>
            <a:cxnLst/>
            <a:rect l="l" t="t" r="r" b="b"/>
            <a:pathLst>
              <a:path w="711200" h="735329">
                <a:moveTo>
                  <a:pt x="185674" y="0"/>
                </a:moveTo>
                <a:lnTo>
                  <a:pt x="0" y="140589"/>
                </a:lnTo>
                <a:lnTo>
                  <a:pt x="89535" y="152908"/>
                </a:lnTo>
                <a:lnTo>
                  <a:pt x="85243" y="200366"/>
                </a:lnTo>
                <a:lnTo>
                  <a:pt x="85473" y="247155"/>
                </a:lnTo>
                <a:lnTo>
                  <a:pt x="90048" y="293043"/>
                </a:lnTo>
                <a:lnTo>
                  <a:pt x="98791" y="337796"/>
                </a:lnTo>
                <a:lnTo>
                  <a:pt x="111526" y="381180"/>
                </a:lnTo>
                <a:lnTo>
                  <a:pt x="128075" y="422961"/>
                </a:lnTo>
                <a:lnTo>
                  <a:pt x="148261" y="462907"/>
                </a:lnTo>
                <a:lnTo>
                  <a:pt x="171909" y="500784"/>
                </a:lnTo>
                <a:lnTo>
                  <a:pt x="198840" y="536359"/>
                </a:lnTo>
                <a:lnTo>
                  <a:pt x="228879" y="569397"/>
                </a:lnTo>
                <a:lnTo>
                  <a:pt x="261848" y="599667"/>
                </a:lnTo>
                <a:lnTo>
                  <a:pt x="297571" y="626934"/>
                </a:lnTo>
                <a:lnTo>
                  <a:pt x="335871" y="650964"/>
                </a:lnTo>
                <a:lnTo>
                  <a:pt x="376571" y="671525"/>
                </a:lnTo>
                <a:lnTo>
                  <a:pt x="419493" y="688383"/>
                </a:lnTo>
                <a:lnTo>
                  <a:pt x="464463" y="701305"/>
                </a:lnTo>
                <a:lnTo>
                  <a:pt x="511301" y="710057"/>
                </a:lnTo>
                <a:lnTo>
                  <a:pt x="690245" y="734822"/>
                </a:lnTo>
                <a:lnTo>
                  <a:pt x="710691" y="587502"/>
                </a:lnTo>
                <a:lnTo>
                  <a:pt x="531622" y="562737"/>
                </a:lnTo>
                <a:lnTo>
                  <a:pt x="485624" y="553188"/>
                </a:lnTo>
                <a:lnTo>
                  <a:pt x="442353" y="537933"/>
                </a:lnTo>
                <a:lnTo>
                  <a:pt x="402161" y="517433"/>
                </a:lnTo>
                <a:lnTo>
                  <a:pt x="365397" y="492153"/>
                </a:lnTo>
                <a:lnTo>
                  <a:pt x="332414" y="462554"/>
                </a:lnTo>
                <a:lnTo>
                  <a:pt x="303561" y="429101"/>
                </a:lnTo>
                <a:lnTo>
                  <a:pt x="279191" y="392255"/>
                </a:lnTo>
                <a:lnTo>
                  <a:pt x="259653" y="352481"/>
                </a:lnTo>
                <a:lnTo>
                  <a:pt x="245300" y="310241"/>
                </a:lnTo>
                <a:lnTo>
                  <a:pt x="236482" y="265997"/>
                </a:lnTo>
                <a:lnTo>
                  <a:pt x="233550" y="220214"/>
                </a:lnTo>
                <a:lnTo>
                  <a:pt x="236854" y="173355"/>
                </a:lnTo>
                <a:lnTo>
                  <a:pt x="316935" y="173355"/>
                </a:lnTo>
                <a:lnTo>
                  <a:pt x="185674" y="0"/>
                </a:lnTo>
                <a:close/>
              </a:path>
              <a:path w="711200" h="735329">
                <a:moveTo>
                  <a:pt x="316935" y="173355"/>
                </a:moveTo>
                <a:lnTo>
                  <a:pt x="236854" y="173355"/>
                </a:lnTo>
                <a:lnTo>
                  <a:pt x="326263" y="185674"/>
                </a:lnTo>
                <a:lnTo>
                  <a:pt x="316935" y="173355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74236" y="4451603"/>
            <a:ext cx="711200" cy="735330"/>
          </a:xfrm>
          <a:custGeom>
            <a:avLst/>
            <a:gdLst/>
            <a:ahLst/>
            <a:cxnLst/>
            <a:rect l="l" t="t" r="r" b="b"/>
            <a:pathLst>
              <a:path w="711200" h="735329">
                <a:moveTo>
                  <a:pt x="690245" y="734822"/>
                </a:moveTo>
                <a:lnTo>
                  <a:pt x="511301" y="710057"/>
                </a:lnTo>
                <a:lnTo>
                  <a:pt x="464463" y="701305"/>
                </a:lnTo>
                <a:lnTo>
                  <a:pt x="419493" y="688383"/>
                </a:lnTo>
                <a:lnTo>
                  <a:pt x="376571" y="671525"/>
                </a:lnTo>
                <a:lnTo>
                  <a:pt x="335871" y="650964"/>
                </a:lnTo>
                <a:lnTo>
                  <a:pt x="297571" y="626934"/>
                </a:lnTo>
                <a:lnTo>
                  <a:pt x="261848" y="599667"/>
                </a:lnTo>
                <a:lnTo>
                  <a:pt x="228879" y="569397"/>
                </a:lnTo>
                <a:lnTo>
                  <a:pt x="198840" y="536359"/>
                </a:lnTo>
                <a:lnTo>
                  <a:pt x="171909" y="500784"/>
                </a:lnTo>
                <a:lnTo>
                  <a:pt x="148261" y="462907"/>
                </a:lnTo>
                <a:lnTo>
                  <a:pt x="128075" y="422961"/>
                </a:lnTo>
                <a:lnTo>
                  <a:pt x="111526" y="381180"/>
                </a:lnTo>
                <a:lnTo>
                  <a:pt x="98791" y="337796"/>
                </a:lnTo>
                <a:lnTo>
                  <a:pt x="90048" y="293043"/>
                </a:lnTo>
                <a:lnTo>
                  <a:pt x="85473" y="247155"/>
                </a:lnTo>
                <a:lnTo>
                  <a:pt x="85243" y="200366"/>
                </a:lnTo>
                <a:lnTo>
                  <a:pt x="89535" y="152908"/>
                </a:lnTo>
                <a:lnTo>
                  <a:pt x="0" y="140589"/>
                </a:lnTo>
                <a:lnTo>
                  <a:pt x="185674" y="0"/>
                </a:lnTo>
                <a:lnTo>
                  <a:pt x="326263" y="185674"/>
                </a:lnTo>
                <a:lnTo>
                  <a:pt x="236854" y="173355"/>
                </a:lnTo>
                <a:lnTo>
                  <a:pt x="233550" y="220214"/>
                </a:lnTo>
                <a:lnTo>
                  <a:pt x="236482" y="265997"/>
                </a:lnTo>
                <a:lnTo>
                  <a:pt x="245300" y="310241"/>
                </a:lnTo>
                <a:lnTo>
                  <a:pt x="259653" y="352481"/>
                </a:lnTo>
                <a:lnTo>
                  <a:pt x="279191" y="392255"/>
                </a:lnTo>
                <a:lnTo>
                  <a:pt x="303561" y="429101"/>
                </a:lnTo>
                <a:lnTo>
                  <a:pt x="332414" y="462554"/>
                </a:lnTo>
                <a:lnTo>
                  <a:pt x="365397" y="492153"/>
                </a:lnTo>
                <a:lnTo>
                  <a:pt x="402161" y="517433"/>
                </a:lnTo>
                <a:lnTo>
                  <a:pt x="442353" y="537933"/>
                </a:lnTo>
                <a:lnTo>
                  <a:pt x="485624" y="553188"/>
                </a:lnTo>
                <a:lnTo>
                  <a:pt x="531622" y="562737"/>
                </a:lnTo>
                <a:lnTo>
                  <a:pt x="710691" y="587502"/>
                </a:lnTo>
                <a:lnTo>
                  <a:pt x="690245" y="73482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60723" y="3673094"/>
            <a:ext cx="1691005" cy="803275"/>
          </a:xfrm>
          <a:custGeom>
            <a:avLst/>
            <a:gdLst/>
            <a:ahLst/>
            <a:cxnLst/>
            <a:rect l="l" t="t" r="r" b="b"/>
            <a:pathLst>
              <a:path w="1691004" h="803275">
                <a:moveTo>
                  <a:pt x="951676" y="8207"/>
                </a:moveTo>
                <a:lnTo>
                  <a:pt x="906281" y="10279"/>
                </a:lnTo>
                <a:lnTo>
                  <a:pt x="861119" y="14458"/>
                </a:lnTo>
                <a:lnTo>
                  <a:pt x="816265" y="20724"/>
                </a:lnTo>
                <a:lnTo>
                  <a:pt x="771795" y="29053"/>
                </a:lnTo>
                <a:lnTo>
                  <a:pt x="727785" y="39425"/>
                </a:lnTo>
                <a:lnTo>
                  <a:pt x="684311" y="51818"/>
                </a:lnTo>
                <a:lnTo>
                  <a:pt x="641448" y="66211"/>
                </a:lnTo>
                <a:lnTo>
                  <a:pt x="599272" y="82581"/>
                </a:lnTo>
                <a:lnTo>
                  <a:pt x="557859" y="100908"/>
                </a:lnTo>
                <a:lnTo>
                  <a:pt x="517284" y="121170"/>
                </a:lnTo>
                <a:lnTo>
                  <a:pt x="477623" y="143345"/>
                </a:lnTo>
                <a:lnTo>
                  <a:pt x="438952" y="167411"/>
                </a:lnTo>
                <a:lnTo>
                  <a:pt x="401345" y="193348"/>
                </a:lnTo>
                <a:lnTo>
                  <a:pt x="364880" y="221133"/>
                </a:lnTo>
                <a:lnTo>
                  <a:pt x="329632" y="250744"/>
                </a:lnTo>
                <a:lnTo>
                  <a:pt x="295676" y="282161"/>
                </a:lnTo>
                <a:lnTo>
                  <a:pt x="263088" y="315362"/>
                </a:lnTo>
                <a:lnTo>
                  <a:pt x="231943" y="350325"/>
                </a:lnTo>
                <a:lnTo>
                  <a:pt x="202318" y="387028"/>
                </a:lnTo>
                <a:lnTo>
                  <a:pt x="174288" y="425450"/>
                </a:lnTo>
                <a:lnTo>
                  <a:pt x="147929" y="465569"/>
                </a:lnTo>
                <a:lnTo>
                  <a:pt x="123316" y="507364"/>
                </a:lnTo>
                <a:lnTo>
                  <a:pt x="0" y="729106"/>
                </a:lnTo>
                <a:lnTo>
                  <a:pt x="133223" y="803274"/>
                </a:lnTo>
                <a:lnTo>
                  <a:pt x="256666" y="581532"/>
                </a:lnTo>
                <a:lnTo>
                  <a:pt x="281270" y="540147"/>
                </a:lnTo>
                <a:lnTo>
                  <a:pt x="307904" y="500728"/>
                </a:lnTo>
                <a:lnTo>
                  <a:pt x="336463" y="463306"/>
                </a:lnTo>
                <a:lnTo>
                  <a:pt x="366843" y="427911"/>
                </a:lnTo>
                <a:lnTo>
                  <a:pt x="399058" y="394461"/>
                </a:lnTo>
                <a:lnTo>
                  <a:pt x="432648" y="363319"/>
                </a:lnTo>
                <a:lnTo>
                  <a:pt x="467864" y="334182"/>
                </a:lnTo>
                <a:lnTo>
                  <a:pt x="504482" y="307191"/>
                </a:lnTo>
                <a:lnTo>
                  <a:pt x="542400" y="282376"/>
                </a:lnTo>
                <a:lnTo>
                  <a:pt x="581511" y="259765"/>
                </a:lnTo>
                <a:lnTo>
                  <a:pt x="621712" y="239391"/>
                </a:lnTo>
                <a:lnTo>
                  <a:pt x="662898" y="221281"/>
                </a:lnTo>
                <a:lnTo>
                  <a:pt x="704965" y="205466"/>
                </a:lnTo>
                <a:lnTo>
                  <a:pt x="747807" y="191976"/>
                </a:lnTo>
                <a:lnTo>
                  <a:pt x="791322" y="180840"/>
                </a:lnTo>
                <a:lnTo>
                  <a:pt x="835403" y="172089"/>
                </a:lnTo>
                <a:lnTo>
                  <a:pt x="879947" y="165752"/>
                </a:lnTo>
                <a:lnTo>
                  <a:pt x="924849" y="161859"/>
                </a:lnTo>
                <a:lnTo>
                  <a:pt x="970005" y="160439"/>
                </a:lnTo>
                <a:lnTo>
                  <a:pt x="1595748" y="160439"/>
                </a:lnTo>
                <a:lnTo>
                  <a:pt x="1581216" y="130682"/>
                </a:lnTo>
                <a:lnTo>
                  <a:pt x="1444752" y="130682"/>
                </a:lnTo>
                <a:lnTo>
                  <a:pt x="1401789" y="108148"/>
                </a:lnTo>
                <a:lnTo>
                  <a:pt x="1358227" y="87958"/>
                </a:lnTo>
                <a:lnTo>
                  <a:pt x="1314141" y="70091"/>
                </a:lnTo>
                <a:lnTo>
                  <a:pt x="1269607" y="54527"/>
                </a:lnTo>
                <a:lnTo>
                  <a:pt x="1224701" y="41242"/>
                </a:lnTo>
                <a:lnTo>
                  <a:pt x="1179497" y="30216"/>
                </a:lnTo>
                <a:lnTo>
                  <a:pt x="1134073" y="21426"/>
                </a:lnTo>
                <a:lnTo>
                  <a:pt x="1088503" y="14853"/>
                </a:lnTo>
                <a:lnTo>
                  <a:pt x="1042863" y="10473"/>
                </a:lnTo>
                <a:lnTo>
                  <a:pt x="997229" y="8265"/>
                </a:lnTo>
                <a:lnTo>
                  <a:pt x="951676" y="8207"/>
                </a:lnTo>
                <a:close/>
              </a:path>
              <a:path w="1691004" h="803275">
                <a:moveTo>
                  <a:pt x="1595748" y="160439"/>
                </a:moveTo>
                <a:lnTo>
                  <a:pt x="970005" y="160439"/>
                </a:lnTo>
                <a:lnTo>
                  <a:pt x="1015310" y="161524"/>
                </a:lnTo>
                <a:lnTo>
                  <a:pt x="1060660" y="165141"/>
                </a:lnTo>
                <a:lnTo>
                  <a:pt x="1105950" y="171322"/>
                </a:lnTo>
                <a:lnTo>
                  <a:pt x="1151076" y="180096"/>
                </a:lnTo>
                <a:lnTo>
                  <a:pt x="1195933" y="191493"/>
                </a:lnTo>
                <a:lnTo>
                  <a:pt x="1240416" y="205542"/>
                </a:lnTo>
                <a:lnTo>
                  <a:pt x="1284422" y="222275"/>
                </a:lnTo>
                <a:lnTo>
                  <a:pt x="1327846" y="241719"/>
                </a:lnTo>
                <a:lnTo>
                  <a:pt x="1370584" y="263905"/>
                </a:lnTo>
                <a:lnTo>
                  <a:pt x="1297939" y="394461"/>
                </a:lnTo>
                <a:lnTo>
                  <a:pt x="1690624" y="354710"/>
                </a:lnTo>
                <a:lnTo>
                  <a:pt x="1595748" y="160439"/>
                </a:lnTo>
                <a:close/>
              </a:path>
              <a:path w="1691004" h="803275">
                <a:moveTo>
                  <a:pt x="1517396" y="0"/>
                </a:moveTo>
                <a:lnTo>
                  <a:pt x="1444752" y="130555"/>
                </a:lnTo>
                <a:lnTo>
                  <a:pt x="1581216" y="130682"/>
                </a:lnTo>
                <a:lnTo>
                  <a:pt x="1517396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0723" y="3673094"/>
            <a:ext cx="1691005" cy="803275"/>
          </a:xfrm>
          <a:custGeom>
            <a:avLst/>
            <a:gdLst/>
            <a:ahLst/>
            <a:cxnLst/>
            <a:rect l="l" t="t" r="r" b="b"/>
            <a:pathLst>
              <a:path w="1691004" h="803275">
                <a:moveTo>
                  <a:pt x="0" y="729106"/>
                </a:moveTo>
                <a:lnTo>
                  <a:pt x="123316" y="507364"/>
                </a:lnTo>
                <a:lnTo>
                  <a:pt x="147929" y="465569"/>
                </a:lnTo>
                <a:lnTo>
                  <a:pt x="174288" y="425450"/>
                </a:lnTo>
                <a:lnTo>
                  <a:pt x="202318" y="387028"/>
                </a:lnTo>
                <a:lnTo>
                  <a:pt x="231943" y="350325"/>
                </a:lnTo>
                <a:lnTo>
                  <a:pt x="263088" y="315362"/>
                </a:lnTo>
                <a:lnTo>
                  <a:pt x="295676" y="282161"/>
                </a:lnTo>
                <a:lnTo>
                  <a:pt x="329632" y="250744"/>
                </a:lnTo>
                <a:lnTo>
                  <a:pt x="364880" y="221133"/>
                </a:lnTo>
                <a:lnTo>
                  <a:pt x="401345" y="193348"/>
                </a:lnTo>
                <a:lnTo>
                  <a:pt x="438952" y="167411"/>
                </a:lnTo>
                <a:lnTo>
                  <a:pt x="477623" y="143345"/>
                </a:lnTo>
                <a:lnTo>
                  <a:pt x="517284" y="121170"/>
                </a:lnTo>
                <a:lnTo>
                  <a:pt x="557859" y="100908"/>
                </a:lnTo>
                <a:lnTo>
                  <a:pt x="599272" y="82581"/>
                </a:lnTo>
                <a:lnTo>
                  <a:pt x="641448" y="66211"/>
                </a:lnTo>
                <a:lnTo>
                  <a:pt x="684311" y="51818"/>
                </a:lnTo>
                <a:lnTo>
                  <a:pt x="727785" y="39425"/>
                </a:lnTo>
                <a:lnTo>
                  <a:pt x="771795" y="29053"/>
                </a:lnTo>
                <a:lnTo>
                  <a:pt x="816265" y="20724"/>
                </a:lnTo>
                <a:lnTo>
                  <a:pt x="861119" y="14458"/>
                </a:lnTo>
                <a:lnTo>
                  <a:pt x="906281" y="10279"/>
                </a:lnTo>
                <a:lnTo>
                  <a:pt x="951676" y="8207"/>
                </a:lnTo>
                <a:lnTo>
                  <a:pt x="997229" y="8265"/>
                </a:lnTo>
                <a:lnTo>
                  <a:pt x="1042863" y="10473"/>
                </a:lnTo>
                <a:lnTo>
                  <a:pt x="1088503" y="14853"/>
                </a:lnTo>
                <a:lnTo>
                  <a:pt x="1134073" y="21426"/>
                </a:lnTo>
                <a:lnTo>
                  <a:pt x="1179497" y="30216"/>
                </a:lnTo>
                <a:lnTo>
                  <a:pt x="1224701" y="41242"/>
                </a:lnTo>
                <a:lnTo>
                  <a:pt x="1269607" y="54527"/>
                </a:lnTo>
                <a:lnTo>
                  <a:pt x="1314141" y="70091"/>
                </a:lnTo>
                <a:lnTo>
                  <a:pt x="1358227" y="87958"/>
                </a:lnTo>
                <a:lnTo>
                  <a:pt x="1401789" y="108148"/>
                </a:lnTo>
                <a:lnTo>
                  <a:pt x="1444752" y="130682"/>
                </a:lnTo>
                <a:lnTo>
                  <a:pt x="1517396" y="0"/>
                </a:lnTo>
                <a:lnTo>
                  <a:pt x="1690624" y="354710"/>
                </a:lnTo>
                <a:lnTo>
                  <a:pt x="1297939" y="394461"/>
                </a:lnTo>
                <a:lnTo>
                  <a:pt x="1370584" y="263905"/>
                </a:lnTo>
                <a:lnTo>
                  <a:pt x="1327846" y="241719"/>
                </a:lnTo>
                <a:lnTo>
                  <a:pt x="1284422" y="222275"/>
                </a:lnTo>
                <a:lnTo>
                  <a:pt x="1240416" y="205542"/>
                </a:lnTo>
                <a:lnTo>
                  <a:pt x="1195933" y="191493"/>
                </a:lnTo>
                <a:lnTo>
                  <a:pt x="1151076" y="180096"/>
                </a:lnTo>
                <a:lnTo>
                  <a:pt x="1105950" y="171322"/>
                </a:lnTo>
                <a:lnTo>
                  <a:pt x="1060660" y="165141"/>
                </a:lnTo>
                <a:lnTo>
                  <a:pt x="1015310" y="161524"/>
                </a:lnTo>
                <a:lnTo>
                  <a:pt x="970005" y="160439"/>
                </a:lnTo>
                <a:lnTo>
                  <a:pt x="924849" y="161859"/>
                </a:lnTo>
                <a:lnTo>
                  <a:pt x="879947" y="165752"/>
                </a:lnTo>
                <a:lnTo>
                  <a:pt x="835403" y="172089"/>
                </a:lnTo>
                <a:lnTo>
                  <a:pt x="791322" y="180840"/>
                </a:lnTo>
                <a:lnTo>
                  <a:pt x="747807" y="191976"/>
                </a:lnTo>
                <a:lnTo>
                  <a:pt x="704965" y="205466"/>
                </a:lnTo>
                <a:lnTo>
                  <a:pt x="662898" y="221281"/>
                </a:lnTo>
                <a:lnTo>
                  <a:pt x="621712" y="239391"/>
                </a:lnTo>
                <a:lnTo>
                  <a:pt x="581511" y="259765"/>
                </a:lnTo>
                <a:lnTo>
                  <a:pt x="542400" y="282376"/>
                </a:lnTo>
                <a:lnTo>
                  <a:pt x="504482" y="307191"/>
                </a:lnTo>
                <a:lnTo>
                  <a:pt x="467864" y="334182"/>
                </a:lnTo>
                <a:lnTo>
                  <a:pt x="432648" y="363319"/>
                </a:lnTo>
                <a:lnTo>
                  <a:pt x="398939" y="394572"/>
                </a:lnTo>
                <a:lnTo>
                  <a:pt x="366843" y="427911"/>
                </a:lnTo>
                <a:lnTo>
                  <a:pt x="336463" y="463306"/>
                </a:lnTo>
                <a:lnTo>
                  <a:pt x="307904" y="500728"/>
                </a:lnTo>
                <a:lnTo>
                  <a:pt x="281270" y="540147"/>
                </a:lnTo>
                <a:lnTo>
                  <a:pt x="256666" y="581532"/>
                </a:lnTo>
                <a:lnTo>
                  <a:pt x="133223" y="803274"/>
                </a:lnTo>
                <a:lnTo>
                  <a:pt x="0" y="72910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51377" y="3367481"/>
            <a:ext cx="781050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600" b="1" i="1" spc="20" dirty="0">
                <a:solidFill>
                  <a:srgbClr val="CC0066"/>
                </a:solidFill>
                <a:latin typeface="Lucida Calligraphy"/>
                <a:cs typeface="Lucida Calligraphy"/>
              </a:rPr>
              <a:t>D</a:t>
            </a:r>
            <a:r>
              <a:rPr sz="1600" b="1" i="1" spc="10" dirty="0">
                <a:solidFill>
                  <a:srgbClr val="CC0066"/>
                </a:solidFill>
                <a:latin typeface="Lucida Calligraphy"/>
                <a:cs typeface="Lucida Calligraphy"/>
              </a:rPr>
              <a:t>e</a:t>
            </a:r>
            <a:r>
              <a:rPr sz="1600" b="1" i="1" spc="15" dirty="0">
                <a:solidFill>
                  <a:srgbClr val="CC0066"/>
                </a:solidFill>
                <a:latin typeface="Lucida Calligraphy"/>
                <a:cs typeface="Lucida Calligraphy"/>
              </a:rPr>
              <a:t>s</a:t>
            </a:r>
            <a:r>
              <a:rPr sz="1600" b="1" i="1" spc="-10" dirty="0">
                <a:solidFill>
                  <a:srgbClr val="CC0066"/>
                </a:solidFill>
                <a:latin typeface="Lucida Calligraphy"/>
                <a:cs typeface="Lucida Calligraphy"/>
              </a:rPr>
              <a:t>i</a:t>
            </a:r>
            <a:r>
              <a:rPr sz="1600" b="1" i="1" dirty="0">
                <a:solidFill>
                  <a:srgbClr val="CC0066"/>
                </a:solidFill>
                <a:latin typeface="Lucida Calligraphy"/>
                <a:cs typeface="Lucida Calligraphy"/>
              </a:rPr>
              <a:t>gn</a:t>
            </a:r>
            <a:endParaRPr sz="1600">
              <a:latin typeface="Lucida Calligraphy"/>
              <a:cs typeface="Lucida Calligraphy"/>
            </a:endParaRPr>
          </a:p>
          <a:p>
            <a:pPr marL="15875" algn="ctr">
              <a:lnSpc>
                <a:spcPct val="100000"/>
              </a:lnSpc>
              <a:spcBef>
                <a:spcPts val="1920"/>
              </a:spcBef>
            </a:pPr>
            <a:r>
              <a:rPr sz="1600" b="1" i="1" spc="5" dirty="0">
                <a:solidFill>
                  <a:srgbClr val="FF0000"/>
                </a:solidFill>
                <a:latin typeface="Lucida Calligraphy"/>
                <a:cs typeface="Lucida Calligraphy"/>
              </a:rPr>
              <a:t>Test</a:t>
            </a:r>
            <a:endParaRPr sz="1600">
              <a:latin typeface="Lucida Calligraphy"/>
              <a:cs typeface="Lucida Calligraphy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78884" y="3296158"/>
            <a:ext cx="9994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5" dirty="0">
                <a:solidFill>
                  <a:srgbClr val="00AF50"/>
                </a:solidFill>
                <a:latin typeface="Lucida Calligraphy"/>
                <a:cs typeface="Lucida Calligraphy"/>
              </a:rPr>
              <a:t>Discover</a:t>
            </a:r>
            <a:endParaRPr sz="1600">
              <a:latin typeface="Lucida Calligraphy"/>
              <a:cs typeface="Lucida Calligraphy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57322" y="4940046"/>
            <a:ext cx="9194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5" dirty="0">
                <a:solidFill>
                  <a:srgbClr val="3399FF"/>
                </a:solidFill>
                <a:latin typeface="Lucida Calligraphy"/>
                <a:cs typeface="Lucida Calligraphy"/>
              </a:rPr>
              <a:t>Develop</a:t>
            </a:r>
            <a:endParaRPr sz="1600">
              <a:latin typeface="Lucida Calligraphy"/>
              <a:cs typeface="Lucida Calligraphy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47613" y="4958715"/>
            <a:ext cx="1238885" cy="836294"/>
          </a:xfrm>
          <a:custGeom>
            <a:avLst/>
            <a:gdLst/>
            <a:ahLst/>
            <a:cxnLst/>
            <a:rect l="l" t="t" r="r" b="b"/>
            <a:pathLst>
              <a:path w="1238884" h="836295">
                <a:moveTo>
                  <a:pt x="862457" y="633437"/>
                </a:moveTo>
                <a:lnTo>
                  <a:pt x="1035812" y="836002"/>
                </a:lnTo>
                <a:lnTo>
                  <a:pt x="1238377" y="662673"/>
                </a:lnTo>
                <a:lnTo>
                  <a:pt x="1123314" y="653732"/>
                </a:lnTo>
                <a:lnTo>
                  <a:pt x="1123714" y="642378"/>
                </a:lnTo>
                <a:lnTo>
                  <a:pt x="977518" y="642378"/>
                </a:lnTo>
                <a:lnTo>
                  <a:pt x="862457" y="633437"/>
                </a:lnTo>
                <a:close/>
              </a:path>
              <a:path w="1238884" h="836295">
                <a:moveTo>
                  <a:pt x="11302" y="0"/>
                </a:moveTo>
                <a:lnTo>
                  <a:pt x="0" y="145796"/>
                </a:lnTo>
                <a:lnTo>
                  <a:pt x="591946" y="191897"/>
                </a:lnTo>
                <a:lnTo>
                  <a:pt x="640482" y="198490"/>
                </a:lnTo>
                <a:lnTo>
                  <a:pt x="686943" y="210372"/>
                </a:lnTo>
                <a:lnTo>
                  <a:pt x="731042" y="227203"/>
                </a:lnTo>
                <a:lnTo>
                  <a:pt x="772489" y="248645"/>
                </a:lnTo>
                <a:lnTo>
                  <a:pt x="810996" y="274362"/>
                </a:lnTo>
                <a:lnTo>
                  <a:pt x="846272" y="304015"/>
                </a:lnTo>
                <a:lnTo>
                  <a:pt x="878030" y="337265"/>
                </a:lnTo>
                <a:lnTo>
                  <a:pt x="905979" y="373776"/>
                </a:lnTo>
                <a:lnTo>
                  <a:pt x="929832" y="413209"/>
                </a:lnTo>
                <a:lnTo>
                  <a:pt x="949298" y="455226"/>
                </a:lnTo>
                <a:lnTo>
                  <a:pt x="964089" y="499490"/>
                </a:lnTo>
                <a:lnTo>
                  <a:pt x="973915" y="545661"/>
                </a:lnTo>
                <a:lnTo>
                  <a:pt x="978488" y="593404"/>
                </a:lnTo>
                <a:lnTo>
                  <a:pt x="977518" y="642378"/>
                </a:lnTo>
                <a:lnTo>
                  <a:pt x="1123714" y="642378"/>
                </a:lnTo>
                <a:lnTo>
                  <a:pt x="1122638" y="556928"/>
                </a:lnTo>
                <a:lnTo>
                  <a:pt x="1116282" y="509964"/>
                </a:lnTo>
                <a:lnTo>
                  <a:pt x="1106122" y="464203"/>
                </a:lnTo>
                <a:lnTo>
                  <a:pt x="1092313" y="419826"/>
                </a:lnTo>
                <a:lnTo>
                  <a:pt x="1075013" y="377016"/>
                </a:lnTo>
                <a:lnTo>
                  <a:pt x="1054377" y="335955"/>
                </a:lnTo>
                <a:lnTo>
                  <a:pt x="1030562" y="296824"/>
                </a:lnTo>
                <a:lnTo>
                  <a:pt x="1003723" y="259808"/>
                </a:lnTo>
                <a:lnTo>
                  <a:pt x="974016" y="225087"/>
                </a:lnTo>
                <a:lnTo>
                  <a:pt x="941599" y="192843"/>
                </a:lnTo>
                <a:lnTo>
                  <a:pt x="906625" y="163261"/>
                </a:lnTo>
                <a:lnTo>
                  <a:pt x="869253" y="136520"/>
                </a:lnTo>
                <a:lnTo>
                  <a:pt x="829638" y="112804"/>
                </a:lnTo>
                <a:lnTo>
                  <a:pt x="787935" y="92295"/>
                </a:lnTo>
                <a:lnTo>
                  <a:pt x="744302" y="75175"/>
                </a:lnTo>
                <a:lnTo>
                  <a:pt x="698893" y="61627"/>
                </a:lnTo>
                <a:lnTo>
                  <a:pt x="651866" y="51832"/>
                </a:lnTo>
                <a:lnTo>
                  <a:pt x="603377" y="45974"/>
                </a:lnTo>
                <a:lnTo>
                  <a:pt x="113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47613" y="4958715"/>
            <a:ext cx="1238885" cy="836294"/>
          </a:xfrm>
          <a:custGeom>
            <a:avLst/>
            <a:gdLst/>
            <a:ahLst/>
            <a:cxnLst/>
            <a:rect l="l" t="t" r="r" b="b"/>
            <a:pathLst>
              <a:path w="1238884" h="836295">
                <a:moveTo>
                  <a:pt x="11302" y="0"/>
                </a:moveTo>
                <a:lnTo>
                  <a:pt x="603377" y="45974"/>
                </a:lnTo>
                <a:lnTo>
                  <a:pt x="651866" y="51832"/>
                </a:lnTo>
                <a:lnTo>
                  <a:pt x="698893" y="61627"/>
                </a:lnTo>
                <a:lnTo>
                  <a:pt x="744302" y="75175"/>
                </a:lnTo>
                <a:lnTo>
                  <a:pt x="787935" y="92295"/>
                </a:lnTo>
                <a:lnTo>
                  <a:pt x="829638" y="112804"/>
                </a:lnTo>
                <a:lnTo>
                  <a:pt x="869253" y="136520"/>
                </a:lnTo>
                <a:lnTo>
                  <a:pt x="906625" y="163261"/>
                </a:lnTo>
                <a:lnTo>
                  <a:pt x="941599" y="192843"/>
                </a:lnTo>
                <a:lnTo>
                  <a:pt x="974016" y="225087"/>
                </a:lnTo>
                <a:lnTo>
                  <a:pt x="1003723" y="259808"/>
                </a:lnTo>
                <a:lnTo>
                  <a:pt x="1030562" y="296824"/>
                </a:lnTo>
                <a:lnTo>
                  <a:pt x="1054377" y="335955"/>
                </a:lnTo>
                <a:lnTo>
                  <a:pt x="1075013" y="377016"/>
                </a:lnTo>
                <a:lnTo>
                  <a:pt x="1092313" y="419826"/>
                </a:lnTo>
                <a:lnTo>
                  <a:pt x="1106122" y="464203"/>
                </a:lnTo>
                <a:lnTo>
                  <a:pt x="1116282" y="509964"/>
                </a:lnTo>
                <a:lnTo>
                  <a:pt x="1122638" y="556928"/>
                </a:lnTo>
                <a:lnTo>
                  <a:pt x="1125034" y="604911"/>
                </a:lnTo>
                <a:lnTo>
                  <a:pt x="1123314" y="653732"/>
                </a:lnTo>
                <a:lnTo>
                  <a:pt x="1238377" y="662673"/>
                </a:lnTo>
                <a:lnTo>
                  <a:pt x="1035812" y="836002"/>
                </a:lnTo>
                <a:lnTo>
                  <a:pt x="862457" y="633437"/>
                </a:lnTo>
                <a:lnTo>
                  <a:pt x="977518" y="642378"/>
                </a:lnTo>
                <a:lnTo>
                  <a:pt x="978488" y="593404"/>
                </a:lnTo>
                <a:lnTo>
                  <a:pt x="973915" y="545661"/>
                </a:lnTo>
                <a:lnTo>
                  <a:pt x="964089" y="499490"/>
                </a:lnTo>
                <a:lnTo>
                  <a:pt x="949298" y="455226"/>
                </a:lnTo>
                <a:lnTo>
                  <a:pt x="929832" y="413209"/>
                </a:lnTo>
                <a:lnTo>
                  <a:pt x="905979" y="373776"/>
                </a:lnTo>
                <a:lnTo>
                  <a:pt x="878030" y="337265"/>
                </a:lnTo>
                <a:lnTo>
                  <a:pt x="846272" y="304015"/>
                </a:lnTo>
                <a:lnTo>
                  <a:pt x="810996" y="274362"/>
                </a:lnTo>
                <a:lnTo>
                  <a:pt x="772489" y="248645"/>
                </a:lnTo>
                <a:lnTo>
                  <a:pt x="731042" y="227203"/>
                </a:lnTo>
                <a:lnTo>
                  <a:pt x="686943" y="210372"/>
                </a:lnTo>
                <a:lnTo>
                  <a:pt x="640482" y="198490"/>
                </a:lnTo>
                <a:lnTo>
                  <a:pt x="591946" y="191897"/>
                </a:lnTo>
                <a:lnTo>
                  <a:pt x="0" y="145796"/>
                </a:lnTo>
                <a:lnTo>
                  <a:pt x="11302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56807" y="5806211"/>
            <a:ext cx="698500" cy="749300"/>
          </a:xfrm>
          <a:custGeom>
            <a:avLst/>
            <a:gdLst/>
            <a:ahLst/>
            <a:cxnLst/>
            <a:rect l="l" t="t" r="r" b="b"/>
            <a:pathLst>
              <a:path w="698500" h="749300">
                <a:moveTo>
                  <a:pt x="175006" y="429247"/>
                </a:moveTo>
                <a:lnTo>
                  <a:pt x="0" y="574255"/>
                </a:lnTo>
                <a:lnTo>
                  <a:pt x="145034" y="749299"/>
                </a:lnTo>
                <a:lnTo>
                  <a:pt x="153288" y="661542"/>
                </a:lnTo>
                <a:lnTo>
                  <a:pt x="239284" y="661542"/>
                </a:lnTo>
                <a:lnTo>
                  <a:pt x="298041" y="653354"/>
                </a:lnTo>
                <a:lnTo>
                  <a:pt x="343660" y="641349"/>
                </a:lnTo>
                <a:lnTo>
                  <a:pt x="387521" y="625069"/>
                </a:lnTo>
                <a:lnTo>
                  <a:pt x="429361" y="604736"/>
                </a:lnTo>
                <a:lnTo>
                  <a:pt x="468915" y="580566"/>
                </a:lnTo>
                <a:lnTo>
                  <a:pt x="505920" y="552778"/>
                </a:lnTo>
                <a:lnTo>
                  <a:pt x="540110" y="521592"/>
                </a:lnTo>
                <a:lnTo>
                  <a:pt x="543158" y="518225"/>
                </a:lnTo>
                <a:lnTo>
                  <a:pt x="212593" y="518225"/>
                </a:lnTo>
                <a:lnTo>
                  <a:pt x="166750" y="517016"/>
                </a:lnTo>
                <a:lnTo>
                  <a:pt x="175006" y="429247"/>
                </a:lnTo>
                <a:close/>
              </a:path>
              <a:path w="698500" h="749300">
                <a:moveTo>
                  <a:pt x="239284" y="661542"/>
                </a:moveTo>
                <a:lnTo>
                  <a:pt x="153288" y="661542"/>
                </a:lnTo>
                <a:lnTo>
                  <a:pt x="202591" y="663670"/>
                </a:lnTo>
                <a:lnTo>
                  <a:pt x="239284" y="661542"/>
                </a:lnTo>
                <a:close/>
              </a:path>
              <a:path w="698500" h="749300">
                <a:moveTo>
                  <a:pt x="553846" y="0"/>
                </a:moveTo>
                <a:lnTo>
                  <a:pt x="533908" y="212928"/>
                </a:lnTo>
                <a:lnTo>
                  <a:pt x="526569" y="258175"/>
                </a:lnTo>
                <a:lnTo>
                  <a:pt x="513546" y="301011"/>
                </a:lnTo>
                <a:lnTo>
                  <a:pt x="495274" y="341073"/>
                </a:lnTo>
                <a:lnTo>
                  <a:pt x="472190" y="377999"/>
                </a:lnTo>
                <a:lnTo>
                  <a:pt x="444732" y="411425"/>
                </a:lnTo>
                <a:lnTo>
                  <a:pt x="413337" y="440991"/>
                </a:lnTo>
                <a:lnTo>
                  <a:pt x="378441" y="466334"/>
                </a:lnTo>
                <a:lnTo>
                  <a:pt x="340482" y="487091"/>
                </a:lnTo>
                <a:lnTo>
                  <a:pt x="299896" y="502900"/>
                </a:lnTo>
                <a:lnTo>
                  <a:pt x="257121" y="513399"/>
                </a:lnTo>
                <a:lnTo>
                  <a:pt x="212593" y="518225"/>
                </a:lnTo>
                <a:lnTo>
                  <a:pt x="543158" y="518225"/>
                </a:lnTo>
                <a:lnTo>
                  <a:pt x="571221" y="487225"/>
                </a:lnTo>
                <a:lnTo>
                  <a:pt x="598990" y="449898"/>
                </a:lnTo>
                <a:lnTo>
                  <a:pt x="623151" y="409827"/>
                </a:lnTo>
                <a:lnTo>
                  <a:pt x="643440" y="367233"/>
                </a:lnTo>
                <a:lnTo>
                  <a:pt x="659593" y="322333"/>
                </a:lnTo>
                <a:lnTo>
                  <a:pt x="671346" y="275346"/>
                </a:lnTo>
                <a:lnTo>
                  <a:pt x="678434" y="226491"/>
                </a:lnTo>
                <a:lnTo>
                  <a:pt x="698372" y="13563"/>
                </a:lnTo>
                <a:lnTo>
                  <a:pt x="553846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56807" y="5806211"/>
            <a:ext cx="698500" cy="749300"/>
          </a:xfrm>
          <a:custGeom>
            <a:avLst/>
            <a:gdLst/>
            <a:ahLst/>
            <a:cxnLst/>
            <a:rect l="l" t="t" r="r" b="b"/>
            <a:pathLst>
              <a:path w="698500" h="749300">
                <a:moveTo>
                  <a:pt x="698372" y="13563"/>
                </a:moveTo>
                <a:lnTo>
                  <a:pt x="678434" y="226491"/>
                </a:lnTo>
                <a:lnTo>
                  <a:pt x="671346" y="275346"/>
                </a:lnTo>
                <a:lnTo>
                  <a:pt x="659593" y="322333"/>
                </a:lnTo>
                <a:lnTo>
                  <a:pt x="643440" y="367233"/>
                </a:lnTo>
                <a:lnTo>
                  <a:pt x="623151" y="409827"/>
                </a:lnTo>
                <a:lnTo>
                  <a:pt x="598990" y="449898"/>
                </a:lnTo>
                <a:lnTo>
                  <a:pt x="571221" y="487225"/>
                </a:lnTo>
                <a:lnTo>
                  <a:pt x="540110" y="521592"/>
                </a:lnTo>
                <a:lnTo>
                  <a:pt x="505920" y="552778"/>
                </a:lnTo>
                <a:lnTo>
                  <a:pt x="468915" y="580566"/>
                </a:lnTo>
                <a:lnTo>
                  <a:pt x="429361" y="604736"/>
                </a:lnTo>
                <a:lnTo>
                  <a:pt x="387521" y="625069"/>
                </a:lnTo>
                <a:lnTo>
                  <a:pt x="343660" y="641349"/>
                </a:lnTo>
                <a:lnTo>
                  <a:pt x="298041" y="653354"/>
                </a:lnTo>
                <a:lnTo>
                  <a:pt x="250930" y="660867"/>
                </a:lnTo>
                <a:lnTo>
                  <a:pt x="202591" y="663670"/>
                </a:lnTo>
                <a:lnTo>
                  <a:pt x="153288" y="661542"/>
                </a:lnTo>
                <a:lnTo>
                  <a:pt x="145034" y="749299"/>
                </a:lnTo>
                <a:lnTo>
                  <a:pt x="0" y="574255"/>
                </a:lnTo>
                <a:lnTo>
                  <a:pt x="175006" y="429247"/>
                </a:lnTo>
                <a:lnTo>
                  <a:pt x="166750" y="517016"/>
                </a:lnTo>
                <a:lnTo>
                  <a:pt x="212593" y="518225"/>
                </a:lnTo>
                <a:lnTo>
                  <a:pt x="257121" y="513399"/>
                </a:lnTo>
                <a:lnTo>
                  <a:pt x="299896" y="502900"/>
                </a:lnTo>
                <a:lnTo>
                  <a:pt x="340482" y="487091"/>
                </a:lnTo>
                <a:lnTo>
                  <a:pt x="378441" y="466334"/>
                </a:lnTo>
                <a:lnTo>
                  <a:pt x="413337" y="440991"/>
                </a:lnTo>
                <a:lnTo>
                  <a:pt x="444732" y="411425"/>
                </a:lnTo>
                <a:lnTo>
                  <a:pt x="472190" y="377999"/>
                </a:lnTo>
                <a:lnTo>
                  <a:pt x="495274" y="341073"/>
                </a:lnTo>
                <a:lnTo>
                  <a:pt x="513546" y="301011"/>
                </a:lnTo>
                <a:lnTo>
                  <a:pt x="526569" y="258175"/>
                </a:lnTo>
                <a:lnTo>
                  <a:pt x="533908" y="212928"/>
                </a:lnTo>
                <a:lnTo>
                  <a:pt x="553846" y="0"/>
                </a:lnTo>
                <a:lnTo>
                  <a:pt x="698372" y="13563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45860" y="5737478"/>
            <a:ext cx="711200" cy="735330"/>
          </a:xfrm>
          <a:custGeom>
            <a:avLst/>
            <a:gdLst/>
            <a:ahLst/>
            <a:cxnLst/>
            <a:rect l="l" t="t" r="r" b="b"/>
            <a:pathLst>
              <a:path w="711200" h="735329">
                <a:moveTo>
                  <a:pt x="185800" y="0"/>
                </a:moveTo>
                <a:lnTo>
                  <a:pt x="0" y="140601"/>
                </a:lnTo>
                <a:lnTo>
                  <a:pt x="89535" y="152971"/>
                </a:lnTo>
                <a:lnTo>
                  <a:pt x="85264" y="200419"/>
                </a:lnTo>
                <a:lnTo>
                  <a:pt x="85512" y="247199"/>
                </a:lnTo>
                <a:lnTo>
                  <a:pt x="90103" y="293079"/>
                </a:lnTo>
                <a:lnTo>
                  <a:pt x="98860" y="337825"/>
                </a:lnTo>
                <a:lnTo>
                  <a:pt x="111605" y="381203"/>
                </a:lnTo>
                <a:lnTo>
                  <a:pt x="128162" y="422980"/>
                </a:lnTo>
                <a:lnTo>
                  <a:pt x="148353" y="462922"/>
                </a:lnTo>
                <a:lnTo>
                  <a:pt x="172004" y="500796"/>
                </a:lnTo>
                <a:lnTo>
                  <a:pt x="198935" y="536369"/>
                </a:lnTo>
                <a:lnTo>
                  <a:pt x="228971" y="569407"/>
                </a:lnTo>
                <a:lnTo>
                  <a:pt x="261935" y="599677"/>
                </a:lnTo>
                <a:lnTo>
                  <a:pt x="297650" y="626944"/>
                </a:lnTo>
                <a:lnTo>
                  <a:pt x="335939" y="650976"/>
                </a:lnTo>
                <a:lnTo>
                  <a:pt x="376626" y="671540"/>
                </a:lnTo>
                <a:lnTo>
                  <a:pt x="419533" y="688401"/>
                </a:lnTo>
                <a:lnTo>
                  <a:pt x="464484" y="701326"/>
                </a:lnTo>
                <a:lnTo>
                  <a:pt x="511301" y="710082"/>
                </a:lnTo>
                <a:lnTo>
                  <a:pt x="690372" y="734834"/>
                </a:lnTo>
                <a:lnTo>
                  <a:pt x="710691" y="587489"/>
                </a:lnTo>
                <a:lnTo>
                  <a:pt x="531749" y="562737"/>
                </a:lnTo>
                <a:lnTo>
                  <a:pt x="485751" y="553195"/>
                </a:lnTo>
                <a:lnTo>
                  <a:pt x="442480" y="537942"/>
                </a:lnTo>
                <a:lnTo>
                  <a:pt x="402286" y="517442"/>
                </a:lnTo>
                <a:lnTo>
                  <a:pt x="365520" y="492158"/>
                </a:lnTo>
                <a:lnTo>
                  <a:pt x="332532" y="462554"/>
                </a:lnTo>
                <a:lnTo>
                  <a:pt x="303672" y="429094"/>
                </a:lnTo>
                <a:lnTo>
                  <a:pt x="279293" y="392243"/>
                </a:lnTo>
                <a:lnTo>
                  <a:pt x="259743" y="352463"/>
                </a:lnTo>
                <a:lnTo>
                  <a:pt x="245373" y="310219"/>
                </a:lnTo>
                <a:lnTo>
                  <a:pt x="236535" y="265975"/>
                </a:lnTo>
                <a:lnTo>
                  <a:pt x="233579" y="220195"/>
                </a:lnTo>
                <a:lnTo>
                  <a:pt x="236854" y="173342"/>
                </a:lnTo>
                <a:lnTo>
                  <a:pt x="317034" y="173342"/>
                </a:lnTo>
                <a:lnTo>
                  <a:pt x="185800" y="0"/>
                </a:lnTo>
                <a:close/>
              </a:path>
              <a:path w="711200" h="735329">
                <a:moveTo>
                  <a:pt x="317034" y="173342"/>
                </a:moveTo>
                <a:lnTo>
                  <a:pt x="236854" y="173342"/>
                </a:lnTo>
                <a:lnTo>
                  <a:pt x="326389" y="185699"/>
                </a:lnTo>
                <a:lnTo>
                  <a:pt x="317034" y="173342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45860" y="5737478"/>
            <a:ext cx="711200" cy="735330"/>
          </a:xfrm>
          <a:custGeom>
            <a:avLst/>
            <a:gdLst/>
            <a:ahLst/>
            <a:cxnLst/>
            <a:rect l="l" t="t" r="r" b="b"/>
            <a:pathLst>
              <a:path w="711200" h="735329">
                <a:moveTo>
                  <a:pt x="690372" y="734834"/>
                </a:moveTo>
                <a:lnTo>
                  <a:pt x="511301" y="710082"/>
                </a:lnTo>
                <a:lnTo>
                  <a:pt x="464484" y="701326"/>
                </a:lnTo>
                <a:lnTo>
                  <a:pt x="419533" y="688401"/>
                </a:lnTo>
                <a:lnTo>
                  <a:pt x="376626" y="671540"/>
                </a:lnTo>
                <a:lnTo>
                  <a:pt x="335939" y="650976"/>
                </a:lnTo>
                <a:lnTo>
                  <a:pt x="297650" y="626944"/>
                </a:lnTo>
                <a:lnTo>
                  <a:pt x="261935" y="599677"/>
                </a:lnTo>
                <a:lnTo>
                  <a:pt x="228971" y="569407"/>
                </a:lnTo>
                <a:lnTo>
                  <a:pt x="198935" y="536369"/>
                </a:lnTo>
                <a:lnTo>
                  <a:pt x="172004" y="500796"/>
                </a:lnTo>
                <a:lnTo>
                  <a:pt x="148353" y="462922"/>
                </a:lnTo>
                <a:lnTo>
                  <a:pt x="128162" y="422980"/>
                </a:lnTo>
                <a:lnTo>
                  <a:pt x="111605" y="381203"/>
                </a:lnTo>
                <a:lnTo>
                  <a:pt x="98860" y="337825"/>
                </a:lnTo>
                <a:lnTo>
                  <a:pt x="90103" y="293079"/>
                </a:lnTo>
                <a:lnTo>
                  <a:pt x="85512" y="247199"/>
                </a:lnTo>
                <a:lnTo>
                  <a:pt x="85264" y="200419"/>
                </a:lnTo>
                <a:lnTo>
                  <a:pt x="89535" y="152971"/>
                </a:lnTo>
                <a:lnTo>
                  <a:pt x="0" y="140601"/>
                </a:lnTo>
                <a:lnTo>
                  <a:pt x="185800" y="0"/>
                </a:lnTo>
                <a:lnTo>
                  <a:pt x="326389" y="185699"/>
                </a:lnTo>
                <a:lnTo>
                  <a:pt x="236854" y="173342"/>
                </a:lnTo>
                <a:lnTo>
                  <a:pt x="233579" y="220195"/>
                </a:lnTo>
                <a:lnTo>
                  <a:pt x="236535" y="265975"/>
                </a:lnTo>
                <a:lnTo>
                  <a:pt x="245373" y="310219"/>
                </a:lnTo>
                <a:lnTo>
                  <a:pt x="259743" y="352463"/>
                </a:lnTo>
                <a:lnTo>
                  <a:pt x="279293" y="392243"/>
                </a:lnTo>
                <a:lnTo>
                  <a:pt x="303672" y="429094"/>
                </a:lnTo>
                <a:lnTo>
                  <a:pt x="332532" y="462554"/>
                </a:lnTo>
                <a:lnTo>
                  <a:pt x="365520" y="492158"/>
                </a:lnTo>
                <a:lnTo>
                  <a:pt x="402286" y="517442"/>
                </a:lnTo>
                <a:lnTo>
                  <a:pt x="442480" y="537942"/>
                </a:lnTo>
                <a:lnTo>
                  <a:pt x="485751" y="553195"/>
                </a:lnTo>
                <a:lnTo>
                  <a:pt x="531749" y="562737"/>
                </a:lnTo>
                <a:lnTo>
                  <a:pt x="710691" y="587489"/>
                </a:lnTo>
                <a:lnTo>
                  <a:pt x="690372" y="73483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32475" y="4958969"/>
            <a:ext cx="1691005" cy="803275"/>
          </a:xfrm>
          <a:custGeom>
            <a:avLst/>
            <a:gdLst/>
            <a:ahLst/>
            <a:cxnLst/>
            <a:rect l="l" t="t" r="r" b="b"/>
            <a:pathLst>
              <a:path w="1691004" h="803275">
                <a:moveTo>
                  <a:pt x="951639" y="8170"/>
                </a:moveTo>
                <a:lnTo>
                  <a:pt x="906248" y="10247"/>
                </a:lnTo>
                <a:lnTo>
                  <a:pt x="861090" y="14430"/>
                </a:lnTo>
                <a:lnTo>
                  <a:pt x="816241" y="20699"/>
                </a:lnTo>
                <a:lnTo>
                  <a:pt x="771774" y="29032"/>
                </a:lnTo>
                <a:lnTo>
                  <a:pt x="727768" y="39408"/>
                </a:lnTo>
                <a:lnTo>
                  <a:pt x="684297" y="51804"/>
                </a:lnTo>
                <a:lnTo>
                  <a:pt x="641436" y="66199"/>
                </a:lnTo>
                <a:lnTo>
                  <a:pt x="599263" y="82572"/>
                </a:lnTo>
                <a:lnTo>
                  <a:pt x="557851" y="100901"/>
                </a:lnTo>
                <a:lnTo>
                  <a:pt x="517278" y="121164"/>
                </a:lnTo>
                <a:lnTo>
                  <a:pt x="477618" y="143340"/>
                </a:lnTo>
                <a:lnTo>
                  <a:pt x="438948" y="167408"/>
                </a:lnTo>
                <a:lnTo>
                  <a:pt x="401343" y="193345"/>
                </a:lnTo>
                <a:lnTo>
                  <a:pt x="364879" y="221131"/>
                </a:lnTo>
                <a:lnTo>
                  <a:pt x="329631" y="250743"/>
                </a:lnTo>
                <a:lnTo>
                  <a:pt x="295675" y="282161"/>
                </a:lnTo>
                <a:lnTo>
                  <a:pt x="263087" y="315362"/>
                </a:lnTo>
                <a:lnTo>
                  <a:pt x="231943" y="350324"/>
                </a:lnTo>
                <a:lnTo>
                  <a:pt x="202318" y="387028"/>
                </a:lnTo>
                <a:lnTo>
                  <a:pt x="174288" y="425450"/>
                </a:lnTo>
                <a:lnTo>
                  <a:pt x="147929" y="465569"/>
                </a:lnTo>
                <a:lnTo>
                  <a:pt x="123316" y="507364"/>
                </a:lnTo>
                <a:lnTo>
                  <a:pt x="0" y="729132"/>
                </a:lnTo>
                <a:lnTo>
                  <a:pt x="133223" y="803274"/>
                </a:lnTo>
                <a:lnTo>
                  <a:pt x="256539" y="581532"/>
                </a:lnTo>
                <a:lnTo>
                  <a:pt x="281156" y="540147"/>
                </a:lnTo>
                <a:lnTo>
                  <a:pt x="307802" y="500728"/>
                </a:lnTo>
                <a:lnTo>
                  <a:pt x="336372" y="463306"/>
                </a:lnTo>
                <a:lnTo>
                  <a:pt x="366763" y="427911"/>
                </a:lnTo>
                <a:lnTo>
                  <a:pt x="398987" y="394461"/>
                </a:lnTo>
                <a:lnTo>
                  <a:pt x="432585" y="363319"/>
                </a:lnTo>
                <a:lnTo>
                  <a:pt x="467808" y="334182"/>
                </a:lnTo>
                <a:lnTo>
                  <a:pt x="504433" y="307191"/>
                </a:lnTo>
                <a:lnTo>
                  <a:pt x="542356" y="282376"/>
                </a:lnTo>
                <a:lnTo>
                  <a:pt x="581472" y="259765"/>
                </a:lnTo>
                <a:lnTo>
                  <a:pt x="621676" y="239391"/>
                </a:lnTo>
                <a:lnTo>
                  <a:pt x="662864" y="221281"/>
                </a:lnTo>
                <a:lnTo>
                  <a:pt x="704932" y="205466"/>
                </a:lnTo>
                <a:lnTo>
                  <a:pt x="747776" y="191976"/>
                </a:lnTo>
                <a:lnTo>
                  <a:pt x="791289" y="180840"/>
                </a:lnTo>
                <a:lnTo>
                  <a:pt x="835369" y="172089"/>
                </a:lnTo>
                <a:lnTo>
                  <a:pt x="879911" y="165752"/>
                </a:lnTo>
                <a:lnTo>
                  <a:pt x="924810" y="161859"/>
                </a:lnTo>
                <a:lnTo>
                  <a:pt x="969961" y="160439"/>
                </a:lnTo>
                <a:lnTo>
                  <a:pt x="1595679" y="160439"/>
                </a:lnTo>
                <a:lnTo>
                  <a:pt x="1581136" y="130682"/>
                </a:lnTo>
                <a:lnTo>
                  <a:pt x="1444625" y="130682"/>
                </a:lnTo>
                <a:lnTo>
                  <a:pt x="1401673" y="108032"/>
                </a:lnTo>
                <a:lnTo>
                  <a:pt x="1358122" y="87853"/>
                </a:lnTo>
                <a:lnTo>
                  <a:pt x="1314046" y="69996"/>
                </a:lnTo>
                <a:lnTo>
                  <a:pt x="1269521" y="54440"/>
                </a:lnTo>
                <a:lnTo>
                  <a:pt x="1224623" y="41164"/>
                </a:lnTo>
                <a:lnTo>
                  <a:pt x="1179428" y="30146"/>
                </a:lnTo>
                <a:lnTo>
                  <a:pt x="1134011" y="21364"/>
                </a:lnTo>
                <a:lnTo>
                  <a:pt x="1088448" y="14797"/>
                </a:lnTo>
                <a:lnTo>
                  <a:pt x="1042814" y="10424"/>
                </a:lnTo>
                <a:lnTo>
                  <a:pt x="997186" y="8222"/>
                </a:lnTo>
                <a:lnTo>
                  <a:pt x="951639" y="8170"/>
                </a:lnTo>
                <a:close/>
              </a:path>
              <a:path w="1691004" h="803275">
                <a:moveTo>
                  <a:pt x="1595679" y="160439"/>
                </a:moveTo>
                <a:lnTo>
                  <a:pt x="969961" y="160439"/>
                </a:lnTo>
                <a:lnTo>
                  <a:pt x="1015261" y="161524"/>
                </a:lnTo>
                <a:lnTo>
                  <a:pt x="1060604" y="165141"/>
                </a:lnTo>
                <a:lnTo>
                  <a:pt x="1105887" y="171322"/>
                </a:lnTo>
                <a:lnTo>
                  <a:pt x="1151004" y="180096"/>
                </a:lnTo>
                <a:lnTo>
                  <a:pt x="1195852" y="191493"/>
                </a:lnTo>
                <a:lnTo>
                  <a:pt x="1240326" y="205542"/>
                </a:lnTo>
                <a:lnTo>
                  <a:pt x="1284321" y="222275"/>
                </a:lnTo>
                <a:lnTo>
                  <a:pt x="1327732" y="241719"/>
                </a:lnTo>
                <a:lnTo>
                  <a:pt x="1370456" y="263905"/>
                </a:lnTo>
                <a:lnTo>
                  <a:pt x="1297813" y="394461"/>
                </a:lnTo>
                <a:lnTo>
                  <a:pt x="1690624" y="354710"/>
                </a:lnTo>
                <a:lnTo>
                  <a:pt x="1595679" y="160439"/>
                </a:lnTo>
                <a:close/>
              </a:path>
              <a:path w="1691004" h="803275">
                <a:moveTo>
                  <a:pt x="1517269" y="0"/>
                </a:moveTo>
                <a:lnTo>
                  <a:pt x="1444625" y="130555"/>
                </a:lnTo>
                <a:lnTo>
                  <a:pt x="1581136" y="130682"/>
                </a:lnTo>
                <a:lnTo>
                  <a:pt x="1517269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32475" y="4958969"/>
            <a:ext cx="1691005" cy="803275"/>
          </a:xfrm>
          <a:custGeom>
            <a:avLst/>
            <a:gdLst/>
            <a:ahLst/>
            <a:cxnLst/>
            <a:rect l="l" t="t" r="r" b="b"/>
            <a:pathLst>
              <a:path w="1691004" h="803275">
                <a:moveTo>
                  <a:pt x="0" y="729132"/>
                </a:moveTo>
                <a:lnTo>
                  <a:pt x="123316" y="507364"/>
                </a:lnTo>
                <a:lnTo>
                  <a:pt x="147929" y="465569"/>
                </a:lnTo>
                <a:lnTo>
                  <a:pt x="174288" y="425450"/>
                </a:lnTo>
                <a:lnTo>
                  <a:pt x="202318" y="387028"/>
                </a:lnTo>
                <a:lnTo>
                  <a:pt x="231943" y="350324"/>
                </a:lnTo>
                <a:lnTo>
                  <a:pt x="263087" y="315362"/>
                </a:lnTo>
                <a:lnTo>
                  <a:pt x="295675" y="282161"/>
                </a:lnTo>
                <a:lnTo>
                  <a:pt x="329631" y="250743"/>
                </a:lnTo>
                <a:lnTo>
                  <a:pt x="364879" y="221131"/>
                </a:lnTo>
                <a:lnTo>
                  <a:pt x="401343" y="193345"/>
                </a:lnTo>
                <a:lnTo>
                  <a:pt x="438948" y="167408"/>
                </a:lnTo>
                <a:lnTo>
                  <a:pt x="477618" y="143340"/>
                </a:lnTo>
                <a:lnTo>
                  <a:pt x="517278" y="121164"/>
                </a:lnTo>
                <a:lnTo>
                  <a:pt x="557851" y="100901"/>
                </a:lnTo>
                <a:lnTo>
                  <a:pt x="599263" y="82572"/>
                </a:lnTo>
                <a:lnTo>
                  <a:pt x="641436" y="66199"/>
                </a:lnTo>
                <a:lnTo>
                  <a:pt x="684297" y="51804"/>
                </a:lnTo>
                <a:lnTo>
                  <a:pt x="727768" y="39408"/>
                </a:lnTo>
                <a:lnTo>
                  <a:pt x="771774" y="29032"/>
                </a:lnTo>
                <a:lnTo>
                  <a:pt x="816241" y="20699"/>
                </a:lnTo>
                <a:lnTo>
                  <a:pt x="861090" y="14430"/>
                </a:lnTo>
                <a:lnTo>
                  <a:pt x="906248" y="10247"/>
                </a:lnTo>
                <a:lnTo>
                  <a:pt x="951639" y="8170"/>
                </a:lnTo>
                <a:lnTo>
                  <a:pt x="997186" y="8222"/>
                </a:lnTo>
                <a:lnTo>
                  <a:pt x="1042814" y="10424"/>
                </a:lnTo>
                <a:lnTo>
                  <a:pt x="1088448" y="14797"/>
                </a:lnTo>
                <a:lnTo>
                  <a:pt x="1134011" y="21364"/>
                </a:lnTo>
                <a:lnTo>
                  <a:pt x="1179428" y="30146"/>
                </a:lnTo>
                <a:lnTo>
                  <a:pt x="1224623" y="41164"/>
                </a:lnTo>
                <a:lnTo>
                  <a:pt x="1269521" y="54440"/>
                </a:lnTo>
                <a:lnTo>
                  <a:pt x="1314046" y="69996"/>
                </a:lnTo>
                <a:lnTo>
                  <a:pt x="1358122" y="87853"/>
                </a:lnTo>
                <a:lnTo>
                  <a:pt x="1401673" y="108032"/>
                </a:lnTo>
                <a:lnTo>
                  <a:pt x="1444625" y="130555"/>
                </a:lnTo>
                <a:lnTo>
                  <a:pt x="1517269" y="0"/>
                </a:lnTo>
                <a:lnTo>
                  <a:pt x="1690624" y="354710"/>
                </a:lnTo>
                <a:lnTo>
                  <a:pt x="1297813" y="394461"/>
                </a:lnTo>
                <a:lnTo>
                  <a:pt x="1370456" y="263905"/>
                </a:lnTo>
                <a:lnTo>
                  <a:pt x="1327732" y="241719"/>
                </a:lnTo>
                <a:lnTo>
                  <a:pt x="1284321" y="222275"/>
                </a:lnTo>
                <a:lnTo>
                  <a:pt x="1240326" y="205542"/>
                </a:lnTo>
                <a:lnTo>
                  <a:pt x="1195852" y="191493"/>
                </a:lnTo>
                <a:lnTo>
                  <a:pt x="1151004" y="180096"/>
                </a:lnTo>
                <a:lnTo>
                  <a:pt x="1105887" y="171322"/>
                </a:lnTo>
                <a:lnTo>
                  <a:pt x="1060604" y="165141"/>
                </a:lnTo>
                <a:lnTo>
                  <a:pt x="1015261" y="161524"/>
                </a:lnTo>
                <a:lnTo>
                  <a:pt x="969961" y="160439"/>
                </a:lnTo>
                <a:lnTo>
                  <a:pt x="924810" y="161859"/>
                </a:lnTo>
                <a:lnTo>
                  <a:pt x="879911" y="165752"/>
                </a:lnTo>
                <a:lnTo>
                  <a:pt x="835369" y="172089"/>
                </a:lnTo>
                <a:lnTo>
                  <a:pt x="791289" y="180840"/>
                </a:lnTo>
                <a:lnTo>
                  <a:pt x="747776" y="191976"/>
                </a:lnTo>
                <a:lnTo>
                  <a:pt x="704932" y="205466"/>
                </a:lnTo>
                <a:lnTo>
                  <a:pt x="662864" y="221281"/>
                </a:lnTo>
                <a:lnTo>
                  <a:pt x="621676" y="239391"/>
                </a:lnTo>
                <a:lnTo>
                  <a:pt x="581472" y="259765"/>
                </a:lnTo>
                <a:lnTo>
                  <a:pt x="542356" y="282376"/>
                </a:lnTo>
                <a:lnTo>
                  <a:pt x="504433" y="307191"/>
                </a:lnTo>
                <a:lnTo>
                  <a:pt x="467808" y="334182"/>
                </a:lnTo>
                <a:lnTo>
                  <a:pt x="432585" y="363319"/>
                </a:lnTo>
                <a:lnTo>
                  <a:pt x="398868" y="394572"/>
                </a:lnTo>
                <a:lnTo>
                  <a:pt x="366763" y="427911"/>
                </a:lnTo>
                <a:lnTo>
                  <a:pt x="336372" y="463306"/>
                </a:lnTo>
                <a:lnTo>
                  <a:pt x="307802" y="500728"/>
                </a:lnTo>
                <a:lnTo>
                  <a:pt x="281156" y="540147"/>
                </a:lnTo>
                <a:lnTo>
                  <a:pt x="256539" y="581532"/>
                </a:lnTo>
                <a:lnTo>
                  <a:pt x="133223" y="803274"/>
                </a:lnTo>
                <a:lnTo>
                  <a:pt x="0" y="72913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52390" y="4654041"/>
            <a:ext cx="779780" cy="759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5" dirty="0">
                <a:solidFill>
                  <a:srgbClr val="CC0066"/>
                </a:solidFill>
                <a:latin typeface="Lucida Calligraphy"/>
                <a:cs typeface="Lucida Calligraphy"/>
              </a:rPr>
              <a:t>Design</a:t>
            </a:r>
            <a:endParaRPr sz="1600">
              <a:latin typeface="Lucida Calligraphy"/>
              <a:cs typeface="Lucida Calligraphy"/>
            </a:endParaRPr>
          </a:p>
          <a:p>
            <a:pPr marL="246379">
              <a:lnSpc>
                <a:spcPct val="100000"/>
              </a:lnSpc>
              <a:spcBef>
                <a:spcPts val="1925"/>
              </a:spcBef>
            </a:pPr>
            <a:r>
              <a:rPr sz="1600" b="1" i="1" spc="5" dirty="0">
                <a:solidFill>
                  <a:srgbClr val="FF0000"/>
                </a:solidFill>
                <a:latin typeface="Lucida Calligraphy"/>
                <a:cs typeface="Lucida Calligraphy"/>
              </a:rPr>
              <a:t>Test</a:t>
            </a:r>
            <a:endParaRPr sz="1600">
              <a:latin typeface="Lucida Calligraphy"/>
              <a:cs typeface="Lucida Calligraphy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51270" y="4582795"/>
            <a:ext cx="9994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5" dirty="0">
                <a:solidFill>
                  <a:srgbClr val="00AF50"/>
                </a:solidFill>
                <a:latin typeface="Lucida Calligraphy"/>
                <a:cs typeface="Lucida Calligraphy"/>
              </a:rPr>
              <a:t>Discover</a:t>
            </a:r>
            <a:endParaRPr sz="1600">
              <a:latin typeface="Lucida Calligraphy"/>
              <a:cs typeface="Lucida Calligraphy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24776" y="5940653"/>
            <a:ext cx="7797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5" dirty="0">
                <a:solidFill>
                  <a:srgbClr val="CC0066"/>
                </a:solidFill>
                <a:latin typeface="Lucida Calligraphy"/>
                <a:cs typeface="Lucida Calligraphy"/>
              </a:rPr>
              <a:t>Design</a:t>
            </a:r>
            <a:endParaRPr sz="1600">
              <a:latin typeface="Lucida Calligraphy"/>
              <a:cs typeface="Lucida Calligraphy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29580" y="6226251"/>
            <a:ext cx="92011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i="1" spc="20" dirty="0">
                <a:solidFill>
                  <a:srgbClr val="3399FF"/>
                </a:solidFill>
                <a:latin typeface="Lucida Calligraphy"/>
                <a:cs typeface="Lucida Calligraphy"/>
              </a:rPr>
              <a:t>D</a:t>
            </a:r>
            <a:r>
              <a:rPr sz="1600" b="1" i="1" spc="10" dirty="0">
                <a:solidFill>
                  <a:srgbClr val="3399FF"/>
                </a:solidFill>
                <a:latin typeface="Lucida Calligraphy"/>
                <a:cs typeface="Lucida Calligraphy"/>
              </a:rPr>
              <a:t>e</a:t>
            </a:r>
            <a:r>
              <a:rPr sz="1600" b="1" i="1" spc="20" dirty="0">
                <a:solidFill>
                  <a:srgbClr val="3399FF"/>
                </a:solidFill>
                <a:latin typeface="Lucida Calligraphy"/>
                <a:cs typeface="Lucida Calligraphy"/>
              </a:rPr>
              <a:t>v</a:t>
            </a:r>
            <a:r>
              <a:rPr sz="1600" b="1" i="1" spc="-10" dirty="0">
                <a:solidFill>
                  <a:srgbClr val="3399FF"/>
                </a:solidFill>
                <a:latin typeface="Lucida Calligraphy"/>
                <a:cs typeface="Lucida Calligraphy"/>
              </a:rPr>
              <a:t>e</a:t>
            </a:r>
            <a:r>
              <a:rPr sz="1600" b="1" i="1" dirty="0">
                <a:solidFill>
                  <a:srgbClr val="3399FF"/>
                </a:solidFill>
                <a:latin typeface="Lucida Calligraphy"/>
                <a:cs typeface="Lucida Calligraphy"/>
              </a:rPr>
              <a:t>l</a:t>
            </a:r>
            <a:r>
              <a:rPr sz="1600" b="1" i="1" spc="5" dirty="0">
                <a:solidFill>
                  <a:srgbClr val="3399FF"/>
                </a:solidFill>
                <a:latin typeface="Lucida Calligraphy"/>
                <a:cs typeface="Lucida Calligraphy"/>
              </a:rPr>
              <a:t>op</a:t>
            </a:r>
            <a:endParaRPr sz="1600">
              <a:latin typeface="Lucida Calligraphy"/>
              <a:cs typeface="Lucida Calligraphy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433320" y="0"/>
            <a:ext cx="42792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6300" algn="l"/>
              </a:tabLst>
            </a:pPr>
            <a:r>
              <a:rPr spc="120" dirty="0"/>
              <a:t>Agil</a:t>
            </a:r>
            <a:r>
              <a:rPr spc="125" dirty="0"/>
              <a:t>e</a:t>
            </a:r>
            <a:r>
              <a:rPr dirty="0"/>
              <a:t>	</a:t>
            </a:r>
            <a:r>
              <a:rPr spc="200" dirty="0"/>
              <a:t>Model</a:t>
            </a:r>
          </a:p>
        </p:txBody>
      </p:sp>
      <p:sp>
        <p:nvSpPr>
          <p:cNvPr id="37" name="object 37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320" y="68021"/>
            <a:ext cx="42792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6300" algn="l"/>
              </a:tabLst>
            </a:pPr>
            <a:r>
              <a:rPr spc="120" dirty="0"/>
              <a:t>Agil</a:t>
            </a:r>
            <a:r>
              <a:rPr spc="125" dirty="0"/>
              <a:t>e</a:t>
            </a:r>
            <a:r>
              <a:rPr dirty="0"/>
              <a:t>	</a:t>
            </a:r>
            <a:r>
              <a:rPr spc="20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2389504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3462273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03580" y="1868804"/>
            <a:ext cx="7936839" cy="1902316"/>
          </a:xfrm>
          <a:prstGeom prst="rect">
            <a:avLst/>
          </a:prstGeom>
        </p:spPr>
        <p:txBody>
          <a:bodyPr vert="horz" wrap="square" lIns="0" tIns="395478" rIns="0" bIns="0" rtlCol="0">
            <a:spAutoFit/>
          </a:bodyPr>
          <a:lstStyle/>
          <a:p>
            <a:pPr marL="289560" marR="5080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solidFill>
                  <a:srgbClr val="006FC0"/>
                </a:solidFill>
              </a:rPr>
              <a:t>Customer feedback </a:t>
            </a:r>
            <a:r>
              <a:rPr lang="en-US" spc="-5" dirty="0">
                <a:solidFill>
                  <a:srgbClr val="006FC0"/>
                </a:solidFill>
              </a:rPr>
              <a:t>at </a:t>
            </a:r>
            <a:r>
              <a:rPr lang="en-US" spc="-10" dirty="0">
                <a:solidFill>
                  <a:srgbClr val="006FC0"/>
                </a:solidFill>
              </a:rPr>
              <a:t>every </a:t>
            </a:r>
            <a:r>
              <a:rPr lang="en-US" spc="-5" dirty="0">
                <a:solidFill>
                  <a:srgbClr val="006FC0"/>
                </a:solidFill>
              </a:rPr>
              <a:t>stage </a:t>
            </a:r>
          </a:p>
          <a:p>
            <a:pPr marL="289560" marR="5080">
              <a:lnSpc>
                <a:spcPct val="100000"/>
              </a:lnSpc>
              <a:spcBef>
                <a:spcPts val="90"/>
              </a:spcBef>
            </a:pPr>
            <a:endParaRPr lang="en-US" spc="-5" dirty="0">
              <a:solidFill>
                <a:srgbClr val="006FC0"/>
              </a:solidFill>
            </a:endParaRPr>
          </a:p>
          <a:p>
            <a:pPr marL="289560" marR="508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Used </a:t>
            </a:r>
            <a:r>
              <a:rPr spc="-10" dirty="0"/>
              <a:t>for </a:t>
            </a:r>
            <a:r>
              <a:rPr spc="-5" dirty="0">
                <a:solidFill>
                  <a:srgbClr val="006FC0"/>
                </a:solidFill>
              </a:rPr>
              <a:t>time-critical</a:t>
            </a:r>
            <a:r>
              <a:rPr spc="114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applications</a:t>
            </a:r>
          </a:p>
        </p:txBody>
      </p:sp>
      <p:sp>
        <p:nvSpPr>
          <p:cNvPr id="8" name="object 8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5FCA39-77B6-4F1D-98AE-7783B0B2DF73}"/>
              </a:ext>
            </a:extLst>
          </p:cNvPr>
          <p:cNvSpPr txBox="1"/>
          <p:nvPr/>
        </p:nvSpPr>
        <p:spPr>
          <a:xfrm>
            <a:off x="914400" y="4038600"/>
            <a:ext cx="75285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Each iteration is considered as a short time "frame" in the Agile process model, which typically lasts from </a:t>
            </a:r>
            <a:r>
              <a:rPr lang="en-US" sz="2800" b="1" dirty="0"/>
              <a:t>one to four weeks. </a:t>
            </a:r>
            <a:endParaRPr lang="en-IN" sz="2800" b="1" dirty="0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E2F23FAF-8CB0-4E05-B4A1-7362976A72F8}"/>
              </a:ext>
            </a:extLst>
          </p:cNvPr>
          <p:cNvSpPr/>
          <p:nvPr/>
        </p:nvSpPr>
        <p:spPr>
          <a:xfrm>
            <a:off x="451180" y="4150088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305" y="246964"/>
            <a:ext cx="5775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0160" algn="l"/>
              </a:tabLst>
            </a:pPr>
            <a:r>
              <a:rPr sz="7200" spc="-455" dirty="0"/>
              <a:t>SDLC	</a:t>
            </a:r>
            <a:r>
              <a:rPr sz="7200" spc="-210" dirty="0"/>
              <a:t>PHA</a:t>
            </a:r>
            <a:r>
              <a:rPr sz="7200" spc="-204" dirty="0"/>
              <a:t>S</a:t>
            </a:r>
            <a:r>
              <a:rPr sz="7200" spc="-350" dirty="0"/>
              <a:t>ES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577215" y="2369947"/>
            <a:ext cx="356616" cy="320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339" y="3268980"/>
            <a:ext cx="356616" cy="320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117" y="3902195"/>
            <a:ext cx="356616" cy="320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006" y="4560625"/>
            <a:ext cx="356616" cy="320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055" y="5219055"/>
            <a:ext cx="356616" cy="320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042" y="5884889"/>
            <a:ext cx="356616" cy="320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1511" y="2108200"/>
            <a:ext cx="7328534" cy="4210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2927350" algn="l"/>
              </a:tabLst>
            </a:pPr>
            <a:r>
              <a:rPr lang="en-US" sz="2800" spc="-5" dirty="0">
                <a:latin typeface="Candara"/>
                <a:cs typeface="Candara"/>
              </a:rPr>
              <a:t>Planning and </a:t>
            </a:r>
            <a:r>
              <a:rPr sz="2800" spc="-5" dirty="0">
                <a:latin typeface="Candara"/>
                <a:cs typeface="Candara"/>
              </a:rPr>
              <a:t>Requirements</a:t>
            </a:r>
            <a:r>
              <a:rPr lang="en-IN" sz="2800" spc="-5" dirty="0">
                <a:latin typeface="Candara"/>
                <a:cs typeface="Candara"/>
              </a:rPr>
              <a:t> </a:t>
            </a:r>
            <a:r>
              <a:rPr sz="2800" dirty="0">
                <a:latin typeface="Candara"/>
                <a:cs typeface="Candara"/>
              </a:rPr>
              <a:t>Gathering and</a:t>
            </a:r>
            <a:r>
              <a:rPr sz="2800" spc="-90" dirty="0">
                <a:latin typeface="Candara"/>
                <a:cs typeface="Candara"/>
              </a:rPr>
              <a:t> </a:t>
            </a:r>
            <a:r>
              <a:rPr sz="2800" spc="-5" dirty="0">
                <a:latin typeface="Candara"/>
                <a:cs typeface="Candara"/>
              </a:rPr>
              <a:t>Analysis  </a:t>
            </a:r>
            <a:endParaRPr lang="en-US" sz="2800" spc="-5" dirty="0">
              <a:latin typeface="Candara"/>
              <a:cs typeface="Candara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2927350" algn="l"/>
              </a:tabLst>
            </a:pPr>
            <a:r>
              <a:rPr sz="2800" dirty="0">
                <a:latin typeface="Candara"/>
                <a:cs typeface="Candara"/>
              </a:rPr>
              <a:t>Design</a:t>
            </a:r>
          </a:p>
          <a:p>
            <a:pPr marL="12700" marR="4198620">
              <a:lnSpc>
                <a:spcPts val="5190"/>
              </a:lnSpc>
              <a:spcBef>
                <a:spcPts val="315"/>
              </a:spcBef>
            </a:pPr>
            <a:r>
              <a:rPr sz="2800" dirty="0">
                <a:latin typeface="Candara"/>
                <a:cs typeface="Candara"/>
              </a:rPr>
              <a:t>Development  </a:t>
            </a:r>
            <a:r>
              <a:rPr sz="2800" spc="-5" dirty="0">
                <a:latin typeface="Candara"/>
                <a:cs typeface="Candara"/>
              </a:rPr>
              <a:t>Testing  Im</a:t>
            </a:r>
            <a:r>
              <a:rPr sz="2800" spc="-15" dirty="0">
                <a:latin typeface="Candara"/>
                <a:cs typeface="Candara"/>
              </a:rPr>
              <a:t>p</a:t>
            </a:r>
            <a:r>
              <a:rPr sz="2800" dirty="0">
                <a:latin typeface="Candara"/>
                <a:cs typeface="Candara"/>
              </a:rPr>
              <a:t>lementa</a:t>
            </a:r>
            <a:r>
              <a:rPr sz="2800" spc="10" dirty="0">
                <a:latin typeface="Candara"/>
                <a:cs typeface="Candara"/>
              </a:rPr>
              <a:t>t</a:t>
            </a:r>
            <a:r>
              <a:rPr sz="2800" dirty="0">
                <a:latin typeface="Candara"/>
                <a:cs typeface="Candara"/>
              </a:rPr>
              <a:t>i</a:t>
            </a:r>
            <a:r>
              <a:rPr sz="2800" spc="5" dirty="0">
                <a:latin typeface="Candara"/>
                <a:cs typeface="Candara"/>
              </a:rPr>
              <a:t>o</a:t>
            </a:r>
            <a:r>
              <a:rPr sz="2800" dirty="0">
                <a:latin typeface="Candara"/>
                <a:cs typeface="Candara"/>
              </a:rPr>
              <a:t>n  Maintenance</a:t>
            </a:r>
          </a:p>
        </p:txBody>
      </p:sp>
      <p:sp>
        <p:nvSpPr>
          <p:cNvPr id="10" name="object 10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68021"/>
            <a:ext cx="80251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6300" algn="l"/>
                <a:tab pos="4624070" algn="l"/>
              </a:tabLst>
            </a:pPr>
            <a:r>
              <a:rPr spc="120" dirty="0"/>
              <a:t>Agile	</a:t>
            </a:r>
            <a:r>
              <a:rPr spc="195" dirty="0"/>
              <a:t>Model	</a:t>
            </a:r>
            <a:r>
              <a:rPr spc="440" dirty="0"/>
              <a:t>Strengths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2312161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3287395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4701666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219075" marR="568960" indent="42545">
              <a:lnSpc>
                <a:spcPts val="3460"/>
              </a:lnSpc>
              <a:spcBef>
                <a:spcPts val="525"/>
              </a:spcBef>
            </a:pPr>
            <a:r>
              <a:rPr spc="-10" dirty="0">
                <a:solidFill>
                  <a:srgbClr val="006FC0"/>
                </a:solidFill>
              </a:rPr>
              <a:t>Deliver </a:t>
            </a:r>
            <a:r>
              <a:rPr spc="-5" dirty="0">
                <a:solidFill>
                  <a:srgbClr val="006FC0"/>
                </a:solidFill>
              </a:rPr>
              <a:t>a </a:t>
            </a:r>
            <a:r>
              <a:rPr spc="-10" dirty="0">
                <a:solidFill>
                  <a:srgbClr val="006FC0"/>
                </a:solidFill>
              </a:rPr>
              <a:t>working product </a:t>
            </a:r>
            <a:r>
              <a:rPr spc="-5" dirty="0">
                <a:solidFill>
                  <a:srgbClr val="006FC0"/>
                </a:solidFill>
              </a:rPr>
              <a:t>faster </a:t>
            </a:r>
            <a:r>
              <a:rPr spc="-5" dirty="0"/>
              <a:t>than  </a:t>
            </a:r>
            <a:r>
              <a:rPr spc="-10" dirty="0"/>
              <a:t>conventional linear development</a:t>
            </a:r>
            <a:r>
              <a:rPr spc="180" dirty="0"/>
              <a:t> </a:t>
            </a:r>
            <a:r>
              <a:rPr spc="-10" dirty="0"/>
              <a:t>model</a:t>
            </a:r>
          </a:p>
          <a:p>
            <a:pPr marL="219075" marR="76835" indent="42545">
              <a:lnSpc>
                <a:spcPct val="90000"/>
              </a:lnSpc>
              <a:spcBef>
                <a:spcPts val="715"/>
              </a:spcBef>
            </a:pPr>
            <a:r>
              <a:rPr spc="-10" dirty="0">
                <a:solidFill>
                  <a:srgbClr val="006FC0"/>
                </a:solidFill>
              </a:rPr>
              <a:t>Customer feedback </a:t>
            </a:r>
            <a:r>
              <a:rPr spc="-5" dirty="0">
                <a:solidFill>
                  <a:srgbClr val="006FC0"/>
                </a:solidFill>
              </a:rPr>
              <a:t>at </a:t>
            </a:r>
            <a:r>
              <a:rPr spc="-10" dirty="0">
                <a:solidFill>
                  <a:srgbClr val="006FC0"/>
                </a:solidFill>
              </a:rPr>
              <a:t>every </a:t>
            </a:r>
            <a:r>
              <a:rPr spc="-5" dirty="0">
                <a:solidFill>
                  <a:srgbClr val="006FC0"/>
                </a:solidFill>
              </a:rPr>
              <a:t>stage </a:t>
            </a:r>
            <a:r>
              <a:rPr spc="-10" dirty="0"/>
              <a:t>ensures  </a:t>
            </a:r>
            <a:r>
              <a:rPr spc="-5" dirty="0"/>
              <a:t>that the </a:t>
            </a:r>
            <a:r>
              <a:rPr spc="-10" dirty="0"/>
              <a:t>end deliverable </a:t>
            </a:r>
            <a:r>
              <a:rPr spc="-5" dirty="0"/>
              <a:t>satisfies their  </a:t>
            </a:r>
            <a:r>
              <a:rPr spc="-10" dirty="0"/>
              <a:t>expectations</a:t>
            </a:r>
          </a:p>
          <a:p>
            <a:pPr marL="219075" marR="5080" indent="42545">
              <a:lnSpc>
                <a:spcPct val="90000"/>
              </a:lnSpc>
              <a:spcBef>
                <a:spcPts val="770"/>
              </a:spcBef>
            </a:pPr>
            <a:r>
              <a:rPr spc="-5" dirty="0">
                <a:solidFill>
                  <a:srgbClr val="006FC0"/>
                </a:solidFill>
              </a:rPr>
              <a:t>No </a:t>
            </a:r>
            <a:r>
              <a:rPr spc="-10" dirty="0">
                <a:solidFill>
                  <a:srgbClr val="006FC0"/>
                </a:solidFill>
              </a:rPr>
              <a:t>guesswork </a:t>
            </a:r>
            <a:r>
              <a:rPr spc="-10" dirty="0"/>
              <a:t>between </a:t>
            </a:r>
            <a:r>
              <a:rPr spc="-5" dirty="0"/>
              <a:t>the </a:t>
            </a:r>
            <a:r>
              <a:rPr spc="-10" dirty="0"/>
              <a:t>development  </a:t>
            </a:r>
            <a:r>
              <a:rPr spc="-5" dirty="0"/>
              <a:t>team </a:t>
            </a:r>
            <a:r>
              <a:rPr spc="-10" dirty="0"/>
              <a:t>and </a:t>
            </a:r>
            <a:r>
              <a:rPr spc="-5" dirty="0"/>
              <a:t>the </a:t>
            </a:r>
            <a:r>
              <a:rPr spc="-10" dirty="0"/>
              <a:t>customer, </a:t>
            </a:r>
            <a:r>
              <a:rPr spc="-5" dirty="0"/>
              <a:t>as there is </a:t>
            </a:r>
            <a:r>
              <a:rPr spc="-10" dirty="0"/>
              <a:t>face </a:t>
            </a:r>
            <a:r>
              <a:rPr spc="-5" dirty="0"/>
              <a:t>to  </a:t>
            </a:r>
            <a:r>
              <a:rPr spc="-10" dirty="0"/>
              <a:t>face communication and continuous </a:t>
            </a:r>
            <a:r>
              <a:rPr spc="-5" dirty="0"/>
              <a:t>inputs  </a:t>
            </a:r>
            <a:r>
              <a:rPr spc="-10" dirty="0"/>
              <a:t>from </a:t>
            </a:r>
            <a:r>
              <a:rPr spc="-5" dirty="0"/>
              <a:t>the</a:t>
            </a:r>
            <a:r>
              <a:rPr spc="25" dirty="0"/>
              <a:t> </a:t>
            </a:r>
            <a:r>
              <a:rPr spc="-10" dirty="0"/>
              <a:t>client</a:t>
            </a:r>
          </a:p>
        </p:txBody>
      </p:sp>
      <p:sp>
        <p:nvSpPr>
          <p:cNvPr id="7" name="object 7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534" y="68021"/>
            <a:ext cx="86239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6300" algn="l"/>
                <a:tab pos="4625975" algn="l"/>
              </a:tabLst>
            </a:pPr>
            <a:r>
              <a:rPr spc="120" dirty="0"/>
              <a:t>Agile	</a:t>
            </a:r>
            <a:r>
              <a:rPr spc="195" dirty="0"/>
              <a:t>Model	</a:t>
            </a:r>
            <a:r>
              <a:rPr spc="200" dirty="0"/>
              <a:t>Weaknesses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2360929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3921378"/>
            <a:ext cx="304800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0564" y="2224277"/>
            <a:ext cx="7651750" cy="30687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8740" indent="42545" algn="just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andara"/>
                <a:cs typeface="Candara"/>
              </a:rPr>
              <a:t>For larger </a:t>
            </a:r>
            <a:r>
              <a:rPr sz="3200" spc="-5" dirty="0">
                <a:latin typeface="Candara"/>
                <a:cs typeface="Candara"/>
              </a:rPr>
              <a:t>projects, it </a:t>
            </a:r>
            <a:r>
              <a:rPr sz="3200" dirty="0">
                <a:latin typeface="Candara"/>
                <a:cs typeface="Candara"/>
              </a:rPr>
              <a:t>is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difficult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to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judge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the 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efforts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and the time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required </a:t>
            </a:r>
            <a:r>
              <a:rPr sz="3200" spc="-10" dirty="0">
                <a:latin typeface="Candara"/>
                <a:cs typeface="Candara"/>
              </a:rPr>
              <a:t>for </a:t>
            </a:r>
            <a:r>
              <a:rPr sz="3200" spc="-5" dirty="0">
                <a:latin typeface="Candara"/>
                <a:cs typeface="Candara"/>
              </a:rPr>
              <a:t>the </a:t>
            </a:r>
            <a:r>
              <a:rPr sz="3200" spc="-10" dirty="0">
                <a:latin typeface="Candara"/>
                <a:cs typeface="Candara"/>
              </a:rPr>
              <a:t>project  </a:t>
            </a:r>
            <a:r>
              <a:rPr sz="3200" spc="-5" dirty="0">
                <a:latin typeface="Candara"/>
                <a:cs typeface="Candara"/>
              </a:rPr>
              <a:t>in the</a:t>
            </a:r>
            <a:r>
              <a:rPr sz="3200" dirty="0">
                <a:latin typeface="Candara"/>
                <a:cs typeface="Candara"/>
              </a:rPr>
              <a:t> </a:t>
            </a:r>
            <a:r>
              <a:rPr sz="3200" spc="-10" dirty="0">
                <a:latin typeface="Candara"/>
                <a:cs typeface="Candara"/>
              </a:rPr>
              <a:t>SDLC.</a:t>
            </a:r>
            <a:endParaRPr sz="3200" dirty="0">
              <a:latin typeface="Candara"/>
              <a:cs typeface="Candara"/>
            </a:endParaRPr>
          </a:p>
          <a:p>
            <a:pPr marL="12700" marR="5080" indent="42545">
              <a:lnSpc>
                <a:spcPct val="100000"/>
              </a:lnSpc>
              <a:spcBef>
                <a:spcPts val="775"/>
              </a:spcBef>
            </a:pPr>
            <a:r>
              <a:rPr sz="3200" spc="-10" dirty="0">
                <a:latin typeface="Candara"/>
                <a:cs typeface="Candara"/>
              </a:rPr>
              <a:t>Since </a:t>
            </a:r>
            <a:r>
              <a:rPr sz="3200" spc="-5" dirty="0">
                <a:latin typeface="Candara"/>
                <a:cs typeface="Candara"/>
              </a:rPr>
              <a:t>the </a:t>
            </a:r>
            <a:r>
              <a:rPr sz="3200" spc="-10" dirty="0">
                <a:latin typeface="Candara"/>
                <a:cs typeface="Candara"/>
              </a:rPr>
              <a:t>requirements are ever changing,  </a:t>
            </a:r>
            <a:r>
              <a:rPr sz="3200" spc="-5" dirty="0">
                <a:latin typeface="Candara"/>
                <a:cs typeface="Candara"/>
              </a:rPr>
              <a:t>there is </a:t>
            </a:r>
            <a:r>
              <a:rPr sz="3200" spc="-10" dirty="0">
                <a:latin typeface="Candara"/>
                <a:cs typeface="Candara"/>
              </a:rPr>
              <a:t>hardly </a:t>
            </a:r>
            <a:r>
              <a:rPr sz="3200" spc="-5" dirty="0">
                <a:latin typeface="Candara"/>
                <a:cs typeface="Candara"/>
              </a:rPr>
              <a:t>any </a:t>
            </a:r>
            <a:r>
              <a:rPr sz="3200" spc="-10" dirty="0">
                <a:latin typeface="Candara"/>
                <a:cs typeface="Candara"/>
              </a:rPr>
              <a:t>emphasis, which </a:t>
            </a:r>
            <a:r>
              <a:rPr sz="3200" spc="-5" dirty="0">
                <a:latin typeface="Candara"/>
                <a:cs typeface="Candara"/>
              </a:rPr>
              <a:t>is </a:t>
            </a:r>
            <a:r>
              <a:rPr sz="3200" spc="-10" dirty="0">
                <a:latin typeface="Candara"/>
                <a:cs typeface="Candara"/>
              </a:rPr>
              <a:t>laid </a:t>
            </a:r>
            <a:r>
              <a:rPr sz="3200" spc="-5" dirty="0">
                <a:latin typeface="Candara"/>
                <a:cs typeface="Candara"/>
              </a:rPr>
              <a:t>on  </a:t>
            </a:r>
            <a:r>
              <a:rPr sz="3200" spc="-5" dirty="0">
                <a:solidFill>
                  <a:srgbClr val="006FC0"/>
                </a:solidFill>
                <a:latin typeface="Candara"/>
                <a:cs typeface="Candara"/>
              </a:rPr>
              <a:t>designing and </a:t>
            </a:r>
            <a:r>
              <a:rPr sz="3200" spc="-10" dirty="0">
                <a:solidFill>
                  <a:srgbClr val="006FC0"/>
                </a:solidFill>
                <a:latin typeface="Candara"/>
                <a:cs typeface="Candara"/>
              </a:rPr>
              <a:t>documentation. 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CF9791-B95C-4C8F-8E07-B1BE822EE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33704" r="45833" b="21852"/>
          <a:stretch/>
        </p:blipFill>
        <p:spPr>
          <a:xfrm>
            <a:off x="152400" y="2286000"/>
            <a:ext cx="4419600" cy="358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14249-B146-4C32-981D-58533FD9C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32222" r="44167" b="20371"/>
          <a:stretch/>
        </p:blipFill>
        <p:spPr>
          <a:xfrm>
            <a:off x="4876800" y="2286000"/>
            <a:ext cx="3962400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6DEA5-E465-4A15-B4D8-69AEC7FD6671}"/>
              </a:ext>
            </a:extLst>
          </p:cNvPr>
          <p:cNvSpPr txBox="1"/>
          <p:nvPr/>
        </p:nvSpPr>
        <p:spPr>
          <a:xfrm>
            <a:off x="1066800" y="6019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Fig: Waterfall model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21932-28F2-40E7-BD4F-EC2E3AB18AB3}"/>
              </a:ext>
            </a:extLst>
          </p:cNvPr>
          <p:cNvSpPr txBox="1"/>
          <p:nvPr/>
        </p:nvSpPr>
        <p:spPr>
          <a:xfrm>
            <a:off x="5791200" y="6034881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Fig: Agile model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59706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EC2254-39CE-45CF-B578-97C4A556C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2963" r="30833" b="23333"/>
          <a:stretch/>
        </p:blipFill>
        <p:spPr>
          <a:xfrm>
            <a:off x="609600" y="1219200"/>
            <a:ext cx="754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54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8567" y="2971800"/>
            <a:ext cx="5120639" cy="154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5032" y="3112084"/>
            <a:ext cx="4751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6245" algn="l"/>
              </a:tabLst>
            </a:pPr>
            <a:r>
              <a:rPr sz="7200" spc="305" dirty="0"/>
              <a:t>Thank	</a:t>
            </a:r>
            <a:r>
              <a:rPr sz="7200" spc="-235" dirty="0"/>
              <a:t>You!</a:t>
            </a:r>
            <a:endParaRPr sz="7200"/>
          </a:p>
        </p:txBody>
      </p:sp>
      <p:sp>
        <p:nvSpPr>
          <p:cNvPr id="4" name="object 4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37295" y="6512153"/>
            <a:ext cx="695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45" dirty="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sz="1800" i="1" spc="-125" dirty="0">
                <a:solidFill>
                  <a:srgbClr val="FFFFFF"/>
                </a:solidFill>
                <a:latin typeface="Book Antiqua"/>
                <a:cs typeface="Book Antiqua"/>
              </a:rPr>
              <a:t>n</a:t>
            </a:r>
            <a:r>
              <a:rPr sz="1800" i="1" spc="-110" dirty="0">
                <a:solidFill>
                  <a:srgbClr val="FFFFFF"/>
                </a:solidFill>
                <a:latin typeface="Book Antiqua"/>
                <a:cs typeface="Book Antiqua"/>
              </a:rPr>
              <a:t>g</a:t>
            </a:r>
            <a:r>
              <a:rPr sz="1800" i="1" spc="-35" dirty="0">
                <a:solidFill>
                  <a:srgbClr val="FFFFFF"/>
                </a:solidFill>
                <a:latin typeface="Book Antiqua"/>
                <a:cs typeface="Book Antiqua"/>
              </a:rPr>
              <a:t>e</a:t>
            </a:r>
            <a:r>
              <a:rPr sz="1800" i="1" spc="-75" dirty="0">
                <a:solidFill>
                  <a:srgbClr val="FFFFFF"/>
                </a:solidFill>
                <a:latin typeface="Book Antiqua"/>
                <a:cs typeface="Book Antiqua"/>
              </a:rPr>
              <a:t>lin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305" y="0"/>
            <a:ext cx="5777865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52065" algn="l"/>
              </a:tabLst>
            </a:pPr>
            <a:r>
              <a:rPr sz="7200" spc="-459" dirty="0"/>
              <a:t>SDLC	</a:t>
            </a:r>
            <a:r>
              <a:rPr sz="7200" spc="-260" dirty="0"/>
              <a:t>PHASES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05155" y="6620254"/>
            <a:ext cx="187452" cy="19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" y="6716266"/>
            <a:ext cx="192023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4" y="6515098"/>
            <a:ext cx="192024" cy="301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452" y="6675118"/>
            <a:ext cx="224028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565390"/>
            <a:ext cx="265176" cy="256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79" y="6551674"/>
            <a:ext cx="224028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679690"/>
            <a:ext cx="301752" cy="1783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7" y="6547104"/>
            <a:ext cx="196596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595" y="6547104"/>
            <a:ext cx="196596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52" y="6771130"/>
            <a:ext cx="201168" cy="868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740" y="6771130"/>
            <a:ext cx="192024" cy="86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175" y="6652259"/>
            <a:ext cx="201168" cy="1554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" y="6665974"/>
            <a:ext cx="196596" cy="150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2376" y="938782"/>
            <a:ext cx="7696200" cy="58430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1537" y="1285875"/>
            <a:ext cx="7000328" cy="514760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7087" y="1241425"/>
            <a:ext cx="7089775" cy="5236845"/>
          </a:xfrm>
          <a:custGeom>
            <a:avLst/>
            <a:gdLst/>
            <a:ahLst/>
            <a:cxnLst/>
            <a:rect l="l" t="t" r="r" b="b"/>
            <a:pathLst>
              <a:path w="7089775" h="5236845">
                <a:moveTo>
                  <a:pt x="614895" y="0"/>
                </a:moveTo>
                <a:lnTo>
                  <a:pt x="7089355" y="0"/>
                </a:lnTo>
                <a:lnTo>
                  <a:pt x="7089355" y="4621860"/>
                </a:lnTo>
                <a:lnTo>
                  <a:pt x="7086434" y="4683594"/>
                </a:lnTo>
                <a:lnTo>
                  <a:pt x="7077036" y="4744910"/>
                </a:lnTo>
                <a:lnTo>
                  <a:pt x="7061669" y="4803902"/>
                </a:lnTo>
                <a:lnTo>
                  <a:pt x="7041095" y="4860378"/>
                </a:lnTo>
                <a:lnTo>
                  <a:pt x="7014933" y="4914290"/>
                </a:lnTo>
                <a:lnTo>
                  <a:pt x="6984199" y="4965153"/>
                </a:lnTo>
                <a:lnTo>
                  <a:pt x="6948766" y="5012588"/>
                </a:lnTo>
                <a:lnTo>
                  <a:pt x="6909269" y="5056276"/>
                </a:lnTo>
                <a:lnTo>
                  <a:pt x="6865327" y="5096027"/>
                </a:lnTo>
                <a:lnTo>
                  <a:pt x="6818210" y="5131523"/>
                </a:lnTo>
                <a:lnTo>
                  <a:pt x="6767283" y="5162346"/>
                </a:lnTo>
                <a:lnTo>
                  <a:pt x="6713435" y="5188445"/>
                </a:lnTo>
                <a:lnTo>
                  <a:pt x="6656920" y="5208993"/>
                </a:lnTo>
                <a:lnTo>
                  <a:pt x="6597992" y="5224373"/>
                </a:lnTo>
                <a:lnTo>
                  <a:pt x="6536651" y="5233809"/>
                </a:lnTo>
                <a:lnTo>
                  <a:pt x="6474929" y="5236743"/>
                </a:lnTo>
                <a:lnTo>
                  <a:pt x="0" y="5236743"/>
                </a:lnTo>
                <a:lnTo>
                  <a:pt x="0" y="614934"/>
                </a:lnTo>
                <a:lnTo>
                  <a:pt x="2946" y="553085"/>
                </a:lnTo>
                <a:lnTo>
                  <a:pt x="12369" y="491871"/>
                </a:lnTo>
                <a:lnTo>
                  <a:pt x="27762" y="432815"/>
                </a:lnTo>
                <a:lnTo>
                  <a:pt x="48298" y="376300"/>
                </a:lnTo>
                <a:lnTo>
                  <a:pt x="74396" y="322452"/>
                </a:lnTo>
                <a:lnTo>
                  <a:pt x="105181" y="271525"/>
                </a:lnTo>
                <a:lnTo>
                  <a:pt x="140715" y="224027"/>
                </a:lnTo>
                <a:lnTo>
                  <a:pt x="180466" y="180466"/>
                </a:lnTo>
                <a:lnTo>
                  <a:pt x="224066" y="140715"/>
                </a:lnTo>
                <a:lnTo>
                  <a:pt x="271614" y="105155"/>
                </a:lnTo>
                <a:lnTo>
                  <a:pt x="322414" y="74422"/>
                </a:lnTo>
                <a:lnTo>
                  <a:pt x="376389" y="48260"/>
                </a:lnTo>
                <a:lnTo>
                  <a:pt x="432904" y="27686"/>
                </a:lnTo>
                <a:lnTo>
                  <a:pt x="491832" y="12319"/>
                </a:lnTo>
                <a:lnTo>
                  <a:pt x="553173" y="2921"/>
                </a:lnTo>
                <a:lnTo>
                  <a:pt x="614895" y="0"/>
                </a:lnTo>
                <a:close/>
              </a:path>
            </a:pathLst>
          </a:custGeom>
          <a:ln w="889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22A0BF-D442-4B33-A14F-84E4BF32E118}"/>
              </a:ext>
            </a:extLst>
          </p:cNvPr>
          <p:cNvSpPr txBox="1"/>
          <p:nvPr/>
        </p:nvSpPr>
        <p:spPr>
          <a:xfrm>
            <a:off x="381000" y="2057400"/>
            <a:ext cx="8305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This phase defines the </a:t>
            </a:r>
            <a:r>
              <a:rPr lang="en-US" sz="2400" b="1" dirty="0"/>
              <a:t>importance of system development </a:t>
            </a:r>
            <a:r>
              <a:rPr lang="en-US" sz="2400" dirty="0"/>
              <a:t>life cycle.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This is also called the </a:t>
            </a:r>
            <a:r>
              <a:rPr lang="en-US" sz="2400" b="1" dirty="0"/>
              <a:t>SDLC planning phase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This is where you do your </a:t>
            </a:r>
            <a:r>
              <a:rPr lang="en-US" sz="2400" b="1" dirty="0"/>
              <a:t>market research, conduct customer interviews, research your competition and conduct surveys.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feedback that you gather </a:t>
            </a:r>
            <a:r>
              <a:rPr lang="en-US" sz="2400" b="1" dirty="0"/>
              <a:t>helps you analyze your product market fit.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C9551-2EBE-4145-9BB4-26CA5FBA740A}"/>
              </a:ext>
            </a:extLst>
          </p:cNvPr>
          <p:cNvSpPr txBox="1"/>
          <p:nvPr/>
        </p:nvSpPr>
        <p:spPr>
          <a:xfrm>
            <a:off x="1676400" y="533400"/>
            <a:ext cx="6248400" cy="1239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  <a:tabLst>
                <a:tab pos="2927350" algn="l"/>
              </a:tabLst>
            </a:pPr>
            <a:r>
              <a:rPr lang="en-US" sz="2800" b="1" spc="-5" dirty="0">
                <a:solidFill>
                  <a:schemeClr val="bg1"/>
                </a:solidFill>
                <a:latin typeface="Candara"/>
                <a:cs typeface="Candara"/>
              </a:rPr>
              <a:t>STAGE </a:t>
            </a:r>
            <a:r>
              <a:rPr lang="en-US" sz="3600" b="1" spc="-5" dirty="0">
                <a:solidFill>
                  <a:schemeClr val="bg1"/>
                </a:solidFill>
                <a:latin typeface="Candara"/>
                <a:cs typeface="Candara"/>
              </a:rPr>
              <a:t>1: </a:t>
            </a:r>
            <a:r>
              <a:rPr lang="en-US" sz="2800" b="1" spc="-5" dirty="0">
                <a:solidFill>
                  <a:schemeClr val="bg1"/>
                </a:solidFill>
                <a:latin typeface="Candara"/>
                <a:cs typeface="Candara"/>
              </a:rPr>
              <a:t>Planning and Requirements </a:t>
            </a:r>
            <a:r>
              <a:rPr lang="en-US" sz="2800" b="1" dirty="0">
                <a:solidFill>
                  <a:schemeClr val="bg1"/>
                </a:solidFill>
                <a:latin typeface="Candara"/>
                <a:cs typeface="Candara"/>
              </a:rPr>
              <a:t>Gathering and</a:t>
            </a:r>
            <a:r>
              <a:rPr lang="en-US" sz="2800" b="1" spc="-90" dirty="0">
                <a:solidFill>
                  <a:schemeClr val="bg1"/>
                </a:solidFill>
                <a:latin typeface="Candara"/>
                <a:cs typeface="Candara"/>
              </a:rPr>
              <a:t> </a:t>
            </a:r>
            <a:r>
              <a:rPr lang="en-US" sz="2800" b="1" spc="-5" dirty="0">
                <a:solidFill>
                  <a:schemeClr val="bg1"/>
                </a:solidFill>
                <a:latin typeface="Candara"/>
                <a:cs typeface="Candara"/>
              </a:rPr>
              <a:t>Analysis  </a:t>
            </a:r>
          </a:p>
        </p:txBody>
      </p:sp>
    </p:spTree>
    <p:extLst>
      <p:ext uri="{BB962C8B-B14F-4D97-AF65-F5344CB8AC3E}">
        <p14:creationId xmlns:p14="http://schemas.microsoft.com/office/powerpoint/2010/main" val="12076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B0F9-7CC2-415A-AC51-57A3C12E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9993"/>
            <a:ext cx="7431279" cy="984885"/>
          </a:xfrm>
        </p:spPr>
        <p:txBody>
          <a:bodyPr/>
          <a:lstStyle/>
          <a:p>
            <a:pPr algn="ctr"/>
            <a:r>
              <a:rPr lang="en-US" sz="3200" b="1" dirty="0"/>
              <a:t>STAGE 2: SDLC Design Phase</a:t>
            </a:r>
            <a:br>
              <a:rPr lang="en-US" sz="3200" b="1" dirty="0"/>
            </a:b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8F635-CF02-4184-8677-FE43DC10D22B}"/>
              </a:ext>
            </a:extLst>
          </p:cNvPr>
          <p:cNvSpPr txBox="1"/>
          <p:nvPr/>
        </p:nvSpPr>
        <p:spPr>
          <a:xfrm>
            <a:off x="1219200" y="1676400"/>
            <a:ext cx="7391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This phase is crucial because this is </a:t>
            </a:r>
            <a:r>
              <a:rPr lang="en-US" sz="2000" b="1" dirty="0"/>
              <a:t>where you design your product.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In the previous phase, </a:t>
            </a:r>
            <a:r>
              <a:rPr lang="en-US" sz="2000" b="1" dirty="0"/>
              <a:t>you defined what needs to be in the product and what needs to be out.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In the design phase in SDLC, you need to be as </a:t>
            </a:r>
            <a:r>
              <a:rPr lang="en-US" sz="2000" b="1" dirty="0"/>
              <a:t>visual as possible about your vision.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Use the design phase to really </a:t>
            </a:r>
            <a:r>
              <a:rPr lang="en-US" sz="2000" b="1" dirty="0"/>
              <a:t>communicate your plan for the product to all your developers.</a:t>
            </a:r>
          </a:p>
        </p:txBody>
      </p:sp>
    </p:spTree>
    <p:extLst>
      <p:ext uri="{BB962C8B-B14F-4D97-AF65-F5344CB8AC3E}">
        <p14:creationId xmlns:p14="http://schemas.microsoft.com/office/powerpoint/2010/main" val="211011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B0F9-7CC2-415A-AC51-57A3C12E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9993"/>
            <a:ext cx="7431279" cy="1477328"/>
          </a:xfrm>
        </p:spPr>
        <p:txBody>
          <a:bodyPr/>
          <a:lstStyle/>
          <a:p>
            <a:pPr algn="ctr"/>
            <a:r>
              <a:rPr lang="en-US" sz="3200" b="1" dirty="0"/>
              <a:t>STAGE 3:Coding/</a:t>
            </a:r>
            <a:r>
              <a:rPr lang="en-US" sz="3200" dirty="0"/>
              <a:t> </a:t>
            </a:r>
            <a:r>
              <a:rPr lang="en-US" sz="3200" b="1" dirty="0"/>
              <a:t>development phase </a:t>
            </a: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8F635-CF02-4184-8677-FE43DC10D22B}"/>
              </a:ext>
            </a:extLst>
          </p:cNvPr>
          <p:cNvSpPr txBox="1"/>
          <p:nvPr/>
        </p:nvSpPr>
        <p:spPr>
          <a:xfrm>
            <a:off x="798321" y="2057400"/>
            <a:ext cx="79611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coding phase in SDLC is </a:t>
            </a:r>
            <a:r>
              <a:rPr lang="en-US" sz="2400" b="1" dirty="0"/>
              <a:t>not handled directly by Product Managers.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It is, of course, handled by </a:t>
            </a:r>
            <a:r>
              <a:rPr lang="en-US" sz="2400" b="1" dirty="0"/>
              <a:t>developers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development phase in SDLC is crucial because this is </a:t>
            </a:r>
            <a:r>
              <a:rPr lang="en-US" sz="2400" b="1" dirty="0"/>
              <a:t>where your product ultimately gets built.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914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B0F9-7CC2-415A-AC51-57A3C12E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19993"/>
            <a:ext cx="8193279" cy="1477328"/>
          </a:xfrm>
        </p:spPr>
        <p:txBody>
          <a:bodyPr/>
          <a:lstStyle/>
          <a:p>
            <a:pPr algn="ctr"/>
            <a:r>
              <a:rPr lang="en-US" sz="3200" b="1" dirty="0"/>
              <a:t>STAGE 4:Testing phase </a:t>
            </a: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8F635-CF02-4184-8677-FE43DC10D22B}"/>
              </a:ext>
            </a:extLst>
          </p:cNvPr>
          <p:cNvSpPr txBox="1"/>
          <p:nvPr/>
        </p:nvSpPr>
        <p:spPr>
          <a:xfrm>
            <a:off x="457201" y="2057400"/>
            <a:ext cx="8302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software development life cycle models </a:t>
            </a:r>
            <a:r>
              <a:rPr lang="en-US" sz="2400" b="1" dirty="0"/>
              <a:t>all hinge on the testing phase.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the software development life cycle </a:t>
            </a:r>
            <a:r>
              <a:rPr lang="en-US" sz="2400" b="1" dirty="0"/>
              <a:t>agile models</a:t>
            </a:r>
            <a:r>
              <a:rPr lang="en-US" sz="2400" dirty="0"/>
              <a:t>, testing can happen more frequently.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But, in the waterfall methodology, testing is not very frequent. </a:t>
            </a:r>
          </a:p>
        </p:txBody>
      </p:sp>
    </p:spTree>
    <p:extLst>
      <p:ext uri="{BB962C8B-B14F-4D97-AF65-F5344CB8AC3E}">
        <p14:creationId xmlns:p14="http://schemas.microsoft.com/office/powerpoint/2010/main" val="376627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B0F9-7CC2-415A-AC51-57A3C12E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19993"/>
            <a:ext cx="8193279" cy="1477328"/>
          </a:xfrm>
        </p:spPr>
        <p:txBody>
          <a:bodyPr/>
          <a:lstStyle/>
          <a:p>
            <a:pPr algn="ctr"/>
            <a:r>
              <a:rPr lang="en-US" sz="3200" b="1" dirty="0"/>
              <a:t>STAGE 5:Deployment</a:t>
            </a:r>
            <a:br>
              <a:rPr lang="en-US" sz="3200" b="1" dirty="0"/>
            </a:br>
            <a:br>
              <a:rPr lang="en-US" sz="3200" b="1" dirty="0"/>
            </a:b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8F635-CF02-4184-8677-FE43DC10D22B}"/>
              </a:ext>
            </a:extLst>
          </p:cNvPr>
          <p:cNvSpPr txBox="1"/>
          <p:nvPr/>
        </p:nvSpPr>
        <p:spPr>
          <a:xfrm>
            <a:off x="457201" y="2057400"/>
            <a:ext cx="83022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the deployment phase, </a:t>
            </a:r>
            <a:r>
              <a:rPr lang="en-US" sz="2800" b="1" dirty="0"/>
              <a:t>the application is made available to users.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Many companies prefer to </a:t>
            </a:r>
            <a:r>
              <a:rPr lang="en-US" sz="2800" b="1" dirty="0"/>
              <a:t>automate </a:t>
            </a:r>
            <a:r>
              <a:rPr lang="en-US" sz="2800" dirty="0"/>
              <a:t>the deployment phase.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This can be as simple as a </a:t>
            </a:r>
            <a:r>
              <a:rPr lang="en-US" sz="2800" b="1" dirty="0"/>
              <a:t>payment portal and download link on the company website.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Example: </a:t>
            </a:r>
            <a:r>
              <a:rPr lang="en-US" sz="2800" dirty="0"/>
              <a:t>It could also be downloading an application on a smartphone.</a:t>
            </a:r>
          </a:p>
        </p:txBody>
      </p:sp>
    </p:spTree>
    <p:extLst>
      <p:ext uri="{BB962C8B-B14F-4D97-AF65-F5344CB8AC3E}">
        <p14:creationId xmlns:p14="http://schemas.microsoft.com/office/powerpoint/2010/main" val="61758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1144</Words>
  <Application>Microsoft Office PowerPoint</Application>
  <PresentationFormat>On-screen Show (4:3)</PresentationFormat>
  <Paragraphs>132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Book Antiqua</vt:lpstr>
      <vt:lpstr>Calibri</vt:lpstr>
      <vt:lpstr>Candara</vt:lpstr>
      <vt:lpstr>Lucida Calligraphy</vt:lpstr>
      <vt:lpstr>Times New Roman</vt:lpstr>
      <vt:lpstr>Wingdings</vt:lpstr>
      <vt:lpstr>Office Theme</vt:lpstr>
      <vt:lpstr>PowerPoint Presentation</vt:lpstr>
      <vt:lpstr>PowerPoint Presentation</vt:lpstr>
      <vt:lpstr>SDLC PHASES</vt:lpstr>
      <vt:lpstr>SDLC PHASES</vt:lpstr>
      <vt:lpstr>PowerPoint Presentation</vt:lpstr>
      <vt:lpstr>STAGE 2: SDLC Design Phase </vt:lpstr>
      <vt:lpstr>STAGE 3:Coding/ development phase   </vt:lpstr>
      <vt:lpstr>STAGE 4:Testing phase   </vt:lpstr>
      <vt:lpstr>STAGE 5:Deployment  </vt:lpstr>
      <vt:lpstr>STAGE 6:Operations and Maintenance   </vt:lpstr>
      <vt:lpstr>SDLC MODELS</vt:lpstr>
      <vt:lpstr>Reasons  for Using  SDLC Models</vt:lpstr>
      <vt:lpstr>Advantages of Choosing  an Appropriate SDLC</vt:lpstr>
      <vt:lpstr>Common Life Cycle  Models</vt:lpstr>
      <vt:lpstr>Waterfall Model</vt:lpstr>
      <vt:lpstr>Waterfall Model</vt:lpstr>
      <vt:lpstr>PowerPoint Presentation</vt:lpstr>
      <vt:lpstr>Waterfall Model  Strengths</vt:lpstr>
      <vt:lpstr>Waterfall Model  Weaknesses</vt:lpstr>
      <vt:lpstr>When to use the  Waterfall Model</vt:lpstr>
      <vt:lpstr>Spiral/Iterative Model</vt:lpstr>
      <vt:lpstr>Spiral Model</vt:lpstr>
      <vt:lpstr>Spiral Model</vt:lpstr>
      <vt:lpstr>PowerPoint Presentation</vt:lpstr>
      <vt:lpstr>Spiral Model Strengths</vt:lpstr>
      <vt:lpstr>Spiral Model Weaknesses</vt:lpstr>
      <vt:lpstr>When to use Spiral  Model</vt:lpstr>
      <vt:lpstr>Agile Model</vt:lpstr>
      <vt:lpstr>Agile Model</vt:lpstr>
      <vt:lpstr>Agile Model Strengths</vt:lpstr>
      <vt:lpstr>Agile Model Weaknesses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LINO</cp:lastModifiedBy>
  <cp:revision>44</cp:revision>
  <dcterms:created xsi:type="dcterms:W3CDTF">2021-01-04T01:11:49Z</dcterms:created>
  <dcterms:modified xsi:type="dcterms:W3CDTF">2021-09-30T01:44:41Z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2021-01-04T00:00:00Z</vt:filetime>
  </property>
</Properties>
</file>