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rts/chart1.xml" ContentType="application/vnd.openxmlformats-officedocument.drawingml.chart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262" r:id="rId3"/>
    <p:sldId id="257" r:id="rId4"/>
    <p:sldId id="317" r:id="rId5"/>
    <p:sldId id="318" r:id="rId6"/>
    <p:sldId id="258" r:id="rId7"/>
    <p:sldId id="261" r:id="rId8"/>
    <p:sldId id="315" r:id="rId9"/>
    <p:sldId id="263" r:id="rId10"/>
    <p:sldId id="264" r:id="rId11"/>
    <p:sldId id="265" r:id="rId12"/>
    <p:sldId id="289" r:id="rId13"/>
    <p:sldId id="290" r:id="rId14"/>
    <p:sldId id="291" r:id="rId15"/>
    <p:sldId id="302" r:id="rId16"/>
    <p:sldId id="296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301" r:id="rId25"/>
    <p:sldId id="363" r:id="rId26"/>
    <p:sldId id="278" r:id="rId27"/>
    <p:sldId id="280" r:id="rId28"/>
    <p:sldId id="303" r:id="rId29"/>
    <p:sldId id="281" r:id="rId30"/>
    <p:sldId id="307" r:id="rId31"/>
    <p:sldId id="306" r:id="rId32"/>
    <p:sldId id="305" r:id="rId33"/>
    <p:sldId id="284" r:id="rId34"/>
    <p:sldId id="285" r:id="rId35"/>
    <p:sldId id="286" r:id="rId36"/>
    <p:sldId id="320" r:id="rId37"/>
    <p:sldId id="292" r:id="rId38"/>
    <p:sldId id="287" r:id="rId39"/>
    <p:sldId id="288" r:id="rId40"/>
    <p:sldId id="293" r:id="rId41"/>
    <p:sldId id="294" r:id="rId42"/>
    <p:sldId id="295" r:id="rId43"/>
    <p:sldId id="360" r:id="rId44"/>
    <p:sldId id="308" r:id="rId45"/>
    <p:sldId id="309" r:id="rId46"/>
    <p:sldId id="310" r:id="rId47"/>
    <p:sldId id="311" r:id="rId48"/>
    <p:sldId id="312" r:id="rId49"/>
    <p:sldId id="362" r:id="rId50"/>
  </p:sldIdLst>
  <p:sldSz cx="9144000" cy="6858000" type="screen4x3"/>
  <p:notesSz cx="9144000" cy="6858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3567"/>
  </p:normalViewPr>
  <p:slideViewPr>
    <p:cSldViewPr showGuides="1">
      <p:cViewPr varScale="1">
        <p:scale>
          <a:sx n="60" d="100"/>
          <a:sy n="60" d="100"/>
        </p:scale>
        <p:origin x="146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9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endParaRPr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{22,29,29,33,29,27,37,7,17,26,26,10,22,43,37,28,26,32,17,19,31,31,31,28,31,35,25,27,15,33,25,31,23,31,24,19,28,30,32,23,34,38,24,35,27,26,28,27,31,37,17,28,32,35,19,22,26,28,32,25,17,31,15,39,28,26,44,23,30,24,21,27,26,25,30,19,27,35,27,33,32,25,28,27,29,23,28,26,28,21,30,37,28}</c:f>
              <c:numCache>
                <c:formatCode>General</c:formatCode>
                <c:ptCount val="93"/>
                <c:pt idx="0">
                  <c:v>22</c:v>
                </c:pt>
                <c:pt idx="1">
                  <c:v>29</c:v>
                </c:pt>
                <c:pt idx="2">
                  <c:v>29</c:v>
                </c:pt>
                <c:pt idx="3">
                  <c:v>33</c:v>
                </c:pt>
                <c:pt idx="4">
                  <c:v>29</c:v>
                </c:pt>
                <c:pt idx="5">
                  <c:v>27</c:v>
                </c:pt>
                <c:pt idx="6">
                  <c:v>37</c:v>
                </c:pt>
                <c:pt idx="7">
                  <c:v>7</c:v>
                </c:pt>
                <c:pt idx="8">
                  <c:v>17</c:v>
                </c:pt>
                <c:pt idx="9">
                  <c:v>26</c:v>
                </c:pt>
                <c:pt idx="10">
                  <c:v>26</c:v>
                </c:pt>
                <c:pt idx="11">
                  <c:v>10</c:v>
                </c:pt>
                <c:pt idx="12">
                  <c:v>22</c:v>
                </c:pt>
                <c:pt idx="13">
                  <c:v>43</c:v>
                </c:pt>
                <c:pt idx="14">
                  <c:v>37</c:v>
                </c:pt>
                <c:pt idx="15">
                  <c:v>28</c:v>
                </c:pt>
                <c:pt idx="16">
                  <c:v>26</c:v>
                </c:pt>
                <c:pt idx="17">
                  <c:v>32</c:v>
                </c:pt>
                <c:pt idx="18">
                  <c:v>17</c:v>
                </c:pt>
                <c:pt idx="19">
                  <c:v>19</c:v>
                </c:pt>
                <c:pt idx="20">
                  <c:v>31</c:v>
                </c:pt>
                <c:pt idx="21">
                  <c:v>31</c:v>
                </c:pt>
                <c:pt idx="22">
                  <c:v>31</c:v>
                </c:pt>
                <c:pt idx="23">
                  <c:v>28</c:v>
                </c:pt>
                <c:pt idx="24">
                  <c:v>31</c:v>
                </c:pt>
                <c:pt idx="25">
                  <c:v>35</c:v>
                </c:pt>
                <c:pt idx="26">
                  <c:v>25</c:v>
                </c:pt>
                <c:pt idx="27">
                  <c:v>27</c:v>
                </c:pt>
                <c:pt idx="28">
                  <c:v>15</c:v>
                </c:pt>
                <c:pt idx="29">
                  <c:v>33</c:v>
                </c:pt>
                <c:pt idx="30">
                  <c:v>25</c:v>
                </c:pt>
                <c:pt idx="31">
                  <c:v>31</c:v>
                </c:pt>
                <c:pt idx="32">
                  <c:v>23</c:v>
                </c:pt>
                <c:pt idx="33">
                  <c:v>31</c:v>
                </c:pt>
                <c:pt idx="34">
                  <c:v>24</c:v>
                </c:pt>
                <c:pt idx="35">
                  <c:v>19</c:v>
                </c:pt>
                <c:pt idx="36">
                  <c:v>28</c:v>
                </c:pt>
                <c:pt idx="37">
                  <c:v>30</c:v>
                </c:pt>
                <c:pt idx="38">
                  <c:v>32</c:v>
                </c:pt>
                <c:pt idx="39">
                  <c:v>23</c:v>
                </c:pt>
                <c:pt idx="40">
                  <c:v>34</c:v>
                </c:pt>
                <c:pt idx="41">
                  <c:v>38</c:v>
                </c:pt>
                <c:pt idx="42">
                  <c:v>24</c:v>
                </c:pt>
                <c:pt idx="43">
                  <c:v>35</c:v>
                </c:pt>
                <c:pt idx="44">
                  <c:v>27</c:v>
                </c:pt>
                <c:pt idx="45">
                  <c:v>26</c:v>
                </c:pt>
                <c:pt idx="46">
                  <c:v>28</c:v>
                </c:pt>
                <c:pt idx="47">
                  <c:v>27</c:v>
                </c:pt>
                <c:pt idx="48">
                  <c:v>31</c:v>
                </c:pt>
                <c:pt idx="49">
                  <c:v>37</c:v>
                </c:pt>
                <c:pt idx="50">
                  <c:v>17</c:v>
                </c:pt>
                <c:pt idx="51">
                  <c:v>28</c:v>
                </c:pt>
                <c:pt idx="52">
                  <c:v>32</c:v>
                </c:pt>
                <c:pt idx="53">
                  <c:v>35</c:v>
                </c:pt>
                <c:pt idx="54">
                  <c:v>19</c:v>
                </c:pt>
                <c:pt idx="55">
                  <c:v>22</c:v>
                </c:pt>
                <c:pt idx="56">
                  <c:v>26</c:v>
                </c:pt>
                <c:pt idx="57">
                  <c:v>28</c:v>
                </c:pt>
                <c:pt idx="58">
                  <c:v>32</c:v>
                </c:pt>
                <c:pt idx="59">
                  <c:v>25</c:v>
                </c:pt>
                <c:pt idx="60">
                  <c:v>17</c:v>
                </c:pt>
                <c:pt idx="61">
                  <c:v>31</c:v>
                </c:pt>
                <c:pt idx="62">
                  <c:v>15</c:v>
                </c:pt>
                <c:pt idx="63">
                  <c:v>39</c:v>
                </c:pt>
                <c:pt idx="64">
                  <c:v>28</c:v>
                </c:pt>
                <c:pt idx="65">
                  <c:v>26</c:v>
                </c:pt>
                <c:pt idx="66">
                  <c:v>44</c:v>
                </c:pt>
                <c:pt idx="67">
                  <c:v>23</c:v>
                </c:pt>
                <c:pt idx="68">
                  <c:v>30</c:v>
                </c:pt>
                <c:pt idx="69">
                  <c:v>24</c:v>
                </c:pt>
                <c:pt idx="70">
                  <c:v>21</c:v>
                </c:pt>
                <c:pt idx="71">
                  <c:v>27</c:v>
                </c:pt>
                <c:pt idx="72">
                  <c:v>26</c:v>
                </c:pt>
                <c:pt idx="73">
                  <c:v>25</c:v>
                </c:pt>
                <c:pt idx="74">
                  <c:v>30</c:v>
                </c:pt>
                <c:pt idx="75">
                  <c:v>19</c:v>
                </c:pt>
                <c:pt idx="76">
                  <c:v>27</c:v>
                </c:pt>
                <c:pt idx="77">
                  <c:v>35</c:v>
                </c:pt>
                <c:pt idx="78">
                  <c:v>27</c:v>
                </c:pt>
                <c:pt idx="79">
                  <c:v>33</c:v>
                </c:pt>
                <c:pt idx="80">
                  <c:v>32</c:v>
                </c:pt>
                <c:pt idx="81">
                  <c:v>25</c:v>
                </c:pt>
                <c:pt idx="82">
                  <c:v>28</c:v>
                </c:pt>
                <c:pt idx="83">
                  <c:v>27</c:v>
                </c:pt>
                <c:pt idx="84">
                  <c:v>29</c:v>
                </c:pt>
                <c:pt idx="85">
                  <c:v>23</c:v>
                </c:pt>
                <c:pt idx="86">
                  <c:v>28</c:v>
                </c:pt>
                <c:pt idx="87">
                  <c:v>26</c:v>
                </c:pt>
                <c:pt idx="88">
                  <c:v>28</c:v>
                </c:pt>
                <c:pt idx="89">
                  <c:v>21</c:v>
                </c:pt>
                <c:pt idx="90">
                  <c:v>30</c:v>
                </c:pt>
                <c:pt idx="91">
                  <c:v>37</c:v>
                </c:pt>
                <c:pt idx="92">
                  <c:v>28</c:v>
                </c:pt>
              </c:numCache>
            </c:numRef>
          </c:xVal>
          <c:yVal>
            <c:numRef>
              <c:f>{27,21,25,24,20,19,27,14,17,20,20,19,23,30,24,18,20,15,18,13,26,28,24,23,20,23,21,22,14,19,24,16,23,23,21,18,18,24,17,22,26,19,21,21,18,23,19,22,22,16,18,20,17,18,14,12,20,17,15,20,17,18,12,17,18,20,20,24,22,25,11,23,20,25,18,17,22,25,18,24,13,21,20,13,25,24,26,20,17,24,25,20,17}</c:f>
              <c:numCache>
                <c:formatCode>General</c:formatCode>
                <c:ptCount val="93"/>
                <c:pt idx="0">
                  <c:v>27</c:v>
                </c:pt>
                <c:pt idx="1">
                  <c:v>21</c:v>
                </c:pt>
                <c:pt idx="2">
                  <c:v>25</c:v>
                </c:pt>
                <c:pt idx="3">
                  <c:v>24</c:v>
                </c:pt>
                <c:pt idx="4">
                  <c:v>20</c:v>
                </c:pt>
                <c:pt idx="5">
                  <c:v>19</c:v>
                </c:pt>
                <c:pt idx="6">
                  <c:v>27</c:v>
                </c:pt>
                <c:pt idx="7">
                  <c:v>14</c:v>
                </c:pt>
                <c:pt idx="8">
                  <c:v>17</c:v>
                </c:pt>
                <c:pt idx="9">
                  <c:v>20</c:v>
                </c:pt>
                <c:pt idx="10">
                  <c:v>20</c:v>
                </c:pt>
                <c:pt idx="11">
                  <c:v>19</c:v>
                </c:pt>
                <c:pt idx="12">
                  <c:v>23</c:v>
                </c:pt>
                <c:pt idx="13">
                  <c:v>30</c:v>
                </c:pt>
                <c:pt idx="14">
                  <c:v>24</c:v>
                </c:pt>
                <c:pt idx="15">
                  <c:v>18</c:v>
                </c:pt>
                <c:pt idx="16">
                  <c:v>20</c:v>
                </c:pt>
                <c:pt idx="17">
                  <c:v>15</c:v>
                </c:pt>
                <c:pt idx="18">
                  <c:v>18</c:v>
                </c:pt>
                <c:pt idx="19">
                  <c:v>13</c:v>
                </c:pt>
                <c:pt idx="20">
                  <c:v>26</c:v>
                </c:pt>
                <c:pt idx="21">
                  <c:v>28</c:v>
                </c:pt>
                <c:pt idx="22">
                  <c:v>24</c:v>
                </c:pt>
                <c:pt idx="23">
                  <c:v>23</c:v>
                </c:pt>
                <c:pt idx="24">
                  <c:v>20</c:v>
                </c:pt>
                <c:pt idx="25">
                  <c:v>23</c:v>
                </c:pt>
                <c:pt idx="26">
                  <c:v>21</c:v>
                </c:pt>
                <c:pt idx="27">
                  <c:v>22</c:v>
                </c:pt>
                <c:pt idx="28">
                  <c:v>14</c:v>
                </c:pt>
                <c:pt idx="29">
                  <c:v>19</c:v>
                </c:pt>
                <c:pt idx="30">
                  <c:v>24</c:v>
                </c:pt>
                <c:pt idx="31">
                  <c:v>16</c:v>
                </c:pt>
                <c:pt idx="32">
                  <c:v>23</c:v>
                </c:pt>
                <c:pt idx="33">
                  <c:v>23</c:v>
                </c:pt>
                <c:pt idx="34">
                  <c:v>21</c:v>
                </c:pt>
                <c:pt idx="35">
                  <c:v>18</c:v>
                </c:pt>
                <c:pt idx="36">
                  <c:v>18</c:v>
                </c:pt>
                <c:pt idx="37">
                  <c:v>24</c:v>
                </c:pt>
                <c:pt idx="38">
                  <c:v>17</c:v>
                </c:pt>
                <c:pt idx="39">
                  <c:v>22</c:v>
                </c:pt>
                <c:pt idx="40">
                  <c:v>26</c:v>
                </c:pt>
                <c:pt idx="41">
                  <c:v>19</c:v>
                </c:pt>
                <c:pt idx="42">
                  <c:v>21</c:v>
                </c:pt>
                <c:pt idx="43">
                  <c:v>21</c:v>
                </c:pt>
                <c:pt idx="44">
                  <c:v>18</c:v>
                </c:pt>
                <c:pt idx="45">
                  <c:v>23</c:v>
                </c:pt>
                <c:pt idx="46">
                  <c:v>19</c:v>
                </c:pt>
                <c:pt idx="47">
                  <c:v>22</c:v>
                </c:pt>
                <c:pt idx="48">
                  <c:v>22</c:v>
                </c:pt>
                <c:pt idx="49">
                  <c:v>16</c:v>
                </c:pt>
                <c:pt idx="50">
                  <c:v>18</c:v>
                </c:pt>
                <c:pt idx="51">
                  <c:v>20</c:v>
                </c:pt>
                <c:pt idx="52">
                  <c:v>17</c:v>
                </c:pt>
                <c:pt idx="53">
                  <c:v>18</c:v>
                </c:pt>
                <c:pt idx="54">
                  <c:v>14</c:v>
                </c:pt>
                <c:pt idx="55">
                  <c:v>12</c:v>
                </c:pt>
                <c:pt idx="56">
                  <c:v>20</c:v>
                </c:pt>
                <c:pt idx="57">
                  <c:v>17</c:v>
                </c:pt>
                <c:pt idx="58">
                  <c:v>15</c:v>
                </c:pt>
                <c:pt idx="59">
                  <c:v>20</c:v>
                </c:pt>
                <c:pt idx="60">
                  <c:v>17</c:v>
                </c:pt>
                <c:pt idx="61">
                  <c:v>18</c:v>
                </c:pt>
                <c:pt idx="62">
                  <c:v>12</c:v>
                </c:pt>
                <c:pt idx="63">
                  <c:v>17</c:v>
                </c:pt>
                <c:pt idx="64">
                  <c:v>18</c:v>
                </c:pt>
                <c:pt idx="65">
                  <c:v>20</c:v>
                </c:pt>
                <c:pt idx="66">
                  <c:v>20</c:v>
                </c:pt>
                <c:pt idx="67">
                  <c:v>24</c:v>
                </c:pt>
                <c:pt idx="68">
                  <c:v>22</c:v>
                </c:pt>
                <c:pt idx="69">
                  <c:v>25</c:v>
                </c:pt>
                <c:pt idx="70">
                  <c:v>11</c:v>
                </c:pt>
                <c:pt idx="71">
                  <c:v>23</c:v>
                </c:pt>
                <c:pt idx="72">
                  <c:v>20</c:v>
                </c:pt>
                <c:pt idx="73">
                  <c:v>25</c:v>
                </c:pt>
                <c:pt idx="74">
                  <c:v>18</c:v>
                </c:pt>
                <c:pt idx="75">
                  <c:v>17</c:v>
                </c:pt>
                <c:pt idx="76">
                  <c:v>22</c:v>
                </c:pt>
                <c:pt idx="77">
                  <c:v>25</c:v>
                </c:pt>
                <c:pt idx="78">
                  <c:v>18</c:v>
                </c:pt>
                <c:pt idx="79">
                  <c:v>24</c:v>
                </c:pt>
                <c:pt idx="80">
                  <c:v>13</c:v>
                </c:pt>
                <c:pt idx="81">
                  <c:v>21</c:v>
                </c:pt>
                <c:pt idx="82">
                  <c:v>20</c:v>
                </c:pt>
                <c:pt idx="83">
                  <c:v>13</c:v>
                </c:pt>
                <c:pt idx="84">
                  <c:v>25</c:v>
                </c:pt>
                <c:pt idx="85">
                  <c:v>24</c:v>
                </c:pt>
                <c:pt idx="86">
                  <c:v>26</c:v>
                </c:pt>
                <c:pt idx="87">
                  <c:v>20</c:v>
                </c:pt>
                <c:pt idx="88">
                  <c:v>17</c:v>
                </c:pt>
                <c:pt idx="89">
                  <c:v>24</c:v>
                </c:pt>
                <c:pt idx="90">
                  <c:v>25</c:v>
                </c:pt>
                <c:pt idx="91">
                  <c:v>20</c:v>
                </c:pt>
                <c:pt idx="92">
                  <c:v>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37F-405E-B1FF-7557362F37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954592"/>
        <c:axId val="541954264"/>
      </c:scatterChart>
      <c:valAx>
        <c:axId val="541954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SEQ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954264"/>
        <c:crosses val="autoZero"/>
        <c:crossBetween val="midCat"/>
      </c:valAx>
      <c:valAx>
        <c:axId val="541954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MCQ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9545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eaLnBrk="1" hangingPunct="1">
              <a:buNone/>
            </a:pPr>
            <a:endParaRPr lang="en-US" altLang="ja-JP" sz="1200" dirty="0">
              <a:ea typeface="MS PGothic" panose="020B0600070205080204" pitchFamily="34" charset="-128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algn="r" eaLnBrk="1" hangingPunct="1">
              <a:buNone/>
            </a:pPr>
            <a:endParaRPr lang="en-US" altLang="ja-JP" sz="1200" dirty="0">
              <a:ea typeface="MS PGothic" panose="020B0600070205080204" pitchFamily="34" charset="-128"/>
            </a:endParaRP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eaLnBrk="1" hangingPunct="1">
              <a:buNone/>
            </a:pPr>
            <a:endParaRPr lang="en-US" altLang="ja-JP" sz="1200" dirty="0">
              <a:ea typeface="MS PGothic" panose="020B0600070205080204" pitchFamily="34" charset="-128"/>
            </a:endParaRPr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ja-JP" altLang="en-US" sz="1200" dirty="0">
                <a:ea typeface="MS PGothic" panose="020B0600070205080204" pitchFamily="34" charset="-128"/>
              </a:rPr>
              <a:t>‹#›</a:t>
            </a:fld>
            <a:endParaRPr lang="ja-JP" altLang="en-US" sz="1200" dirty="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eaLnBrk="1" hangingPunct="1">
              <a:buNone/>
            </a:pPr>
            <a:endParaRPr lang="en-US" altLang="ja-JP" sz="1200" dirty="0">
              <a:ea typeface="MS PGothic" panose="020B0600070205080204" pitchFamily="34" charset="-128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algn="r" eaLnBrk="1" hangingPunct="1">
              <a:buNone/>
            </a:pPr>
            <a:endParaRPr lang="en-US" altLang="ja-JP" sz="1200" dirty="0">
              <a:ea typeface="MS PGothic" panose="020B0600070205080204" pitchFamily="34" charset="-128"/>
            </a:endParaRPr>
          </a:p>
        </p:txBody>
      </p:sp>
      <p:sp>
        <p:nvSpPr>
          <p:cNvPr id="6148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8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ＭＳ Ｐ明朝" pitchFamily="18" charset="-128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ＭＳ Ｐ明朝" pitchFamily="18" charset="-128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ＭＳ Ｐ明朝" pitchFamily="18" charset="-128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ＭＳ Ｐ明朝" pitchFamily="18" charset="-128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ＭＳ Ｐ明朝" pitchFamily="18" charset="-128"/>
                <a:cs typeface="+mn-cs"/>
              </a:rPr>
              <a:t>Fifth level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eaLnBrk="1" hangingPunct="1">
              <a:buNone/>
            </a:pPr>
            <a:endParaRPr lang="en-US" altLang="ja-JP" sz="1200" dirty="0">
              <a:ea typeface="MS PGothic" panose="020B0600070205080204" pitchFamily="34" charset="-128"/>
            </a:endParaRPr>
          </a:p>
        </p:txBody>
      </p:sp>
      <p:sp>
        <p:nvSpPr>
          <p:cNvPr id="68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ja-JP" altLang="en-US" sz="1200" dirty="0">
                <a:ea typeface="MS PGothic" panose="020B0600070205080204" pitchFamily="34" charset="-128"/>
              </a:rPr>
              <a:t>‹#›</a:t>
            </a:fld>
            <a:endParaRPr lang="ja-JP" altLang="en-US" sz="1200" dirty="0">
              <a:ea typeface="MS PGothic" panose="020B0600070205080204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 txBox="1">
            <a:spLocks noGrp="1"/>
          </p:cNvSpPr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ja-JP" altLang="en-US" dirty="0">
                <a:ea typeface="MS PGothic" panose="020B0600070205080204" pitchFamily="34" charset="-128"/>
              </a:rPr>
              <a:t>1</a:t>
            </a:fld>
            <a:endParaRPr lang="ja-JP" altLang="en-US" dirty="0">
              <a:ea typeface="MS PGothic" panose="020B0600070205080204" pitchFamily="34" charset="-128"/>
            </a:endParaRPr>
          </a:p>
        </p:txBody>
      </p:sp>
      <p:sp>
        <p:nvSpPr>
          <p:cNvPr id="9219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ja-JP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/>
          </p:cNvSpPr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ja-JP" altLang="en-US" dirty="0">
                <a:ea typeface="MS PGothic" panose="020B0600070205080204" pitchFamily="34" charset="-128"/>
              </a:rPr>
              <a:t>11</a:t>
            </a:fld>
            <a:endParaRPr lang="ja-JP" altLang="en-US" dirty="0">
              <a:ea typeface="MS PGothic" panose="020B0600070205080204" pitchFamily="34" charset="-128"/>
            </a:endParaRPr>
          </a:p>
        </p:txBody>
      </p:sp>
      <p:sp>
        <p:nvSpPr>
          <p:cNvPr id="28675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ja-JP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 txBox="1">
            <a:spLocks noGrp="1"/>
          </p:cNvSpPr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ja-JP" altLang="en-US" dirty="0">
                <a:ea typeface="MS PGothic" panose="020B0600070205080204" pitchFamily="34" charset="-128"/>
              </a:rPr>
              <a:t>12</a:t>
            </a:fld>
            <a:endParaRPr lang="ja-JP" altLang="en-US" dirty="0">
              <a:ea typeface="MS PGothic" panose="020B0600070205080204" pitchFamily="34" charset="-128"/>
            </a:endParaRPr>
          </a:p>
        </p:txBody>
      </p:sp>
      <p:sp>
        <p:nvSpPr>
          <p:cNvPr id="30723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ja-JP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 txBox="1">
            <a:spLocks noGrp="1"/>
          </p:cNvSpPr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ja-JP" altLang="en-US" dirty="0">
                <a:ea typeface="MS PGothic" panose="020B0600070205080204" pitchFamily="34" charset="-128"/>
              </a:rPr>
              <a:t>13</a:t>
            </a:fld>
            <a:endParaRPr lang="ja-JP" altLang="en-US" dirty="0">
              <a:ea typeface="MS PGothic" panose="020B0600070205080204" pitchFamily="34" charset="-128"/>
            </a:endParaRPr>
          </a:p>
        </p:txBody>
      </p:sp>
      <p:sp>
        <p:nvSpPr>
          <p:cNvPr id="32771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ja-JP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 txBox="1">
            <a:spLocks noGrp="1"/>
          </p:cNvSpPr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ja-JP" altLang="en-US" dirty="0">
                <a:ea typeface="MS PGothic" panose="020B0600070205080204" pitchFamily="34" charset="-128"/>
              </a:rPr>
              <a:t>14</a:t>
            </a:fld>
            <a:endParaRPr lang="ja-JP" altLang="en-US" dirty="0">
              <a:ea typeface="MS PGothic" panose="020B0600070205080204" pitchFamily="34" charset="-128"/>
            </a:endParaRPr>
          </a:p>
        </p:txBody>
      </p:sp>
      <p:sp>
        <p:nvSpPr>
          <p:cNvPr id="34819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ja-JP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 txBox="1">
            <a:spLocks noGrp="1"/>
          </p:cNvSpPr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ja-JP" altLang="en-US" dirty="0">
                <a:ea typeface="MS PGothic" panose="020B0600070205080204" pitchFamily="34" charset="-128"/>
              </a:rPr>
              <a:t>15</a:t>
            </a:fld>
            <a:endParaRPr lang="ja-JP" altLang="en-US" dirty="0">
              <a:ea typeface="MS PGothic" panose="020B0600070205080204" pitchFamily="34" charset="-128"/>
            </a:endParaRPr>
          </a:p>
        </p:txBody>
      </p:sp>
      <p:sp>
        <p:nvSpPr>
          <p:cNvPr id="36867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ja-JP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 txBox="1">
            <a:spLocks noGrp="1"/>
          </p:cNvSpPr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ja-JP" altLang="en-US" dirty="0">
                <a:ea typeface="MS PGothic" panose="020B0600070205080204" pitchFamily="34" charset="-128"/>
              </a:rPr>
              <a:t>16</a:t>
            </a:fld>
            <a:endParaRPr lang="ja-JP" altLang="en-US" dirty="0">
              <a:ea typeface="MS PGothic" panose="020B0600070205080204" pitchFamily="34" charset="-128"/>
            </a:endParaRPr>
          </a:p>
        </p:txBody>
      </p:sp>
      <p:sp>
        <p:nvSpPr>
          <p:cNvPr id="38915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r>
              <a:rPr lang="en-US" altLang="ja-JP" dirty="0">
                <a:ea typeface="MS PGothic" panose="020B0600070205080204" pitchFamily="34" charset="-128"/>
              </a:rPr>
              <a:t>The graph shows that more people who receives wireless service tends to own PDA compared to people who doesn’t receive wireless service. 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/>
          </p:cNvSpPr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ja-JP" altLang="en-US" dirty="0">
                <a:ea typeface="MS PGothic" panose="020B0600070205080204" pitchFamily="34" charset="-128"/>
              </a:rPr>
              <a:t>17</a:t>
            </a:fld>
            <a:endParaRPr lang="ja-JP" altLang="en-US" dirty="0">
              <a:ea typeface="MS PGothic" panose="020B0600070205080204" pitchFamily="34" charset="-128"/>
            </a:endParaRPr>
          </a:p>
        </p:txBody>
      </p:sp>
      <p:sp>
        <p:nvSpPr>
          <p:cNvPr id="40963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ja-JP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 txBox="1">
            <a:spLocks noGrp="1"/>
          </p:cNvSpPr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ja-JP" altLang="en-US" dirty="0">
                <a:ea typeface="MS PGothic" panose="020B0600070205080204" pitchFamily="34" charset="-128"/>
              </a:rPr>
              <a:t>18</a:t>
            </a:fld>
            <a:endParaRPr lang="ja-JP" altLang="en-US" dirty="0">
              <a:ea typeface="MS PGothic" panose="020B0600070205080204" pitchFamily="34" charset="-128"/>
            </a:endParaRPr>
          </a:p>
        </p:txBody>
      </p:sp>
      <p:sp>
        <p:nvSpPr>
          <p:cNvPr id="43011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ja-JP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/>
          </p:cNvSpPr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ja-JP" altLang="en-US" dirty="0">
                <a:ea typeface="MS PGothic" panose="020B0600070205080204" pitchFamily="34" charset="-128"/>
              </a:rPr>
              <a:t>19</a:t>
            </a:fld>
            <a:endParaRPr lang="ja-JP" altLang="en-US" dirty="0">
              <a:ea typeface="MS PGothic" panose="020B0600070205080204" pitchFamily="34" charset="-128"/>
            </a:endParaRPr>
          </a:p>
        </p:txBody>
      </p:sp>
      <p:sp>
        <p:nvSpPr>
          <p:cNvPr id="45059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ja-JP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 txBox="1">
            <a:spLocks noGrp="1"/>
          </p:cNvSpPr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ja-JP" altLang="en-US" dirty="0">
                <a:ea typeface="MS PGothic" panose="020B0600070205080204" pitchFamily="34" charset="-128"/>
              </a:rPr>
              <a:t>20</a:t>
            </a:fld>
            <a:endParaRPr lang="ja-JP" altLang="en-US" dirty="0">
              <a:ea typeface="MS PGothic" panose="020B0600070205080204" pitchFamily="34" charset="-128"/>
            </a:endParaRPr>
          </a:p>
        </p:txBody>
      </p:sp>
      <p:sp>
        <p:nvSpPr>
          <p:cNvPr id="47107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ja-JP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 txBox="1">
            <a:spLocks noGrp="1"/>
          </p:cNvSpPr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ja-JP" altLang="en-US" dirty="0">
                <a:ea typeface="MS PGothic" panose="020B0600070205080204" pitchFamily="34" charset="-128"/>
              </a:rPr>
              <a:t>2</a:t>
            </a:fld>
            <a:endParaRPr lang="ja-JP" altLang="en-US" dirty="0">
              <a:ea typeface="MS PGothic" panose="020B0600070205080204" pitchFamily="34" charset="-128"/>
            </a:endParaRPr>
          </a:p>
        </p:txBody>
      </p:sp>
      <p:sp>
        <p:nvSpPr>
          <p:cNvPr id="11267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ja-JP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 txBox="1">
            <a:spLocks noGrp="1"/>
          </p:cNvSpPr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ja-JP" altLang="en-US" dirty="0">
                <a:ea typeface="MS PGothic" panose="020B0600070205080204" pitchFamily="34" charset="-128"/>
              </a:rPr>
              <a:t>21</a:t>
            </a:fld>
            <a:endParaRPr lang="ja-JP" altLang="en-US" dirty="0">
              <a:ea typeface="MS PGothic" panose="020B0600070205080204" pitchFamily="34" charset="-128"/>
            </a:endParaRPr>
          </a:p>
        </p:txBody>
      </p:sp>
      <p:sp>
        <p:nvSpPr>
          <p:cNvPr id="49155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ja-JP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 txBox="1">
            <a:spLocks noGrp="1"/>
          </p:cNvSpPr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ja-JP" altLang="en-US" dirty="0">
                <a:ea typeface="MS PGothic" panose="020B0600070205080204" pitchFamily="34" charset="-128"/>
              </a:rPr>
              <a:t>22</a:t>
            </a:fld>
            <a:endParaRPr lang="ja-JP" altLang="en-US" dirty="0">
              <a:ea typeface="MS PGothic" panose="020B0600070205080204" pitchFamily="34" charset="-128"/>
            </a:endParaRPr>
          </a:p>
        </p:txBody>
      </p:sp>
      <p:sp>
        <p:nvSpPr>
          <p:cNvPr id="51203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ja-JP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 txBox="1">
            <a:spLocks noGrp="1"/>
          </p:cNvSpPr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ja-JP" altLang="en-US" dirty="0">
                <a:ea typeface="MS PGothic" panose="020B0600070205080204" pitchFamily="34" charset="-128"/>
              </a:rPr>
              <a:t>23</a:t>
            </a:fld>
            <a:endParaRPr lang="ja-JP" altLang="en-US" dirty="0">
              <a:ea typeface="MS PGothic" panose="020B0600070205080204" pitchFamily="34" charset="-128"/>
            </a:endParaRPr>
          </a:p>
        </p:txBody>
      </p:sp>
      <p:sp>
        <p:nvSpPr>
          <p:cNvPr id="53251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ja-JP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 txBox="1">
            <a:spLocks noGrp="1"/>
          </p:cNvSpPr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ja-JP" altLang="en-US" dirty="0">
                <a:ea typeface="MS PGothic" panose="020B0600070205080204" pitchFamily="34" charset="-128"/>
              </a:rPr>
              <a:t>24</a:t>
            </a:fld>
            <a:endParaRPr lang="ja-JP" altLang="en-US" dirty="0">
              <a:ea typeface="MS PGothic" panose="020B0600070205080204" pitchFamily="34" charset="-128"/>
            </a:endParaRPr>
          </a:p>
        </p:txBody>
      </p:sp>
      <p:sp>
        <p:nvSpPr>
          <p:cNvPr id="55299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ja-JP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 txBox="1">
            <a:spLocks noGrp="1"/>
          </p:cNvSpPr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ja-JP" altLang="en-US" dirty="0">
                <a:ea typeface="MS PGothic" panose="020B0600070205080204" pitchFamily="34" charset="-128"/>
              </a:rPr>
              <a:t>26</a:t>
            </a:fld>
            <a:endParaRPr lang="ja-JP" altLang="en-US" dirty="0">
              <a:ea typeface="MS PGothic" panose="020B0600070205080204" pitchFamily="34" charset="-128"/>
            </a:endParaRPr>
          </a:p>
        </p:txBody>
      </p:sp>
      <p:sp>
        <p:nvSpPr>
          <p:cNvPr id="57347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ja-JP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 txBox="1">
            <a:spLocks noGrp="1"/>
          </p:cNvSpPr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ja-JP" altLang="en-US" dirty="0">
                <a:ea typeface="MS PGothic" panose="020B0600070205080204" pitchFamily="34" charset="-128"/>
              </a:rPr>
              <a:t>27</a:t>
            </a:fld>
            <a:endParaRPr lang="ja-JP" altLang="en-US" dirty="0">
              <a:ea typeface="MS PGothic" panose="020B0600070205080204" pitchFamily="34" charset="-128"/>
            </a:endParaRPr>
          </a:p>
        </p:txBody>
      </p:sp>
      <p:sp>
        <p:nvSpPr>
          <p:cNvPr id="59395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ja-JP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 txBox="1">
            <a:spLocks noGrp="1"/>
          </p:cNvSpPr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ja-JP" altLang="en-US" dirty="0">
                <a:ea typeface="MS PGothic" panose="020B0600070205080204" pitchFamily="34" charset="-128"/>
              </a:rPr>
              <a:t>28</a:t>
            </a:fld>
            <a:endParaRPr lang="ja-JP" altLang="en-US" dirty="0">
              <a:ea typeface="MS PGothic" panose="020B0600070205080204" pitchFamily="34" charset="-128"/>
            </a:endParaRPr>
          </a:p>
        </p:txBody>
      </p:sp>
      <p:sp>
        <p:nvSpPr>
          <p:cNvPr id="61443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ja-JP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 txBox="1">
            <a:spLocks noGrp="1"/>
          </p:cNvSpPr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ja-JP" altLang="en-US" dirty="0">
                <a:ea typeface="MS PGothic" panose="020B0600070205080204" pitchFamily="34" charset="-128"/>
              </a:rPr>
              <a:t>29</a:t>
            </a:fld>
            <a:endParaRPr lang="ja-JP" altLang="en-US" dirty="0">
              <a:ea typeface="MS PGothic" panose="020B0600070205080204" pitchFamily="34" charset="-128"/>
            </a:endParaRPr>
          </a:p>
        </p:txBody>
      </p:sp>
      <p:sp>
        <p:nvSpPr>
          <p:cNvPr id="63491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ja-JP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 txBox="1">
            <a:spLocks noGrp="1"/>
          </p:cNvSpPr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ja-JP" altLang="en-US" dirty="0">
                <a:ea typeface="MS PGothic" panose="020B0600070205080204" pitchFamily="34" charset="-128"/>
              </a:rPr>
              <a:t>30</a:t>
            </a:fld>
            <a:endParaRPr lang="ja-JP" altLang="en-US" dirty="0">
              <a:ea typeface="MS PGothic" panose="020B0600070205080204" pitchFamily="34" charset="-128"/>
            </a:endParaRPr>
          </a:p>
        </p:txBody>
      </p:sp>
      <p:sp>
        <p:nvSpPr>
          <p:cNvPr id="65539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ja-JP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 txBox="1">
            <a:spLocks noGrp="1"/>
          </p:cNvSpPr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ja-JP" altLang="en-US" dirty="0">
                <a:ea typeface="MS PGothic" panose="020B0600070205080204" pitchFamily="34" charset="-128"/>
              </a:rPr>
              <a:t>31</a:t>
            </a:fld>
            <a:endParaRPr lang="ja-JP" altLang="en-US" dirty="0">
              <a:ea typeface="MS PGothic" panose="020B0600070205080204" pitchFamily="34" charset="-128"/>
            </a:endParaRPr>
          </a:p>
        </p:txBody>
      </p:sp>
      <p:sp>
        <p:nvSpPr>
          <p:cNvPr id="67587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ja-JP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 txBox="1">
            <a:spLocks noGrp="1"/>
          </p:cNvSpPr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ja-JP" altLang="en-US" dirty="0">
                <a:ea typeface="MS PGothic" panose="020B0600070205080204" pitchFamily="34" charset="-128"/>
              </a:rPr>
              <a:t>3</a:t>
            </a:fld>
            <a:endParaRPr lang="ja-JP" altLang="en-US" dirty="0">
              <a:ea typeface="MS PGothic" panose="020B0600070205080204" pitchFamily="34" charset="-128"/>
            </a:endParaRPr>
          </a:p>
        </p:txBody>
      </p:sp>
      <p:sp>
        <p:nvSpPr>
          <p:cNvPr id="13315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ja-JP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 txBox="1">
            <a:spLocks noGrp="1"/>
          </p:cNvSpPr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ja-JP" altLang="en-US" dirty="0">
                <a:ea typeface="MS PGothic" panose="020B0600070205080204" pitchFamily="34" charset="-128"/>
              </a:rPr>
              <a:t>32</a:t>
            </a:fld>
            <a:endParaRPr lang="ja-JP" altLang="en-US" dirty="0">
              <a:ea typeface="MS PGothic" panose="020B0600070205080204" pitchFamily="34" charset="-128"/>
            </a:endParaRPr>
          </a:p>
        </p:txBody>
      </p:sp>
      <p:sp>
        <p:nvSpPr>
          <p:cNvPr id="69635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ja-JP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 txBox="1">
            <a:spLocks noGrp="1"/>
          </p:cNvSpPr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ja-JP" altLang="en-US" dirty="0">
                <a:ea typeface="MS PGothic" panose="020B0600070205080204" pitchFamily="34" charset="-128"/>
              </a:rPr>
              <a:t>33</a:t>
            </a:fld>
            <a:endParaRPr lang="ja-JP" altLang="en-US" dirty="0">
              <a:ea typeface="MS PGothic" panose="020B0600070205080204" pitchFamily="34" charset="-128"/>
            </a:endParaRPr>
          </a:p>
        </p:txBody>
      </p:sp>
      <p:sp>
        <p:nvSpPr>
          <p:cNvPr id="71683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ja-JP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 txBox="1">
            <a:spLocks noGrp="1"/>
          </p:cNvSpPr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ja-JP" altLang="en-US" dirty="0">
                <a:ea typeface="MS PGothic" panose="020B0600070205080204" pitchFamily="34" charset="-128"/>
              </a:rPr>
              <a:t>34</a:t>
            </a:fld>
            <a:endParaRPr lang="ja-JP" altLang="en-US" dirty="0">
              <a:ea typeface="MS PGothic" panose="020B0600070205080204" pitchFamily="34" charset="-128"/>
            </a:endParaRPr>
          </a:p>
        </p:txBody>
      </p:sp>
      <p:sp>
        <p:nvSpPr>
          <p:cNvPr id="73731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ja-JP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 txBox="1">
            <a:spLocks noGrp="1"/>
          </p:cNvSpPr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ja-JP" altLang="en-US" dirty="0">
                <a:ea typeface="MS PGothic" panose="020B0600070205080204" pitchFamily="34" charset="-128"/>
              </a:rPr>
              <a:t>35</a:t>
            </a:fld>
            <a:endParaRPr lang="ja-JP" altLang="en-US" dirty="0">
              <a:ea typeface="MS PGothic" panose="020B0600070205080204" pitchFamily="34" charset="-128"/>
            </a:endParaRPr>
          </a:p>
        </p:txBody>
      </p:sp>
      <p:sp>
        <p:nvSpPr>
          <p:cNvPr id="75779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ja-JP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en-US" altLang="en-US" dirty="0">
              <a:ea typeface="MS PGothic" panose="020B0600070205080204" pitchFamily="34" charset="-128"/>
            </a:endParaRPr>
          </a:p>
        </p:txBody>
      </p:sp>
      <p:sp>
        <p:nvSpPr>
          <p:cNvPr id="7782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en-US" dirty="0">
                <a:latin typeface="Calibri" panose="020F0502020204030204" pitchFamily="34" charset="0"/>
                <a:ea typeface="MS PGothic" panose="020B0600070205080204" pitchFamily="34" charset="-128"/>
              </a:rPr>
              <a:t>36</a:t>
            </a:fld>
            <a:endParaRPr lang="en-US" altLang="en-US" dirty="0"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 txBox="1">
            <a:spLocks noGrp="1"/>
          </p:cNvSpPr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ja-JP" altLang="en-US" dirty="0">
                <a:ea typeface="MS PGothic" panose="020B0600070205080204" pitchFamily="34" charset="-128"/>
              </a:rPr>
              <a:t>37</a:t>
            </a:fld>
            <a:endParaRPr lang="ja-JP" altLang="en-US" dirty="0">
              <a:ea typeface="MS PGothic" panose="020B0600070205080204" pitchFamily="34" charset="-128"/>
            </a:endParaRPr>
          </a:p>
        </p:txBody>
      </p:sp>
      <p:sp>
        <p:nvSpPr>
          <p:cNvPr id="79875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ja-JP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 txBox="1">
            <a:spLocks noGrp="1"/>
          </p:cNvSpPr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ja-JP" altLang="en-US" dirty="0">
                <a:ea typeface="MS PGothic" panose="020B0600070205080204" pitchFamily="34" charset="-128"/>
              </a:rPr>
              <a:t>38</a:t>
            </a:fld>
            <a:endParaRPr lang="ja-JP" altLang="en-US" dirty="0">
              <a:ea typeface="MS PGothic" panose="020B0600070205080204" pitchFamily="34" charset="-128"/>
            </a:endParaRPr>
          </a:p>
        </p:txBody>
      </p:sp>
      <p:sp>
        <p:nvSpPr>
          <p:cNvPr id="81923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ja-JP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 txBox="1">
            <a:spLocks noGrp="1"/>
          </p:cNvSpPr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ja-JP" altLang="en-US" dirty="0">
                <a:ea typeface="MS PGothic" panose="020B0600070205080204" pitchFamily="34" charset="-128"/>
              </a:rPr>
              <a:t>39</a:t>
            </a:fld>
            <a:endParaRPr lang="ja-JP" altLang="en-US" dirty="0">
              <a:ea typeface="MS PGothic" panose="020B0600070205080204" pitchFamily="34" charset="-128"/>
            </a:endParaRPr>
          </a:p>
        </p:txBody>
      </p:sp>
      <p:sp>
        <p:nvSpPr>
          <p:cNvPr id="83971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ja-JP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 txBox="1">
            <a:spLocks noGrp="1"/>
          </p:cNvSpPr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ja-JP" altLang="en-US" dirty="0">
                <a:ea typeface="MS PGothic" panose="020B0600070205080204" pitchFamily="34" charset="-128"/>
              </a:rPr>
              <a:t>40</a:t>
            </a:fld>
            <a:endParaRPr lang="ja-JP" altLang="en-US" dirty="0">
              <a:ea typeface="MS PGothic" panose="020B0600070205080204" pitchFamily="34" charset="-128"/>
            </a:endParaRPr>
          </a:p>
        </p:txBody>
      </p:sp>
      <p:sp>
        <p:nvSpPr>
          <p:cNvPr id="86019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ja-JP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 txBox="1">
            <a:spLocks noGrp="1"/>
          </p:cNvSpPr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ja-JP" altLang="en-US" dirty="0">
                <a:ea typeface="MS PGothic" panose="020B0600070205080204" pitchFamily="34" charset="-128"/>
              </a:rPr>
              <a:t>41</a:t>
            </a:fld>
            <a:endParaRPr lang="ja-JP" altLang="en-US" dirty="0">
              <a:ea typeface="MS PGothic" panose="020B0600070205080204" pitchFamily="34" charset="-128"/>
            </a:endParaRPr>
          </a:p>
        </p:txBody>
      </p:sp>
      <p:sp>
        <p:nvSpPr>
          <p:cNvPr id="88067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ja-JP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 txBox="1">
            <a:spLocks noGrp="1"/>
          </p:cNvSpPr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ja-JP" altLang="en-US" dirty="0">
                <a:ea typeface="MS PGothic" panose="020B0600070205080204" pitchFamily="34" charset="-128"/>
              </a:rPr>
              <a:t>4</a:t>
            </a:fld>
            <a:endParaRPr lang="ja-JP" altLang="en-US" dirty="0">
              <a:ea typeface="MS PGothic" panose="020B0600070205080204" pitchFamily="34" charset="-128"/>
            </a:endParaRPr>
          </a:p>
        </p:txBody>
      </p:sp>
      <p:sp>
        <p:nvSpPr>
          <p:cNvPr id="15363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ja-JP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 txBox="1">
            <a:spLocks noGrp="1"/>
          </p:cNvSpPr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ja-JP" altLang="en-US" dirty="0">
                <a:ea typeface="MS PGothic" panose="020B0600070205080204" pitchFamily="34" charset="-128"/>
              </a:rPr>
              <a:t>42</a:t>
            </a:fld>
            <a:endParaRPr lang="ja-JP" altLang="en-US" dirty="0">
              <a:ea typeface="MS PGothic" panose="020B0600070205080204" pitchFamily="34" charset="-128"/>
            </a:endParaRPr>
          </a:p>
        </p:txBody>
      </p:sp>
      <p:sp>
        <p:nvSpPr>
          <p:cNvPr id="90115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ja-JP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 txBox="1">
            <a:spLocks noGrp="1"/>
          </p:cNvSpPr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ja-JP" altLang="en-US" dirty="0">
                <a:ea typeface="MS PGothic" panose="020B0600070205080204" pitchFamily="34" charset="-128"/>
              </a:rPr>
              <a:t>44</a:t>
            </a:fld>
            <a:endParaRPr lang="ja-JP" altLang="en-US" dirty="0">
              <a:ea typeface="MS PGothic" panose="020B0600070205080204" pitchFamily="34" charset="-128"/>
            </a:endParaRPr>
          </a:p>
        </p:txBody>
      </p:sp>
      <p:sp>
        <p:nvSpPr>
          <p:cNvPr id="92163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ja-JP" alt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 txBox="1">
            <a:spLocks noGrp="1"/>
          </p:cNvSpPr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ja-JP" altLang="en-US" dirty="0">
                <a:ea typeface="MS PGothic" panose="020B0600070205080204" pitchFamily="34" charset="-128"/>
              </a:rPr>
              <a:t>45</a:t>
            </a:fld>
            <a:endParaRPr lang="ja-JP" altLang="en-US" dirty="0">
              <a:ea typeface="MS PGothic" panose="020B0600070205080204" pitchFamily="34" charset="-128"/>
            </a:endParaRPr>
          </a:p>
        </p:txBody>
      </p:sp>
      <p:sp>
        <p:nvSpPr>
          <p:cNvPr id="94211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ja-JP" alt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 txBox="1">
            <a:spLocks noGrp="1"/>
          </p:cNvSpPr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ja-JP" altLang="en-US" dirty="0">
                <a:ea typeface="MS PGothic" panose="020B0600070205080204" pitchFamily="34" charset="-128"/>
              </a:rPr>
              <a:t>46</a:t>
            </a:fld>
            <a:endParaRPr lang="ja-JP" altLang="en-US" dirty="0">
              <a:ea typeface="MS PGothic" panose="020B0600070205080204" pitchFamily="34" charset="-128"/>
            </a:endParaRPr>
          </a:p>
        </p:txBody>
      </p:sp>
      <p:sp>
        <p:nvSpPr>
          <p:cNvPr id="96259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ja-JP" alt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 txBox="1">
            <a:spLocks noGrp="1"/>
          </p:cNvSpPr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ja-JP" altLang="en-US" dirty="0">
                <a:ea typeface="MS PGothic" panose="020B0600070205080204" pitchFamily="34" charset="-128"/>
              </a:rPr>
              <a:t>47</a:t>
            </a:fld>
            <a:endParaRPr lang="ja-JP" altLang="en-US" dirty="0">
              <a:ea typeface="MS PGothic" panose="020B0600070205080204" pitchFamily="34" charset="-128"/>
            </a:endParaRPr>
          </a:p>
        </p:txBody>
      </p:sp>
      <p:sp>
        <p:nvSpPr>
          <p:cNvPr id="98307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ja-JP" alt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 txBox="1">
            <a:spLocks noGrp="1"/>
          </p:cNvSpPr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ja-JP" altLang="en-US" dirty="0">
                <a:ea typeface="MS PGothic" panose="020B0600070205080204" pitchFamily="34" charset="-128"/>
              </a:rPr>
              <a:t>48</a:t>
            </a:fld>
            <a:endParaRPr lang="ja-JP" altLang="en-US" dirty="0">
              <a:ea typeface="MS PGothic" panose="020B0600070205080204" pitchFamily="34" charset="-128"/>
            </a:endParaRPr>
          </a:p>
        </p:txBody>
      </p:sp>
      <p:sp>
        <p:nvSpPr>
          <p:cNvPr id="100355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ja-JP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/>
          </p:cNvSpPr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ja-JP" altLang="en-US" dirty="0">
                <a:ea typeface="MS PGothic" panose="020B0600070205080204" pitchFamily="34" charset="-128"/>
              </a:rPr>
              <a:t>5</a:t>
            </a:fld>
            <a:endParaRPr lang="ja-JP" altLang="en-US" dirty="0">
              <a:ea typeface="MS PGothic" panose="020B0600070205080204" pitchFamily="34" charset="-128"/>
            </a:endParaRPr>
          </a:p>
        </p:txBody>
      </p:sp>
      <p:sp>
        <p:nvSpPr>
          <p:cNvPr id="17411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ja-JP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 txBox="1">
            <a:spLocks noGrp="1"/>
          </p:cNvSpPr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ja-JP" altLang="en-US" dirty="0">
                <a:ea typeface="MS PGothic" panose="020B0600070205080204" pitchFamily="34" charset="-128"/>
              </a:rPr>
              <a:t>6</a:t>
            </a:fld>
            <a:endParaRPr lang="ja-JP" altLang="en-US" dirty="0">
              <a:ea typeface="MS PGothic" panose="020B0600070205080204" pitchFamily="34" charset="-128"/>
            </a:endParaRPr>
          </a:p>
        </p:txBody>
      </p:sp>
      <p:sp>
        <p:nvSpPr>
          <p:cNvPr id="19459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ja-JP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 txBox="1">
            <a:spLocks noGrp="1"/>
          </p:cNvSpPr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ja-JP" altLang="en-US" dirty="0">
                <a:ea typeface="MS PGothic" panose="020B0600070205080204" pitchFamily="34" charset="-128"/>
              </a:rPr>
              <a:t>7</a:t>
            </a:fld>
            <a:endParaRPr lang="ja-JP" altLang="en-US" dirty="0">
              <a:ea typeface="MS PGothic" panose="020B0600070205080204" pitchFamily="34" charset="-128"/>
            </a:endParaRPr>
          </a:p>
        </p:txBody>
      </p:sp>
      <p:sp>
        <p:nvSpPr>
          <p:cNvPr id="21507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r>
              <a:rPr lang="en-US" altLang="ja-JP" dirty="0">
                <a:ea typeface="MS PGothic" panose="020B0600070205080204" pitchFamily="34" charset="-128"/>
              </a:rPr>
              <a:t>This window shows the actual data values and the name of the variables.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 txBox="1">
            <a:spLocks noGrp="1"/>
          </p:cNvSpPr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ja-JP" altLang="en-US" dirty="0">
                <a:ea typeface="MS PGothic" panose="020B0600070205080204" pitchFamily="34" charset="-128"/>
              </a:rPr>
              <a:t>9</a:t>
            </a:fld>
            <a:endParaRPr lang="ja-JP" altLang="en-US" dirty="0">
              <a:ea typeface="MS PGothic" panose="020B0600070205080204" pitchFamily="34" charset="-128"/>
            </a:endParaRPr>
          </a:p>
        </p:txBody>
      </p:sp>
      <p:sp>
        <p:nvSpPr>
          <p:cNvPr id="24579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ja-JP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 txBox="1">
            <a:spLocks noGrp="1"/>
          </p:cNvSpPr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ja-JP" altLang="en-US" dirty="0">
                <a:ea typeface="MS PGothic" panose="020B0600070205080204" pitchFamily="34" charset="-128"/>
              </a:rPr>
              <a:t>10</a:t>
            </a:fld>
            <a:endParaRPr lang="ja-JP" altLang="en-US" dirty="0">
              <a:ea typeface="MS PGothic" panose="020B0600070205080204" pitchFamily="34" charset="-128"/>
            </a:endParaRPr>
          </a:p>
        </p:txBody>
      </p:sp>
      <p:sp>
        <p:nvSpPr>
          <p:cNvPr id="26627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ja-JP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 useBgFill="1">
        <p:nvSpPr>
          <p:cNvPr id="4" name="Rounded Rectangle 10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/>
          <a:p>
            <a:pPr algn="r" eaLnBrk="1" hangingPunct="1">
              <a:buNone/>
            </a:pPr>
            <a:endParaRPr lang="en-US" altLang="ja-JP" dirty="0">
              <a:ea typeface="HG創英ﾌﾟﾚｾﾞﾝｽEB"/>
            </a:endParaRPr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/>
          <a:p>
            <a:pPr eaLnBrk="1" hangingPunct="1">
              <a:buNone/>
            </a:pPr>
            <a:endParaRPr lang="en-US" altLang="ja-JP" dirty="0">
              <a:ea typeface="HG創英ﾌﾟﾚｾﾞﾝｽEB"/>
            </a:endParaRPr>
          </a:p>
        </p:txBody>
      </p:sp>
      <p:sp>
        <p:nvSpPr>
          <p:cNvPr id="12" name="Slide Number Placeholder 28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noAutofit/>
          </a:bodyPr>
          <a:lstStyle/>
          <a:p>
            <a:pPr algn="ctr" eaLnBrk="1" hangingPunct="1"/>
            <a:fld id="{9A0DB2DC-4C9A-4742-B13C-FB6460FD3503}" type="slidenum">
              <a:rPr lang="ja-JP" altLang="en-US" dirty="0">
                <a:latin typeface="Franklin Gothic Book" panose="020B0503020102020204" pitchFamily="34" charset="0"/>
                <a:ea typeface="HGｺﾞｼｯｸM"/>
              </a:rPr>
              <a:t>‹#›</a:t>
            </a:fld>
            <a:endParaRPr lang="ja-JP" altLang="en-US" dirty="0">
              <a:latin typeface="Franklin Gothic Book" panose="020B0503020102020204" pitchFamily="34" charset="0"/>
              <a:ea typeface="HGｺﾞｼｯｸM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endParaRPr lang="en-US" altLang="ja-JP" dirty="0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endParaRPr lang="en-US" altLang="ja-JP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ja-JP" altLang="en-US" dirty="0"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endParaRPr lang="en-US" altLang="ja-JP" dirty="0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endParaRPr lang="en-US" altLang="ja-JP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ja-JP" altLang="en-US" dirty="0"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47800" y="1600200"/>
            <a:ext cx="35433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0" y="1600200"/>
            <a:ext cx="35433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endParaRPr lang="en-US" altLang="ja-JP" dirty="0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endParaRPr lang="en-US" altLang="ja-JP" dirty="0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ja-JP" altLang="en-US" dirty="0"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47800" y="1600200"/>
            <a:ext cx="35433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3500" y="1600200"/>
            <a:ext cx="35433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3500" y="3938588"/>
            <a:ext cx="35433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endParaRPr lang="en-US" altLang="ja-JP" dirty="0">
              <a:latin typeface="Arial" panose="020B0604020202020204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endParaRPr lang="en-US" altLang="ja-JP" dirty="0">
              <a:latin typeface="Arial" panose="020B060402020202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ja-JP" altLang="en-US" dirty="0"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47800" y="1600200"/>
            <a:ext cx="72390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800" y="3938588"/>
            <a:ext cx="72390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endParaRPr lang="en-US" altLang="ja-JP" dirty="0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endParaRPr lang="en-US" altLang="ja-JP" dirty="0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ja-JP" altLang="en-US" dirty="0"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47800" y="1600200"/>
            <a:ext cx="35433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3500" y="1600200"/>
            <a:ext cx="35433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447800" y="3938588"/>
            <a:ext cx="35433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3500" y="3938588"/>
            <a:ext cx="35433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endParaRPr lang="en-US" altLang="ja-JP" dirty="0">
              <a:latin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endParaRPr lang="en-US" altLang="ja-JP" dirty="0">
              <a:latin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ja-JP" altLang="en-US" dirty="0"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endParaRPr lang="en-US" altLang="ja-JP" dirty="0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endParaRPr lang="en-US" altLang="ja-JP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ja-JP" altLang="en-US" dirty="0"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endParaRPr lang="en-US" altLang="ja-JP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endParaRPr lang="en-US" altLang="ja-JP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ja-JP" altLang="en-US" dirty="0"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 useBgFill="1">
        <p:nvSpPr>
          <p:cNvPr id="5" name="Rounded Rectangle 10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4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5"/>
          <p:cNvSpPr/>
          <p:nvPr/>
        </p:nvSpPr>
        <p:spPr>
          <a:xfrm>
            <a:off x="69850" y="2341563"/>
            <a:ext cx="9013825" cy="46038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6"/>
          <p:cNvSpPr/>
          <p:nvPr/>
        </p:nvSpPr>
        <p:spPr>
          <a:xfrm>
            <a:off x="68263" y="2468563"/>
            <a:ext cx="9015413" cy="46038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/>
          <a:p>
            <a:pPr algn="r" eaLnBrk="1" hangingPunct="1">
              <a:buNone/>
            </a:pPr>
            <a:endParaRPr lang="en-US" altLang="ja-JP" dirty="0">
              <a:ea typeface="HG創英ﾌﾟﾚｾﾞﾝｽEB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 anchor="ctr" anchorCtr="0"/>
          <a:lstStyle/>
          <a:p>
            <a:pPr eaLnBrk="1" hangingPunct="1">
              <a:buNone/>
            </a:pPr>
            <a:endParaRPr lang="en-US" altLang="ja-JP" dirty="0">
              <a:ea typeface="HG創英ﾌﾟﾚｾﾞﾝｽEB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6050" y="6208713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noAutofit/>
          </a:bodyPr>
          <a:lstStyle/>
          <a:p>
            <a:pPr algn="ctr" eaLnBrk="1" hangingPunct="1"/>
            <a:fld id="{9A0DB2DC-4C9A-4742-B13C-FB6460FD3503}" type="slidenum">
              <a:rPr lang="ja-JP" altLang="en-US" dirty="0">
                <a:latin typeface="Franklin Gothic Book" panose="020B0503020102020204" pitchFamily="34" charset="0"/>
                <a:ea typeface="HGｺﾞｼｯｸM"/>
              </a:rPr>
              <a:t>‹#›</a:t>
            </a:fld>
            <a:endParaRPr lang="ja-JP" altLang="en-US" dirty="0">
              <a:latin typeface="Franklin Gothic Book" panose="020B0503020102020204" pitchFamily="34" charset="0"/>
              <a:ea typeface="HGｺﾞｼｯｸM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endParaRPr lang="en-US" altLang="ja-JP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endParaRPr lang="en-US" altLang="ja-JP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ja-JP" altLang="en-US" dirty="0"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endParaRPr lang="en-US" altLang="ja-JP" dirty="0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endParaRPr lang="en-US" altLang="ja-JP" dirty="0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ja-JP" altLang="en-US" dirty="0"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endParaRPr lang="en-US" altLang="ja-JP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endParaRPr lang="en-US" altLang="ja-JP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ja-JP" altLang="en-US" dirty="0"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endParaRPr lang="en-US" altLang="ja-JP" dirty="0">
              <a:latin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endParaRPr lang="en-US" altLang="ja-JP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ja-JP" altLang="en-US" dirty="0"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 useBgFill="1">
        <p:nvSpPr>
          <p:cNvPr id="5" name="Rounded Rectangle 10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/>
          <a:p>
            <a:pPr algn="r" eaLnBrk="1" hangingPunct="1">
              <a:buNone/>
            </a:pPr>
            <a:endParaRPr lang="en-US" altLang="ja-JP" dirty="0">
              <a:ea typeface="HG創英ﾌﾟﾚｾﾞﾝｽEB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/>
          <a:p>
            <a:pPr eaLnBrk="1" hangingPunct="1">
              <a:buNone/>
            </a:pPr>
            <a:endParaRPr lang="en-US" altLang="ja-JP" dirty="0">
              <a:ea typeface="HG創英ﾌﾟﾚｾﾞﾝｽEB"/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noAutofit/>
          </a:bodyPr>
          <a:lstStyle/>
          <a:p>
            <a:pPr algn="ctr" eaLnBrk="1" hangingPunct="1"/>
            <a:fld id="{9A0DB2DC-4C9A-4742-B13C-FB6460FD3503}" type="slidenum">
              <a:rPr lang="ja-JP" altLang="en-US" dirty="0">
                <a:latin typeface="Franklin Gothic Book" panose="020B0503020102020204" pitchFamily="34" charset="0"/>
                <a:ea typeface="HGｺﾞｼｯｸM"/>
              </a:rPr>
              <a:t>‹#›</a:t>
            </a:fld>
            <a:endParaRPr lang="ja-JP" altLang="en-US" dirty="0">
              <a:latin typeface="Franklin Gothic Book" panose="020B0503020102020204" pitchFamily="34" charset="0"/>
              <a:ea typeface="HGｺﾞｼｯｸM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3"/>
          <p:cNvSpPr/>
          <p:nvPr/>
        </p:nvSpPr>
        <p:spPr>
          <a:xfrm>
            <a:off x="68263" y="4649788"/>
            <a:ext cx="9007475" cy="46038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4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buNone/>
              <a:defRPr sz="3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/>
          <a:p>
            <a:pPr algn="r" eaLnBrk="1" hangingPunct="1">
              <a:buNone/>
            </a:pPr>
            <a:endParaRPr lang="en-US" altLang="ja-JP" dirty="0">
              <a:ea typeface="HG創英ﾌﾟﾚｾﾞﾝｽEB"/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</p:spPr>
        <p:txBody>
          <a:bodyPr anchor="ctr" anchorCtr="0"/>
          <a:lstStyle/>
          <a:p>
            <a:pPr eaLnBrk="1" hangingPunct="1">
              <a:buNone/>
            </a:pPr>
            <a:endParaRPr lang="en-US" altLang="ja-JP" dirty="0">
              <a:ea typeface="HG創英ﾌﾟﾚｾﾞﾝｽEB"/>
            </a:endParaRP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46050" y="6208713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noAutofit/>
          </a:bodyPr>
          <a:lstStyle/>
          <a:p>
            <a:pPr algn="ctr" eaLnBrk="1" hangingPunct="1"/>
            <a:fld id="{9A0DB2DC-4C9A-4742-B13C-FB6460FD3503}" type="slidenum">
              <a:rPr lang="ja-JP" altLang="en-US" dirty="0">
                <a:latin typeface="Franklin Gothic Book" panose="020B0503020102020204" pitchFamily="34" charset="0"/>
                <a:ea typeface="HGｺﾞｼｯｸM"/>
              </a:rPr>
              <a:t>‹#›</a:t>
            </a:fld>
            <a:endParaRPr lang="ja-JP" altLang="en-US" dirty="0">
              <a:latin typeface="Franklin Gothic Book" panose="020B0503020102020204" pitchFamily="34" charset="0"/>
              <a:ea typeface="HGｺﾞｼｯｸM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bIns="91440" anchor="b" anchorCtr="0"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>
              <a:defRPr sz="1400">
                <a:solidFill>
                  <a:schemeClr val="tx2"/>
                </a:solidFill>
                <a:ea typeface="HG創英ﾌﾟﾚｾﾞﾝｽEB"/>
              </a:defRPr>
            </a:lvl1pPr>
          </a:lstStyle>
          <a:p>
            <a:pPr lvl="0" eaLnBrk="1" hangingPunct="1">
              <a:buNone/>
            </a:pPr>
            <a:endParaRPr lang="en-US" altLang="ja-JP" dirty="0">
              <a:latin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>
              <a:defRPr sz="1400">
                <a:solidFill>
                  <a:schemeClr val="tx2"/>
                </a:solidFill>
                <a:ea typeface="HG創英ﾌﾟﾚｾﾞﾝｽEB"/>
              </a:defRPr>
            </a:lvl1pPr>
          </a:lstStyle>
          <a:p>
            <a:pPr lvl="0" eaLnBrk="1" hangingPunct="1">
              <a:buNone/>
            </a:pPr>
            <a:endParaRPr lang="en-US" altLang="ja-JP" dirty="0">
              <a:latin typeface="Arial" panose="020B0604020202020204" pitchFamily="34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noAutofit/>
          </a:bodyPr>
          <a:lstStyle>
            <a:lvl1pPr algn="ctr">
              <a:defRPr sz="1400">
                <a:solidFill>
                  <a:srgbClr val="FFFFFF"/>
                </a:solidFill>
                <a:latin typeface="Franklin Gothic Book" panose="020B0503020102020204" pitchFamily="34" charset="0"/>
                <a:ea typeface="HGｺﾞｼｯｸM"/>
              </a:defRPr>
            </a:lvl1pPr>
          </a:lstStyle>
          <a:p>
            <a:pPr lvl="0" eaLnBrk="1" hangingPunct="1"/>
            <a:fld id="{9A0DB2DC-4C9A-4742-B13C-FB6460FD3503}" type="slidenum">
              <a:rPr lang="ja-JP" altLang="en-US" dirty="0"/>
              <a:t>‹#›</a:t>
            </a:fld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005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oleObject" Target="../embeddings/oleObject7.bin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8.png"/><Relationship Id="rId5" Type="http://schemas.openxmlformats.org/officeDocument/2006/relationships/image" Target="../media/image47.wmf"/><Relationship Id="rId4" Type="http://schemas.openxmlformats.org/officeDocument/2006/relationships/oleObject" Target="../embeddings/oleObject9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2.png"/><Relationship Id="rId4" Type="http://schemas.openxmlformats.org/officeDocument/2006/relationships/oleObject" Target="../embeddings/oleObject12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7.png"/><Relationship Id="rId4" Type="http://schemas.openxmlformats.org/officeDocument/2006/relationships/image" Target="../media/image5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ctrTitle"/>
          </p:nvPr>
        </p:nvSpPr>
        <p:spPr>
          <a:xfrm>
            <a:off x="1600200" y="1981200"/>
            <a:ext cx="6096000" cy="936625"/>
          </a:xfrm>
          <a:ln/>
        </p:spPr>
        <p:txBody>
          <a:bodyPr vert="horz" wrap="square" lIns="91440" tIns="45720" rIns="91440" bIns="91440" anchor="ctr" anchorCtr="0"/>
          <a:lstStyle/>
          <a:p>
            <a:pPr eaLnBrk="1" hangingPunct="1">
              <a:buClrTx/>
              <a:buSzTx/>
              <a:buFontTx/>
            </a:pPr>
            <a:r>
              <a:rPr lang="en-US" altLang="ja-JP" kern="120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j-cs"/>
              </a:rPr>
              <a:t>Introduction</a:t>
            </a:r>
            <a:r>
              <a:rPr lang="en-US" altLang="ja-JP" kern="1200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j-cs"/>
              </a:rPr>
              <a:t> </a:t>
            </a:r>
            <a:r>
              <a:rPr lang="en-US" altLang="ja-JP" kern="120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j-cs"/>
              </a:rPr>
              <a:t>to SPSS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91440" anchor="b" anchorCtr="0"/>
          <a:lstStyle/>
          <a:p>
            <a:pPr eaLnBrk="1" hangingPunct="1"/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Variable View window: Type</a:t>
            </a:r>
          </a:p>
        </p:txBody>
      </p:sp>
      <p:sp>
        <p:nvSpPr>
          <p:cNvPr id="25603" name="Rectangle 4"/>
          <p:cNvSpPr>
            <a:spLocks noGrp="1"/>
          </p:cNvSpPr>
          <p:nvPr>
            <p:ph type="body" sz="half" idx="1"/>
          </p:nvPr>
        </p:nvSpPr>
        <p:spPr>
          <a:xfrm>
            <a:off x="1295400" y="1447800"/>
            <a:ext cx="6705600" cy="4800600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buClr>
                <a:schemeClr val="accent1"/>
              </a:buClr>
              <a:buSzPct val="85000"/>
              <a:buFont typeface="Wingdings 2" panose="05020102010507070707" pitchFamily="18" charset="2"/>
            </a:pPr>
            <a:r>
              <a:rPr lang="en-US" altLang="ja-JP" sz="2000" dirty="0">
                <a:latin typeface="Arial" panose="020B0604020202020204" pitchFamily="34" charset="0"/>
                <a:ea typeface="MS PGothic" panose="020B0600070205080204" pitchFamily="34" charset="-128"/>
              </a:rPr>
              <a:t>Type</a:t>
            </a:r>
          </a:p>
          <a:p>
            <a:pPr lvl="1" eaLnBrk="1" hangingPunct="1">
              <a:buClr>
                <a:schemeClr val="accent2"/>
              </a:buClr>
              <a:buSzPct val="85000"/>
              <a:buFont typeface="Wingdings 2" panose="05020102010507070707" pitchFamily="18" charset="2"/>
            </a:pPr>
            <a:r>
              <a:rPr lang="en-US" altLang="ja-JP" sz="1800" dirty="0">
                <a:latin typeface="Arial" panose="020B0604020202020204" pitchFamily="34" charset="0"/>
                <a:ea typeface="MS PGothic" panose="020B0600070205080204" pitchFamily="34" charset="-128"/>
              </a:rPr>
              <a:t>Click on the ‘type’ box. The two basic types of variables that you will use are numeric and string.</a:t>
            </a:r>
            <a:r>
              <a:rPr lang="en-US" altLang="ja-JP" sz="1800" dirty="0">
                <a:ea typeface="MS PGothic" panose="020B0600070205080204" pitchFamily="34" charset="-128"/>
              </a:rPr>
              <a:t> </a:t>
            </a:r>
            <a:r>
              <a:rPr lang="en-US" altLang="ja-JP" sz="1800" dirty="0">
                <a:latin typeface="Arial" panose="020B0604020202020204" pitchFamily="34" charset="0"/>
                <a:ea typeface="MS PGothic" panose="020B0600070205080204" pitchFamily="34" charset="-128"/>
              </a:rPr>
              <a:t>This column enables you to specify the type of variable.</a:t>
            </a:r>
          </a:p>
        </p:txBody>
      </p:sp>
      <p:graphicFrame>
        <p:nvGraphicFramePr>
          <p:cNvPr id="25604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1676400" y="2895600"/>
          <a:ext cx="6183313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343775" imgH="3800475" progId="Paint.Picture">
                  <p:embed/>
                </p:oleObj>
              </mc:Choice>
              <mc:Fallback>
                <p:oleObj r:id="rId3" imgW="7343775" imgH="3800475" progId="Paint.Picture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1676400" y="2895600"/>
                        <a:ext cx="6183313" cy="32004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91440" anchor="b" anchorCtr="0"/>
          <a:lstStyle/>
          <a:p>
            <a:pPr eaLnBrk="1" hangingPunct="1"/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Variable View window: Width</a:t>
            </a:r>
          </a:p>
        </p:txBody>
      </p:sp>
      <p:sp>
        <p:nvSpPr>
          <p:cNvPr id="27651" name="Rectangle 3"/>
          <p:cNvSpPr>
            <a:spLocks noGrp="1"/>
          </p:cNvSpPr>
          <p:nvPr>
            <p:ph type="body" sz="half" idx="1"/>
          </p:nvPr>
        </p:nvSpPr>
        <p:spPr>
          <a:xfrm>
            <a:off x="1066800" y="1600200"/>
            <a:ext cx="7620000" cy="2185988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 2" panose="05020102010507070707" pitchFamily="18" charset="2"/>
            </a:pPr>
            <a:r>
              <a:rPr lang="en-US" altLang="ja-JP" sz="2400" dirty="0">
                <a:latin typeface="Arial" panose="020B0604020202020204" pitchFamily="34" charset="0"/>
                <a:ea typeface="MS PGothic" panose="020B0600070205080204" pitchFamily="34" charset="-128"/>
              </a:rPr>
              <a:t>Width</a:t>
            </a:r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  <a:buSzPct val="85000"/>
              <a:buFont typeface="Wingdings 2" panose="05020102010507070707" pitchFamily="18" charset="2"/>
            </a:pP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Width allows you to determine the number of characters SPSS will allow to be entered for the variable</a:t>
            </a:r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  <a:buSzPct val="85000"/>
              <a:buFontTx/>
              <a:buNone/>
            </a:pPr>
            <a:endParaRPr lang="en-US" altLang="ja-JP" dirty="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  <a:buSzPct val="85000"/>
              <a:buFontTx/>
              <a:buNone/>
            </a:pPr>
            <a:endParaRPr lang="en-US" altLang="ja-JP" sz="1800" dirty="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  <a:buSzPct val="85000"/>
              <a:buFontTx/>
              <a:buNone/>
            </a:pPr>
            <a:endParaRPr lang="ja-JP" altLang="en-US" sz="18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pic>
        <p:nvPicPr>
          <p:cNvPr id="27652" name="Picture 5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143000" y="3048000"/>
            <a:ext cx="7239000" cy="2925763"/>
          </a:xfrm>
          <a:ln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/>
          </p:cNvSpPr>
          <p:nvPr>
            <p:ph type="title"/>
          </p:nvPr>
        </p:nvSpPr>
        <p:spPr>
          <a:xfrm>
            <a:off x="990600" y="274638"/>
            <a:ext cx="7696200" cy="1143000"/>
          </a:xfrm>
          <a:ln/>
        </p:spPr>
        <p:txBody>
          <a:bodyPr vert="horz" wrap="square" lIns="91440" tIns="45720" rIns="91440" bIns="91440" anchor="b" anchorCtr="0"/>
          <a:lstStyle/>
          <a:p>
            <a:pPr eaLnBrk="1" hangingPunct="1"/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Variable View window: Decimals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371600"/>
            <a:ext cx="7848600" cy="4754563"/>
          </a:xfrm>
        </p:spPr>
        <p:txBody>
          <a:bodyPr vert="horz" wrap="square" lIns="91440" tIns="45720" rIns="91440" bIns="45720" numCol="1" anchor="t" anchorCtr="0" compatLnSpc="1"/>
          <a:lstStyle/>
          <a:p>
            <a:pPr eaLnBrk="1" hangingPunct="1">
              <a:buClr>
                <a:schemeClr val="accent1"/>
              </a:buClr>
              <a:buSzPct val="85000"/>
              <a:buFont typeface="Wingdings 2" panose="05020102010507070707" pitchFamily="18" charset="2"/>
            </a:pPr>
            <a:r>
              <a:rPr lang="en-US" altLang="ja-JP" sz="2800" dirty="0">
                <a:latin typeface="Arial" panose="020B0604020202020204" pitchFamily="34" charset="0"/>
                <a:ea typeface="MS PGothic" panose="020B0600070205080204" pitchFamily="34" charset="-128"/>
              </a:rPr>
              <a:t>Decimals</a:t>
            </a:r>
          </a:p>
          <a:p>
            <a:pPr lvl="1" eaLnBrk="1" hangingPunct="1">
              <a:buClr>
                <a:schemeClr val="accent2"/>
              </a:buClr>
              <a:buSzPct val="85000"/>
              <a:buFont typeface="Wingdings 2" panose="05020102010507070707" pitchFamily="18" charset="2"/>
            </a:pP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Number of decimals</a:t>
            </a:r>
          </a:p>
          <a:p>
            <a:pPr lvl="1" eaLnBrk="1" hangingPunct="1">
              <a:buClr>
                <a:schemeClr val="accent2"/>
              </a:buClr>
              <a:buSzPct val="85000"/>
              <a:buFont typeface="Wingdings 2" panose="05020102010507070707" pitchFamily="18" charset="2"/>
            </a:pP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It has to be less than or equal to 16</a:t>
            </a:r>
          </a:p>
          <a:p>
            <a:pPr eaLnBrk="1" hangingPunct="1"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endParaRPr lang="ja-JP" altLang="en-US" sz="2800" dirty="0">
              <a:ea typeface="MS PGothic" panose="020B0600070205080204" pitchFamily="34" charset="-128"/>
            </a:endParaRPr>
          </a:p>
        </p:txBody>
      </p:sp>
      <p:pic>
        <p:nvPicPr>
          <p:cNvPr id="29700" name="Picture 11"/>
          <p:cNvPicPr>
            <a:picLocks noGrp="1" noChangeAspect="1"/>
          </p:cNvPicPr>
          <p:nvPr>
            <p:ph sz="quarter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914400" y="2743200"/>
            <a:ext cx="7239000" cy="3124200"/>
          </a:xfrm>
          <a:ln/>
        </p:spPr>
      </p:pic>
      <p:graphicFrame>
        <p:nvGraphicFramePr>
          <p:cNvPr id="44045" name="Object 1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983038" y="4800600"/>
          <a:ext cx="2743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913765" imgH="177800" progId="Equation.3">
                  <p:embed/>
                </p:oleObj>
              </mc:Choice>
              <mc:Fallback>
                <p:oleObj r:id="rId4" imgW="913765" imgH="177800" progId="Equation.3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>
                      <a:xfrm>
                        <a:off x="3983038" y="4800600"/>
                        <a:ext cx="2743200" cy="5334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91440" anchor="b" anchorCtr="0"/>
          <a:lstStyle/>
          <a:p>
            <a:pPr eaLnBrk="1" hangingPunct="1"/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Variable View window: Label</a:t>
            </a:r>
          </a:p>
        </p:txBody>
      </p:sp>
      <p:sp>
        <p:nvSpPr>
          <p:cNvPr id="31747" name="Rectangle 5"/>
          <p:cNvSpPr>
            <a:spLocks noGrp="1"/>
          </p:cNvSpPr>
          <p:nvPr>
            <p:ph type="body" sz="half" idx="1"/>
          </p:nvPr>
        </p:nvSpPr>
        <p:spPr>
          <a:xfrm>
            <a:off x="1143000" y="1600200"/>
            <a:ext cx="7543800" cy="2185988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buClr>
                <a:schemeClr val="accent1"/>
              </a:buClr>
              <a:buSzPct val="85000"/>
              <a:buFont typeface="Wingdings 2" panose="05020102010507070707" pitchFamily="18" charset="2"/>
            </a:pPr>
            <a:r>
              <a:rPr lang="en-US" altLang="ja-JP" sz="2800" dirty="0">
                <a:latin typeface="Arial" panose="020B0604020202020204" pitchFamily="34" charset="0"/>
                <a:ea typeface="MS PGothic" panose="020B0600070205080204" pitchFamily="34" charset="-128"/>
              </a:rPr>
              <a:t>Label</a:t>
            </a:r>
          </a:p>
          <a:p>
            <a:pPr lvl="1" eaLnBrk="1" hangingPunct="1">
              <a:buClr>
                <a:schemeClr val="accent2"/>
              </a:buClr>
              <a:buSzPct val="85000"/>
              <a:buFont typeface="Wingdings 2" panose="05020102010507070707" pitchFamily="18" charset="2"/>
            </a:pP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You can specify the details of the variable</a:t>
            </a:r>
          </a:p>
          <a:p>
            <a:pPr lvl="1" eaLnBrk="1" hangingPunct="1">
              <a:buClr>
                <a:schemeClr val="accent2"/>
              </a:buClr>
              <a:buSzPct val="85000"/>
              <a:buFont typeface="Wingdings 2" panose="05020102010507070707" pitchFamily="18" charset="2"/>
            </a:pP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You can write characters with spaces up to 256 characters</a:t>
            </a:r>
          </a:p>
          <a:p>
            <a:pPr eaLnBrk="1" hangingPunct="1">
              <a:buClr>
                <a:schemeClr val="accent1"/>
              </a:buClr>
              <a:buSzPct val="85000"/>
              <a:buFont typeface="Wingdings 2" panose="05020102010507070707" pitchFamily="18" charset="2"/>
            </a:pPr>
            <a:endParaRPr lang="ja-JP" altLang="en-US" sz="2800" dirty="0">
              <a:ea typeface="MS PGothic" panose="020B0600070205080204" pitchFamily="34" charset="-128"/>
            </a:endParaRPr>
          </a:p>
        </p:txBody>
      </p:sp>
      <p:pic>
        <p:nvPicPr>
          <p:cNvPr id="31748" name="Picture 7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143000" y="3657600"/>
            <a:ext cx="7239000" cy="2468563"/>
          </a:xfrm>
          <a:ln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/>
          </p:cNvSpPr>
          <p:nvPr>
            <p:ph type="title"/>
          </p:nvPr>
        </p:nvSpPr>
        <p:spPr>
          <a:xfrm>
            <a:off x="914400" y="304800"/>
            <a:ext cx="7848600" cy="1143000"/>
          </a:xfrm>
          <a:ln/>
        </p:spPr>
        <p:txBody>
          <a:bodyPr vert="horz" wrap="square" lIns="91440" tIns="45720" rIns="91440" bIns="91440" anchor="b" anchorCtr="0"/>
          <a:lstStyle/>
          <a:p>
            <a:pPr eaLnBrk="1" hangingPunct="1"/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Variable View window: Values</a:t>
            </a:r>
          </a:p>
        </p:txBody>
      </p:sp>
      <p:sp>
        <p:nvSpPr>
          <p:cNvPr id="33795" name="Rectangle 5"/>
          <p:cNvSpPr>
            <a:spLocks noGrp="1"/>
          </p:cNvSpPr>
          <p:nvPr>
            <p:ph type="body" sz="half" idx="1"/>
          </p:nvPr>
        </p:nvSpPr>
        <p:spPr>
          <a:xfrm>
            <a:off x="1066800" y="1600200"/>
            <a:ext cx="6769100" cy="2185988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buClr>
                <a:schemeClr val="accent1"/>
              </a:buClr>
              <a:buSzPct val="85000"/>
              <a:buFont typeface="Wingdings 2" panose="05020102010507070707" pitchFamily="18" charset="2"/>
            </a:pPr>
            <a:r>
              <a:rPr lang="en-US" altLang="ja-JP" sz="2800" dirty="0">
                <a:latin typeface="Arial" panose="020B0604020202020204" pitchFamily="34" charset="0"/>
                <a:ea typeface="MS PGothic" panose="020B0600070205080204" pitchFamily="34" charset="-128"/>
              </a:rPr>
              <a:t>Values</a:t>
            </a:r>
          </a:p>
          <a:p>
            <a:pPr lvl="1" eaLnBrk="1" hangingPunct="1">
              <a:buClr>
                <a:schemeClr val="accent2"/>
              </a:buClr>
              <a:buSzPct val="85000"/>
              <a:buFont typeface="Wingdings 2" panose="05020102010507070707" pitchFamily="18" charset="2"/>
            </a:pP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This is used and to suggest which numbers represent which categories when the variable represents a category </a:t>
            </a:r>
          </a:p>
          <a:p>
            <a:pPr eaLnBrk="1" hangingPunct="1">
              <a:buClr>
                <a:schemeClr val="accent1"/>
              </a:buClr>
              <a:buSzPct val="85000"/>
              <a:buFont typeface="Wingdings 2" panose="05020102010507070707" pitchFamily="18" charset="2"/>
            </a:pPr>
            <a:endParaRPr lang="ja-JP" altLang="en-US" sz="2800" dirty="0">
              <a:ea typeface="MS PGothic" panose="020B0600070205080204" pitchFamily="34" charset="-128"/>
            </a:endParaRPr>
          </a:p>
        </p:txBody>
      </p:sp>
      <p:pic>
        <p:nvPicPr>
          <p:cNvPr id="33796" name="Picture 7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066800" y="3657600"/>
            <a:ext cx="7239000" cy="2416175"/>
          </a:xfrm>
          <a:ln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91440" anchor="b" anchorCtr="0"/>
          <a:lstStyle/>
          <a:p>
            <a:pPr eaLnBrk="1" hangingPunct="1"/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Defining the value labels</a:t>
            </a:r>
          </a:p>
        </p:txBody>
      </p:sp>
      <p:sp>
        <p:nvSpPr>
          <p:cNvPr id="35843" name="Rectangle 4"/>
          <p:cNvSpPr>
            <a:spLocks noGrp="1"/>
          </p:cNvSpPr>
          <p:nvPr>
            <p:ph type="body" sz="half" idx="1"/>
          </p:nvPr>
        </p:nvSpPr>
        <p:spPr>
          <a:xfrm>
            <a:off x="1447800" y="1600200"/>
            <a:ext cx="6858000" cy="4525963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buClr>
                <a:schemeClr val="accent1"/>
              </a:buClr>
              <a:buSzPct val="85000"/>
              <a:buFont typeface="Wingdings 2" panose="05020102010507070707" pitchFamily="18" charset="2"/>
            </a:pPr>
            <a:r>
              <a:rPr lang="en-US" altLang="ja-JP" sz="2000" dirty="0">
                <a:latin typeface="Arial" panose="020B0604020202020204" pitchFamily="34" charset="0"/>
                <a:ea typeface="MS PGothic" panose="020B0600070205080204" pitchFamily="34" charset="-128"/>
              </a:rPr>
              <a:t>Click the cell in the values column as shown below</a:t>
            </a:r>
          </a:p>
          <a:p>
            <a:pPr eaLnBrk="1" hangingPunct="1">
              <a:buClr>
                <a:schemeClr val="accent1"/>
              </a:buClr>
              <a:buSzPct val="85000"/>
              <a:buFont typeface="Wingdings 2" panose="05020102010507070707" pitchFamily="18" charset="2"/>
            </a:pPr>
            <a:r>
              <a:rPr lang="en-US" altLang="ja-JP" sz="2000" dirty="0">
                <a:latin typeface="Arial" panose="020B0604020202020204" pitchFamily="34" charset="0"/>
                <a:ea typeface="MS PGothic" panose="020B0600070205080204" pitchFamily="34" charset="-128"/>
              </a:rPr>
              <a:t>For the value, and the label, you can put up to 60 characters.</a:t>
            </a:r>
          </a:p>
          <a:p>
            <a:pPr eaLnBrk="1" hangingPunct="1">
              <a:buClr>
                <a:schemeClr val="accent1"/>
              </a:buClr>
              <a:buSzPct val="85000"/>
              <a:buFont typeface="Wingdings 2" panose="05020102010507070707" pitchFamily="18" charset="2"/>
            </a:pPr>
            <a:r>
              <a:rPr lang="en-US" altLang="ja-JP" sz="2000" dirty="0">
                <a:latin typeface="Arial" panose="020B0604020202020204" pitchFamily="34" charset="0"/>
                <a:ea typeface="MS PGothic" panose="020B0600070205080204" pitchFamily="34" charset="-128"/>
              </a:rPr>
              <a:t>After defining the values click add and then click OK.</a:t>
            </a:r>
          </a:p>
        </p:txBody>
      </p:sp>
      <p:pic>
        <p:nvPicPr>
          <p:cNvPr id="35844" name="Picture 14"/>
          <p:cNvPicPr>
            <a:picLocks noGrp="1" noChangeAspect="1"/>
          </p:cNvPicPr>
          <p:nvPr>
            <p:ph sz="quarter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143000" y="3352800"/>
            <a:ext cx="3467100" cy="2895600"/>
          </a:xfrm>
          <a:ln/>
        </p:spPr>
      </p:pic>
      <p:pic>
        <p:nvPicPr>
          <p:cNvPr id="35845" name="Picture 16"/>
          <p:cNvPicPr>
            <a:picLocks noGrp="1" noChangeAspect="1"/>
          </p:cNvPicPr>
          <p:nvPr>
            <p:ph sz="quarter" idx="3"/>
          </p:nvPr>
        </p:nvPicPr>
        <p:blipFill>
          <a:blip r:embed="rId4"/>
          <a:srcRect/>
          <a:stretch>
            <a:fillRect/>
          </a:stretch>
        </p:blipFill>
        <p:spPr>
          <a:xfrm>
            <a:off x="4876800" y="3352800"/>
            <a:ext cx="3435350" cy="2895600"/>
          </a:xfrm>
          <a:ln/>
        </p:spPr>
      </p:pic>
      <p:grpSp>
        <p:nvGrpSpPr>
          <p:cNvPr id="35846" name="Group 20"/>
          <p:cNvGrpSpPr/>
          <p:nvPr/>
        </p:nvGrpSpPr>
        <p:grpSpPr>
          <a:xfrm>
            <a:off x="2514600" y="4419600"/>
            <a:ext cx="1066800" cy="747713"/>
            <a:chOff x="1776" y="2784"/>
            <a:chExt cx="672" cy="471"/>
          </a:xfrm>
        </p:grpSpPr>
        <p:sp>
          <p:nvSpPr>
            <p:cNvPr id="35847" name="Line 18"/>
            <p:cNvSpPr/>
            <p:nvPr/>
          </p:nvSpPr>
          <p:spPr>
            <a:xfrm flipV="1">
              <a:off x="2112" y="2784"/>
              <a:ext cx="336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848" name="Text Box 19"/>
            <p:cNvSpPr txBox="1"/>
            <p:nvPr/>
          </p:nvSpPr>
          <p:spPr>
            <a:xfrm>
              <a:off x="1776" y="3024"/>
              <a:ext cx="62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73050" indent="-273050" algn="l" rtl="0" eaLnBrk="0" fontAlgn="base" hangingPunct="0">
                <a:spcBef>
                  <a:spcPts val="575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005" indent="-22860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22325" indent="-22860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97280" indent="-22860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22860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ja-JP" sz="1800" dirty="0">
                  <a:latin typeface="Arial" panose="020B0604020202020204" pitchFamily="34" charset="0"/>
                  <a:ea typeface="MS PGothic" panose="020B0600070205080204" pitchFamily="34" charset="-128"/>
                </a:rPr>
                <a:t>Click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91440" anchor="b" anchorCtr="0"/>
          <a:lstStyle/>
          <a:p>
            <a:pPr eaLnBrk="1" hangingPunct="1"/>
            <a:r>
              <a:rPr lang="en-US" altLang="ja-JP" sz="360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Output Viewer</a:t>
            </a:r>
          </a:p>
        </p:txBody>
      </p:sp>
      <p:sp>
        <p:nvSpPr>
          <p:cNvPr id="37891" name="Rectangle 3"/>
          <p:cNvSpPr>
            <a:spLocks noGrp="1"/>
          </p:cNvSpPr>
          <p:nvPr>
            <p:ph type="body" sz="half" idx="1"/>
          </p:nvPr>
        </p:nvSpPr>
        <p:spPr>
          <a:xfrm>
            <a:off x="1447800" y="1600200"/>
            <a:ext cx="7086600" cy="4525963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buClr>
                <a:schemeClr val="accent1"/>
              </a:buClr>
              <a:buSzPct val="85000"/>
              <a:buFont typeface="Wingdings 2" panose="05020102010507070707" pitchFamily="18" charset="2"/>
            </a:pPr>
            <a:r>
              <a:rPr lang="en-US" altLang="ja-JP" sz="2000" dirty="0">
                <a:latin typeface="Arial" panose="020B0604020202020204" pitchFamily="34" charset="0"/>
                <a:ea typeface="MS PGothic" panose="020B0600070205080204" pitchFamily="34" charset="-128"/>
              </a:rPr>
              <a:t>Output Viewer</a:t>
            </a:r>
          </a:p>
          <a:p>
            <a:pPr eaLnBrk="1" hangingPunct="1">
              <a:buClr>
                <a:schemeClr val="accent1"/>
              </a:buClr>
              <a:buSzPct val="85000"/>
              <a:buFontTx/>
              <a:buNone/>
            </a:pPr>
            <a:r>
              <a:rPr lang="en-US" altLang="ja-JP" sz="2000" dirty="0">
                <a:latin typeface="Arial" panose="020B0604020202020204" pitchFamily="34" charset="0"/>
                <a:ea typeface="MS PGothic" panose="020B0600070205080204" pitchFamily="34" charset="-128"/>
              </a:rPr>
              <a:t>	Displays output and errors. Extension of the saved file will be “spv.”</a:t>
            </a:r>
          </a:p>
        </p:txBody>
      </p:sp>
      <p:pic>
        <p:nvPicPr>
          <p:cNvPr id="37892" name="Picture 5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676400" y="2895600"/>
            <a:ext cx="6553200" cy="3124200"/>
          </a:xfrm>
          <a:ln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838200"/>
          </a:xfrm>
          <a:ln/>
        </p:spPr>
        <p:txBody>
          <a:bodyPr vert="horz" wrap="square" lIns="91440" tIns="45720" rIns="91440" bIns="91440" anchor="b" anchorCtr="0"/>
          <a:lstStyle/>
          <a:p>
            <a:pPr algn="ctr" eaLnBrk="1" hangingPunct="1"/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Practice 1</a:t>
            </a:r>
          </a:p>
        </p:txBody>
      </p:sp>
      <p:sp>
        <p:nvSpPr>
          <p:cNvPr id="39939" name="Rectangle 3"/>
          <p:cNvSpPr>
            <a:spLocks noGrp="1"/>
          </p:cNvSpPr>
          <p:nvPr>
            <p:ph sz="quarter"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buClr>
                <a:schemeClr val="accent1"/>
              </a:buClr>
              <a:buSzPct val="85000"/>
              <a:buFont typeface="Wingdings 2" panose="05020102010507070707" pitchFamily="18" charset="2"/>
            </a:pPr>
            <a:r>
              <a:rPr lang="en-US" altLang="ja-JP" sz="2400" dirty="0">
                <a:latin typeface="Arial" panose="020B0604020202020204" pitchFamily="34" charset="0"/>
                <a:ea typeface="MS PGothic" panose="020B0600070205080204" pitchFamily="34" charset="-128"/>
              </a:rPr>
              <a:t>How would you put the following information into SPSS?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362200" y="2095500"/>
          <a:ext cx="4495800" cy="3413760"/>
        </p:xfrm>
        <a:graphic>
          <a:graphicData uri="http://schemas.openxmlformats.org/drawingml/2006/table">
            <a:tbl>
              <a:tblPr/>
              <a:tblGrid>
                <a:gridCol w="149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37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name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gender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height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7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sheryl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female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5.7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7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jennifer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female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5.4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7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tara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female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5.3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7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christian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male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5.6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7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jose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male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5.8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7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roberto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male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5.7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7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kasie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female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5.5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7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cady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female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5.5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7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sandy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female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5.6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7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daniel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male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6.0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37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kurra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female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5.4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37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ashley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female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5.4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37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alain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male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6.1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91440" anchor="b" anchorCtr="0"/>
          <a:lstStyle/>
          <a:p>
            <a:pPr eaLnBrk="1" hangingPunct="1"/>
            <a:r>
              <a:rPr lang="en-US" altLang="ja-JP" sz="3600" dirty="0">
                <a:latin typeface="Arial" panose="020B0604020202020204" pitchFamily="34" charset="0"/>
                <a:ea typeface="MS PGothic" panose="020B0600070205080204" pitchFamily="34" charset="-128"/>
              </a:rPr>
              <a:t>Practice 1 (Solution Sample)</a:t>
            </a:r>
          </a:p>
        </p:txBody>
      </p:sp>
      <p:pic>
        <p:nvPicPr>
          <p:cNvPr id="41987" name="Picture 13"/>
          <p:cNvPicPr>
            <a:picLocks noGrp="1" noChangeAspect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286000" y="4343400"/>
            <a:ext cx="4248150" cy="2133600"/>
          </a:xfrm>
          <a:ln/>
        </p:spPr>
      </p:pic>
      <p:pic>
        <p:nvPicPr>
          <p:cNvPr id="41988" name="Picture 9"/>
          <p:cNvPicPr>
            <a:picLocks noGrp="1" noChangeAspect="1"/>
          </p:cNvPicPr>
          <p:nvPr>
            <p:ph type="body" idx="4294967295"/>
          </p:nvPr>
        </p:nvPicPr>
        <p:blipFill>
          <a:blip r:embed="rId4"/>
          <a:srcRect/>
          <a:stretch>
            <a:fillRect/>
          </a:stretch>
        </p:blipFill>
        <p:spPr>
          <a:xfrm>
            <a:off x="609600" y="1524000"/>
            <a:ext cx="7467600" cy="2667000"/>
          </a:xfrm>
          <a:ln/>
        </p:spPr>
      </p:pic>
      <p:grpSp>
        <p:nvGrpSpPr>
          <p:cNvPr id="41989" name="Group 10"/>
          <p:cNvGrpSpPr/>
          <p:nvPr/>
        </p:nvGrpSpPr>
        <p:grpSpPr>
          <a:xfrm>
            <a:off x="4800600" y="2667000"/>
            <a:ext cx="2057400" cy="673100"/>
            <a:chOff x="2448" y="1728"/>
            <a:chExt cx="1344" cy="706"/>
          </a:xfrm>
        </p:grpSpPr>
        <p:sp>
          <p:nvSpPr>
            <p:cNvPr id="41990" name="Line 11"/>
            <p:cNvSpPr/>
            <p:nvPr/>
          </p:nvSpPr>
          <p:spPr>
            <a:xfrm flipV="1">
              <a:off x="2976" y="1728"/>
              <a:ext cx="816" cy="432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991" name="Text Box 12"/>
            <p:cNvSpPr txBox="1"/>
            <p:nvPr/>
          </p:nvSpPr>
          <p:spPr>
            <a:xfrm>
              <a:off x="2448" y="2018"/>
              <a:ext cx="768" cy="41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73050" indent="-273050" algn="l" rtl="0" eaLnBrk="0" fontAlgn="base" hangingPunct="0">
                <a:spcBef>
                  <a:spcPts val="575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005" indent="-22860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22325" indent="-22860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97280" indent="-22860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22860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ja-JP" sz="1800" b="1" dirty="0">
                  <a:solidFill>
                    <a:srgbClr val="CC6600"/>
                  </a:solidFill>
                  <a:latin typeface="Verdana" panose="020B0604030504040204" pitchFamily="34" charset="0"/>
                  <a:ea typeface="MS PGothic" panose="020B0600070205080204" pitchFamily="34" charset="-128"/>
                </a:rPr>
                <a:t>Click</a:t>
              </a:r>
              <a:r>
                <a:rPr lang="en-US" altLang="ja-JP" sz="2000" b="1" dirty="0">
                  <a:solidFill>
                    <a:srgbClr val="CC6600"/>
                  </a:solidFill>
                  <a:latin typeface="Verdana" panose="020B0604030504040204" pitchFamily="34" charset="0"/>
                  <a:ea typeface="MS PGothic" panose="020B0600070205080204" pitchFamily="34" charset="-128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81000"/>
            <a:ext cx="6934200" cy="28289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Group 11"/>
          <p:cNvGrpSpPr/>
          <p:nvPr/>
        </p:nvGrpSpPr>
        <p:grpSpPr>
          <a:xfrm>
            <a:off x="1600200" y="2133600"/>
            <a:ext cx="1981200" cy="762000"/>
            <a:chOff x="1152" y="1440"/>
            <a:chExt cx="1248" cy="480"/>
          </a:xfrm>
        </p:grpSpPr>
        <p:sp>
          <p:nvSpPr>
            <p:cNvPr id="44037" name="Line 12"/>
            <p:cNvSpPr/>
            <p:nvPr/>
          </p:nvSpPr>
          <p:spPr>
            <a:xfrm flipH="1">
              <a:off x="1152" y="1632"/>
              <a:ext cx="480" cy="288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4038" name="Text Box 13"/>
            <p:cNvSpPr txBox="1"/>
            <p:nvPr/>
          </p:nvSpPr>
          <p:spPr>
            <a:xfrm>
              <a:off x="1632" y="1440"/>
              <a:ext cx="76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73050" indent="-273050" algn="l" rtl="0" eaLnBrk="0" fontAlgn="base" hangingPunct="0">
                <a:spcBef>
                  <a:spcPts val="575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005" indent="-22860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22325" indent="-22860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97280" indent="-22860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22860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ja-JP" sz="2000" b="1" dirty="0">
                  <a:solidFill>
                    <a:srgbClr val="CC6600"/>
                  </a:solidFill>
                  <a:latin typeface="Verdana" panose="020B0604030504040204" pitchFamily="34" charset="0"/>
                  <a:ea typeface="MS PGothic" panose="020B0600070205080204" pitchFamily="34" charset="-128"/>
                </a:rPr>
                <a:t>Click </a:t>
              </a:r>
            </a:p>
          </p:txBody>
        </p:sp>
      </p:grpSp>
      <p:pic>
        <p:nvPicPr>
          <p:cNvPr id="44036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3457575"/>
            <a:ext cx="5400675" cy="3019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838200" y="228600"/>
            <a:ext cx="7543800" cy="1143000"/>
          </a:xfrm>
          <a:ln/>
        </p:spPr>
        <p:txBody>
          <a:bodyPr vert="horz" wrap="square" lIns="91440" tIns="45720" rIns="91440" bIns="91440" anchor="b" anchorCtr="0"/>
          <a:lstStyle/>
          <a:p>
            <a:pPr algn="ctr" eaLnBrk="1" hangingPunct="1"/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Objectives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0" y="1524000"/>
            <a:ext cx="7620000" cy="3886200"/>
          </a:xfrm>
        </p:spPr>
        <p:txBody>
          <a:bodyPr vert="horz" wrap="square" lIns="91440" tIns="45720" rIns="91440" bIns="45720" numCol="1" anchor="t" anchorCtr="0" compatLnSpc="1"/>
          <a:lstStyle/>
          <a:p>
            <a:pPr eaLnBrk="1" hangingPunct="1">
              <a:buClr>
                <a:schemeClr val="accent1"/>
              </a:buClr>
              <a:buSzPct val="85000"/>
              <a:buFont typeface="Wingdings 2" panose="05020102010507070707" pitchFamily="18" charset="2"/>
            </a:pP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At the end of </a:t>
            </a:r>
            <a:r>
              <a:rPr lang="en-US" altLang="ja-JP">
                <a:latin typeface="Arial" panose="020B0604020202020204" pitchFamily="34" charset="0"/>
                <a:ea typeface="MS PGothic" panose="020B0600070205080204" pitchFamily="34" charset="-128"/>
              </a:rPr>
              <a:t>this session 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participants should be able to:</a:t>
            </a:r>
          </a:p>
          <a:p>
            <a:pPr eaLnBrk="1" hangingPunct="1"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endParaRPr lang="en-US" altLang="ja-JP" dirty="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eaLnBrk="1" hangingPunct="1">
              <a:buClr>
                <a:schemeClr val="accent1"/>
              </a:buClr>
              <a:buSzPct val="85000"/>
              <a:buFont typeface="Wingdings 2" panose="05020102010507070707" pitchFamily="18" charset="2"/>
            </a:pPr>
            <a:r>
              <a:rPr lang="en-US" altLang="ja-JP" b="1" i="1" dirty="0">
                <a:latin typeface="Arial" panose="020B0604020202020204" pitchFamily="34" charset="0"/>
                <a:ea typeface="MS PGothic" panose="020B0600070205080204" pitchFamily="34" charset="-128"/>
              </a:rPr>
              <a:t>Enter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 data in SPSS    </a:t>
            </a:r>
          </a:p>
          <a:p>
            <a:pPr eaLnBrk="1" hangingPunct="1">
              <a:buClr>
                <a:schemeClr val="accent1"/>
              </a:buClr>
              <a:buSzPct val="85000"/>
              <a:buFont typeface="Wingdings 2" panose="05020102010507070707" pitchFamily="18" charset="2"/>
            </a:pPr>
            <a:r>
              <a:rPr lang="en-US" altLang="ja-JP" b="1" i="1" dirty="0">
                <a:latin typeface="Arial" panose="020B0604020202020204" pitchFamily="34" charset="0"/>
                <a:ea typeface="MS PGothic" panose="020B0600070205080204" pitchFamily="34" charset="-128"/>
              </a:rPr>
              <a:t>Summarize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 data in tables and graphs</a:t>
            </a:r>
          </a:p>
          <a:p>
            <a:pPr eaLnBrk="1" hangingPunct="1">
              <a:buClr>
                <a:schemeClr val="accent1"/>
              </a:buClr>
              <a:buSzPct val="85000"/>
              <a:buFont typeface="Wingdings 2" panose="05020102010507070707" pitchFamily="18" charset="2"/>
            </a:pPr>
            <a:r>
              <a:rPr lang="en-US" altLang="ja-JP" b="1" i="1" dirty="0">
                <a:latin typeface="Arial" panose="020B0604020202020204" pitchFamily="34" charset="0"/>
                <a:ea typeface="MS PGothic" panose="020B0600070205080204" pitchFamily="34" charset="-128"/>
              </a:rPr>
              <a:t>Perform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 analysis in SPSS</a:t>
            </a:r>
          </a:p>
          <a:p>
            <a:pPr eaLnBrk="1" hangingPunct="1">
              <a:buClr>
                <a:schemeClr val="accent1"/>
              </a:buClr>
              <a:buSzPct val="85000"/>
              <a:buFont typeface="Wingdings 2" panose="05020102010507070707" pitchFamily="18" charset="2"/>
            </a:pPr>
            <a:endParaRPr lang="ja-JP" altLang="en-US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pic>
        <p:nvPicPr>
          <p:cNvPr id="10244" name="Picture 3" descr="spssic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2384425"/>
            <a:ext cx="990600" cy="866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8613" y="2384425"/>
            <a:ext cx="1125537" cy="866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type="title"/>
          </p:nvPr>
        </p:nvSpPr>
        <p:spPr>
          <a:xfrm>
            <a:off x="914400" y="228600"/>
            <a:ext cx="7315200" cy="1143000"/>
          </a:xfrm>
          <a:ln/>
        </p:spPr>
        <p:txBody>
          <a:bodyPr vert="horz" wrap="square" lIns="91440" tIns="45720" rIns="91440" bIns="91440" anchor="b" anchorCtr="0"/>
          <a:lstStyle/>
          <a:p>
            <a:pPr algn="ctr" eaLnBrk="1" hangingPunct="1"/>
            <a:r>
              <a:rPr lang="en-US" altLang="ja-JP" sz="3600" dirty="0">
                <a:latin typeface="Arial" panose="020B0604020202020204" pitchFamily="34" charset="0"/>
                <a:ea typeface="MS PGothic" panose="020B0600070205080204" pitchFamily="34" charset="-128"/>
              </a:rPr>
              <a:t>Saving the data</a:t>
            </a:r>
          </a:p>
        </p:txBody>
      </p:sp>
      <p:sp>
        <p:nvSpPr>
          <p:cNvPr id="46083" name="Rectangle 3"/>
          <p:cNvSpPr>
            <a:spLocks noGrp="1"/>
          </p:cNvSpPr>
          <p:nvPr>
            <p:ph type="body" sz="half" idx="1"/>
          </p:nvPr>
        </p:nvSpPr>
        <p:spPr>
          <a:xfrm>
            <a:off x="1524000" y="1524000"/>
            <a:ext cx="6705600" cy="4800600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buClr>
                <a:schemeClr val="accent1"/>
              </a:buClr>
              <a:buSzPct val="85000"/>
              <a:buFont typeface="Wingdings 2" panose="05020102010507070707" pitchFamily="18" charset="2"/>
            </a:pPr>
            <a:r>
              <a:rPr lang="en-US" altLang="ja-JP" sz="2000" dirty="0">
                <a:latin typeface="Arial" panose="020B0604020202020204" pitchFamily="34" charset="0"/>
                <a:ea typeface="MS PGothic" panose="020B0600070205080204" pitchFamily="34" charset="-128"/>
              </a:rPr>
              <a:t>To save the data file you created simply click ‘file’ and click ‘save as.’ You can save the file in different forms by clicking “Save as type.”</a:t>
            </a:r>
          </a:p>
        </p:txBody>
      </p:sp>
      <p:graphicFrame>
        <p:nvGraphicFramePr>
          <p:cNvPr id="46084" name="Object 9"/>
          <p:cNvGraphicFramePr>
            <a:graphicFrameLocks noGrp="1" noChangeAspect="1"/>
          </p:cNvGraphicFramePr>
          <p:nvPr>
            <p:ph sz="half" idx="2"/>
          </p:nvPr>
        </p:nvGraphicFramePr>
        <p:xfrm>
          <a:off x="2514600" y="2667000"/>
          <a:ext cx="4302125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724525" imgH="4562475" progId="Paint.Picture">
                  <p:embed/>
                </p:oleObj>
              </mc:Choice>
              <mc:Fallback>
                <p:oleObj r:id="rId3" imgW="5724525" imgH="4562475" progId="Paint.Picture">
                  <p:embed/>
                  <p:pic>
                    <p:nvPicPr>
                      <p:cNvPr id="0" name="Picture 3076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2514600" y="2667000"/>
                        <a:ext cx="4302125" cy="34290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085" name="Group 14"/>
          <p:cNvGrpSpPr/>
          <p:nvPr/>
        </p:nvGrpSpPr>
        <p:grpSpPr>
          <a:xfrm>
            <a:off x="5257800" y="4114800"/>
            <a:ext cx="1219200" cy="1066800"/>
            <a:chOff x="3264" y="2592"/>
            <a:chExt cx="768" cy="672"/>
          </a:xfrm>
        </p:grpSpPr>
        <p:sp>
          <p:nvSpPr>
            <p:cNvPr id="46086" name="Line 12"/>
            <p:cNvSpPr/>
            <p:nvPr/>
          </p:nvSpPr>
          <p:spPr>
            <a:xfrm>
              <a:off x="3600" y="2832"/>
              <a:ext cx="432" cy="432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6087" name="Text Box 13"/>
            <p:cNvSpPr txBox="1"/>
            <p:nvPr/>
          </p:nvSpPr>
          <p:spPr>
            <a:xfrm>
              <a:off x="3264" y="2592"/>
              <a:ext cx="76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73050" indent="-273050" algn="l" rtl="0" eaLnBrk="0" fontAlgn="base" hangingPunct="0">
                <a:spcBef>
                  <a:spcPts val="575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005" indent="-22860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22325" indent="-22860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97280" indent="-22860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22860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ja-JP" sz="2000" b="1" dirty="0">
                  <a:solidFill>
                    <a:srgbClr val="CC6600"/>
                  </a:solidFill>
                  <a:latin typeface="Verdana" panose="020B0604030504040204" pitchFamily="34" charset="0"/>
                  <a:ea typeface="MS PGothic" panose="020B0600070205080204" pitchFamily="34" charset="-128"/>
                </a:rPr>
                <a:t>Click 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type="title"/>
          </p:nvPr>
        </p:nvSpPr>
        <p:spPr>
          <a:xfrm>
            <a:off x="914400" y="533400"/>
            <a:ext cx="7315200" cy="838200"/>
          </a:xfrm>
          <a:ln/>
        </p:spPr>
        <p:txBody>
          <a:bodyPr vert="horz" wrap="square" lIns="91440" tIns="45720" rIns="91440" bIns="91440" anchor="b" anchorCtr="0"/>
          <a:lstStyle/>
          <a:p>
            <a:pPr algn="ctr" eaLnBrk="1" hangingPunct="1"/>
            <a:r>
              <a:rPr lang="en-US" altLang="ja-JP" sz="3600" dirty="0">
                <a:latin typeface="Arial" panose="020B0604020202020204" pitchFamily="34" charset="0"/>
                <a:ea typeface="MS PGothic" panose="020B0600070205080204" pitchFamily="34" charset="-128"/>
              </a:rPr>
              <a:t>Sorting the data</a:t>
            </a:r>
          </a:p>
        </p:txBody>
      </p:sp>
      <p:sp>
        <p:nvSpPr>
          <p:cNvPr id="48131" name="Rectangle 3"/>
          <p:cNvSpPr>
            <a:spLocks noGrp="1"/>
          </p:cNvSpPr>
          <p:nvPr>
            <p:ph type="body" sz="half" idx="1"/>
          </p:nvPr>
        </p:nvSpPr>
        <p:spPr>
          <a:xfrm>
            <a:off x="1143000" y="1447800"/>
            <a:ext cx="6934200" cy="4876800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buClr>
                <a:schemeClr val="accent1"/>
              </a:buClr>
              <a:buSzPct val="85000"/>
              <a:buFont typeface="Wingdings 2" panose="05020102010507070707" pitchFamily="18" charset="2"/>
            </a:pPr>
            <a:r>
              <a:rPr lang="en-US" altLang="ja-JP" sz="2000" dirty="0">
                <a:latin typeface="Arial" panose="020B0604020202020204" pitchFamily="34" charset="0"/>
                <a:ea typeface="MS PGothic" panose="020B0600070205080204" pitchFamily="34" charset="-128"/>
              </a:rPr>
              <a:t>Click ‘Data’ and then click Sort Cases</a:t>
            </a:r>
          </a:p>
        </p:txBody>
      </p:sp>
      <p:graphicFrame>
        <p:nvGraphicFramePr>
          <p:cNvPr id="48132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1524000" y="2057400"/>
          <a:ext cx="5943600" cy="396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353050" imgH="3571875" progId="Paint.Picture">
                  <p:embed/>
                </p:oleObj>
              </mc:Choice>
              <mc:Fallback>
                <p:oleObj r:id="rId3" imgW="5353050" imgH="3571875" progId="Paint.Picture">
                  <p:embed/>
                  <p:pic>
                    <p:nvPicPr>
                      <p:cNvPr id="0" name="Picture 3077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1524000" y="2057400"/>
                        <a:ext cx="5943600" cy="39655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91440" anchor="b" anchorCtr="0"/>
          <a:lstStyle/>
          <a:p>
            <a:pPr eaLnBrk="1" hangingPunct="1"/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Sorting the data (cont’d)</a:t>
            </a:r>
          </a:p>
        </p:txBody>
      </p:sp>
      <p:sp>
        <p:nvSpPr>
          <p:cNvPr id="50179" name="Rectangle 5"/>
          <p:cNvSpPr>
            <a:spLocks noGrp="1"/>
          </p:cNvSpPr>
          <p:nvPr>
            <p:ph type="body" sz="half" idx="1"/>
          </p:nvPr>
        </p:nvSpPr>
        <p:spPr>
          <a:xfrm>
            <a:off x="1219200" y="1371600"/>
            <a:ext cx="7239000" cy="4525963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buClr>
                <a:schemeClr val="accent1"/>
              </a:buClr>
              <a:buSzPct val="85000"/>
              <a:buFont typeface="Wingdings 2" panose="05020102010507070707" pitchFamily="18" charset="2"/>
            </a:pPr>
            <a:r>
              <a:rPr lang="en-US" altLang="ja-JP" sz="2400" dirty="0">
                <a:latin typeface="Arial" panose="020B0604020202020204" pitchFamily="34" charset="0"/>
                <a:ea typeface="MS PGothic" panose="020B0600070205080204" pitchFamily="34" charset="-128"/>
              </a:rPr>
              <a:t>Double Click ‘Name of the students.’ Then click ok.</a:t>
            </a:r>
          </a:p>
        </p:txBody>
      </p:sp>
      <p:pic>
        <p:nvPicPr>
          <p:cNvPr id="50180" name="Picture 15"/>
          <p:cNvPicPr>
            <a:picLocks noGrp="1" noChangeAspect="1"/>
          </p:cNvPicPr>
          <p:nvPr>
            <p:ph sz="quarter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990600" y="2362200"/>
            <a:ext cx="3257550" cy="1981200"/>
          </a:xfrm>
          <a:ln/>
        </p:spPr>
      </p:pic>
      <p:pic>
        <p:nvPicPr>
          <p:cNvPr id="50181" name="Picture 20"/>
          <p:cNvPicPr>
            <a:picLocks noGrp="1" noChangeAspect="1"/>
          </p:cNvPicPr>
          <p:nvPr>
            <p:ph sz="quarter" idx="3"/>
          </p:nvPr>
        </p:nvPicPr>
        <p:blipFill>
          <a:blip r:embed="rId4"/>
          <a:srcRect/>
          <a:stretch>
            <a:fillRect/>
          </a:stretch>
        </p:blipFill>
        <p:spPr>
          <a:xfrm>
            <a:off x="990600" y="4495800"/>
            <a:ext cx="3259138" cy="1905000"/>
          </a:xfrm>
          <a:ln/>
        </p:spPr>
      </p:pic>
      <p:grpSp>
        <p:nvGrpSpPr>
          <p:cNvPr id="2" name="Group 27"/>
          <p:cNvGrpSpPr/>
          <p:nvPr/>
        </p:nvGrpSpPr>
        <p:grpSpPr>
          <a:xfrm>
            <a:off x="1828800" y="2819400"/>
            <a:ext cx="990600" cy="1052513"/>
            <a:chOff x="1152" y="1776"/>
            <a:chExt cx="624" cy="663"/>
          </a:xfrm>
        </p:grpSpPr>
        <p:sp>
          <p:nvSpPr>
            <p:cNvPr id="50187" name="Line 18"/>
            <p:cNvSpPr/>
            <p:nvPr/>
          </p:nvSpPr>
          <p:spPr>
            <a:xfrm flipH="1" flipV="1">
              <a:off x="1152" y="1776"/>
              <a:ext cx="240" cy="432"/>
            </a:xfrm>
            <a:prstGeom prst="line">
              <a:avLst/>
            </a:prstGeom>
            <a:ln w="31750" cap="flat" cmpd="sng">
              <a:solidFill>
                <a:schemeClr val="tx2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0188" name="Text Box 19"/>
            <p:cNvSpPr txBox="1"/>
            <p:nvPr/>
          </p:nvSpPr>
          <p:spPr>
            <a:xfrm>
              <a:off x="1248" y="2208"/>
              <a:ext cx="52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73050" indent="-273050" algn="l" rtl="0" eaLnBrk="0" fontAlgn="base" hangingPunct="0">
                <a:spcBef>
                  <a:spcPts val="575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005" indent="-22860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22325" indent="-22860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97280" indent="-22860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22860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ja-JP" sz="1800" b="1" dirty="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Click</a:t>
              </a:r>
            </a:p>
          </p:txBody>
        </p:sp>
      </p:grpSp>
      <p:grpSp>
        <p:nvGrpSpPr>
          <p:cNvPr id="3" name="Group 25"/>
          <p:cNvGrpSpPr/>
          <p:nvPr/>
        </p:nvGrpSpPr>
        <p:grpSpPr>
          <a:xfrm>
            <a:off x="1371600" y="5257800"/>
            <a:ext cx="1295400" cy="990600"/>
            <a:chOff x="864" y="3264"/>
            <a:chExt cx="816" cy="624"/>
          </a:xfrm>
        </p:grpSpPr>
        <p:sp>
          <p:nvSpPr>
            <p:cNvPr id="50185" name="Line 23"/>
            <p:cNvSpPr/>
            <p:nvPr/>
          </p:nvSpPr>
          <p:spPr>
            <a:xfrm flipH="1">
              <a:off x="864" y="3456"/>
              <a:ext cx="336" cy="432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0186" name="Text Box 24"/>
            <p:cNvSpPr txBox="1"/>
            <p:nvPr/>
          </p:nvSpPr>
          <p:spPr>
            <a:xfrm>
              <a:off x="1152" y="3264"/>
              <a:ext cx="52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73050" indent="-273050" algn="l" rtl="0" eaLnBrk="0" fontAlgn="base" hangingPunct="0">
                <a:spcBef>
                  <a:spcPts val="575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005" indent="-22860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22325" indent="-22860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97280" indent="-22860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22860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ja-JP" sz="1800" b="1" dirty="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Click</a:t>
              </a:r>
            </a:p>
          </p:txBody>
        </p:sp>
      </p:grpSp>
      <p:pic>
        <p:nvPicPr>
          <p:cNvPr id="21530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514600"/>
            <a:ext cx="4181475" cy="36766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title"/>
          </p:nvPr>
        </p:nvSpPr>
        <p:spPr>
          <a:xfrm>
            <a:off x="914400" y="228600"/>
            <a:ext cx="7315200" cy="838200"/>
          </a:xfrm>
          <a:ln/>
        </p:spPr>
        <p:txBody>
          <a:bodyPr vert="horz" wrap="square" lIns="91440" tIns="45720" rIns="91440" bIns="91440" anchor="b" anchorCtr="0"/>
          <a:lstStyle/>
          <a:p>
            <a:pPr algn="ctr" eaLnBrk="1" hangingPunct="1"/>
            <a:r>
              <a:rPr lang="en-US" altLang="ja-JP" sz="3200" dirty="0">
                <a:latin typeface="Arial" panose="020B0604020202020204" pitchFamily="34" charset="0"/>
                <a:ea typeface="MS PGothic" panose="020B0600070205080204" pitchFamily="34" charset="-128"/>
              </a:rPr>
              <a:t>Practice 2</a:t>
            </a:r>
          </a:p>
        </p:txBody>
      </p:sp>
      <p:sp>
        <p:nvSpPr>
          <p:cNvPr id="22531" name="Rectangle 3"/>
          <p:cNvSpPr>
            <a:spLocks noGrp="1"/>
          </p:cNvSpPr>
          <p:nvPr>
            <p:ph type="body" sz="half" idx="1"/>
          </p:nvPr>
        </p:nvSpPr>
        <p:spPr>
          <a:xfrm>
            <a:off x="685800" y="1143000"/>
            <a:ext cx="7848600" cy="5029200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buClr>
                <a:schemeClr val="accent1"/>
              </a:buClr>
              <a:buSzPct val="85000"/>
              <a:buFont typeface="Wingdings 2" panose="05020102010507070707" pitchFamily="18" charset="2"/>
            </a:pPr>
            <a:r>
              <a:rPr lang="en-US" altLang="ja-JP" sz="2400" dirty="0">
                <a:latin typeface="Arial" panose="020B0604020202020204" pitchFamily="34" charset="0"/>
                <a:ea typeface="MS PGothic" panose="020B0600070205080204" pitchFamily="34" charset="-128"/>
              </a:rPr>
              <a:t>How would you sort the data by the ‘Cholesterol level’ of the subjects in descending order? (From data sheet for SPSS)</a:t>
            </a:r>
          </a:p>
          <a:p>
            <a:pPr eaLnBrk="1" hangingPunct="1">
              <a:buClr>
                <a:schemeClr val="accent1"/>
              </a:buClr>
              <a:buSzPct val="85000"/>
              <a:buFont typeface="Wingdings 2" panose="05020102010507070707" pitchFamily="18" charset="2"/>
            </a:pPr>
            <a:r>
              <a:rPr lang="en-US" altLang="ja-JP" sz="2400" dirty="0">
                <a:latin typeface="Arial" panose="020B0604020202020204" pitchFamily="34" charset="0"/>
                <a:ea typeface="MS PGothic" panose="020B0600070205080204" pitchFamily="34" charset="-128"/>
              </a:rPr>
              <a:t>Calculate Descriptive statistics for cholesterol</a:t>
            </a:r>
          </a:p>
          <a:p>
            <a:pPr lvl="1" eaLnBrk="1" hangingPunct="1">
              <a:buClr>
                <a:schemeClr val="accent2"/>
              </a:buClr>
              <a:buSzPct val="85000"/>
              <a:buFont typeface="Wingdings 2" panose="05020102010507070707" pitchFamily="18" charset="2"/>
            </a:pP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Click data, sort cases, double click ‘cholesterol,’ click ‘descending,’ and finally click ok.</a:t>
            </a:r>
          </a:p>
        </p:txBody>
      </p:sp>
      <p:pic>
        <p:nvPicPr>
          <p:cNvPr id="22533" name="Picture 5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2133600" y="3657600"/>
            <a:ext cx="5105400" cy="2590800"/>
          </a:xfrm>
          <a:ln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5486400" cy="1470025"/>
          </a:xfrm>
        </p:spPr>
        <p:txBody>
          <a:bodyPr vert="horz" wrap="square" lIns="91440" tIns="45720" rIns="91440" bIns="91440" numCol="1" anchor="ctr" anchorCtr="0" compatLnSpc="1"/>
          <a:lstStyle/>
          <a:p>
            <a:pPr eaLnBrk="1" hangingPunct="1">
              <a:buClrTx/>
              <a:buSzTx/>
              <a:buFontTx/>
            </a:pPr>
            <a:r>
              <a:rPr lang="en-US" altLang="ja-JP" sz="4300" kern="120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j-cs"/>
              </a:rPr>
              <a:t>The basic analysis</a:t>
            </a:r>
            <a:r>
              <a:rPr lang="en-US" altLang="ja-JP" sz="3600" kern="120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j-cs"/>
              </a:rPr>
              <a:t> </a:t>
            </a:r>
            <a:br>
              <a:rPr lang="en-US" altLang="ja-JP" sz="3600" kern="120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j-cs"/>
              </a:rPr>
            </a:br>
            <a:endParaRPr lang="en-US" altLang="ja-JP" sz="3600" kern="1200" dirty="0">
              <a:solidFill>
                <a:schemeClr val="tx1"/>
              </a:solidFill>
              <a:latin typeface="Arial" panose="020B0604020202020204" pitchFamily="34" charset="0"/>
              <a:ea typeface="MS PGothic" panose="020B0600070205080204" pitchFamily="34" charset="-128"/>
              <a:cs typeface="+mj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aper with numbers and lines&#10;&#10;Description automatically generated">
            <a:extLst>
              <a:ext uri="{FF2B5EF4-FFF2-40B4-BE49-F238E27FC236}">
                <a16:creationId xmlns:a16="http://schemas.microsoft.com/office/drawing/2014/main" id="{28C840AF-00F8-460D-9DBB-7AD793CC56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42" b="8784"/>
          <a:stretch/>
        </p:blipFill>
        <p:spPr>
          <a:xfrm>
            <a:off x="838200" y="152400"/>
            <a:ext cx="75184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9168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91440" anchor="b" anchorCtr="0"/>
          <a:lstStyle/>
          <a:p>
            <a:pPr eaLnBrk="1" hangingPunct="1"/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Frequencies</a:t>
            </a:r>
          </a:p>
        </p:txBody>
      </p:sp>
      <p:sp>
        <p:nvSpPr>
          <p:cNvPr id="56323" name="Rectangle 3"/>
          <p:cNvSpPr>
            <a:spLocks noGrp="1"/>
          </p:cNvSpPr>
          <p:nvPr>
            <p:ph type="body" sz="half" idx="1"/>
          </p:nvPr>
        </p:nvSpPr>
        <p:spPr>
          <a:xfrm>
            <a:off x="1447800" y="1371600"/>
            <a:ext cx="6705600" cy="4754563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buClr>
                <a:schemeClr val="accent1"/>
              </a:buClr>
              <a:buSzPct val="85000"/>
              <a:buFont typeface="Wingdings 2" panose="05020102010507070707" pitchFamily="18" charset="2"/>
            </a:pPr>
            <a:r>
              <a:rPr lang="en-US" altLang="ja-JP" sz="2400" dirty="0">
                <a:latin typeface="Arial" panose="020B0604020202020204" pitchFamily="34" charset="0"/>
                <a:ea typeface="MS PGothic" panose="020B0600070205080204" pitchFamily="34" charset="-128"/>
              </a:rPr>
              <a:t>Click ‘Analyze,’ ‘Descriptive statistics,’ then click ‘Frequencies’</a:t>
            </a:r>
          </a:p>
        </p:txBody>
      </p:sp>
      <p:graphicFrame>
        <p:nvGraphicFramePr>
          <p:cNvPr id="56324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1905000" y="2422525"/>
          <a:ext cx="5943600" cy="368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629400" imgH="4114800" progId="Paint.Picture">
                  <p:embed/>
                </p:oleObj>
              </mc:Choice>
              <mc:Fallback>
                <p:oleObj r:id="rId3" imgW="6629400" imgH="4114800" progId="Paint.Picture">
                  <p:embed/>
                  <p:pic>
                    <p:nvPicPr>
                      <p:cNvPr id="0" name="Picture 3078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1905000" y="2422525"/>
                        <a:ext cx="5943600" cy="36893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91440" anchor="b" anchorCtr="0"/>
          <a:lstStyle/>
          <a:p>
            <a:pPr eaLnBrk="1" hangingPunct="1"/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Frequencies</a:t>
            </a:r>
          </a:p>
        </p:txBody>
      </p:sp>
      <p:sp>
        <p:nvSpPr>
          <p:cNvPr id="32772" name="Rectangle 4"/>
          <p:cNvSpPr>
            <a:spLocks noGrp="1"/>
          </p:cNvSpPr>
          <p:nvPr>
            <p:ph type="body" sz="half" idx="1"/>
          </p:nvPr>
        </p:nvSpPr>
        <p:spPr>
          <a:xfrm>
            <a:off x="1447800" y="1600200"/>
            <a:ext cx="7162800" cy="4525963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buClr>
                <a:schemeClr val="accent1"/>
              </a:buClr>
              <a:buSzPct val="85000"/>
              <a:buFont typeface="Wingdings 2" panose="05020102010507070707" pitchFamily="18" charset="2"/>
            </a:pP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Click Jogging and put it into the variable box.</a:t>
            </a:r>
          </a:p>
          <a:p>
            <a:pPr eaLnBrk="1" hangingPunct="1">
              <a:buClr>
                <a:schemeClr val="accent1"/>
              </a:buClr>
              <a:buSzPct val="85000"/>
              <a:buFont typeface="Wingdings 2" panose="05020102010507070707" pitchFamily="18" charset="2"/>
            </a:pP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Click ‘Charts.’ </a:t>
            </a:r>
          </a:p>
          <a:p>
            <a:pPr eaLnBrk="1" hangingPunct="1">
              <a:buClr>
                <a:schemeClr val="accent1"/>
              </a:buClr>
              <a:buSzPct val="85000"/>
              <a:buFont typeface="Wingdings 2" panose="05020102010507070707" pitchFamily="18" charset="2"/>
            </a:pP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Then click ‘Bar charts’ and click ‘Continue.’</a:t>
            </a:r>
          </a:p>
        </p:txBody>
      </p:sp>
      <p:pic>
        <p:nvPicPr>
          <p:cNvPr id="58372" name="Picture 19"/>
          <p:cNvPicPr>
            <a:picLocks noGrp="1" noChangeAspect="1"/>
          </p:cNvPicPr>
          <p:nvPr>
            <p:ph sz="quarter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524000" y="3429000"/>
            <a:ext cx="3543300" cy="2668588"/>
          </a:xfrm>
          <a:ln/>
        </p:spPr>
      </p:pic>
      <p:pic>
        <p:nvPicPr>
          <p:cNvPr id="32793" name="Picture 25"/>
          <p:cNvPicPr>
            <a:picLocks noGrp="1" noChangeAspect="1"/>
          </p:cNvPicPr>
          <p:nvPr>
            <p:ph sz="quarter" idx="3"/>
          </p:nvPr>
        </p:nvPicPr>
        <p:blipFill>
          <a:blip r:embed="rId4"/>
          <a:srcRect/>
          <a:stretch>
            <a:fillRect/>
          </a:stretch>
        </p:blipFill>
        <p:spPr>
          <a:xfrm>
            <a:off x="5257800" y="3429000"/>
            <a:ext cx="3124200" cy="2620963"/>
          </a:xfrm>
          <a:ln/>
        </p:spPr>
      </p:pic>
      <p:grpSp>
        <p:nvGrpSpPr>
          <p:cNvPr id="2" name="Group 24"/>
          <p:cNvGrpSpPr/>
          <p:nvPr/>
        </p:nvGrpSpPr>
        <p:grpSpPr>
          <a:xfrm>
            <a:off x="3200400" y="4191000"/>
            <a:ext cx="1447800" cy="671513"/>
            <a:chOff x="1968" y="2640"/>
            <a:chExt cx="912" cy="423"/>
          </a:xfrm>
        </p:grpSpPr>
        <p:sp>
          <p:nvSpPr>
            <p:cNvPr id="58378" name="Line 22"/>
            <p:cNvSpPr/>
            <p:nvPr/>
          </p:nvSpPr>
          <p:spPr>
            <a:xfrm flipV="1">
              <a:off x="2400" y="2640"/>
              <a:ext cx="480" cy="2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379" name="Text Box 23"/>
            <p:cNvSpPr txBox="1"/>
            <p:nvPr/>
          </p:nvSpPr>
          <p:spPr>
            <a:xfrm>
              <a:off x="1968" y="2832"/>
              <a:ext cx="76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73050" indent="-273050" algn="l" rtl="0" eaLnBrk="0" fontAlgn="base" hangingPunct="0">
                <a:spcBef>
                  <a:spcPts val="575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005" indent="-22860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22325" indent="-22860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97280" indent="-22860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22860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ja-JP" sz="1800" b="1" dirty="0">
                  <a:latin typeface="Verdana" panose="020B0604030504040204" pitchFamily="34" charset="0"/>
                  <a:ea typeface="MS PGothic" panose="020B0600070205080204" pitchFamily="34" charset="-128"/>
                </a:rPr>
                <a:t>Click</a:t>
              </a:r>
              <a:r>
                <a:rPr lang="en-US" altLang="ja-JP" sz="1800" b="1" dirty="0">
                  <a:solidFill>
                    <a:srgbClr val="CC6600"/>
                  </a:solidFill>
                  <a:latin typeface="Verdana" panose="020B0604030504040204" pitchFamily="34" charset="0"/>
                  <a:ea typeface="MS PGothic" panose="020B0600070205080204" pitchFamily="34" charset="-128"/>
                </a:rPr>
                <a:t> </a:t>
              </a:r>
            </a:p>
          </p:txBody>
        </p:sp>
      </p:grpSp>
      <p:grpSp>
        <p:nvGrpSpPr>
          <p:cNvPr id="3" name="Group 32"/>
          <p:cNvGrpSpPr/>
          <p:nvPr/>
        </p:nvGrpSpPr>
        <p:grpSpPr>
          <a:xfrm>
            <a:off x="5943600" y="4495800"/>
            <a:ext cx="1752600" cy="1295400"/>
            <a:chOff x="3744" y="2832"/>
            <a:chExt cx="1104" cy="816"/>
          </a:xfrm>
        </p:grpSpPr>
        <p:sp>
          <p:nvSpPr>
            <p:cNvPr id="58376" name="Line 30"/>
            <p:cNvSpPr/>
            <p:nvPr/>
          </p:nvSpPr>
          <p:spPr>
            <a:xfrm flipV="1">
              <a:off x="3744" y="3024"/>
              <a:ext cx="576" cy="624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377" name="Text Box 31"/>
            <p:cNvSpPr txBox="1"/>
            <p:nvPr/>
          </p:nvSpPr>
          <p:spPr>
            <a:xfrm>
              <a:off x="4272" y="2832"/>
              <a:ext cx="57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73050" indent="-273050" algn="l" rtl="0" eaLnBrk="0" fontAlgn="base" hangingPunct="0">
                <a:spcBef>
                  <a:spcPts val="575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005" indent="-22860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22325" indent="-22860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97280" indent="-22860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22860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ja-JP" sz="1800" b="1" dirty="0">
                  <a:latin typeface="Verdana" panose="020B0604030504040204" pitchFamily="34" charset="0"/>
                  <a:ea typeface="MS PGothic" panose="020B0600070205080204" pitchFamily="34" charset="-128"/>
                </a:rPr>
                <a:t>Click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91440" anchor="b" anchorCtr="0"/>
          <a:lstStyle/>
          <a:p>
            <a:pPr eaLnBrk="1" hangingPunct="1"/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Frequencies</a:t>
            </a:r>
          </a:p>
        </p:txBody>
      </p:sp>
      <p:sp>
        <p:nvSpPr>
          <p:cNvPr id="60419" name="Rectangle 3"/>
          <p:cNvSpPr>
            <a:spLocks noGrp="1"/>
          </p:cNvSpPr>
          <p:nvPr>
            <p:ph type="body" sz="half" idx="1"/>
          </p:nvPr>
        </p:nvSpPr>
        <p:spPr>
          <a:xfrm>
            <a:off x="1447800" y="1600200"/>
            <a:ext cx="6934200" cy="4525963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buClr>
                <a:schemeClr val="accent1"/>
              </a:buClr>
              <a:buSzPct val="85000"/>
              <a:buFont typeface="Wingdings 2" panose="05020102010507070707" pitchFamily="18" charset="2"/>
            </a:pPr>
            <a:r>
              <a:rPr lang="en-US" altLang="ja-JP" sz="2800" dirty="0">
                <a:latin typeface="Arial" panose="020B0604020202020204" pitchFamily="34" charset="0"/>
                <a:ea typeface="MS PGothic" panose="020B0600070205080204" pitchFamily="34" charset="-128"/>
              </a:rPr>
              <a:t>Finally Click OK in the Frequencies box.</a:t>
            </a:r>
          </a:p>
          <a:p>
            <a:pPr eaLnBrk="1" hangingPunct="1">
              <a:buClr>
                <a:schemeClr val="accent1"/>
              </a:buClr>
              <a:buSzPct val="85000"/>
              <a:buFont typeface="Wingdings 2" panose="05020102010507070707" pitchFamily="18" charset="2"/>
            </a:pPr>
            <a:endParaRPr lang="ja-JP" altLang="en-US" sz="2800" dirty="0">
              <a:ea typeface="MS PGothic" panose="020B0600070205080204" pitchFamily="34" charset="-128"/>
            </a:endParaRPr>
          </a:p>
        </p:txBody>
      </p:sp>
      <p:pic>
        <p:nvPicPr>
          <p:cNvPr id="60420" name="Picture 11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905000" y="2438400"/>
            <a:ext cx="6172200" cy="3719513"/>
          </a:xfrm>
          <a:ln/>
        </p:spPr>
      </p:pic>
      <p:grpSp>
        <p:nvGrpSpPr>
          <p:cNvPr id="2" name="Group 16"/>
          <p:cNvGrpSpPr/>
          <p:nvPr/>
        </p:nvGrpSpPr>
        <p:grpSpPr>
          <a:xfrm>
            <a:off x="3124200" y="4343400"/>
            <a:ext cx="4495800" cy="1524000"/>
            <a:chOff x="1968" y="2736"/>
            <a:chExt cx="2832" cy="960"/>
          </a:xfrm>
        </p:grpSpPr>
        <p:sp>
          <p:nvSpPr>
            <p:cNvPr id="60422" name="Line 14"/>
            <p:cNvSpPr/>
            <p:nvPr/>
          </p:nvSpPr>
          <p:spPr>
            <a:xfrm flipH="1">
              <a:off x="1968" y="2928"/>
              <a:ext cx="1392" cy="76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0423" name="Text Box 15"/>
            <p:cNvSpPr txBox="1"/>
            <p:nvPr/>
          </p:nvSpPr>
          <p:spPr>
            <a:xfrm>
              <a:off x="3312" y="2736"/>
              <a:ext cx="1488" cy="24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73050" indent="-273050" algn="l" rtl="0" eaLnBrk="0" fontAlgn="base" hangingPunct="0">
                <a:spcBef>
                  <a:spcPts val="575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005" indent="-22860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22325" indent="-22860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97280" indent="-22860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22860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ja-JP" sz="2000" b="1" dirty="0">
                  <a:latin typeface="Verdana" panose="020B0604030504040204" pitchFamily="34" charset="0"/>
                  <a:ea typeface="MS PGothic" panose="020B0600070205080204" pitchFamily="34" charset="-128"/>
                </a:rPr>
                <a:t>Click</a:t>
              </a:r>
              <a:r>
                <a:rPr lang="en-US" altLang="ja-JP" sz="2000" b="1" dirty="0">
                  <a:solidFill>
                    <a:srgbClr val="CC6600"/>
                  </a:solidFill>
                  <a:latin typeface="Verdana" panose="020B0604030504040204" pitchFamily="34" charset="0"/>
                  <a:ea typeface="MS PGothic" panose="020B0600070205080204" pitchFamily="34" charset="-128"/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676400"/>
            <a:ext cx="4343400" cy="4124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2467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1676400"/>
            <a:ext cx="3762375" cy="4006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543800" cy="1143000"/>
          </a:xfrm>
          <a:ln/>
        </p:spPr>
        <p:txBody>
          <a:bodyPr vert="horz" wrap="square" lIns="91440" tIns="45720" rIns="91440" bIns="91440" anchor="b" anchorCtr="0"/>
          <a:lstStyle/>
          <a:p>
            <a:pPr eaLnBrk="1" hangingPunct="1"/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Introduction: What is SPSS?</a:t>
            </a:r>
          </a:p>
        </p:txBody>
      </p:sp>
      <p:sp>
        <p:nvSpPr>
          <p:cNvPr id="12291" name="Rectangle 3"/>
          <p:cNvSpPr>
            <a:spLocks noGrp="1"/>
          </p:cNvSpPr>
          <p:nvPr>
            <p:ph sz="quarter" idx="1"/>
          </p:nvPr>
        </p:nvSpPr>
        <p:spPr>
          <a:xfrm>
            <a:off x="914400" y="1600200"/>
            <a:ext cx="7315200" cy="4373563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buClr>
                <a:schemeClr val="accent1"/>
              </a:buClr>
              <a:buSzPct val="85000"/>
              <a:buFont typeface="Wingdings 2" panose="05020102010507070707" pitchFamily="18" charset="2"/>
            </a:pPr>
            <a:r>
              <a:rPr lang="en-US" altLang="ja-JP" sz="2800" dirty="0">
                <a:latin typeface="Arial" panose="020B0604020202020204" pitchFamily="34" charset="0"/>
                <a:ea typeface="MS PGothic" panose="020B0600070205080204" pitchFamily="34" charset="-128"/>
              </a:rPr>
              <a:t>Originally it is an acronym of Statistical Package for the Social Science but now it stands for Statistical Product and Service Solutions</a:t>
            </a:r>
          </a:p>
          <a:p>
            <a:pPr eaLnBrk="1" hangingPunct="1">
              <a:buClr>
                <a:schemeClr val="accent1"/>
              </a:buClr>
              <a:buSzPct val="85000"/>
              <a:buFont typeface="Wingdings 2" panose="05020102010507070707" pitchFamily="18" charset="2"/>
            </a:pPr>
            <a:endParaRPr lang="en-US" altLang="ja-JP" sz="2800" dirty="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eaLnBrk="1" hangingPunct="1">
              <a:buClr>
                <a:schemeClr val="accent1"/>
              </a:buClr>
              <a:buSzPct val="85000"/>
              <a:buFont typeface="Wingdings 2" panose="05020102010507070707" pitchFamily="18" charset="2"/>
            </a:pPr>
            <a:r>
              <a:rPr lang="en-US" altLang="ja-JP" sz="2800" dirty="0">
                <a:latin typeface="Arial" panose="020B0604020202020204" pitchFamily="34" charset="0"/>
                <a:ea typeface="MS PGothic" panose="020B0600070205080204" pitchFamily="34" charset="-128"/>
              </a:rPr>
              <a:t>One of the most popular statistical packages which can perform highly complex data manipulation and analysis with simple instructions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/>
          </p:cNvSpPr>
          <p:nvPr>
            <p:ph type="title"/>
          </p:nvPr>
        </p:nvSpPr>
        <p:spPr>
          <a:xfrm>
            <a:off x="838200" y="533400"/>
            <a:ext cx="7391400" cy="762000"/>
          </a:xfrm>
          <a:ln/>
        </p:spPr>
        <p:txBody>
          <a:bodyPr vert="horz" wrap="square" lIns="91440" tIns="45720" rIns="91440" bIns="91440" anchor="b" anchorCtr="0"/>
          <a:lstStyle/>
          <a:p>
            <a:pPr algn="ctr" eaLnBrk="1" hangingPunct="1"/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Practice 3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0" y="1447800"/>
            <a:ext cx="7391400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 2" panose="05020102010507070707" pitchFamily="18" charset="2"/>
            </a:pPr>
            <a:r>
              <a:rPr lang="en-US" altLang="ja-JP" sz="2800" dirty="0">
                <a:latin typeface="Arial" panose="020B0604020202020204" pitchFamily="34" charset="0"/>
                <a:ea typeface="MS PGothic" panose="020B0600070205080204" pitchFamily="34" charset="-128"/>
              </a:rPr>
              <a:t>Do a frequency analysis on the variables “</a:t>
            </a:r>
            <a:r>
              <a:rPr lang="en-US" altLang="ja-JP" sz="2800">
                <a:latin typeface="Arial" panose="020B0604020202020204" pitchFamily="34" charset="0"/>
                <a:ea typeface="MS PGothic" panose="020B0600070205080204" pitchFamily="34" charset="-128"/>
              </a:rPr>
              <a:t>Taking Vitamins” </a:t>
            </a:r>
            <a:r>
              <a:rPr lang="en-US" altLang="ja-JP" sz="2800" dirty="0">
                <a:latin typeface="Arial" panose="020B0604020202020204" pitchFamily="34" charset="0"/>
                <a:ea typeface="MS PGothic" panose="020B0600070205080204" pitchFamily="34" charset="-128"/>
              </a:rPr>
              <a:t>(from data entry sheet in your folder)</a:t>
            </a: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 2" panose="05020102010507070707" pitchFamily="18" charset="2"/>
            </a:pPr>
            <a:endParaRPr lang="en-US" altLang="ja-JP" sz="3200" dirty="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 2" panose="05020102010507070707" pitchFamily="18" charset="2"/>
            </a:pPr>
            <a:r>
              <a:rPr lang="en-US" altLang="ja-JP" sz="2800" dirty="0">
                <a:latin typeface="Arial" panose="020B0604020202020204" pitchFamily="34" charset="0"/>
                <a:ea typeface="MS PGothic" panose="020B0600070205080204" pitchFamily="34" charset="-128"/>
              </a:rPr>
              <a:t>Create pie charts for it</a:t>
            </a: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 2" panose="05020102010507070707" pitchFamily="18" charset="2"/>
            </a:pPr>
            <a:endParaRPr lang="en-US" altLang="ja-JP" sz="3600" dirty="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endParaRPr lang="en-US" altLang="ja-JP" sz="36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562" name="Object 28"/>
          <p:cNvGraphicFramePr>
            <a:graphicFrameLocks noChangeAspect="1"/>
          </p:cNvGraphicFramePr>
          <p:nvPr/>
        </p:nvGraphicFramePr>
        <p:xfrm>
          <a:off x="228600" y="990600"/>
          <a:ext cx="5419725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419725" imgH="4086225" progId="Paint.Picture">
                  <p:embed/>
                </p:oleObj>
              </mc:Choice>
              <mc:Fallback>
                <p:oleObj r:id="rId3" imgW="5419725" imgH="4086225" progId="Paint.Picture">
                  <p:embed/>
                  <p:pic>
                    <p:nvPicPr>
                      <p:cNvPr id="0" name="Picture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990600"/>
                        <a:ext cx="5419725" cy="487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3" name="Object 29"/>
          <p:cNvGraphicFramePr>
            <a:graphicFrameLocks noChangeAspect="1"/>
          </p:cNvGraphicFramePr>
          <p:nvPr/>
        </p:nvGraphicFramePr>
        <p:xfrm>
          <a:off x="4191000" y="2514600"/>
          <a:ext cx="4533900" cy="378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4533900" imgH="3781425" progId="Paint.Picture">
                  <p:embed/>
                </p:oleObj>
              </mc:Choice>
              <mc:Fallback>
                <p:oleObj r:id="rId5" imgW="4533900" imgH="3781425" progId="Paint.Picture">
                  <p:embed/>
                  <p:pic>
                    <p:nvPicPr>
                      <p:cNvPr id="0" name="Picture 30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91000" y="2514600"/>
                        <a:ext cx="4533900" cy="3781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/>
          </p:cNvSpPr>
          <p:nvPr>
            <p:ph type="title" sz="quarter"/>
          </p:nvPr>
        </p:nvSpPr>
        <p:spPr>
          <a:ln/>
        </p:spPr>
        <p:txBody>
          <a:bodyPr vert="horz" wrap="square" lIns="91440" tIns="45720" rIns="91440" bIns="91440" anchor="b" anchorCtr="0"/>
          <a:lstStyle/>
          <a:p>
            <a:pPr eaLnBrk="1" hangingPunct="1"/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Answer</a:t>
            </a:r>
          </a:p>
        </p:txBody>
      </p:sp>
      <p:pic>
        <p:nvPicPr>
          <p:cNvPr id="68611" name="Picture 6"/>
          <p:cNvPicPr>
            <a:picLocks noGrp="1" noChangeAspect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143000" y="1524000"/>
            <a:ext cx="3475038" cy="2286000"/>
          </a:xfrm>
          <a:ln/>
        </p:spPr>
      </p:pic>
      <p:pic>
        <p:nvPicPr>
          <p:cNvPr id="68612" name="Picture 25"/>
          <p:cNvPicPr>
            <a:picLocks noGrp="1" noChangeAspect="1"/>
          </p:cNvPicPr>
          <p:nvPr>
            <p:ph sz="quarter" idx="3"/>
          </p:nvPr>
        </p:nvPicPr>
        <p:blipFill>
          <a:blip r:embed="rId4"/>
          <a:srcRect/>
          <a:stretch>
            <a:fillRect/>
          </a:stretch>
        </p:blipFill>
        <p:spPr>
          <a:xfrm>
            <a:off x="4876800" y="2438400"/>
            <a:ext cx="3403600" cy="3230563"/>
          </a:xfrm>
          <a:ln/>
        </p:spPr>
      </p:pic>
      <p:grpSp>
        <p:nvGrpSpPr>
          <p:cNvPr id="2" name="Group 19"/>
          <p:cNvGrpSpPr/>
          <p:nvPr/>
        </p:nvGrpSpPr>
        <p:grpSpPr>
          <a:xfrm>
            <a:off x="3810000" y="1981200"/>
            <a:ext cx="1219200" cy="976313"/>
            <a:chOff x="1968" y="1440"/>
            <a:chExt cx="768" cy="615"/>
          </a:xfrm>
        </p:grpSpPr>
        <p:sp>
          <p:nvSpPr>
            <p:cNvPr id="68614" name="Line 20"/>
            <p:cNvSpPr/>
            <p:nvPr/>
          </p:nvSpPr>
          <p:spPr>
            <a:xfrm>
              <a:off x="2016" y="1440"/>
              <a:ext cx="96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8615" name="Text Box 21"/>
            <p:cNvSpPr txBox="1"/>
            <p:nvPr/>
          </p:nvSpPr>
          <p:spPr>
            <a:xfrm>
              <a:off x="1968" y="1824"/>
              <a:ext cx="76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73050" indent="-273050" algn="l" rtl="0" eaLnBrk="0" fontAlgn="base" hangingPunct="0">
                <a:spcBef>
                  <a:spcPts val="575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005" indent="-22860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22325" indent="-22860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97280" indent="-22860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22860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ja-JP" sz="1800" dirty="0">
                  <a:latin typeface="Arial" panose="020B0604020202020204" pitchFamily="34" charset="0"/>
                  <a:ea typeface="MS PGothic" panose="020B0600070205080204" pitchFamily="34" charset="-128"/>
                </a:rPr>
                <a:t>Click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91440" anchor="b" anchorCtr="0"/>
          <a:lstStyle/>
          <a:p>
            <a:pPr eaLnBrk="1" hangingPunct="1"/>
            <a:r>
              <a:rPr lang="en-US" altLang="ja-JP" sz="3600" dirty="0">
                <a:latin typeface="Arial" panose="020B0604020202020204" pitchFamily="34" charset="0"/>
                <a:ea typeface="MS PGothic" panose="020B0600070205080204" pitchFamily="34" charset="-128"/>
              </a:rPr>
              <a:t>Descriptives</a:t>
            </a:r>
          </a:p>
        </p:txBody>
      </p:sp>
      <p:sp>
        <p:nvSpPr>
          <p:cNvPr id="36868" name="Rectangle 4"/>
          <p:cNvSpPr>
            <a:spLocks noGrp="1"/>
          </p:cNvSpPr>
          <p:nvPr>
            <p:ph type="body" sz="half" idx="1"/>
          </p:nvPr>
        </p:nvSpPr>
        <p:spPr>
          <a:xfrm>
            <a:off x="1143000" y="1295400"/>
            <a:ext cx="6781800" cy="4525963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buClr>
                <a:schemeClr val="accent1"/>
              </a:buClr>
              <a:buSzPct val="85000"/>
              <a:buFont typeface="Wingdings 2" panose="05020102010507070707" pitchFamily="18" charset="2"/>
            </a:pPr>
            <a:r>
              <a:rPr lang="en-US" altLang="ja-JP" sz="2400" dirty="0">
                <a:latin typeface="Arial" panose="020B0604020202020204" pitchFamily="34" charset="0"/>
                <a:ea typeface="MS PGothic" panose="020B0600070205080204" pitchFamily="34" charset="-128"/>
              </a:rPr>
              <a:t>Click ‘Analyze,’ ‘Descriptive statistics,’ then click ‘Descriptives…’</a:t>
            </a:r>
          </a:p>
          <a:p>
            <a:pPr eaLnBrk="1" hangingPunct="1">
              <a:buClr>
                <a:schemeClr val="accent1"/>
              </a:buClr>
              <a:buSzPct val="85000"/>
              <a:buFont typeface="Wingdings 2" panose="05020102010507070707" pitchFamily="18" charset="2"/>
            </a:pPr>
            <a:r>
              <a:rPr lang="en-US" altLang="ja-JP" sz="2400" dirty="0">
                <a:latin typeface="Arial" panose="020B0604020202020204" pitchFamily="34" charset="0"/>
                <a:ea typeface="MS PGothic" panose="020B0600070205080204" pitchFamily="34" charset="-128"/>
              </a:rPr>
              <a:t>Click ‘Educational level’ and ‘Beginning Salary,’ and put it into the variable box.</a:t>
            </a:r>
          </a:p>
          <a:p>
            <a:pPr eaLnBrk="1" hangingPunct="1">
              <a:buClr>
                <a:schemeClr val="accent1"/>
              </a:buClr>
              <a:buSzPct val="85000"/>
              <a:buFont typeface="Wingdings 2" panose="05020102010507070707" pitchFamily="18" charset="2"/>
            </a:pPr>
            <a:r>
              <a:rPr lang="en-US" altLang="ja-JP" sz="2400" dirty="0">
                <a:latin typeface="Arial" panose="020B0604020202020204" pitchFamily="34" charset="0"/>
                <a:ea typeface="MS PGothic" panose="020B0600070205080204" pitchFamily="34" charset="-128"/>
              </a:rPr>
              <a:t>Click Options</a:t>
            </a:r>
          </a:p>
        </p:txBody>
      </p:sp>
      <p:pic>
        <p:nvPicPr>
          <p:cNvPr id="70660" name="Picture 13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981200" y="3657600"/>
            <a:ext cx="5181600" cy="2667000"/>
          </a:xfrm>
          <a:ln/>
        </p:spPr>
      </p:pic>
      <p:grpSp>
        <p:nvGrpSpPr>
          <p:cNvPr id="70661" name="Group 17"/>
          <p:cNvGrpSpPr/>
          <p:nvPr/>
        </p:nvGrpSpPr>
        <p:grpSpPr>
          <a:xfrm>
            <a:off x="6172200" y="4114800"/>
            <a:ext cx="838200" cy="1128713"/>
            <a:chOff x="3888" y="2592"/>
            <a:chExt cx="528" cy="711"/>
          </a:xfrm>
        </p:grpSpPr>
        <p:sp>
          <p:nvSpPr>
            <p:cNvPr id="70662" name="Line 15"/>
            <p:cNvSpPr/>
            <p:nvPr/>
          </p:nvSpPr>
          <p:spPr>
            <a:xfrm>
              <a:off x="4176" y="2592"/>
              <a:ext cx="0" cy="528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0663" name="Text Box 16"/>
            <p:cNvSpPr txBox="1"/>
            <p:nvPr/>
          </p:nvSpPr>
          <p:spPr>
            <a:xfrm>
              <a:off x="3888" y="3072"/>
              <a:ext cx="52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73050" indent="-273050" algn="l" rtl="0" eaLnBrk="0" fontAlgn="base" hangingPunct="0">
                <a:spcBef>
                  <a:spcPts val="575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005" indent="-22860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22325" indent="-22860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97280" indent="-22860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22860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ja-JP" sz="1800" dirty="0">
                  <a:latin typeface="Arial" panose="020B0604020202020204" pitchFamily="34" charset="0"/>
                  <a:ea typeface="MS PGothic" panose="020B0600070205080204" pitchFamily="34" charset="-128"/>
                </a:rPr>
                <a:t>Click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AutoShape 2"/>
          <p:cNvSpPr>
            <a:spLocks noGrp="1" noChangeAspect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91440" anchor="b" anchorCtr="0"/>
          <a:lstStyle/>
          <a:p>
            <a:pPr eaLnBrk="1" hangingPunct="1"/>
            <a:r>
              <a:rPr lang="en-US" altLang="ja-JP" sz="3600" dirty="0">
                <a:latin typeface="Arial" panose="020B0604020202020204" pitchFamily="34" charset="0"/>
                <a:ea typeface="MS PGothic" panose="020B0600070205080204" pitchFamily="34" charset="-128"/>
              </a:rPr>
              <a:t>Descriptives</a:t>
            </a:r>
          </a:p>
        </p:txBody>
      </p:sp>
      <p:sp>
        <p:nvSpPr>
          <p:cNvPr id="37893" name="Rectangle 5"/>
          <p:cNvSpPr>
            <a:spLocks noGrp="1"/>
          </p:cNvSpPr>
          <p:nvPr>
            <p:ph type="body" sz="half" idx="1"/>
          </p:nvPr>
        </p:nvSpPr>
        <p:spPr>
          <a:xfrm>
            <a:off x="1143000" y="1295400"/>
            <a:ext cx="7010400" cy="4525963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buClr>
                <a:schemeClr val="accent1"/>
              </a:buClr>
              <a:buSzPct val="85000"/>
              <a:buFont typeface="Wingdings 2" panose="05020102010507070707" pitchFamily="18" charset="2"/>
            </a:pPr>
            <a:r>
              <a:rPr lang="en-US" altLang="ja-JP" sz="2400" dirty="0">
                <a:latin typeface="Arial" panose="020B0604020202020204" pitchFamily="34" charset="0"/>
                <a:ea typeface="MS PGothic" panose="020B0600070205080204" pitchFamily="34" charset="-128"/>
              </a:rPr>
              <a:t>The options allows you to analyze other descriptive statistics besides the mean and Std.</a:t>
            </a:r>
          </a:p>
          <a:p>
            <a:pPr eaLnBrk="1" hangingPunct="1">
              <a:buClr>
                <a:schemeClr val="accent1"/>
              </a:buClr>
              <a:buSzPct val="85000"/>
              <a:buFont typeface="Wingdings 2" panose="05020102010507070707" pitchFamily="18" charset="2"/>
            </a:pPr>
            <a:r>
              <a:rPr lang="en-US" altLang="ja-JP" sz="2400" dirty="0">
                <a:latin typeface="Arial" panose="020B0604020202020204" pitchFamily="34" charset="0"/>
                <a:ea typeface="MS PGothic" panose="020B0600070205080204" pitchFamily="34" charset="-128"/>
              </a:rPr>
              <a:t>Click ‘variance’ and ‘kurtosis’</a:t>
            </a:r>
          </a:p>
          <a:p>
            <a:pPr eaLnBrk="1" hangingPunct="1">
              <a:buClr>
                <a:schemeClr val="accent1"/>
              </a:buClr>
              <a:buSzPct val="85000"/>
              <a:buFont typeface="Wingdings 2" panose="05020102010507070707" pitchFamily="18" charset="2"/>
            </a:pPr>
            <a:r>
              <a:rPr lang="en-US" altLang="ja-JP" sz="2400" dirty="0">
                <a:latin typeface="Arial" panose="020B0604020202020204" pitchFamily="34" charset="0"/>
                <a:ea typeface="MS PGothic" panose="020B0600070205080204" pitchFamily="34" charset="-128"/>
              </a:rPr>
              <a:t>Finally click ‘Continue’</a:t>
            </a:r>
          </a:p>
        </p:txBody>
      </p:sp>
      <p:pic>
        <p:nvPicPr>
          <p:cNvPr id="72708" name="Picture 20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5181600" y="2743200"/>
            <a:ext cx="2743200" cy="3333750"/>
          </a:xfrm>
          <a:ln/>
        </p:spPr>
      </p:pic>
      <p:grpSp>
        <p:nvGrpSpPr>
          <p:cNvPr id="2" name="Group 24"/>
          <p:cNvGrpSpPr/>
          <p:nvPr/>
        </p:nvGrpSpPr>
        <p:grpSpPr>
          <a:xfrm>
            <a:off x="2514600" y="3733800"/>
            <a:ext cx="2819400" cy="701675"/>
            <a:chOff x="1728" y="2832"/>
            <a:chExt cx="1776" cy="442"/>
          </a:xfrm>
        </p:grpSpPr>
        <p:sp>
          <p:nvSpPr>
            <p:cNvPr id="72713" name="Line 25"/>
            <p:cNvSpPr/>
            <p:nvPr/>
          </p:nvSpPr>
          <p:spPr>
            <a:xfrm flipV="1">
              <a:off x="2400" y="2832"/>
              <a:ext cx="1104" cy="3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2714" name="Line 26"/>
            <p:cNvSpPr/>
            <p:nvPr/>
          </p:nvSpPr>
          <p:spPr>
            <a:xfrm>
              <a:off x="2400" y="3168"/>
              <a:ext cx="1104" cy="9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2715" name="Text Box 27"/>
            <p:cNvSpPr txBox="1"/>
            <p:nvPr/>
          </p:nvSpPr>
          <p:spPr>
            <a:xfrm>
              <a:off x="1728" y="3024"/>
              <a:ext cx="76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73050" indent="-273050" algn="l" rtl="0" eaLnBrk="0" fontAlgn="base" hangingPunct="0">
                <a:spcBef>
                  <a:spcPts val="575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005" indent="-22860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22325" indent="-22860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97280" indent="-22860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22860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ja-JP" sz="2000" b="1" dirty="0">
                  <a:latin typeface="Verdana" panose="020B0604030504040204" pitchFamily="34" charset="0"/>
                  <a:ea typeface="MS PGothic" panose="020B0600070205080204" pitchFamily="34" charset="-128"/>
                </a:rPr>
                <a:t>Click </a:t>
              </a:r>
            </a:p>
          </p:txBody>
        </p:sp>
      </p:grpSp>
      <p:grpSp>
        <p:nvGrpSpPr>
          <p:cNvPr id="3" name="Group 30"/>
          <p:cNvGrpSpPr/>
          <p:nvPr/>
        </p:nvGrpSpPr>
        <p:grpSpPr>
          <a:xfrm>
            <a:off x="3048000" y="5105400"/>
            <a:ext cx="2514600" cy="762000"/>
            <a:chOff x="1920" y="3216"/>
            <a:chExt cx="1584" cy="480"/>
          </a:xfrm>
        </p:grpSpPr>
        <p:sp>
          <p:nvSpPr>
            <p:cNvPr id="72711" name="Line 28"/>
            <p:cNvSpPr/>
            <p:nvPr/>
          </p:nvSpPr>
          <p:spPr>
            <a:xfrm flipH="1" flipV="1">
              <a:off x="2448" y="3360"/>
              <a:ext cx="1056" cy="3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2712" name="Text Box 29"/>
            <p:cNvSpPr txBox="1"/>
            <p:nvPr/>
          </p:nvSpPr>
          <p:spPr>
            <a:xfrm>
              <a:off x="1920" y="3216"/>
              <a:ext cx="67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73050" indent="-273050" algn="l" rtl="0" eaLnBrk="0" fontAlgn="base" hangingPunct="0">
                <a:spcBef>
                  <a:spcPts val="575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005" indent="-22860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22325" indent="-22860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97280" indent="-22860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22860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ja-JP" sz="2000" b="1" dirty="0">
                  <a:latin typeface="Arial" panose="020B0604020202020204" pitchFamily="34" charset="0"/>
                  <a:ea typeface="MS PGothic" panose="020B0600070205080204" pitchFamily="34" charset="-128"/>
                </a:rPr>
                <a:t>Click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91440" anchor="b" anchorCtr="0"/>
          <a:lstStyle/>
          <a:p>
            <a:pPr eaLnBrk="1" hangingPunct="1"/>
            <a:r>
              <a:rPr lang="en-US" altLang="ja-JP" sz="3600" dirty="0">
                <a:latin typeface="Arial" panose="020B0604020202020204" pitchFamily="34" charset="0"/>
                <a:ea typeface="MS PGothic" panose="020B0600070205080204" pitchFamily="34" charset="-128"/>
              </a:rPr>
              <a:t>Descriptives</a:t>
            </a:r>
          </a:p>
        </p:txBody>
      </p:sp>
      <p:sp>
        <p:nvSpPr>
          <p:cNvPr id="74755" name="Rectangle 3"/>
          <p:cNvSpPr>
            <a:spLocks noGrp="1"/>
          </p:cNvSpPr>
          <p:nvPr>
            <p:ph type="body" sz="half" idx="1"/>
          </p:nvPr>
        </p:nvSpPr>
        <p:spPr>
          <a:xfrm>
            <a:off x="1066800" y="1295400"/>
            <a:ext cx="7162800" cy="4525963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buClr>
                <a:schemeClr val="accent1"/>
              </a:buClr>
              <a:buSzPct val="85000"/>
              <a:buFont typeface="Wingdings 2" panose="05020102010507070707" pitchFamily="18" charset="2"/>
            </a:pPr>
            <a:r>
              <a:rPr lang="en-US" altLang="ja-JP" sz="2400" dirty="0">
                <a:latin typeface="Arial" panose="020B0604020202020204" pitchFamily="34" charset="0"/>
                <a:ea typeface="MS PGothic" panose="020B0600070205080204" pitchFamily="34" charset="-128"/>
              </a:rPr>
              <a:t>Finally Click OK in the Descriptives box. You will be able to see the result of the analysis.</a:t>
            </a:r>
          </a:p>
        </p:txBody>
      </p:sp>
      <p:pic>
        <p:nvPicPr>
          <p:cNvPr id="74756" name="Picture 7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066800" y="2438400"/>
            <a:ext cx="7162800" cy="3276600"/>
          </a:xfrm>
          <a:ln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382000" cy="4267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74320" marR="0" lvl="0" indent="-273050" algn="l" defTabSz="914400" rtl="0" eaLnBrk="1" fontAlgn="auto" latinLnBrk="0" hangingPunct="1">
              <a:lnSpc>
                <a:spcPct val="80000"/>
              </a:lnSpc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None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34" charset="0"/>
              <a:ea typeface="MS PGothic" panose="020B0600070205080204" pitchFamily="34" charset="-128"/>
              <a:cs typeface="Helvetica" pitchFamily="34" charset="0"/>
            </a:endParaRPr>
          </a:p>
          <a:p>
            <a:pPr marL="274320" marR="0" lvl="0" indent="-273050" algn="l" defTabSz="914400" rtl="0" eaLnBrk="1" fontAlgn="auto" latinLnBrk="0" hangingPunct="1">
              <a:lnSpc>
                <a:spcPct val="80000"/>
              </a:lnSpc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MS PGothic" panose="020B0600070205080204" pitchFamily="34" charset="-128"/>
                <a:cs typeface="Helvetica" pitchFamily="34" charset="0"/>
              </a:rPr>
              <a:t>There are many resources online to help you learn SPSS </a:t>
            </a:r>
          </a:p>
          <a:p>
            <a:pPr marL="274320" marR="0" lvl="0" indent="-273050" algn="l" defTabSz="914400" rtl="0" eaLnBrk="1" fontAlgn="auto" latinLnBrk="0" hangingPunct="1">
              <a:lnSpc>
                <a:spcPct val="80000"/>
              </a:lnSpc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None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MS PGothic" panose="020B0600070205080204" pitchFamily="34" charset="-128"/>
                <a:cs typeface="Helvetica" pitchFamily="34" charset="0"/>
              </a:rPr>
              <a:t>(tutorials, blogs, etc.). Here are a few examples:</a:t>
            </a:r>
          </a:p>
          <a:p>
            <a:pPr marL="548640" marR="0" lvl="1" indent="-182880" algn="l" defTabSz="914400" rtl="0" eaLnBrk="1" fontAlgn="auto" latinLnBrk="0" hangingPunct="1">
              <a:lnSpc>
                <a:spcPct val="20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MS PGothic" panose="020B0600070205080204" pitchFamily="34" charset="-128"/>
                <a:cs typeface="Helvetica" pitchFamily="34" charset="0"/>
              </a:rPr>
              <a:t>http://www.stat.tamu.edu/spss.php</a:t>
            </a:r>
          </a:p>
          <a:p>
            <a:pPr marL="548640" marR="0" lvl="1" indent="-182880" algn="l" defTabSz="914400" rtl="0" eaLnBrk="1" fontAlgn="auto" latinLnBrk="0" hangingPunct="1">
              <a:lnSpc>
                <a:spcPct val="20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MS PGothic" panose="020B0600070205080204" pitchFamily="34" charset="-128"/>
                <a:cs typeface="Helvetica" pitchFamily="34" charset="0"/>
              </a:rPr>
              <a:t>http://www.ats.ucla.edu/stat/SPSS/</a:t>
            </a:r>
          </a:p>
          <a:p>
            <a:pPr marL="548640" marR="0" lvl="1" indent="-182880" algn="l" defTabSz="914400" rtl="0" eaLnBrk="1" fontAlgn="auto" latinLnBrk="0" hangingPunct="1">
              <a:lnSpc>
                <a:spcPct val="20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MS PGothic" panose="020B0600070205080204" pitchFamily="34" charset="-128"/>
                <a:cs typeface="Helvetica" pitchFamily="34" charset="0"/>
              </a:rPr>
              <a:t>http://www.lrz.de/~wlm/wlmspss.htm</a:t>
            </a:r>
          </a:p>
          <a:p>
            <a:pPr marL="45720" marR="0" lvl="0" indent="0" algn="l" defTabSz="914400" rtl="0" eaLnBrk="1" fontAlgn="auto" latinLnBrk="0" hangingPunct="1">
              <a:lnSpc>
                <a:spcPct val="80000"/>
              </a:lnSpc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34" charset="0"/>
              <a:ea typeface="MS PGothic" panose="020B0600070205080204" pitchFamily="34" charset="-128"/>
              <a:cs typeface="Helvetica" pitchFamily="34" charset="0"/>
            </a:endParaRPr>
          </a:p>
          <a:p>
            <a:pPr marL="274320" marR="0" lvl="0" indent="-273050" algn="l" defTabSz="914400" rtl="0" eaLnBrk="1" fontAlgn="auto" latinLnBrk="0" hangingPunct="1">
              <a:lnSpc>
                <a:spcPct val="80000"/>
              </a:lnSpc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None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MS PGothic" panose="020B0600070205080204" pitchFamily="34" charset="-128"/>
                <a:cs typeface="Helvetica" pitchFamily="34" charset="0"/>
              </a:rPr>
              <a:t>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Helvetica" pitchFamily="34" charset="0"/>
              <a:ea typeface="MS PGothic" panose="020B0600070205080204" pitchFamily="34" charset="-128"/>
              <a:cs typeface="Helvetica" pitchFamily="34" charset="0"/>
            </a:endParaRPr>
          </a:p>
        </p:txBody>
      </p:sp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581900" cy="958850"/>
          </a:xfrm>
        </p:spPr>
        <p:txBody>
          <a:bodyPr vert="horz" wrap="square" lIns="91440" tIns="45720" rIns="91440" bIns="91440" numCol="1" anchor="b" anchorCtr="0" compatLnSpc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elvetica" pitchFamily="34" charset="0"/>
                <a:ea typeface="MS PGothic" panose="020B0600070205080204" pitchFamily="34" charset="-128"/>
                <a:cs typeface="Helvetica" pitchFamily="34" charset="0"/>
              </a:rPr>
              <a:t>Helpful Resources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4"/>
          <p:cNvSpPr>
            <a:spLocks noGrp="1"/>
          </p:cNvSpPr>
          <p:nvPr>
            <p:ph type="title"/>
          </p:nvPr>
        </p:nvSpPr>
        <p:spPr>
          <a:xfrm>
            <a:off x="1066800" y="457200"/>
            <a:ext cx="7162800" cy="960438"/>
          </a:xfrm>
          <a:ln/>
        </p:spPr>
        <p:txBody>
          <a:bodyPr vert="horz" wrap="square" lIns="91440" tIns="45720" rIns="91440" bIns="91440" anchor="b" anchorCtr="0"/>
          <a:lstStyle/>
          <a:p>
            <a:pPr algn="ctr" eaLnBrk="1" hangingPunct="1"/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Regression Analysis</a:t>
            </a:r>
          </a:p>
        </p:txBody>
      </p:sp>
      <p:sp>
        <p:nvSpPr>
          <p:cNvPr id="78851" name="Rectangle 5"/>
          <p:cNvSpPr>
            <a:spLocks noGrp="1"/>
          </p:cNvSpPr>
          <p:nvPr>
            <p:ph type="body" sz="half" idx="1"/>
          </p:nvPr>
        </p:nvSpPr>
        <p:spPr>
          <a:xfrm>
            <a:off x="1143000" y="1371600"/>
            <a:ext cx="7543800" cy="2185988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buClr>
                <a:schemeClr val="accent1"/>
              </a:buClr>
              <a:buSzPct val="85000"/>
              <a:buFont typeface="Wingdings 2" panose="05020102010507070707" pitchFamily="18" charset="2"/>
            </a:pPr>
            <a:r>
              <a:rPr lang="en-US" altLang="ja-JP" sz="2800" dirty="0">
                <a:latin typeface="Arial" panose="020B0604020202020204" pitchFamily="34" charset="0"/>
                <a:ea typeface="MS PGothic" panose="020B0600070205080204" pitchFamily="34" charset="-128"/>
              </a:rPr>
              <a:t>Click ‘Analyze,’ ‘Regression,’ then click ‘Linear’ from the main menu.</a:t>
            </a:r>
          </a:p>
          <a:p>
            <a:pPr eaLnBrk="1" hangingPunct="1">
              <a:buClr>
                <a:schemeClr val="accent1"/>
              </a:buClr>
              <a:buSzPct val="85000"/>
              <a:buFont typeface="Wingdings 2" panose="05020102010507070707" pitchFamily="18" charset="2"/>
            </a:pPr>
            <a:endParaRPr lang="ja-JP" altLang="en-US" sz="2800" dirty="0">
              <a:ea typeface="MS PGothic" panose="020B0600070205080204" pitchFamily="34" charset="-128"/>
            </a:endParaRPr>
          </a:p>
        </p:txBody>
      </p:sp>
      <p:graphicFrame>
        <p:nvGraphicFramePr>
          <p:cNvPr id="78852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1905000" y="2362200"/>
          <a:ext cx="5722938" cy="356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591300" imgH="4105275" progId="Paint.Picture">
                  <p:embed/>
                </p:oleObj>
              </mc:Choice>
              <mc:Fallback>
                <p:oleObj r:id="rId3" imgW="6591300" imgH="4105275" progId="Paint.Picture">
                  <p:embed/>
                  <p:pic>
                    <p:nvPicPr>
                      <p:cNvPr id="0" name="Picture 3082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1905000" y="2362200"/>
                        <a:ext cx="5722938" cy="35655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91440" anchor="b" anchorCtr="0"/>
          <a:lstStyle/>
          <a:p>
            <a:pPr eaLnBrk="1" hangingPunct="1"/>
            <a:r>
              <a:rPr lang="en-US" altLang="ja-JP" sz="3600" dirty="0">
                <a:latin typeface="Arial" panose="020B0604020202020204" pitchFamily="34" charset="0"/>
                <a:ea typeface="MS PGothic" panose="020B0600070205080204" pitchFamily="34" charset="-128"/>
              </a:rPr>
              <a:t>Regression Analysis</a:t>
            </a:r>
          </a:p>
        </p:txBody>
      </p:sp>
      <p:sp>
        <p:nvSpPr>
          <p:cNvPr id="80899" name="Rectangle 3"/>
          <p:cNvSpPr>
            <a:spLocks noGrp="1"/>
          </p:cNvSpPr>
          <p:nvPr>
            <p:ph type="body" sz="half" idx="1"/>
          </p:nvPr>
        </p:nvSpPr>
        <p:spPr>
          <a:xfrm>
            <a:off x="990600" y="1524000"/>
            <a:ext cx="7848600" cy="4525963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buClr>
                <a:schemeClr val="accent1"/>
              </a:buClr>
              <a:buSzPct val="85000"/>
              <a:buFont typeface="Wingdings 2" panose="05020102010507070707" pitchFamily="18" charset="2"/>
            </a:pPr>
            <a:r>
              <a:rPr lang="en-US" altLang="ja-JP" sz="2000" dirty="0">
                <a:latin typeface="Arial" panose="020B0604020202020204" pitchFamily="34" charset="0"/>
                <a:ea typeface="MS PGothic" panose="020B0600070205080204" pitchFamily="34" charset="-128"/>
              </a:rPr>
              <a:t>For example let’s analyze the model </a:t>
            </a:r>
            <a:endParaRPr lang="ja-JP" altLang="en-US" sz="2000" dirty="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eaLnBrk="1" hangingPunct="1">
              <a:buClr>
                <a:schemeClr val="accent1"/>
              </a:buClr>
              <a:buSzPct val="85000"/>
              <a:buFont typeface="Wingdings 2" panose="05020102010507070707" pitchFamily="18" charset="2"/>
            </a:pPr>
            <a:r>
              <a:rPr lang="en-US" altLang="ja-JP" sz="2000" dirty="0">
                <a:latin typeface="Arial" panose="020B0604020202020204" pitchFamily="34" charset="0"/>
                <a:ea typeface="MS PGothic" panose="020B0600070205080204" pitchFamily="34" charset="-128"/>
              </a:rPr>
              <a:t>Put ‘Beginning Salary’ as Dependent and ‘Educational Level’ as Independent.</a:t>
            </a:r>
          </a:p>
          <a:p>
            <a:pPr eaLnBrk="1" hangingPunct="1">
              <a:buClr>
                <a:schemeClr val="accent1"/>
              </a:buClr>
              <a:buSzPct val="85000"/>
              <a:buFont typeface="Wingdings 2" panose="05020102010507070707" pitchFamily="18" charset="2"/>
            </a:pPr>
            <a:endParaRPr lang="ja-JP" altLang="en-US" sz="2000" dirty="0">
              <a:ea typeface="MS PGothic" panose="020B0600070205080204" pitchFamily="34" charset="-128"/>
            </a:endParaRPr>
          </a:p>
        </p:txBody>
      </p:sp>
      <p:pic>
        <p:nvPicPr>
          <p:cNvPr id="80900" name="Picture 20"/>
          <p:cNvPicPr>
            <a:picLocks noGrp="1" noChangeAspect="1"/>
          </p:cNvPicPr>
          <p:nvPr>
            <p:ph sz="quarter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762000" y="2895600"/>
            <a:ext cx="3543300" cy="3276600"/>
          </a:xfrm>
          <a:ln/>
        </p:spPr>
      </p:pic>
      <p:graphicFrame>
        <p:nvGraphicFramePr>
          <p:cNvPr id="80901" name="Object 1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735638" y="1524000"/>
          <a:ext cx="262413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574800" imgH="228600" progId="Equation.3">
                  <p:embed/>
                </p:oleObj>
              </mc:Choice>
              <mc:Fallback>
                <p:oleObj r:id="rId4" imgW="1574800" imgH="228600" progId="Equation.3">
                  <p:embed/>
                  <p:pic>
                    <p:nvPicPr>
                      <p:cNvPr id="0" name="Picture 3081"/>
                      <p:cNvPicPr/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>
                      <a:xfrm>
                        <a:off x="5735638" y="1524000"/>
                        <a:ext cx="2624137" cy="3810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090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800" y="2895600"/>
            <a:ext cx="4152900" cy="32766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80903" name="Group 24"/>
          <p:cNvGrpSpPr/>
          <p:nvPr/>
        </p:nvGrpSpPr>
        <p:grpSpPr>
          <a:xfrm>
            <a:off x="1981200" y="3276600"/>
            <a:ext cx="1676400" cy="1281113"/>
            <a:chOff x="1248" y="2064"/>
            <a:chExt cx="1056" cy="807"/>
          </a:xfrm>
        </p:grpSpPr>
        <p:sp>
          <p:nvSpPr>
            <p:cNvPr id="80907" name="Line 22"/>
            <p:cNvSpPr/>
            <p:nvPr/>
          </p:nvSpPr>
          <p:spPr>
            <a:xfrm>
              <a:off x="1248" y="2064"/>
              <a:ext cx="576" cy="62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0908" name="Text Box 23"/>
            <p:cNvSpPr txBox="1"/>
            <p:nvPr/>
          </p:nvSpPr>
          <p:spPr>
            <a:xfrm>
              <a:off x="1776" y="2640"/>
              <a:ext cx="52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73050" indent="-273050" algn="l" rtl="0" eaLnBrk="0" fontAlgn="base" hangingPunct="0">
                <a:spcBef>
                  <a:spcPts val="575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005" indent="-22860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22325" indent="-22860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97280" indent="-22860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22860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ja-JP" sz="1800" dirty="0">
                  <a:latin typeface="Arial" panose="020B0604020202020204" pitchFamily="34" charset="0"/>
                  <a:ea typeface="MS PGothic" panose="020B0600070205080204" pitchFamily="34" charset="-128"/>
                </a:rPr>
                <a:t>Click</a:t>
              </a:r>
            </a:p>
          </p:txBody>
        </p:sp>
      </p:grpSp>
      <p:grpSp>
        <p:nvGrpSpPr>
          <p:cNvPr id="80904" name="Group 27"/>
          <p:cNvGrpSpPr/>
          <p:nvPr/>
        </p:nvGrpSpPr>
        <p:grpSpPr>
          <a:xfrm>
            <a:off x="5562600" y="4343400"/>
            <a:ext cx="1143000" cy="1600200"/>
            <a:chOff x="3504" y="2736"/>
            <a:chExt cx="720" cy="1008"/>
          </a:xfrm>
        </p:grpSpPr>
        <p:sp>
          <p:nvSpPr>
            <p:cNvPr id="80905" name="Line 25"/>
            <p:cNvSpPr/>
            <p:nvPr/>
          </p:nvSpPr>
          <p:spPr>
            <a:xfrm flipH="1">
              <a:off x="3504" y="2976"/>
              <a:ext cx="288" cy="76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0906" name="Text Box 26"/>
            <p:cNvSpPr txBox="1"/>
            <p:nvPr/>
          </p:nvSpPr>
          <p:spPr>
            <a:xfrm>
              <a:off x="3648" y="2736"/>
              <a:ext cx="57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73050" indent="-273050" algn="l" rtl="0" eaLnBrk="0" fontAlgn="base" hangingPunct="0">
                <a:spcBef>
                  <a:spcPts val="575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005" indent="-22860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22325" indent="-22860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97280" indent="-22860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22860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ja-JP" sz="1800" dirty="0">
                  <a:latin typeface="Arial" panose="020B0604020202020204" pitchFamily="34" charset="0"/>
                  <a:ea typeface="MS PGothic" panose="020B0600070205080204" pitchFamily="34" charset="-128"/>
                </a:rPr>
                <a:t>Click</a:t>
              </a: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91440" anchor="b" anchorCtr="0"/>
          <a:lstStyle/>
          <a:p>
            <a:pPr eaLnBrk="1" hangingPunct="1"/>
            <a:r>
              <a:rPr lang="en-US" altLang="ja-JP" sz="3600" dirty="0">
                <a:latin typeface="Arial" panose="020B0604020202020204" pitchFamily="34" charset="0"/>
                <a:ea typeface="MS PGothic" panose="020B0600070205080204" pitchFamily="34" charset="-128"/>
              </a:rPr>
              <a:t>Regression Analysis</a:t>
            </a:r>
          </a:p>
        </p:txBody>
      </p:sp>
      <p:sp>
        <p:nvSpPr>
          <p:cNvPr id="82947" name="Rectangle 4"/>
          <p:cNvSpPr>
            <a:spLocks noGrp="1"/>
          </p:cNvSpPr>
          <p:nvPr>
            <p:ph type="body" sz="half" idx="1"/>
          </p:nvPr>
        </p:nvSpPr>
        <p:spPr>
          <a:xfrm>
            <a:off x="1295400" y="1371600"/>
            <a:ext cx="6629400" cy="4525963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buClr>
                <a:schemeClr val="accent1"/>
              </a:buClr>
              <a:buSzPct val="85000"/>
              <a:buFont typeface="Wingdings 2" panose="05020102010507070707" pitchFamily="18" charset="2"/>
            </a:pPr>
            <a:r>
              <a:rPr lang="en-US" altLang="ja-JP" sz="2000" dirty="0">
                <a:latin typeface="Arial" panose="020B0604020202020204" pitchFamily="34" charset="0"/>
                <a:ea typeface="MS PGothic" panose="020B0600070205080204" pitchFamily="34" charset="-128"/>
              </a:rPr>
              <a:t>Clicking OK gives the result</a:t>
            </a:r>
          </a:p>
        </p:txBody>
      </p:sp>
      <p:graphicFrame>
        <p:nvGraphicFramePr>
          <p:cNvPr id="82948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1895475" y="2133600"/>
          <a:ext cx="5503863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953125" imgH="4286250" progId="Paint.Picture">
                  <p:embed/>
                </p:oleObj>
              </mc:Choice>
              <mc:Fallback>
                <p:oleObj r:id="rId3" imgW="5953125" imgH="4286250" progId="Paint.Picture">
                  <p:embed/>
                  <p:pic>
                    <p:nvPicPr>
                      <p:cNvPr id="0" name="Picture 3084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1895475" y="2133600"/>
                        <a:ext cx="5503863" cy="39624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91440" anchor="b" anchorCtr="0"/>
          <a:lstStyle/>
          <a:p>
            <a:pPr eaLnBrk="1" hangingPunct="1"/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Opening SPSS</a:t>
            </a:r>
          </a:p>
        </p:txBody>
      </p:sp>
      <p:sp>
        <p:nvSpPr>
          <p:cNvPr id="14339" name="Rectangle 6"/>
          <p:cNvSpPr>
            <a:spLocks noGrp="1"/>
          </p:cNvSpPr>
          <p:nvPr>
            <p:ph type="body" sz="half" idx="1"/>
          </p:nvPr>
        </p:nvSpPr>
        <p:spPr>
          <a:xfrm>
            <a:off x="1066800" y="1371600"/>
            <a:ext cx="7315200" cy="5059363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buClr>
                <a:schemeClr val="accent1"/>
              </a:buClr>
              <a:buSzPct val="85000"/>
              <a:buFont typeface="Wingdings 2" panose="05020102010507070707" pitchFamily="18" charset="2"/>
            </a:pPr>
            <a:r>
              <a:rPr lang="en-US" altLang="ko-KR" sz="2000" dirty="0">
                <a:latin typeface="Arial" panose="020B0604020202020204" pitchFamily="34" charset="0"/>
                <a:ea typeface="Gulim" pitchFamily="34" charset="-127"/>
              </a:rPr>
              <a:t>Start → All Programs → SPSS Inc→ SPSS 20.0 → </a:t>
            </a:r>
          </a:p>
          <a:p>
            <a:pPr eaLnBrk="1" hangingPunct="1">
              <a:buClr>
                <a:schemeClr val="accent1"/>
              </a:buClr>
              <a:buSzPct val="85000"/>
              <a:buFontTx/>
              <a:buNone/>
            </a:pPr>
            <a:r>
              <a:rPr lang="en-US" altLang="ko-KR" sz="2000" dirty="0">
                <a:latin typeface="Arial" panose="020B0604020202020204" pitchFamily="34" charset="0"/>
                <a:ea typeface="Gulim" pitchFamily="34" charset="-127"/>
              </a:rPr>
              <a:t>     SPSS 20.0 </a:t>
            </a:r>
            <a:endParaRPr lang="en-US" altLang="ja-JP" sz="2000" dirty="0">
              <a:latin typeface="Arial" panose="020B0604020202020204" pitchFamily="34" charset="0"/>
              <a:ea typeface="Gulim" pitchFamily="34" charset="-127"/>
            </a:endParaRPr>
          </a:p>
        </p:txBody>
      </p:sp>
      <p:pic>
        <p:nvPicPr>
          <p:cNvPr id="14340" name="Picture 11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066800" y="2286000"/>
            <a:ext cx="7162800" cy="4191000"/>
          </a:xfrm>
          <a:ln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91440" anchor="b" anchorCtr="0"/>
          <a:lstStyle/>
          <a:p>
            <a:pPr eaLnBrk="1" hangingPunct="1"/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Plotting the regression line</a:t>
            </a:r>
          </a:p>
        </p:txBody>
      </p:sp>
      <p:sp>
        <p:nvSpPr>
          <p:cNvPr id="84995" name="Rectangle 5"/>
          <p:cNvSpPr>
            <a:spLocks noGrp="1"/>
          </p:cNvSpPr>
          <p:nvPr>
            <p:ph type="body" sz="half" idx="1"/>
          </p:nvPr>
        </p:nvSpPr>
        <p:spPr>
          <a:xfrm>
            <a:off x="1066800" y="1371600"/>
            <a:ext cx="7239000" cy="4525963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buClr>
                <a:schemeClr val="accent1"/>
              </a:buClr>
              <a:buSzPct val="85000"/>
              <a:buFont typeface="Wingdings 2" panose="05020102010507070707" pitchFamily="18" charset="2"/>
            </a:pPr>
            <a:r>
              <a:rPr lang="en-US" altLang="ja-JP" sz="2800" dirty="0">
                <a:latin typeface="Arial" panose="020B0604020202020204" pitchFamily="34" charset="0"/>
                <a:ea typeface="MS PGothic" panose="020B0600070205080204" pitchFamily="34" charset="-128"/>
              </a:rPr>
              <a:t>Click ‘Graphs,’ ‘Legacy Dialogs,’ ‘Interactive,’  and ‘Scatterplot’ from the main menu.</a:t>
            </a:r>
            <a:endParaRPr lang="ja-JP" altLang="en-US" sz="2800" dirty="0">
              <a:ea typeface="MS PGothic" panose="020B0600070205080204" pitchFamily="34" charset="-128"/>
            </a:endParaRPr>
          </a:p>
        </p:txBody>
      </p:sp>
      <p:graphicFrame>
        <p:nvGraphicFramePr>
          <p:cNvPr id="84996" name="Object 1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944688" y="2819400"/>
          <a:ext cx="5481637" cy="341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619875" imgH="4124325" progId="Paint.Picture">
                  <p:embed/>
                </p:oleObj>
              </mc:Choice>
              <mc:Fallback>
                <p:oleObj r:id="rId3" imgW="6619875" imgH="4124325" progId="Paint.Picture">
                  <p:embed/>
                  <p:pic>
                    <p:nvPicPr>
                      <p:cNvPr id="0" name="Picture 3083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1944688" y="2819400"/>
                        <a:ext cx="5481637" cy="341471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91440" anchor="b" anchorCtr="0"/>
          <a:lstStyle/>
          <a:p>
            <a:pPr eaLnBrk="1" hangingPunct="1"/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Plotting the regression line</a:t>
            </a:r>
          </a:p>
        </p:txBody>
      </p:sp>
      <p:sp>
        <p:nvSpPr>
          <p:cNvPr id="54278" name="Rectangle 6"/>
          <p:cNvSpPr>
            <a:spLocks noGrp="1"/>
          </p:cNvSpPr>
          <p:nvPr>
            <p:ph type="body" sz="half" idx="1"/>
          </p:nvPr>
        </p:nvSpPr>
        <p:spPr>
          <a:xfrm>
            <a:off x="1143000" y="1371600"/>
            <a:ext cx="7162800" cy="4525963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buClr>
                <a:schemeClr val="accent1"/>
              </a:buClr>
              <a:buSzPct val="85000"/>
              <a:buFont typeface="Wingdings 2" panose="05020102010507070707" pitchFamily="18" charset="2"/>
            </a:pPr>
            <a:r>
              <a:rPr lang="en-US" altLang="ja-JP" sz="2400" dirty="0">
                <a:latin typeface="Arial" panose="020B0604020202020204" pitchFamily="34" charset="0"/>
                <a:ea typeface="MS PGothic" panose="020B0600070205080204" pitchFamily="34" charset="-128"/>
              </a:rPr>
              <a:t>Drag ‘Current Salary’ into the vertical axis box and ‘Beginning Salary’ in the  horizontal axis box.</a:t>
            </a:r>
          </a:p>
          <a:p>
            <a:pPr eaLnBrk="1" hangingPunct="1">
              <a:buClr>
                <a:schemeClr val="accent1"/>
              </a:buClr>
              <a:buSzPct val="85000"/>
              <a:buFont typeface="Wingdings 2" panose="05020102010507070707" pitchFamily="18" charset="2"/>
            </a:pPr>
            <a:r>
              <a:rPr lang="en-US" altLang="ja-JP" sz="2400" dirty="0">
                <a:latin typeface="Arial" panose="020B0604020202020204" pitchFamily="34" charset="0"/>
                <a:ea typeface="MS PGothic" panose="020B0600070205080204" pitchFamily="34" charset="-128"/>
              </a:rPr>
              <a:t>Click ‘Fit’ bar.  Make sure the Method is regression in the Fit box. Then click ‘OK’.</a:t>
            </a:r>
          </a:p>
          <a:p>
            <a:pPr eaLnBrk="1" hangingPunct="1">
              <a:buClr>
                <a:schemeClr val="accent1"/>
              </a:buClr>
              <a:buSzPct val="85000"/>
              <a:buFont typeface="Wingdings 2" panose="05020102010507070707" pitchFamily="18" charset="2"/>
            </a:pPr>
            <a:endParaRPr lang="ja-JP" altLang="en-US" sz="2400" dirty="0">
              <a:ea typeface="MS PGothic" panose="020B0600070205080204" pitchFamily="34" charset="-128"/>
            </a:endParaRPr>
          </a:p>
        </p:txBody>
      </p:sp>
      <p:pic>
        <p:nvPicPr>
          <p:cNvPr id="87044" name="Picture 16"/>
          <p:cNvPicPr>
            <a:picLocks noGrp="1" noChangeAspect="1"/>
          </p:cNvPicPr>
          <p:nvPr>
            <p:ph sz="quarter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447800" y="3200400"/>
            <a:ext cx="2819400" cy="2955925"/>
          </a:xfrm>
          <a:ln/>
        </p:spPr>
      </p:pic>
      <p:graphicFrame>
        <p:nvGraphicFramePr>
          <p:cNvPr id="54292" name="Object 2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800600" y="3284538"/>
          <a:ext cx="2819400" cy="280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695825" imgH="4667250" progId="Paint.Picture">
                  <p:embed/>
                </p:oleObj>
              </mc:Choice>
              <mc:Fallback>
                <p:oleObj r:id="rId4" imgW="4695825" imgH="4667250" progId="Paint.Picture">
                  <p:embed/>
                  <p:pic>
                    <p:nvPicPr>
                      <p:cNvPr id="0" name="Picture 3085"/>
                      <p:cNvPicPr/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>
                      <a:xfrm>
                        <a:off x="4800600" y="3284538"/>
                        <a:ext cx="2819400" cy="280193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7"/>
          <p:cNvGrpSpPr/>
          <p:nvPr/>
        </p:nvGrpSpPr>
        <p:grpSpPr>
          <a:xfrm>
            <a:off x="1676400" y="3505200"/>
            <a:ext cx="838200" cy="1966913"/>
            <a:chOff x="768" y="2160"/>
            <a:chExt cx="528" cy="1239"/>
          </a:xfrm>
        </p:grpSpPr>
        <p:sp>
          <p:nvSpPr>
            <p:cNvPr id="87050" name="Line 18"/>
            <p:cNvSpPr/>
            <p:nvPr/>
          </p:nvSpPr>
          <p:spPr>
            <a:xfrm flipV="1">
              <a:off x="1008" y="2160"/>
              <a:ext cx="96" cy="100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7051" name="Text Box 19"/>
            <p:cNvSpPr txBox="1"/>
            <p:nvPr/>
          </p:nvSpPr>
          <p:spPr>
            <a:xfrm>
              <a:off x="768" y="3168"/>
              <a:ext cx="52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73050" indent="-273050" algn="l" rtl="0" eaLnBrk="0" fontAlgn="base" hangingPunct="0">
                <a:spcBef>
                  <a:spcPts val="575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005" indent="-22860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22325" indent="-22860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97280" indent="-22860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22860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ja-JP" sz="1800" dirty="0">
                  <a:latin typeface="Arial" panose="020B0604020202020204" pitchFamily="34" charset="0"/>
                  <a:ea typeface="MS PGothic" panose="020B0600070205080204" pitchFamily="34" charset="-128"/>
                </a:rPr>
                <a:t>Click</a:t>
              </a:r>
            </a:p>
          </p:txBody>
        </p:sp>
      </p:grpSp>
      <p:grpSp>
        <p:nvGrpSpPr>
          <p:cNvPr id="3" name="Group 25"/>
          <p:cNvGrpSpPr/>
          <p:nvPr/>
        </p:nvGrpSpPr>
        <p:grpSpPr>
          <a:xfrm>
            <a:off x="5715000" y="3810000"/>
            <a:ext cx="1905000" cy="1784350"/>
            <a:chOff x="3600" y="2400"/>
            <a:chExt cx="1200" cy="1124"/>
          </a:xfrm>
        </p:grpSpPr>
        <p:sp>
          <p:nvSpPr>
            <p:cNvPr id="87048" name="Line 23"/>
            <p:cNvSpPr/>
            <p:nvPr/>
          </p:nvSpPr>
          <p:spPr>
            <a:xfrm>
              <a:off x="3600" y="2400"/>
              <a:ext cx="480" cy="768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7049" name="Text Box 24"/>
            <p:cNvSpPr txBox="1"/>
            <p:nvPr/>
          </p:nvSpPr>
          <p:spPr>
            <a:xfrm>
              <a:off x="3792" y="3120"/>
              <a:ext cx="1008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73050" indent="-273050" algn="l" rtl="0" eaLnBrk="0" fontAlgn="base" hangingPunct="0">
                <a:spcBef>
                  <a:spcPts val="575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005" indent="-22860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22325" indent="-22860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97280" indent="-22860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22860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ja-JP" sz="1800" dirty="0">
                  <a:latin typeface="Arial" panose="020B0604020202020204" pitchFamily="34" charset="0"/>
                  <a:ea typeface="MS PGothic" panose="020B0600070205080204" pitchFamily="34" charset="-128"/>
                </a:rPr>
                <a:t>Set this to Regression!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066800"/>
            <a:ext cx="5981700" cy="4791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1"/>
          <p:cNvGraphicFramePr/>
          <p:nvPr/>
        </p:nvGraphicFramePr>
        <p:xfrm>
          <a:off x="930275" y="946150"/>
          <a:ext cx="7294880" cy="505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1195705" y="614680"/>
            <a:ext cx="7110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Scatter Plot with best fit line between SEQ and MCQ marks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91440" anchor="b" anchorCtr="0"/>
          <a:lstStyle/>
          <a:p>
            <a:pPr eaLnBrk="1" hangingPunct="1"/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Practice 5</a:t>
            </a:r>
          </a:p>
        </p:txBody>
      </p:sp>
      <p:sp>
        <p:nvSpPr>
          <p:cNvPr id="91139" name="Rectangle 3"/>
          <p:cNvSpPr>
            <a:spLocks noGrp="1"/>
          </p:cNvSpPr>
          <p:nvPr>
            <p:ph sz="quarter" idx="1"/>
          </p:nvPr>
        </p:nvSpPr>
        <p:spPr>
          <a:xfrm>
            <a:off x="1143000" y="1447800"/>
            <a:ext cx="7543800" cy="4525963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buClr>
                <a:schemeClr val="accent1"/>
              </a:buClr>
              <a:buSzPct val="85000"/>
              <a:buFont typeface="Wingdings 2" panose="05020102010507070707" pitchFamily="18" charset="2"/>
            </a:pP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Find out whether or not the previous experience of workers has any affect on their beginning salary? </a:t>
            </a:r>
          </a:p>
          <a:p>
            <a:pPr lvl="1" eaLnBrk="1" hangingPunct="1">
              <a:buClr>
                <a:schemeClr val="accent2"/>
              </a:buClr>
              <a:buSzPct val="85000"/>
              <a:buFont typeface="Wingdings 2" panose="05020102010507070707" pitchFamily="18" charset="2"/>
            </a:pP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Take the variable “salbegin,”  and “prevexp” as dependent and independent variables respectively.</a:t>
            </a:r>
          </a:p>
          <a:p>
            <a:pPr lvl="1" eaLnBrk="1" hangingPunct="1">
              <a:buClr>
                <a:schemeClr val="accent2"/>
              </a:buClr>
              <a:buSzPct val="85000"/>
              <a:buFontTx/>
              <a:buNone/>
            </a:pPr>
            <a:endParaRPr lang="en-US" altLang="ja-JP" dirty="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eaLnBrk="1" hangingPunct="1">
              <a:buClr>
                <a:schemeClr val="accent1"/>
              </a:buClr>
              <a:buSzPct val="85000"/>
              <a:buFont typeface="Wingdings 2" panose="05020102010507070707" pitchFamily="18" charset="2"/>
            </a:pP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Plot the regression line for the above analysis using the “scatter plot” menu.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/>
          </p:cNvSpPr>
          <p:nvPr>
            <p:ph type="title"/>
          </p:nvPr>
        </p:nvSpPr>
        <p:spPr>
          <a:xfrm>
            <a:off x="990600" y="762000"/>
            <a:ext cx="7315200" cy="1143000"/>
          </a:xfrm>
          <a:ln/>
        </p:spPr>
        <p:txBody>
          <a:bodyPr vert="horz" wrap="square" lIns="91440" tIns="45720" rIns="91440" bIns="91440" anchor="b" anchorCtr="0"/>
          <a:lstStyle/>
          <a:p>
            <a:pPr eaLnBrk="1" hangingPunct="1"/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Answer</a:t>
            </a:r>
          </a:p>
        </p:txBody>
      </p:sp>
      <p:graphicFrame>
        <p:nvGraphicFramePr>
          <p:cNvPr id="93187" name="Object 1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143000" y="2719388"/>
          <a:ext cx="3429000" cy="248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629400" imgH="4800600" progId="Paint.Picture">
                  <p:embed/>
                </p:oleObj>
              </mc:Choice>
              <mc:Fallback>
                <p:oleObj r:id="rId3" imgW="6629400" imgH="4800600" progId="Paint.Picture">
                  <p:embed/>
                  <p:pic>
                    <p:nvPicPr>
                      <p:cNvPr id="0" name="Picture 3088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1143000" y="2719388"/>
                        <a:ext cx="3429000" cy="248443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3188" name="Picture 15"/>
          <p:cNvPicPr>
            <a:picLocks noGrp="1" noChangeAspect="1"/>
          </p:cNvPicPr>
          <p:nvPr>
            <p:ph sz="quarter" idx="2"/>
          </p:nvPr>
        </p:nvPicPr>
        <p:blipFill>
          <a:blip r:embed="rId5"/>
          <a:srcRect/>
          <a:stretch>
            <a:fillRect/>
          </a:stretch>
        </p:blipFill>
        <p:spPr>
          <a:xfrm>
            <a:off x="4953000" y="2133600"/>
            <a:ext cx="3424238" cy="3657600"/>
          </a:xfrm>
          <a:ln/>
        </p:spPr>
      </p:pic>
      <p:grpSp>
        <p:nvGrpSpPr>
          <p:cNvPr id="93189" name="Group 18"/>
          <p:cNvGrpSpPr/>
          <p:nvPr/>
        </p:nvGrpSpPr>
        <p:grpSpPr>
          <a:xfrm>
            <a:off x="5105400" y="4343400"/>
            <a:ext cx="838200" cy="1219200"/>
            <a:chOff x="3216" y="2736"/>
            <a:chExt cx="528" cy="768"/>
          </a:xfrm>
        </p:grpSpPr>
        <p:sp>
          <p:nvSpPr>
            <p:cNvPr id="93190" name="Line 16"/>
            <p:cNvSpPr/>
            <p:nvPr/>
          </p:nvSpPr>
          <p:spPr>
            <a:xfrm flipH="1" flipV="1">
              <a:off x="3456" y="2976"/>
              <a:ext cx="144" cy="528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3191" name="Text Box 17"/>
            <p:cNvSpPr txBox="1"/>
            <p:nvPr/>
          </p:nvSpPr>
          <p:spPr>
            <a:xfrm>
              <a:off x="3216" y="2736"/>
              <a:ext cx="52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73050" indent="-273050" algn="l" rtl="0" eaLnBrk="0" fontAlgn="base" hangingPunct="0">
                <a:spcBef>
                  <a:spcPts val="575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005" indent="-22860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22325" indent="-22860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97280" indent="-22860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22860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ja-JP" sz="1800" dirty="0">
                  <a:latin typeface="Arial" panose="020B0604020202020204" pitchFamily="34" charset="0"/>
                  <a:ea typeface="MS PGothic" panose="020B0600070205080204" pitchFamily="34" charset="-128"/>
                </a:rPr>
                <a:t>Click</a:t>
              </a: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234" name="Object 5"/>
          <p:cNvGraphicFramePr>
            <a:graphicFrameLocks noChangeAspect="1"/>
          </p:cNvGraphicFramePr>
          <p:nvPr/>
        </p:nvGraphicFramePr>
        <p:xfrm>
          <a:off x="1447800" y="1295400"/>
          <a:ext cx="6096000" cy="458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096000" imgH="4581525" progId="Paint.Picture">
                  <p:embed/>
                </p:oleObj>
              </mc:Choice>
              <mc:Fallback>
                <p:oleObj r:id="rId3" imgW="6096000" imgH="4581525" progId="Paint.Picture">
                  <p:embed/>
                  <p:pic>
                    <p:nvPicPr>
                      <p:cNvPr id="0" name="Picture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7800" y="1295400"/>
                        <a:ext cx="6096000" cy="4581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8"/>
          <p:cNvSpPr txBox="1"/>
          <p:nvPr/>
        </p:nvSpPr>
        <p:spPr>
          <a:xfrm>
            <a:off x="914400" y="1143000"/>
            <a:ext cx="25908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ja-JP" altLang="en-US" sz="18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graphicFrame>
        <p:nvGraphicFramePr>
          <p:cNvPr id="97283" name="Object 18"/>
          <p:cNvGraphicFramePr>
            <a:graphicFrameLocks noChangeAspect="1"/>
          </p:cNvGraphicFramePr>
          <p:nvPr/>
        </p:nvGraphicFramePr>
        <p:xfrm>
          <a:off x="914400" y="2133600"/>
          <a:ext cx="38862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619875" imgH="4124325" progId="Paint.Picture">
                  <p:embed/>
                </p:oleObj>
              </mc:Choice>
              <mc:Fallback>
                <p:oleObj r:id="rId3" imgW="6619875" imgH="4124325" progId="Paint.Picture">
                  <p:embed/>
                  <p:pic>
                    <p:nvPicPr>
                      <p:cNvPr id="0" name="Picture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2133600"/>
                        <a:ext cx="3886200" cy="3657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7284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1600" y="2133600"/>
            <a:ext cx="3371850" cy="36099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Group 20"/>
          <p:cNvGrpSpPr/>
          <p:nvPr/>
        </p:nvGrpSpPr>
        <p:grpSpPr>
          <a:xfrm>
            <a:off x="2895600" y="914400"/>
            <a:ext cx="3657600" cy="1447800"/>
            <a:chOff x="1488" y="528"/>
            <a:chExt cx="2304" cy="912"/>
          </a:xfrm>
        </p:grpSpPr>
        <p:sp>
          <p:nvSpPr>
            <p:cNvPr id="97286" name="Text Box 21"/>
            <p:cNvSpPr txBox="1"/>
            <p:nvPr/>
          </p:nvSpPr>
          <p:spPr>
            <a:xfrm>
              <a:off x="1488" y="528"/>
              <a:ext cx="2304" cy="73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73050" indent="-273050" algn="l" rtl="0" eaLnBrk="0" fontAlgn="base" hangingPunct="0">
                <a:spcBef>
                  <a:spcPts val="575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005" indent="-22860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22325" indent="-22860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97280" indent="-22860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22860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ja-JP" sz="2000" dirty="0">
                  <a:latin typeface="Arial" panose="020B0604020202020204" pitchFamily="34" charset="0"/>
                  <a:ea typeface="MS PGothic" panose="020B0600070205080204" pitchFamily="34" charset="-128"/>
                </a:rPr>
                <a:t>Click on the “fit”  tab to make sure the method is regression</a:t>
              </a:r>
            </a:p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ja-JP" altLang="en-US" sz="200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97287" name="Line 22"/>
            <p:cNvSpPr/>
            <p:nvPr/>
          </p:nvSpPr>
          <p:spPr>
            <a:xfrm>
              <a:off x="2976" y="960"/>
              <a:ext cx="528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0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990600"/>
            <a:ext cx="6858000" cy="5076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838200" y="2590800"/>
            <a:ext cx="7040880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sz="5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91440" anchor="b" anchorCtr="0"/>
          <a:lstStyle/>
          <a:p>
            <a:pPr eaLnBrk="1" hangingPunct="1"/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Opening SPSS</a:t>
            </a:r>
          </a:p>
        </p:txBody>
      </p:sp>
      <p:sp>
        <p:nvSpPr>
          <p:cNvPr id="16387" name="Rectangle 4"/>
          <p:cNvSpPr>
            <a:spLocks noGrp="1"/>
          </p:cNvSpPr>
          <p:nvPr>
            <p:ph type="body" sz="half" idx="1"/>
          </p:nvPr>
        </p:nvSpPr>
        <p:spPr>
          <a:xfrm>
            <a:off x="1066800" y="1600200"/>
            <a:ext cx="7418388" cy="4525963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buClr>
                <a:schemeClr val="accent1"/>
              </a:buClr>
              <a:buSzPct val="85000"/>
              <a:buFont typeface="Wingdings 2" panose="05020102010507070707" pitchFamily="18" charset="2"/>
            </a:pPr>
            <a:r>
              <a:rPr lang="en-US" altLang="ja-JP" sz="2400" dirty="0">
                <a:latin typeface="Arial" panose="020B0604020202020204" pitchFamily="34" charset="0"/>
                <a:ea typeface="MS PGothic" panose="020B0600070205080204" pitchFamily="34" charset="-128"/>
              </a:rPr>
              <a:t>The default window will have the data editor</a:t>
            </a:r>
          </a:p>
          <a:p>
            <a:pPr eaLnBrk="1" hangingPunct="1">
              <a:buClr>
                <a:schemeClr val="accent1"/>
              </a:buClr>
              <a:buSzPct val="85000"/>
              <a:buFont typeface="Wingdings 2" panose="05020102010507070707" pitchFamily="18" charset="2"/>
            </a:pPr>
            <a:r>
              <a:rPr lang="en-US" altLang="ja-JP" sz="2400" dirty="0">
                <a:latin typeface="Arial" panose="020B0604020202020204" pitchFamily="34" charset="0"/>
                <a:ea typeface="MS PGothic" panose="020B0600070205080204" pitchFamily="34" charset="-128"/>
              </a:rPr>
              <a:t>There are two sheets in the window:</a:t>
            </a:r>
          </a:p>
          <a:p>
            <a:pPr eaLnBrk="1" hangingPunct="1">
              <a:buClr>
                <a:schemeClr val="accent1"/>
              </a:buClr>
              <a:buSzPct val="85000"/>
              <a:buFontTx/>
              <a:buNone/>
            </a:pPr>
            <a:r>
              <a:rPr lang="en-US" altLang="ja-JP" sz="2400" dirty="0">
                <a:latin typeface="Arial" panose="020B0604020202020204" pitchFamily="34" charset="0"/>
                <a:ea typeface="MS PGothic" panose="020B0600070205080204" pitchFamily="34" charset="-128"/>
              </a:rPr>
              <a:t>    1. Data view		2.  Variable view</a:t>
            </a:r>
            <a:r>
              <a:rPr lang="en-US" altLang="ja-JP" sz="2000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</a:p>
        </p:txBody>
      </p:sp>
      <p:pic>
        <p:nvPicPr>
          <p:cNvPr id="16388" name="Picture 9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219200" y="3048000"/>
            <a:ext cx="6705600" cy="3192463"/>
          </a:xfrm>
          <a:ln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91440" anchor="b" anchorCtr="0"/>
          <a:lstStyle/>
          <a:p>
            <a:pPr algn="ctr" eaLnBrk="1" hangingPunct="1"/>
            <a:r>
              <a:rPr lang="en-US" altLang="ja-JP" sz="360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Data Editor</a:t>
            </a:r>
          </a:p>
        </p:txBody>
      </p:sp>
      <p:sp>
        <p:nvSpPr>
          <p:cNvPr id="18435" name="Rectangle 3"/>
          <p:cNvSpPr>
            <a:spLocks noGrp="1"/>
          </p:cNvSpPr>
          <p:nvPr>
            <p:ph type="body" sz="half" idx="1"/>
          </p:nvPr>
        </p:nvSpPr>
        <p:spPr>
          <a:xfrm>
            <a:off x="1066800" y="1600200"/>
            <a:ext cx="7086600" cy="4724400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buClr>
                <a:schemeClr val="accent1"/>
              </a:buClr>
              <a:buSzPct val="85000"/>
              <a:buFont typeface="Wingdings 2" panose="05020102010507070707" pitchFamily="18" charset="2"/>
            </a:pPr>
            <a:r>
              <a:rPr lang="en-US" altLang="ja-JP" sz="2000" dirty="0">
                <a:latin typeface="Arial" panose="020B0604020202020204" pitchFamily="34" charset="0"/>
                <a:ea typeface="MS PGothic" panose="020B0600070205080204" pitchFamily="34" charset="-128"/>
              </a:rPr>
              <a:t>Data Editor</a:t>
            </a:r>
          </a:p>
          <a:p>
            <a:pPr eaLnBrk="1" hangingPunct="1">
              <a:buClr>
                <a:schemeClr val="accent1"/>
              </a:buClr>
              <a:buSzPct val="85000"/>
              <a:buFontTx/>
              <a:buNone/>
            </a:pPr>
            <a:r>
              <a:rPr lang="en-US" altLang="ja-JP" sz="2000" dirty="0">
                <a:latin typeface="Arial" panose="020B0604020202020204" pitchFamily="34" charset="0"/>
                <a:ea typeface="MS PGothic" panose="020B0600070205080204" pitchFamily="34" charset="-128"/>
              </a:rPr>
              <a:t>	Spreadsheet-like system for defining, entering, editing, and displaying data. Extension of the saved file will be “sav.” </a:t>
            </a:r>
          </a:p>
          <a:p>
            <a:pPr eaLnBrk="1" hangingPunct="1">
              <a:buClr>
                <a:schemeClr val="accent1"/>
              </a:buClr>
              <a:buSzPct val="85000"/>
              <a:buFontTx/>
              <a:buNone/>
            </a:pPr>
            <a:endParaRPr lang="en-US" altLang="ja-JP" sz="2000" dirty="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eaLnBrk="1" hangingPunct="1">
              <a:buClr>
                <a:schemeClr val="accent1"/>
              </a:buClr>
              <a:buSzPct val="85000"/>
              <a:buFont typeface="Wingdings 2" panose="05020102010507070707" pitchFamily="18" charset="2"/>
            </a:pPr>
            <a:endParaRPr lang="en-US" altLang="ja-JP" sz="2800" dirty="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eaLnBrk="1" hangingPunct="1">
              <a:buClr>
                <a:schemeClr val="accent1"/>
              </a:buClr>
              <a:buSzPct val="85000"/>
              <a:buFontTx/>
              <a:buNone/>
            </a:pPr>
            <a:endParaRPr lang="en-US" altLang="ja-JP" sz="2800" dirty="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eaLnBrk="1" hangingPunct="1">
              <a:buClr>
                <a:schemeClr val="accent1"/>
              </a:buClr>
              <a:buSzPct val="85000"/>
              <a:buFontTx/>
              <a:buNone/>
            </a:pPr>
            <a:endParaRPr lang="en-US" altLang="ja-JP" sz="2800" dirty="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eaLnBrk="1" hangingPunct="1">
              <a:buClr>
                <a:schemeClr val="accent1"/>
              </a:buClr>
              <a:buSzPct val="85000"/>
              <a:buFont typeface="Wingdings 2" panose="05020102010507070707" pitchFamily="18" charset="2"/>
            </a:pPr>
            <a:endParaRPr lang="en-US" altLang="ja-JP" sz="2800" dirty="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eaLnBrk="1" hangingPunct="1">
              <a:buClr>
                <a:schemeClr val="accent1"/>
              </a:buClr>
              <a:buSzPct val="85000"/>
              <a:buFontTx/>
              <a:buNone/>
            </a:pPr>
            <a:endParaRPr lang="ja-JP" altLang="en-US" sz="28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pic>
        <p:nvPicPr>
          <p:cNvPr id="18436" name="Picture 5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295400" y="2895600"/>
            <a:ext cx="6629400" cy="3124200"/>
          </a:xfrm>
          <a:ln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91440" anchor="b" anchorCtr="0"/>
          <a:lstStyle/>
          <a:p>
            <a:pPr eaLnBrk="1" hangingPunct="1"/>
            <a:r>
              <a:rPr lang="en-US" altLang="ja-JP" sz="360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Data View window</a:t>
            </a:r>
          </a:p>
        </p:txBody>
      </p:sp>
      <p:sp>
        <p:nvSpPr>
          <p:cNvPr id="20483" name="Rectangle 3"/>
          <p:cNvSpPr>
            <a:spLocks noGrp="1"/>
          </p:cNvSpPr>
          <p:nvPr>
            <p:ph type="body" sz="half" idx="1"/>
          </p:nvPr>
        </p:nvSpPr>
        <p:spPr>
          <a:xfrm>
            <a:off x="1447800" y="1600200"/>
            <a:ext cx="6934200" cy="4525963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buClr>
                <a:schemeClr val="accent1"/>
              </a:buClr>
              <a:buSzPct val="85000"/>
              <a:buFont typeface="Wingdings 2" panose="05020102010507070707" pitchFamily="18" charset="2"/>
            </a:pPr>
            <a:r>
              <a:rPr lang="en-US" altLang="ja-JP" sz="2000" dirty="0">
                <a:latin typeface="Arial" panose="020B0604020202020204" pitchFamily="34" charset="0"/>
                <a:ea typeface="MS PGothic" panose="020B0600070205080204" pitchFamily="34" charset="-128"/>
              </a:rPr>
              <a:t>The Data View window</a:t>
            </a:r>
          </a:p>
          <a:p>
            <a:pPr eaLnBrk="1" hangingPunct="1">
              <a:buClr>
                <a:schemeClr val="accent1"/>
              </a:buClr>
              <a:buSzPct val="85000"/>
              <a:buFontTx/>
              <a:buNone/>
            </a:pPr>
            <a:r>
              <a:rPr lang="en-US" altLang="ja-JP" sz="2000" dirty="0">
                <a:latin typeface="Arial" panose="020B0604020202020204" pitchFamily="34" charset="0"/>
                <a:ea typeface="MS PGothic" panose="020B0600070205080204" pitchFamily="34" charset="-128"/>
              </a:rPr>
              <a:t>	This sheet is visible when you first open the Data Editor and this sheet contains the data</a:t>
            </a:r>
          </a:p>
          <a:p>
            <a:pPr eaLnBrk="1" hangingPunct="1">
              <a:buClr>
                <a:schemeClr val="accent1"/>
              </a:buClr>
              <a:buSzPct val="85000"/>
              <a:buFont typeface="Wingdings 2" panose="05020102010507070707" pitchFamily="18" charset="2"/>
            </a:pPr>
            <a:r>
              <a:rPr lang="en-US" altLang="ja-JP" sz="2000" dirty="0">
                <a:latin typeface="Arial" panose="020B0604020202020204" pitchFamily="34" charset="0"/>
                <a:ea typeface="MS PGothic" panose="020B0600070205080204" pitchFamily="34" charset="-128"/>
              </a:rPr>
              <a:t>Click on the tab labeled Variable View</a:t>
            </a:r>
            <a:r>
              <a:rPr lang="en-US" altLang="ja-JP" sz="2800" dirty="0">
                <a:solidFill>
                  <a:schemeClr val="bg1"/>
                </a:solidFill>
                <a:ea typeface="MS PGothic" panose="020B0600070205080204" pitchFamily="34" charset="-128"/>
              </a:rPr>
              <a:t> </a:t>
            </a:r>
          </a:p>
          <a:p>
            <a:pPr lvl="1" eaLnBrk="1" hangingPunct="1">
              <a:buClr>
                <a:schemeClr val="accent2"/>
              </a:buClr>
              <a:buSzPct val="85000"/>
              <a:buFontTx/>
              <a:buNone/>
            </a:pPr>
            <a:endParaRPr lang="en-US" altLang="ja-JP" dirty="0">
              <a:solidFill>
                <a:schemeClr val="bg1"/>
              </a:solidFill>
              <a:ea typeface="MS PGothic" panose="020B0600070205080204" pitchFamily="34" charset="-128"/>
            </a:endParaRPr>
          </a:p>
          <a:p>
            <a:pPr eaLnBrk="1" hangingPunct="1">
              <a:buClr>
                <a:schemeClr val="accent1"/>
              </a:buClr>
              <a:buSzPct val="85000"/>
              <a:buFont typeface="Wingdings 2" panose="05020102010507070707" pitchFamily="18" charset="2"/>
            </a:pPr>
            <a:endParaRPr lang="ja-JP" altLang="en-US" sz="2800" dirty="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  <p:pic>
        <p:nvPicPr>
          <p:cNvPr id="20484" name="Picture 10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524000" y="3124200"/>
            <a:ext cx="6553200" cy="3200400"/>
          </a:xfrm>
          <a:ln/>
        </p:spPr>
      </p:pic>
      <p:grpSp>
        <p:nvGrpSpPr>
          <p:cNvPr id="2" name="Group 12"/>
          <p:cNvGrpSpPr/>
          <p:nvPr/>
        </p:nvGrpSpPr>
        <p:grpSpPr>
          <a:xfrm>
            <a:off x="2819400" y="5105400"/>
            <a:ext cx="1828800" cy="1219200"/>
            <a:chOff x="2208" y="3168"/>
            <a:chExt cx="1152" cy="768"/>
          </a:xfrm>
        </p:grpSpPr>
        <p:sp>
          <p:nvSpPr>
            <p:cNvPr id="20486" name="Line 13"/>
            <p:cNvSpPr/>
            <p:nvPr/>
          </p:nvSpPr>
          <p:spPr>
            <a:xfrm flipH="1">
              <a:off x="2208" y="3456"/>
              <a:ext cx="576" cy="48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487" name="Text Box 14"/>
            <p:cNvSpPr txBox="1"/>
            <p:nvPr/>
          </p:nvSpPr>
          <p:spPr>
            <a:xfrm>
              <a:off x="2592" y="3168"/>
              <a:ext cx="76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73050" indent="-273050" algn="l" rtl="0" eaLnBrk="0" fontAlgn="base" hangingPunct="0">
                <a:spcBef>
                  <a:spcPts val="575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005" indent="-22860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22325" indent="-22860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97280" indent="-22860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22860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ja-JP" sz="2000" b="1" dirty="0">
                  <a:solidFill>
                    <a:srgbClr val="CC6600"/>
                  </a:solidFill>
                  <a:latin typeface="Verdana" panose="020B0604030504040204" pitchFamily="34" charset="0"/>
                  <a:ea typeface="MS PGothic" panose="020B0600070205080204" pitchFamily="34" charset="-128"/>
                </a:rPr>
                <a:t>Click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91440" anchor="b" anchorCtr="0"/>
          <a:lstStyle/>
          <a:p>
            <a:pPr eaLnBrk="1" hangingPunct="1"/>
            <a:endParaRPr lang="en-US" altLang="en-US" dirty="0"/>
          </a:p>
        </p:txBody>
      </p:sp>
      <p:sp>
        <p:nvSpPr>
          <p:cNvPr id="22531" name="Text Placeholder 2"/>
          <p:cNvSpPr>
            <a:spLocks noGrp="1"/>
          </p:cNvSpPr>
          <p:nvPr>
            <p:ph type="body" sz="half"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buClr>
                <a:schemeClr val="accent1"/>
              </a:buClr>
              <a:buSzPct val="85000"/>
              <a:buFont typeface="Wingdings 2" panose="05020102010507070707" pitchFamily="18" charset="2"/>
            </a:pPr>
            <a:endParaRPr lang="en-US" altLang="en-US" dirty="0"/>
          </a:p>
        </p:txBody>
      </p:sp>
      <p:sp>
        <p:nvSpPr>
          <p:cNvPr id="22532" name="Content Placeholder 3"/>
          <p:cNvSpPr>
            <a:spLocks noGrp="1"/>
          </p:cNvSpPr>
          <p:nvPr>
            <p:ph sz="half" idx="2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buClr>
                <a:schemeClr val="accent1"/>
              </a:buClr>
              <a:buSzPct val="85000"/>
              <a:buFont typeface="Wingdings 2" panose="05020102010507070707" pitchFamily="18" charset="2"/>
            </a:pPr>
            <a:endParaRPr lang="en-US" altLang="en-US" dirty="0"/>
          </a:p>
        </p:txBody>
      </p:sp>
      <p:pic>
        <p:nvPicPr>
          <p:cNvPr id="22533" name="Picture 3" descr="C:\Users\Nadia Pomirleanu\Documents\Nadia\print screens captures\2009-11-19 10 32 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38" y="457200"/>
            <a:ext cx="9021762" cy="5638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315200" cy="1143000"/>
          </a:xfrm>
          <a:ln/>
        </p:spPr>
        <p:txBody>
          <a:bodyPr vert="horz" wrap="square" lIns="91440" tIns="45720" rIns="91440" bIns="91440" anchor="b" anchorCtr="0"/>
          <a:lstStyle/>
          <a:p>
            <a:pPr algn="ctr" eaLnBrk="1" hangingPunct="1"/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Variable View window</a:t>
            </a:r>
          </a:p>
        </p:txBody>
      </p:sp>
      <p:sp>
        <p:nvSpPr>
          <p:cNvPr id="23555" name="Rectangle 3"/>
          <p:cNvSpPr>
            <a:spLocks noGrp="1"/>
          </p:cNvSpPr>
          <p:nvPr>
            <p:ph type="body" sz="half" idx="1"/>
          </p:nvPr>
        </p:nvSpPr>
        <p:spPr>
          <a:xfrm>
            <a:off x="838200" y="1371600"/>
            <a:ext cx="7696200" cy="4800600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buClr>
                <a:schemeClr val="accent1"/>
              </a:buClr>
              <a:buSzPct val="85000"/>
              <a:buFont typeface="Wingdings 2" panose="05020102010507070707" pitchFamily="18" charset="2"/>
            </a:pPr>
            <a:r>
              <a:rPr lang="en-US" altLang="ja-JP" sz="2000" dirty="0">
                <a:latin typeface="Arial" panose="020B0604020202020204" pitchFamily="34" charset="0"/>
                <a:ea typeface="MS PGothic" panose="020B0600070205080204" pitchFamily="34" charset="-128"/>
              </a:rPr>
              <a:t>This sheet contains information about the data set that is stored with the dataset.</a:t>
            </a:r>
            <a:r>
              <a:rPr lang="en-US" altLang="ja-JP" sz="2800" dirty="0"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</a:p>
          <a:p>
            <a:pPr eaLnBrk="1" hangingPunct="1">
              <a:buClr>
                <a:schemeClr val="accent1"/>
              </a:buClr>
              <a:buSzPct val="85000"/>
              <a:buFont typeface="Wingdings 2" panose="05020102010507070707" pitchFamily="18" charset="2"/>
            </a:pPr>
            <a:r>
              <a:rPr lang="en-US" altLang="ja-JP" sz="2000" dirty="0">
                <a:latin typeface="Arial" panose="020B0604020202020204" pitchFamily="34" charset="0"/>
                <a:ea typeface="MS PGothic" panose="020B0600070205080204" pitchFamily="34" charset="-128"/>
              </a:rPr>
              <a:t>Name</a:t>
            </a:r>
          </a:p>
          <a:p>
            <a:pPr lvl="1" eaLnBrk="1" hangingPunct="1">
              <a:buClr>
                <a:schemeClr val="accent2"/>
              </a:buClr>
              <a:buSzPct val="85000"/>
              <a:buFont typeface="Wingdings 2" panose="05020102010507070707" pitchFamily="18" charset="2"/>
            </a:pPr>
            <a:r>
              <a:rPr lang="en-US" altLang="ja-JP" sz="1800" dirty="0">
                <a:latin typeface="Arial" panose="020B0604020202020204" pitchFamily="34" charset="0"/>
                <a:ea typeface="MS PGothic" panose="020B0600070205080204" pitchFamily="34" charset="-128"/>
              </a:rPr>
              <a:t>The first character of the variable name must be alphabetic</a:t>
            </a:r>
          </a:p>
          <a:p>
            <a:pPr lvl="1" eaLnBrk="1" hangingPunct="1">
              <a:buClr>
                <a:schemeClr val="accent2"/>
              </a:buClr>
              <a:buSzPct val="85000"/>
              <a:buFont typeface="Wingdings 2" panose="05020102010507070707" pitchFamily="18" charset="2"/>
            </a:pPr>
            <a:r>
              <a:rPr lang="en-US" altLang="ja-JP" sz="1800" dirty="0">
                <a:latin typeface="Arial" panose="020B0604020202020204" pitchFamily="34" charset="0"/>
                <a:ea typeface="MS PGothic" panose="020B0600070205080204" pitchFamily="34" charset="-128"/>
              </a:rPr>
              <a:t>Variable names must be unique, and have to be less than 64 characters. </a:t>
            </a:r>
          </a:p>
          <a:p>
            <a:pPr lvl="1" eaLnBrk="1" hangingPunct="1">
              <a:buClr>
                <a:schemeClr val="accent2"/>
              </a:buClr>
              <a:buSzPct val="85000"/>
              <a:buFont typeface="Wingdings 2" panose="05020102010507070707" pitchFamily="18" charset="2"/>
            </a:pPr>
            <a:r>
              <a:rPr lang="en-US" altLang="ja-JP" sz="1800" dirty="0">
                <a:latin typeface="Arial" panose="020B0604020202020204" pitchFamily="34" charset="0"/>
                <a:ea typeface="MS PGothic" panose="020B0600070205080204" pitchFamily="34" charset="-128"/>
              </a:rPr>
              <a:t>Spaces are NOT allowed.</a:t>
            </a:r>
          </a:p>
        </p:txBody>
      </p:sp>
      <p:pic>
        <p:nvPicPr>
          <p:cNvPr id="23556" name="Picture 10"/>
          <p:cNvPicPr>
            <a:picLocks noGrp="1" noChangeAspect="1"/>
          </p:cNvPicPr>
          <p:nvPr>
            <p:ph sz="quarter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219200" y="3886200"/>
            <a:ext cx="7010400" cy="2209800"/>
          </a:xfrm>
          <a:ln/>
        </p:spPr>
      </p:pic>
      <p:pic>
        <p:nvPicPr>
          <p:cNvPr id="13325" name="Picture 13" descr="MCj02907070000[1]"/>
          <p:cNvPicPr>
            <a:picLocks noGrp="1" noChangeAspect="1"/>
          </p:cNvPicPr>
          <p:nvPr>
            <p:ph sz="quarter" idx="3"/>
          </p:nvPr>
        </p:nvPicPr>
        <p:blipFill>
          <a:blip r:embed="rId4"/>
          <a:srcRect/>
          <a:stretch>
            <a:fillRect/>
          </a:stretch>
        </p:blipFill>
        <p:spPr>
          <a:xfrm>
            <a:off x="2438400" y="5334000"/>
            <a:ext cx="728663" cy="639763"/>
          </a:xfrm>
          <a:ln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23</TotalTime>
  <Words>1140</Words>
  <Application>Microsoft Office PowerPoint</Application>
  <PresentationFormat>On-screen Show (4:3)</PresentationFormat>
  <Paragraphs>237</Paragraphs>
  <Slides>49</Slides>
  <Notes>45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61" baseType="lpstr">
      <vt:lpstr>MS PGothic</vt:lpstr>
      <vt:lpstr>Arial</vt:lpstr>
      <vt:lpstr>Calibri</vt:lpstr>
      <vt:lpstr>Franklin Gothic Book</vt:lpstr>
      <vt:lpstr>Helvetica</vt:lpstr>
      <vt:lpstr>HG創英ﾌﾟﾚｾﾞﾝｽEB</vt:lpstr>
      <vt:lpstr>Perpetua</vt:lpstr>
      <vt:lpstr>Verdana</vt:lpstr>
      <vt:lpstr>Wingdings 2</vt:lpstr>
      <vt:lpstr>Equity</vt:lpstr>
      <vt:lpstr>Bitmap Image</vt:lpstr>
      <vt:lpstr>Equation.3</vt:lpstr>
      <vt:lpstr>Introduction to SPSS</vt:lpstr>
      <vt:lpstr>Objectives</vt:lpstr>
      <vt:lpstr>Introduction: What is SPSS?</vt:lpstr>
      <vt:lpstr>Opening SPSS</vt:lpstr>
      <vt:lpstr>Opening SPSS</vt:lpstr>
      <vt:lpstr>Data Editor</vt:lpstr>
      <vt:lpstr>Data View window</vt:lpstr>
      <vt:lpstr>PowerPoint Presentation</vt:lpstr>
      <vt:lpstr>Variable View window</vt:lpstr>
      <vt:lpstr>Variable View window: Type</vt:lpstr>
      <vt:lpstr>Variable View window: Width</vt:lpstr>
      <vt:lpstr>Variable View window: Decimals</vt:lpstr>
      <vt:lpstr>Variable View window: Label</vt:lpstr>
      <vt:lpstr>Variable View window: Values</vt:lpstr>
      <vt:lpstr>Defining the value labels</vt:lpstr>
      <vt:lpstr>Output Viewer</vt:lpstr>
      <vt:lpstr>Practice 1</vt:lpstr>
      <vt:lpstr>Practice 1 (Solution Sample)</vt:lpstr>
      <vt:lpstr>PowerPoint Presentation</vt:lpstr>
      <vt:lpstr>Saving the data</vt:lpstr>
      <vt:lpstr>Sorting the data</vt:lpstr>
      <vt:lpstr>Sorting the data (cont’d)</vt:lpstr>
      <vt:lpstr>Practice 2</vt:lpstr>
      <vt:lpstr>The basic analysis  </vt:lpstr>
      <vt:lpstr>PowerPoint Presentation</vt:lpstr>
      <vt:lpstr>Frequencies</vt:lpstr>
      <vt:lpstr>Frequencies</vt:lpstr>
      <vt:lpstr>Frequencies</vt:lpstr>
      <vt:lpstr>PowerPoint Presentation</vt:lpstr>
      <vt:lpstr>Practice 3</vt:lpstr>
      <vt:lpstr>PowerPoint Presentation</vt:lpstr>
      <vt:lpstr>Answer</vt:lpstr>
      <vt:lpstr>Descriptives</vt:lpstr>
      <vt:lpstr>Descriptives</vt:lpstr>
      <vt:lpstr>Descriptives</vt:lpstr>
      <vt:lpstr>Helpful Resources</vt:lpstr>
      <vt:lpstr>Regression Analysis</vt:lpstr>
      <vt:lpstr>Regression Analysis</vt:lpstr>
      <vt:lpstr>Regression Analysis</vt:lpstr>
      <vt:lpstr>Plotting the regression line</vt:lpstr>
      <vt:lpstr>Plotting the regression line</vt:lpstr>
      <vt:lpstr>PowerPoint Presentation</vt:lpstr>
      <vt:lpstr>PowerPoint Presentation</vt:lpstr>
      <vt:lpstr>Practice 5</vt:lpstr>
      <vt:lpstr>Answer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SPSS Basics</dc:title>
  <dc:creator>Nadia Pomirleanu</dc:creator>
  <cp:lastModifiedBy>GNKC TEMP203</cp:lastModifiedBy>
  <cp:revision>122</cp:revision>
  <cp:lastPrinted>2019-01-23T07:44:24Z</cp:lastPrinted>
  <dcterms:created xsi:type="dcterms:W3CDTF">2006-12-01T16:10:13Z</dcterms:created>
  <dcterms:modified xsi:type="dcterms:W3CDTF">2024-10-24T04:22:43Z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DDB99D57B9134231BC3174659875D53A_12</vt:lpwstr>
  </property>
  <property fmtid="{D5CDD505-2E9C-101B-9397-08002B2CF9AE}" pid="3" name="KSOProductBuildVer">
    <vt:lpwstr>1033-12.2.0.13306</vt:lpwstr>
  </property>
</Properties>
</file>