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A1FB-317C-2364-9059-C5B6AF2D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9355-8813-B5CE-2BB7-59D60782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21F5-CFE2-3A0B-793A-2C70352D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6966-0F6C-0029-795F-D9DAEFE9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9C11-ED88-BB48-053C-2B6BEB6E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5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D34A-E0EF-FCBC-33E5-D9DAC7F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8CB4-71D6-48EB-7DFE-52A5D5E19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B041-5125-60C5-9CF2-67B473EC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0E8D-4946-598B-FEDD-A7EC9E37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340B-960B-1864-D9FA-6C3D7D21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ADE6-F629-937F-40BC-B49C6A7CE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CEF31-D80E-4627-0161-9A8105BD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314B-4637-6E2F-EFB5-88C7160F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EB8E9-79CD-D257-11F1-87ED4D4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EE81-F5B1-A922-6137-230912B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AA3F-705F-3AFF-85DB-1C906291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8210-8D02-40F6-9A0F-75971565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CC36-CF30-DA7B-E787-CF08C3A5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1A65-FAAD-FA56-B5F1-E1859CFE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6AC8-8815-3734-94B2-6FA576A4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081-078F-3CB2-57CE-CA0C0126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BBFB-A382-9477-DEDB-4897BB59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C95-7247-043B-609F-7367D48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994B-1258-81DC-2399-A442B3B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B448-AE76-CD15-745F-9D265558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9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A422-1999-7B02-9C10-7B5544F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D29F-DA88-2C56-AC4C-1512CFC94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1531-9C99-2A89-89D6-EB925779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32923-EF3A-4957-03D7-1041D46E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28AA-1F87-4BD0-475F-4476E222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F64B-3EE1-F492-C812-C2FB80C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1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6BE9-D693-B7E0-670C-5F9618EB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563E6-CAF4-5C5F-322D-E148D455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D697-49A2-6C02-D37F-3FA7BE74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F650F-E795-2DE8-28BC-76C853F5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C9A94-118E-D9FE-B606-88DE2B0B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F046F-F3C4-5472-146A-6A0FEBBA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9A6FB-0107-FA8C-9798-D3FCEF34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E1088-B49A-7E43-A834-AE7E140B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A074-0450-10F5-A525-BCBFEFA9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A69B7-D2CB-0A4A-2E4C-C0A63389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94DA0-1253-8ABA-4477-41F7267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3278-44D8-F8D2-A52C-311A5AB3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4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4214C-9399-5CF1-F021-E4793E08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E7278-8B56-1C6A-9EF7-228DD620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56DA0-E231-A71D-D1DF-B61651BA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3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3B7A-BD7E-498F-D1AA-A2AFB3C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FF25-8CF5-AEBD-0F0A-899FAF60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1BA2-E878-1B2A-ABD4-9294D73E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61C4-B0E0-F380-8E89-A63659C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7E96-B976-21B5-EDA2-592E45C8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E40A0-5F69-C552-0BF6-6263B180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5571-436A-7B11-9E68-D6EFB50F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04B3-42C5-F331-2B97-465315670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D8DF-F999-DB98-9299-E62BB1B3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260E2-43C7-B845-A05B-FFA1AE0C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7D07C-DD3B-D264-F11F-B4D9EE3D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DD51-B18D-92B6-BBC0-E3B2EF03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F0773-40A9-C706-0266-607F9416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E2278-3D83-3DD2-64B6-CE223229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6FF1-06D5-F2D9-83CC-42BF689D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EC8F-32BE-D66E-122D-914DCC09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CC6C-9F5A-3EF9-A93E-AD72B7AE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527" y="1007110"/>
            <a:ext cx="4208145" cy="749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b="0" i="0" spc="-15" dirty="0">
                <a:latin typeface="Calibri Light"/>
                <a:cs typeface="Calibri Light"/>
              </a:rPr>
              <a:t>Sales</a:t>
            </a:r>
            <a:r>
              <a:rPr sz="2500" b="0" i="0" spc="-75" dirty="0">
                <a:latin typeface="Calibri Light"/>
                <a:cs typeface="Calibri Light"/>
              </a:rPr>
              <a:t> </a:t>
            </a:r>
            <a:r>
              <a:rPr sz="2500" b="0" i="0" spc="-25" dirty="0">
                <a:latin typeface="Calibri Light"/>
                <a:cs typeface="Calibri Light"/>
              </a:rPr>
              <a:t>Data</a:t>
            </a:r>
            <a:r>
              <a:rPr sz="2500" b="0" i="0" spc="-80" dirty="0">
                <a:latin typeface="Calibri Light"/>
                <a:cs typeface="Calibri Light"/>
              </a:rPr>
              <a:t> </a:t>
            </a:r>
            <a:r>
              <a:rPr sz="2500" b="0" i="0" spc="-20" dirty="0">
                <a:latin typeface="Calibri Light"/>
                <a:cs typeface="Calibri Light"/>
              </a:rPr>
              <a:t>Analysis</a:t>
            </a:r>
            <a:r>
              <a:rPr sz="2500" b="0" i="0" spc="-80" dirty="0">
                <a:latin typeface="Calibri Light"/>
                <a:cs typeface="Calibri Light"/>
              </a:rPr>
              <a:t> </a:t>
            </a:r>
            <a:r>
              <a:rPr sz="2500" b="0" i="0" spc="-15" dirty="0">
                <a:latin typeface="Calibri Light"/>
                <a:cs typeface="Calibri Light"/>
              </a:rPr>
              <a:t>and</a:t>
            </a:r>
            <a:r>
              <a:rPr sz="2500" b="0" i="0" spc="-70" dirty="0">
                <a:latin typeface="Calibri Light"/>
                <a:cs typeface="Calibri Light"/>
              </a:rPr>
              <a:t> </a:t>
            </a:r>
            <a:r>
              <a:rPr sz="2500" b="0" i="0" spc="-25" dirty="0">
                <a:latin typeface="Calibri Light"/>
                <a:cs typeface="Calibri Light"/>
              </a:rPr>
              <a:t>Reporting </a:t>
            </a:r>
            <a:r>
              <a:rPr sz="2500" b="0" i="0" spc="-550" dirty="0">
                <a:latin typeface="Calibri Light"/>
                <a:cs typeface="Calibri Light"/>
              </a:rPr>
              <a:t> </a:t>
            </a:r>
            <a:r>
              <a:rPr sz="2500" b="0" i="0" spc="-30" dirty="0">
                <a:latin typeface="Calibri Light"/>
                <a:cs typeface="Calibri Light"/>
              </a:rPr>
              <a:t>for</a:t>
            </a:r>
            <a:r>
              <a:rPr sz="2500" b="0" i="0" spc="-55" dirty="0">
                <a:latin typeface="Calibri Light"/>
                <a:cs typeface="Calibri Light"/>
              </a:rPr>
              <a:t> </a:t>
            </a:r>
            <a:r>
              <a:rPr sz="2500" b="0" i="0" spc="-5" dirty="0">
                <a:latin typeface="Calibri Light"/>
                <a:cs typeface="Calibri Light"/>
              </a:rPr>
              <a:t>a</a:t>
            </a:r>
            <a:r>
              <a:rPr sz="2500" b="0" i="0" spc="-45" dirty="0">
                <a:latin typeface="Calibri Light"/>
                <a:cs typeface="Calibri Light"/>
              </a:rPr>
              <a:t> </a:t>
            </a:r>
            <a:r>
              <a:rPr sz="2500" b="0" i="0" spc="-30" dirty="0">
                <a:latin typeface="Calibri Light"/>
                <a:cs typeface="Calibri Light"/>
              </a:rPr>
              <a:t>Retail</a:t>
            </a:r>
            <a:r>
              <a:rPr sz="2500" b="0" i="0" spc="-80" dirty="0">
                <a:latin typeface="Calibri Light"/>
                <a:cs typeface="Calibri Light"/>
              </a:rPr>
              <a:t> </a:t>
            </a:r>
            <a:r>
              <a:rPr sz="2500" b="0" i="0" spc="-15" dirty="0">
                <a:latin typeface="Calibri Light"/>
                <a:cs typeface="Calibri Light"/>
              </a:rPr>
              <a:t>Chain</a:t>
            </a:r>
            <a:r>
              <a:rPr sz="2500" b="0" i="0" spc="-65" dirty="0">
                <a:latin typeface="Calibri Light"/>
                <a:cs typeface="Calibri Light"/>
              </a:rPr>
              <a:t> </a:t>
            </a:r>
            <a:r>
              <a:rPr sz="2500" b="0" i="0" spc="-30" dirty="0">
                <a:latin typeface="Calibri Light"/>
                <a:cs typeface="Calibri Light"/>
              </a:rPr>
              <a:t>Project</a:t>
            </a:r>
            <a:r>
              <a:rPr sz="2500" b="0" i="0" spc="-60" dirty="0">
                <a:latin typeface="Calibri Light"/>
                <a:cs typeface="Calibri Light"/>
              </a:rPr>
              <a:t> </a:t>
            </a:r>
            <a:r>
              <a:rPr sz="2500" b="0" i="0" spc="-15" dirty="0">
                <a:latin typeface="Calibri Light"/>
                <a:cs typeface="Calibri Light"/>
              </a:rPr>
              <a:t>PPT</a:t>
            </a:r>
            <a:endParaRPr sz="25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83563"/>
            <a:ext cx="86995" cy="673735"/>
          </a:xfrm>
          <a:custGeom>
            <a:avLst/>
            <a:gdLst/>
            <a:ahLst/>
            <a:cxnLst/>
            <a:rect l="l" t="t" r="r" b="b"/>
            <a:pathLst>
              <a:path w="86995" h="673735">
                <a:moveTo>
                  <a:pt x="86868" y="0"/>
                </a:moveTo>
                <a:lnTo>
                  <a:pt x="0" y="0"/>
                </a:lnTo>
                <a:lnTo>
                  <a:pt x="0" y="673608"/>
                </a:lnTo>
                <a:lnTo>
                  <a:pt x="86868" y="673608"/>
                </a:lnTo>
                <a:lnTo>
                  <a:pt x="8686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" y="1083563"/>
            <a:ext cx="195580" cy="673735"/>
          </a:xfrm>
          <a:custGeom>
            <a:avLst/>
            <a:gdLst/>
            <a:ahLst/>
            <a:cxnLst/>
            <a:rect l="l" t="t" r="r" b="b"/>
            <a:pathLst>
              <a:path w="195579" h="673735">
                <a:moveTo>
                  <a:pt x="195072" y="0"/>
                </a:moveTo>
                <a:lnTo>
                  <a:pt x="0" y="0"/>
                </a:lnTo>
                <a:lnTo>
                  <a:pt x="0" y="673608"/>
                </a:lnTo>
                <a:lnTo>
                  <a:pt x="195072" y="673608"/>
                </a:lnTo>
                <a:lnTo>
                  <a:pt x="19507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463" y="2090927"/>
            <a:ext cx="4297680" cy="27940"/>
          </a:xfrm>
          <a:custGeom>
            <a:avLst/>
            <a:gdLst/>
            <a:ahLst/>
            <a:cxnLst/>
            <a:rect l="l" t="t" r="r" b="b"/>
            <a:pathLst>
              <a:path w="4297680" h="27939">
                <a:moveTo>
                  <a:pt x="4297680" y="0"/>
                </a:moveTo>
                <a:lnTo>
                  <a:pt x="0" y="0"/>
                </a:lnTo>
                <a:lnTo>
                  <a:pt x="0" y="27432"/>
                </a:lnTo>
                <a:lnTo>
                  <a:pt x="4297680" y="27432"/>
                </a:lnTo>
                <a:lnTo>
                  <a:pt x="429768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8527" y="2225801"/>
            <a:ext cx="4164329" cy="39090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335" algn="just">
              <a:lnSpc>
                <a:spcPct val="100000"/>
              </a:lnSpc>
              <a:spcBef>
                <a:spcPts val="890"/>
              </a:spcBef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Plan:</a:t>
            </a:r>
            <a:endParaRPr sz="1800" dirty="0">
              <a:latin typeface="Calibri"/>
              <a:cs typeface="Calibri"/>
            </a:endParaRPr>
          </a:p>
          <a:p>
            <a:pPr marL="13335" marR="5080" algn="just">
              <a:lnSpc>
                <a:spcPts val="1939"/>
              </a:lnSpc>
              <a:spcBef>
                <a:spcPts val="1040"/>
              </a:spcBef>
            </a:pPr>
            <a:r>
              <a:rPr lang="en-US" sz="1800" spc="-5" dirty="0">
                <a:latin typeface="Calibri"/>
                <a:cs typeface="Calibri"/>
              </a:rPr>
              <a:t>This project aims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use </a:t>
            </a:r>
            <a:r>
              <a:rPr sz="1800" dirty="0">
                <a:latin typeface="Calibri"/>
                <a:cs typeface="Calibri"/>
              </a:rPr>
              <a:t>Python, SQL,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Excel </a:t>
            </a:r>
            <a:r>
              <a:rPr sz="1800" spc="-10" dirty="0">
                <a:latin typeface="Calibri"/>
                <a:cs typeface="Calibri"/>
              </a:rPr>
              <a:t>to analyze </a:t>
            </a:r>
            <a:r>
              <a:rPr sz="1800" dirty="0">
                <a:latin typeface="Calibri"/>
                <a:cs typeface="Calibri"/>
              </a:rPr>
              <a:t>sales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generate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meaningful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chain.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 marR="78740">
              <a:lnSpc>
                <a:spcPct val="100000"/>
              </a:lnSpc>
              <a:spcBef>
                <a:spcPts val="1285"/>
              </a:spcBef>
            </a:pPr>
            <a:r>
              <a:rPr sz="1800" b="1" spc="-10" dirty="0">
                <a:solidFill>
                  <a:srgbClr val="1F2228"/>
                </a:solidFill>
                <a:latin typeface="Calibri"/>
                <a:cs typeface="Calibri"/>
              </a:rPr>
              <a:t>Presenting </a:t>
            </a:r>
            <a:r>
              <a:rPr sz="1800" b="1" spc="-20" dirty="0">
                <a:solidFill>
                  <a:srgbClr val="1F2228"/>
                </a:solidFill>
                <a:latin typeface="Calibri"/>
                <a:cs typeface="Calibri"/>
              </a:rPr>
              <a:t>my </a:t>
            </a:r>
            <a:r>
              <a:rPr sz="1800" b="1" spc="-10" dirty="0">
                <a:solidFill>
                  <a:srgbClr val="1F2228"/>
                </a:solidFill>
                <a:latin typeface="Calibri"/>
                <a:cs typeface="Calibri"/>
              </a:rPr>
              <a:t>internship's </a:t>
            </a:r>
            <a:r>
              <a:rPr sz="1800" b="1" spc="-5" dirty="0">
                <a:solidFill>
                  <a:srgbClr val="1F2228"/>
                </a:solidFill>
                <a:latin typeface="Calibri"/>
                <a:cs typeface="Calibri"/>
              </a:rPr>
              <a:t>final project </a:t>
            </a:r>
            <a:r>
              <a:rPr sz="1800" dirty="0">
                <a:solidFill>
                  <a:srgbClr val="1F2228"/>
                </a:solidFill>
                <a:latin typeface="Segoe UI Emoji"/>
                <a:cs typeface="Segoe UI Emoji"/>
              </a:rPr>
              <a:t> </a:t>
            </a:r>
            <a:r>
              <a:rPr sz="1800" spc="-480" dirty="0">
                <a:solidFill>
                  <a:srgbClr val="1F2228"/>
                </a:solidFill>
                <a:latin typeface="Segoe UI Emoji"/>
                <a:cs typeface="Segoe UI Emoji"/>
              </a:rPr>
              <a:t> </a:t>
            </a:r>
            <a:r>
              <a:rPr sz="1800" b="1" spc="-10" dirty="0">
                <a:solidFill>
                  <a:srgbClr val="1F2228"/>
                </a:solidFill>
                <a:latin typeface="Calibri"/>
                <a:cs typeface="Calibri"/>
              </a:rPr>
              <a:t>Retail </a:t>
            </a:r>
            <a:r>
              <a:rPr sz="1800" b="1" spc="-5" dirty="0">
                <a:solidFill>
                  <a:srgbClr val="1F2228"/>
                </a:solidFill>
                <a:latin typeface="Calibri"/>
                <a:cs typeface="Calibri"/>
              </a:rPr>
              <a:t>Chain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Sales </a:t>
            </a:r>
            <a:r>
              <a:rPr sz="1800" b="1" spc="-5" dirty="0">
                <a:solidFill>
                  <a:srgbClr val="1F2228"/>
                </a:solidFill>
                <a:latin typeface="Calibri"/>
                <a:cs typeface="Calibri"/>
              </a:rPr>
              <a:t>Analysis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using </a:t>
            </a:r>
            <a:r>
              <a:rPr sz="1800" b="1" dirty="0">
                <a:solidFill>
                  <a:srgbClr val="1F2228"/>
                </a:solidFill>
                <a:latin typeface="Calibri"/>
                <a:cs typeface="Calibri"/>
              </a:rPr>
              <a:t>Python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, </a:t>
            </a:r>
            <a:r>
              <a:rPr sz="1800" spc="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2228"/>
                </a:solidFill>
                <a:latin typeface="Calibri"/>
                <a:cs typeface="Calibri"/>
              </a:rPr>
              <a:t>SQL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,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1F2228"/>
                </a:solidFill>
                <a:latin typeface="Calibri"/>
                <a:cs typeface="Calibri"/>
              </a:rPr>
              <a:t>Excel</a:t>
            </a:r>
            <a:r>
              <a:rPr lang="en-US" sz="1800" b="1" spc="-10" dirty="0">
                <a:solidFill>
                  <a:srgbClr val="1F2228"/>
                </a:solidFill>
                <a:latin typeface="Calibri"/>
                <a:cs typeface="Calibri"/>
              </a:rPr>
              <a:t>, and the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Dynamic </a:t>
            </a:r>
            <a:r>
              <a:rPr sz="1800" spc="-15" dirty="0">
                <a:solidFill>
                  <a:srgbClr val="1F2228"/>
                </a:solidFill>
                <a:latin typeface="Calibri"/>
                <a:cs typeface="Calibri"/>
              </a:rPr>
              <a:t>Excel</a:t>
            </a:r>
            <a:r>
              <a:rPr lang="en-US" sz="1800" spc="-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dashboard </a:t>
            </a:r>
            <a:r>
              <a:rPr sz="1800" spc="-20" dirty="0">
                <a:solidFill>
                  <a:srgbClr val="1F2228"/>
                </a:solidFill>
                <a:latin typeface="Calibri"/>
                <a:cs typeface="Calibri"/>
              </a:rPr>
              <a:t>offers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actionable</a:t>
            </a:r>
            <a:r>
              <a:rPr lang="en-US" sz="1800" spc="-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insights, aiding</a:t>
            </a:r>
            <a:r>
              <a:rPr sz="1800" spc="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efficient</a:t>
            </a:r>
            <a:r>
              <a:rPr sz="1800" spc="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data-driven</a:t>
            </a:r>
            <a:r>
              <a:rPr lang="en-US" sz="1800" spc="-1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decisions.</a:t>
            </a:r>
            <a:r>
              <a:rPr sz="1800" spc="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Python's</a:t>
            </a:r>
            <a:r>
              <a:rPr sz="1800" spc="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versatility</a:t>
            </a:r>
            <a:r>
              <a:rPr sz="1800" spc="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SQL's</a:t>
            </a:r>
            <a:r>
              <a:rPr lang="en-US" sz="1800" spc="-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2228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 access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enriched</a:t>
            </a:r>
            <a:r>
              <a:rPr sz="1800" spc="2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analysis. </a:t>
            </a:r>
            <a:r>
              <a:rPr sz="1800" dirty="0">
                <a:solidFill>
                  <a:srgbClr val="1F2228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 compelling</a:t>
            </a:r>
            <a:r>
              <a:rPr lang="en-US" sz="1800" spc="-10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showcase</a:t>
            </a:r>
            <a:r>
              <a:rPr sz="1800" spc="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of applied</a:t>
            </a:r>
            <a:r>
              <a:rPr sz="1800" spc="2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2228"/>
                </a:solidFill>
                <a:latin typeface="Calibri"/>
                <a:cs typeface="Calibri"/>
              </a:rPr>
              <a:t>technical</a:t>
            </a:r>
            <a:r>
              <a:rPr sz="1800" spc="15" dirty="0">
                <a:solidFill>
                  <a:srgbClr val="1F2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F2228"/>
                </a:solidFill>
                <a:latin typeface="Calibri"/>
                <a:cs typeface="Calibri"/>
              </a:rPr>
              <a:t>skills</a:t>
            </a:r>
            <a:endParaRPr sz="1800" dirty="0">
              <a:latin typeface="Segoe UI Emoji"/>
              <a:cs typeface="Segoe UI Emoj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8" name="object 8"/>
            <p:cNvSpPr/>
            <p:nvPr/>
          </p:nvSpPr>
          <p:spPr>
            <a:xfrm>
              <a:off x="1069695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0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044" y="6858000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B0F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498360"/>
              <a:ext cx="6283451" cy="61097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6043" y="513587"/>
              <a:ext cx="6009640" cy="5835650"/>
            </a:xfrm>
            <a:custGeom>
              <a:avLst/>
              <a:gdLst/>
              <a:ahLst/>
              <a:cxnLst/>
              <a:rect l="l" t="t" r="r" b="b"/>
              <a:pathLst>
                <a:path w="6009640" h="5835650">
                  <a:moveTo>
                    <a:pt x="6009132" y="0"/>
                  </a:moveTo>
                  <a:lnTo>
                    <a:pt x="0" y="0"/>
                  </a:lnTo>
                  <a:lnTo>
                    <a:pt x="0" y="5835396"/>
                  </a:lnTo>
                  <a:lnTo>
                    <a:pt x="6009132" y="5835396"/>
                  </a:lnTo>
                  <a:lnTo>
                    <a:pt x="6009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highlight>
                  <a:srgbClr val="00FFFF"/>
                </a:highlight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7127" y="800100"/>
              <a:ext cx="5425439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2259203" y="0"/>
                </a:moveTo>
                <a:lnTo>
                  <a:pt x="0" y="0"/>
                </a:lnTo>
                <a:lnTo>
                  <a:pt x="0" y="6857999"/>
                </a:lnTo>
                <a:lnTo>
                  <a:pt x="2259203" y="6857999"/>
                </a:lnTo>
                <a:lnTo>
                  <a:pt x="2387473" y="6775778"/>
                </a:lnTo>
                <a:lnTo>
                  <a:pt x="2427059" y="6748686"/>
                </a:lnTo>
                <a:lnTo>
                  <a:pt x="2466306" y="6721137"/>
                </a:lnTo>
                <a:lnTo>
                  <a:pt x="2505209" y="6693136"/>
                </a:lnTo>
                <a:lnTo>
                  <a:pt x="2543765" y="6664686"/>
                </a:lnTo>
                <a:lnTo>
                  <a:pt x="2581969" y="6635792"/>
                </a:lnTo>
                <a:lnTo>
                  <a:pt x="2619817" y="6606457"/>
                </a:lnTo>
                <a:lnTo>
                  <a:pt x="2657307" y="6576685"/>
                </a:lnTo>
                <a:lnTo>
                  <a:pt x="2694433" y="6546479"/>
                </a:lnTo>
                <a:lnTo>
                  <a:pt x="2731193" y="6515844"/>
                </a:lnTo>
                <a:lnTo>
                  <a:pt x="2767582" y="6484784"/>
                </a:lnTo>
                <a:lnTo>
                  <a:pt x="2803597" y="6453301"/>
                </a:lnTo>
                <a:lnTo>
                  <a:pt x="2839233" y="6421401"/>
                </a:lnTo>
                <a:lnTo>
                  <a:pt x="2874488" y="6389086"/>
                </a:lnTo>
                <a:lnTo>
                  <a:pt x="2909356" y="6356362"/>
                </a:lnTo>
                <a:lnTo>
                  <a:pt x="2943835" y="6323230"/>
                </a:lnTo>
                <a:lnTo>
                  <a:pt x="2977921" y="6289696"/>
                </a:lnTo>
                <a:lnTo>
                  <a:pt x="3011609" y="6255763"/>
                </a:lnTo>
                <a:lnTo>
                  <a:pt x="3044896" y="6221435"/>
                </a:lnTo>
                <a:lnTo>
                  <a:pt x="3077778" y="6186716"/>
                </a:lnTo>
                <a:lnTo>
                  <a:pt x="3110252" y="6151609"/>
                </a:lnTo>
                <a:lnTo>
                  <a:pt x="3142313" y="6116118"/>
                </a:lnTo>
                <a:lnTo>
                  <a:pt x="3173957" y="6080248"/>
                </a:lnTo>
                <a:lnTo>
                  <a:pt x="3205181" y="6044002"/>
                </a:lnTo>
                <a:lnTo>
                  <a:pt x="3235982" y="6007384"/>
                </a:lnTo>
                <a:lnTo>
                  <a:pt x="3266354" y="5970397"/>
                </a:lnTo>
                <a:lnTo>
                  <a:pt x="3296295" y="5933046"/>
                </a:lnTo>
                <a:lnTo>
                  <a:pt x="3325800" y="5895333"/>
                </a:lnTo>
                <a:lnTo>
                  <a:pt x="3354866" y="5857265"/>
                </a:lnTo>
                <a:lnTo>
                  <a:pt x="3383489" y="5818842"/>
                </a:lnTo>
                <a:lnTo>
                  <a:pt x="3411665" y="5780071"/>
                </a:lnTo>
                <a:lnTo>
                  <a:pt x="3439390" y="5740954"/>
                </a:lnTo>
                <a:lnTo>
                  <a:pt x="3466661" y="5701496"/>
                </a:lnTo>
                <a:lnTo>
                  <a:pt x="3493474" y="5661700"/>
                </a:lnTo>
                <a:lnTo>
                  <a:pt x="3519824" y="5621569"/>
                </a:lnTo>
                <a:lnTo>
                  <a:pt x="3545708" y="5581109"/>
                </a:lnTo>
                <a:lnTo>
                  <a:pt x="3571122" y="5540322"/>
                </a:lnTo>
                <a:lnTo>
                  <a:pt x="3596063" y="5499213"/>
                </a:lnTo>
                <a:lnTo>
                  <a:pt x="3620526" y="5457784"/>
                </a:lnTo>
                <a:lnTo>
                  <a:pt x="3644508" y="5416041"/>
                </a:lnTo>
                <a:lnTo>
                  <a:pt x="3668005" y="5373987"/>
                </a:lnTo>
                <a:lnTo>
                  <a:pt x="3691013" y="5331626"/>
                </a:lnTo>
                <a:lnTo>
                  <a:pt x="3713528" y="5288961"/>
                </a:lnTo>
                <a:lnTo>
                  <a:pt x="3735547" y="5245996"/>
                </a:lnTo>
                <a:lnTo>
                  <a:pt x="3757066" y="5202736"/>
                </a:lnTo>
                <a:lnTo>
                  <a:pt x="3778080" y="5159183"/>
                </a:lnTo>
                <a:lnTo>
                  <a:pt x="3798586" y="5115342"/>
                </a:lnTo>
                <a:lnTo>
                  <a:pt x="3818580" y="5071217"/>
                </a:lnTo>
                <a:lnTo>
                  <a:pt x="3838059" y="5026811"/>
                </a:lnTo>
                <a:lnTo>
                  <a:pt x="3857019" y="4982129"/>
                </a:lnTo>
                <a:lnTo>
                  <a:pt x="3875455" y="4937174"/>
                </a:lnTo>
                <a:lnTo>
                  <a:pt x="3893364" y="4891949"/>
                </a:lnTo>
                <a:lnTo>
                  <a:pt x="3910742" y="4846459"/>
                </a:lnTo>
                <a:lnTo>
                  <a:pt x="3927585" y="4800708"/>
                </a:lnTo>
                <a:lnTo>
                  <a:pt x="3943890" y="4754699"/>
                </a:lnTo>
                <a:lnTo>
                  <a:pt x="3959653" y="4708436"/>
                </a:lnTo>
                <a:lnTo>
                  <a:pt x="3974869" y="4661923"/>
                </a:lnTo>
                <a:lnTo>
                  <a:pt x="3989536" y="4615164"/>
                </a:lnTo>
                <a:lnTo>
                  <a:pt x="4003649" y="4568162"/>
                </a:lnTo>
                <a:lnTo>
                  <a:pt x="4017204" y="4520922"/>
                </a:lnTo>
                <a:lnTo>
                  <a:pt x="4030197" y="4473447"/>
                </a:lnTo>
                <a:lnTo>
                  <a:pt x="4042626" y="4425741"/>
                </a:lnTo>
                <a:lnTo>
                  <a:pt x="4054485" y="4377808"/>
                </a:lnTo>
                <a:lnTo>
                  <a:pt x="4065772" y="4329652"/>
                </a:lnTo>
                <a:lnTo>
                  <a:pt x="4076481" y="4281276"/>
                </a:lnTo>
                <a:lnTo>
                  <a:pt x="4086611" y="4232684"/>
                </a:lnTo>
                <a:lnTo>
                  <a:pt x="4096156" y="4183881"/>
                </a:lnTo>
                <a:lnTo>
                  <a:pt x="4105112" y="4134870"/>
                </a:lnTo>
                <a:lnTo>
                  <a:pt x="4113477" y="4085654"/>
                </a:lnTo>
                <a:lnTo>
                  <a:pt x="4121246" y="4036238"/>
                </a:lnTo>
                <a:lnTo>
                  <a:pt x="4128416" y="3986625"/>
                </a:lnTo>
                <a:lnTo>
                  <a:pt x="4134982" y="3936819"/>
                </a:lnTo>
                <a:lnTo>
                  <a:pt x="4140941" y="3886825"/>
                </a:lnTo>
                <a:lnTo>
                  <a:pt x="4146289" y="3836645"/>
                </a:lnTo>
                <a:lnTo>
                  <a:pt x="4151022" y="3786284"/>
                </a:lnTo>
                <a:lnTo>
                  <a:pt x="4155136" y="3735745"/>
                </a:lnTo>
                <a:lnTo>
                  <a:pt x="4158628" y="3685033"/>
                </a:lnTo>
                <a:lnTo>
                  <a:pt x="4161493" y="3634151"/>
                </a:lnTo>
                <a:lnTo>
                  <a:pt x="4163728" y="3583103"/>
                </a:lnTo>
                <a:lnTo>
                  <a:pt x="4165330" y="3531892"/>
                </a:lnTo>
                <a:lnTo>
                  <a:pt x="4166293" y="3480523"/>
                </a:lnTo>
                <a:lnTo>
                  <a:pt x="4166616" y="3429000"/>
                </a:lnTo>
                <a:lnTo>
                  <a:pt x="4166293" y="3377476"/>
                </a:lnTo>
                <a:lnTo>
                  <a:pt x="4165330" y="3326107"/>
                </a:lnTo>
                <a:lnTo>
                  <a:pt x="4163728" y="3274897"/>
                </a:lnTo>
                <a:lnTo>
                  <a:pt x="4161493" y="3223849"/>
                </a:lnTo>
                <a:lnTo>
                  <a:pt x="4158628" y="3172967"/>
                </a:lnTo>
                <a:lnTo>
                  <a:pt x="4155136" y="3122255"/>
                </a:lnTo>
                <a:lnTo>
                  <a:pt x="4151022" y="3071716"/>
                </a:lnTo>
                <a:lnTo>
                  <a:pt x="4146289" y="3021356"/>
                </a:lnTo>
                <a:lnTo>
                  <a:pt x="4140941" y="2971176"/>
                </a:lnTo>
                <a:lnTo>
                  <a:pt x="4134982" y="2921182"/>
                </a:lnTo>
                <a:lnTo>
                  <a:pt x="4128416" y="2871377"/>
                </a:lnTo>
                <a:lnTo>
                  <a:pt x="4121246" y="2821765"/>
                </a:lnTo>
                <a:lnTo>
                  <a:pt x="4113477" y="2772349"/>
                </a:lnTo>
                <a:lnTo>
                  <a:pt x="4105112" y="2723134"/>
                </a:lnTo>
                <a:lnTo>
                  <a:pt x="4096156" y="2674123"/>
                </a:lnTo>
                <a:lnTo>
                  <a:pt x="4086611" y="2625320"/>
                </a:lnTo>
                <a:lnTo>
                  <a:pt x="4076481" y="2576729"/>
                </a:lnTo>
                <a:lnTo>
                  <a:pt x="4065772" y="2528354"/>
                </a:lnTo>
                <a:lnTo>
                  <a:pt x="4054485" y="2480198"/>
                </a:lnTo>
                <a:lnTo>
                  <a:pt x="4042626" y="2432266"/>
                </a:lnTo>
                <a:lnTo>
                  <a:pt x="4030197" y="2384560"/>
                </a:lnTo>
                <a:lnTo>
                  <a:pt x="4017204" y="2337086"/>
                </a:lnTo>
                <a:lnTo>
                  <a:pt x="4003649" y="2289846"/>
                </a:lnTo>
                <a:lnTo>
                  <a:pt x="3989536" y="2242846"/>
                </a:lnTo>
                <a:lnTo>
                  <a:pt x="3974869" y="2196087"/>
                </a:lnTo>
                <a:lnTo>
                  <a:pt x="3959653" y="2149575"/>
                </a:lnTo>
                <a:lnTo>
                  <a:pt x="3943890" y="2103312"/>
                </a:lnTo>
                <a:lnTo>
                  <a:pt x="3927585" y="2057304"/>
                </a:lnTo>
                <a:lnTo>
                  <a:pt x="3910742" y="2011553"/>
                </a:lnTo>
                <a:lnTo>
                  <a:pt x="3893364" y="1966064"/>
                </a:lnTo>
                <a:lnTo>
                  <a:pt x="3875455" y="1920840"/>
                </a:lnTo>
                <a:lnTo>
                  <a:pt x="3857019" y="1875885"/>
                </a:lnTo>
                <a:lnTo>
                  <a:pt x="3838059" y="1831203"/>
                </a:lnTo>
                <a:lnTo>
                  <a:pt x="3818580" y="1786797"/>
                </a:lnTo>
                <a:lnTo>
                  <a:pt x="3798586" y="1742673"/>
                </a:lnTo>
                <a:lnTo>
                  <a:pt x="3778080" y="1698832"/>
                </a:lnTo>
                <a:lnTo>
                  <a:pt x="3757066" y="1655280"/>
                </a:lnTo>
                <a:lnTo>
                  <a:pt x="3735547" y="1612020"/>
                </a:lnTo>
                <a:lnTo>
                  <a:pt x="3713528" y="1569055"/>
                </a:lnTo>
                <a:lnTo>
                  <a:pt x="3691013" y="1526391"/>
                </a:lnTo>
                <a:lnTo>
                  <a:pt x="3668005" y="1484029"/>
                </a:lnTo>
                <a:lnTo>
                  <a:pt x="3644508" y="1441975"/>
                </a:lnTo>
                <a:lnTo>
                  <a:pt x="3620526" y="1400232"/>
                </a:lnTo>
                <a:lnTo>
                  <a:pt x="3596063" y="1358804"/>
                </a:lnTo>
                <a:lnTo>
                  <a:pt x="3571122" y="1317694"/>
                </a:lnTo>
                <a:lnTo>
                  <a:pt x="3545708" y="1276907"/>
                </a:lnTo>
                <a:lnTo>
                  <a:pt x="3519824" y="1236446"/>
                </a:lnTo>
                <a:lnTo>
                  <a:pt x="3493474" y="1196316"/>
                </a:lnTo>
                <a:lnTo>
                  <a:pt x="3466661" y="1156519"/>
                </a:lnTo>
                <a:lnTo>
                  <a:pt x="3439390" y="1117060"/>
                </a:lnTo>
                <a:lnTo>
                  <a:pt x="3411665" y="1077943"/>
                </a:lnTo>
                <a:lnTo>
                  <a:pt x="3383489" y="1039171"/>
                </a:lnTo>
                <a:lnTo>
                  <a:pt x="3354866" y="1000748"/>
                </a:lnTo>
                <a:lnTo>
                  <a:pt x="3325800" y="962678"/>
                </a:lnTo>
                <a:lnTo>
                  <a:pt x="3296295" y="924965"/>
                </a:lnTo>
                <a:lnTo>
                  <a:pt x="3266354" y="887613"/>
                </a:lnTo>
                <a:lnTo>
                  <a:pt x="3235982" y="850625"/>
                </a:lnTo>
                <a:lnTo>
                  <a:pt x="3205181" y="814006"/>
                </a:lnTo>
                <a:lnTo>
                  <a:pt x="3173957" y="777758"/>
                </a:lnTo>
                <a:lnTo>
                  <a:pt x="3142313" y="741886"/>
                </a:lnTo>
                <a:lnTo>
                  <a:pt x="3110252" y="706395"/>
                </a:lnTo>
                <a:lnTo>
                  <a:pt x="3077778" y="671286"/>
                </a:lnTo>
                <a:lnTo>
                  <a:pt x="3044896" y="636565"/>
                </a:lnTo>
                <a:lnTo>
                  <a:pt x="3011609" y="602235"/>
                </a:lnTo>
                <a:lnTo>
                  <a:pt x="2977921" y="568300"/>
                </a:lnTo>
                <a:lnTo>
                  <a:pt x="2943835" y="534764"/>
                </a:lnTo>
                <a:lnTo>
                  <a:pt x="2909356" y="501631"/>
                </a:lnTo>
                <a:lnTo>
                  <a:pt x="2874488" y="468903"/>
                </a:lnTo>
                <a:lnTo>
                  <a:pt x="2839233" y="436586"/>
                </a:lnTo>
                <a:lnTo>
                  <a:pt x="2803597" y="404684"/>
                </a:lnTo>
                <a:lnTo>
                  <a:pt x="2767582" y="373198"/>
                </a:lnTo>
                <a:lnTo>
                  <a:pt x="2731193" y="342135"/>
                </a:lnTo>
                <a:lnTo>
                  <a:pt x="2694433" y="311497"/>
                </a:lnTo>
                <a:lnTo>
                  <a:pt x="2657307" y="281288"/>
                </a:lnTo>
                <a:lnTo>
                  <a:pt x="2619817" y="251513"/>
                </a:lnTo>
                <a:lnTo>
                  <a:pt x="2581969" y="222174"/>
                </a:lnTo>
                <a:lnTo>
                  <a:pt x="2543765" y="193276"/>
                </a:lnTo>
                <a:lnTo>
                  <a:pt x="2505209" y="164823"/>
                </a:lnTo>
                <a:lnTo>
                  <a:pt x="2466306" y="136818"/>
                </a:lnTo>
                <a:lnTo>
                  <a:pt x="2427059" y="109265"/>
                </a:lnTo>
                <a:lnTo>
                  <a:pt x="2387473" y="82169"/>
                </a:lnTo>
                <a:lnTo>
                  <a:pt x="225920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759" y="2966974"/>
            <a:ext cx="289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spc="-55" dirty="0">
                <a:solidFill>
                  <a:srgbClr val="FFFFFF"/>
                </a:solidFill>
                <a:latin typeface="Calibri Light"/>
                <a:cs typeface="Calibri Light"/>
              </a:rPr>
              <a:t>Key</a:t>
            </a:r>
            <a:r>
              <a:rPr sz="4400" b="1" i="1" spc="-1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1" i="1" spc="-35" dirty="0">
                <a:solidFill>
                  <a:srgbClr val="FFFFFF"/>
                </a:solidFill>
                <a:latin typeface="Calibri Light"/>
                <a:cs typeface="Calibri Light"/>
              </a:rPr>
              <a:t>Findings:</a:t>
            </a:r>
            <a:endParaRPr sz="4400" b="1" i="1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6660" y="755395"/>
            <a:ext cx="6203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1.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Total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total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revenue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project</a:t>
            </a:r>
            <a:r>
              <a:rPr sz="1400" dirty="0">
                <a:latin typeface="Calibri"/>
                <a:cs typeface="Calibri"/>
              </a:rPr>
              <a:t> period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amounted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$8,122,378.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6660" y="1175715"/>
            <a:ext cx="651637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0" i="0" spc="-5" dirty="0">
                <a:latin typeface="Calibri"/>
                <a:cs typeface="Calibri"/>
              </a:rPr>
              <a:t>2.</a:t>
            </a:r>
            <a:r>
              <a:rPr sz="1400" b="0" i="0" dirty="0">
                <a:latin typeface="Calibri"/>
                <a:cs typeface="Calibri"/>
              </a:rPr>
              <a:t> </a:t>
            </a:r>
            <a:r>
              <a:rPr sz="1400" i="0" spc="-40" dirty="0">
                <a:latin typeface="Calibri"/>
                <a:cs typeface="Calibri"/>
              </a:rPr>
              <a:t>Top</a:t>
            </a:r>
            <a:r>
              <a:rPr sz="1400" i="0" spc="-25" dirty="0">
                <a:latin typeface="Calibri"/>
                <a:cs typeface="Calibri"/>
              </a:rPr>
              <a:t> </a:t>
            </a:r>
            <a:r>
              <a:rPr sz="1400" i="0" spc="-5" dirty="0">
                <a:latin typeface="Calibri"/>
                <a:cs typeface="Calibri"/>
              </a:rPr>
              <a:t>Customers:</a:t>
            </a:r>
            <a:r>
              <a:rPr sz="1400" i="0" spc="-40" dirty="0">
                <a:latin typeface="Calibri"/>
                <a:cs typeface="Calibri"/>
              </a:rPr>
              <a:t> </a:t>
            </a:r>
            <a:r>
              <a:rPr sz="1400" b="0" i="0" spc="-5" dirty="0">
                <a:latin typeface="Calibri"/>
                <a:cs typeface="Calibri"/>
              </a:rPr>
              <a:t>The</a:t>
            </a:r>
            <a:r>
              <a:rPr sz="1400" b="0" i="0" spc="5" dirty="0">
                <a:latin typeface="Calibri"/>
                <a:cs typeface="Calibri"/>
              </a:rPr>
              <a:t> </a:t>
            </a:r>
            <a:r>
              <a:rPr sz="1400" b="0" i="0" spc="-10" dirty="0">
                <a:latin typeface="Calibri"/>
                <a:cs typeface="Calibri"/>
              </a:rPr>
              <a:t>top</a:t>
            </a:r>
            <a:r>
              <a:rPr sz="1400" b="0" i="0" spc="5" dirty="0">
                <a:latin typeface="Calibri"/>
                <a:cs typeface="Calibri"/>
              </a:rPr>
              <a:t> </a:t>
            </a:r>
            <a:r>
              <a:rPr sz="1400" b="0" i="0" dirty="0">
                <a:latin typeface="Calibri"/>
                <a:cs typeface="Calibri"/>
              </a:rPr>
              <a:t>5</a:t>
            </a:r>
            <a:r>
              <a:rPr sz="1400" b="0" i="0" spc="-5" dirty="0">
                <a:latin typeface="Calibri"/>
                <a:cs typeface="Calibri"/>
              </a:rPr>
              <a:t> </a:t>
            </a:r>
            <a:r>
              <a:rPr sz="1400" b="0" i="0" spc="-10" dirty="0">
                <a:latin typeface="Calibri"/>
                <a:cs typeface="Calibri"/>
              </a:rPr>
              <a:t>customers,</a:t>
            </a:r>
            <a:r>
              <a:rPr sz="1400" b="0" i="0" spc="-5" dirty="0">
                <a:latin typeface="Calibri"/>
                <a:cs typeface="Calibri"/>
              </a:rPr>
              <a:t> </a:t>
            </a:r>
            <a:r>
              <a:rPr sz="1400" b="0" i="0" dirty="0">
                <a:latin typeface="Calibri"/>
                <a:cs typeface="Calibri"/>
              </a:rPr>
              <a:t>based</a:t>
            </a:r>
            <a:r>
              <a:rPr sz="1400" b="0" i="0" spc="-5" dirty="0">
                <a:latin typeface="Calibri"/>
                <a:cs typeface="Calibri"/>
              </a:rPr>
              <a:t> </a:t>
            </a:r>
            <a:r>
              <a:rPr sz="1400" b="0" i="0" dirty="0">
                <a:latin typeface="Calibri"/>
                <a:cs typeface="Calibri"/>
              </a:rPr>
              <a:t>on</a:t>
            </a:r>
            <a:r>
              <a:rPr sz="1400" b="0" i="0" spc="-5" dirty="0">
                <a:latin typeface="Calibri"/>
                <a:cs typeface="Calibri"/>
              </a:rPr>
              <a:t> sales performance, </a:t>
            </a:r>
            <a:r>
              <a:rPr sz="1400" b="0" i="0" spc="-10" dirty="0">
                <a:latin typeface="Calibri"/>
                <a:cs typeface="Calibri"/>
              </a:rPr>
              <a:t>are</a:t>
            </a:r>
            <a:r>
              <a:rPr sz="1400" b="0" i="0" spc="-5" dirty="0">
                <a:latin typeface="Calibri"/>
                <a:cs typeface="Calibri"/>
              </a:rPr>
              <a:t> CS4424,</a:t>
            </a:r>
            <a:r>
              <a:rPr sz="1400" b="0" i="0" spc="20" dirty="0">
                <a:latin typeface="Calibri"/>
                <a:cs typeface="Calibri"/>
              </a:rPr>
              <a:t> </a:t>
            </a:r>
            <a:r>
              <a:rPr sz="1400" b="0" i="0" spc="-5" dirty="0">
                <a:latin typeface="Calibri"/>
                <a:cs typeface="Calibri"/>
              </a:rPr>
              <a:t>CS4320,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b="0" i="0" spc="-5" dirty="0">
                <a:latin typeface="Calibri"/>
                <a:cs typeface="Calibri"/>
              </a:rPr>
              <a:t>CS5752,</a:t>
            </a:r>
            <a:r>
              <a:rPr sz="1400" b="0" i="0" spc="-15" dirty="0">
                <a:latin typeface="Calibri"/>
                <a:cs typeface="Calibri"/>
              </a:rPr>
              <a:t> </a:t>
            </a:r>
            <a:r>
              <a:rPr sz="1400" b="0" i="0" spc="-5" dirty="0">
                <a:latin typeface="Calibri"/>
                <a:cs typeface="Calibri"/>
              </a:rPr>
              <a:t>CS4660,</a:t>
            </a:r>
            <a:r>
              <a:rPr sz="1400" b="0" i="0" dirty="0">
                <a:latin typeface="Calibri"/>
                <a:cs typeface="Calibri"/>
              </a:rPr>
              <a:t> </a:t>
            </a:r>
            <a:r>
              <a:rPr sz="1400" b="0" i="0" spc="-5" dirty="0">
                <a:latin typeface="Calibri"/>
                <a:cs typeface="Calibri"/>
              </a:rPr>
              <a:t>and CS3799.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6660" y="1788922"/>
            <a:ext cx="6586220" cy="1044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  <a:buFont typeface="Calibri"/>
              <a:buAutoNum type="arabicPeriod" startAt="3"/>
              <a:tabLst>
                <a:tab pos="187960" algn="l"/>
              </a:tabLst>
            </a:pPr>
            <a:r>
              <a:rPr sz="1400" b="1" spc="-5" dirty="0">
                <a:latin typeface="Calibri"/>
                <a:cs typeface="Calibri"/>
              </a:rPr>
              <a:t>Highest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2013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recorded</a:t>
            </a:r>
            <a:r>
              <a:rPr sz="1400" dirty="0">
                <a:latin typeface="Calibri"/>
                <a:cs typeface="Calibri"/>
              </a:rPr>
              <a:t> in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single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period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$2137140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2013.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3"/>
            </a:pPr>
            <a:endParaRPr sz="1300" dirty="0">
              <a:latin typeface="Calibri"/>
              <a:cs typeface="Calibri"/>
            </a:endParaRPr>
          </a:p>
          <a:p>
            <a:pPr marL="187960" indent="-175260">
              <a:lnSpc>
                <a:spcPts val="1595"/>
              </a:lnSpc>
              <a:buFont typeface="Calibri"/>
              <a:buAutoNum type="arabicPeriod" startAt="3"/>
              <a:tabLst>
                <a:tab pos="187960" algn="l"/>
              </a:tabLst>
            </a:pPr>
            <a:r>
              <a:rPr sz="1400" b="1" spc="-5" dirty="0">
                <a:latin typeface="Calibri"/>
                <a:cs typeface="Calibri"/>
              </a:rPr>
              <a:t>Lowest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lowest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figure</a:t>
            </a:r>
            <a:r>
              <a:rPr sz="1400" spc="-5" dirty="0">
                <a:latin typeface="Calibri"/>
                <a:cs typeface="Calibri"/>
              </a:rPr>
              <a:t> observed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occurred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5" dirty="0">
                <a:latin typeface="Calibri"/>
                <a:cs typeface="Calibri"/>
              </a:rPr>
              <a:t> 2015,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latin typeface="Calibri"/>
                <a:cs typeface="Calibri"/>
              </a:rPr>
              <a:t>$435175.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6660" y="3014599"/>
            <a:ext cx="642937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5. </a:t>
            </a:r>
            <a:r>
              <a:rPr sz="1400" b="1" spc="-5" dirty="0">
                <a:latin typeface="Calibri"/>
                <a:cs typeface="Calibri"/>
              </a:rPr>
              <a:t>Customer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Recency: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year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2015,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recency.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r>
              <a:rPr sz="1400" dirty="0">
                <a:latin typeface="Calibri"/>
                <a:cs typeface="Calibri"/>
              </a:rPr>
              <a:t> 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lowest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recency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recorded</a:t>
            </a:r>
            <a:r>
              <a:rPr sz="1400" dirty="0">
                <a:latin typeface="Calibri"/>
                <a:cs typeface="Calibri"/>
              </a:rPr>
              <a:t> in the </a:t>
            </a:r>
            <a:r>
              <a:rPr sz="1400" spc="-5" dirty="0">
                <a:latin typeface="Calibri"/>
                <a:cs typeface="Calibri"/>
              </a:rPr>
              <a:t>year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2013.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6660" y="3627246"/>
            <a:ext cx="6668770" cy="18491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80059">
              <a:lnSpc>
                <a:spcPts val="1510"/>
              </a:lnSpc>
              <a:spcBef>
                <a:spcPts val="295"/>
              </a:spcBef>
              <a:buFont typeface="Calibri"/>
              <a:buAutoNum type="arabicPeriod" startAt="6"/>
              <a:tabLst>
                <a:tab pos="187960" algn="l"/>
              </a:tabLst>
            </a:pPr>
            <a:r>
              <a:rPr sz="1400" b="1" spc="-5" dirty="0">
                <a:latin typeface="Calibri"/>
                <a:cs typeface="Calibri"/>
              </a:rPr>
              <a:t>Segment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Analysis: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P0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exhibited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significantly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monetary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80%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total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whereas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P2 segment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contributed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lower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20%.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6"/>
            </a:pPr>
            <a:endParaRPr sz="1450" dirty="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buFont typeface="Calibri"/>
              <a:buAutoNum type="arabicPeriod" startAt="6"/>
              <a:tabLst>
                <a:tab pos="187960" algn="l"/>
              </a:tabLst>
            </a:pPr>
            <a:r>
              <a:rPr sz="1400" b="1" spc="-40" dirty="0">
                <a:latin typeface="Calibri"/>
                <a:cs typeface="Calibri"/>
              </a:rPr>
              <a:t>Top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Customer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Responses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CS1580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CS4320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were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top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-10" dirty="0">
                <a:latin typeface="Calibri"/>
                <a:cs typeface="Calibri"/>
              </a:rPr>
              <a:t> customers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most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substantial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response</a:t>
            </a:r>
            <a:r>
              <a:rPr sz="1400" spc="-10" dirty="0">
                <a:latin typeface="Calibri"/>
                <a:cs typeface="Calibri"/>
              </a:rPr>
              <a:t> to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efforts.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6"/>
            </a:pPr>
            <a:endParaRPr sz="1300" dirty="0">
              <a:latin typeface="Calibri"/>
              <a:cs typeface="Calibri"/>
            </a:endParaRPr>
          </a:p>
          <a:p>
            <a:pPr marL="187960" indent="-175260">
              <a:lnSpc>
                <a:spcPts val="1595"/>
              </a:lnSpc>
              <a:spcBef>
                <a:spcPts val="5"/>
              </a:spcBef>
              <a:buFont typeface="Calibri"/>
              <a:buAutoNum type="arabicPeriod" startAt="6"/>
              <a:tabLst>
                <a:tab pos="187960" algn="l"/>
              </a:tabLst>
            </a:pPr>
            <a:r>
              <a:rPr sz="1400" b="1" spc="-5" dirty="0">
                <a:latin typeface="Calibri"/>
                <a:cs typeface="Calibri"/>
              </a:rPr>
              <a:t>Monetary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Distribution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monetary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distribution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frequency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was </a:t>
            </a:r>
            <a:r>
              <a:rPr sz="1400" dirty="0">
                <a:latin typeface="Calibri"/>
                <a:cs typeface="Calibri"/>
              </a:rPr>
              <a:t>observed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frequency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point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21,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corresponding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monetary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$682,911.</a:t>
            </a:r>
            <a:r>
              <a:rPr lang="en-US" sz="1400" spc="-5" dirty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4166616" y="0"/>
                </a:moveTo>
                <a:lnTo>
                  <a:pt x="0" y="0"/>
                </a:lnTo>
                <a:lnTo>
                  <a:pt x="0" y="6858000"/>
                </a:lnTo>
                <a:lnTo>
                  <a:pt x="4166616" y="6858000"/>
                </a:lnTo>
                <a:lnTo>
                  <a:pt x="416661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759" y="2061463"/>
            <a:ext cx="2585720" cy="190898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0"/>
              </a:spcBef>
            </a:pPr>
            <a:r>
              <a:rPr lang="en-US" sz="4400" b="1" i="1" spc="-20" dirty="0">
                <a:solidFill>
                  <a:srgbClr val="FFFFFF"/>
                </a:solidFill>
                <a:latin typeface="Calibri Light"/>
                <a:cs typeface="Calibri Light"/>
              </a:rPr>
              <a:t>Conclusions </a:t>
            </a:r>
            <a:r>
              <a:rPr sz="4400" b="1" i="1" spc="-35" dirty="0">
                <a:solidFill>
                  <a:srgbClr val="FFFFFF"/>
                </a:solidFill>
                <a:latin typeface="Calibri Light"/>
                <a:cs typeface="Calibri Light"/>
              </a:rPr>
              <a:t>to </a:t>
            </a:r>
            <a:r>
              <a:rPr sz="4400" b="1" i="1" spc="-55" dirty="0">
                <a:solidFill>
                  <a:srgbClr val="FFFFFF"/>
                </a:solidFill>
                <a:latin typeface="Calibri Light"/>
                <a:cs typeface="Calibri Light"/>
              </a:rPr>
              <a:t>improve </a:t>
            </a:r>
            <a:r>
              <a:rPr sz="4400" b="1" i="1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1" i="1" spc="-25" dirty="0">
                <a:solidFill>
                  <a:srgbClr val="FFFFFF"/>
                </a:solidFill>
                <a:latin typeface="Calibri Light"/>
                <a:cs typeface="Calibri Light"/>
              </a:rPr>
              <a:t>Sales:</a:t>
            </a:r>
            <a:r>
              <a:rPr sz="4400" b="1" i="1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1" i="1" dirty="0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endParaRPr sz="4400" b="1" i="1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1083" y="498729"/>
            <a:ext cx="614553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tabLst>
                <a:tab pos="354965" algn="l"/>
              </a:tabLst>
            </a:pPr>
            <a:r>
              <a:rPr sz="1600" b="1" spc="-5" dirty="0">
                <a:latin typeface="Calibri"/>
                <a:cs typeface="Calibri"/>
              </a:rPr>
              <a:t>1.</a:t>
            </a:r>
            <a:r>
              <a:rPr lang="en-US" sz="1600" b="1" spc="-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Focus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5" dirty="0">
                <a:latin typeface="Calibri"/>
                <a:cs typeface="Calibri"/>
              </a:rPr>
              <a:t>Top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Customers: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Strengthen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relationships</a:t>
            </a:r>
            <a:r>
              <a:rPr sz="1600" spc="-5" dirty="0">
                <a:latin typeface="Calibri"/>
                <a:cs typeface="Calibri"/>
              </a:rPr>
              <a:t> with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key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(CS4424,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CS4320,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CS5752,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CS4660,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CS3799)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drive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sales.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1083" y="1165936"/>
            <a:ext cx="629348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i="0" spc="-10" dirty="0">
                <a:latin typeface="Calibri"/>
                <a:cs typeface="Calibri"/>
              </a:rPr>
              <a:t>2.</a:t>
            </a:r>
            <a:r>
              <a:rPr sz="1600" i="0" spc="5" dirty="0">
                <a:latin typeface="Calibri"/>
                <a:cs typeface="Calibri"/>
              </a:rPr>
              <a:t> </a:t>
            </a:r>
            <a:r>
              <a:rPr sz="1600" i="0" spc="-5" dirty="0">
                <a:latin typeface="Calibri"/>
                <a:cs typeface="Calibri"/>
              </a:rPr>
              <a:t>Learn</a:t>
            </a:r>
            <a:r>
              <a:rPr sz="1600" i="0" spc="15" dirty="0">
                <a:latin typeface="Calibri"/>
                <a:cs typeface="Calibri"/>
              </a:rPr>
              <a:t> </a:t>
            </a:r>
            <a:r>
              <a:rPr sz="1600" i="0" spc="-10" dirty="0">
                <a:latin typeface="Calibri"/>
                <a:cs typeface="Calibri"/>
              </a:rPr>
              <a:t>from</a:t>
            </a:r>
            <a:r>
              <a:rPr sz="1600" i="0" spc="35" dirty="0">
                <a:latin typeface="Calibri"/>
                <a:cs typeface="Calibri"/>
              </a:rPr>
              <a:t> </a:t>
            </a:r>
            <a:r>
              <a:rPr sz="1600" i="0" spc="-10" dirty="0">
                <a:latin typeface="Calibri"/>
                <a:cs typeface="Calibri"/>
              </a:rPr>
              <a:t>2013</a:t>
            </a:r>
            <a:r>
              <a:rPr sz="1600" i="0" spc="30" dirty="0">
                <a:latin typeface="Calibri"/>
                <a:cs typeface="Calibri"/>
              </a:rPr>
              <a:t> </a:t>
            </a:r>
            <a:r>
              <a:rPr sz="1600" i="0" spc="-40" dirty="0">
                <a:latin typeface="Calibri"/>
                <a:cs typeface="Calibri"/>
              </a:rPr>
              <a:t>Year</a:t>
            </a:r>
            <a:r>
              <a:rPr sz="1600" i="0" spc="35" dirty="0">
                <a:latin typeface="Calibri"/>
                <a:cs typeface="Calibri"/>
              </a:rPr>
              <a:t> </a:t>
            </a:r>
            <a:r>
              <a:rPr sz="1600" i="0" spc="-5" dirty="0">
                <a:latin typeface="Calibri"/>
                <a:cs typeface="Calibri"/>
              </a:rPr>
              <a:t>Success:</a:t>
            </a:r>
            <a:r>
              <a:rPr sz="1600" i="0" spc="15" dirty="0">
                <a:latin typeface="Calibri"/>
                <a:cs typeface="Calibri"/>
              </a:rPr>
              <a:t> </a:t>
            </a:r>
            <a:r>
              <a:rPr sz="1600" b="0" i="0" spc="-10" dirty="0">
                <a:latin typeface="Calibri"/>
                <a:cs typeface="Calibri"/>
              </a:rPr>
              <a:t>Analyze</a:t>
            </a:r>
            <a:r>
              <a:rPr sz="1600" b="0" i="0" spc="5" dirty="0">
                <a:latin typeface="Calibri"/>
                <a:cs typeface="Calibri"/>
              </a:rPr>
              <a:t> </a:t>
            </a:r>
            <a:r>
              <a:rPr sz="1600" b="0" i="0" spc="-10" dirty="0">
                <a:latin typeface="Calibri"/>
                <a:cs typeface="Calibri"/>
              </a:rPr>
              <a:t>successful</a:t>
            </a:r>
            <a:r>
              <a:rPr sz="1600" b="0" i="0" spc="5" dirty="0">
                <a:latin typeface="Calibri"/>
                <a:cs typeface="Calibri"/>
              </a:rPr>
              <a:t> </a:t>
            </a:r>
            <a:r>
              <a:rPr sz="1600" b="0" i="0" spc="-10" dirty="0">
                <a:latin typeface="Calibri"/>
                <a:cs typeface="Calibri"/>
              </a:rPr>
              <a:t>strategies</a:t>
            </a:r>
            <a:r>
              <a:rPr sz="1600" b="0" i="0" spc="5" dirty="0">
                <a:latin typeface="Calibri"/>
                <a:cs typeface="Calibri"/>
              </a:rPr>
              <a:t> </a:t>
            </a:r>
            <a:r>
              <a:rPr sz="1600" b="0" i="0" spc="-15" dirty="0">
                <a:latin typeface="Calibri"/>
                <a:cs typeface="Calibri"/>
              </a:rPr>
              <a:t>from</a:t>
            </a:r>
            <a:r>
              <a:rPr sz="1600" b="0" i="0" spc="-30" dirty="0">
                <a:latin typeface="Calibri"/>
                <a:cs typeface="Calibri"/>
              </a:rPr>
              <a:t> </a:t>
            </a:r>
            <a:r>
              <a:rPr sz="1600" b="0" i="0" spc="-10" dirty="0">
                <a:latin typeface="Calibri"/>
                <a:cs typeface="Calibri"/>
              </a:rPr>
              <a:t>2013</a:t>
            </a:r>
            <a:r>
              <a:rPr sz="1600" b="0" i="0" spc="35" dirty="0">
                <a:latin typeface="Calibri"/>
                <a:cs typeface="Calibri"/>
              </a:rPr>
              <a:t> </a:t>
            </a:r>
            <a:r>
              <a:rPr sz="1600" b="0" i="0" spc="-10" dirty="0">
                <a:latin typeface="Calibri"/>
                <a:cs typeface="Calibri"/>
              </a:rPr>
              <a:t>to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b="0" i="0" spc="-10" dirty="0">
                <a:latin typeface="Calibri"/>
                <a:cs typeface="Calibri"/>
              </a:rPr>
              <a:t>replicate</a:t>
            </a:r>
            <a:r>
              <a:rPr sz="1600" b="0" i="0" spc="-15" dirty="0">
                <a:latin typeface="Calibri"/>
                <a:cs typeface="Calibri"/>
              </a:rPr>
              <a:t> </a:t>
            </a:r>
            <a:r>
              <a:rPr sz="1600" b="0" i="0" spc="-5" dirty="0">
                <a:latin typeface="Calibri"/>
                <a:cs typeface="Calibri"/>
              </a:rPr>
              <a:t>their</a:t>
            </a:r>
            <a:r>
              <a:rPr sz="1600" b="0" i="0" spc="-20" dirty="0">
                <a:latin typeface="Calibri"/>
                <a:cs typeface="Calibri"/>
              </a:rPr>
              <a:t> </a:t>
            </a:r>
            <a:r>
              <a:rPr sz="1600" b="0" i="0" spc="-5" dirty="0">
                <a:latin typeface="Calibri"/>
                <a:cs typeface="Calibri"/>
              </a:rPr>
              <a:t>impact.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6783" y="1834133"/>
            <a:ext cx="599440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38430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Calibri"/>
                <a:cs typeface="Calibri"/>
              </a:rPr>
              <a:t>3.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Address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Low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Sales</a:t>
            </a:r>
            <a:r>
              <a:rPr sz="1600" b="1" spc="-10" dirty="0">
                <a:latin typeface="Calibri"/>
                <a:cs typeface="Calibri"/>
              </a:rPr>
              <a:t> Periods: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Investigate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reasons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dips,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lang="en-US"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measures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mitigate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them.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6783" y="2501341"/>
            <a:ext cx="626427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ts val="1825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4.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Improve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Customer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Recency: </a:t>
            </a:r>
            <a:r>
              <a:rPr sz="1600" spc="-15" dirty="0">
                <a:latin typeface="Calibri"/>
                <a:cs typeface="Calibri"/>
              </a:rPr>
              <a:t>Encourage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repeat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retention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Calibri"/>
                <a:cs typeface="Calibri"/>
              </a:rPr>
              <a:t>among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customers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recency.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6783" y="3169411"/>
            <a:ext cx="623125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3843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Calibri"/>
                <a:cs typeface="Calibri"/>
              </a:rPr>
              <a:t>5.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Optimize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Segments</a:t>
            </a:r>
            <a:r>
              <a:rPr sz="1600" spc="-10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Target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segment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tailored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strategies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lang="en-US"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explore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growth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opportunities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lang="en-US" sz="1600" spc="-15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P2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segment.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783" y="3836619"/>
            <a:ext cx="6209665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>
              <a:lnSpc>
                <a:spcPts val="1825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6.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Optimize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Monetary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Distribution: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Analyze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 </a:t>
            </a:r>
            <a:r>
              <a:rPr sz="1600" spc="-10" dirty="0">
                <a:latin typeface="Calibri"/>
                <a:cs typeface="Calibri"/>
              </a:rPr>
              <a:t>monetary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distribution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spc="-10" dirty="0">
                <a:latin typeface="Calibri"/>
                <a:cs typeface="Calibri"/>
              </a:rPr>
              <a:t>frequency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21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guide</a:t>
            </a:r>
            <a:r>
              <a:rPr sz="1600" spc="-10" dirty="0">
                <a:latin typeface="Calibri"/>
                <a:cs typeface="Calibri"/>
              </a:rPr>
              <a:t> resource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allocation.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6783" y="4504690"/>
            <a:ext cx="618045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9144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Calibri"/>
                <a:cs typeface="Calibri"/>
              </a:rPr>
              <a:t>7.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Data-Driven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Approach: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continuous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5" dirty="0">
                <a:latin typeface="Calibri"/>
                <a:cs typeface="Calibri"/>
              </a:rPr>
              <a:t> analysis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informed</a:t>
            </a:r>
            <a:r>
              <a:rPr lang="en-US"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decisions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drive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sales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growth.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0960" y="1219961"/>
            <a:ext cx="6542405" cy="42722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386715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Prioritize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Top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Customers: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nurturing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strengthening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customers.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Learn</a:t>
            </a:r>
            <a:r>
              <a:rPr sz="1800" b="1" spc="-10" dirty="0">
                <a:latin typeface="Calibri"/>
                <a:cs typeface="Calibri"/>
              </a:rPr>
              <a:t> from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High Sales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Periods: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Replicate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from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peak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past.</a:t>
            </a:r>
            <a:endParaRPr sz="1800" dirty="0">
              <a:latin typeface="Calibri"/>
              <a:cs typeface="Calibri"/>
            </a:endParaRPr>
          </a:p>
          <a:p>
            <a:pPr marL="241300" marR="673735" indent="-228600">
              <a:lnSpc>
                <a:spcPts val="1939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Address </a:t>
            </a:r>
            <a:r>
              <a:rPr sz="1800" b="1" dirty="0">
                <a:latin typeface="Calibri"/>
                <a:cs typeface="Calibri"/>
              </a:rPr>
              <a:t>Low Sales </a:t>
            </a:r>
            <a:r>
              <a:rPr sz="1800" b="1" spc="-10" dirty="0">
                <a:latin typeface="Calibri"/>
                <a:cs typeface="Calibri"/>
              </a:rPr>
              <a:t>Periods: </a:t>
            </a:r>
            <a:r>
              <a:rPr sz="1800" spc="-5" dirty="0">
                <a:latin typeface="Calibri"/>
                <a:cs typeface="Calibri"/>
              </a:rPr>
              <a:t>Identify reasons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declines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</a:p>
          <a:p>
            <a:pPr marL="241300" indent="-228600">
              <a:lnSpc>
                <a:spcPts val="2055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Enhance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Customer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Recency: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Encourage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15" dirty="0">
                <a:latin typeface="Calibri"/>
                <a:cs typeface="Calibri"/>
              </a:rPr>
              <a:t>targeted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loyalty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 dirty="0">
              <a:latin typeface="Calibri"/>
              <a:cs typeface="Calibri"/>
            </a:endParaRPr>
          </a:p>
          <a:p>
            <a:pPr marL="241300" marR="154305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Optimize </a:t>
            </a:r>
            <a:r>
              <a:rPr sz="1800" b="1" spc="-5" dirty="0">
                <a:latin typeface="Calibri"/>
                <a:cs typeface="Calibri"/>
              </a:rPr>
              <a:t>Segment </a:t>
            </a:r>
            <a:r>
              <a:rPr sz="1800" b="1" spc="-10" dirty="0">
                <a:latin typeface="Calibri"/>
                <a:cs typeface="Calibri"/>
              </a:rPr>
              <a:t>Strategies</a:t>
            </a:r>
            <a:r>
              <a:rPr sz="1800" spc="-10" dirty="0">
                <a:latin typeface="Calibri"/>
                <a:cs typeface="Calibri"/>
              </a:rPr>
              <a:t>: Invest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high-value </a:t>
            </a:r>
            <a:r>
              <a:rPr sz="1800" dirty="0">
                <a:latin typeface="Calibri"/>
                <a:cs typeface="Calibri"/>
              </a:rPr>
              <a:t>P0 </a:t>
            </a:r>
            <a:r>
              <a:rPr sz="1800" spc="-5" dirty="0">
                <a:latin typeface="Calibri"/>
                <a:cs typeface="Calibri"/>
              </a:rPr>
              <a:t>segment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P2 segment.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Learn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Top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Responses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 customers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latin typeface="Calibri"/>
                <a:cs typeface="Calibri"/>
              </a:rPr>
              <a:t>engage</a:t>
            </a:r>
            <a:r>
              <a:rPr sz="1800" spc="-5" dirty="0">
                <a:latin typeface="Calibri"/>
                <a:cs typeface="Calibri"/>
              </a:rPr>
              <a:t> similar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high-potential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ones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Utilize Monetary Distribution Insights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Use </a:t>
            </a:r>
            <a:r>
              <a:rPr sz="1800" spc="-5" dirty="0">
                <a:latin typeface="Calibri"/>
                <a:cs typeface="Calibri"/>
              </a:rPr>
              <a:t>insights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high-value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monetary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promotions.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6268F23-357E-C4FF-3B07-B74C286ABD53}"/>
              </a:ext>
            </a:extLst>
          </p:cNvPr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4166616" y="0"/>
                </a:moveTo>
                <a:lnTo>
                  <a:pt x="0" y="0"/>
                </a:lnTo>
                <a:lnTo>
                  <a:pt x="0" y="6858000"/>
                </a:lnTo>
                <a:lnTo>
                  <a:pt x="4166616" y="6858000"/>
                </a:lnTo>
                <a:lnTo>
                  <a:pt x="416661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5CCF90A-D397-656B-B7F6-03F81F5851C0}"/>
              </a:ext>
            </a:extLst>
          </p:cNvPr>
          <p:cNvSpPr/>
          <p:nvPr/>
        </p:nvSpPr>
        <p:spPr>
          <a:xfrm>
            <a:off x="-25402" y="0"/>
            <a:ext cx="12217401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4166616" y="0"/>
                </a:moveTo>
                <a:lnTo>
                  <a:pt x="0" y="0"/>
                </a:lnTo>
                <a:lnTo>
                  <a:pt x="0" y="6858000"/>
                </a:lnTo>
                <a:lnTo>
                  <a:pt x="4166616" y="6858000"/>
                </a:lnTo>
                <a:lnTo>
                  <a:pt x="4166616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1984375"/>
            <a:ext cx="109728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7395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i="1" spc="-5" dirty="0">
                <a:solidFill>
                  <a:schemeClr val="bg1"/>
                </a:solidFill>
                <a:latin typeface="Calibri"/>
                <a:cs typeface="Calibri"/>
              </a:rPr>
              <a:t>I am deeply</a:t>
            </a:r>
            <a:r>
              <a:rPr sz="4400" b="1" i="1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10" dirty="0">
                <a:solidFill>
                  <a:schemeClr val="bg1"/>
                </a:solidFill>
                <a:latin typeface="Calibri"/>
                <a:cs typeface="Calibri"/>
              </a:rPr>
              <a:t>grateful for </a:t>
            </a:r>
            <a:r>
              <a:rPr sz="4400" b="1" i="1" spc="-5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lang="en-US" sz="4400" b="1" i="1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dirty="0">
                <a:solidFill>
                  <a:schemeClr val="bg1"/>
                </a:solidFill>
                <a:latin typeface="Calibri"/>
                <a:cs typeface="Calibri"/>
              </a:rPr>
              <a:t>amazing </a:t>
            </a:r>
            <a:r>
              <a:rPr sz="4400" b="1" i="1" spc="-10" dirty="0">
                <a:solidFill>
                  <a:schemeClr val="bg1"/>
                </a:solidFill>
                <a:latin typeface="Calibri"/>
                <a:cs typeface="Calibri"/>
              </a:rPr>
              <a:t>internship</a:t>
            </a:r>
            <a:r>
              <a:rPr lang="en-US" sz="4400" b="1" i="1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20" dirty="0">
                <a:solidFill>
                  <a:schemeClr val="bg1"/>
                </a:solidFill>
                <a:latin typeface="Calibri"/>
                <a:cs typeface="Calibri"/>
              </a:rPr>
              <a:t>opportunity.</a:t>
            </a:r>
            <a:r>
              <a:rPr sz="4400" b="1" i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5" dirty="0">
                <a:solidFill>
                  <a:schemeClr val="bg1"/>
                </a:solidFill>
                <a:latin typeface="Calibri"/>
                <a:cs typeface="Calibri"/>
              </a:rPr>
              <a:t>Thank</a:t>
            </a:r>
            <a:r>
              <a:rPr sz="4400" b="1" i="1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10" dirty="0">
                <a:solidFill>
                  <a:schemeClr val="bg1"/>
                </a:solidFill>
                <a:latin typeface="Calibri"/>
                <a:cs typeface="Calibri"/>
              </a:rPr>
              <a:t>you! </a:t>
            </a:r>
            <a:r>
              <a:rPr sz="4400" b="1" i="1" spc="-5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10" dirty="0">
                <a:solidFill>
                  <a:schemeClr val="bg1"/>
                </a:solidFill>
                <a:latin typeface="Calibri"/>
                <a:cs typeface="Calibri"/>
              </a:rPr>
              <a:t>Internship</a:t>
            </a:r>
            <a:r>
              <a:rPr sz="4400" b="1" i="1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5" dirty="0">
                <a:solidFill>
                  <a:schemeClr val="bg1"/>
                </a:solidFill>
                <a:latin typeface="Calibri"/>
                <a:cs typeface="Calibri"/>
              </a:rPr>
              <a:t>Studio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4400" b="1" i="1" spc="-50" dirty="0">
                <a:solidFill>
                  <a:schemeClr val="bg1"/>
                </a:solidFill>
                <a:latin typeface="Calibri"/>
                <a:cs typeface="Calibri"/>
              </a:rPr>
              <a:t>Your</a:t>
            </a:r>
            <a:r>
              <a:rPr sz="4400" b="1" i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400" b="1" i="1" spc="-10" dirty="0">
                <a:solidFill>
                  <a:schemeClr val="bg1"/>
                </a:solidFill>
                <a:latin typeface="Calibri"/>
                <a:cs typeface="Calibri"/>
              </a:rPr>
              <a:t>student: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en-US" sz="4400" b="1" i="1" spc="-5" dirty="0">
                <a:solidFill>
                  <a:schemeClr val="bg1"/>
                </a:solidFill>
                <a:latin typeface="Calibri"/>
                <a:cs typeface="Calibri"/>
              </a:rPr>
              <a:t>Prarthna Chhabra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564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Segoe UI Emoji</vt:lpstr>
      <vt:lpstr>Office Theme</vt:lpstr>
      <vt:lpstr>Sales Data Analysis and Reporting  for a Retail Chain Project PPT</vt:lpstr>
      <vt:lpstr>2. Top Customers: The top 5 customers, based on sales performance, are CS4424, CS4320, CS5752, CS4660, and CS3799.</vt:lpstr>
      <vt:lpstr>2. Learn from 2013 Year Success: Analyze successful strategies from 2013 to replicate their impact.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and Reporting for a Retail Chain Project PPT</dc:title>
  <dc:creator>Abhishek Mankar</dc:creator>
  <cp:lastModifiedBy>Prarthna Chhabra</cp:lastModifiedBy>
  <cp:revision>1</cp:revision>
  <dcterms:created xsi:type="dcterms:W3CDTF">2024-06-28T10:25:25Z</dcterms:created>
  <dcterms:modified xsi:type="dcterms:W3CDTF">2024-06-28T10:43:32Z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2024-06-28T00:00:00Z</vt:filetime>
  </property>
</Properties>
</file>