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5" r:id="rId69"/>
    <p:sldId id="326"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1C3C-415C-4809-BF27-CF8288392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6F358E-B045-47E4-8DDA-9D099013D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A91C5F-CB07-4705-8DA6-2BD6698B4B75}"/>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308A1863-FA4A-48EE-9515-A41F6FF9B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B1FFF-FAAA-4ED4-B18B-E67784BC5DDD}"/>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107236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8A84-01D1-4917-B13D-25EB359A6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D57D7E-4293-45A6-97E7-93054F256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03771-690C-4807-9A6C-61ED98F189BA}"/>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F5A91E4F-57F4-42C4-9E5A-5106089D6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B3D3F-CFE7-4817-96F1-99D91CBEEFB6}"/>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388832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1F12E-40BA-4006-A881-A8DF218F9D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8382A-E8D8-4AEB-A99E-DAEE0A5514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9DBEE-E516-461D-B95B-0026014A2E4B}"/>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72299DFE-741E-452A-9749-6649CE33C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43FF6-8E24-4E78-855D-A0C769C4D6FE}"/>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119212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8327-E1DE-49FC-BBEA-099ED8698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F8446-9243-4833-A8B3-4C6746262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1B03E-4FE5-43CD-87F8-7748015E50FF}"/>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E84792F9-D54C-4B98-BE4D-41787198F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79ED6-111C-4ACB-866E-C63B30B12883}"/>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153489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D974-6A07-4E15-9AFA-BBCC6BBA8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4CB09-66C9-40F4-908D-918005E1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24CCB-D665-4C70-8AC0-8AD2D0DCF337}"/>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E6D2D213-59BD-4F4B-A775-A85B573D0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A9EC4-D805-47A9-8868-B92738EA603E}"/>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227250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CD91-B6A5-4978-9D67-D7F5824FA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88D3C4-AFA1-4AE6-BF38-A61BEE7198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D88393-AA1B-46AC-AA01-27362B65B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02607C-A91B-4846-9DDB-4ACCC872A1F7}"/>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6" name="Footer Placeholder 5">
            <a:extLst>
              <a:ext uri="{FF2B5EF4-FFF2-40B4-BE49-F238E27FC236}">
                <a16:creationId xmlns:a16="http://schemas.microsoft.com/office/drawing/2014/main" id="{0BA1DCBB-C288-4FB1-AABE-9812F25963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6891A-67A5-4A40-B271-91F29957F28C}"/>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108309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A5EB-26E1-4A44-A335-749A6B4C56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83397C-AB8B-4F2E-A687-3E1D93295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F2787-511C-4BE7-9701-467C16A0B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9A6637-A096-4C75-A1CB-DAC1C0F2D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07AFC-044D-4506-BA19-4BDACD383B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6318A-BC38-4E0A-A032-5A6947DF079A}"/>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8" name="Footer Placeholder 7">
            <a:extLst>
              <a:ext uri="{FF2B5EF4-FFF2-40B4-BE49-F238E27FC236}">
                <a16:creationId xmlns:a16="http://schemas.microsoft.com/office/drawing/2014/main" id="{A75A999F-1635-481C-AF16-FD82408081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14459F-33F4-48B5-A31F-1E0490E09FBA}"/>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54070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541C-82E4-43A3-8746-2D93DD280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B95104-8D19-4488-B25D-6067698644D4}"/>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4" name="Footer Placeholder 3">
            <a:extLst>
              <a:ext uri="{FF2B5EF4-FFF2-40B4-BE49-F238E27FC236}">
                <a16:creationId xmlns:a16="http://schemas.microsoft.com/office/drawing/2014/main" id="{E1CD4A21-7091-4165-B4D6-6165C0692B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2D106B-9610-4F44-A9ED-4296B1331BBA}"/>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7490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CB0D4-CA7A-434D-A9AB-019F92DECBCD}"/>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3" name="Footer Placeholder 2">
            <a:extLst>
              <a:ext uri="{FF2B5EF4-FFF2-40B4-BE49-F238E27FC236}">
                <a16:creationId xmlns:a16="http://schemas.microsoft.com/office/drawing/2014/main" id="{4C8C2A00-B042-4F15-8888-59BF1326CB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57BEBC-C859-4893-A44F-0683530360C9}"/>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355961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B46F-84D3-44AC-BAF9-6DCE89BB1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C4D47E-0E82-406E-A4B1-06F7EA005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074E82-B330-4596-8BA8-897DB1232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C1421-60BE-423B-878D-C64861349B72}"/>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6" name="Footer Placeholder 5">
            <a:extLst>
              <a:ext uri="{FF2B5EF4-FFF2-40B4-BE49-F238E27FC236}">
                <a16:creationId xmlns:a16="http://schemas.microsoft.com/office/drawing/2014/main" id="{01FD1F7E-DF10-48C5-B60B-38313074ED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057482-28B5-41FD-8DED-1C4667E72A4E}"/>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7774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0784-23F0-4F4D-BE90-24E8AF0E4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B0E4F6-108D-433C-B7C5-8EFD7AA7A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1FB035-F6FA-4E8B-8390-705C3DFC1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F19E-D5B5-45FC-AE6B-B2F8B8C694EE}"/>
              </a:ext>
            </a:extLst>
          </p:cNvPr>
          <p:cNvSpPr>
            <a:spLocks noGrp="1"/>
          </p:cNvSpPr>
          <p:nvPr>
            <p:ph type="dt" sz="half" idx="10"/>
          </p:nvPr>
        </p:nvSpPr>
        <p:spPr/>
        <p:txBody>
          <a:bodyPr/>
          <a:lstStyle/>
          <a:p>
            <a:fld id="{D1544FBB-D8F6-4A5A-93CF-44C551E2419A}" type="datetimeFigureOut">
              <a:rPr lang="en-IN" smtClean="0"/>
              <a:t>05-06-2021</a:t>
            </a:fld>
            <a:endParaRPr lang="en-IN"/>
          </a:p>
        </p:txBody>
      </p:sp>
      <p:sp>
        <p:nvSpPr>
          <p:cNvPr id="6" name="Footer Placeholder 5">
            <a:extLst>
              <a:ext uri="{FF2B5EF4-FFF2-40B4-BE49-F238E27FC236}">
                <a16:creationId xmlns:a16="http://schemas.microsoft.com/office/drawing/2014/main" id="{67E3EC05-4AA6-4AF5-A303-EE5870A85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0517E-12C9-46CA-8922-1AC74CFAD3EE}"/>
              </a:ext>
            </a:extLst>
          </p:cNvPr>
          <p:cNvSpPr>
            <a:spLocks noGrp="1"/>
          </p:cNvSpPr>
          <p:nvPr>
            <p:ph type="sldNum" sz="quarter" idx="12"/>
          </p:nvPr>
        </p:nvSpPr>
        <p:spPr/>
        <p:txBody>
          <a:bodyPr/>
          <a:lstStyle/>
          <a:p>
            <a:fld id="{B41DDC31-F0B7-43CA-8F72-2D082FB30C9A}" type="slidenum">
              <a:rPr lang="en-IN" smtClean="0"/>
              <a:t>‹#›</a:t>
            </a:fld>
            <a:endParaRPr lang="en-IN"/>
          </a:p>
        </p:txBody>
      </p:sp>
    </p:spTree>
    <p:extLst>
      <p:ext uri="{BB962C8B-B14F-4D97-AF65-F5344CB8AC3E}">
        <p14:creationId xmlns:p14="http://schemas.microsoft.com/office/powerpoint/2010/main" val="357232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3FB4C-9917-45C4-9EBF-3ABD5A66D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C0458-F4F0-4074-8480-65B48A027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45CE1-1055-4FC8-9E11-08AC023E6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4FBB-D8F6-4A5A-93CF-44C551E2419A}" type="datetimeFigureOut">
              <a:rPr lang="en-IN" smtClean="0"/>
              <a:t>05-06-2021</a:t>
            </a:fld>
            <a:endParaRPr lang="en-IN"/>
          </a:p>
        </p:txBody>
      </p:sp>
      <p:sp>
        <p:nvSpPr>
          <p:cNvPr id="5" name="Footer Placeholder 4">
            <a:extLst>
              <a:ext uri="{FF2B5EF4-FFF2-40B4-BE49-F238E27FC236}">
                <a16:creationId xmlns:a16="http://schemas.microsoft.com/office/drawing/2014/main" id="{9C8CD50C-A88C-4264-989A-AEE1B5925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9A57D6-E106-4CB7-B968-48EE84542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DDC31-F0B7-43CA-8F72-2D082FB30C9A}" type="slidenum">
              <a:rPr lang="en-IN" smtClean="0"/>
              <a:t>‹#›</a:t>
            </a:fld>
            <a:endParaRPr lang="en-IN"/>
          </a:p>
        </p:txBody>
      </p:sp>
    </p:spTree>
    <p:extLst>
      <p:ext uri="{BB962C8B-B14F-4D97-AF65-F5344CB8AC3E}">
        <p14:creationId xmlns:p14="http://schemas.microsoft.com/office/powerpoint/2010/main" val="37564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5C1A-E3F0-4C23-890E-074D81452F5A}"/>
              </a:ext>
            </a:extLst>
          </p:cNvPr>
          <p:cNvSpPr>
            <a:spLocks noGrp="1"/>
          </p:cNvSpPr>
          <p:nvPr>
            <p:ph type="ctrTitle"/>
          </p:nvPr>
        </p:nvSpPr>
        <p:spPr/>
        <p:txBody>
          <a:bodyPr/>
          <a:lstStyle/>
          <a:p>
            <a:r>
              <a:rPr lang="en-US" b="1" dirty="0">
                <a:solidFill>
                  <a:srgbClr val="002060"/>
                </a:solidFill>
              </a:rPr>
              <a:t>Collections Framework</a:t>
            </a:r>
            <a:endParaRPr lang="en-IN" b="1" dirty="0">
              <a:solidFill>
                <a:srgbClr val="002060"/>
              </a:solidFill>
            </a:endParaRPr>
          </a:p>
        </p:txBody>
      </p:sp>
      <p:sp>
        <p:nvSpPr>
          <p:cNvPr id="3" name="Subtitle 2">
            <a:extLst>
              <a:ext uri="{FF2B5EF4-FFF2-40B4-BE49-F238E27FC236}">
                <a16:creationId xmlns:a16="http://schemas.microsoft.com/office/drawing/2014/main" id="{2110C432-FD78-4BF9-A346-1ED8221EC020}"/>
              </a:ext>
            </a:extLst>
          </p:cNvPr>
          <p:cNvSpPr>
            <a:spLocks noGrp="1"/>
          </p:cNvSpPr>
          <p:nvPr>
            <p:ph type="subTitle" idx="1"/>
          </p:nvPr>
        </p:nvSpPr>
        <p:spPr>
          <a:xfrm>
            <a:off x="1524000" y="4277287"/>
            <a:ext cx="9144000" cy="1655762"/>
          </a:xfrm>
        </p:spPr>
        <p:txBody>
          <a:bodyPr>
            <a:normAutofit/>
          </a:bodyPr>
          <a:lstStyle/>
          <a:p>
            <a:r>
              <a:rPr lang="en-US" sz="3600" b="1" dirty="0">
                <a:solidFill>
                  <a:srgbClr val="FF0000"/>
                </a:solidFill>
              </a:rPr>
              <a:t>Abhishek S. Rao</a:t>
            </a:r>
            <a:endParaRPr lang="en-IN" sz="3600" b="1" dirty="0">
              <a:solidFill>
                <a:srgbClr val="FF0000"/>
              </a:solidFill>
            </a:endParaRPr>
          </a:p>
        </p:txBody>
      </p:sp>
    </p:spTree>
    <p:extLst>
      <p:ext uri="{BB962C8B-B14F-4D97-AF65-F5344CB8AC3E}">
        <p14:creationId xmlns:p14="http://schemas.microsoft.com/office/powerpoint/2010/main" val="259141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3761D9-6B2B-4DED-9C94-2FA5AE4A5727}"/>
              </a:ext>
            </a:extLst>
          </p:cNvPr>
          <p:cNvSpPr/>
          <p:nvPr/>
        </p:nvSpPr>
        <p:spPr>
          <a:xfrm>
            <a:off x="228944" y="205712"/>
            <a:ext cx="5600444" cy="523220"/>
          </a:xfrm>
          <a:prstGeom prst="rect">
            <a:avLst/>
          </a:prstGeom>
        </p:spPr>
        <p:txBody>
          <a:bodyPr wrap="none">
            <a:spAutoFit/>
          </a:bodyPr>
          <a:lstStyle/>
          <a:p>
            <a:r>
              <a:rPr lang="en-US" sz="2800" b="1" dirty="0">
                <a:latin typeface="Perpetua" panose="02020502060401020303" pitchFamily="18" charset="0"/>
              </a:rPr>
              <a:t>The Methods Defined by Collection</a:t>
            </a:r>
            <a:endParaRPr lang="en-IN" sz="2800" b="1" dirty="0">
              <a:latin typeface="Perpetua" panose="02020502060401020303" pitchFamily="18" charset="0"/>
            </a:endParaRPr>
          </a:p>
        </p:txBody>
      </p:sp>
      <p:pic>
        <p:nvPicPr>
          <p:cNvPr id="5" name="Picture 4">
            <a:extLst>
              <a:ext uri="{FF2B5EF4-FFF2-40B4-BE49-F238E27FC236}">
                <a16:creationId xmlns:a16="http://schemas.microsoft.com/office/drawing/2014/main" id="{739FCF84-F5D2-4707-8B6D-2D3AA2B3553B}"/>
              </a:ext>
            </a:extLst>
          </p:cNvPr>
          <p:cNvPicPr>
            <a:picLocks noChangeAspect="1"/>
          </p:cNvPicPr>
          <p:nvPr/>
        </p:nvPicPr>
        <p:blipFill>
          <a:blip r:embed="rId2"/>
          <a:stretch>
            <a:fillRect/>
          </a:stretch>
        </p:blipFill>
        <p:spPr>
          <a:xfrm>
            <a:off x="437783" y="961292"/>
            <a:ext cx="10599478" cy="5690995"/>
          </a:xfrm>
          <a:prstGeom prst="rect">
            <a:avLst/>
          </a:prstGeom>
        </p:spPr>
      </p:pic>
    </p:spTree>
    <p:extLst>
      <p:ext uri="{BB962C8B-B14F-4D97-AF65-F5344CB8AC3E}">
        <p14:creationId xmlns:p14="http://schemas.microsoft.com/office/powerpoint/2010/main" val="420346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33055-8EAE-40B6-BBF6-1BE3FC0FE9E4}"/>
              </a:ext>
            </a:extLst>
          </p:cNvPr>
          <p:cNvPicPr>
            <a:picLocks noChangeAspect="1"/>
          </p:cNvPicPr>
          <p:nvPr/>
        </p:nvPicPr>
        <p:blipFill>
          <a:blip r:embed="rId2"/>
          <a:stretch>
            <a:fillRect/>
          </a:stretch>
        </p:blipFill>
        <p:spPr>
          <a:xfrm>
            <a:off x="381512" y="218269"/>
            <a:ext cx="11176301" cy="6435749"/>
          </a:xfrm>
          <a:prstGeom prst="rect">
            <a:avLst/>
          </a:prstGeom>
        </p:spPr>
      </p:pic>
    </p:spTree>
    <p:extLst>
      <p:ext uri="{BB962C8B-B14F-4D97-AF65-F5344CB8AC3E}">
        <p14:creationId xmlns:p14="http://schemas.microsoft.com/office/powerpoint/2010/main" val="224967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CDFA-0F4A-4FC8-8F5E-88FACE96F556}"/>
              </a:ext>
            </a:extLst>
          </p:cNvPr>
          <p:cNvSpPr>
            <a:spLocks noGrp="1"/>
          </p:cNvSpPr>
          <p:nvPr>
            <p:ph type="title"/>
          </p:nvPr>
        </p:nvSpPr>
        <p:spPr>
          <a:xfrm>
            <a:off x="838200" y="350422"/>
            <a:ext cx="10515600" cy="774993"/>
          </a:xfrm>
        </p:spPr>
        <p:txBody>
          <a:bodyPr/>
          <a:lstStyle/>
          <a:p>
            <a:r>
              <a:rPr lang="en-US" b="1" dirty="0">
                <a:latin typeface="Perpetua" panose="02020502060401020303" pitchFamily="18" charset="0"/>
              </a:rPr>
              <a:t>List Interface</a:t>
            </a:r>
            <a:endParaRPr lang="en-IN" b="1" dirty="0">
              <a:latin typeface="Perpetua" panose="02020502060401020303" pitchFamily="18" charset="0"/>
            </a:endParaRPr>
          </a:p>
        </p:txBody>
      </p:sp>
      <p:sp>
        <p:nvSpPr>
          <p:cNvPr id="3" name="Content Placeholder 2">
            <a:extLst>
              <a:ext uri="{FF2B5EF4-FFF2-40B4-BE49-F238E27FC236}">
                <a16:creationId xmlns:a16="http://schemas.microsoft.com/office/drawing/2014/main" id="{A1793137-8CD7-485F-B839-CDF59E3FF47D}"/>
              </a:ext>
            </a:extLst>
          </p:cNvPr>
          <p:cNvSpPr>
            <a:spLocks noGrp="1"/>
          </p:cNvSpPr>
          <p:nvPr>
            <p:ph idx="1"/>
          </p:nvPr>
        </p:nvSpPr>
        <p:spPr>
          <a:xfrm>
            <a:off x="838200" y="1262916"/>
            <a:ext cx="11063068" cy="5244661"/>
          </a:xfrm>
        </p:spPr>
        <p:txBody>
          <a:bodyPr>
            <a:normAutofit/>
          </a:bodyPr>
          <a:lstStyle/>
          <a:p>
            <a:pPr algn="just"/>
            <a:r>
              <a:rPr lang="en-US" dirty="0">
                <a:latin typeface="Perpetua" panose="02020502060401020303" pitchFamily="18" charset="0"/>
              </a:rPr>
              <a:t>The List interface extends </a:t>
            </a:r>
            <a:r>
              <a:rPr lang="en-US" b="1" dirty="0">
                <a:latin typeface="Perpetua" panose="02020502060401020303" pitchFamily="18" charset="0"/>
              </a:rPr>
              <a:t>Collection</a:t>
            </a:r>
            <a:r>
              <a:rPr lang="en-US" dirty="0">
                <a:latin typeface="Perpetua" panose="02020502060401020303" pitchFamily="18" charset="0"/>
              </a:rPr>
              <a:t> and declares the behavior of a collection that stores a sequence of elements.</a:t>
            </a:r>
          </a:p>
          <a:p>
            <a:pPr algn="just"/>
            <a:r>
              <a:rPr lang="en-US" dirty="0">
                <a:latin typeface="Perpetua" panose="02020502060401020303" pitchFamily="18" charset="0"/>
              </a:rPr>
              <a:t>Elements can be inserted or accessed by their position in the list, using a zero-based index.</a:t>
            </a:r>
          </a:p>
          <a:p>
            <a:pPr algn="just"/>
            <a:r>
              <a:rPr lang="en-US" dirty="0">
                <a:latin typeface="Perpetua" panose="02020502060401020303" pitchFamily="18" charset="0"/>
              </a:rPr>
              <a:t>A list may contain duplicate elements.</a:t>
            </a:r>
          </a:p>
          <a:p>
            <a:pPr algn="just"/>
            <a:r>
              <a:rPr lang="en-US" dirty="0">
                <a:latin typeface="Perpetua" panose="02020502060401020303" pitchFamily="18" charset="0"/>
              </a:rPr>
              <a:t>In addition to the methods defined by </a:t>
            </a:r>
            <a:r>
              <a:rPr lang="en-US" b="1" dirty="0">
                <a:latin typeface="Perpetua" panose="02020502060401020303" pitchFamily="18" charset="0"/>
              </a:rPr>
              <a:t>Collection</a:t>
            </a:r>
            <a:r>
              <a:rPr lang="en-US" dirty="0">
                <a:latin typeface="Perpetua" panose="02020502060401020303" pitchFamily="18" charset="0"/>
              </a:rPr>
              <a:t>, List defines some of its own, which are summarized in the following table.</a:t>
            </a:r>
          </a:p>
          <a:p>
            <a:pPr algn="just"/>
            <a:r>
              <a:rPr lang="en-US" dirty="0">
                <a:latin typeface="Perpetua" panose="02020502060401020303" pitchFamily="18" charset="0"/>
              </a:rPr>
              <a:t>Several of the list methods will throw an </a:t>
            </a:r>
            <a:r>
              <a:rPr lang="en-US" dirty="0" err="1">
                <a:latin typeface="Perpetua" panose="02020502060401020303" pitchFamily="18" charset="0"/>
              </a:rPr>
              <a:t>UnsupportedOperationException</a:t>
            </a:r>
            <a:r>
              <a:rPr lang="en-US" dirty="0">
                <a:latin typeface="Perpetua" panose="02020502060401020303" pitchFamily="18" charset="0"/>
              </a:rPr>
              <a:t> if the collection cannot be modified, and a </a:t>
            </a:r>
            <a:r>
              <a:rPr lang="en-US" dirty="0" err="1">
                <a:latin typeface="Perpetua" panose="02020502060401020303" pitchFamily="18" charset="0"/>
              </a:rPr>
              <a:t>ClassCastException</a:t>
            </a:r>
            <a:r>
              <a:rPr lang="en-US" dirty="0">
                <a:latin typeface="Perpetua" panose="02020502060401020303" pitchFamily="18" charset="0"/>
              </a:rPr>
              <a:t> is generated when one object is incompatible with another.</a:t>
            </a:r>
          </a:p>
          <a:p>
            <a:pPr marL="0" indent="0" algn="just">
              <a:buNone/>
            </a:pPr>
            <a:endParaRPr lang="en-IN" dirty="0">
              <a:latin typeface="Perpetua" panose="02020502060401020303" pitchFamily="18" charset="0"/>
            </a:endParaRPr>
          </a:p>
        </p:txBody>
      </p:sp>
    </p:spTree>
    <p:extLst>
      <p:ext uri="{BB962C8B-B14F-4D97-AF65-F5344CB8AC3E}">
        <p14:creationId xmlns:p14="http://schemas.microsoft.com/office/powerpoint/2010/main" val="351187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3D7E90-D63A-4839-9B16-53612E586CD9}"/>
              </a:ext>
            </a:extLst>
          </p:cNvPr>
          <p:cNvGraphicFramePr>
            <a:graphicFrameLocks noGrp="1"/>
          </p:cNvGraphicFramePr>
          <p:nvPr>
            <p:extLst>
              <p:ext uri="{D42A27DB-BD31-4B8C-83A1-F6EECF244321}">
                <p14:modId xmlns:p14="http://schemas.microsoft.com/office/powerpoint/2010/main" val="1298214537"/>
              </p:ext>
            </p:extLst>
          </p:nvPr>
        </p:nvGraphicFramePr>
        <p:xfrm>
          <a:off x="445670" y="323609"/>
          <a:ext cx="11230515" cy="4894939"/>
        </p:xfrm>
        <a:graphic>
          <a:graphicData uri="http://schemas.openxmlformats.org/drawingml/2006/table">
            <a:tbl>
              <a:tblPr/>
              <a:tblGrid>
                <a:gridCol w="1145535">
                  <a:extLst>
                    <a:ext uri="{9D8B030D-6E8A-4147-A177-3AD203B41FA5}">
                      <a16:colId xmlns:a16="http://schemas.microsoft.com/office/drawing/2014/main" val="3233479789"/>
                    </a:ext>
                  </a:extLst>
                </a:gridCol>
                <a:gridCol w="10084980">
                  <a:extLst>
                    <a:ext uri="{9D8B030D-6E8A-4147-A177-3AD203B41FA5}">
                      <a16:colId xmlns:a16="http://schemas.microsoft.com/office/drawing/2014/main" val="4160383009"/>
                    </a:ext>
                  </a:extLst>
                </a:gridCol>
              </a:tblGrid>
              <a:tr h="1125061">
                <a:tc>
                  <a:txBody>
                    <a:bodyPr/>
                    <a:lstStyle/>
                    <a:p>
                      <a:pPr algn="ctr" fontAlgn="t"/>
                      <a:r>
                        <a:rPr lang="en-IN" sz="2400" b="1">
                          <a:effectLst/>
                          <a:latin typeface="Perpetua" panose="02020502060401020303" pitchFamily="18" charset="0"/>
                        </a:rPr>
                        <a:t>1</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latin typeface="Perpetua" panose="02020502060401020303" pitchFamily="18" charset="0"/>
                        </a:rPr>
                        <a:t>void add(int index, Object obj)</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Inserts obj into the invoking list at the index passed in the index. Any pre-existing elements at or beyond the point of insertion are shifted up. Thus, no elements are overwritten.</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09918861"/>
                  </a:ext>
                </a:extLst>
              </a:tr>
              <a:tr h="1720681">
                <a:tc>
                  <a:txBody>
                    <a:bodyPr/>
                    <a:lstStyle/>
                    <a:p>
                      <a:pPr algn="ctr" fontAlgn="t"/>
                      <a:r>
                        <a:rPr lang="en-IN" sz="2400" b="1" dirty="0">
                          <a:effectLst/>
                          <a:latin typeface="Perpetua" panose="02020502060401020303" pitchFamily="18" charset="0"/>
                        </a:rPr>
                        <a:t>2</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latin typeface="Perpetua" panose="02020502060401020303" pitchFamily="18" charset="0"/>
                        </a:rPr>
                        <a:t>boolean</a:t>
                      </a:r>
                      <a:r>
                        <a:rPr lang="en-US" sz="2400" b="1" dirty="0">
                          <a:solidFill>
                            <a:srgbClr val="000000"/>
                          </a:solidFill>
                          <a:effectLst/>
                          <a:latin typeface="Perpetua" panose="02020502060401020303" pitchFamily="18" charset="0"/>
                        </a:rPr>
                        <a:t> </a:t>
                      </a:r>
                      <a:r>
                        <a:rPr lang="en-US" sz="2400" b="1" dirty="0" err="1">
                          <a:solidFill>
                            <a:srgbClr val="000000"/>
                          </a:solidFill>
                          <a:effectLst/>
                          <a:latin typeface="Perpetua" panose="02020502060401020303" pitchFamily="18" charset="0"/>
                        </a:rPr>
                        <a:t>addAll</a:t>
                      </a:r>
                      <a:r>
                        <a:rPr lang="en-US" sz="2400" b="1" dirty="0">
                          <a:solidFill>
                            <a:srgbClr val="000000"/>
                          </a:solidFill>
                          <a:effectLst/>
                          <a:latin typeface="Perpetua" panose="02020502060401020303" pitchFamily="18" charset="0"/>
                        </a:rPr>
                        <a:t>(int index, Collection c)</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Inserts all elements of </a:t>
                      </a:r>
                      <a:r>
                        <a:rPr lang="en-US" sz="2400" b="1" dirty="0">
                          <a:solidFill>
                            <a:srgbClr val="000000"/>
                          </a:solidFill>
                          <a:effectLst/>
                          <a:latin typeface="Perpetua" panose="02020502060401020303" pitchFamily="18" charset="0"/>
                        </a:rPr>
                        <a:t>c</a:t>
                      </a:r>
                      <a:r>
                        <a:rPr lang="en-US" sz="2400" dirty="0">
                          <a:solidFill>
                            <a:srgbClr val="000000"/>
                          </a:solidFill>
                          <a:effectLst/>
                          <a:latin typeface="Perpetua" panose="02020502060401020303" pitchFamily="18" charset="0"/>
                        </a:rPr>
                        <a:t> into the invoking list at the index passed in the index. Any pre-existing elements at or beyond the point of insertion are shifted up. Thus, no elements are overwritten. Returns true if the invoking list changes and returns false otherwise.</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8446195"/>
                  </a:ext>
                </a:extLst>
              </a:tr>
              <a:tr h="678345">
                <a:tc>
                  <a:txBody>
                    <a:bodyPr/>
                    <a:lstStyle/>
                    <a:p>
                      <a:pPr algn="ctr" fontAlgn="t"/>
                      <a:r>
                        <a:rPr lang="en-IN" sz="2400" b="1">
                          <a:effectLst/>
                          <a:latin typeface="Perpetua" panose="02020502060401020303" pitchFamily="18" charset="0"/>
                        </a:rPr>
                        <a:t>3</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Perpetua" panose="02020502060401020303" pitchFamily="18" charset="0"/>
                        </a:rPr>
                        <a:t>Object get(int index)</a:t>
                      </a:r>
                      <a:endParaRPr lang="en-US" sz="2400">
                        <a:solidFill>
                          <a:srgbClr val="000000"/>
                        </a:solidFill>
                        <a:effectLst/>
                        <a:latin typeface="Perpetua" panose="02020502060401020303" pitchFamily="18" charset="0"/>
                      </a:endParaRPr>
                    </a:p>
                    <a:p>
                      <a:pPr algn="just" fontAlgn="t"/>
                      <a:r>
                        <a:rPr lang="en-US" sz="2400">
                          <a:solidFill>
                            <a:srgbClr val="000000"/>
                          </a:solidFill>
                          <a:effectLst/>
                          <a:latin typeface="Perpetua" panose="02020502060401020303" pitchFamily="18" charset="0"/>
                        </a:rPr>
                        <a:t>Returns the object stored at the specified index within the invoking collection.</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6364376"/>
                  </a:ext>
                </a:extLst>
              </a:tr>
              <a:tr h="827251">
                <a:tc>
                  <a:txBody>
                    <a:bodyPr/>
                    <a:lstStyle/>
                    <a:p>
                      <a:pPr algn="ctr" fontAlgn="t"/>
                      <a:r>
                        <a:rPr lang="en-IN" sz="2400" b="1" dirty="0">
                          <a:effectLst/>
                          <a:latin typeface="Perpetua" panose="02020502060401020303" pitchFamily="18" charset="0"/>
                        </a:rPr>
                        <a:t>4</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latin typeface="Perpetua" panose="02020502060401020303" pitchFamily="18" charset="0"/>
                        </a:rPr>
                        <a:t>int </a:t>
                      </a:r>
                      <a:r>
                        <a:rPr lang="en-US" sz="2400" b="1" dirty="0" err="1">
                          <a:solidFill>
                            <a:srgbClr val="000000"/>
                          </a:solidFill>
                          <a:effectLst/>
                          <a:latin typeface="Perpetua" panose="02020502060401020303" pitchFamily="18" charset="0"/>
                        </a:rPr>
                        <a:t>indexOf</a:t>
                      </a:r>
                      <a:r>
                        <a:rPr lang="en-US" sz="2400" b="1" dirty="0">
                          <a:solidFill>
                            <a:srgbClr val="000000"/>
                          </a:solidFill>
                          <a:effectLst/>
                          <a:latin typeface="Perpetua" panose="02020502060401020303" pitchFamily="18" charset="0"/>
                        </a:rPr>
                        <a:t>(Object obj)</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Returns the index of the first instance of obj in the invoking list. If obj is not an element of the list, .1 is returned.</a:t>
                      </a:r>
                    </a:p>
                  </a:txBody>
                  <a:tcPr marL="41363" marR="41363" marT="41363" marB="413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4925348"/>
                  </a:ext>
                </a:extLst>
              </a:tr>
            </a:tbl>
          </a:graphicData>
        </a:graphic>
      </p:graphicFrame>
    </p:spTree>
    <p:extLst>
      <p:ext uri="{BB962C8B-B14F-4D97-AF65-F5344CB8AC3E}">
        <p14:creationId xmlns:p14="http://schemas.microsoft.com/office/powerpoint/2010/main" val="84116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E0B2E5-6069-4A51-A3C2-07E4C2D10654}"/>
              </a:ext>
            </a:extLst>
          </p:cNvPr>
          <p:cNvGraphicFramePr>
            <a:graphicFrameLocks noGrp="1"/>
          </p:cNvGraphicFramePr>
          <p:nvPr>
            <p:extLst>
              <p:ext uri="{D42A27DB-BD31-4B8C-83A1-F6EECF244321}">
                <p14:modId xmlns:p14="http://schemas.microsoft.com/office/powerpoint/2010/main" val="4242948809"/>
              </p:ext>
            </p:extLst>
          </p:nvPr>
        </p:nvGraphicFramePr>
        <p:xfrm>
          <a:off x="457059" y="139398"/>
          <a:ext cx="11472343" cy="6672169"/>
        </p:xfrm>
        <a:graphic>
          <a:graphicData uri="http://schemas.openxmlformats.org/drawingml/2006/table">
            <a:tbl>
              <a:tblPr/>
              <a:tblGrid>
                <a:gridCol w="735821">
                  <a:extLst>
                    <a:ext uri="{9D8B030D-6E8A-4147-A177-3AD203B41FA5}">
                      <a16:colId xmlns:a16="http://schemas.microsoft.com/office/drawing/2014/main" val="4118131630"/>
                    </a:ext>
                  </a:extLst>
                </a:gridCol>
                <a:gridCol w="10736522">
                  <a:extLst>
                    <a:ext uri="{9D8B030D-6E8A-4147-A177-3AD203B41FA5}">
                      <a16:colId xmlns:a16="http://schemas.microsoft.com/office/drawing/2014/main" val="4052238897"/>
                    </a:ext>
                  </a:extLst>
                </a:gridCol>
              </a:tblGrid>
              <a:tr h="946645">
                <a:tc>
                  <a:txBody>
                    <a:bodyPr/>
                    <a:lstStyle/>
                    <a:p>
                      <a:pPr algn="ctr" fontAlgn="t"/>
                      <a:r>
                        <a:rPr lang="en-IN" sz="2400" b="1" dirty="0">
                          <a:effectLst/>
                          <a:latin typeface="Perpetua" panose="02020502060401020303" pitchFamily="18" charset="0"/>
                        </a:rPr>
                        <a:t>5</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Perpetua" panose="02020502060401020303" pitchFamily="18" charset="0"/>
                        </a:rPr>
                        <a:t>int lastIndexOf(Object obj)</a:t>
                      </a:r>
                      <a:endParaRPr lang="en-US" sz="2400">
                        <a:solidFill>
                          <a:srgbClr val="000000"/>
                        </a:solidFill>
                        <a:effectLst/>
                        <a:latin typeface="Perpetua" panose="02020502060401020303" pitchFamily="18" charset="0"/>
                      </a:endParaRPr>
                    </a:p>
                    <a:p>
                      <a:pPr algn="just" fontAlgn="t"/>
                      <a:r>
                        <a:rPr lang="en-US" sz="2400">
                          <a:solidFill>
                            <a:srgbClr val="000000"/>
                          </a:solidFill>
                          <a:effectLst/>
                          <a:latin typeface="Perpetua" panose="02020502060401020303" pitchFamily="18" charset="0"/>
                        </a:rPr>
                        <a:t>Returns the index of the last instance of obj in the invoking list. If obj is not an element of the list, .1 is returned.</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9132650"/>
                  </a:ext>
                </a:extLst>
              </a:tr>
              <a:tr h="605853">
                <a:tc>
                  <a:txBody>
                    <a:bodyPr/>
                    <a:lstStyle/>
                    <a:p>
                      <a:pPr algn="ctr" fontAlgn="t"/>
                      <a:r>
                        <a:rPr lang="en-IN" sz="2400" b="1" dirty="0">
                          <a:effectLst/>
                          <a:latin typeface="Perpetua" panose="02020502060401020303" pitchFamily="18" charset="0"/>
                        </a:rPr>
                        <a:t>6</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Perpetua" panose="02020502060401020303" pitchFamily="18" charset="0"/>
                        </a:rPr>
                        <a:t>ListIterator listIterator( )</a:t>
                      </a:r>
                      <a:endParaRPr lang="en-US" sz="2400">
                        <a:solidFill>
                          <a:srgbClr val="000000"/>
                        </a:solidFill>
                        <a:effectLst/>
                        <a:latin typeface="Perpetua" panose="02020502060401020303" pitchFamily="18" charset="0"/>
                      </a:endParaRPr>
                    </a:p>
                    <a:p>
                      <a:pPr algn="just" fontAlgn="t"/>
                      <a:r>
                        <a:rPr lang="en-US" sz="2400">
                          <a:solidFill>
                            <a:srgbClr val="000000"/>
                          </a:solidFill>
                          <a:effectLst/>
                          <a:latin typeface="Perpetua" panose="02020502060401020303" pitchFamily="18" charset="0"/>
                        </a:rPr>
                        <a:t>Returns an iterator to the start of the invoking list.</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5598164"/>
                  </a:ext>
                </a:extLst>
              </a:tr>
              <a:tr h="946645">
                <a:tc>
                  <a:txBody>
                    <a:bodyPr/>
                    <a:lstStyle/>
                    <a:p>
                      <a:pPr algn="ctr" fontAlgn="t"/>
                      <a:r>
                        <a:rPr lang="en-IN" sz="2400" b="1" dirty="0">
                          <a:effectLst/>
                          <a:latin typeface="Perpetua" panose="02020502060401020303" pitchFamily="18" charset="0"/>
                        </a:rPr>
                        <a:t>7</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latin typeface="Perpetua" panose="02020502060401020303" pitchFamily="18" charset="0"/>
                        </a:rPr>
                        <a:t>ListIterator</a:t>
                      </a:r>
                      <a:r>
                        <a:rPr lang="en-US" sz="2400" b="1" dirty="0">
                          <a:solidFill>
                            <a:srgbClr val="000000"/>
                          </a:solidFill>
                          <a:effectLst/>
                          <a:latin typeface="Perpetua" panose="02020502060401020303" pitchFamily="18" charset="0"/>
                        </a:rPr>
                        <a:t> </a:t>
                      </a:r>
                      <a:r>
                        <a:rPr lang="en-US" sz="2400" b="1" dirty="0" err="1">
                          <a:solidFill>
                            <a:srgbClr val="000000"/>
                          </a:solidFill>
                          <a:effectLst/>
                          <a:latin typeface="Perpetua" panose="02020502060401020303" pitchFamily="18" charset="0"/>
                        </a:rPr>
                        <a:t>listIterator</a:t>
                      </a:r>
                      <a:r>
                        <a:rPr lang="en-US" sz="2400" b="1" dirty="0">
                          <a:solidFill>
                            <a:srgbClr val="000000"/>
                          </a:solidFill>
                          <a:effectLst/>
                          <a:latin typeface="Perpetua" panose="02020502060401020303" pitchFamily="18" charset="0"/>
                        </a:rPr>
                        <a:t>(int index)</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Returns an iterator to the invoking list that begins at the specified index.</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9759079"/>
                  </a:ext>
                </a:extLst>
              </a:tr>
              <a:tr h="1457834">
                <a:tc>
                  <a:txBody>
                    <a:bodyPr/>
                    <a:lstStyle/>
                    <a:p>
                      <a:pPr algn="ctr" fontAlgn="t"/>
                      <a:r>
                        <a:rPr lang="en-IN" sz="2400" b="1" dirty="0">
                          <a:effectLst/>
                          <a:latin typeface="Perpetua" panose="02020502060401020303" pitchFamily="18" charset="0"/>
                        </a:rPr>
                        <a:t>8</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latin typeface="Perpetua" panose="02020502060401020303" pitchFamily="18" charset="0"/>
                        </a:rPr>
                        <a:t>Object remove(int index)</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Removes the element at position index from the invoking list and returns the deleted element. The resulting list is compacted. That is, the indexes of subsequent elements are decremented by one.</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70883480"/>
                  </a:ext>
                </a:extLst>
              </a:tr>
              <a:tr h="946645">
                <a:tc>
                  <a:txBody>
                    <a:bodyPr/>
                    <a:lstStyle/>
                    <a:p>
                      <a:pPr algn="ctr" fontAlgn="t"/>
                      <a:r>
                        <a:rPr lang="en-IN" sz="2400" b="1" dirty="0">
                          <a:effectLst/>
                          <a:latin typeface="Perpetua" panose="02020502060401020303" pitchFamily="18" charset="0"/>
                        </a:rPr>
                        <a:t>9</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Perpetua" panose="02020502060401020303" pitchFamily="18" charset="0"/>
                        </a:rPr>
                        <a:t>Object set(int index, Object obj)</a:t>
                      </a:r>
                      <a:endParaRPr lang="en-US" sz="2400">
                        <a:solidFill>
                          <a:srgbClr val="000000"/>
                        </a:solidFill>
                        <a:effectLst/>
                        <a:latin typeface="Perpetua" panose="02020502060401020303" pitchFamily="18" charset="0"/>
                      </a:endParaRPr>
                    </a:p>
                    <a:p>
                      <a:pPr algn="just" fontAlgn="t"/>
                      <a:r>
                        <a:rPr lang="en-US" sz="2400">
                          <a:solidFill>
                            <a:srgbClr val="000000"/>
                          </a:solidFill>
                          <a:effectLst/>
                          <a:latin typeface="Perpetua" panose="02020502060401020303" pitchFamily="18" charset="0"/>
                        </a:rPr>
                        <a:t>Assigns obj to the location specified by index within the invoking list.</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9373498"/>
                  </a:ext>
                </a:extLst>
              </a:tr>
              <a:tr h="1287437">
                <a:tc>
                  <a:txBody>
                    <a:bodyPr/>
                    <a:lstStyle/>
                    <a:p>
                      <a:pPr algn="ctr" fontAlgn="t"/>
                      <a:r>
                        <a:rPr lang="en-IN" sz="2400" b="1" dirty="0">
                          <a:effectLst/>
                          <a:latin typeface="Perpetua" panose="02020502060401020303" pitchFamily="18" charset="0"/>
                        </a:rPr>
                        <a:t>10</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latin typeface="Perpetua" panose="02020502060401020303" pitchFamily="18" charset="0"/>
                        </a:rPr>
                        <a:t>List </a:t>
                      </a:r>
                      <a:r>
                        <a:rPr lang="en-US" sz="2400" b="1" dirty="0" err="1">
                          <a:solidFill>
                            <a:srgbClr val="000000"/>
                          </a:solidFill>
                          <a:effectLst/>
                          <a:latin typeface="Perpetua" panose="02020502060401020303" pitchFamily="18" charset="0"/>
                        </a:rPr>
                        <a:t>subList</a:t>
                      </a:r>
                      <a:r>
                        <a:rPr lang="en-US" sz="2400" b="1" dirty="0">
                          <a:solidFill>
                            <a:srgbClr val="000000"/>
                          </a:solidFill>
                          <a:effectLst/>
                          <a:latin typeface="Perpetua" panose="02020502060401020303" pitchFamily="18" charset="0"/>
                        </a:rPr>
                        <a:t>(int start, int end)</a:t>
                      </a:r>
                      <a:endParaRPr lang="en-US" sz="2400" dirty="0">
                        <a:solidFill>
                          <a:srgbClr val="000000"/>
                        </a:solidFill>
                        <a:effectLst/>
                        <a:latin typeface="Perpetua" panose="02020502060401020303" pitchFamily="18" charset="0"/>
                      </a:endParaRPr>
                    </a:p>
                    <a:p>
                      <a:pPr algn="just" fontAlgn="t"/>
                      <a:r>
                        <a:rPr lang="en-US" sz="2400" dirty="0">
                          <a:solidFill>
                            <a:srgbClr val="000000"/>
                          </a:solidFill>
                          <a:effectLst/>
                          <a:latin typeface="Perpetua" panose="02020502060401020303" pitchFamily="18" charset="0"/>
                        </a:rPr>
                        <a:t>Returns a list that includes elements from start to end.1 in the invoking list. Elements in the returned list are also referenced by the invoking object.</a:t>
                      </a:r>
                    </a:p>
                  </a:txBody>
                  <a:tcPr marL="33267" marR="33267" marT="33267" marB="332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3820947"/>
                  </a:ext>
                </a:extLst>
              </a:tr>
            </a:tbl>
          </a:graphicData>
        </a:graphic>
      </p:graphicFrame>
    </p:spTree>
    <p:extLst>
      <p:ext uri="{BB962C8B-B14F-4D97-AF65-F5344CB8AC3E}">
        <p14:creationId xmlns:p14="http://schemas.microsoft.com/office/powerpoint/2010/main" val="406639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C8748A-6FC4-4EC8-9B09-A2C085A3630B}"/>
              </a:ext>
            </a:extLst>
          </p:cNvPr>
          <p:cNvPicPr>
            <a:picLocks noChangeAspect="1"/>
          </p:cNvPicPr>
          <p:nvPr/>
        </p:nvPicPr>
        <p:blipFill>
          <a:blip r:embed="rId2"/>
          <a:stretch>
            <a:fillRect/>
          </a:stretch>
        </p:blipFill>
        <p:spPr>
          <a:xfrm>
            <a:off x="644622" y="242301"/>
            <a:ext cx="6240321" cy="6285108"/>
          </a:xfrm>
          <a:prstGeom prst="rect">
            <a:avLst/>
          </a:prstGeom>
        </p:spPr>
      </p:pic>
    </p:spTree>
    <p:extLst>
      <p:ext uri="{BB962C8B-B14F-4D97-AF65-F5344CB8AC3E}">
        <p14:creationId xmlns:p14="http://schemas.microsoft.com/office/powerpoint/2010/main" val="317398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E2F0B3-7E5C-40F7-8EA3-D2669D041CA3}"/>
              </a:ext>
            </a:extLst>
          </p:cNvPr>
          <p:cNvPicPr>
            <a:picLocks noChangeAspect="1"/>
          </p:cNvPicPr>
          <p:nvPr/>
        </p:nvPicPr>
        <p:blipFill>
          <a:blip r:embed="rId2"/>
          <a:stretch>
            <a:fillRect/>
          </a:stretch>
        </p:blipFill>
        <p:spPr>
          <a:xfrm>
            <a:off x="632239" y="508341"/>
            <a:ext cx="7628746" cy="6216015"/>
          </a:xfrm>
          <a:prstGeom prst="rect">
            <a:avLst/>
          </a:prstGeom>
        </p:spPr>
      </p:pic>
    </p:spTree>
    <p:extLst>
      <p:ext uri="{BB962C8B-B14F-4D97-AF65-F5344CB8AC3E}">
        <p14:creationId xmlns:p14="http://schemas.microsoft.com/office/powerpoint/2010/main" val="90746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AD4F7C-7421-4F52-8BA6-00655A2AF5E5}"/>
              </a:ext>
            </a:extLst>
          </p:cNvPr>
          <p:cNvPicPr>
            <a:picLocks noChangeAspect="1"/>
          </p:cNvPicPr>
          <p:nvPr/>
        </p:nvPicPr>
        <p:blipFill>
          <a:blip r:embed="rId2"/>
          <a:stretch>
            <a:fillRect/>
          </a:stretch>
        </p:blipFill>
        <p:spPr>
          <a:xfrm>
            <a:off x="375578" y="348468"/>
            <a:ext cx="5720421" cy="6574602"/>
          </a:xfrm>
          <a:prstGeom prst="rect">
            <a:avLst/>
          </a:prstGeom>
        </p:spPr>
      </p:pic>
    </p:spTree>
    <p:extLst>
      <p:ext uri="{BB962C8B-B14F-4D97-AF65-F5344CB8AC3E}">
        <p14:creationId xmlns:p14="http://schemas.microsoft.com/office/powerpoint/2010/main" val="54524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75A62-BD0C-4848-AE63-7F4B1C8D6911}"/>
              </a:ext>
            </a:extLst>
          </p:cNvPr>
          <p:cNvPicPr>
            <a:picLocks noChangeAspect="1"/>
          </p:cNvPicPr>
          <p:nvPr/>
        </p:nvPicPr>
        <p:blipFill>
          <a:blip r:embed="rId2"/>
          <a:stretch>
            <a:fillRect/>
          </a:stretch>
        </p:blipFill>
        <p:spPr>
          <a:xfrm>
            <a:off x="517866" y="280768"/>
            <a:ext cx="4898195" cy="6494236"/>
          </a:xfrm>
          <a:prstGeom prst="rect">
            <a:avLst/>
          </a:prstGeom>
        </p:spPr>
      </p:pic>
    </p:spTree>
    <p:extLst>
      <p:ext uri="{BB962C8B-B14F-4D97-AF65-F5344CB8AC3E}">
        <p14:creationId xmlns:p14="http://schemas.microsoft.com/office/powerpoint/2010/main" val="126702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05CB0-E27D-44BC-853C-5DEB8E06FF70}"/>
              </a:ext>
            </a:extLst>
          </p:cNvPr>
          <p:cNvSpPr>
            <a:spLocks noGrp="1"/>
          </p:cNvSpPr>
          <p:nvPr>
            <p:ph idx="1"/>
          </p:nvPr>
        </p:nvSpPr>
        <p:spPr>
          <a:xfrm>
            <a:off x="379828" y="365760"/>
            <a:ext cx="10973972" cy="6091311"/>
          </a:xfrm>
        </p:spPr>
        <p:txBody>
          <a:bodyPr/>
          <a:lstStyle/>
          <a:p>
            <a:pPr marL="0" indent="0" algn="just">
              <a:buNone/>
            </a:pPr>
            <a:r>
              <a:rPr lang="en-IN" b="1" dirty="0">
                <a:latin typeface="Perpetua" panose="02020502060401020303" pitchFamily="18" charset="0"/>
              </a:rPr>
              <a:t>The Set Interface</a:t>
            </a:r>
          </a:p>
          <a:p>
            <a:pPr marL="0" indent="0" algn="just">
              <a:buNone/>
            </a:pPr>
            <a:r>
              <a:rPr lang="en-US" dirty="0">
                <a:latin typeface="Perpetua" panose="02020502060401020303" pitchFamily="18" charset="0"/>
              </a:rPr>
              <a:t>The </a:t>
            </a:r>
            <a:r>
              <a:rPr lang="en-US" b="1" dirty="0">
                <a:latin typeface="Perpetua" panose="02020502060401020303" pitchFamily="18" charset="0"/>
              </a:rPr>
              <a:t>Set </a:t>
            </a:r>
            <a:r>
              <a:rPr lang="en-US" dirty="0">
                <a:latin typeface="Perpetua" panose="02020502060401020303" pitchFamily="18" charset="0"/>
              </a:rPr>
              <a:t>interface defines a set. It extends </a:t>
            </a:r>
            <a:r>
              <a:rPr lang="en-US" b="1" dirty="0">
                <a:latin typeface="Perpetua" panose="02020502060401020303" pitchFamily="18" charset="0"/>
              </a:rPr>
              <a:t>Collection </a:t>
            </a:r>
            <a:r>
              <a:rPr lang="en-US" dirty="0">
                <a:latin typeface="Perpetua" panose="02020502060401020303" pitchFamily="18" charset="0"/>
              </a:rPr>
              <a:t>and declares the behavior of a collection that does not allow duplicate elements. </a:t>
            </a:r>
          </a:p>
          <a:p>
            <a:pPr marL="0" indent="0" algn="just">
              <a:buNone/>
            </a:pPr>
            <a:r>
              <a:rPr lang="en-US" dirty="0">
                <a:latin typeface="Perpetua" panose="02020502060401020303" pitchFamily="18" charset="0"/>
              </a:rPr>
              <a:t>Therefore, the </a:t>
            </a:r>
            <a:r>
              <a:rPr lang="en-US" b="1" dirty="0">
                <a:latin typeface="Perpetua" panose="02020502060401020303" pitchFamily="18" charset="0"/>
              </a:rPr>
              <a:t>add( ) </a:t>
            </a:r>
            <a:r>
              <a:rPr lang="en-US" dirty="0">
                <a:latin typeface="Perpetua" panose="02020502060401020303" pitchFamily="18" charset="0"/>
              </a:rPr>
              <a:t>method returns </a:t>
            </a:r>
            <a:r>
              <a:rPr lang="en-US" b="1" dirty="0">
                <a:latin typeface="Perpetua" panose="02020502060401020303" pitchFamily="18" charset="0"/>
              </a:rPr>
              <a:t>false </a:t>
            </a:r>
            <a:r>
              <a:rPr lang="en-US" dirty="0">
                <a:latin typeface="Perpetua" panose="02020502060401020303" pitchFamily="18" charset="0"/>
              </a:rPr>
              <a:t>if an attempt is made to add duplicate elements to a set. It does not define any additional methods of its own. </a:t>
            </a:r>
          </a:p>
          <a:p>
            <a:pPr marL="0" indent="0" algn="just">
              <a:buNone/>
            </a:pPr>
            <a:r>
              <a:rPr lang="en-US" b="1" dirty="0">
                <a:latin typeface="Perpetua" panose="02020502060401020303" pitchFamily="18" charset="0"/>
              </a:rPr>
              <a:t>Set </a:t>
            </a:r>
            <a:r>
              <a:rPr lang="en-US" dirty="0">
                <a:latin typeface="Perpetua" panose="02020502060401020303" pitchFamily="18" charset="0"/>
              </a:rPr>
              <a:t>is a generic interface that has this declaration:</a:t>
            </a:r>
          </a:p>
          <a:p>
            <a:pPr marL="0" indent="0" algn="just">
              <a:buNone/>
            </a:pPr>
            <a:r>
              <a:rPr lang="en-IN" dirty="0">
                <a:latin typeface="Perpetua" panose="02020502060401020303" pitchFamily="18" charset="0"/>
              </a:rPr>
              <a:t>interface Set&lt;E&gt;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that the set will hold.</a:t>
            </a:r>
            <a:endParaRPr lang="en-IN" dirty="0">
              <a:latin typeface="Perpetua" panose="02020502060401020303" pitchFamily="18" charset="0"/>
            </a:endParaRPr>
          </a:p>
        </p:txBody>
      </p:sp>
    </p:spTree>
    <p:extLst>
      <p:ext uri="{BB962C8B-B14F-4D97-AF65-F5344CB8AC3E}">
        <p14:creationId xmlns:p14="http://schemas.microsoft.com/office/powerpoint/2010/main" val="284761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C2375-C6DE-4D0A-9BB3-CA07A485A37E}"/>
              </a:ext>
            </a:extLst>
          </p:cNvPr>
          <p:cNvSpPr>
            <a:spLocks noGrp="1"/>
          </p:cNvSpPr>
          <p:nvPr>
            <p:ph idx="1"/>
          </p:nvPr>
        </p:nvSpPr>
        <p:spPr>
          <a:xfrm>
            <a:off x="464233" y="295422"/>
            <a:ext cx="11366695" cy="6358596"/>
          </a:xfrm>
        </p:spPr>
        <p:txBody>
          <a:bodyPr>
            <a:normAutofit/>
          </a:bodyPr>
          <a:lstStyle/>
          <a:p>
            <a:pPr marL="0" indent="0" algn="just">
              <a:buNone/>
            </a:pPr>
            <a:r>
              <a:rPr lang="en-IN" sz="3200" b="1" dirty="0">
                <a:latin typeface="Perpetua" panose="02020502060401020303" pitchFamily="18" charset="0"/>
              </a:rPr>
              <a:t>Collections Overview</a:t>
            </a:r>
          </a:p>
          <a:p>
            <a:pPr marL="0" indent="0" algn="just">
              <a:buNone/>
            </a:pPr>
            <a:r>
              <a:rPr lang="en-US" sz="3200" dirty="0">
                <a:latin typeface="Perpetua" panose="02020502060401020303" pitchFamily="18" charset="0"/>
              </a:rPr>
              <a:t>The </a:t>
            </a:r>
            <a:r>
              <a:rPr lang="en-US" sz="3200" b="1" dirty="0">
                <a:latin typeface="Perpetua" panose="02020502060401020303" pitchFamily="18" charset="0"/>
              </a:rPr>
              <a:t>Collection in Java</a:t>
            </a:r>
            <a:r>
              <a:rPr lang="en-US" sz="3200" dirty="0">
                <a:latin typeface="Perpetua" panose="02020502060401020303" pitchFamily="18" charset="0"/>
              </a:rPr>
              <a:t> is a framework that provides an architecture to store and manipulate the group of objects.</a:t>
            </a:r>
          </a:p>
          <a:p>
            <a:pPr marL="0" indent="0" algn="just">
              <a:buNone/>
            </a:pPr>
            <a:r>
              <a:rPr lang="en-IN" sz="3200" dirty="0">
                <a:latin typeface="Perpetua" panose="02020502060401020303" pitchFamily="18" charset="0"/>
              </a:rPr>
              <a:t>Java Collections can achieve all the operations that you perform on a data such as searching, sorting, insertion, manipulation, and deletion.</a:t>
            </a:r>
          </a:p>
          <a:p>
            <a:pPr marL="0" indent="0" algn="just">
              <a:buNone/>
            </a:pPr>
            <a:r>
              <a:rPr lang="en-IN" sz="3200" dirty="0">
                <a:latin typeface="Perpetua" panose="02020502060401020303" pitchFamily="18" charset="0"/>
              </a:rPr>
              <a:t>Java Collection means a single unit of objects. Java Collection framework provides many interfaces (Set, List, Queue, Deque) and classes (</a:t>
            </a:r>
            <a:r>
              <a:rPr lang="en-IN" sz="3200" dirty="0" err="1">
                <a:latin typeface="Perpetua" panose="02020502060401020303" pitchFamily="18" charset="0"/>
                <a:hlinkClick r:id="rId2"/>
              </a:rPr>
              <a:t>ArrayList</a:t>
            </a:r>
            <a:r>
              <a:rPr lang="en-IN" sz="3200" dirty="0">
                <a:latin typeface="Perpetua" panose="02020502060401020303" pitchFamily="18" charset="0"/>
              </a:rPr>
              <a:t>, Vector, </a:t>
            </a:r>
            <a:r>
              <a:rPr lang="en-IN" sz="3200" dirty="0">
                <a:latin typeface="Perpetua" panose="02020502060401020303" pitchFamily="18" charset="0"/>
                <a:hlinkClick r:id="rId3"/>
              </a:rPr>
              <a:t>LinkedList</a:t>
            </a:r>
            <a:r>
              <a:rPr lang="en-IN" sz="3200" dirty="0">
                <a:latin typeface="Perpetua" panose="02020502060401020303" pitchFamily="18" charset="0"/>
              </a:rPr>
              <a:t>, </a:t>
            </a:r>
            <a:r>
              <a:rPr lang="en-IN" sz="3200" dirty="0" err="1">
                <a:latin typeface="Perpetua" panose="02020502060401020303" pitchFamily="18" charset="0"/>
                <a:hlinkClick r:id="rId4"/>
              </a:rPr>
              <a:t>PriorityQueue</a:t>
            </a:r>
            <a:r>
              <a:rPr lang="en-IN" sz="3200" dirty="0">
                <a:latin typeface="Perpetua" panose="02020502060401020303" pitchFamily="18" charset="0"/>
              </a:rPr>
              <a:t>, HashSet, </a:t>
            </a:r>
            <a:r>
              <a:rPr lang="en-IN" sz="3200" dirty="0" err="1">
                <a:latin typeface="Perpetua" panose="02020502060401020303" pitchFamily="18" charset="0"/>
              </a:rPr>
              <a:t>LinkedHashSet</a:t>
            </a:r>
            <a:r>
              <a:rPr lang="en-IN" sz="3200" dirty="0">
                <a:latin typeface="Perpetua" panose="02020502060401020303" pitchFamily="18" charset="0"/>
              </a:rPr>
              <a:t>, </a:t>
            </a:r>
            <a:r>
              <a:rPr lang="en-IN" sz="3200" dirty="0" err="1">
                <a:latin typeface="Perpetua" panose="02020502060401020303" pitchFamily="18" charset="0"/>
              </a:rPr>
              <a:t>TreeSet</a:t>
            </a:r>
            <a:r>
              <a:rPr lang="en-IN" sz="3200" dirty="0">
                <a:latin typeface="Perpetua" panose="02020502060401020303" pitchFamily="18" charset="0"/>
              </a:rPr>
              <a:t>).</a:t>
            </a:r>
          </a:p>
          <a:p>
            <a:pPr marL="0" indent="0" algn="just">
              <a:buNone/>
            </a:pPr>
            <a:endParaRPr lang="en-IN" sz="3200" dirty="0">
              <a:latin typeface="Perpetua" panose="02020502060401020303" pitchFamily="18" charset="0"/>
            </a:endParaRPr>
          </a:p>
        </p:txBody>
      </p:sp>
    </p:spTree>
    <p:extLst>
      <p:ext uri="{BB962C8B-B14F-4D97-AF65-F5344CB8AC3E}">
        <p14:creationId xmlns:p14="http://schemas.microsoft.com/office/powerpoint/2010/main" val="394976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7C7757-8280-4CDE-90FE-A27EFFA4B36E}"/>
              </a:ext>
            </a:extLst>
          </p:cNvPr>
          <p:cNvSpPr>
            <a:spLocks noChangeArrowheads="1"/>
          </p:cNvSpPr>
          <p:nvPr/>
        </p:nvSpPr>
        <p:spPr bwMode="auto">
          <a:xfrm>
            <a:off x="633046" y="340702"/>
            <a:ext cx="6232155"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Perpetua" panose="02020502060401020303" pitchFamily="18" charset="0"/>
              </a:rPr>
              <a:t>import</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java.util</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Perpetua" panose="02020502060401020303" pitchFamily="18" charset="0"/>
              </a:rPr>
              <a:t>public</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1" i="0" u="none" strike="noStrike" cap="none" normalizeH="0" baseline="0" dirty="0">
                <a:ln>
                  <a:noFill/>
                </a:ln>
                <a:solidFill>
                  <a:srgbClr val="006699"/>
                </a:solidFill>
                <a:effectLst/>
                <a:latin typeface="Perpetua" panose="02020502060401020303" pitchFamily="18" charset="0"/>
              </a:rPr>
              <a:t>class</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SetExample</a:t>
            </a:r>
            <a:r>
              <a:rPr kumimoji="0" lang="en-US" altLang="en-US" sz="2400" b="0" i="0" u="none" strike="noStrike" cap="none" normalizeH="0" baseline="0" dirty="0">
                <a:ln>
                  <a:noFill/>
                </a:ln>
                <a:solidFill>
                  <a:srgbClr val="000000"/>
                </a:solidFill>
                <a:effectLst/>
                <a:latin typeface="Perpetua" panose="02020502060401020303" pitchFamily="18" charset="0"/>
              </a:rPr>
              <a:t> {</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1" i="0" u="none" strike="noStrike" cap="none" normalizeH="0" baseline="0" dirty="0">
                <a:ln>
                  <a:noFill/>
                </a:ln>
                <a:solidFill>
                  <a:srgbClr val="006699"/>
                </a:solidFill>
                <a:effectLst/>
                <a:latin typeface="Perpetua" panose="02020502060401020303" pitchFamily="18" charset="0"/>
              </a:rPr>
              <a:t>public</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1" i="0" u="none" strike="noStrike" cap="none" normalizeH="0" baseline="0" dirty="0">
                <a:ln>
                  <a:noFill/>
                </a:ln>
                <a:solidFill>
                  <a:srgbClr val="006699"/>
                </a:solidFill>
                <a:effectLst/>
                <a:latin typeface="Perpetua" panose="02020502060401020303" pitchFamily="18" charset="0"/>
              </a:rPr>
              <a:t>static</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1" i="0" u="none" strike="noStrike" cap="none" normalizeH="0" baseline="0" dirty="0">
                <a:ln>
                  <a:noFill/>
                </a:ln>
                <a:solidFill>
                  <a:srgbClr val="006699"/>
                </a:solidFill>
                <a:effectLst/>
                <a:latin typeface="Perpetua" panose="02020502060401020303" pitchFamily="18" charset="0"/>
              </a:rPr>
              <a:t>void</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0000"/>
                </a:solidFill>
                <a:effectLst/>
                <a:latin typeface="Perpetua" panose="02020502060401020303" pitchFamily="18" charset="0"/>
              </a:rPr>
              <a:t>main(String[] </a:t>
            </a:r>
            <a:r>
              <a:rPr kumimoji="0" lang="en-US" altLang="en-US" sz="2400" b="0" i="0" u="none" strike="noStrike" cap="none" normalizeH="0" baseline="0" dirty="0" err="1">
                <a:ln>
                  <a:noFill/>
                </a:ln>
                <a:solidFill>
                  <a:srgbClr val="000000"/>
                </a:solidFill>
                <a:effectLst/>
                <a:latin typeface="Perpetua" panose="02020502060401020303" pitchFamily="18" charset="0"/>
              </a:rPr>
              <a:t>args</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8200"/>
                </a:solidFill>
                <a:effectLst/>
                <a:latin typeface="Perpetua" panose="02020502060401020303" pitchFamily="18" charset="0"/>
              </a:rPr>
              <a:t>// Set demonstration using HashSet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0000"/>
                </a:solidFill>
                <a:effectLst/>
                <a:latin typeface="Perpetua" panose="02020502060401020303" pitchFamily="18" charset="0"/>
              </a:rPr>
              <a:t>Set&lt;String&gt;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t>
            </a:r>
            <a:r>
              <a:rPr kumimoji="0" lang="en-US" altLang="en-US" sz="2400" b="0" i="0" u="none" strike="noStrike" cap="none" normalizeH="0" baseline="0" dirty="0">
                <a:ln>
                  <a:noFill/>
                </a:ln>
                <a:solidFill>
                  <a:srgbClr val="000000"/>
                </a:solidFill>
                <a:effectLst/>
                <a:latin typeface="Perpetua" panose="02020502060401020303" pitchFamily="18" charset="0"/>
              </a:rPr>
              <a:t> = </a:t>
            </a:r>
            <a:r>
              <a:rPr kumimoji="0" lang="en-US" altLang="en-US" sz="2400" b="1" i="0" u="none" strike="noStrike" cap="none" normalizeH="0" baseline="0" dirty="0">
                <a:ln>
                  <a:noFill/>
                </a:ln>
                <a:solidFill>
                  <a:srgbClr val="006699"/>
                </a:solidFill>
                <a:effectLst/>
                <a:latin typeface="Perpetua" panose="02020502060401020303" pitchFamily="18" charset="0"/>
              </a:rPr>
              <a:t>new</a:t>
            </a: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0000"/>
                </a:solidFill>
                <a:effectLst/>
                <a:latin typeface="Perpetua" panose="02020502060401020303" pitchFamily="18" charset="0"/>
              </a:rPr>
              <a:t>HashSet&lt;String&gt;();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hash_Set.add</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a:ln>
                  <a:noFill/>
                </a:ln>
                <a:solidFill>
                  <a:srgbClr val="0000FF"/>
                </a:solidFill>
                <a:effectLst/>
                <a:latin typeface="Perpetua" panose="02020502060401020303" pitchFamily="18" charset="0"/>
              </a:rPr>
              <a:t>"Geeks"</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hash_Set.add</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a:ln>
                  <a:noFill/>
                </a:ln>
                <a:solidFill>
                  <a:srgbClr val="0000FF"/>
                </a:solidFill>
                <a:effectLst/>
                <a:latin typeface="Perpetua" panose="02020502060401020303" pitchFamily="18" charset="0"/>
              </a:rPr>
              <a:t>"For"</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hash_Set.add</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a:ln>
                  <a:noFill/>
                </a:ln>
                <a:solidFill>
                  <a:srgbClr val="0000FF"/>
                </a:solidFill>
                <a:effectLst/>
                <a:latin typeface="Perpetua" panose="02020502060401020303" pitchFamily="18" charset="0"/>
              </a:rPr>
              <a:t>"Geeks"</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hash_Set.add</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a:ln>
                  <a:noFill/>
                </a:ln>
                <a:solidFill>
                  <a:srgbClr val="0000FF"/>
                </a:solidFill>
                <a:effectLst/>
                <a:latin typeface="Perpetua" panose="02020502060401020303" pitchFamily="18" charset="0"/>
              </a:rPr>
              <a:t>"Example"</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hash_Set.add</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a:ln>
                  <a:noFill/>
                </a:ln>
                <a:solidFill>
                  <a:srgbClr val="0000FF"/>
                </a:solidFill>
                <a:effectLst/>
                <a:latin typeface="Perpetua" panose="02020502060401020303" pitchFamily="18" charset="0"/>
              </a:rPr>
              <a:t>"Set"</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err="1">
                <a:ln>
                  <a:noFill/>
                </a:ln>
                <a:solidFill>
                  <a:srgbClr val="000000"/>
                </a:solidFill>
                <a:effectLst/>
                <a:latin typeface="Perpetua" panose="02020502060401020303" pitchFamily="18" charset="0"/>
              </a:rPr>
              <a:t>System.out.println</a:t>
            </a:r>
            <a:r>
              <a:rPr kumimoji="0" lang="en-US" altLang="en-US" sz="2400" b="0" i="0" u="none" strike="noStrike" cap="none" normalizeH="0" baseline="0" dirty="0">
                <a:ln>
                  <a:noFill/>
                </a:ln>
                <a:solidFill>
                  <a:srgbClr val="000000"/>
                </a:solidFill>
                <a:effectLst/>
                <a:latin typeface="Perpetua" panose="02020502060401020303" pitchFamily="18" charset="0"/>
              </a:rPr>
              <a:t>(</a:t>
            </a:r>
            <a:r>
              <a:rPr kumimoji="0" lang="en-US" altLang="en-US" sz="2400" b="0" i="0" u="none" strike="noStrike" cap="none" normalizeH="0" baseline="0" dirty="0" err="1">
                <a:ln>
                  <a:noFill/>
                </a:ln>
                <a:solidFill>
                  <a:srgbClr val="000000"/>
                </a:solidFill>
                <a:effectLst/>
                <a:latin typeface="Perpetua" panose="02020502060401020303" pitchFamily="18" charset="0"/>
              </a:rPr>
              <a:t>hash_Set</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Perpetua" panose="02020502060401020303" pitchFamily="18" charset="0"/>
              </a:rPr>
              <a:t>    </a:t>
            </a: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erpetua" panose="02020502060401020303" pitchFamily="18" charset="0"/>
              </a:rPr>
              <a:t>}</a:t>
            </a:r>
            <a:endParaRPr kumimoji="0" lang="en-US" altLang="en-US" sz="2400" b="0" i="0" u="none" strike="noStrike" cap="none" normalizeH="0" baseline="0" dirty="0">
              <a:ln>
                <a:noFill/>
              </a:ln>
              <a:solidFill>
                <a:schemeClr val="tx1"/>
              </a:solidFill>
              <a:effectLst/>
              <a:latin typeface="Perpetua" panose="02020502060401020303" pitchFamily="18" charset="0"/>
            </a:endParaRPr>
          </a:p>
        </p:txBody>
      </p:sp>
    </p:spTree>
    <p:extLst>
      <p:ext uri="{BB962C8B-B14F-4D97-AF65-F5344CB8AC3E}">
        <p14:creationId xmlns:p14="http://schemas.microsoft.com/office/powerpoint/2010/main" val="534822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7E96E4-60FD-41FB-A663-15BC56DE3F98}"/>
              </a:ext>
            </a:extLst>
          </p:cNvPr>
          <p:cNvSpPr/>
          <p:nvPr/>
        </p:nvSpPr>
        <p:spPr>
          <a:xfrm>
            <a:off x="192258" y="221958"/>
            <a:ext cx="10147496" cy="461665"/>
          </a:xfrm>
          <a:prstGeom prst="rect">
            <a:avLst/>
          </a:prstGeom>
        </p:spPr>
        <p:txBody>
          <a:bodyPr wrap="square">
            <a:spAutoFit/>
          </a:bodyPr>
          <a:lstStyle/>
          <a:p>
            <a:r>
              <a:rPr lang="en-US" sz="2400" dirty="0">
                <a:latin typeface="Palatino-Roman"/>
              </a:rPr>
              <a:t>The standard collection classes are summarized in the following table:</a:t>
            </a:r>
            <a:endParaRPr lang="en-IN" sz="2400" dirty="0"/>
          </a:p>
        </p:txBody>
      </p:sp>
      <p:pic>
        <p:nvPicPr>
          <p:cNvPr id="5" name="Picture 4">
            <a:extLst>
              <a:ext uri="{FF2B5EF4-FFF2-40B4-BE49-F238E27FC236}">
                <a16:creationId xmlns:a16="http://schemas.microsoft.com/office/drawing/2014/main" id="{222AFE11-7005-40D5-B9A6-ED265B1EA729}"/>
              </a:ext>
            </a:extLst>
          </p:cNvPr>
          <p:cNvPicPr>
            <a:picLocks noChangeAspect="1"/>
          </p:cNvPicPr>
          <p:nvPr/>
        </p:nvPicPr>
        <p:blipFill>
          <a:blip r:embed="rId2"/>
          <a:stretch>
            <a:fillRect/>
          </a:stretch>
        </p:blipFill>
        <p:spPr>
          <a:xfrm>
            <a:off x="341727" y="932203"/>
            <a:ext cx="10856155" cy="5728303"/>
          </a:xfrm>
          <a:prstGeom prst="rect">
            <a:avLst/>
          </a:prstGeom>
        </p:spPr>
      </p:pic>
    </p:spTree>
    <p:extLst>
      <p:ext uri="{BB962C8B-B14F-4D97-AF65-F5344CB8AC3E}">
        <p14:creationId xmlns:p14="http://schemas.microsoft.com/office/powerpoint/2010/main" val="4547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98BE4-ECFD-46E4-942E-2621CDB357EB}"/>
              </a:ext>
            </a:extLst>
          </p:cNvPr>
          <p:cNvSpPr>
            <a:spLocks noGrp="1"/>
          </p:cNvSpPr>
          <p:nvPr>
            <p:ph idx="1"/>
          </p:nvPr>
        </p:nvSpPr>
        <p:spPr>
          <a:xfrm>
            <a:off x="464233" y="239146"/>
            <a:ext cx="11366695" cy="6161649"/>
          </a:xfrm>
        </p:spPr>
        <p:txBody>
          <a:bodyPr>
            <a:noAutofit/>
          </a:bodyPr>
          <a:lstStyle/>
          <a:p>
            <a:pPr marL="0" indent="0" algn="just">
              <a:buNone/>
            </a:pPr>
            <a:r>
              <a:rPr lang="en-IN" sz="3200" b="1" dirty="0">
                <a:latin typeface="Perpetua" panose="02020502060401020303" pitchFamily="18" charset="0"/>
              </a:rPr>
              <a:t>The </a:t>
            </a:r>
            <a:r>
              <a:rPr lang="en-IN" sz="3200" b="1" dirty="0" err="1">
                <a:latin typeface="Perpetua" panose="02020502060401020303" pitchFamily="18" charset="0"/>
              </a:rPr>
              <a:t>ArrayList</a:t>
            </a:r>
            <a:r>
              <a:rPr lang="en-IN" sz="3200" b="1" dirty="0">
                <a:latin typeface="Perpetua" panose="02020502060401020303" pitchFamily="18" charset="0"/>
              </a:rPr>
              <a:t> Class</a:t>
            </a:r>
          </a:p>
          <a:p>
            <a:pPr marL="0" indent="0" algn="just">
              <a:buNone/>
            </a:pPr>
            <a:r>
              <a:rPr lang="en-US" sz="3200" dirty="0">
                <a:latin typeface="Perpetua" panose="02020502060401020303" pitchFamily="18" charset="0"/>
              </a:rPr>
              <a:t>The </a:t>
            </a:r>
            <a:r>
              <a:rPr lang="en-US" sz="3200" b="1" dirty="0" err="1">
                <a:latin typeface="Perpetua" panose="02020502060401020303" pitchFamily="18" charset="0"/>
              </a:rPr>
              <a:t>ArrayList</a:t>
            </a:r>
            <a:r>
              <a:rPr lang="en-US" sz="3200" b="1" dirty="0">
                <a:latin typeface="Perpetua" panose="02020502060401020303" pitchFamily="18" charset="0"/>
              </a:rPr>
              <a:t> </a:t>
            </a:r>
            <a:r>
              <a:rPr lang="en-US" sz="3200" dirty="0">
                <a:latin typeface="Perpetua" panose="02020502060401020303" pitchFamily="18" charset="0"/>
              </a:rPr>
              <a:t>class extends </a:t>
            </a:r>
            <a:r>
              <a:rPr lang="en-US" sz="3200" b="1" dirty="0" err="1">
                <a:latin typeface="Perpetua" panose="02020502060401020303" pitchFamily="18" charset="0"/>
              </a:rPr>
              <a:t>AbstractList</a:t>
            </a:r>
            <a:r>
              <a:rPr lang="en-US" sz="3200" b="1" dirty="0">
                <a:latin typeface="Perpetua" panose="02020502060401020303" pitchFamily="18" charset="0"/>
              </a:rPr>
              <a:t> </a:t>
            </a:r>
            <a:r>
              <a:rPr lang="en-US" sz="3200" dirty="0">
                <a:latin typeface="Perpetua" panose="02020502060401020303" pitchFamily="18" charset="0"/>
              </a:rPr>
              <a:t>and implements the </a:t>
            </a:r>
            <a:r>
              <a:rPr lang="en-US" sz="3200" b="1" dirty="0">
                <a:latin typeface="Perpetua" panose="02020502060401020303" pitchFamily="18" charset="0"/>
              </a:rPr>
              <a:t>List </a:t>
            </a:r>
            <a:r>
              <a:rPr lang="en-US" sz="3200" dirty="0">
                <a:latin typeface="Perpetua" panose="02020502060401020303" pitchFamily="18" charset="0"/>
              </a:rPr>
              <a:t>interface. </a:t>
            </a:r>
            <a:r>
              <a:rPr lang="en-US" sz="3200" b="1" dirty="0" err="1">
                <a:latin typeface="Perpetua" panose="02020502060401020303" pitchFamily="18" charset="0"/>
              </a:rPr>
              <a:t>ArrayList</a:t>
            </a:r>
            <a:r>
              <a:rPr lang="en-US" sz="3200" b="1" dirty="0">
                <a:latin typeface="Perpetua" panose="02020502060401020303" pitchFamily="18" charset="0"/>
              </a:rPr>
              <a:t> </a:t>
            </a:r>
            <a:r>
              <a:rPr lang="en-US" sz="3200" dirty="0">
                <a:latin typeface="Perpetua" panose="02020502060401020303" pitchFamily="18" charset="0"/>
              </a:rPr>
              <a:t>is a generic class that has this declaration:</a:t>
            </a:r>
          </a:p>
          <a:p>
            <a:pPr marL="0" indent="0" algn="just">
              <a:buNone/>
            </a:pPr>
            <a:r>
              <a:rPr lang="en-IN" sz="3200" dirty="0">
                <a:latin typeface="Perpetua" panose="02020502060401020303" pitchFamily="18" charset="0"/>
              </a:rPr>
              <a:t>class </a:t>
            </a:r>
            <a:r>
              <a:rPr lang="en-IN" sz="3200" dirty="0" err="1">
                <a:latin typeface="Perpetua" panose="02020502060401020303" pitchFamily="18" charset="0"/>
              </a:rPr>
              <a:t>ArrayList</a:t>
            </a:r>
            <a:r>
              <a:rPr lang="en-IN" sz="3200" dirty="0">
                <a:latin typeface="Perpetua" panose="02020502060401020303" pitchFamily="18" charset="0"/>
              </a:rPr>
              <a:t>&lt;E&gt;</a:t>
            </a:r>
          </a:p>
          <a:p>
            <a:pPr marL="0" indent="0" algn="just">
              <a:buNone/>
            </a:pPr>
            <a:r>
              <a:rPr lang="en-US" sz="3200" dirty="0">
                <a:latin typeface="Perpetua" panose="02020502060401020303" pitchFamily="18" charset="0"/>
              </a:rPr>
              <a:t>Here, </a:t>
            </a:r>
            <a:r>
              <a:rPr lang="en-US" sz="3200" b="1" dirty="0">
                <a:latin typeface="Perpetua" panose="02020502060401020303" pitchFamily="18" charset="0"/>
              </a:rPr>
              <a:t>E </a:t>
            </a:r>
            <a:r>
              <a:rPr lang="en-US" sz="3200" dirty="0">
                <a:latin typeface="Perpetua" panose="02020502060401020303" pitchFamily="18" charset="0"/>
              </a:rPr>
              <a:t>specifies the type of objects that the list will hold.</a:t>
            </a:r>
          </a:p>
          <a:p>
            <a:pPr marL="0" indent="0" algn="just">
              <a:buNone/>
            </a:pPr>
            <a:r>
              <a:rPr lang="en-US" sz="3200" b="1" dirty="0" err="1">
                <a:latin typeface="Perpetua" panose="02020502060401020303" pitchFamily="18" charset="0"/>
              </a:rPr>
              <a:t>ArrayList</a:t>
            </a:r>
            <a:r>
              <a:rPr lang="en-US" sz="3200" b="1" dirty="0">
                <a:latin typeface="Perpetua" panose="02020502060401020303" pitchFamily="18" charset="0"/>
              </a:rPr>
              <a:t> </a:t>
            </a:r>
            <a:r>
              <a:rPr lang="en-US" sz="3200" dirty="0">
                <a:latin typeface="Perpetua" panose="02020502060401020303" pitchFamily="18" charset="0"/>
              </a:rPr>
              <a:t>supports dynamic arrays that can grow as needed. In Java, standard arrays are of a fixed length. After arrays are created, they cannot grow or shrink, which means that you must know in advance how many elements an array will hold. But, sometimes, you may not know until run time precisely how large an array you need. </a:t>
            </a:r>
          </a:p>
          <a:p>
            <a:pPr marL="0" indent="0" algn="just">
              <a:buNone/>
            </a:pPr>
            <a:r>
              <a:rPr lang="en-US" sz="3200" dirty="0">
                <a:latin typeface="Perpetua" panose="02020502060401020303" pitchFamily="18" charset="0"/>
              </a:rPr>
              <a:t>To handle this situation, the Collections Framework defines </a:t>
            </a:r>
            <a:r>
              <a:rPr lang="en-US" sz="3200" b="1" dirty="0" err="1">
                <a:latin typeface="Perpetua" panose="02020502060401020303" pitchFamily="18" charset="0"/>
              </a:rPr>
              <a:t>ArrayList</a:t>
            </a:r>
            <a:r>
              <a:rPr lang="en-US" sz="3200" dirty="0">
                <a:latin typeface="Perpetua" panose="02020502060401020303" pitchFamily="18" charset="0"/>
              </a:rPr>
              <a:t>. In essence, an </a:t>
            </a:r>
            <a:r>
              <a:rPr lang="en-US" sz="3200" b="1" dirty="0" err="1">
                <a:latin typeface="Perpetua" panose="02020502060401020303" pitchFamily="18" charset="0"/>
              </a:rPr>
              <a:t>ArrayList</a:t>
            </a:r>
            <a:r>
              <a:rPr lang="en-US" sz="3200" b="1" dirty="0">
                <a:latin typeface="Perpetua" panose="02020502060401020303" pitchFamily="18" charset="0"/>
              </a:rPr>
              <a:t> </a:t>
            </a:r>
            <a:r>
              <a:rPr lang="en-US" sz="3200" dirty="0">
                <a:latin typeface="Perpetua" panose="02020502060401020303" pitchFamily="18" charset="0"/>
              </a:rPr>
              <a:t>is a variable-length array of object references. That is, an </a:t>
            </a:r>
            <a:r>
              <a:rPr lang="en-US" sz="3200" b="1" dirty="0" err="1">
                <a:latin typeface="Perpetua" panose="02020502060401020303" pitchFamily="18" charset="0"/>
              </a:rPr>
              <a:t>ArrayList</a:t>
            </a:r>
            <a:r>
              <a:rPr lang="en-US" sz="3200" b="1" dirty="0">
                <a:latin typeface="Perpetua" panose="02020502060401020303" pitchFamily="18" charset="0"/>
              </a:rPr>
              <a:t> </a:t>
            </a:r>
            <a:r>
              <a:rPr lang="en-US" sz="3200" dirty="0">
                <a:latin typeface="Perpetua" panose="02020502060401020303" pitchFamily="18" charset="0"/>
              </a:rPr>
              <a:t>can dynamically increase or decrease in size.</a:t>
            </a:r>
            <a:endParaRPr lang="en-IN" sz="3200" dirty="0">
              <a:latin typeface="Perpetua" panose="02020502060401020303" pitchFamily="18" charset="0"/>
            </a:endParaRPr>
          </a:p>
        </p:txBody>
      </p:sp>
    </p:spTree>
    <p:extLst>
      <p:ext uri="{BB962C8B-B14F-4D97-AF65-F5344CB8AC3E}">
        <p14:creationId xmlns:p14="http://schemas.microsoft.com/office/powerpoint/2010/main" val="355421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98BE4-ECFD-46E4-942E-2621CDB357EB}"/>
              </a:ext>
            </a:extLst>
          </p:cNvPr>
          <p:cNvSpPr>
            <a:spLocks noGrp="1"/>
          </p:cNvSpPr>
          <p:nvPr>
            <p:ph idx="1"/>
          </p:nvPr>
        </p:nvSpPr>
        <p:spPr>
          <a:xfrm>
            <a:off x="464233" y="239146"/>
            <a:ext cx="11366695" cy="6161649"/>
          </a:xfrm>
        </p:spPr>
        <p:txBody>
          <a:bodyPr>
            <a:noAutofit/>
          </a:bodyPr>
          <a:lstStyle/>
          <a:p>
            <a:pPr marL="0" indent="0" algn="just">
              <a:buNone/>
            </a:pPr>
            <a:r>
              <a:rPr lang="en-IN" dirty="0">
                <a:latin typeface="Perpetua" panose="02020502060401020303" pitchFamily="18" charset="0"/>
              </a:rPr>
              <a:t>Array </a:t>
            </a:r>
            <a:r>
              <a:rPr lang="en-US" dirty="0">
                <a:latin typeface="Perpetua" panose="02020502060401020303" pitchFamily="18" charset="0"/>
              </a:rPr>
              <a:t>lists are created with an initial size. When this size is exceeded, the collection is automatically enlarged. When objects are removed, the array can be shrunk.</a:t>
            </a:r>
          </a:p>
          <a:p>
            <a:pPr marL="0" indent="0" algn="just">
              <a:buNone/>
            </a:pPr>
            <a:r>
              <a:rPr lang="en-US" b="1" dirty="0" err="1">
                <a:latin typeface="Perpetua" panose="02020502060401020303" pitchFamily="18" charset="0"/>
              </a:rPr>
              <a:t>ArrayList</a:t>
            </a:r>
            <a:r>
              <a:rPr lang="en-US" b="1" dirty="0">
                <a:latin typeface="Perpetua" panose="02020502060401020303" pitchFamily="18" charset="0"/>
              </a:rPr>
              <a:t> </a:t>
            </a:r>
            <a:r>
              <a:rPr lang="en-US" dirty="0">
                <a:latin typeface="Perpetua" panose="02020502060401020303" pitchFamily="18" charset="0"/>
              </a:rPr>
              <a:t>has the constructors shown here:</a:t>
            </a:r>
          </a:p>
          <a:p>
            <a:pPr marL="0" indent="0" algn="just">
              <a:buNone/>
            </a:pPr>
            <a:r>
              <a:rPr lang="en-IN" dirty="0" err="1">
                <a:latin typeface="Perpetua" panose="02020502060401020303" pitchFamily="18" charset="0"/>
              </a:rPr>
              <a:t>ArrayList</a:t>
            </a:r>
            <a:r>
              <a:rPr lang="en-IN" dirty="0">
                <a:latin typeface="Perpetua" panose="02020502060401020303" pitchFamily="18" charset="0"/>
              </a:rPr>
              <a:t>( )</a:t>
            </a:r>
          </a:p>
          <a:p>
            <a:pPr marL="0" indent="0" algn="just">
              <a:buNone/>
            </a:pPr>
            <a:r>
              <a:rPr lang="fr-FR" dirty="0" err="1">
                <a:latin typeface="Perpetua" panose="02020502060401020303" pitchFamily="18" charset="0"/>
              </a:rPr>
              <a:t>ArrayList</a:t>
            </a:r>
            <a:r>
              <a:rPr lang="fr-FR" dirty="0">
                <a:latin typeface="Perpetua" panose="02020502060401020303" pitchFamily="18" charset="0"/>
              </a:rPr>
              <a:t>(Collection&lt;? </a:t>
            </a:r>
            <a:r>
              <a:rPr lang="fr-FR" dirty="0" err="1">
                <a:latin typeface="Perpetua" panose="02020502060401020303" pitchFamily="18" charset="0"/>
              </a:rPr>
              <a:t>extends</a:t>
            </a:r>
            <a:r>
              <a:rPr lang="fr-FR" dirty="0">
                <a:latin typeface="Perpetua" panose="02020502060401020303" pitchFamily="18" charset="0"/>
              </a:rPr>
              <a:t> E&gt; </a:t>
            </a:r>
            <a:r>
              <a:rPr lang="fr-FR" i="1" dirty="0">
                <a:latin typeface="Perpetua" panose="02020502060401020303" pitchFamily="18" charset="0"/>
              </a:rPr>
              <a:t>c</a:t>
            </a:r>
            <a:r>
              <a:rPr lang="fr-FR" dirty="0">
                <a:latin typeface="Perpetua" panose="02020502060401020303" pitchFamily="18" charset="0"/>
              </a:rPr>
              <a:t>)</a:t>
            </a:r>
          </a:p>
          <a:p>
            <a:pPr marL="0" indent="0" algn="just">
              <a:buNone/>
            </a:pPr>
            <a:r>
              <a:rPr lang="en-IN" dirty="0" err="1">
                <a:latin typeface="Perpetua" panose="02020502060401020303" pitchFamily="18" charset="0"/>
              </a:rPr>
              <a:t>ArrayList</a:t>
            </a:r>
            <a:r>
              <a:rPr lang="en-IN" dirty="0">
                <a:latin typeface="Perpetua" panose="02020502060401020303" pitchFamily="18" charset="0"/>
              </a:rPr>
              <a:t>(int </a:t>
            </a:r>
            <a:r>
              <a:rPr lang="en-IN" i="1" dirty="0">
                <a:latin typeface="Perpetua" panose="02020502060401020303" pitchFamily="18" charset="0"/>
              </a:rPr>
              <a:t>capacity</a:t>
            </a:r>
            <a:r>
              <a:rPr lang="en-IN" dirty="0">
                <a:latin typeface="Perpetua" panose="02020502060401020303" pitchFamily="18" charset="0"/>
              </a:rPr>
              <a:t>)</a:t>
            </a:r>
          </a:p>
          <a:p>
            <a:pPr marL="0" indent="0" algn="just">
              <a:buNone/>
            </a:pPr>
            <a:endParaRPr lang="en-IN" sz="3200" dirty="0">
              <a:latin typeface="Perpetua" panose="02020502060401020303" pitchFamily="18" charset="0"/>
            </a:endParaRPr>
          </a:p>
          <a:p>
            <a:pPr marL="0" indent="0" algn="just">
              <a:buNone/>
            </a:pPr>
            <a:r>
              <a:rPr lang="en-US" dirty="0">
                <a:latin typeface="Perpetua" panose="02020502060401020303" pitchFamily="18" charset="0"/>
              </a:rPr>
              <a:t>The first constructor builds an empty array list. </a:t>
            </a:r>
          </a:p>
          <a:p>
            <a:pPr marL="0" indent="0" algn="just">
              <a:buNone/>
            </a:pPr>
            <a:r>
              <a:rPr lang="en-US" dirty="0">
                <a:latin typeface="Perpetua" panose="02020502060401020303" pitchFamily="18" charset="0"/>
              </a:rPr>
              <a:t>The second constructor builds an array list that is initialized with the elements of the collection </a:t>
            </a:r>
            <a:r>
              <a:rPr lang="en-US" i="1" dirty="0">
                <a:latin typeface="Perpetua" panose="02020502060401020303" pitchFamily="18" charset="0"/>
              </a:rPr>
              <a:t>c. </a:t>
            </a:r>
          </a:p>
          <a:p>
            <a:pPr marL="0" indent="0" algn="just">
              <a:buNone/>
            </a:pPr>
            <a:r>
              <a:rPr lang="en-US" dirty="0">
                <a:latin typeface="Perpetua" panose="02020502060401020303" pitchFamily="18" charset="0"/>
              </a:rPr>
              <a:t>The third constructor builds an array list that has the specified initial </a:t>
            </a:r>
            <a:r>
              <a:rPr lang="en-US" i="1" dirty="0">
                <a:latin typeface="Perpetua" panose="02020502060401020303" pitchFamily="18" charset="0"/>
              </a:rPr>
              <a:t>capacity. </a:t>
            </a:r>
            <a:r>
              <a:rPr lang="en-US" dirty="0">
                <a:latin typeface="Perpetua" panose="02020502060401020303" pitchFamily="18" charset="0"/>
              </a:rPr>
              <a:t>The capacity is the size of the underlying array that is used to store the elements. The capacity grows automatically as elements are added to an </a:t>
            </a:r>
            <a:r>
              <a:rPr lang="en-IN" dirty="0">
                <a:latin typeface="Perpetua" panose="02020502060401020303" pitchFamily="18" charset="0"/>
              </a:rPr>
              <a:t>array list.</a:t>
            </a:r>
            <a:endParaRPr lang="en-IN" sz="3200" dirty="0">
              <a:latin typeface="Perpetua" panose="02020502060401020303" pitchFamily="18" charset="0"/>
            </a:endParaRPr>
          </a:p>
        </p:txBody>
      </p:sp>
    </p:spTree>
    <p:extLst>
      <p:ext uri="{BB962C8B-B14F-4D97-AF65-F5344CB8AC3E}">
        <p14:creationId xmlns:p14="http://schemas.microsoft.com/office/powerpoint/2010/main" val="3555359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08DFD-17DC-443A-A965-71FB4CF87700}"/>
              </a:ext>
            </a:extLst>
          </p:cNvPr>
          <p:cNvPicPr>
            <a:picLocks noChangeAspect="1"/>
          </p:cNvPicPr>
          <p:nvPr/>
        </p:nvPicPr>
        <p:blipFill>
          <a:blip r:embed="rId2"/>
          <a:stretch>
            <a:fillRect/>
          </a:stretch>
        </p:blipFill>
        <p:spPr>
          <a:xfrm>
            <a:off x="443498" y="338503"/>
            <a:ext cx="8236398" cy="6371786"/>
          </a:xfrm>
          <a:prstGeom prst="rect">
            <a:avLst/>
          </a:prstGeom>
        </p:spPr>
      </p:pic>
    </p:spTree>
    <p:extLst>
      <p:ext uri="{BB962C8B-B14F-4D97-AF65-F5344CB8AC3E}">
        <p14:creationId xmlns:p14="http://schemas.microsoft.com/office/powerpoint/2010/main" val="26389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8FC658-3175-465B-9F0D-9274615DF8C7}"/>
              </a:ext>
            </a:extLst>
          </p:cNvPr>
          <p:cNvPicPr>
            <a:picLocks noChangeAspect="1"/>
          </p:cNvPicPr>
          <p:nvPr/>
        </p:nvPicPr>
        <p:blipFill>
          <a:blip r:embed="rId2"/>
          <a:stretch>
            <a:fillRect/>
          </a:stretch>
        </p:blipFill>
        <p:spPr>
          <a:xfrm>
            <a:off x="1392702" y="250090"/>
            <a:ext cx="8420472" cy="2911624"/>
          </a:xfrm>
          <a:prstGeom prst="rect">
            <a:avLst/>
          </a:prstGeom>
        </p:spPr>
      </p:pic>
      <p:pic>
        <p:nvPicPr>
          <p:cNvPr id="5" name="Picture 4">
            <a:extLst>
              <a:ext uri="{FF2B5EF4-FFF2-40B4-BE49-F238E27FC236}">
                <a16:creationId xmlns:a16="http://schemas.microsoft.com/office/drawing/2014/main" id="{04442A3B-698E-4784-89F0-A369AD352CCB}"/>
              </a:ext>
            </a:extLst>
          </p:cNvPr>
          <p:cNvPicPr>
            <a:picLocks noChangeAspect="1"/>
          </p:cNvPicPr>
          <p:nvPr/>
        </p:nvPicPr>
        <p:blipFill>
          <a:blip r:embed="rId3"/>
          <a:stretch>
            <a:fillRect/>
          </a:stretch>
        </p:blipFill>
        <p:spPr>
          <a:xfrm>
            <a:off x="726246" y="3161714"/>
            <a:ext cx="7545558" cy="3590645"/>
          </a:xfrm>
          <a:prstGeom prst="rect">
            <a:avLst/>
          </a:prstGeom>
        </p:spPr>
      </p:pic>
    </p:spTree>
    <p:extLst>
      <p:ext uri="{BB962C8B-B14F-4D97-AF65-F5344CB8AC3E}">
        <p14:creationId xmlns:p14="http://schemas.microsoft.com/office/powerpoint/2010/main" val="345812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C1180-5480-4F83-9ADD-FB4FBA8ACE3E}"/>
              </a:ext>
            </a:extLst>
          </p:cNvPr>
          <p:cNvSpPr>
            <a:spLocks noGrp="1"/>
          </p:cNvSpPr>
          <p:nvPr>
            <p:ph idx="1"/>
          </p:nvPr>
        </p:nvSpPr>
        <p:spPr>
          <a:xfrm>
            <a:off x="337625" y="337625"/>
            <a:ext cx="11563643" cy="5839338"/>
          </a:xfrm>
        </p:spPr>
        <p:txBody>
          <a:bodyPr>
            <a:normAutofit/>
          </a:bodyPr>
          <a:lstStyle/>
          <a:p>
            <a:pPr marL="0" indent="0" algn="just">
              <a:buNone/>
            </a:pPr>
            <a:r>
              <a:rPr lang="en-US" b="1" dirty="0">
                <a:latin typeface="Perpetua" panose="02020502060401020303" pitchFamily="18" charset="0"/>
              </a:rPr>
              <a:t>Obtaining an Array from an </a:t>
            </a:r>
            <a:r>
              <a:rPr lang="en-US" b="1" dirty="0" err="1">
                <a:latin typeface="Perpetua" panose="02020502060401020303" pitchFamily="18" charset="0"/>
              </a:rPr>
              <a:t>ArrayList</a:t>
            </a:r>
            <a:endParaRPr lang="en-US" b="1" dirty="0">
              <a:latin typeface="Perpetua" panose="02020502060401020303" pitchFamily="18" charset="0"/>
            </a:endParaRPr>
          </a:p>
          <a:p>
            <a:pPr algn="just"/>
            <a:r>
              <a:rPr lang="en-US" dirty="0">
                <a:latin typeface="Perpetua" panose="02020502060401020303" pitchFamily="18" charset="0"/>
              </a:rPr>
              <a:t>When working with </a:t>
            </a:r>
            <a:r>
              <a:rPr lang="en-US" b="1" dirty="0" err="1">
                <a:latin typeface="Perpetua" panose="02020502060401020303" pitchFamily="18" charset="0"/>
              </a:rPr>
              <a:t>ArrayList</a:t>
            </a:r>
            <a:r>
              <a:rPr lang="en-US" dirty="0">
                <a:latin typeface="Perpetua" panose="02020502060401020303" pitchFamily="18" charset="0"/>
              </a:rPr>
              <a:t>, you will sometimes want to obtain an actual array that contains the contents of the list. You can do this by calling </a:t>
            </a:r>
            <a:r>
              <a:rPr lang="en-US" b="1" dirty="0" err="1">
                <a:latin typeface="Perpetua" panose="02020502060401020303" pitchFamily="18" charset="0"/>
              </a:rPr>
              <a:t>toArray</a:t>
            </a:r>
            <a:r>
              <a:rPr lang="en-US" b="1" dirty="0">
                <a:latin typeface="Perpetua" panose="02020502060401020303" pitchFamily="18" charset="0"/>
              </a:rPr>
              <a:t>( )</a:t>
            </a:r>
            <a:r>
              <a:rPr lang="en-US" dirty="0">
                <a:latin typeface="Perpetua" panose="02020502060401020303" pitchFamily="18" charset="0"/>
              </a:rPr>
              <a:t>, which is defined by </a:t>
            </a:r>
            <a:r>
              <a:rPr lang="en-US" b="1" dirty="0">
                <a:latin typeface="Perpetua" panose="02020502060401020303" pitchFamily="18" charset="0"/>
              </a:rPr>
              <a:t>Collection</a:t>
            </a:r>
            <a:r>
              <a:rPr lang="en-US" dirty="0">
                <a:latin typeface="Perpetua" panose="02020502060401020303" pitchFamily="18" charset="0"/>
              </a:rPr>
              <a:t>.</a:t>
            </a:r>
          </a:p>
          <a:p>
            <a:pPr algn="just"/>
            <a:r>
              <a:rPr lang="en-US" dirty="0">
                <a:latin typeface="Perpetua" panose="02020502060401020303" pitchFamily="18" charset="0"/>
              </a:rPr>
              <a:t>Several reasons exist why you might want to convert a collection into an array, such as:</a:t>
            </a:r>
          </a:p>
          <a:p>
            <a:pPr lvl="1" algn="just"/>
            <a:r>
              <a:rPr lang="en-US" dirty="0">
                <a:latin typeface="Perpetua" panose="02020502060401020303" pitchFamily="18" charset="0"/>
              </a:rPr>
              <a:t>To obtain faster processing times for certain operations</a:t>
            </a:r>
          </a:p>
          <a:p>
            <a:pPr lvl="1" algn="just"/>
            <a:r>
              <a:rPr lang="en-US" dirty="0">
                <a:latin typeface="Perpetua" panose="02020502060401020303" pitchFamily="18" charset="0"/>
              </a:rPr>
              <a:t>To pass an array to a method that is not overloaded to accept a collection</a:t>
            </a:r>
          </a:p>
          <a:p>
            <a:pPr lvl="1" algn="just"/>
            <a:r>
              <a:rPr lang="en-US" dirty="0">
                <a:latin typeface="Perpetua" panose="02020502060401020303" pitchFamily="18" charset="0"/>
              </a:rPr>
              <a:t>To integrate collection-based code with legacy code that does not understand collections</a:t>
            </a:r>
            <a:endParaRPr lang="en-IN" dirty="0">
              <a:latin typeface="Perpetua" panose="02020502060401020303" pitchFamily="18" charset="0"/>
            </a:endParaRPr>
          </a:p>
          <a:p>
            <a:pPr lvl="1" algn="just"/>
            <a:endParaRPr lang="en-IN" dirty="0">
              <a:latin typeface="Perpetua" panose="02020502060401020303" pitchFamily="18" charset="0"/>
            </a:endParaRPr>
          </a:p>
          <a:p>
            <a:pPr marL="0" indent="0" algn="just">
              <a:buNone/>
            </a:pPr>
            <a:r>
              <a:rPr lang="en-US" dirty="0">
                <a:latin typeface="Perpetua" panose="02020502060401020303" pitchFamily="18" charset="0"/>
              </a:rPr>
              <a:t>There are two versions of </a:t>
            </a:r>
            <a:r>
              <a:rPr lang="en-US" b="1" dirty="0" err="1">
                <a:latin typeface="Perpetua" panose="02020502060401020303" pitchFamily="18" charset="0"/>
              </a:rPr>
              <a:t>toArray</a:t>
            </a:r>
            <a:r>
              <a:rPr lang="en-US" b="1" dirty="0">
                <a:latin typeface="Perpetua" panose="02020502060401020303" pitchFamily="18" charset="0"/>
              </a:rPr>
              <a:t>( )</a:t>
            </a:r>
            <a:r>
              <a:rPr lang="en-US" dirty="0">
                <a:latin typeface="Perpetua" panose="02020502060401020303" pitchFamily="18" charset="0"/>
              </a:rPr>
              <a:t>, which are shown again here </a:t>
            </a:r>
            <a:r>
              <a:rPr lang="en-IN" dirty="0">
                <a:latin typeface="Perpetua" panose="02020502060401020303" pitchFamily="18" charset="0"/>
              </a:rPr>
              <a:t>for your convenience:</a:t>
            </a:r>
          </a:p>
          <a:p>
            <a:pPr marL="0" indent="0" algn="just">
              <a:buNone/>
            </a:pPr>
            <a:r>
              <a:rPr lang="en-IN" dirty="0">
                <a:latin typeface="Perpetua" panose="02020502060401020303" pitchFamily="18" charset="0"/>
              </a:rPr>
              <a:t>Object[ ] </a:t>
            </a:r>
            <a:r>
              <a:rPr lang="en-IN" dirty="0" err="1">
                <a:latin typeface="Perpetua" panose="02020502060401020303" pitchFamily="18" charset="0"/>
              </a:rPr>
              <a:t>toArray</a:t>
            </a:r>
            <a:r>
              <a:rPr lang="en-IN" dirty="0">
                <a:latin typeface="Perpetua" panose="02020502060401020303" pitchFamily="18" charset="0"/>
              </a:rPr>
              <a:t>( )</a:t>
            </a:r>
          </a:p>
          <a:p>
            <a:pPr marL="0" indent="0" algn="just">
              <a:buNone/>
            </a:pPr>
            <a:r>
              <a:rPr lang="fr-FR" dirty="0">
                <a:latin typeface="Perpetua" panose="02020502060401020303" pitchFamily="18" charset="0"/>
              </a:rPr>
              <a:t>&lt;T&gt; T[ ] </a:t>
            </a:r>
            <a:r>
              <a:rPr lang="fr-FR" dirty="0" err="1">
                <a:latin typeface="Perpetua" panose="02020502060401020303" pitchFamily="18" charset="0"/>
              </a:rPr>
              <a:t>toArray</a:t>
            </a:r>
            <a:r>
              <a:rPr lang="fr-FR" dirty="0">
                <a:latin typeface="Perpetua" panose="02020502060401020303" pitchFamily="18" charset="0"/>
              </a:rPr>
              <a:t>(T </a:t>
            </a:r>
            <a:r>
              <a:rPr lang="fr-FR" i="1" dirty="0" err="1">
                <a:latin typeface="Perpetua" panose="02020502060401020303" pitchFamily="18" charset="0"/>
              </a:rPr>
              <a:t>array</a:t>
            </a:r>
            <a:r>
              <a:rPr lang="fr-FR" dirty="0">
                <a:latin typeface="Perpetua" panose="02020502060401020303" pitchFamily="18" charset="0"/>
              </a:rPr>
              <a:t>[ ])</a:t>
            </a:r>
            <a:endParaRPr lang="en-US" dirty="0">
              <a:latin typeface="Perpetua" panose="02020502060401020303" pitchFamily="18" charset="0"/>
            </a:endParaRPr>
          </a:p>
        </p:txBody>
      </p:sp>
    </p:spTree>
    <p:extLst>
      <p:ext uri="{BB962C8B-B14F-4D97-AF65-F5344CB8AC3E}">
        <p14:creationId xmlns:p14="http://schemas.microsoft.com/office/powerpoint/2010/main" val="210821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C1180-5480-4F83-9ADD-FB4FBA8ACE3E}"/>
              </a:ext>
            </a:extLst>
          </p:cNvPr>
          <p:cNvSpPr>
            <a:spLocks noGrp="1"/>
          </p:cNvSpPr>
          <p:nvPr>
            <p:ph idx="1"/>
          </p:nvPr>
        </p:nvSpPr>
        <p:spPr>
          <a:xfrm>
            <a:off x="337625" y="337625"/>
            <a:ext cx="11563643" cy="5839338"/>
          </a:xfrm>
        </p:spPr>
        <p:txBody>
          <a:bodyPr>
            <a:normAutofit/>
          </a:bodyPr>
          <a:lstStyle/>
          <a:p>
            <a:pPr marL="0" indent="0" algn="just">
              <a:buNone/>
            </a:pPr>
            <a:r>
              <a:rPr lang="en-US" dirty="0">
                <a:latin typeface="Perpetua" panose="02020502060401020303" pitchFamily="18" charset="0"/>
              </a:rPr>
              <a:t>The first returns an array of </a:t>
            </a:r>
            <a:r>
              <a:rPr lang="en-US" b="1" dirty="0">
                <a:latin typeface="Perpetua" panose="02020502060401020303" pitchFamily="18" charset="0"/>
              </a:rPr>
              <a:t>Object</a:t>
            </a:r>
            <a:r>
              <a:rPr lang="en-US" dirty="0">
                <a:latin typeface="Perpetua" panose="02020502060401020303" pitchFamily="18" charset="0"/>
              </a:rPr>
              <a:t>. The second returns an array of elements that have the same type as </a:t>
            </a:r>
            <a:r>
              <a:rPr lang="en-US" b="1" dirty="0">
                <a:latin typeface="Perpetua" panose="02020502060401020303" pitchFamily="18" charset="0"/>
              </a:rPr>
              <a:t>T</a:t>
            </a:r>
            <a:r>
              <a:rPr lang="en-US" dirty="0">
                <a:latin typeface="Perpetua" panose="02020502060401020303" pitchFamily="18" charset="0"/>
              </a:rPr>
              <a:t>. Normally, the second form is more convenient because it returns the proper type of array. The following program demonstrates its use:</a:t>
            </a:r>
          </a:p>
          <a:p>
            <a:pPr marL="0" indent="0" algn="just">
              <a:buNone/>
            </a:pPr>
            <a:endParaRPr lang="en-US" dirty="0">
              <a:latin typeface="Perpetua" panose="02020502060401020303" pitchFamily="18" charset="0"/>
            </a:endParaRPr>
          </a:p>
        </p:txBody>
      </p:sp>
    </p:spTree>
    <p:extLst>
      <p:ext uri="{BB962C8B-B14F-4D97-AF65-F5344CB8AC3E}">
        <p14:creationId xmlns:p14="http://schemas.microsoft.com/office/powerpoint/2010/main" val="16012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8CC62-6E08-4D62-BC99-ABB9B7EDC3B1}"/>
              </a:ext>
            </a:extLst>
          </p:cNvPr>
          <p:cNvPicPr>
            <a:picLocks noChangeAspect="1"/>
          </p:cNvPicPr>
          <p:nvPr/>
        </p:nvPicPr>
        <p:blipFill>
          <a:blip r:embed="rId2"/>
          <a:stretch>
            <a:fillRect/>
          </a:stretch>
        </p:blipFill>
        <p:spPr>
          <a:xfrm>
            <a:off x="237391" y="101697"/>
            <a:ext cx="6472897" cy="6617813"/>
          </a:xfrm>
          <a:prstGeom prst="rect">
            <a:avLst/>
          </a:prstGeom>
        </p:spPr>
      </p:pic>
      <p:sp>
        <p:nvSpPr>
          <p:cNvPr id="5" name="Rectangle 4">
            <a:extLst>
              <a:ext uri="{FF2B5EF4-FFF2-40B4-BE49-F238E27FC236}">
                <a16:creationId xmlns:a16="http://schemas.microsoft.com/office/drawing/2014/main" id="{93CC1E4E-889F-4DF5-9771-52FC20723C0E}"/>
              </a:ext>
            </a:extLst>
          </p:cNvPr>
          <p:cNvSpPr/>
          <p:nvPr/>
        </p:nvSpPr>
        <p:spPr>
          <a:xfrm>
            <a:off x="5964702" y="4979015"/>
            <a:ext cx="5989907" cy="1200329"/>
          </a:xfrm>
          <a:prstGeom prst="rect">
            <a:avLst/>
          </a:prstGeom>
        </p:spPr>
        <p:txBody>
          <a:bodyPr wrap="square">
            <a:spAutoFit/>
          </a:bodyPr>
          <a:lstStyle/>
          <a:p>
            <a:pPr algn="just"/>
            <a:r>
              <a:rPr lang="en-US" sz="2400" b="1" dirty="0">
                <a:latin typeface="Perpetua" panose="02020502060401020303" pitchFamily="18" charset="0"/>
              </a:rPr>
              <a:t>The output from the program is shown here:</a:t>
            </a:r>
          </a:p>
          <a:p>
            <a:pPr algn="just"/>
            <a:r>
              <a:rPr lang="en-US" sz="2400" dirty="0">
                <a:latin typeface="Perpetua" panose="02020502060401020303" pitchFamily="18" charset="0"/>
              </a:rPr>
              <a:t>Contents of al: [1, 2, 3, 4]</a:t>
            </a:r>
          </a:p>
          <a:p>
            <a:pPr algn="just"/>
            <a:r>
              <a:rPr lang="en-IN" sz="2400" dirty="0">
                <a:latin typeface="Perpetua" panose="02020502060401020303" pitchFamily="18" charset="0"/>
              </a:rPr>
              <a:t>Sum is: 10</a:t>
            </a:r>
          </a:p>
        </p:txBody>
      </p:sp>
    </p:spTree>
    <p:extLst>
      <p:ext uri="{BB962C8B-B14F-4D97-AF65-F5344CB8AC3E}">
        <p14:creationId xmlns:p14="http://schemas.microsoft.com/office/powerpoint/2010/main" val="3106514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7629C-BEA1-4736-9324-1AF091196CFA}"/>
              </a:ext>
            </a:extLst>
          </p:cNvPr>
          <p:cNvSpPr>
            <a:spLocks noGrp="1"/>
          </p:cNvSpPr>
          <p:nvPr>
            <p:ph idx="1"/>
          </p:nvPr>
        </p:nvSpPr>
        <p:spPr>
          <a:xfrm>
            <a:off x="365760" y="422031"/>
            <a:ext cx="11535508" cy="6133514"/>
          </a:xfrm>
        </p:spPr>
        <p:txBody>
          <a:bodyPr/>
          <a:lstStyle/>
          <a:p>
            <a:pPr marL="0" indent="0" algn="just">
              <a:buNone/>
            </a:pPr>
            <a:r>
              <a:rPr lang="en-IN" b="1" dirty="0">
                <a:latin typeface="Perpetua" panose="02020502060401020303" pitchFamily="18" charset="0"/>
              </a:rPr>
              <a:t>The LinkedList Class</a:t>
            </a:r>
          </a:p>
          <a:p>
            <a:pPr marL="0" indent="0" algn="just">
              <a:buNone/>
            </a:pPr>
            <a:r>
              <a:rPr lang="en-US" dirty="0">
                <a:latin typeface="Perpetua" panose="02020502060401020303" pitchFamily="18" charset="0"/>
              </a:rPr>
              <a:t>The </a:t>
            </a:r>
            <a:r>
              <a:rPr lang="en-US" b="1" dirty="0">
                <a:latin typeface="Perpetua" panose="02020502060401020303" pitchFamily="18" charset="0"/>
              </a:rPr>
              <a:t>LinkedList </a:t>
            </a:r>
            <a:r>
              <a:rPr lang="en-US" dirty="0">
                <a:latin typeface="Perpetua" panose="02020502060401020303" pitchFamily="18" charset="0"/>
              </a:rPr>
              <a:t>class extends </a:t>
            </a:r>
            <a:r>
              <a:rPr lang="en-US" b="1" dirty="0" err="1">
                <a:latin typeface="Perpetua" panose="02020502060401020303" pitchFamily="18" charset="0"/>
              </a:rPr>
              <a:t>AbstractSequentialList</a:t>
            </a:r>
            <a:r>
              <a:rPr lang="en-US" b="1" dirty="0">
                <a:latin typeface="Perpetua" panose="02020502060401020303" pitchFamily="18" charset="0"/>
              </a:rPr>
              <a:t> </a:t>
            </a:r>
            <a:r>
              <a:rPr lang="en-US" dirty="0">
                <a:latin typeface="Perpetua" panose="02020502060401020303" pitchFamily="18" charset="0"/>
              </a:rPr>
              <a:t>and implements the </a:t>
            </a:r>
            <a:r>
              <a:rPr lang="en-US" b="1" dirty="0">
                <a:latin typeface="Perpetua" panose="02020502060401020303" pitchFamily="18" charset="0"/>
              </a:rPr>
              <a:t>List</a:t>
            </a:r>
            <a:r>
              <a:rPr lang="en-US" dirty="0">
                <a:latin typeface="Perpetua" panose="02020502060401020303" pitchFamily="18" charset="0"/>
              </a:rPr>
              <a:t>, </a:t>
            </a:r>
            <a:r>
              <a:rPr lang="en-US" b="1" dirty="0">
                <a:latin typeface="Perpetua" panose="02020502060401020303" pitchFamily="18" charset="0"/>
              </a:rPr>
              <a:t>Deque</a:t>
            </a:r>
            <a:r>
              <a:rPr lang="en-US" dirty="0">
                <a:latin typeface="Perpetua" panose="02020502060401020303" pitchFamily="18" charset="0"/>
              </a:rPr>
              <a:t>, and </a:t>
            </a:r>
            <a:r>
              <a:rPr lang="en-US" b="1" dirty="0">
                <a:latin typeface="Perpetua" panose="02020502060401020303" pitchFamily="18" charset="0"/>
              </a:rPr>
              <a:t>Queue </a:t>
            </a:r>
            <a:r>
              <a:rPr lang="en-US" dirty="0">
                <a:latin typeface="Perpetua" panose="02020502060401020303" pitchFamily="18" charset="0"/>
              </a:rPr>
              <a:t>interfaces. It provides a linked-list data structure. </a:t>
            </a:r>
            <a:r>
              <a:rPr lang="en-US" b="1" dirty="0">
                <a:latin typeface="Perpetua" panose="02020502060401020303" pitchFamily="18" charset="0"/>
              </a:rPr>
              <a:t>LinkedList </a:t>
            </a:r>
            <a:r>
              <a:rPr lang="en-US" dirty="0">
                <a:latin typeface="Perpetua" panose="02020502060401020303" pitchFamily="18" charset="0"/>
              </a:rPr>
              <a:t>is a generic class that </a:t>
            </a:r>
            <a:r>
              <a:rPr lang="en-IN" dirty="0">
                <a:latin typeface="Perpetua" panose="02020502060401020303" pitchFamily="18" charset="0"/>
              </a:rPr>
              <a:t>has this declaration:</a:t>
            </a:r>
          </a:p>
          <a:p>
            <a:pPr marL="0" indent="0" algn="just">
              <a:buNone/>
            </a:pPr>
            <a:r>
              <a:rPr lang="en-IN" dirty="0">
                <a:latin typeface="Perpetua" panose="02020502060401020303" pitchFamily="18" charset="0"/>
              </a:rPr>
              <a:t>class LinkedList&lt;E&gt;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that the list will hold. </a:t>
            </a:r>
            <a:r>
              <a:rPr lang="en-US" b="1" dirty="0">
                <a:latin typeface="Perpetua" panose="02020502060401020303" pitchFamily="18" charset="0"/>
              </a:rPr>
              <a:t>LinkedList </a:t>
            </a:r>
            <a:r>
              <a:rPr lang="en-US" dirty="0">
                <a:latin typeface="Perpetua" panose="02020502060401020303" pitchFamily="18" charset="0"/>
              </a:rPr>
              <a:t>has the two constructors </a:t>
            </a:r>
            <a:r>
              <a:rPr lang="en-IN" dirty="0">
                <a:latin typeface="Perpetua" panose="02020502060401020303" pitchFamily="18" charset="0"/>
              </a:rPr>
              <a:t>shown here:</a:t>
            </a:r>
          </a:p>
          <a:p>
            <a:pPr marL="0" indent="0" algn="just">
              <a:buNone/>
            </a:pPr>
            <a:r>
              <a:rPr lang="en-IN" dirty="0">
                <a:latin typeface="Perpetua" panose="02020502060401020303" pitchFamily="18" charset="0"/>
              </a:rPr>
              <a:t>LinkedList( )</a:t>
            </a:r>
          </a:p>
          <a:p>
            <a:pPr marL="0" indent="0" algn="just">
              <a:buNone/>
            </a:pPr>
            <a:r>
              <a:rPr lang="en-IN" dirty="0">
                <a:latin typeface="Perpetua" panose="02020502060401020303" pitchFamily="18" charset="0"/>
              </a:rPr>
              <a:t>LinkedList(Collection&lt;? extends E&gt; </a:t>
            </a:r>
            <a:r>
              <a:rPr lang="en-IN" i="1" dirty="0">
                <a:latin typeface="Perpetua" panose="02020502060401020303" pitchFamily="18" charset="0"/>
              </a:rPr>
              <a:t>c</a:t>
            </a:r>
            <a:r>
              <a:rPr lang="en-IN" dirty="0">
                <a:latin typeface="Perpetua" panose="02020502060401020303" pitchFamily="18" charset="0"/>
              </a:rPr>
              <a:t>)</a:t>
            </a:r>
          </a:p>
          <a:p>
            <a:pPr marL="0" indent="0" algn="just">
              <a:buNone/>
            </a:pPr>
            <a:r>
              <a:rPr lang="en-US" dirty="0">
                <a:latin typeface="Perpetua" panose="02020502060401020303" pitchFamily="18" charset="0"/>
              </a:rPr>
              <a:t>The first constructor builds an empty linked list. The second constructor builds a linked list that is initialized with the elements of the collection </a:t>
            </a:r>
            <a:r>
              <a:rPr lang="en-US" i="1" dirty="0">
                <a:latin typeface="Perpetua" panose="02020502060401020303" pitchFamily="18" charset="0"/>
              </a:rPr>
              <a:t>c.</a:t>
            </a:r>
            <a:endParaRPr lang="en-IN" dirty="0">
              <a:latin typeface="Perpetua" panose="02020502060401020303" pitchFamily="18" charset="0"/>
            </a:endParaRPr>
          </a:p>
        </p:txBody>
      </p:sp>
    </p:spTree>
    <p:extLst>
      <p:ext uri="{BB962C8B-B14F-4D97-AF65-F5344CB8AC3E}">
        <p14:creationId xmlns:p14="http://schemas.microsoft.com/office/powerpoint/2010/main" val="205864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44D6A-8788-4319-AD19-1EE3B812D3A3}"/>
              </a:ext>
            </a:extLst>
          </p:cNvPr>
          <p:cNvSpPr>
            <a:spLocks noGrp="1"/>
          </p:cNvSpPr>
          <p:nvPr>
            <p:ph idx="1"/>
          </p:nvPr>
        </p:nvSpPr>
        <p:spPr>
          <a:xfrm>
            <a:off x="267286" y="253218"/>
            <a:ext cx="11535508" cy="5923745"/>
          </a:xfrm>
        </p:spPr>
        <p:txBody>
          <a:bodyPr>
            <a:normAutofit/>
          </a:bodyPr>
          <a:lstStyle/>
          <a:p>
            <a:pPr algn="just"/>
            <a:r>
              <a:rPr lang="en-US" sz="3200" dirty="0">
                <a:latin typeface="Perpetua" panose="02020502060401020303" pitchFamily="18" charset="0"/>
              </a:rPr>
              <a:t>The Collections Framework was designed to meet several goals. </a:t>
            </a:r>
          </a:p>
          <a:p>
            <a:pPr lvl="1" algn="just"/>
            <a:r>
              <a:rPr lang="en-US" sz="3200" dirty="0">
                <a:latin typeface="Perpetua" panose="02020502060401020303" pitchFamily="18" charset="0"/>
              </a:rPr>
              <a:t>First, the framework had to be high-performance. The implementations for the fundamental collections (dynamic arrays, linked lists, trees, and hash tables) are highly efficient. </a:t>
            </a:r>
          </a:p>
          <a:p>
            <a:pPr lvl="1" algn="just"/>
            <a:r>
              <a:rPr lang="en-US" sz="3200" dirty="0">
                <a:latin typeface="Perpetua" panose="02020502060401020303" pitchFamily="18" charset="0"/>
              </a:rPr>
              <a:t>Second, the framework had to allow different types of collections to work in a similar manner and with a high degree of interoperability. </a:t>
            </a:r>
          </a:p>
          <a:p>
            <a:pPr lvl="1" algn="just"/>
            <a:r>
              <a:rPr lang="en-US" sz="3200" dirty="0">
                <a:latin typeface="Perpetua" panose="02020502060401020303" pitchFamily="18" charset="0"/>
              </a:rPr>
              <a:t>Third, extending and/or adapting a collection had to be easy.</a:t>
            </a:r>
          </a:p>
          <a:p>
            <a:pPr lvl="1" algn="just"/>
            <a:endParaRPr lang="en-US" sz="3200" dirty="0">
              <a:latin typeface="Perpetua" panose="02020502060401020303" pitchFamily="18" charset="0"/>
            </a:endParaRPr>
          </a:p>
          <a:p>
            <a:pPr algn="just"/>
            <a:r>
              <a:rPr lang="en-US" sz="3200" i="1" dirty="0">
                <a:latin typeface="Perpetua" panose="02020502060401020303" pitchFamily="18" charset="0"/>
              </a:rPr>
              <a:t>Algorithms </a:t>
            </a:r>
            <a:r>
              <a:rPr lang="en-US" sz="3200" dirty="0">
                <a:latin typeface="Perpetua" panose="02020502060401020303" pitchFamily="18" charset="0"/>
              </a:rPr>
              <a:t>are another important part of the collection mechanism. Algorithms operate on collections and are defined as static methods within the </a:t>
            </a:r>
            <a:r>
              <a:rPr lang="en-US" sz="3200" b="1" dirty="0">
                <a:latin typeface="Perpetua" panose="02020502060401020303" pitchFamily="18" charset="0"/>
              </a:rPr>
              <a:t>Collections </a:t>
            </a:r>
            <a:r>
              <a:rPr lang="en-US" sz="3200" dirty="0">
                <a:latin typeface="Perpetua" panose="02020502060401020303" pitchFamily="18" charset="0"/>
              </a:rPr>
              <a:t>class. Thus, they are </a:t>
            </a:r>
            <a:r>
              <a:rPr lang="en-IN" sz="3200" dirty="0">
                <a:latin typeface="Perpetua" panose="02020502060401020303" pitchFamily="18" charset="0"/>
              </a:rPr>
              <a:t>available for all collections.</a:t>
            </a:r>
            <a:endParaRPr lang="en-US" sz="3200" dirty="0">
              <a:latin typeface="Perpetua" panose="02020502060401020303" pitchFamily="18" charset="0"/>
            </a:endParaRPr>
          </a:p>
          <a:p>
            <a:pPr marL="457200" lvl="1" indent="0" algn="just">
              <a:buNone/>
            </a:pPr>
            <a:endParaRPr lang="en-US" sz="3200" dirty="0">
              <a:latin typeface="Perpetua" panose="02020502060401020303" pitchFamily="18" charset="0"/>
            </a:endParaRPr>
          </a:p>
        </p:txBody>
      </p:sp>
    </p:spTree>
    <p:extLst>
      <p:ext uri="{BB962C8B-B14F-4D97-AF65-F5344CB8AC3E}">
        <p14:creationId xmlns:p14="http://schemas.microsoft.com/office/powerpoint/2010/main" val="2976468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2E412C-FAF9-4A40-9891-27BF377B32E0}"/>
              </a:ext>
            </a:extLst>
          </p:cNvPr>
          <p:cNvPicPr>
            <a:picLocks noChangeAspect="1"/>
          </p:cNvPicPr>
          <p:nvPr/>
        </p:nvPicPr>
        <p:blipFill>
          <a:blip r:embed="rId2"/>
          <a:stretch>
            <a:fillRect/>
          </a:stretch>
        </p:blipFill>
        <p:spPr>
          <a:xfrm>
            <a:off x="182806" y="0"/>
            <a:ext cx="7146462" cy="6514799"/>
          </a:xfrm>
          <a:prstGeom prst="rect">
            <a:avLst/>
          </a:prstGeom>
        </p:spPr>
      </p:pic>
    </p:spTree>
    <p:extLst>
      <p:ext uri="{BB962C8B-B14F-4D97-AF65-F5344CB8AC3E}">
        <p14:creationId xmlns:p14="http://schemas.microsoft.com/office/powerpoint/2010/main" val="33889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28810-4EC3-4CDC-A325-17A202C252FC}"/>
              </a:ext>
            </a:extLst>
          </p:cNvPr>
          <p:cNvPicPr>
            <a:picLocks noChangeAspect="1"/>
          </p:cNvPicPr>
          <p:nvPr/>
        </p:nvPicPr>
        <p:blipFill>
          <a:blip r:embed="rId2"/>
          <a:stretch>
            <a:fillRect/>
          </a:stretch>
        </p:blipFill>
        <p:spPr>
          <a:xfrm>
            <a:off x="813068" y="477901"/>
            <a:ext cx="7497366" cy="2299555"/>
          </a:xfrm>
          <a:prstGeom prst="rect">
            <a:avLst/>
          </a:prstGeom>
        </p:spPr>
      </p:pic>
      <p:pic>
        <p:nvPicPr>
          <p:cNvPr id="5" name="Picture 4">
            <a:extLst>
              <a:ext uri="{FF2B5EF4-FFF2-40B4-BE49-F238E27FC236}">
                <a16:creationId xmlns:a16="http://schemas.microsoft.com/office/drawing/2014/main" id="{38155E0C-00C9-4012-BE07-E83B5111D9C4}"/>
              </a:ext>
            </a:extLst>
          </p:cNvPr>
          <p:cNvPicPr>
            <a:picLocks noChangeAspect="1"/>
          </p:cNvPicPr>
          <p:nvPr/>
        </p:nvPicPr>
        <p:blipFill>
          <a:blip r:embed="rId3"/>
          <a:stretch>
            <a:fillRect/>
          </a:stretch>
        </p:blipFill>
        <p:spPr>
          <a:xfrm>
            <a:off x="196948" y="2949780"/>
            <a:ext cx="7799437" cy="3485415"/>
          </a:xfrm>
          <a:prstGeom prst="rect">
            <a:avLst/>
          </a:prstGeom>
        </p:spPr>
      </p:pic>
    </p:spTree>
    <p:extLst>
      <p:ext uri="{BB962C8B-B14F-4D97-AF65-F5344CB8AC3E}">
        <p14:creationId xmlns:p14="http://schemas.microsoft.com/office/powerpoint/2010/main" val="32955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9AE75-783E-4FC8-AFEB-C3BED7C4BA2D}"/>
              </a:ext>
            </a:extLst>
          </p:cNvPr>
          <p:cNvSpPr>
            <a:spLocks noGrp="1"/>
          </p:cNvSpPr>
          <p:nvPr>
            <p:ph idx="1"/>
          </p:nvPr>
        </p:nvSpPr>
        <p:spPr>
          <a:xfrm>
            <a:off x="337625" y="309488"/>
            <a:ext cx="11633981" cy="6260123"/>
          </a:xfrm>
        </p:spPr>
        <p:txBody>
          <a:bodyPr>
            <a:noAutofit/>
          </a:bodyPr>
          <a:lstStyle/>
          <a:p>
            <a:pPr marL="0" indent="0">
              <a:buNone/>
            </a:pPr>
            <a:r>
              <a:rPr lang="en-IN" sz="3200" b="1" dirty="0">
                <a:latin typeface="Perpetua" panose="02020502060401020303" pitchFamily="18" charset="0"/>
              </a:rPr>
              <a:t>The HashSet Class</a:t>
            </a:r>
          </a:p>
          <a:p>
            <a:pPr marL="0" indent="0">
              <a:buNone/>
            </a:pPr>
            <a:r>
              <a:rPr lang="en-US" sz="3200" b="1" dirty="0">
                <a:latin typeface="Perpetua" panose="02020502060401020303" pitchFamily="18" charset="0"/>
              </a:rPr>
              <a:t>HashSet </a:t>
            </a:r>
            <a:r>
              <a:rPr lang="en-US" sz="3200" dirty="0">
                <a:latin typeface="Perpetua" panose="02020502060401020303" pitchFamily="18" charset="0"/>
              </a:rPr>
              <a:t>extends </a:t>
            </a:r>
            <a:r>
              <a:rPr lang="en-US" sz="3200" b="1" dirty="0" err="1">
                <a:latin typeface="Perpetua" panose="02020502060401020303" pitchFamily="18" charset="0"/>
              </a:rPr>
              <a:t>AbstractSet</a:t>
            </a:r>
            <a:r>
              <a:rPr lang="en-US" sz="3200" b="1" dirty="0">
                <a:latin typeface="Perpetua" panose="02020502060401020303" pitchFamily="18" charset="0"/>
              </a:rPr>
              <a:t> </a:t>
            </a:r>
            <a:r>
              <a:rPr lang="en-US" sz="3200" dirty="0">
                <a:latin typeface="Perpetua" panose="02020502060401020303" pitchFamily="18" charset="0"/>
              </a:rPr>
              <a:t>and implements the </a:t>
            </a:r>
            <a:r>
              <a:rPr lang="en-US" sz="3200" b="1" dirty="0">
                <a:latin typeface="Perpetua" panose="02020502060401020303" pitchFamily="18" charset="0"/>
              </a:rPr>
              <a:t>Set </a:t>
            </a:r>
            <a:r>
              <a:rPr lang="en-US" sz="3200" dirty="0">
                <a:latin typeface="Perpetua" panose="02020502060401020303" pitchFamily="18" charset="0"/>
              </a:rPr>
              <a:t>interface. It creates a collection that uses a hash table for storage. </a:t>
            </a:r>
            <a:r>
              <a:rPr lang="en-US" sz="3200" b="1" dirty="0">
                <a:latin typeface="Perpetua" panose="02020502060401020303" pitchFamily="18" charset="0"/>
              </a:rPr>
              <a:t>HashSet </a:t>
            </a:r>
            <a:r>
              <a:rPr lang="en-US" sz="3200" dirty="0">
                <a:latin typeface="Perpetua" panose="02020502060401020303" pitchFamily="18" charset="0"/>
              </a:rPr>
              <a:t>is a generic class that has this declaration:</a:t>
            </a:r>
          </a:p>
          <a:p>
            <a:pPr marL="0" indent="0">
              <a:buNone/>
            </a:pPr>
            <a:r>
              <a:rPr lang="en-IN" sz="3200" dirty="0">
                <a:latin typeface="Perpetua" panose="02020502060401020303" pitchFamily="18" charset="0"/>
              </a:rPr>
              <a:t>class HashSet&lt;E&gt;</a:t>
            </a:r>
          </a:p>
          <a:p>
            <a:pPr marL="0" indent="0">
              <a:buNone/>
            </a:pPr>
            <a:r>
              <a:rPr lang="en-US" sz="3200" dirty="0">
                <a:latin typeface="Perpetua" panose="02020502060401020303" pitchFamily="18" charset="0"/>
              </a:rPr>
              <a:t>Here, </a:t>
            </a:r>
            <a:r>
              <a:rPr lang="en-US" sz="3200" b="1" dirty="0">
                <a:latin typeface="Perpetua" panose="02020502060401020303" pitchFamily="18" charset="0"/>
              </a:rPr>
              <a:t>E </a:t>
            </a:r>
            <a:r>
              <a:rPr lang="en-US" sz="3200" dirty="0">
                <a:latin typeface="Perpetua" panose="02020502060401020303" pitchFamily="18" charset="0"/>
              </a:rPr>
              <a:t>specifies the type of objects that the set will hold.</a:t>
            </a:r>
          </a:p>
          <a:p>
            <a:pPr marL="0" indent="0" algn="just">
              <a:buNone/>
            </a:pPr>
            <a:r>
              <a:rPr lang="en-US" sz="3200" dirty="0">
                <a:latin typeface="Perpetua" panose="02020502060401020303" pitchFamily="18" charset="0"/>
              </a:rPr>
              <a:t>In </a:t>
            </a:r>
            <a:r>
              <a:rPr lang="en-US" sz="3200" i="1" dirty="0">
                <a:latin typeface="Perpetua" panose="02020502060401020303" pitchFamily="18" charset="0"/>
              </a:rPr>
              <a:t>hashing, </a:t>
            </a:r>
            <a:r>
              <a:rPr lang="en-US" sz="3200" dirty="0">
                <a:latin typeface="Perpetua" panose="02020502060401020303" pitchFamily="18" charset="0"/>
              </a:rPr>
              <a:t>the informational content of a key is used to determine a unique value, called its </a:t>
            </a:r>
            <a:r>
              <a:rPr lang="en-US" sz="3200" i="1" dirty="0">
                <a:latin typeface="Perpetua" panose="02020502060401020303" pitchFamily="18" charset="0"/>
              </a:rPr>
              <a:t>hash code. </a:t>
            </a:r>
            <a:r>
              <a:rPr lang="en-US" sz="3200" dirty="0">
                <a:latin typeface="Perpetua" panose="02020502060401020303" pitchFamily="18" charset="0"/>
              </a:rPr>
              <a:t>The hash code is then used as the index at which the data associated with the key is stored. The transformation of the key into its hash code is performed automatically. Also, your code can’t directly index the hash table. The advantage of hashing is that it allows the execution time of </a:t>
            </a:r>
            <a:r>
              <a:rPr lang="en-US" sz="3200" b="1" dirty="0">
                <a:latin typeface="Perpetua" panose="02020502060401020303" pitchFamily="18" charset="0"/>
              </a:rPr>
              <a:t>add( )</a:t>
            </a:r>
            <a:r>
              <a:rPr lang="en-US" sz="3200" dirty="0">
                <a:latin typeface="Perpetua" panose="02020502060401020303" pitchFamily="18" charset="0"/>
              </a:rPr>
              <a:t>, </a:t>
            </a:r>
            <a:r>
              <a:rPr lang="en-US" sz="3200" b="1" dirty="0">
                <a:latin typeface="Perpetua" panose="02020502060401020303" pitchFamily="18" charset="0"/>
              </a:rPr>
              <a:t>contains( )</a:t>
            </a:r>
            <a:r>
              <a:rPr lang="en-US" sz="3200" dirty="0">
                <a:latin typeface="Perpetua" panose="02020502060401020303" pitchFamily="18" charset="0"/>
              </a:rPr>
              <a:t>, </a:t>
            </a:r>
            <a:r>
              <a:rPr lang="en-US" sz="3200" b="1" dirty="0">
                <a:latin typeface="Perpetua" panose="02020502060401020303" pitchFamily="18" charset="0"/>
              </a:rPr>
              <a:t>remove( )</a:t>
            </a:r>
            <a:r>
              <a:rPr lang="en-US" sz="3200" dirty="0">
                <a:latin typeface="Perpetua" panose="02020502060401020303" pitchFamily="18" charset="0"/>
              </a:rPr>
              <a:t>, and </a:t>
            </a:r>
            <a:r>
              <a:rPr lang="en-US" sz="3200" b="1" dirty="0">
                <a:latin typeface="Perpetua" panose="02020502060401020303" pitchFamily="18" charset="0"/>
              </a:rPr>
              <a:t>size( ) </a:t>
            </a:r>
            <a:r>
              <a:rPr lang="en-US" sz="3200" dirty="0">
                <a:latin typeface="Perpetua" panose="02020502060401020303" pitchFamily="18" charset="0"/>
              </a:rPr>
              <a:t>to remain constant even for large sets.</a:t>
            </a:r>
            <a:endParaRPr lang="en-IN" sz="3200" dirty="0">
              <a:latin typeface="Perpetua" panose="02020502060401020303" pitchFamily="18" charset="0"/>
            </a:endParaRPr>
          </a:p>
        </p:txBody>
      </p:sp>
    </p:spTree>
    <p:extLst>
      <p:ext uri="{BB962C8B-B14F-4D97-AF65-F5344CB8AC3E}">
        <p14:creationId xmlns:p14="http://schemas.microsoft.com/office/powerpoint/2010/main" val="1909620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BCA2B-6E5E-4E9B-B0BE-26B6D4FBE0F1}"/>
              </a:ext>
            </a:extLst>
          </p:cNvPr>
          <p:cNvSpPr>
            <a:spLocks noGrp="1"/>
          </p:cNvSpPr>
          <p:nvPr>
            <p:ph idx="1"/>
          </p:nvPr>
        </p:nvSpPr>
        <p:spPr>
          <a:xfrm>
            <a:off x="422031" y="168812"/>
            <a:ext cx="11394831" cy="6400800"/>
          </a:xfrm>
        </p:spPr>
        <p:txBody>
          <a:bodyPr>
            <a:normAutofit lnSpcReduction="10000"/>
          </a:bodyPr>
          <a:lstStyle/>
          <a:p>
            <a:pPr marL="0" indent="0" algn="just">
              <a:buNone/>
            </a:pPr>
            <a:r>
              <a:rPr lang="en-US" dirty="0">
                <a:latin typeface="Perpetua" panose="02020502060401020303" pitchFamily="18" charset="0"/>
              </a:rPr>
              <a:t>The following constructors are defined:</a:t>
            </a:r>
          </a:p>
          <a:p>
            <a:pPr marL="0" indent="0" algn="just">
              <a:buNone/>
            </a:pPr>
            <a:r>
              <a:rPr lang="en-IN" dirty="0">
                <a:latin typeface="Perpetua" panose="02020502060401020303" pitchFamily="18" charset="0"/>
              </a:rPr>
              <a:t>HashSet( )</a:t>
            </a:r>
          </a:p>
          <a:p>
            <a:pPr marL="0" indent="0" algn="just">
              <a:buNone/>
            </a:pPr>
            <a:r>
              <a:rPr lang="en-IN" dirty="0">
                <a:latin typeface="Perpetua" panose="02020502060401020303" pitchFamily="18" charset="0"/>
              </a:rPr>
              <a:t>HashSet(Collection&lt;? extends E&gt; </a:t>
            </a:r>
            <a:r>
              <a:rPr lang="en-IN" i="1" dirty="0">
                <a:latin typeface="Perpetua" panose="02020502060401020303" pitchFamily="18" charset="0"/>
              </a:rPr>
              <a:t>c</a:t>
            </a:r>
            <a:r>
              <a:rPr lang="en-IN" dirty="0">
                <a:latin typeface="Perpetua" panose="02020502060401020303" pitchFamily="18" charset="0"/>
              </a:rPr>
              <a:t>)</a:t>
            </a:r>
          </a:p>
          <a:p>
            <a:pPr marL="0" indent="0" algn="just">
              <a:buNone/>
            </a:pPr>
            <a:r>
              <a:rPr lang="en-IN" dirty="0">
                <a:latin typeface="Perpetua" panose="02020502060401020303" pitchFamily="18" charset="0"/>
              </a:rPr>
              <a:t>HashSet(int </a:t>
            </a:r>
            <a:r>
              <a:rPr lang="en-IN" i="1" dirty="0">
                <a:latin typeface="Perpetua" panose="02020502060401020303" pitchFamily="18" charset="0"/>
              </a:rPr>
              <a:t>capacity</a:t>
            </a:r>
            <a:r>
              <a:rPr lang="en-IN" dirty="0">
                <a:latin typeface="Perpetua" panose="02020502060401020303" pitchFamily="18" charset="0"/>
              </a:rPr>
              <a:t>)</a:t>
            </a:r>
          </a:p>
          <a:p>
            <a:pPr marL="0" indent="0" algn="just">
              <a:buNone/>
            </a:pPr>
            <a:r>
              <a:rPr lang="en-US" dirty="0">
                <a:latin typeface="Perpetua" panose="02020502060401020303" pitchFamily="18" charset="0"/>
              </a:rPr>
              <a:t>HashSet(int </a:t>
            </a:r>
            <a:r>
              <a:rPr lang="en-US" i="1" dirty="0">
                <a:latin typeface="Perpetua" panose="02020502060401020303" pitchFamily="18" charset="0"/>
              </a:rPr>
              <a:t>capacity</a:t>
            </a:r>
            <a:r>
              <a:rPr lang="en-US" dirty="0">
                <a:latin typeface="Perpetua" panose="02020502060401020303" pitchFamily="18" charset="0"/>
              </a:rPr>
              <a:t>, float </a:t>
            </a:r>
            <a:r>
              <a:rPr lang="en-US" i="1" dirty="0" err="1">
                <a:latin typeface="Perpetua" panose="02020502060401020303" pitchFamily="18" charset="0"/>
              </a:rPr>
              <a:t>fillRatio</a:t>
            </a:r>
            <a:r>
              <a:rPr lang="en-US" dirty="0">
                <a:latin typeface="Perpetua" panose="02020502060401020303" pitchFamily="18" charset="0"/>
              </a:rPr>
              <a:t>)</a:t>
            </a:r>
          </a:p>
          <a:p>
            <a:pPr marL="0" indent="0" algn="just">
              <a:buNone/>
            </a:pPr>
            <a:r>
              <a:rPr lang="en-US" dirty="0">
                <a:latin typeface="Perpetua" panose="02020502060401020303" pitchFamily="18" charset="0"/>
              </a:rPr>
              <a:t>The first form constructs a default hash set. The second form initializes the hash set by using the elements of </a:t>
            </a:r>
            <a:r>
              <a:rPr lang="en-US" i="1" dirty="0">
                <a:latin typeface="Perpetua" panose="02020502060401020303" pitchFamily="18" charset="0"/>
              </a:rPr>
              <a:t>c. </a:t>
            </a:r>
            <a:r>
              <a:rPr lang="en-US" dirty="0">
                <a:latin typeface="Perpetua" panose="02020502060401020303" pitchFamily="18" charset="0"/>
              </a:rPr>
              <a:t>The third form initializes the capacity of the hash set to </a:t>
            </a:r>
            <a:r>
              <a:rPr lang="en-US" i="1" dirty="0">
                <a:latin typeface="Perpetua" panose="02020502060401020303" pitchFamily="18" charset="0"/>
              </a:rPr>
              <a:t>capacity. </a:t>
            </a:r>
            <a:r>
              <a:rPr lang="en-US" dirty="0">
                <a:latin typeface="Perpetua" panose="02020502060401020303" pitchFamily="18" charset="0"/>
              </a:rPr>
              <a:t>(The default capacity is 16.) The fourth form initializes both the capacity and the fill ratio (also called </a:t>
            </a:r>
            <a:r>
              <a:rPr lang="en-US" i="1" dirty="0">
                <a:latin typeface="Perpetua" panose="02020502060401020303" pitchFamily="18" charset="0"/>
              </a:rPr>
              <a:t>load capacity</a:t>
            </a:r>
            <a:r>
              <a:rPr lang="en-US" dirty="0">
                <a:latin typeface="Perpetua" panose="02020502060401020303" pitchFamily="18" charset="0"/>
              </a:rPr>
              <a:t>) of the hash set from its arguments. The fill ratio must be between 0.0 and 1.0, and it determines how full the hash set can be before it is resized upward. Specifically, when the number of elements is greater than the capacity of the hash set multiplied by its fill ratio, the hash set is expanded. For constructors that do not take a fill ratio, 0.75 is used.</a:t>
            </a:r>
          </a:p>
          <a:p>
            <a:pPr marL="0" indent="0" algn="just">
              <a:buNone/>
            </a:pPr>
            <a:r>
              <a:rPr lang="en-US" dirty="0">
                <a:latin typeface="Perpetua" panose="02020502060401020303" pitchFamily="18" charset="0"/>
              </a:rPr>
              <a:t>It is important to note that </a:t>
            </a:r>
            <a:r>
              <a:rPr lang="en-US" b="1" dirty="0">
                <a:latin typeface="Perpetua" panose="02020502060401020303" pitchFamily="18" charset="0"/>
              </a:rPr>
              <a:t>HashSet </a:t>
            </a:r>
            <a:r>
              <a:rPr lang="en-US" dirty="0">
                <a:latin typeface="Perpetua" panose="02020502060401020303" pitchFamily="18" charset="0"/>
              </a:rPr>
              <a:t>does not guarantee the order of its elements, because the process of hashing doesn’t usually lend itself to the creation of sorted sets. If you need sorted storage, then another collection, such as </a:t>
            </a:r>
            <a:r>
              <a:rPr lang="en-US" b="1" dirty="0" err="1">
                <a:latin typeface="Perpetua" panose="02020502060401020303" pitchFamily="18" charset="0"/>
              </a:rPr>
              <a:t>TreeSet</a:t>
            </a:r>
            <a:r>
              <a:rPr lang="en-US" dirty="0">
                <a:latin typeface="Perpetua" panose="02020502060401020303" pitchFamily="18" charset="0"/>
              </a:rPr>
              <a:t>, is a better choice.</a:t>
            </a:r>
            <a:endParaRPr lang="en-IN" dirty="0">
              <a:latin typeface="Perpetua" panose="02020502060401020303" pitchFamily="18" charset="0"/>
            </a:endParaRPr>
          </a:p>
        </p:txBody>
      </p:sp>
    </p:spTree>
    <p:extLst>
      <p:ext uri="{BB962C8B-B14F-4D97-AF65-F5344CB8AC3E}">
        <p14:creationId xmlns:p14="http://schemas.microsoft.com/office/powerpoint/2010/main" val="1967492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448C1-6AD3-4AA4-8442-86A201D1857F}"/>
              </a:ext>
            </a:extLst>
          </p:cNvPr>
          <p:cNvPicPr>
            <a:picLocks noChangeAspect="1"/>
          </p:cNvPicPr>
          <p:nvPr/>
        </p:nvPicPr>
        <p:blipFill>
          <a:blip r:embed="rId2"/>
          <a:stretch>
            <a:fillRect/>
          </a:stretch>
        </p:blipFill>
        <p:spPr>
          <a:xfrm>
            <a:off x="459837" y="233288"/>
            <a:ext cx="6700617" cy="6372615"/>
          </a:xfrm>
          <a:prstGeom prst="rect">
            <a:avLst/>
          </a:prstGeom>
        </p:spPr>
      </p:pic>
    </p:spTree>
    <p:extLst>
      <p:ext uri="{BB962C8B-B14F-4D97-AF65-F5344CB8AC3E}">
        <p14:creationId xmlns:p14="http://schemas.microsoft.com/office/powerpoint/2010/main" val="373578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8A85F-5E1D-485F-8366-27AABF504778}"/>
              </a:ext>
            </a:extLst>
          </p:cNvPr>
          <p:cNvSpPr>
            <a:spLocks noGrp="1"/>
          </p:cNvSpPr>
          <p:nvPr>
            <p:ph idx="1"/>
          </p:nvPr>
        </p:nvSpPr>
        <p:spPr>
          <a:xfrm>
            <a:off x="365760" y="154745"/>
            <a:ext cx="11521440" cy="6703255"/>
          </a:xfrm>
        </p:spPr>
        <p:txBody>
          <a:bodyPr>
            <a:normAutofit fontScale="92500" lnSpcReduction="10000"/>
          </a:bodyPr>
          <a:lstStyle/>
          <a:p>
            <a:pPr marL="0" indent="0" algn="just">
              <a:buNone/>
            </a:pPr>
            <a:r>
              <a:rPr lang="en-IN" b="1" dirty="0">
                <a:latin typeface="Perpetua" panose="02020502060401020303" pitchFamily="18" charset="0"/>
              </a:rPr>
              <a:t>The </a:t>
            </a:r>
            <a:r>
              <a:rPr lang="en-IN" b="1" dirty="0" err="1">
                <a:latin typeface="Perpetua" panose="02020502060401020303" pitchFamily="18" charset="0"/>
              </a:rPr>
              <a:t>LinkedHashSet</a:t>
            </a:r>
            <a:r>
              <a:rPr lang="en-IN" b="1" dirty="0">
                <a:latin typeface="Perpetua" panose="02020502060401020303" pitchFamily="18" charset="0"/>
              </a:rPr>
              <a:t> Class</a:t>
            </a:r>
          </a:p>
          <a:p>
            <a:pPr marL="0" indent="0" algn="just">
              <a:buNone/>
            </a:pPr>
            <a:r>
              <a:rPr lang="en-US" dirty="0">
                <a:latin typeface="Perpetua" panose="02020502060401020303" pitchFamily="18" charset="0"/>
              </a:rPr>
              <a:t>The </a:t>
            </a:r>
            <a:r>
              <a:rPr lang="en-US" b="1" dirty="0" err="1">
                <a:latin typeface="Perpetua" panose="02020502060401020303" pitchFamily="18" charset="0"/>
              </a:rPr>
              <a:t>LinkedHashSet</a:t>
            </a:r>
            <a:r>
              <a:rPr lang="en-US" b="1" dirty="0">
                <a:latin typeface="Perpetua" panose="02020502060401020303" pitchFamily="18" charset="0"/>
              </a:rPr>
              <a:t> </a:t>
            </a:r>
            <a:r>
              <a:rPr lang="en-US" dirty="0">
                <a:latin typeface="Perpetua" panose="02020502060401020303" pitchFamily="18" charset="0"/>
              </a:rPr>
              <a:t>class extends </a:t>
            </a:r>
            <a:r>
              <a:rPr lang="en-US" b="1" dirty="0">
                <a:latin typeface="Perpetua" panose="02020502060401020303" pitchFamily="18" charset="0"/>
              </a:rPr>
              <a:t>HashSet </a:t>
            </a:r>
            <a:r>
              <a:rPr lang="en-US" dirty="0">
                <a:latin typeface="Perpetua" panose="02020502060401020303" pitchFamily="18" charset="0"/>
              </a:rPr>
              <a:t>and adds no members of its own. It is a generic class that has this declaration:</a:t>
            </a:r>
          </a:p>
          <a:p>
            <a:pPr marL="0" indent="0" algn="just">
              <a:buNone/>
            </a:pPr>
            <a:r>
              <a:rPr lang="en-IN" dirty="0">
                <a:latin typeface="Perpetua" panose="02020502060401020303" pitchFamily="18" charset="0"/>
              </a:rPr>
              <a:t>class </a:t>
            </a:r>
            <a:r>
              <a:rPr lang="en-IN" dirty="0" err="1">
                <a:latin typeface="Perpetua" panose="02020502060401020303" pitchFamily="18" charset="0"/>
              </a:rPr>
              <a:t>LinkedHashSet</a:t>
            </a:r>
            <a:r>
              <a:rPr lang="en-IN" dirty="0">
                <a:latin typeface="Perpetua" panose="02020502060401020303" pitchFamily="18" charset="0"/>
              </a:rPr>
              <a:t>&lt;E&gt;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that the set will hold. Its constructors parallel those in </a:t>
            </a:r>
            <a:r>
              <a:rPr lang="en-IN" b="1" dirty="0">
                <a:latin typeface="Perpetua" panose="02020502060401020303" pitchFamily="18" charset="0"/>
              </a:rPr>
              <a:t>HashSet</a:t>
            </a:r>
            <a:r>
              <a:rPr lang="en-IN" dirty="0">
                <a:latin typeface="Perpetua" panose="02020502060401020303" pitchFamily="18" charset="0"/>
              </a:rPr>
              <a:t>.</a:t>
            </a:r>
          </a:p>
          <a:p>
            <a:pPr marL="0" indent="0" algn="just">
              <a:buNone/>
            </a:pPr>
            <a:r>
              <a:rPr lang="en-US" b="1" dirty="0" err="1">
                <a:latin typeface="Perpetua" panose="02020502060401020303" pitchFamily="18" charset="0"/>
              </a:rPr>
              <a:t>LinkedHashSet</a:t>
            </a:r>
            <a:r>
              <a:rPr lang="en-US" b="1" dirty="0">
                <a:latin typeface="Perpetua" panose="02020502060401020303" pitchFamily="18" charset="0"/>
              </a:rPr>
              <a:t> </a:t>
            </a:r>
            <a:r>
              <a:rPr lang="en-US" dirty="0">
                <a:latin typeface="Perpetua" panose="02020502060401020303" pitchFamily="18" charset="0"/>
              </a:rPr>
              <a:t>maintains a linked list of the entries in the set, in the order in which they were inserted. This allows insertion-order iteration over the set. </a:t>
            </a:r>
          </a:p>
          <a:p>
            <a:pPr marL="0" indent="0" algn="just">
              <a:buNone/>
            </a:pPr>
            <a:r>
              <a:rPr lang="en-US" dirty="0">
                <a:latin typeface="Perpetua" panose="02020502060401020303" pitchFamily="18" charset="0"/>
              </a:rPr>
              <a:t>That is, when cycling through a </a:t>
            </a:r>
            <a:r>
              <a:rPr lang="en-US" b="1" dirty="0" err="1">
                <a:latin typeface="Perpetua" panose="02020502060401020303" pitchFamily="18" charset="0"/>
              </a:rPr>
              <a:t>LinkedHashSet</a:t>
            </a:r>
            <a:r>
              <a:rPr lang="en-US" b="1" dirty="0">
                <a:latin typeface="Perpetua" panose="02020502060401020303" pitchFamily="18" charset="0"/>
              </a:rPr>
              <a:t> </a:t>
            </a:r>
            <a:r>
              <a:rPr lang="en-US" dirty="0">
                <a:latin typeface="Perpetua" panose="02020502060401020303" pitchFamily="18" charset="0"/>
              </a:rPr>
              <a:t>using an iterator, the elements will be returned in the order in which they were inserted. </a:t>
            </a:r>
          </a:p>
          <a:p>
            <a:pPr marL="0" indent="0" algn="just">
              <a:buNone/>
            </a:pPr>
            <a:r>
              <a:rPr lang="en-US" dirty="0">
                <a:latin typeface="Perpetua" panose="02020502060401020303" pitchFamily="18" charset="0"/>
              </a:rPr>
              <a:t>This is also the order in which they are contained in the string returned by </a:t>
            </a:r>
            <a:r>
              <a:rPr lang="en-US" b="1" dirty="0" err="1">
                <a:latin typeface="Perpetua" panose="02020502060401020303" pitchFamily="18" charset="0"/>
              </a:rPr>
              <a:t>toString</a:t>
            </a:r>
            <a:r>
              <a:rPr lang="en-US" b="1" dirty="0">
                <a:latin typeface="Perpetua" panose="02020502060401020303" pitchFamily="18" charset="0"/>
              </a:rPr>
              <a:t>( ) </a:t>
            </a:r>
            <a:r>
              <a:rPr lang="en-US" dirty="0">
                <a:latin typeface="Perpetua" panose="02020502060401020303" pitchFamily="18" charset="0"/>
              </a:rPr>
              <a:t>when called on a </a:t>
            </a:r>
            <a:r>
              <a:rPr lang="en-US" b="1" dirty="0" err="1">
                <a:latin typeface="Perpetua" panose="02020502060401020303" pitchFamily="18" charset="0"/>
              </a:rPr>
              <a:t>LinkedHashSet</a:t>
            </a:r>
            <a:r>
              <a:rPr lang="en-US" b="1" dirty="0">
                <a:latin typeface="Perpetua" panose="02020502060401020303" pitchFamily="18" charset="0"/>
              </a:rPr>
              <a:t> </a:t>
            </a:r>
            <a:r>
              <a:rPr lang="en-US" dirty="0">
                <a:latin typeface="Perpetua" panose="02020502060401020303" pitchFamily="18" charset="0"/>
              </a:rPr>
              <a:t>object. To see the effect of </a:t>
            </a:r>
            <a:r>
              <a:rPr lang="en-US" b="1" dirty="0" err="1">
                <a:latin typeface="Perpetua" panose="02020502060401020303" pitchFamily="18" charset="0"/>
              </a:rPr>
              <a:t>LinkedHashSet</a:t>
            </a:r>
            <a:r>
              <a:rPr lang="en-US" dirty="0">
                <a:latin typeface="Perpetua" panose="02020502060401020303" pitchFamily="18" charset="0"/>
              </a:rPr>
              <a:t>, try substituting </a:t>
            </a:r>
            <a:r>
              <a:rPr lang="en-US" b="1" dirty="0" err="1">
                <a:latin typeface="Perpetua" panose="02020502060401020303" pitchFamily="18" charset="0"/>
              </a:rPr>
              <a:t>LinkedHashSet</a:t>
            </a:r>
            <a:r>
              <a:rPr lang="en-US" b="1" dirty="0">
                <a:latin typeface="Perpetua" panose="02020502060401020303" pitchFamily="18" charset="0"/>
              </a:rPr>
              <a:t> </a:t>
            </a:r>
            <a:r>
              <a:rPr lang="en-US" dirty="0">
                <a:latin typeface="Perpetua" panose="02020502060401020303" pitchFamily="18" charset="0"/>
              </a:rPr>
              <a:t>for </a:t>
            </a:r>
            <a:r>
              <a:rPr lang="en-US" b="1" dirty="0">
                <a:latin typeface="Perpetua" panose="02020502060401020303" pitchFamily="18" charset="0"/>
              </a:rPr>
              <a:t>HashSet </a:t>
            </a:r>
            <a:r>
              <a:rPr lang="en-US" dirty="0">
                <a:latin typeface="Perpetua" panose="02020502060401020303" pitchFamily="18" charset="0"/>
              </a:rPr>
              <a:t>in the preceding program. </a:t>
            </a:r>
          </a:p>
          <a:p>
            <a:pPr marL="0" indent="0" algn="just">
              <a:buNone/>
            </a:pPr>
            <a:r>
              <a:rPr lang="en-US" dirty="0">
                <a:latin typeface="Perpetua" panose="02020502060401020303" pitchFamily="18" charset="0"/>
              </a:rPr>
              <a:t>The output will be</a:t>
            </a:r>
          </a:p>
          <a:p>
            <a:pPr marL="0" indent="0" algn="just">
              <a:buNone/>
            </a:pPr>
            <a:r>
              <a:rPr lang="pt-BR" dirty="0">
                <a:latin typeface="Perpetua" panose="02020502060401020303" pitchFamily="18" charset="0"/>
              </a:rPr>
              <a:t>[B, A, D, E, C, F]</a:t>
            </a:r>
          </a:p>
          <a:p>
            <a:pPr marL="0" indent="0" algn="just">
              <a:buNone/>
            </a:pPr>
            <a:r>
              <a:rPr lang="en-US" dirty="0">
                <a:latin typeface="Perpetua" panose="02020502060401020303" pitchFamily="18" charset="0"/>
              </a:rPr>
              <a:t>which is the order in which the elements were inserted.</a:t>
            </a:r>
            <a:endParaRPr lang="en-IN" dirty="0">
              <a:latin typeface="Perpetua" panose="02020502060401020303" pitchFamily="18" charset="0"/>
            </a:endParaRPr>
          </a:p>
        </p:txBody>
      </p:sp>
    </p:spTree>
    <p:extLst>
      <p:ext uri="{BB962C8B-B14F-4D97-AF65-F5344CB8AC3E}">
        <p14:creationId xmlns:p14="http://schemas.microsoft.com/office/powerpoint/2010/main" val="2051424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C8D95-5C1F-4542-B92A-120912576E13}"/>
              </a:ext>
            </a:extLst>
          </p:cNvPr>
          <p:cNvSpPr>
            <a:spLocks noGrp="1"/>
          </p:cNvSpPr>
          <p:nvPr>
            <p:ph idx="1"/>
          </p:nvPr>
        </p:nvSpPr>
        <p:spPr>
          <a:xfrm>
            <a:off x="393895" y="281354"/>
            <a:ext cx="11479237" cy="6316394"/>
          </a:xfrm>
        </p:spPr>
        <p:txBody>
          <a:bodyPr>
            <a:normAutofit/>
          </a:bodyPr>
          <a:lstStyle/>
          <a:p>
            <a:pPr marL="0" indent="0" algn="just">
              <a:buNone/>
            </a:pPr>
            <a:r>
              <a:rPr lang="en-IN" b="1" dirty="0">
                <a:latin typeface="Perpetua" panose="02020502060401020303" pitchFamily="18" charset="0"/>
              </a:rPr>
              <a:t>The </a:t>
            </a:r>
            <a:r>
              <a:rPr lang="en-IN" b="1" dirty="0" err="1">
                <a:latin typeface="Perpetua" panose="02020502060401020303" pitchFamily="18" charset="0"/>
              </a:rPr>
              <a:t>TreeSet</a:t>
            </a:r>
            <a:r>
              <a:rPr lang="en-IN" b="1" dirty="0">
                <a:latin typeface="Perpetua" panose="02020502060401020303" pitchFamily="18" charset="0"/>
              </a:rPr>
              <a:t> Class</a:t>
            </a:r>
          </a:p>
          <a:p>
            <a:pPr marL="0" indent="0" algn="just">
              <a:buNone/>
            </a:pPr>
            <a:r>
              <a:rPr lang="en-US" b="1" dirty="0" err="1">
                <a:latin typeface="Perpetua" panose="02020502060401020303" pitchFamily="18" charset="0"/>
              </a:rPr>
              <a:t>TreeSet</a:t>
            </a:r>
            <a:r>
              <a:rPr lang="en-US" b="1" dirty="0">
                <a:latin typeface="Perpetua" panose="02020502060401020303" pitchFamily="18" charset="0"/>
              </a:rPr>
              <a:t> </a:t>
            </a:r>
            <a:r>
              <a:rPr lang="en-US" dirty="0">
                <a:latin typeface="Perpetua" panose="02020502060401020303" pitchFamily="18" charset="0"/>
              </a:rPr>
              <a:t>extends </a:t>
            </a:r>
            <a:r>
              <a:rPr lang="en-US" b="1" dirty="0" err="1">
                <a:latin typeface="Perpetua" panose="02020502060401020303" pitchFamily="18" charset="0"/>
              </a:rPr>
              <a:t>AbstractSet</a:t>
            </a:r>
            <a:r>
              <a:rPr lang="en-US" b="1" dirty="0">
                <a:latin typeface="Perpetua" panose="02020502060401020303" pitchFamily="18" charset="0"/>
              </a:rPr>
              <a:t> </a:t>
            </a:r>
            <a:r>
              <a:rPr lang="en-US" dirty="0">
                <a:latin typeface="Perpetua" panose="02020502060401020303" pitchFamily="18" charset="0"/>
              </a:rPr>
              <a:t>and implements the </a:t>
            </a:r>
            <a:r>
              <a:rPr lang="en-US" b="1" dirty="0" err="1">
                <a:latin typeface="Perpetua" panose="02020502060401020303" pitchFamily="18" charset="0"/>
              </a:rPr>
              <a:t>NavigableSet</a:t>
            </a:r>
            <a:r>
              <a:rPr lang="en-US" b="1" dirty="0">
                <a:latin typeface="Perpetua" panose="02020502060401020303" pitchFamily="18" charset="0"/>
              </a:rPr>
              <a:t> </a:t>
            </a:r>
            <a:r>
              <a:rPr lang="en-US" dirty="0">
                <a:latin typeface="Perpetua" panose="02020502060401020303" pitchFamily="18" charset="0"/>
              </a:rPr>
              <a:t>interface. It creates a collection that uses a tree for storage. Objects are stored in sorted, ascending order. Access and retrieval times are quite fast, which makes </a:t>
            </a:r>
            <a:r>
              <a:rPr lang="en-US" b="1" dirty="0" err="1">
                <a:latin typeface="Perpetua" panose="02020502060401020303" pitchFamily="18" charset="0"/>
              </a:rPr>
              <a:t>TreeSet</a:t>
            </a:r>
            <a:r>
              <a:rPr lang="en-US" b="1" dirty="0">
                <a:latin typeface="Perpetua" panose="02020502060401020303" pitchFamily="18" charset="0"/>
              </a:rPr>
              <a:t> </a:t>
            </a:r>
            <a:r>
              <a:rPr lang="en-US" dirty="0">
                <a:latin typeface="Perpetua" panose="02020502060401020303" pitchFamily="18" charset="0"/>
              </a:rPr>
              <a:t>an excellent choice when storing large amounts of sorted information that must be found quickly.</a:t>
            </a:r>
          </a:p>
          <a:p>
            <a:pPr marL="0" indent="0" algn="just">
              <a:buNone/>
            </a:pPr>
            <a:r>
              <a:rPr lang="en-US" b="1" dirty="0" err="1">
                <a:latin typeface="Perpetua" panose="02020502060401020303" pitchFamily="18" charset="0"/>
              </a:rPr>
              <a:t>TreeSet</a:t>
            </a:r>
            <a:r>
              <a:rPr lang="en-US" b="1" dirty="0">
                <a:latin typeface="Perpetua" panose="02020502060401020303" pitchFamily="18" charset="0"/>
              </a:rPr>
              <a:t> </a:t>
            </a:r>
            <a:r>
              <a:rPr lang="en-US" dirty="0">
                <a:latin typeface="Perpetua" panose="02020502060401020303" pitchFamily="18" charset="0"/>
              </a:rPr>
              <a:t>is a generic class that has this declaration:</a:t>
            </a:r>
          </a:p>
          <a:p>
            <a:pPr marL="0" indent="0" algn="just">
              <a:buNone/>
            </a:pPr>
            <a:r>
              <a:rPr lang="en-IN" dirty="0">
                <a:latin typeface="Perpetua" panose="02020502060401020303" pitchFamily="18" charset="0"/>
              </a:rPr>
              <a:t>class </a:t>
            </a:r>
            <a:r>
              <a:rPr lang="en-IN" dirty="0" err="1">
                <a:latin typeface="Perpetua" panose="02020502060401020303" pitchFamily="18" charset="0"/>
              </a:rPr>
              <a:t>TreeSet</a:t>
            </a:r>
            <a:r>
              <a:rPr lang="en-IN" dirty="0">
                <a:latin typeface="Perpetua" panose="02020502060401020303" pitchFamily="18" charset="0"/>
              </a:rPr>
              <a:t>&lt;E&gt;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that the set will hold.</a:t>
            </a:r>
          </a:p>
          <a:p>
            <a:pPr marL="0" indent="0" algn="just">
              <a:buNone/>
            </a:pPr>
            <a:r>
              <a:rPr lang="en-US" b="1" dirty="0" err="1">
                <a:latin typeface="Perpetua" panose="02020502060401020303" pitchFamily="18" charset="0"/>
              </a:rPr>
              <a:t>TreeSet</a:t>
            </a:r>
            <a:r>
              <a:rPr lang="en-US" b="1" dirty="0">
                <a:latin typeface="Perpetua" panose="02020502060401020303" pitchFamily="18" charset="0"/>
              </a:rPr>
              <a:t> </a:t>
            </a:r>
            <a:r>
              <a:rPr lang="en-US" dirty="0">
                <a:latin typeface="Perpetua" panose="02020502060401020303" pitchFamily="18" charset="0"/>
              </a:rPr>
              <a:t>has the following constructors:</a:t>
            </a:r>
          </a:p>
          <a:p>
            <a:pPr marL="0" indent="0" algn="just">
              <a:buNone/>
            </a:pPr>
            <a:r>
              <a:rPr lang="en-IN" dirty="0" err="1">
                <a:latin typeface="Perpetua" panose="02020502060401020303" pitchFamily="18" charset="0"/>
              </a:rPr>
              <a:t>TreeSet</a:t>
            </a:r>
            <a:r>
              <a:rPr lang="en-IN" dirty="0">
                <a:latin typeface="Perpetua" panose="02020502060401020303" pitchFamily="18" charset="0"/>
              </a:rPr>
              <a:t>( )</a:t>
            </a:r>
          </a:p>
          <a:p>
            <a:pPr marL="0" indent="0" algn="just">
              <a:buNone/>
            </a:pPr>
            <a:r>
              <a:rPr lang="en-IN" dirty="0" err="1">
                <a:latin typeface="Perpetua" panose="02020502060401020303" pitchFamily="18" charset="0"/>
              </a:rPr>
              <a:t>TreeSet</a:t>
            </a:r>
            <a:r>
              <a:rPr lang="en-IN" dirty="0">
                <a:latin typeface="Perpetua" panose="02020502060401020303" pitchFamily="18" charset="0"/>
              </a:rPr>
              <a:t>(Collection&lt;? extends E&gt; </a:t>
            </a:r>
            <a:r>
              <a:rPr lang="en-IN" i="1" dirty="0">
                <a:latin typeface="Perpetua" panose="02020502060401020303" pitchFamily="18" charset="0"/>
              </a:rPr>
              <a:t>c</a:t>
            </a:r>
            <a:r>
              <a:rPr lang="en-IN" dirty="0">
                <a:latin typeface="Perpetua" panose="02020502060401020303" pitchFamily="18" charset="0"/>
              </a:rPr>
              <a:t>)</a:t>
            </a:r>
          </a:p>
          <a:p>
            <a:pPr marL="0" indent="0" algn="just">
              <a:buNone/>
            </a:pPr>
            <a:r>
              <a:rPr lang="en-IN" dirty="0" err="1">
                <a:latin typeface="Perpetua" panose="02020502060401020303" pitchFamily="18" charset="0"/>
              </a:rPr>
              <a:t>TreeSet</a:t>
            </a:r>
            <a:r>
              <a:rPr lang="en-IN" dirty="0">
                <a:latin typeface="Perpetua" panose="02020502060401020303" pitchFamily="18" charset="0"/>
              </a:rPr>
              <a:t>(Comparator&lt;? super E&gt; </a:t>
            </a:r>
            <a:r>
              <a:rPr lang="en-IN" i="1" dirty="0">
                <a:latin typeface="Perpetua" panose="02020502060401020303" pitchFamily="18" charset="0"/>
              </a:rPr>
              <a:t>comp</a:t>
            </a:r>
            <a:r>
              <a:rPr lang="en-IN" dirty="0">
                <a:latin typeface="Perpetua" panose="02020502060401020303" pitchFamily="18" charset="0"/>
              </a:rPr>
              <a:t>)</a:t>
            </a:r>
          </a:p>
          <a:p>
            <a:pPr marL="0" indent="0" algn="just">
              <a:buNone/>
            </a:pPr>
            <a:r>
              <a:rPr lang="en-IN" dirty="0" err="1">
                <a:latin typeface="Perpetua" panose="02020502060401020303" pitchFamily="18" charset="0"/>
              </a:rPr>
              <a:t>TreeSet</a:t>
            </a:r>
            <a:r>
              <a:rPr lang="en-IN" dirty="0">
                <a:latin typeface="Perpetua" panose="02020502060401020303" pitchFamily="18" charset="0"/>
              </a:rPr>
              <a:t>(</a:t>
            </a:r>
            <a:r>
              <a:rPr lang="en-IN" dirty="0" err="1">
                <a:latin typeface="Perpetua" panose="02020502060401020303" pitchFamily="18" charset="0"/>
              </a:rPr>
              <a:t>SortedSet</a:t>
            </a:r>
            <a:r>
              <a:rPr lang="en-IN" dirty="0">
                <a:latin typeface="Perpetua" panose="02020502060401020303" pitchFamily="18" charset="0"/>
              </a:rPr>
              <a:t>&lt;E&gt; </a:t>
            </a:r>
            <a:r>
              <a:rPr lang="en-IN" i="1" dirty="0">
                <a:latin typeface="Perpetua" panose="02020502060401020303" pitchFamily="18" charset="0"/>
              </a:rPr>
              <a:t>ss</a:t>
            </a:r>
            <a:r>
              <a:rPr lang="en-IN" dirty="0">
                <a:latin typeface="Perpetua" panose="02020502060401020303" pitchFamily="18" charset="0"/>
              </a:rPr>
              <a:t>)</a:t>
            </a:r>
          </a:p>
        </p:txBody>
      </p:sp>
    </p:spTree>
    <p:extLst>
      <p:ext uri="{BB962C8B-B14F-4D97-AF65-F5344CB8AC3E}">
        <p14:creationId xmlns:p14="http://schemas.microsoft.com/office/powerpoint/2010/main" val="3756334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860F9-3C75-47BC-9E02-3362BAAEE156}"/>
              </a:ext>
            </a:extLst>
          </p:cNvPr>
          <p:cNvSpPr>
            <a:spLocks noGrp="1"/>
          </p:cNvSpPr>
          <p:nvPr>
            <p:ph idx="1"/>
          </p:nvPr>
        </p:nvSpPr>
        <p:spPr>
          <a:xfrm>
            <a:off x="337625" y="351692"/>
            <a:ext cx="11521440" cy="5825271"/>
          </a:xfrm>
        </p:spPr>
        <p:txBody>
          <a:bodyPr/>
          <a:lstStyle/>
          <a:p>
            <a:pPr marL="0" indent="0" algn="just">
              <a:buNone/>
            </a:pPr>
            <a:r>
              <a:rPr lang="en-US" dirty="0">
                <a:latin typeface="Perpetua" panose="02020502060401020303" pitchFamily="18" charset="0"/>
              </a:rPr>
              <a:t>The first form constructs an empty tree set that will be sorted in ascending order according to the natural order of its elements. The second form builds a tree set that contains the elements of </a:t>
            </a:r>
            <a:r>
              <a:rPr lang="en-US" i="1" dirty="0">
                <a:latin typeface="Perpetua" panose="02020502060401020303" pitchFamily="18" charset="0"/>
              </a:rPr>
              <a:t>c. </a:t>
            </a:r>
            <a:r>
              <a:rPr lang="en-US" dirty="0">
                <a:latin typeface="Perpetua" panose="02020502060401020303" pitchFamily="18" charset="0"/>
              </a:rPr>
              <a:t>The third form constructs an empty tree set that will be sorted according to the comparator specified by </a:t>
            </a:r>
            <a:r>
              <a:rPr lang="en-US" i="1" dirty="0">
                <a:latin typeface="Perpetua" panose="02020502060401020303" pitchFamily="18" charset="0"/>
              </a:rPr>
              <a:t>comp. </a:t>
            </a:r>
            <a:r>
              <a:rPr lang="en-US" dirty="0">
                <a:latin typeface="Perpetua" panose="02020502060401020303" pitchFamily="18" charset="0"/>
              </a:rPr>
              <a:t>The fourth form builds a tree set that contains the elements of </a:t>
            </a:r>
            <a:r>
              <a:rPr lang="en-US" i="1" dirty="0">
                <a:latin typeface="Perpetua" panose="02020502060401020303" pitchFamily="18" charset="0"/>
              </a:rPr>
              <a:t>ss.</a:t>
            </a:r>
            <a:endParaRPr lang="en-IN" dirty="0">
              <a:latin typeface="Perpetua" panose="02020502060401020303" pitchFamily="18" charset="0"/>
            </a:endParaRPr>
          </a:p>
        </p:txBody>
      </p:sp>
    </p:spTree>
    <p:extLst>
      <p:ext uri="{BB962C8B-B14F-4D97-AF65-F5344CB8AC3E}">
        <p14:creationId xmlns:p14="http://schemas.microsoft.com/office/powerpoint/2010/main" val="303379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7232D-8E74-40CA-BA2D-800BB5E19373}"/>
              </a:ext>
            </a:extLst>
          </p:cNvPr>
          <p:cNvPicPr>
            <a:picLocks noChangeAspect="1"/>
          </p:cNvPicPr>
          <p:nvPr/>
        </p:nvPicPr>
        <p:blipFill>
          <a:blip r:embed="rId2"/>
          <a:stretch>
            <a:fillRect/>
          </a:stretch>
        </p:blipFill>
        <p:spPr>
          <a:xfrm>
            <a:off x="604398" y="176138"/>
            <a:ext cx="6585940" cy="6280931"/>
          </a:xfrm>
          <a:prstGeom prst="rect">
            <a:avLst/>
          </a:prstGeom>
        </p:spPr>
      </p:pic>
    </p:spTree>
    <p:extLst>
      <p:ext uri="{BB962C8B-B14F-4D97-AF65-F5344CB8AC3E}">
        <p14:creationId xmlns:p14="http://schemas.microsoft.com/office/powerpoint/2010/main" val="595751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12C64-BBFA-4288-B608-CE2A7A438D9F}"/>
              </a:ext>
            </a:extLst>
          </p:cNvPr>
          <p:cNvSpPr>
            <a:spLocks noGrp="1"/>
          </p:cNvSpPr>
          <p:nvPr>
            <p:ph idx="1"/>
          </p:nvPr>
        </p:nvSpPr>
        <p:spPr>
          <a:xfrm>
            <a:off x="436098" y="337625"/>
            <a:ext cx="11380764" cy="6288258"/>
          </a:xfrm>
        </p:spPr>
        <p:txBody>
          <a:bodyPr/>
          <a:lstStyle/>
          <a:p>
            <a:pPr marL="0" indent="0" algn="just">
              <a:buNone/>
            </a:pPr>
            <a:r>
              <a:rPr lang="en-IN" b="1" dirty="0">
                <a:latin typeface="Perpetua" panose="02020502060401020303" pitchFamily="18" charset="0"/>
              </a:rPr>
              <a:t>Accessing a Collection via an Iterator</a:t>
            </a:r>
          </a:p>
          <a:p>
            <a:pPr marL="0" indent="0" algn="just">
              <a:buNone/>
            </a:pPr>
            <a:r>
              <a:rPr lang="en-US" dirty="0">
                <a:latin typeface="Perpetua" panose="02020502060401020303" pitchFamily="18" charset="0"/>
              </a:rPr>
              <a:t>Often, you will want to cycle through the elements in a collection. For example, you might want to display each element. One way to do this is to employ an </a:t>
            </a:r>
            <a:r>
              <a:rPr lang="en-US" i="1" dirty="0">
                <a:latin typeface="Perpetua" panose="02020502060401020303" pitchFamily="18" charset="0"/>
              </a:rPr>
              <a:t>iterator, </a:t>
            </a:r>
            <a:r>
              <a:rPr lang="en-US" dirty="0">
                <a:latin typeface="Perpetua" panose="02020502060401020303" pitchFamily="18" charset="0"/>
              </a:rPr>
              <a:t>which is an object that implements either the </a:t>
            </a:r>
            <a:r>
              <a:rPr lang="en-US" b="1" dirty="0">
                <a:latin typeface="Perpetua" panose="02020502060401020303" pitchFamily="18" charset="0"/>
              </a:rPr>
              <a:t>Iterator </a:t>
            </a:r>
            <a:r>
              <a:rPr lang="en-US" dirty="0">
                <a:latin typeface="Perpetua" panose="02020502060401020303" pitchFamily="18" charset="0"/>
              </a:rPr>
              <a:t>or the </a:t>
            </a:r>
            <a:r>
              <a:rPr lang="en-US" b="1" dirty="0" err="1">
                <a:latin typeface="Perpetua" panose="02020502060401020303" pitchFamily="18" charset="0"/>
              </a:rPr>
              <a:t>ListIterator</a:t>
            </a:r>
            <a:r>
              <a:rPr lang="en-US" b="1" dirty="0">
                <a:latin typeface="Perpetua" panose="02020502060401020303" pitchFamily="18" charset="0"/>
              </a:rPr>
              <a:t> </a:t>
            </a:r>
            <a:r>
              <a:rPr lang="en-US" dirty="0">
                <a:latin typeface="Perpetua" panose="02020502060401020303" pitchFamily="18" charset="0"/>
              </a:rPr>
              <a:t>interface. </a:t>
            </a:r>
            <a:r>
              <a:rPr lang="en-US" b="1" dirty="0">
                <a:latin typeface="Perpetua" panose="02020502060401020303" pitchFamily="18" charset="0"/>
              </a:rPr>
              <a:t>Iterator </a:t>
            </a:r>
            <a:r>
              <a:rPr lang="en-US" dirty="0">
                <a:latin typeface="Perpetua" panose="02020502060401020303" pitchFamily="18" charset="0"/>
              </a:rPr>
              <a:t>enables you to cycle through a collection, obtaining or removing elements.</a:t>
            </a: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B96978D1-274C-49FE-8FE5-2AA43CCC61BF}"/>
              </a:ext>
            </a:extLst>
          </p:cNvPr>
          <p:cNvPicPr>
            <a:picLocks noChangeAspect="1"/>
          </p:cNvPicPr>
          <p:nvPr/>
        </p:nvPicPr>
        <p:blipFill>
          <a:blip r:embed="rId2"/>
          <a:stretch>
            <a:fillRect/>
          </a:stretch>
        </p:blipFill>
        <p:spPr>
          <a:xfrm>
            <a:off x="436098" y="2820352"/>
            <a:ext cx="11444226" cy="2455032"/>
          </a:xfrm>
          <a:prstGeom prst="rect">
            <a:avLst/>
          </a:prstGeom>
        </p:spPr>
      </p:pic>
    </p:spTree>
    <p:extLst>
      <p:ext uri="{BB962C8B-B14F-4D97-AF65-F5344CB8AC3E}">
        <p14:creationId xmlns:p14="http://schemas.microsoft.com/office/powerpoint/2010/main" val="220759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52140-A684-41BD-9C00-96F17A2E4038}"/>
              </a:ext>
            </a:extLst>
          </p:cNvPr>
          <p:cNvSpPr>
            <a:spLocks noGrp="1"/>
          </p:cNvSpPr>
          <p:nvPr>
            <p:ph idx="1"/>
          </p:nvPr>
        </p:nvSpPr>
        <p:spPr>
          <a:xfrm>
            <a:off x="436097" y="337625"/>
            <a:ext cx="11479237" cy="5839338"/>
          </a:xfrm>
        </p:spPr>
        <p:txBody>
          <a:bodyPr>
            <a:normAutofit/>
          </a:bodyPr>
          <a:lstStyle/>
          <a:p>
            <a:pPr marL="0" indent="0" algn="just">
              <a:buNone/>
            </a:pPr>
            <a:r>
              <a:rPr lang="en-US" sz="3200" dirty="0">
                <a:latin typeface="Perpetua" panose="02020502060401020303" pitchFamily="18" charset="0"/>
              </a:rPr>
              <a:t>Another item closely associated with the Collections Framework is the </a:t>
            </a:r>
            <a:r>
              <a:rPr lang="en-US" sz="3200" b="1" dirty="0">
                <a:latin typeface="Perpetua" panose="02020502060401020303" pitchFamily="18" charset="0"/>
              </a:rPr>
              <a:t>Iterator </a:t>
            </a:r>
            <a:r>
              <a:rPr lang="en-US" sz="3200" dirty="0">
                <a:latin typeface="Perpetua" panose="02020502060401020303" pitchFamily="18" charset="0"/>
              </a:rPr>
              <a:t>interface.</a:t>
            </a:r>
          </a:p>
          <a:p>
            <a:pPr marL="0" indent="0" algn="just">
              <a:buNone/>
            </a:pPr>
            <a:r>
              <a:rPr lang="en-US" sz="3200" dirty="0">
                <a:latin typeface="Perpetua" panose="02020502060401020303" pitchFamily="18" charset="0"/>
              </a:rPr>
              <a:t>An </a:t>
            </a:r>
            <a:r>
              <a:rPr lang="en-US" sz="3200" i="1" dirty="0">
                <a:latin typeface="Perpetua" panose="02020502060401020303" pitchFamily="18" charset="0"/>
              </a:rPr>
              <a:t>iterator </a:t>
            </a:r>
            <a:r>
              <a:rPr lang="en-US" sz="3200" dirty="0">
                <a:latin typeface="Perpetua" panose="02020502060401020303" pitchFamily="18" charset="0"/>
              </a:rPr>
              <a:t>offers a general-purpose, standardized way of accessing the elements within a collection, one at a time. </a:t>
            </a:r>
          </a:p>
          <a:p>
            <a:pPr marL="0" indent="0" algn="just">
              <a:buNone/>
            </a:pPr>
            <a:r>
              <a:rPr lang="en-US" sz="3200" dirty="0">
                <a:latin typeface="Perpetua" panose="02020502060401020303" pitchFamily="18" charset="0"/>
              </a:rPr>
              <a:t>Thus, an iterator provides a means of </a:t>
            </a:r>
            <a:r>
              <a:rPr lang="en-US" sz="3200" i="1" dirty="0">
                <a:latin typeface="Perpetua" panose="02020502060401020303" pitchFamily="18" charset="0"/>
              </a:rPr>
              <a:t>enumerating the contents of a collection. </a:t>
            </a:r>
            <a:r>
              <a:rPr lang="en-US" sz="3200" dirty="0">
                <a:latin typeface="Perpetua" panose="02020502060401020303" pitchFamily="18" charset="0"/>
              </a:rPr>
              <a:t>Because each collection implements </a:t>
            </a:r>
            <a:r>
              <a:rPr lang="en-US" sz="3200" b="1" dirty="0">
                <a:latin typeface="Perpetua" panose="02020502060401020303" pitchFamily="18" charset="0"/>
              </a:rPr>
              <a:t>Iterator</a:t>
            </a:r>
            <a:r>
              <a:rPr lang="en-US" sz="3200" dirty="0">
                <a:latin typeface="Perpetua" panose="02020502060401020303" pitchFamily="18" charset="0"/>
              </a:rPr>
              <a:t>, the elements of any collection class can be accessed through the methods defined by </a:t>
            </a:r>
            <a:r>
              <a:rPr lang="en-US" sz="3200" b="1" dirty="0">
                <a:latin typeface="Perpetua" panose="02020502060401020303" pitchFamily="18" charset="0"/>
              </a:rPr>
              <a:t>Iterator</a:t>
            </a:r>
            <a:r>
              <a:rPr lang="en-US" sz="3200" dirty="0">
                <a:latin typeface="Perpetua" panose="02020502060401020303" pitchFamily="18" charset="0"/>
              </a:rPr>
              <a:t>.</a:t>
            </a:r>
          </a:p>
          <a:p>
            <a:pPr marL="0" indent="0" algn="just">
              <a:buNone/>
            </a:pPr>
            <a:r>
              <a:rPr lang="en-US" sz="3200" dirty="0">
                <a:latin typeface="Perpetua" panose="02020502060401020303" pitchFamily="18" charset="0"/>
              </a:rPr>
              <a:t>In addition to collections, the framework defines several map interfaces and classes. </a:t>
            </a:r>
            <a:r>
              <a:rPr lang="en-US" sz="3200" i="1" dirty="0">
                <a:latin typeface="Perpetua" panose="02020502060401020303" pitchFamily="18" charset="0"/>
              </a:rPr>
              <a:t>Maps </a:t>
            </a:r>
            <a:r>
              <a:rPr lang="en-US" sz="3200" dirty="0">
                <a:latin typeface="Perpetua" panose="02020502060401020303" pitchFamily="18" charset="0"/>
              </a:rPr>
              <a:t>store key/value pairs. </a:t>
            </a:r>
            <a:endParaRPr lang="en-IN" sz="3200" dirty="0">
              <a:latin typeface="Perpetua" panose="02020502060401020303" pitchFamily="18" charset="0"/>
            </a:endParaRPr>
          </a:p>
        </p:txBody>
      </p:sp>
    </p:spTree>
    <p:extLst>
      <p:ext uri="{BB962C8B-B14F-4D97-AF65-F5344CB8AC3E}">
        <p14:creationId xmlns:p14="http://schemas.microsoft.com/office/powerpoint/2010/main" val="240876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8D62E-1545-4B84-B298-0BF5D82F53B5}"/>
              </a:ext>
            </a:extLst>
          </p:cNvPr>
          <p:cNvSpPr>
            <a:spLocks noGrp="1"/>
          </p:cNvSpPr>
          <p:nvPr>
            <p:ph idx="1"/>
          </p:nvPr>
        </p:nvSpPr>
        <p:spPr>
          <a:xfrm>
            <a:off x="359897" y="334450"/>
            <a:ext cx="11400693" cy="6263298"/>
          </a:xfrm>
        </p:spPr>
        <p:txBody>
          <a:bodyPr>
            <a:normAutofit/>
          </a:bodyPr>
          <a:lstStyle/>
          <a:p>
            <a:pPr marL="0" indent="0" algn="just">
              <a:buNone/>
            </a:pPr>
            <a:r>
              <a:rPr lang="en-IN" b="1" dirty="0">
                <a:latin typeface="Perpetua" panose="02020502060401020303" pitchFamily="18" charset="0"/>
              </a:rPr>
              <a:t>Iterator </a:t>
            </a:r>
            <a:r>
              <a:rPr lang="en-IN" dirty="0">
                <a:latin typeface="Perpetua" panose="02020502060401020303" pitchFamily="18" charset="0"/>
              </a:rPr>
              <a:t>and </a:t>
            </a:r>
            <a:r>
              <a:rPr lang="en-IN" b="1" dirty="0" err="1">
                <a:latin typeface="Perpetua" panose="02020502060401020303" pitchFamily="18" charset="0"/>
              </a:rPr>
              <a:t>ListIterator</a:t>
            </a:r>
            <a:endParaRPr lang="en-IN" b="1" dirty="0">
              <a:latin typeface="Perpetua" panose="02020502060401020303" pitchFamily="18" charset="0"/>
            </a:endParaRPr>
          </a:p>
          <a:p>
            <a:pPr marL="0" indent="0" algn="just">
              <a:buNone/>
            </a:pPr>
            <a:r>
              <a:rPr lang="en-US" dirty="0">
                <a:latin typeface="Perpetua" panose="02020502060401020303" pitchFamily="18" charset="0"/>
              </a:rPr>
              <a:t>are generic interfaces which are declared as shown here:</a:t>
            </a:r>
          </a:p>
          <a:p>
            <a:pPr marL="0" indent="0" algn="just">
              <a:buNone/>
            </a:pPr>
            <a:r>
              <a:rPr lang="en-IN" dirty="0">
                <a:latin typeface="Perpetua" panose="02020502060401020303" pitchFamily="18" charset="0"/>
              </a:rPr>
              <a:t>interface Iterator&lt;E&gt;</a:t>
            </a:r>
          </a:p>
          <a:p>
            <a:pPr marL="0" indent="0" algn="just">
              <a:buNone/>
            </a:pPr>
            <a:r>
              <a:rPr lang="en-IN" dirty="0">
                <a:latin typeface="Perpetua" panose="02020502060401020303" pitchFamily="18" charset="0"/>
              </a:rPr>
              <a:t>interface </a:t>
            </a:r>
            <a:r>
              <a:rPr lang="en-IN" dirty="0" err="1">
                <a:latin typeface="Perpetua" panose="02020502060401020303" pitchFamily="18" charset="0"/>
              </a:rPr>
              <a:t>ListIterator</a:t>
            </a:r>
            <a:r>
              <a:rPr lang="en-IN" dirty="0">
                <a:latin typeface="Perpetua" panose="02020502060401020303" pitchFamily="18" charset="0"/>
              </a:rPr>
              <a:t>&lt;E&gt;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being iterated. The </a:t>
            </a:r>
            <a:r>
              <a:rPr lang="en-US" b="1" dirty="0">
                <a:latin typeface="Perpetua" panose="02020502060401020303" pitchFamily="18" charset="0"/>
              </a:rPr>
              <a:t>Iterator </a:t>
            </a:r>
            <a:r>
              <a:rPr lang="en-US" dirty="0">
                <a:latin typeface="Perpetua" panose="02020502060401020303" pitchFamily="18" charset="0"/>
              </a:rPr>
              <a:t>interface declares the methods </a:t>
            </a:r>
            <a:r>
              <a:rPr lang="en-IN" dirty="0">
                <a:latin typeface="Perpetua" panose="02020502060401020303" pitchFamily="18" charset="0"/>
              </a:rPr>
              <a:t>shown in Table.</a:t>
            </a:r>
          </a:p>
          <a:p>
            <a:pPr marL="0" indent="0" algn="just">
              <a:buNone/>
            </a:pPr>
            <a:endParaRPr lang="en-IN" dirty="0">
              <a:latin typeface="Perpetua" panose="02020502060401020303" pitchFamily="18" charset="0"/>
            </a:endParaRPr>
          </a:p>
          <a:p>
            <a:pPr marL="0" indent="0" algn="just">
              <a:buNone/>
            </a:pPr>
            <a:r>
              <a:rPr lang="en-IN" b="1" dirty="0">
                <a:latin typeface="Perpetua" panose="02020502060401020303" pitchFamily="18" charset="0"/>
              </a:rPr>
              <a:t>Using an Iterator</a:t>
            </a:r>
          </a:p>
          <a:p>
            <a:pPr marL="0" indent="0" algn="just">
              <a:buNone/>
            </a:pPr>
            <a:r>
              <a:rPr lang="en-US" dirty="0">
                <a:latin typeface="Perpetua" panose="02020502060401020303" pitchFamily="18" charset="0"/>
              </a:rPr>
              <a:t>Before you can access a collection through an iterator, you must obtain one. Each of the collection classes provides an </a:t>
            </a:r>
            <a:r>
              <a:rPr lang="en-US" b="1" dirty="0">
                <a:latin typeface="Perpetua" panose="02020502060401020303" pitchFamily="18" charset="0"/>
              </a:rPr>
              <a:t>iterator( ) </a:t>
            </a:r>
            <a:r>
              <a:rPr lang="en-US" dirty="0">
                <a:latin typeface="Perpetua" panose="02020502060401020303" pitchFamily="18" charset="0"/>
              </a:rPr>
              <a:t>method that returns an iterator to the start of the collection. By using this iterator object, you can access each element in the  collection, one </a:t>
            </a:r>
            <a:r>
              <a:rPr lang="en-IN" dirty="0">
                <a:latin typeface="Perpetua" panose="02020502060401020303" pitchFamily="18" charset="0"/>
              </a:rPr>
              <a:t>element at a time.</a:t>
            </a:r>
          </a:p>
        </p:txBody>
      </p:sp>
    </p:spTree>
    <p:extLst>
      <p:ext uri="{BB962C8B-B14F-4D97-AF65-F5344CB8AC3E}">
        <p14:creationId xmlns:p14="http://schemas.microsoft.com/office/powerpoint/2010/main" val="2888019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05E4A2-0274-4CA0-AA64-67DC161D0C1D}"/>
              </a:ext>
            </a:extLst>
          </p:cNvPr>
          <p:cNvSpPr/>
          <p:nvPr/>
        </p:nvSpPr>
        <p:spPr>
          <a:xfrm>
            <a:off x="389206" y="339026"/>
            <a:ext cx="11385452" cy="5509200"/>
          </a:xfrm>
          <a:prstGeom prst="rect">
            <a:avLst/>
          </a:prstGeom>
        </p:spPr>
        <p:txBody>
          <a:bodyPr wrap="square">
            <a:spAutoFit/>
          </a:bodyPr>
          <a:lstStyle/>
          <a:p>
            <a:pPr algn="just"/>
            <a:r>
              <a:rPr lang="en-US" sz="3200" dirty="0">
                <a:solidFill>
                  <a:srgbClr val="231F20"/>
                </a:solidFill>
                <a:latin typeface="Perpetua" panose="02020502060401020303" pitchFamily="18" charset="0"/>
              </a:rPr>
              <a:t>In general, to use an iterator to cycle through the contents of a collection, </a:t>
            </a:r>
            <a:r>
              <a:rPr lang="en-IN" sz="3200" dirty="0">
                <a:solidFill>
                  <a:srgbClr val="231F20"/>
                </a:solidFill>
                <a:latin typeface="Perpetua" panose="02020502060401020303" pitchFamily="18" charset="0"/>
              </a:rPr>
              <a:t>follow these steps:</a:t>
            </a:r>
          </a:p>
          <a:p>
            <a:pPr algn="just"/>
            <a:r>
              <a:rPr lang="en-US" sz="3200" dirty="0">
                <a:solidFill>
                  <a:srgbClr val="000000"/>
                </a:solidFill>
                <a:latin typeface="Perpetua" panose="02020502060401020303" pitchFamily="18" charset="0"/>
              </a:rPr>
              <a:t>1. Obtain an iterator to the start of the collection by calling the collection’s </a:t>
            </a:r>
            <a:r>
              <a:rPr lang="en-US" sz="3200" b="1" dirty="0">
                <a:solidFill>
                  <a:srgbClr val="000000"/>
                </a:solidFill>
                <a:latin typeface="Perpetua" panose="02020502060401020303" pitchFamily="18" charset="0"/>
              </a:rPr>
              <a:t>iterator( ) </a:t>
            </a:r>
            <a:r>
              <a:rPr lang="en-IN" sz="3200" dirty="0">
                <a:solidFill>
                  <a:srgbClr val="000000"/>
                </a:solidFill>
                <a:latin typeface="Perpetua" panose="02020502060401020303" pitchFamily="18" charset="0"/>
              </a:rPr>
              <a:t>method.</a:t>
            </a:r>
          </a:p>
          <a:p>
            <a:pPr algn="just"/>
            <a:r>
              <a:rPr lang="en-US" sz="3200" dirty="0">
                <a:solidFill>
                  <a:srgbClr val="000000"/>
                </a:solidFill>
                <a:latin typeface="Perpetua" panose="02020502060401020303" pitchFamily="18" charset="0"/>
              </a:rPr>
              <a:t>2. Set up a loop that makes a call to </a:t>
            </a:r>
            <a:r>
              <a:rPr lang="en-US" sz="3200" b="1" dirty="0" err="1">
                <a:solidFill>
                  <a:srgbClr val="000000"/>
                </a:solidFill>
                <a:latin typeface="Perpetua" panose="02020502060401020303" pitchFamily="18" charset="0"/>
              </a:rPr>
              <a:t>hasNext</a:t>
            </a:r>
            <a:r>
              <a:rPr lang="en-US" sz="3200" b="1" dirty="0">
                <a:solidFill>
                  <a:srgbClr val="000000"/>
                </a:solidFill>
                <a:latin typeface="Perpetua" panose="02020502060401020303" pitchFamily="18" charset="0"/>
              </a:rPr>
              <a:t>( )</a:t>
            </a:r>
            <a:r>
              <a:rPr lang="en-US" sz="3200" dirty="0">
                <a:solidFill>
                  <a:srgbClr val="000000"/>
                </a:solidFill>
                <a:latin typeface="Perpetua" panose="02020502060401020303" pitchFamily="18" charset="0"/>
              </a:rPr>
              <a:t>. Have the loop iterate as long as </a:t>
            </a:r>
            <a:r>
              <a:rPr lang="en-US" sz="3200" b="1" dirty="0" err="1">
                <a:solidFill>
                  <a:srgbClr val="000000"/>
                </a:solidFill>
                <a:latin typeface="Perpetua" panose="02020502060401020303" pitchFamily="18" charset="0"/>
              </a:rPr>
              <a:t>hasNext</a:t>
            </a:r>
            <a:r>
              <a:rPr lang="en-US" sz="3200" b="1" dirty="0">
                <a:solidFill>
                  <a:srgbClr val="000000"/>
                </a:solidFill>
                <a:latin typeface="Perpetua" panose="02020502060401020303" pitchFamily="18" charset="0"/>
              </a:rPr>
              <a:t>( ) </a:t>
            </a:r>
            <a:r>
              <a:rPr lang="en-IN" sz="3200" dirty="0">
                <a:solidFill>
                  <a:srgbClr val="000000"/>
                </a:solidFill>
                <a:latin typeface="Perpetua" panose="02020502060401020303" pitchFamily="18" charset="0"/>
              </a:rPr>
              <a:t>returns </a:t>
            </a:r>
            <a:r>
              <a:rPr lang="en-IN" sz="3200" b="1" dirty="0">
                <a:solidFill>
                  <a:srgbClr val="000000"/>
                </a:solidFill>
                <a:latin typeface="Perpetua" panose="02020502060401020303" pitchFamily="18" charset="0"/>
              </a:rPr>
              <a:t>true</a:t>
            </a:r>
            <a:r>
              <a:rPr lang="en-IN" sz="3200" dirty="0">
                <a:solidFill>
                  <a:srgbClr val="000000"/>
                </a:solidFill>
                <a:latin typeface="Perpetua" panose="02020502060401020303" pitchFamily="18" charset="0"/>
              </a:rPr>
              <a:t>.</a:t>
            </a:r>
          </a:p>
          <a:p>
            <a:pPr algn="just"/>
            <a:r>
              <a:rPr lang="en-US" sz="3200" dirty="0">
                <a:solidFill>
                  <a:srgbClr val="000000"/>
                </a:solidFill>
                <a:latin typeface="Perpetua" panose="02020502060401020303" pitchFamily="18" charset="0"/>
              </a:rPr>
              <a:t>3. Within the loop, obtain each element by calling </a:t>
            </a:r>
            <a:r>
              <a:rPr lang="en-US" sz="3200" b="1" dirty="0">
                <a:solidFill>
                  <a:srgbClr val="000000"/>
                </a:solidFill>
                <a:latin typeface="Perpetua" panose="02020502060401020303" pitchFamily="18" charset="0"/>
              </a:rPr>
              <a:t>next( )</a:t>
            </a:r>
            <a:r>
              <a:rPr lang="en-US" sz="3200" dirty="0">
                <a:solidFill>
                  <a:srgbClr val="000000"/>
                </a:solidFill>
                <a:latin typeface="Perpetua" panose="02020502060401020303" pitchFamily="18" charset="0"/>
              </a:rPr>
              <a:t>.</a:t>
            </a:r>
          </a:p>
          <a:p>
            <a:pPr algn="just"/>
            <a:r>
              <a:rPr lang="en-US" sz="3200" dirty="0">
                <a:solidFill>
                  <a:srgbClr val="000000"/>
                </a:solidFill>
                <a:latin typeface="Perpetua" panose="02020502060401020303" pitchFamily="18" charset="0"/>
              </a:rPr>
              <a:t>For collections that implement </a:t>
            </a:r>
            <a:r>
              <a:rPr lang="en-US" sz="3200" b="1" dirty="0">
                <a:solidFill>
                  <a:srgbClr val="000000"/>
                </a:solidFill>
                <a:latin typeface="Perpetua" panose="02020502060401020303" pitchFamily="18" charset="0"/>
              </a:rPr>
              <a:t>List</a:t>
            </a:r>
            <a:r>
              <a:rPr lang="en-US" sz="3200" dirty="0">
                <a:solidFill>
                  <a:srgbClr val="000000"/>
                </a:solidFill>
                <a:latin typeface="Perpetua" panose="02020502060401020303" pitchFamily="18" charset="0"/>
              </a:rPr>
              <a:t>, you can also obtain an iterator by calling </a:t>
            </a:r>
            <a:r>
              <a:rPr lang="en-US" sz="3200" b="1" dirty="0" err="1">
                <a:solidFill>
                  <a:srgbClr val="000000"/>
                </a:solidFill>
                <a:latin typeface="Perpetua" panose="02020502060401020303" pitchFamily="18" charset="0"/>
              </a:rPr>
              <a:t>listIterator</a:t>
            </a:r>
            <a:r>
              <a:rPr lang="en-US" sz="3200" b="1" dirty="0">
                <a:solidFill>
                  <a:srgbClr val="000000"/>
                </a:solidFill>
                <a:latin typeface="Perpetua" panose="02020502060401020303" pitchFamily="18" charset="0"/>
              </a:rPr>
              <a:t>( )</a:t>
            </a:r>
            <a:r>
              <a:rPr lang="en-US" sz="3200" dirty="0">
                <a:solidFill>
                  <a:srgbClr val="000000"/>
                </a:solidFill>
                <a:latin typeface="Perpetua" panose="02020502060401020303" pitchFamily="18" charset="0"/>
              </a:rPr>
              <a:t>. As explained, a list iterator gives you the ability to access the collection in either the forward or backward direction and lets you modify an element. Otherwise, </a:t>
            </a:r>
            <a:r>
              <a:rPr lang="en-US" sz="3200" b="1" dirty="0" err="1">
                <a:solidFill>
                  <a:srgbClr val="000000"/>
                </a:solidFill>
                <a:latin typeface="Perpetua" panose="02020502060401020303" pitchFamily="18" charset="0"/>
              </a:rPr>
              <a:t>ListIterator</a:t>
            </a:r>
            <a:r>
              <a:rPr lang="en-US" sz="3200" b="1" dirty="0">
                <a:solidFill>
                  <a:srgbClr val="000000"/>
                </a:solidFill>
                <a:latin typeface="Perpetua" panose="02020502060401020303" pitchFamily="18" charset="0"/>
              </a:rPr>
              <a:t> </a:t>
            </a:r>
            <a:r>
              <a:rPr lang="en-US" sz="3200" dirty="0">
                <a:solidFill>
                  <a:srgbClr val="000000"/>
                </a:solidFill>
                <a:latin typeface="Perpetua" panose="02020502060401020303" pitchFamily="18" charset="0"/>
              </a:rPr>
              <a:t>is used just </a:t>
            </a:r>
            <a:r>
              <a:rPr lang="en-IN" sz="3200" dirty="0">
                <a:solidFill>
                  <a:srgbClr val="000000"/>
                </a:solidFill>
                <a:latin typeface="Perpetua" panose="02020502060401020303" pitchFamily="18" charset="0"/>
              </a:rPr>
              <a:t>like </a:t>
            </a:r>
            <a:r>
              <a:rPr lang="en-IN" sz="3200" b="1" dirty="0">
                <a:solidFill>
                  <a:srgbClr val="000000"/>
                </a:solidFill>
                <a:latin typeface="Perpetua" panose="02020502060401020303" pitchFamily="18" charset="0"/>
              </a:rPr>
              <a:t>Iterator</a:t>
            </a:r>
            <a:r>
              <a:rPr lang="en-IN" sz="3200" dirty="0">
                <a:solidFill>
                  <a:srgbClr val="000000"/>
                </a:solidFill>
                <a:latin typeface="Perpetua" panose="02020502060401020303" pitchFamily="18" charset="0"/>
              </a:rPr>
              <a:t>.</a:t>
            </a:r>
            <a:endParaRPr lang="en-IN" sz="3200" dirty="0">
              <a:latin typeface="Perpetua" panose="02020502060401020303" pitchFamily="18" charset="0"/>
            </a:endParaRPr>
          </a:p>
        </p:txBody>
      </p:sp>
    </p:spTree>
    <p:extLst>
      <p:ext uri="{BB962C8B-B14F-4D97-AF65-F5344CB8AC3E}">
        <p14:creationId xmlns:p14="http://schemas.microsoft.com/office/powerpoint/2010/main" val="3503344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4F4C1B-3F8A-4215-9AE9-E93470A9EDB8}"/>
              </a:ext>
            </a:extLst>
          </p:cNvPr>
          <p:cNvPicPr>
            <a:picLocks noChangeAspect="1"/>
          </p:cNvPicPr>
          <p:nvPr/>
        </p:nvPicPr>
        <p:blipFill>
          <a:blip r:embed="rId2"/>
          <a:stretch>
            <a:fillRect/>
          </a:stretch>
        </p:blipFill>
        <p:spPr>
          <a:xfrm>
            <a:off x="525999" y="190207"/>
            <a:ext cx="7295638" cy="6448926"/>
          </a:xfrm>
          <a:prstGeom prst="rect">
            <a:avLst/>
          </a:prstGeom>
        </p:spPr>
      </p:pic>
    </p:spTree>
    <p:extLst>
      <p:ext uri="{BB962C8B-B14F-4D97-AF65-F5344CB8AC3E}">
        <p14:creationId xmlns:p14="http://schemas.microsoft.com/office/powerpoint/2010/main" val="2311663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7FC24B-EF89-44C8-A6DD-8EC70972936C}"/>
              </a:ext>
            </a:extLst>
          </p:cNvPr>
          <p:cNvPicPr>
            <a:picLocks noChangeAspect="1"/>
          </p:cNvPicPr>
          <p:nvPr/>
        </p:nvPicPr>
        <p:blipFill>
          <a:blip r:embed="rId2"/>
          <a:stretch>
            <a:fillRect/>
          </a:stretch>
        </p:blipFill>
        <p:spPr>
          <a:xfrm>
            <a:off x="740019" y="1"/>
            <a:ext cx="6490775" cy="2844014"/>
          </a:xfrm>
          <a:prstGeom prst="rect">
            <a:avLst/>
          </a:prstGeom>
        </p:spPr>
      </p:pic>
      <p:pic>
        <p:nvPicPr>
          <p:cNvPr id="6" name="Picture 5">
            <a:extLst>
              <a:ext uri="{FF2B5EF4-FFF2-40B4-BE49-F238E27FC236}">
                <a16:creationId xmlns:a16="http://schemas.microsoft.com/office/drawing/2014/main" id="{1039718C-EA33-48C5-8724-7A1138331AB5}"/>
              </a:ext>
            </a:extLst>
          </p:cNvPr>
          <p:cNvPicPr>
            <a:picLocks noChangeAspect="1"/>
          </p:cNvPicPr>
          <p:nvPr/>
        </p:nvPicPr>
        <p:blipFill>
          <a:blip r:embed="rId3"/>
          <a:stretch>
            <a:fillRect/>
          </a:stretch>
        </p:blipFill>
        <p:spPr>
          <a:xfrm>
            <a:off x="0" y="2837429"/>
            <a:ext cx="7391107" cy="4020570"/>
          </a:xfrm>
          <a:prstGeom prst="rect">
            <a:avLst/>
          </a:prstGeom>
        </p:spPr>
      </p:pic>
    </p:spTree>
    <p:extLst>
      <p:ext uri="{BB962C8B-B14F-4D97-AF65-F5344CB8AC3E}">
        <p14:creationId xmlns:p14="http://schemas.microsoft.com/office/powerpoint/2010/main" val="3444662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4AC9B0-C2FC-4759-8B72-8B540D3DB5B3}"/>
              </a:ext>
            </a:extLst>
          </p:cNvPr>
          <p:cNvPicPr>
            <a:picLocks noChangeAspect="1"/>
          </p:cNvPicPr>
          <p:nvPr/>
        </p:nvPicPr>
        <p:blipFill>
          <a:blip r:embed="rId2"/>
          <a:stretch>
            <a:fillRect/>
          </a:stretch>
        </p:blipFill>
        <p:spPr>
          <a:xfrm>
            <a:off x="409794" y="323995"/>
            <a:ext cx="8148131" cy="1828361"/>
          </a:xfrm>
          <a:prstGeom prst="rect">
            <a:avLst/>
          </a:prstGeom>
        </p:spPr>
      </p:pic>
    </p:spTree>
    <p:extLst>
      <p:ext uri="{BB962C8B-B14F-4D97-AF65-F5344CB8AC3E}">
        <p14:creationId xmlns:p14="http://schemas.microsoft.com/office/powerpoint/2010/main" val="3535916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7E79-DB21-4A58-8CFA-7B553918E8A9}"/>
              </a:ext>
            </a:extLst>
          </p:cNvPr>
          <p:cNvSpPr>
            <a:spLocks noGrp="1"/>
          </p:cNvSpPr>
          <p:nvPr>
            <p:ph idx="1"/>
          </p:nvPr>
        </p:nvSpPr>
        <p:spPr>
          <a:xfrm>
            <a:off x="337625" y="309489"/>
            <a:ext cx="11465169" cy="5867474"/>
          </a:xfrm>
        </p:spPr>
        <p:txBody>
          <a:bodyPr/>
          <a:lstStyle/>
          <a:p>
            <a:pPr marL="0" indent="0" algn="just">
              <a:buNone/>
            </a:pPr>
            <a:r>
              <a:rPr lang="en-US" b="1" dirty="0">
                <a:latin typeface="Perpetua" panose="02020502060401020303" pitchFamily="18" charset="0"/>
              </a:rPr>
              <a:t>The For-Each Alternative to Iterators</a:t>
            </a:r>
          </a:p>
          <a:p>
            <a:pPr marL="0" indent="0" algn="just">
              <a:buNone/>
            </a:pPr>
            <a:r>
              <a:rPr lang="en-US" dirty="0">
                <a:latin typeface="Perpetua" panose="02020502060401020303" pitchFamily="18" charset="0"/>
              </a:rPr>
              <a:t>If you won’t be modifying the contents of a collection or obtaining elements in reverse order, then the for-each version of the </a:t>
            </a:r>
            <a:r>
              <a:rPr lang="en-US" b="1" dirty="0">
                <a:latin typeface="Perpetua" panose="02020502060401020303" pitchFamily="18" charset="0"/>
              </a:rPr>
              <a:t>for </a:t>
            </a:r>
            <a:r>
              <a:rPr lang="en-US" dirty="0">
                <a:latin typeface="Perpetua" panose="02020502060401020303" pitchFamily="18" charset="0"/>
              </a:rPr>
              <a:t>loop is often a more convenient alternative to cycling through a collection than is using an iterator. Recall that the </a:t>
            </a:r>
            <a:r>
              <a:rPr lang="en-US" b="1" dirty="0">
                <a:latin typeface="Perpetua" panose="02020502060401020303" pitchFamily="18" charset="0"/>
              </a:rPr>
              <a:t>for </a:t>
            </a:r>
            <a:r>
              <a:rPr lang="en-US" dirty="0">
                <a:latin typeface="Perpetua" panose="02020502060401020303" pitchFamily="18" charset="0"/>
              </a:rPr>
              <a:t>can cycle through any collection of objects that implement the </a:t>
            </a:r>
            <a:r>
              <a:rPr lang="en-US" b="1" dirty="0" err="1">
                <a:latin typeface="Perpetua" panose="02020502060401020303" pitchFamily="18" charset="0"/>
              </a:rPr>
              <a:t>Iterable</a:t>
            </a:r>
            <a:r>
              <a:rPr lang="en-US" b="1" dirty="0">
                <a:latin typeface="Perpetua" panose="02020502060401020303" pitchFamily="18" charset="0"/>
              </a:rPr>
              <a:t> </a:t>
            </a:r>
            <a:r>
              <a:rPr lang="en-US" dirty="0">
                <a:latin typeface="Perpetua" panose="02020502060401020303" pitchFamily="18" charset="0"/>
              </a:rPr>
              <a:t>interface. Because all of the collection classes implement this interface, they can all be operated upon by the </a:t>
            </a:r>
            <a:r>
              <a:rPr lang="en-US" b="1" dirty="0">
                <a:latin typeface="Perpetua" panose="02020502060401020303" pitchFamily="18" charset="0"/>
              </a:rPr>
              <a:t>for</a:t>
            </a:r>
            <a:r>
              <a:rPr lang="en-US" dirty="0">
                <a:latin typeface="Perpetua" panose="02020502060401020303" pitchFamily="18" charset="0"/>
              </a:rPr>
              <a:t>.</a:t>
            </a:r>
          </a:p>
          <a:p>
            <a:pPr marL="0" indent="0" algn="just">
              <a:buNone/>
            </a:pPr>
            <a:r>
              <a:rPr lang="en-US" dirty="0">
                <a:latin typeface="Perpetua" panose="02020502060401020303" pitchFamily="18" charset="0"/>
              </a:rPr>
              <a:t>The following example uses a </a:t>
            </a:r>
            <a:r>
              <a:rPr lang="en-US" b="1" dirty="0">
                <a:latin typeface="Perpetua" panose="02020502060401020303" pitchFamily="18" charset="0"/>
              </a:rPr>
              <a:t>for </a:t>
            </a:r>
            <a:r>
              <a:rPr lang="en-US" dirty="0">
                <a:latin typeface="Perpetua" panose="02020502060401020303" pitchFamily="18" charset="0"/>
              </a:rPr>
              <a:t>loop to sum the contents of a collection:</a:t>
            </a:r>
            <a:endParaRPr lang="en-IN" dirty="0">
              <a:latin typeface="Perpetua" panose="02020502060401020303" pitchFamily="18" charset="0"/>
            </a:endParaRPr>
          </a:p>
        </p:txBody>
      </p:sp>
    </p:spTree>
    <p:extLst>
      <p:ext uri="{BB962C8B-B14F-4D97-AF65-F5344CB8AC3E}">
        <p14:creationId xmlns:p14="http://schemas.microsoft.com/office/powerpoint/2010/main" val="1660900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EEC0CC-472E-4CD6-84BB-55E68C1E6535}"/>
              </a:ext>
            </a:extLst>
          </p:cNvPr>
          <p:cNvPicPr>
            <a:picLocks noChangeAspect="1"/>
          </p:cNvPicPr>
          <p:nvPr/>
        </p:nvPicPr>
        <p:blipFill>
          <a:blip r:embed="rId2"/>
          <a:stretch>
            <a:fillRect/>
          </a:stretch>
        </p:blipFill>
        <p:spPr>
          <a:xfrm>
            <a:off x="351032" y="291611"/>
            <a:ext cx="9858749" cy="6249866"/>
          </a:xfrm>
          <a:prstGeom prst="rect">
            <a:avLst/>
          </a:prstGeom>
        </p:spPr>
      </p:pic>
    </p:spTree>
    <p:extLst>
      <p:ext uri="{BB962C8B-B14F-4D97-AF65-F5344CB8AC3E}">
        <p14:creationId xmlns:p14="http://schemas.microsoft.com/office/powerpoint/2010/main" val="1152818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9F703-F839-4186-874C-904B68295084}"/>
              </a:ext>
            </a:extLst>
          </p:cNvPr>
          <p:cNvPicPr>
            <a:picLocks noChangeAspect="1"/>
          </p:cNvPicPr>
          <p:nvPr/>
        </p:nvPicPr>
        <p:blipFill>
          <a:blip r:embed="rId2"/>
          <a:stretch>
            <a:fillRect/>
          </a:stretch>
        </p:blipFill>
        <p:spPr>
          <a:xfrm>
            <a:off x="421517" y="265307"/>
            <a:ext cx="7653338" cy="4765286"/>
          </a:xfrm>
          <a:prstGeom prst="rect">
            <a:avLst/>
          </a:prstGeom>
        </p:spPr>
      </p:pic>
    </p:spTree>
    <p:extLst>
      <p:ext uri="{BB962C8B-B14F-4D97-AF65-F5344CB8AC3E}">
        <p14:creationId xmlns:p14="http://schemas.microsoft.com/office/powerpoint/2010/main" val="830802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129D0-DCAD-48D1-91E7-234FB399DEAD}"/>
              </a:ext>
            </a:extLst>
          </p:cNvPr>
          <p:cNvSpPr>
            <a:spLocks noGrp="1"/>
          </p:cNvSpPr>
          <p:nvPr>
            <p:ph idx="1"/>
          </p:nvPr>
        </p:nvSpPr>
        <p:spPr>
          <a:xfrm>
            <a:off x="281354" y="464234"/>
            <a:ext cx="11619914" cy="6119446"/>
          </a:xfrm>
        </p:spPr>
        <p:txBody>
          <a:bodyPr/>
          <a:lstStyle/>
          <a:p>
            <a:pPr marL="0" indent="0" algn="just">
              <a:buNone/>
            </a:pPr>
            <a:r>
              <a:rPr lang="en-US" dirty="0">
                <a:latin typeface="Perpetua" panose="02020502060401020303" pitchFamily="18" charset="0"/>
              </a:rPr>
              <a:t>For the sake of simplicity, the foregoing examples have stored built-in objects, such as </a:t>
            </a:r>
            <a:r>
              <a:rPr lang="en-US" b="1" dirty="0">
                <a:latin typeface="Perpetua" panose="02020502060401020303" pitchFamily="18" charset="0"/>
              </a:rPr>
              <a:t>String </a:t>
            </a:r>
            <a:r>
              <a:rPr lang="en-US" dirty="0">
                <a:latin typeface="Perpetua" panose="02020502060401020303" pitchFamily="18" charset="0"/>
              </a:rPr>
              <a:t>or </a:t>
            </a:r>
            <a:r>
              <a:rPr lang="en-US" b="1" dirty="0">
                <a:latin typeface="Perpetua" panose="02020502060401020303" pitchFamily="18" charset="0"/>
              </a:rPr>
              <a:t>Integer</a:t>
            </a:r>
            <a:r>
              <a:rPr lang="en-US" dirty="0">
                <a:latin typeface="Perpetua" panose="02020502060401020303" pitchFamily="18" charset="0"/>
              </a:rPr>
              <a:t>, in a collection. Of course, collections are not limited to the storage of built-in objects. </a:t>
            </a:r>
          </a:p>
          <a:p>
            <a:pPr marL="0" indent="0" algn="just">
              <a:buNone/>
            </a:pPr>
            <a:r>
              <a:rPr lang="en-US" dirty="0">
                <a:latin typeface="Perpetua" panose="02020502060401020303" pitchFamily="18" charset="0"/>
              </a:rPr>
              <a:t>Quite the contrary. The power of collections is that they can store any type of object, including objects of classes that you create. For example, consider the following example that uses a </a:t>
            </a:r>
            <a:r>
              <a:rPr lang="en-US" b="1" dirty="0">
                <a:latin typeface="Perpetua" panose="02020502060401020303" pitchFamily="18" charset="0"/>
              </a:rPr>
              <a:t>LinkedList </a:t>
            </a:r>
            <a:r>
              <a:rPr lang="en-US" dirty="0">
                <a:latin typeface="Perpetua" panose="02020502060401020303" pitchFamily="18" charset="0"/>
              </a:rPr>
              <a:t>to store mailing addresses:</a:t>
            </a:r>
            <a:endParaRPr lang="en-IN" dirty="0">
              <a:latin typeface="Perpetua" panose="02020502060401020303" pitchFamily="18" charset="0"/>
            </a:endParaRPr>
          </a:p>
        </p:txBody>
      </p:sp>
    </p:spTree>
    <p:extLst>
      <p:ext uri="{BB962C8B-B14F-4D97-AF65-F5344CB8AC3E}">
        <p14:creationId xmlns:p14="http://schemas.microsoft.com/office/powerpoint/2010/main" val="1779840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A32BE7-4608-42A4-B336-CC564BB2AC72}"/>
              </a:ext>
            </a:extLst>
          </p:cNvPr>
          <p:cNvPicPr>
            <a:picLocks noChangeAspect="1"/>
          </p:cNvPicPr>
          <p:nvPr/>
        </p:nvPicPr>
        <p:blipFill>
          <a:blip r:embed="rId2"/>
          <a:stretch>
            <a:fillRect/>
          </a:stretch>
        </p:blipFill>
        <p:spPr>
          <a:xfrm>
            <a:off x="425914" y="250360"/>
            <a:ext cx="5945654" cy="6445862"/>
          </a:xfrm>
          <a:prstGeom prst="rect">
            <a:avLst/>
          </a:prstGeom>
        </p:spPr>
      </p:pic>
    </p:spTree>
    <p:extLst>
      <p:ext uri="{BB962C8B-B14F-4D97-AF65-F5344CB8AC3E}">
        <p14:creationId xmlns:p14="http://schemas.microsoft.com/office/powerpoint/2010/main" val="74297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52140-A684-41BD-9C00-96F17A2E4038}"/>
              </a:ext>
            </a:extLst>
          </p:cNvPr>
          <p:cNvSpPr>
            <a:spLocks noGrp="1"/>
          </p:cNvSpPr>
          <p:nvPr>
            <p:ph idx="1"/>
          </p:nvPr>
        </p:nvSpPr>
        <p:spPr>
          <a:xfrm>
            <a:off x="267287" y="225083"/>
            <a:ext cx="11648048" cy="6499274"/>
          </a:xfrm>
        </p:spPr>
        <p:txBody>
          <a:bodyPr>
            <a:normAutofit/>
          </a:bodyPr>
          <a:lstStyle/>
          <a:p>
            <a:pPr marL="0" indent="0" algn="just">
              <a:buNone/>
            </a:pPr>
            <a:r>
              <a:rPr lang="en-IN" b="1" dirty="0">
                <a:latin typeface="Perpetua" panose="02020502060401020303" pitchFamily="18" charset="0"/>
              </a:rPr>
              <a:t>Recent Changes to Collections</a:t>
            </a:r>
          </a:p>
          <a:p>
            <a:pPr marL="0" indent="0" algn="just">
              <a:buNone/>
            </a:pPr>
            <a:r>
              <a:rPr lang="en-US" dirty="0">
                <a:latin typeface="Perpetua" panose="02020502060401020303" pitchFamily="18" charset="0"/>
              </a:rPr>
              <a:t>Recently, the Collections Framework underwent a fundamental change that significantly increased its power and streamlined its use. The changes were caused by the addition of generics, autoboxing/unboxing, and the for-each style </a:t>
            </a:r>
            <a:r>
              <a:rPr lang="en-US" b="1" dirty="0">
                <a:latin typeface="Perpetua" panose="02020502060401020303" pitchFamily="18" charset="0"/>
              </a:rPr>
              <a:t>for </a:t>
            </a:r>
            <a:r>
              <a:rPr lang="en-US" dirty="0">
                <a:latin typeface="Perpetua" panose="02020502060401020303" pitchFamily="18" charset="0"/>
              </a:rPr>
              <a:t>loop, by JDK 5.</a:t>
            </a:r>
          </a:p>
          <a:p>
            <a:pPr marL="0" indent="0" algn="just">
              <a:buNone/>
            </a:pPr>
            <a:r>
              <a:rPr lang="en-US" dirty="0">
                <a:latin typeface="Perpetua" panose="02020502060401020303" pitchFamily="18" charset="0"/>
              </a:rPr>
              <a:t>The addition of generics caused a significant change to the Collections Framework because the entire Collections Framework has been reengineered for it. All collections are now generic, and many of the methods that operate on collections take generic type parameters. Simply put, the addition of generics has affected every part of the Collections Framework.</a:t>
            </a:r>
          </a:p>
          <a:p>
            <a:pPr marL="0" indent="0" algn="just">
              <a:buNone/>
            </a:pPr>
            <a:r>
              <a:rPr lang="en-US" dirty="0">
                <a:latin typeface="Perpetua" panose="02020502060401020303" pitchFamily="18" charset="0"/>
              </a:rPr>
              <a:t>Generics add the one feature that collections had been missing: type safety. Prior to generics, all collections stored </a:t>
            </a:r>
            <a:r>
              <a:rPr lang="en-US" b="1" dirty="0">
                <a:latin typeface="Perpetua" panose="02020502060401020303" pitchFamily="18" charset="0"/>
              </a:rPr>
              <a:t>Object </a:t>
            </a:r>
            <a:r>
              <a:rPr lang="en-US" dirty="0">
                <a:latin typeface="Perpetua" panose="02020502060401020303" pitchFamily="18" charset="0"/>
              </a:rPr>
              <a:t>references, which meant that any collection could store any  type of object. Thus, it was possible to accidentally store incompatible types in a collection. Doing so could result in run-time type mismatch errors. </a:t>
            </a:r>
          </a:p>
          <a:p>
            <a:pPr marL="0" indent="0" algn="just">
              <a:buNone/>
            </a:pPr>
            <a:r>
              <a:rPr lang="en-US" dirty="0">
                <a:latin typeface="Perpetua" panose="02020502060401020303" pitchFamily="18" charset="0"/>
              </a:rPr>
              <a:t>With generics, it is possible to explicitly state the type of data being stored, and run-time type mismatch errors can be avoided.</a:t>
            </a:r>
            <a:endParaRPr lang="en-IN" sz="3200" dirty="0">
              <a:latin typeface="Perpetua" panose="02020502060401020303" pitchFamily="18" charset="0"/>
            </a:endParaRPr>
          </a:p>
        </p:txBody>
      </p:sp>
    </p:spTree>
    <p:extLst>
      <p:ext uri="{BB962C8B-B14F-4D97-AF65-F5344CB8AC3E}">
        <p14:creationId xmlns:p14="http://schemas.microsoft.com/office/powerpoint/2010/main" val="2891774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DC00C6-E128-4EBA-A164-45B8E9512181}"/>
              </a:ext>
            </a:extLst>
          </p:cNvPr>
          <p:cNvPicPr>
            <a:picLocks noChangeAspect="1"/>
          </p:cNvPicPr>
          <p:nvPr/>
        </p:nvPicPr>
        <p:blipFill>
          <a:blip r:embed="rId2"/>
          <a:stretch>
            <a:fillRect/>
          </a:stretch>
        </p:blipFill>
        <p:spPr>
          <a:xfrm>
            <a:off x="367519" y="196800"/>
            <a:ext cx="9196742" cy="6302473"/>
          </a:xfrm>
          <a:prstGeom prst="rect">
            <a:avLst/>
          </a:prstGeom>
        </p:spPr>
      </p:pic>
    </p:spTree>
    <p:extLst>
      <p:ext uri="{BB962C8B-B14F-4D97-AF65-F5344CB8AC3E}">
        <p14:creationId xmlns:p14="http://schemas.microsoft.com/office/powerpoint/2010/main" val="65237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B3F9E3-A7DB-4348-B2DB-E1F9AEDB4885}"/>
              </a:ext>
            </a:extLst>
          </p:cNvPr>
          <p:cNvPicPr>
            <a:picLocks noChangeAspect="1"/>
          </p:cNvPicPr>
          <p:nvPr/>
        </p:nvPicPr>
        <p:blipFill>
          <a:blip r:embed="rId2"/>
          <a:stretch>
            <a:fillRect/>
          </a:stretch>
        </p:blipFill>
        <p:spPr>
          <a:xfrm>
            <a:off x="547614" y="459250"/>
            <a:ext cx="6066387" cy="4464441"/>
          </a:xfrm>
          <a:prstGeom prst="rect">
            <a:avLst/>
          </a:prstGeom>
        </p:spPr>
      </p:pic>
    </p:spTree>
    <p:extLst>
      <p:ext uri="{BB962C8B-B14F-4D97-AF65-F5344CB8AC3E}">
        <p14:creationId xmlns:p14="http://schemas.microsoft.com/office/powerpoint/2010/main" val="4258731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410FD-5272-4CE8-9721-A79C0E150A54}"/>
              </a:ext>
            </a:extLst>
          </p:cNvPr>
          <p:cNvSpPr>
            <a:spLocks noGrp="1"/>
          </p:cNvSpPr>
          <p:nvPr>
            <p:ph idx="1"/>
          </p:nvPr>
        </p:nvSpPr>
        <p:spPr>
          <a:xfrm>
            <a:off x="337625" y="267286"/>
            <a:ext cx="11549575" cy="5909677"/>
          </a:xfrm>
        </p:spPr>
        <p:txBody>
          <a:bodyPr>
            <a:normAutofit/>
          </a:bodyPr>
          <a:lstStyle/>
          <a:p>
            <a:pPr marL="0" indent="0">
              <a:buNone/>
            </a:pPr>
            <a:r>
              <a:rPr lang="en-IN" b="1" dirty="0">
                <a:latin typeface="Perpetua" panose="02020502060401020303" pitchFamily="18" charset="0"/>
              </a:rPr>
              <a:t>Working with Maps</a:t>
            </a:r>
          </a:p>
          <a:p>
            <a:pPr marL="0" indent="0" algn="just">
              <a:buNone/>
            </a:pPr>
            <a:r>
              <a:rPr lang="en-US" dirty="0">
                <a:latin typeface="Perpetua" panose="02020502060401020303" pitchFamily="18" charset="0"/>
              </a:rPr>
              <a:t>A </a:t>
            </a:r>
            <a:r>
              <a:rPr lang="en-US" i="1" dirty="0">
                <a:latin typeface="Perpetua" panose="02020502060401020303" pitchFamily="18" charset="0"/>
              </a:rPr>
              <a:t>map </a:t>
            </a:r>
            <a:r>
              <a:rPr lang="en-US" dirty="0">
                <a:latin typeface="Perpetua" panose="02020502060401020303" pitchFamily="18" charset="0"/>
              </a:rPr>
              <a:t>is an object that stores associations between keys and values, or </a:t>
            </a:r>
            <a:r>
              <a:rPr lang="en-US" i="1" dirty="0">
                <a:latin typeface="Perpetua" panose="02020502060401020303" pitchFamily="18" charset="0"/>
              </a:rPr>
              <a:t>key/value pairs. </a:t>
            </a:r>
            <a:r>
              <a:rPr lang="en-US" dirty="0">
                <a:latin typeface="Perpetua" panose="02020502060401020303" pitchFamily="18" charset="0"/>
              </a:rPr>
              <a:t>Given a key, you can find its value. Both keys and values are objects. The keys must be unique, but the values may be duplicated. Some maps can accept a </a:t>
            </a:r>
            <a:r>
              <a:rPr lang="en-US" b="1" dirty="0">
                <a:latin typeface="Perpetua" panose="02020502060401020303" pitchFamily="18" charset="0"/>
              </a:rPr>
              <a:t>null </a:t>
            </a:r>
            <a:r>
              <a:rPr lang="en-US" dirty="0">
                <a:latin typeface="Perpetua" panose="02020502060401020303" pitchFamily="18" charset="0"/>
              </a:rPr>
              <a:t>key and </a:t>
            </a:r>
            <a:r>
              <a:rPr lang="en-US" b="1" dirty="0">
                <a:latin typeface="Perpetua" panose="02020502060401020303" pitchFamily="18" charset="0"/>
              </a:rPr>
              <a:t>null </a:t>
            </a:r>
            <a:r>
              <a:rPr lang="en-US" dirty="0">
                <a:latin typeface="Perpetua" panose="02020502060401020303" pitchFamily="18" charset="0"/>
              </a:rPr>
              <a:t>values, others cannot.</a:t>
            </a:r>
          </a:p>
          <a:p>
            <a:pPr marL="0" indent="0" algn="just">
              <a:buNone/>
            </a:pPr>
            <a:r>
              <a:rPr lang="en-IN" b="1" dirty="0">
                <a:latin typeface="Perpetua" panose="02020502060401020303" pitchFamily="18" charset="0"/>
              </a:rPr>
              <a:t>The Map Interface</a:t>
            </a:r>
          </a:p>
          <a:p>
            <a:pPr marL="0" indent="0" algn="just">
              <a:buNone/>
            </a:pPr>
            <a:r>
              <a:rPr lang="en-US" dirty="0">
                <a:latin typeface="Perpetua" panose="02020502060401020303" pitchFamily="18" charset="0"/>
              </a:rPr>
              <a:t>The </a:t>
            </a:r>
            <a:r>
              <a:rPr lang="en-US" b="1" dirty="0">
                <a:latin typeface="Perpetua" panose="02020502060401020303" pitchFamily="18" charset="0"/>
              </a:rPr>
              <a:t>Map </a:t>
            </a:r>
            <a:r>
              <a:rPr lang="en-US" dirty="0">
                <a:latin typeface="Perpetua" panose="02020502060401020303" pitchFamily="18" charset="0"/>
              </a:rPr>
              <a:t>interface maps unique keys to values. A </a:t>
            </a:r>
            <a:r>
              <a:rPr lang="en-US" i="1" dirty="0">
                <a:latin typeface="Perpetua" panose="02020502060401020303" pitchFamily="18" charset="0"/>
              </a:rPr>
              <a:t>key </a:t>
            </a:r>
            <a:r>
              <a:rPr lang="en-US" dirty="0">
                <a:latin typeface="Perpetua" panose="02020502060401020303" pitchFamily="18" charset="0"/>
              </a:rPr>
              <a:t>is an object that you use to retrieve a value. Given a key and a value, you can store the value in a </a:t>
            </a:r>
            <a:r>
              <a:rPr lang="en-US" b="1" dirty="0">
                <a:latin typeface="Perpetua" panose="02020502060401020303" pitchFamily="18" charset="0"/>
              </a:rPr>
              <a:t>Map </a:t>
            </a:r>
            <a:r>
              <a:rPr lang="en-US" dirty="0">
                <a:latin typeface="Perpetua" panose="02020502060401020303" pitchFamily="18" charset="0"/>
              </a:rPr>
              <a:t>object. After the value is stored, you can retrieve it by using its key. </a:t>
            </a:r>
            <a:r>
              <a:rPr lang="en-US" b="1" dirty="0">
                <a:latin typeface="Perpetua" panose="02020502060401020303" pitchFamily="18" charset="0"/>
              </a:rPr>
              <a:t>Map </a:t>
            </a:r>
            <a:r>
              <a:rPr lang="en-US" dirty="0">
                <a:latin typeface="Perpetua" panose="02020502060401020303" pitchFamily="18" charset="0"/>
              </a:rPr>
              <a:t>is generic and is declared as </a:t>
            </a:r>
            <a:r>
              <a:rPr lang="en-IN" dirty="0">
                <a:latin typeface="Perpetua" panose="02020502060401020303" pitchFamily="18" charset="0"/>
              </a:rPr>
              <a:t>shown here:</a:t>
            </a:r>
          </a:p>
          <a:p>
            <a:pPr marL="0" indent="0" algn="just">
              <a:buNone/>
            </a:pPr>
            <a:r>
              <a:rPr lang="en-IN" dirty="0">
                <a:latin typeface="Perpetua" panose="02020502060401020303" pitchFamily="18" charset="0"/>
              </a:rPr>
              <a:t>interface Map&lt;K, V&gt;</a:t>
            </a:r>
          </a:p>
          <a:p>
            <a:pPr marL="0" indent="0" algn="just">
              <a:buNone/>
            </a:pPr>
            <a:r>
              <a:rPr lang="en-US" dirty="0">
                <a:latin typeface="Perpetua" panose="02020502060401020303" pitchFamily="18" charset="0"/>
              </a:rPr>
              <a:t>Here, </a:t>
            </a:r>
            <a:r>
              <a:rPr lang="en-US" b="1" dirty="0">
                <a:latin typeface="Perpetua" panose="02020502060401020303" pitchFamily="18" charset="0"/>
              </a:rPr>
              <a:t>K </a:t>
            </a:r>
            <a:r>
              <a:rPr lang="en-US" dirty="0">
                <a:latin typeface="Perpetua" panose="02020502060401020303" pitchFamily="18" charset="0"/>
              </a:rPr>
              <a:t>specifies the type of keys, and </a:t>
            </a:r>
            <a:r>
              <a:rPr lang="en-US" b="1" dirty="0">
                <a:latin typeface="Perpetua" panose="02020502060401020303" pitchFamily="18" charset="0"/>
              </a:rPr>
              <a:t>V </a:t>
            </a:r>
            <a:r>
              <a:rPr lang="en-US" dirty="0">
                <a:latin typeface="Perpetua" panose="02020502060401020303" pitchFamily="18" charset="0"/>
              </a:rPr>
              <a:t>specifies the type of values.</a:t>
            </a:r>
            <a:endParaRPr lang="en-IN" dirty="0">
              <a:latin typeface="Perpetua" panose="02020502060401020303" pitchFamily="18" charset="0"/>
            </a:endParaRPr>
          </a:p>
        </p:txBody>
      </p:sp>
    </p:spTree>
    <p:extLst>
      <p:ext uri="{BB962C8B-B14F-4D97-AF65-F5344CB8AC3E}">
        <p14:creationId xmlns:p14="http://schemas.microsoft.com/office/powerpoint/2010/main" val="1790000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59FED8-72BE-48BA-9CE5-C45B32C23595}"/>
              </a:ext>
            </a:extLst>
          </p:cNvPr>
          <p:cNvSpPr/>
          <p:nvPr/>
        </p:nvSpPr>
        <p:spPr>
          <a:xfrm>
            <a:off x="334860" y="233848"/>
            <a:ext cx="5895204" cy="369332"/>
          </a:xfrm>
          <a:prstGeom prst="rect">
            <a:avLst/>
          </a:prstGeom>
        </p:spPr>
        <p:txBody>
          <a:bodyPr wrap="none">
            <a:spAutoFit/>
          </a:bodyPr>
          <a:lstStyle/>
          <a:p>
            <a:r>
              <a:rPr lang="en-US" dirty="0">
                <a:latin typeface="Palatino-Roman"/>
              </a:rPr>
              <a:t>The methods declared by </a:t>
            </a:r>
            <a:r>
              <a:rPr lang="en-US" b="1" dirty="0">
                <a:latin typeface="Palatino-Bold"/>
              </a:rPr>
              <a:t>Map </a:t>
            </a:r>
            <a:r>
              <a:rPr lang="en-US" dirty="0">
                <a:latin typeface="Palatino-Roman"/>
              </a:rPr>
              <a:t>are summarized in Table</a:t>
            </a:r>
            <a:endParaRPr lang="en-IN" dirty="0"/>
          </a:p>
        </p:txBody>
      </p:sp>
      <p:pic>
        <p:nvPicPr>
          <p:cNvPr id="5" name="Picture 4">
            <a:extLst>
              <a:ext uri="{FF2B5EF4-FFF2-40B4-BE49-F238E27FC236}">
                <a16:creationId xmlns:a16="http://schemas.microsoft.com/office/drawing/2014/main" id="{D992944C-ADE6-4353-B205-7BE9ED51E540}"/>
              </a:ext>
            </a:extLst>
          </p:cNvPr>
          <p:cNvPicPr>
            <a:picLocks noChangeAspect="1"/>
          </p:cNvPicPr>
          <p:nvPr/>
        </p:nvPicPr>
        <p:blipFill>
          <a:blip r:embed="rId2"/>
          <a:stretch>
            <a:fillRect/>
          </a:stretch>
        </p:blipFill>
        <p:spPr>
          <a:xfrm>
            <a:off x="470681" y="793359"/>
            <a:ext cx="7702647" cy="6004752"/>
          </a:xfrm>
          <a:prstGeom prst="rect">
            <a:avLst/>
          </a:prstGeom>
        </p:spPr>
      </p:pic>
    </p:spTree>
    <p:extLst>
      <p:ext uri="{BB962C8B-B14F-4D97-AF65-F5344CB8AC3E}">
        <p14:creationId xmlns:p14="http://schemas.microsoft.com/office/powerpoint/2010/main" val="2083383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FE971-0C01-4792-9D5B-BDE210E81F3A}"/>
              </a:ext>
            </a:extLst>
          </p:cNvPr>
          <p:cNvSpPr/>
          <p:nvPr/>
        </p:nvSpPr>
        <p:spPr>
          <a:xfrm>
            <a:off x="473613" y="362807"/>
            <a:ext cx="11272910" cy="3970318"/>
          </a:xfrm>
          <a:prstGeom prst="rect">
            <a:avLst/>
          </a:prstGeom>
        </p:spPr>
        <p:txBody>
          <a:bodyPr wrap="square">
            <a:spAutoFit/>
          </a:bodyPr>
          <a:lstStyle/>
          <a:p>
            <a:pPr algn="just"/>
            <a:r>
              <a:rPr lang="en-IN" sz="2800" dirty="0">
                <a:latin typeface="Perpetua" panose="02020502060401020303" pitchFamily="18" charset="0"/>
              </a:rPr>
              <a:t>Several methods </a:t>
            </a:r>
            <a:r>
              <a:rPr lang="en-US" sz="2800" dirty="0">
                <a:latin typeface="Perpetua" panose="02020502060401020303" pitchFamily="18" charset="0"/>
              </a:rPr>
              <a:t>throw a </a:t>
            </a:r>
            <a:r>
              <a:rPr lang="en-US" sz="2800" b="1" dirty="0" err="1">
                <a:latin typeface="Perpetua" panose="02020502060401020303" pitchFamily="18" charset="0"/>
              </a:rPr>
              <a:t>ClassCastException</a:t>
            </a:r>
            <a:r>
              <a:rPr lang="en-US" sz="2800" b="1" dirty="0">
                <a:latin typeface="Perpetua" panose="02020502060401020303" pitchFamily="18" charset="0"/>
              </a:rPr>
              <a:t> </a:t>
            </a:r>
            <a:r>
              <a:rPr lang="en-US" sz="2800" dirty="0">
                <a:latin typeface="Perpetua" panose="02020502060401020303" pitchFamily="18" charset="0"/>
              </a:rPr>
              <a:t>when an object is incompatible with the elements in a map.</a:t>
            </a:r>
          </a:p>
          <a:p>
            <a:pPr algn="just"/>
            <a:r>
              <a:rPr lang="en-US" sz="2800" dirty="0">
                <a:latin typeface="Perpetua" panose="02020502060401020303" pitchFamily="18" charset="0"/>
              </a:rPr>
              <a:t> A </a:t>
            </a:r>
            <a:r>
              <a:rPr lang="en-US" sz="2800" b="1" dirty="0" err="1">
                <a:latin typeface="Perpetua" panose="02020502060401020303" pitchFamily="18" charset="0"/>
              </a:rPr>
              <a:t>NullPointerException</a:t>
            </a:r>
            <a:r>
              <a:rPr lang="en-US" sz="2800" b="1" dirty="0">
                <a:latin typeface="Perpetua" panose="02020502060401020303" pitchFamily="18" charset="0"/>
              </a:rPr>
              <a:t> </a:t>
            </a:r>
            <a:r>
              <a:rPr lang="en-US" sz="2800" dirty="0">
                <a:latin typeface="Perpetua" panose="02020502060401020303" pitchFamily="18" charset="0"/>
              </a:rPr>
              <a:t>is thrown if an attempt is made to use a </a:t>
            </a:r>
            <a:r>
              <a:rPr lang="en-US" sz="2800" b="1" dirty="0">
                <a:latin typeface="Perpetua" panose="02020502060401020303" pitchFamily="18" charset="0"/>
              </a:rPr>
              <a:t>null </a:t>
            </a:r>
            <a:r>
              <a:rPr lang="en-US" sz="2800" dirty="0">
                <a:latin typeface="Perpetua" panose="02020502060401020303" pitchFamily="18" charset="0"/>
              </a:rPr>
              <a:t>object and </a:t>
            </a:r>
            <a:r>
              <a:rPr lang="en-US" sz="2800" b="1" dirty="0">
                <a:latin typeface="Perpetua" panose="02020502060401020303" pitchFamily="18" charset="0"/>
              </a:rPr>
              <a:t>null </a:t>
            </a:r>
            <a:r>
              <a:rPr lang="en-US" sz="2800" dirty="0">
                <a:latin typeface="Perpetua" panose="02020502060401020303" pitchFamily="18" charset="0"/>
              </a:rPr>
              <a:t>is not allowed in the map. An </a:t>
            </a:r>
            <a:r>
              <a:rPr lang="en-US" sz="2800" b="1" dirty="0" err="1">
                <a:latin typeface="Perpetua" panose="02020502060401020303" pitchFamily="18" charset="0"/>
              </a:rPr>
              <a:t>UnsupportedOperationException</a:t>
            </a:r>
            <a:r>
              <a:rPr lang="en-US" sz="2800" b="1" dirty="0">
                <a:latin typeface="Perpetua" panose="02020502060401020303" pitchFamily="18" charset="0"/>
              </a:rPr>
              <a:t> </a:t>
            </a:r>
            <a:r>
              <a:rPr lang="en-US" sz="2800" dirty="0">
                <a:latin typeface="Perpetua" panose="02020502060401020303" pitchFamily="18" charset="0"/>
              </a:rPr>
              <a:t>is thrown when an attempt is made to change an unmodifiable map. An </a:t>
            </a:r>
            <a:r>
              <a:rPr lang="en-US" sz="2800" b="1" dirty="0" err="1">
                <a:latin typeface="Perpetua" panose="02020502060401020303" pitchFamily="18" charset="0"/>
              </a:rPr>
              <a:t>IllegalArgumentException</a:t>
            </a:r>
            <a:r>
              <a:rPr lang="en-US" sz="2800" b="1" dirty="0">
                <a:latin typeface="Perpetua" panose="02020502060401020303" pitchFamily="18" charset="0"/>
              </a:rPr>
              <a:t> </a:t>
            </a:r>
            <a:r>
              <a:rPr lang="en-US" sz="2800" dirty="0">
                <a:latin typeface="Perpetua" panose="02020502060401020303" pitchFamily="18" charset="0"/>
              </a:rPr>
              <a:t>is thrown if an </a:t>
            </a:r>
            <a:r>
              <a:rPr lang="en-IN" sz="2800" dirty="0">
                <a:latin typeface="Perpetua" panose="02020502060401020303" pitchFamily="18" charset="0"/>
              </a:rPr>
              <a:t>invalid argument is used.</a:t>
            </a:r>
          </a:p>
          <a:p>
            <a:pPr algn="just"/>
            <a:r>
              <a:rPr lang="en-US" sz="2800" dirty="0">
                <a:latin typeface="Perpetua" panose="02020502060401020303" pitchFamily="18" charset="0"/>
              </a:rPr>
              <a:t>Maps revolve around two basic operations: </a:t>
            </a:r>
            <a:r>
              <a:rPr lang="en-US" sz="2800" b="1" dirty="0">
                <a:latin typeface="Perpetua" panose="02020502060401020303" pitchFamily="18" charset="0"/>
              </a:rPr>
              <a:t>get( ) </a:t>
            </a:r>
            <a:r>
              <a:rPr lang="en-US" sz="2800" dirty="0">
                <a:latin typeface="Perpetua" panose="02020502060401020303" pitchFamily="18" charset="0"/>
              </a:rPr>
              <a:t>and </a:t>
            </a:r>
            <a:r>
              <a:rPr lang="en-US" sz="2800" b="1" dirty="0">
                <a:latin typeface="Perpetua" panose="02020502060401020303" pitchFamily="18" charset="0"/>
              </a:rPr>
              <a:t>put( )</a:t>
            </a:r>
            <a:r>
              <a:rPr lang="en-US" sz="2800" dirty="0">
                <a:latin typeface="Perpetua" panose="02020502060401020303" pitchFamily="18" charset="0"/>
              </a:rPr>
              <a:t>. To put a value into a map, use </a:t>
            </a:r>
            <a:r>
              <a:rPr lang="en-US" sz="2800" b="1" dirty="0">
                <a:latin typeface="Perpetua" panose="02020502060401020303" pitchFamily="18" charset="0"/>
              </a:rPr>
              <a:t>put( )</a:t>
            </a:r>
            <a:r>
              <a:rPr lang="en-US" sz="2800" dirty="0">
                <a:latin typeface="Perpetua" panose="02020502060401020303" pitchFamily="18" charset="0"/>
              </a:rPr>
              <a:t>, specifying the key and the value. To obtain a value, call </a:t>
            </a:r>
            <a:r>
              <a:rPr lang="en-US" sz="2800" b="1" dirty="0">
                <a:latin typeface="Perpetua" panose="02020502060401020303" pitchFamily="18" charset="0"/>
              </a:rPr>
              <a:t>get( )</a:t>
            </a:r>
            <a:r>
              <a:rPr lang="en-US" sz="2800" dirty="0">
                <a:latin typeface="Perpetua" panose="02020502060401020303" pitchFamily="18" charset="0"/>
              </a:rPr>
              <a:t>, passing the key as an argument. The value is returned.</a:t>
            </a:r>
            <a:endParaRPr lang="en-IN" sz="2800" dirty="0">
              <a:latin typeface="Perpetua" panose="02020502060401020303" pitchFamily="18" charset="0"/>
            </a:endParaRPr>
          </a:p>
        </p:txBody>
      </p:sp>
    </p:spTree>
    <p:extLst>
      <p:ext uri="{BB962C8B-B14F-4D97-AF65-F5344CB8AC3E}">
        <p14:creationId xmlns:p14="http://schemas.microsoft.com/office/powerpoint/2010/main" val="242921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4B833D5-9EE4-4247-86E9-077622A98F59}"/>
              </a:ext>
            </a:extLst>
          </p:cNvPr>
          <p:cNvSpPr>
            <a:spLocks noChangeArrowheads="1"/>
          </p:cNvSpPr>
          <p:nvPr/>
        </p:nvSpPr>
        <p:spPr bwMode="auto">
          <a:xfrm>
            <a:off x="590844" y="210025"/>
            <a:ext cx="9270608"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java.util</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class</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MapDemo</a:t>
            </a: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static</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void</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Map&lt;Integer, String&gt; hm1 = </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HashMap&lt;Integer, String&gt;();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Inserting the Elements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hm1.put(</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a:t>
            </a:r>
            <a:r>
              <a:rPr kumimoji="0" lang="en-US" altLang="en-US" b="0" i="0" u="none" strike="noStrike" cap="none" normalizeH="0" baseline="0" dirty="0">
                <a:ln>
                  <a:noFill/>
                </a:ln>
                <a:solidFill>
                  <a:srgbClr val="009900"/>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“Hello"</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hm1.put(</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a:t>
            </a:r>
            <a:r>
              <a:rPr kumimoji="0" lang="en-US" altLang="en-US" b="0" i="0" u="none" strike="noStrike" cap="none" normalizeH="0" baseline="0" dirty="0">
                <a:ln>
                  <a:noFill/>
                </a:ln>
                <a:solidFill>
                  <a:srgbClr val="009900"/>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“Welcome"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hm1.put(</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a:t>
            </a:r>
            <a:r>
              <a:rPr kumimoji="0" lang="en-US" altLang="en-US" b="0" i="0" u="none" strike="noStrike" cap="none" normalizeH="0" baseline="0" dirty="0">
                <a:ln>
                  <a:noFill/>
                </a:ln>
                <a:solidFill>
                  <a:srgbClr val="009900"/>
                </a:solidFill>
                <a:effectLst/>
                <a:latin typeface="Consolas" panose="020B0609020204030204" pitchFamily="49" charset="0"/>
              </a:rPr>
              <a:t>3</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“To"</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hm1.put(</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a:t>
            </a:r>
            <a:r>
              <a:rPr kumimoji="0" lang="en-US" altLang="en-US" b="0" i="0" u="none" strike="noStrike" cap="none" normalizeH="0" baseline="0" dirty="0">
                <a:ln>
                  <a:noFill/>
                </a:ln>
                <a:solidFill>
                  <a:srgbClr val="009900"/>
                </a:solidFill>
                <a:effectLst/>
                <a:latin typeface="Consolas" panose="020B0609020204030204" pitchFamily="49" charset="0"/>
              </a:rPr>
              <a:t>4</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“Java"</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Initial 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b="0" i="0" u="none" strike="noStrike" cap="none" normalizeH="0" baseline="0" dirty="0">
                <a:ln>
                  <a:noFill/>
                </a:ln>
                <a:solidFill>
                  <a:srgbClr val="000000"/>
                </a:solidFill>
                <a:effectLst/>
                <a:latin typeface="Consolas" panose="020B0609020204030204" pitchFamily="49" charset="0"/>
              </a:rPr>
              <a:t>(hm1);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hm1.remove(</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a:t>
            </a:r>
            <a:r>
              <a:rPr kumimoji="0" lang="en-US" altLang="en-US" b="0" i="0" u="none" strike="noStrike" cap="none" normalizeH="0" baseline="0" dirty="0">
                <a:ln>
                  <a:noFill/>
                </a:ln>
                <a:solidFill>
                  <a:srgbClr val="009900"/>
                </a:solidFill>
                <a:effectLst/>
                <a:latin typeface="Consolas" panose="020B0609020204030204" pitchFamily="49" charset="0"/>
              </a:rPr>
              <a:t>4</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Final 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b="0" i="0" u="none" strike="noStrike" cap="none" normalizeH="0" baseline="0" dirty="0">
                <a:ln>
                  <a:noFill/>
                </a:ln>
                <a:solidFill>
                  <a:srgbClr val="000000"/>
                </a:solidFill>
                <a:effectLst/>
                <a:latin typeface="Consolas" panose="020B0609020204030204" pitchFamily="49" charset="0"/>
              </a:rPr>
              <a:t>(hm1);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195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0B11A-C956-4DAB-BD81-FC87D4D7017F}"/>
              </a:ext>
            </a:extLst>
          </p:cNvPr>
          <p:cNvSpPr/>
          <p:nvPr/>
        </p:nvSpPr>
        <p:spPr>
          <a:xfrm>
            <a:off x="417104" y="388593"/>
            <a:ext cx="2650084" cy="523220"/>
          </a:xfrm>
          <a:prstGeom prst="rect">
            <a:avLst/>
          </a:prstGeom>
        </p:spPr>
        <p:txBody>
          <a:bodyPr wrap="none">
            <a:spAutoFit/>
          </a:bodyPr>
          <a:lstStyle/>
          <a:p>
            <a:r>
              <a:rPr lang="en-IN" sz="2800" b="1" dirty="0">
                <a:latin typeface="Perpetua" panose="02020502060401020303" pitchFamily="18" charset="0"/>
              </a:rPr>
              <a:t>The Map Classes</a:t>
            </a:r>
            <a:endParaRPr lang="en-IN" sz="2800" dirty="0">
              <a:latin typeface="Perpetua" panose="02020502060401020303" pitchFamily="18" charset="0"/>
            </a:endParaRPr>
          </a:p>
        </p:txBody>
      </p:sp>
      <p:sp>
        <p:nvSpPr>
          <p:cNvPr id="5" name="Rectangle 4">
            <a:extLst>
              <a:ext uri="{FF2B5EF4-FFF2-40B4-BE49-F238E27FC236}">
                <a16:creationId xmlns:a16="http://schemas.microsoft.com/office/drawing/2014/main" id="{3FBB21D9-2AD8-418D-A563-51CA2F305A30}"/>
              </a:ext>
            </a:extLst>
          </p:cNvPr>
          <p:cNvSpPr/>
          <p:nvPr/>
        </p:nvSpPr>
        <p:spPr>
          <a:xfrm>
            <a:off x="417103" y="1096332"/>
            <a:ext cx="11498231" cy="830997"/>
          </a:xfrm>
          <a:prstGeom prst="rect">
            <a:avLst/>
          </a:prstGeom>
        </p:spPr>
        <p:txBody>
          <a:bodyPr wrap="square">
            <a:spAutoFit/>
          </a:bodyPr>
          <a:lstStyle/>
          <a:p>
            <a:pPr algn="just"/>
            <a:r>
              <a:rPr lang="en-US" sz="2400" dirty="0">
                <a:latin typeface="Perpetua" panose="02020502060401020303" pitchFamily="18" charset="0"/>
              </a:rPr>
              <a:t>Several classes provide implementations of the map interfaces. The classes that can be used for maps are summarized here:</a:t>
            </a:r>
            <a:endParaRPr lang="en-IN" sz="2400" dirty="0">
              <a:latin typeface="Perpetua" panose="02020502060401020303" pitchFamily="18" charset="0"/>
            </a:endParaRPr>
          </a:p>
        </p:txBody>
      </p:sp>
      <p:pic>
        <p:nvPicPr>
          <p:cNvPr id="6" name="Picture 5">
            <a:extLst>
              <a:ext uri="{FF2B5EF4-FFF2-40B4-BE49-F238E27FC236}">
                <a16:creationId xmlns:a16="http://schemas.microsoft.com/office/drawing/2014/main" id="{42205140-FAFB-43B1-AA50-65BF814B0F6B}"/>
              </a:ext>
            </a:extLst>
          </p:cNvPr>
          <p:cNvPicPr>
            <a:picLocks noChangeAspect="1"/>
          </p:cNvPicPr>
          <p:nvPr/>
        </p:nvPicPr>
        <p:blipFill>
          <a:blip r:embed="rId2"/>
          <a:stretch>
            <a:fillRect/>
          </a:stretch>
        </p:blipFill>
        <p:spPr>
          <a:xfrm>
            <a:off x="417102" y="2111847"/>
            <a:ext cx="11682967" cy="3515229"/>
          </a:xfrm>
          <a:prstGeom prst="rect">
            <a:avLst/>
          </a:prstGeom>
        </p:spPr>
      </p:pic>
    </p:spTree>
    <p:extLst>
      <p:ext uri="{BB962C8B-B14F-4D97-AF65-F5344CB8AC3E}">
        <p14:creationId xmlns:p14="http://schemas.microsoft.com/office/powerpoint/2010/main" val="1772452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B46C7-5447-48E5-94A3-2B22473B9D64}"/>
              </a:ext>
            </a:extLst>
          </p:cNvPr>
          <p:cNvSpPr>
            <a:spLocks noGrp="1"/>
          </p:cNvSpPr>
          <p:nvPr>
            <p:ph idx="1"/>
          </p:nvPr>
        </p:nvSpPr>
        <p:spPr>
          <a:xfrm>
            <a:off x="337625" y="393895"/>
            <a:ext cx="11563643" cy="5783068"/>
          </a:xfrm>
        </p:spPr>
        <p:txBody>
          <a:bodyPr>
            <a:normAutofit lnSpcReduction="10000"/>
          </a:bodyPr>
          <a:lstStyle/>
          <a:p>
            <a:pPr marL="0" indent="0" algn="just">
              <a:buNone/>
            </a:pPr>
            <a:r>
              <a:rPr lang="en-IN" b="1" dirty="0">
                <a:latin typeface="Perpetua" panose="02020502060401020303" pitchFamily="18" charset="0"/>
              </a:rPr>
              <a:t>The HashMap Class</a:t>
            </a:r>
          </a:p>
          <a:p>
            <a:pPr marL="0" indent="0" algn="just">
              <a:buNone/>
            </a:pPr>
            <a:r>
              <a:rPr lang="en-US" dirty="0">
                <a:latin typeface="Perpetua" panose="02020502060401020303" pitchFamily="18" charset="0"/>
              </a:rPr>
              <a:t>The </a:t>
            </a:r>
            <a:r>
              <a:rPr lang="en-US" b="1" dirty="0">
                <a:latin typeface="Perpetua" panose="02020502060401020303" pitchFamily="18" charset="0"/>
              </a:rPr>
              <a:t>HashMap </a:t>
            </a:r>
            <a:r>
              <a:rPr lang="en-US" dirty="0">
                <a:latin typeface="Perpetua" panose="02020502060401020303" pitchFamily="18" charset="0"/>
              </a:rPr>
              <a:t>class extends </a:t>
            </a:r>
            <a:r>
              <a:rPr lang="en-US" b="1" dirty="0" err="1">
                <a:latin typeface="Perpetua" panose="02020502060401020303" pitchFamily="18" charset="0"/>
              </a:rPr>
              <a:t>AbstractMap</a:t>
            </a:r>
            <a:r>
              <a:rPr lang="en-US" b="1" dirty="0">
                <a:latin typeface="Perpetua" panose="02020502060401020303" pitchFamily="18" charset="0"/>
              </a:rPr>
              <a:t> </a:t>
            </a:r>
            <a:r>
              <a:rPr lang="en-US" dirty="0">
                <a:latin typeface="Perpetua" panose="02020502060401020303" pitchFamily="18" charset="0"/>
              </a:rPr>
              <a:t>and implements the </a:t>
            </a:r>
            <a:r>
              <a:rPr lang="en-US" b="1" dirty="0">
                <a:latin typeface="Perpetua" panose="02020502060401020303" pitchFamily="18" charset="0"/>
              </a:rPr>
              <a:t>Map </a:t>
            </a:r>
            <a:r>
              <a:rPr lang="en-US" dirty="0">
                <a:latin typeface="Perpetua" panose="02020502060401020303" pitchFamily="18" charset="0"/>
              </a:rPr>
              <a:t>interface. It uses a hash table to store the map. This allows the execution time of </a:t>
            </a:r>
            <a:r>
              <a:rPr lang="en-US" b="1" dirty="0">
                <a:latin typeface="Perpetua" panose="02020502060401020303" pitchFamily="18" charset="0"/>
              </a:rPr>
              <a:t>get( ) </a:t>
            </a:r>
            <a:r>
              <a:rPr lang="en-US" dirty="0">
                <a:latin typeface="Perpetua" panose="02020502060401020303" pitchFamily="18" charset="0"/>
              </a:rPr>
              <a:t>and </a:t>
            </a:r>
            <a:r>
              <a:rPr lang="en-US" b="1" dirty="0">
                <a:latin typeface="Perpetua" panose="02020502060401020303" pitchFamily="18" charset="0"/>
              </a:rPr>
              <a:t>put( ) </a:t>
            </a:r>
            <a:r>
              <a:rPr lang="en-US" dirty="0">
                <a:latin typeface="Perpetua" panose="02020502060401020303" pitchFamily="18" charset="0"/>
              </a:rPr>
              <a:t>to remain constant even for large sets. </a:t>
            </a:r>
          </a:p>
          <a:p>
            <a:pPr marL="0" indent="0" algn="just">
              <a:buNone/>
            </a:pPr>
            <a:r>
              <a:rPr lang="en-US" b="1" dirty="0">
                <a:latin typeface="Perpetua" panose="02020502060401020303" pitchFamily="18" charset="0"/>
              </a:rPr>
              <a:t>HashMap </a:t>
            </a:r>
            <a:r>
              <a:rPr lang="en-US" dirty="0">
                <a:latin typeface="Perpetua" panose="02020502060401020303" pitchFamily="18" charset="0"/>
              </a:rPr>
              <a:t>is a generic class that has this declaration:</a:t>
            </a:r>
          </a:p>
          <a:p>
            <a:pPr marL="0" indent="0" algn="just">
              <a:buNone/>
            </a:pPr>
            <a:r>
              <a:rPr lang="en-IN" dirty="0">
                <a:latin typeface="Perpetua" panose="02020502060401020303" pitchFamily="18" charset="0"/>
              </a:rPr>
              <a:t>class HashMap&lt;K, V&gt;</a:t>
            </a:r>
          </a:p>
          <a:p>
            <a:pPr marL="0" indent="0" algn="just">
              <a:buNone/>
            </a:pPr>
            <a:r>
              <a:rPr lang="en-US" dirty="0">
                <a:latin typeface="Perpetua" panose="02020502060401020303" pitchFamily="18" charset="0"/>
              </a:rPr>
              <a:t>Here, </a:t>
            </a:r>
            <a:r>
              <a:rPr lang="en-US" b="1" dirty="0">
                <a:latin typeface="Perpetua" panose="02020502060401020303" pitchFamily="18" charset="0"/>
              </a:rPr>
              <a:t>K </a:t>
            </a:r>
            <a:r>
              <a:rPr lang="en-US" dirty="0">
                <a:latin typeface="Perpetua" panose="02020502060401020303" pitchFamily="18" charset="0"/>
              </a:rPr>
              <a:t>specifies the type of keys, and </a:t>
            </a:r>
            <a:r>
              <a:rPr lang="en-US" b="1" dirty="0">
                <a:latin typeface="Perpetua" panose="02020502060401020303" pitchFamily="18" charset="0"/>
              </a:rPr>
              <a:t>V </a:t>
            </a:r>
            <a:r>
              <a:rPr lang="en-US" dirty="0">
                <a:latin typeface="Perpetua" panose="02020502060401020303" pitchFamily="18" charset="0"/>
              </a:rPr>
              <a:t>specifies the type of values.</a:t>
            </a:r>
          </a:p>
          <a:p>
            <a:pPr marL="0" indent="0" algn="just">
              <a:buNone/>
            </a:pPr>
            <a:r>
              <a:rPr lang="en-US" dirty="0">
                <a:latin typeface="Perpetua" panose="02020502060401020303" pitchFamily="18" charset="0"/>
              </a:rPr>
              <a:t>The following constructors are defined:</a:t>
            </a:r>
          </a:p>
          <a:p>
            <a:pPr marL="0" indent="0" algn="just">
              <a:buNone/>
            </a:pPr>
            <a:r>
              <a:rPr lang="en-IN" dirty="0">
                <a:latin typeface="Perpetua" panose="02020502060401020303" pitchFamily="18" charset="0"/>
              </a:rPr>
              <a:t>HashMap( )</a:t>
            </a:r>
          </a:p>
          <a:p>
            <a:pPr marL="0" indent="0" algn="just">
              <a:buNone/>
            </a:pPr>
            <a:r>
              <a:rPr lang="en-US" dirty="0">
                <a:latin typeface="Perpetua" panose="02020502060401020303" pitchFamily="18" charset="0"/>
              </a:rPr>
              <a:t>HashMap(Map&lt;? extends K, ? extends V&gt; </a:t>
            </a:r>
            <a:r>
              <a:rPr lang="en-US" i="1" dirty="0">
                <a:latin typeface="Perpetua" panose="02020502060401020303" pitchFamily="18" charset="0"/>
              </a:rPr>
              <a:t>m</a:t>
            </a:r>
            <a:r>
              <a:rPr lang="en-US" dirty="0">
                <a:latin typeface="Perpetua" panose="02020502060401020303" pitchFamily="18" charset="0"/>
              </a:rPr>
              <a:t>)</a:t>
            </a:r>
          </a:p>
          <a:p>
            <a:pPr marL="0" indent="0" algn="just">
              <a:buNone/>
            </a:pPr>
            <a:r>
              <a:rPr lang="en-IN" dirty="0">
                <a:latin typeface="Perpetua" panose="02020502060401020303" pitchFamily="18" charset="0"/>
              </a:rPr>
              <a:t>HashMap(int </a:t>
            </a:r>
            <a:r>
              <a:rPr lang="en-IN" i="1" dirty="0">
                <a:latin typeface="Perpetua" panose="02020502060401020303" pitchFamily="18" charset="0"/>
              </a:rPr>
              <a:t>capacity</a:t>
            </a:r>
            <a:r>
              <a:rPr lang="en-IN" dirty="0">
                <a:latin typeface="Perpetua" panose="02020502060401020303" pitchFamily="18" charset="0"/>
              </a:rPr>
              <a:t>)</a:t>
            </a:r>
          </a:p>
          <a:p>
            <a:pPr marL="0" indent="0" algn="just">
              <a:buNone/>
            </a:pPr>
            <a:r>
              <a:rPr lang="en-US" dirty="0">
                <a:latin typeface="Perpetua" panose="02020502060401020303" pitchFamily="18" charset="0"/>
              </a:rPr>
              <a:t>HashMap(int </a:t>
            </a:r>
            <a:r>
              <a:rPr lang="en-US" i="1" dirty="0">
                <a:latin typeface="Perpetua" panose="02020502060401020303" pitchFamily="18" charset="0"/>
              </a:rPr>
              <a:t>capacity</a:t>
            </a:r>
            <a:r>
              <a:rPr lang="en-US" dirty="0">
                <a:latin typeface="Perpetua" panose="02020502060401020303" pitchFamily="18" charset="0"/>
              </a:rPr>
              <a:t>, float </a:t>
            </a:r>
            <a:r>
              <a:rPr lang="en-US" i="1" dirty="0" err="1">
                <a:latin typeface="Perpetua" panose="02020502060401020303" pitchFamily="18" charset="0"/>
              </a:rPr>
              <a:t>fillRatio</a:t>
            </a:r>
            <a:r>
              <a:rPr lang="en-US" dirty="0">
                <a:latin typeface="Perpetua" panose="02020502060401020303" pitchFamily="18" charset="0"/>
              </a:rPr>
              <a:t>)</a:t>
            </a:r>
            <a:endParaRPr lang="en-IN" dirty="0">
              <a:latin typeface="Perpetua" panose="02020502060401020303" pitchFamily="18" charset="0"/>
            </a:endParaRPr>
          </a:p>
        </p:txBody>
      </p:sp>
    </p:spTree>
    <p:extLst>
      <p:ext uri="{BB962C8B-B14F-4D97-AF65-F5344CB8AC3E}">
        <p14:creationId xmlns:p14="http://schemas.microsoft.com/office/powerpoint/2010/main" val="1453816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B46C7-5447-48E5-94A3-2B22473B9D64}"/>
              </a:ext>
            </a:extLst>
          </p:cNvPr>
          <p:cNvSpPr>
            <a:spLocks noGrp="1"/>
          </p:cNvSpPr>
          <p:nvPr>
            <p:ph idx="1"/>
          </p:nvPr>
        </p:nvSpPr>
        <p:spPr>
          <a:xfrm>
            <a:off x="337625" y="393895"/>
            <a:ext cx="11563643" cy="5783068"/>
          </a:xfrm>
        </p:spPr>
        <p:txBody>
          <a:bodyPr>
            <a:normAutofit/>
          </a:bodyPr>
          <a:lstStyle/>
          <a:p>
            <a:pPr marL="0" indent="0" algn="just">
              <a:buNone/>
            </a:pPr>
            <a:r>
              <a:rPr lang="en-US" dirty="0">
                <a:latin typeface="Perpetua" panose="02020502060401020303" pitchFamily="18" charset="0"/>
              </a:rPr>
              <a:t>The first form constructs a default hash map. The second form initializes the hash map by using the elements of </a:t>
            </a:r>
            <a:r>
              <a:rPr lang="en-US" i="1" dirty="0">
                <a:latin typeface="Perpetua" panose="02020502060401020303" pitchFamily="18" charset="0"/>
              </a:rPr>
              <a:t>m. </a:t>
            </a:r>
            <a:r>
              <a:rPr lang="en-US" dirty="0">
                <a:latin typeface="Perpetua" panose="02020502060401020303" pitchFamily="18" charset="0"/>
              </a:rPr>
              <a:t>The third form initializes the capacity of the hash map to </a:t>
            </a:r>
            <a:r>
              <a:rPr lang="en-US" i="1" dirty="0">
                <a:latin typeface="Perpetua" panose="02020502060401020303" pitchFamily="18" charset="0"/>
              </a:rPr>
              <a:t>capacity. </a:t>
            </a:r>
            <a:r>
              <a:rPr lang="en-US" dirty="0">
                <a:latin typeface="Perpetua" panose="02020502060401020303" pitchFamily="18" charset="0"/>
              </a:rPr>
              <a:t>The fourth form initializes both the capacity and fill ratio of the hash map by using its arguments.</a:t>
            </a:r>
          </a:p>
          <a:p>
            <a:pPr marL="0" indent="0" algn="just">
              <a:buNone/>
            </a:pPr>
            <a:r>
              <a:rPr lang="en-US" dirty="0">
                <a:latin typeface="Perpetua" panose="02020502060401020303" pitchFamily="18" charset="0"/>
              </a:rPr>
              <a:t>The meaning of capacity and fill ratio is the same as for </a:t>
            </a:r>
            <a:r>
              <a:rPr lang="en-US" b="1" dirty="0">
                <a:latin typeface="Perpetua" panose="02020502060401020303" pitchFamily="18" charset="0"/>
              </a:rPr>
              <a:t>HashSet</a:t>
            </a:r>
            <a:r>
              <a:rPr lang="en-US" dirty="0">
                <a:latin typeface="Perpetua" panose="02020502060401020303" pitchFamily="18" charset="0"/>
              </a:rPr>
              <a:t>, described earlier. The</a:t>
            </a:r>
          </a:p>
          <a:p>
            <a:pPr marL="0" indent="0" algn="just">
              <a:buNone/>
            </a:pPr>
            <a:r>
              <a:rPr lang="en-US" dirty="0">
                <a:latin typeface="Perpetua" panose="02020502060401020303" pitchFamily="18" charset="0"/>
              </a:rPr>
              <a:t>default capacity is 16. The default fill ratio is 0.75.</a:t>
            </a:r>
          </a:p>
          <a:p>
            <a:pPr marL="0" indent="0" algn="just">
              <a:buNone/>
            </a:pPr>
            <a:r>
              <a:rPr lang="en-US" b="1" dirty="0">
                <a:latin typeface="Perpetua" panose="02020502060401020303" pitchFamily="18" charset="0"/>
              </a:rPr>
              <a:t>HashMap </a:t>
            </a:r>
            <a:r>
              <a:rPr lang="en-US" dirty="0">
                <a:latin typeface="Perpetua" panose="02020502060401020303" pitchFamily="18" charset="0"/>
              </a:rPr>
              <a:t>implements </a:t>
            </a:r>
            <a:r>
              <a:rPr lang="en-US" b="1" dirty="0">
                <a:latin typeface="Perpetua" panose="02020502060401020303" pitchFamily="18" charset="0"/>
              </a:rPr>
              <a:t>Map </a:t>
            </a:r>
            <a:r>
              <a:rPr lang="en-US" dirty="0">
                <a:latin typeface="Perpetua" panose="02020502060401020303" pitchFamily="18" charset="0"/>
              </a:rPr>
              <a:t>and extends </a:t>
            </a:r>
            <a:r>
              <a:rPr lang="en-US" b="1" dirty="0" err="1">
                <a:latin typeface="Perpetua" panose="02020502060401020303" pitchFamily="18" charset="0"/>
              </a:rPr>
              <a:t>AbstractMap</a:t>
            </a:r>
            <a:r>
              <a:rPr lang="en-US" dirty="0">
                <a:latin typeface="Perpetua" panose="02020502060401020303" pitchFamily="18" charset="0"/>
              </a:rPr>
              <a:t>. It does not add any methods of </a:t>
            </a:r>
            <a:r>
              <a:rPr lang="en-IN" dirty="0">
                <a:latin typeface="Perpetua" panose="02020502060401020303" pitchFamily="18" charset="0"/>
              </a:rPr>
              <a:t>its own. </a:t>
            </a:r>
            <a:r>
              <a:rPr lang="en-US" dirty="0">
                <a:latin typeface="Perpetua" panose="02020502060401020303" pitchFamily="18" charset="0"/>
              </a:rPr>
              <a:t>You should note that a hash map does </a:t>
            </a:r>
            <a:r>
              <a:rPr lang="en-US" i="1" dirty="0">
                <a:latin typeface="Perpetua" panose="02020502060401020303" pitchFamily="18" charset="0"/>
              </a:rPr>
              <a:t>not </a:t>
            </a:r>
            <a:r>
              <a:rPr lang="en-US" dirty="0">
                <a:latin typeface="Perpetua" panose="02020502060401020303" pitchFamily="18" charset="0"/>
              </a:rPr>
              <a:t>guarantee the order of its elements. Therefore, the order in which elements are added to a hash map is not necessarily the order in which they are read by an iterator.</a:t>
            </a:r>
            <a:endParaRPr lang="en-IN" dirty="0">
              <a:latin typeface="Perpetua" panose="02020502060401020303" pitchFamily="18" charset="0"/>
            </a:endParaRPr>
          </a:p>
        </p:txBody>
      </p:sp>
    </p:spTree>
    <p:extLst>
      <p:ext uri="{BB962C8B-B14F-4D97-AF65-F5344CB8AC3E}">
        <p14:creationId xmlns:p14="http://schemas.microsoft.com/office/powerpoint/2010/main" val="4092251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8C5D38B-7D92-4553-90AD-5A3DDFB72BC4}"/>
              </a:ext>
            </a:extLst>
          </p:cNvPr>
          <p:cNvSpPr>
            <a:spLocks noChangeArrowheads="1"/>
          </p:cNvSpPr>
          <p:nvPr/>
        </p:nvSpPr>
        <p:spPr bwMode="auto">
          <a:xfrm>
            <a:off x="407964" y="71526"/>
            <a:ext cx="10424160"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java.util.HashMap</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class</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GFG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static</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void</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Create an empty hash 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HashMap&lt;String, Integer&gt; map = </a:t>
            </a:r>
            <a:r>
              <a:rPr kumimoji="0" lang="en-US" altLang="en-US" b="1" i="0" u="none" strike="noStrike" cap="none" normalizeH="0" baseline="0" dirty="0">
                <a:ln>
                  <a:noFill/>
                </a:ln>
                <a:solidFill>
                  <a:srgbClr val="006699"/>
                </a:solidFill>
                <a:effectLst/>
                <a:latin typeface="Consolas" panose="020B0609020204030204" pitchFamily="49" charset="0"/>
              </a:rPr>
              <a:t>new</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HashMap&lt;&gt;();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Add elements to the 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map.put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vishal</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9900"/>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map.put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sachin</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9900"/>
                </a:solidFill>
                <a:effectLst/>
                <a:latin typeface="Consolas" panose="020B0609020204030204" pitchFamily="49" charset="0"/>
              </a:rPr>
              <a:t>30</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map.put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vaibhav</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9900"/>
                </a:solidFill>
                <a:effectLst/>
                <a:latin typeface="Consolas" panose="020B0609020204030204" pitchFamily="49" charset="0"/>
              </a:rPr>
              <a:t>20</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Print size and content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"Size of map is:- "</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map.size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b="0" i="0" u="none" strike="noStrike" cap="none" normalizeH="0" baseline="0" dirty="0">
                <a:ln>
                  <a:noFill/>
                </a:ln>
                <a:solidFill>
                  <a:srgbClr val="000000"/>
                </a:solidFill>
                <a:effectLst/>
                <a:latin typeface="Consolas" panose="020B0609020204030204" pitchFamily="49" charset="0"/>
              </a:rPr>
              <a:t>(map);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Check if a key is present and if</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present, print value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if</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map.containsKey</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vishal</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Integer a = </a:t>
            </a:r>
            <a:r>
              <a:rPr kumimoji="0" lang="en-US" altLang="en-US" b="0" i="0" u="none" strike="noStrike" cap="none" normalizeH="0" baseline="0" dirty="0" err="1">
                <a:ln>
                  <a:noFill/>
                </a:ln>
                <a:solidFill>
                  <a:srgbClr val="000000"/>
                </a:solidFill>
                <a:effectLst/>
                <a:latin typeface="Consolas" panose="020B0609020204030204" pitchFamily="49" charset="0"/>
              </a:rPr>
              <a:t>map.get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vishal</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"value for key"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vishal</a:t>
            </a:r>
            <a:r>
              <a:rPr kumimoji="0" lang="en-US" altLang="en-US" b="0" i="0" u="none" strike="noStrike" cap="none" normalizeH="0" baseline="0" dirty="0">
                <a:ln>
                  <a:noFill/>
                </a:ln>
                <a:solidFill>
                  <a:srgbClr val="0000FF"/>
                </a:solidFill>
                <a:effectLst/>
                <a:latin typeface="Consolas" panose="020B0609020204030204" pitchFamily="49" charset="0"/>
              </a:rPr>
              <a:t>\" is:- "</a:t>
            </a: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0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B082B-BCAB-4362-8BC1-889C4D00194A}"/>
              </a:ext>
            </a:extLst>
          </p:cNvPr>
          <p:cNvSpPr>
            <a:spLocks noGrp="1"/>
          </p:cNvSpPr>
          <p:nvPr>
            <p:ph idx="1"/>
          </p:nvPr>
        </p:nvSpPr>
        <p:spPr>
          <a:xfrm>
            <a:off x="295421" y="225083"/>
            <a:ext cx="11648049" cy="6400800"/>
          </a:xfrm>
        </p:spPr>
        <p:txBody>
          <a:bodyPr/>
          <a:lstStyle/>
          <a:p>
            <a:pPr marL="0" indent="0">
              <a:buNone/>
            </a:pPr>
            <a:r>
              <a:rPr lang="en-IN" b="1" dirty="0"/>
              <a:t>The Collection Interfaces</a:t>
            </a:r>
          </a:p>
          <a:p>
            <a:pPr marL="0" indent="0" algn="just">
              <a:buNone/>
            </a:pPr>
            <a:r>
              <a:rPr lang="en-US" dirty="0">
                <a:latin typeface="Perpetua" panose="02020502060401020303" pitchFamily="18" charset="0"/>
              </a:rPr>
              <a:t>The Collections Framework defines several interfaces. This section provides an overview of each interface. Beginning with the collection interfaces is necessary because they determine the fundamental nature of the collection classes. </a:t>
            </a:r>
            <a:r>
              <a:rPr lang="en-IN" dirty="0">
                <a:latin typeface="Perpetua" panose="02020502060401020303" pitchFamily="18" charset="0"/>
              </a:rPr>
              <a:t>Interfaces that underpin </a:t>
            </a:r>
            <a:r>
              <a:rPr lang="en-US" dirty="0">
                <a:latin typeface="Perpetua" panose="02020502060401020303" pitchFamily="18" charset="0"/>
              </a:rPr>
              <a:t>collections are summarized in the following table:</a:t>
            </a:r>
          </a:p>
          <a:p>
            <a:pPr marL="0" indent="0" algn="just">
              <a:buNone/>
            </a:pP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45882096-FCB7-432C-A6AB-F958CDE22358}"/>
              </a:ext>
            </a:extLst>
          </p:cNvPr>
          <p:cNvPicPr>
            <a:picLocks noChangeAspect="1"/>
          </p:cNvPicPr>
          <p:nvPr/>
        </p:nvPicPr>
        <p:blipFill>
          <a:blip r:embed="rId2"/>
          <a:stretch>
            <a:fillRect/>
          </a:stretch>
        </p:blipFill>
        <p:spPr>
          <a:xfrm>
            <a:off x="479987" y="2568599"/>
            <a:ext cx="10549084" cy="4063875"/>
          </a:xfrm>
          <a:prstGeom prst="rect">
            <a:avLst/>
          </a:prstGeom>
        </p:spPr>
      </p:pic>
    </p:spTree>
    <p:extLst>
      <p:ext uri="{BB962C8B-B14F-4D97-AF65-F5344CB8AC3E}">
        <p14:creationId xmlns:p14="http://schemas.microsoft.com/office/powerpoint/2010/main" val="3679122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D8C83-D41A-47BB-ABE4-386097815112}"/>
              </a:ext>
            </a:extLst>
          </p:cNvPr>
          <p:cNvSpPr>
            <a:spLocks noGrp="1"/>
          </p:cNvSpPr>
          <p:nvPr>
            <p:ph idx="1"/>
          </p:nvPr>
        </p:nvSpPr>
        <p:spPr>
          <a:xfrm>
            <a:off x="436097" y="365760"/>
            <a:ext cx="11408899" cy="5811203"/>
          </a:xfrm>
        </p:spPr>
        <p:txBody>
          <a:bodyPr>
            <a:normAutofit fontScale="92500" lnSpcReduction="10000"/>
          </a:bodyPr>
          <a:lstStyle/>
          <a:p>
            <a:pPr marL="0" indent="0" algn="just">
              <a:buNone/>
            </a:pPr>
            <a:r>
              <a:rPr lang="en-IN" b="1" dirty="0">
                <a:latin typeface="Perpetua" panose="02020502060401020303" pitchFamily="18" charset="0"/>
              </a:rPr>
              <a:t>The </a:t>
            </a:r>
            <a:r>
              <a:rPr lang="en-IN" b="1" dirty="0" err="1">
                <a:latin typeface="Perpetua" panose="02020502060401020303" pitchFamily="18" charset="0"/>
              </a:rPr>
              <a:t>TreeMap</a:t>
            </a:r>
            <a:r>
              <a:rPr lang="en-IN" b="1" dirty="0">
                <a:latin typeface="Perpetua" panose="02020502060401020303" pitchFamily="18" charset="0"/>
              </a:rPr>
              <a:t> Class</a:t>
            </a:r>
          </a:p>
          <a:p>
            <a:pPr marL="0" indent="0" algn="just">
              <a:buNone/>
            </a:pPr>
            <a:r>
              <a:rPr lang="en-US" dirty="0">
                <a:latin typeface="Perpetua" panose="02020502060401020303" pitchFamily="18" charset="0"/>
              </a:rPr>
              <a:t>The </a:t>
            </a:r>
            <a:r>
              <a:rPr lang="en-US" b="1" dirty="0" err="1">
                <a:latin typeface="Perpetua" panose="02020502060401020303" pitchFamily="18" charset="0"/>
              </a:rPr>
              <a:t>TreeMap</a:t>
            </a:r>
            <a:r>
              <a:rPr lang="en-US" b="1" dirty="0">
                <a:latin typeface="Perpetua" panose="02020502060401020303" pitchFamily="18" charset="0"/>
              </a:rPr>
              <a:t> </a:t>
            </a:r>
            <a:r>
              <a:rPr lang="en-US" dirty="0">
                <a:latin typeface="Perpetua" panose="02020502060401020303" pitchFamily="18" charset="0"/>
              </a:rPr>
              <a:t>class extends </a:t>
            </a:r>
            <a:r>
              <a:rPr lang="en-US" b="1" dirty="0" err="1">
                <a:latin typeface="Perpetua" panose="02020502060401020303" pitchFamily="18" charset="0"/>
              </a:rPr>
              <a:t>AbstractMap</a:t>
            </a:r>
            <a:r>
              <a:rPr lang="en-US" b="1" dirty="0">
                <a:latin typeface="Perpetua" panose="02020502060401020303" pitchFamily="18" charset="0"/>
              </a:rPr>
              <a:t> </a:t>
            </a:r>
            <a:r>
              <a:rPr lang="en-US" dirty="0">
                <a:latin typeface="Perpetua" panose="02020502060401020303" pitchFamily="18" charset="0"/>
              </a:rPr>
              <a:t>and implements the </a:t>
            </a:r>
            <a:r>
              <a:rPr lang="en-US" b="1" dirty="0" err="1">
                <a:latin typeface="Perpetua" panose="02020502060401020303" pitchFamily="18" charset="0"/>
              </a:rPr>
              <a:t>NavigableMap</a:t>
            </a:r>
            <a:r>
              <a:rPr lang="en-US" b="1" dirty="0">
                <a:latin typeface="Perpetua" panose="02020502060401020303" pitchFamily="18" charset="0"/>
              </a:rPr>
              <a:t> </a:t>
            </a:r>
            <a:r>
              <a:rPr lang="en-US" dirty="0">
                <a:latin typeface="Perpetua" panose="02020502060401020303" pitchFamily="18" charset="0"/>
              </a:rPr>
              <a:t>interface.</a:t>
            </a:r>
          </a:p>
          <a:p>
            <a:pPr marL="0" indent="0" algn="just">
              <a:buNone/>
            </a:pPr>
            <a:r>
              <a:rPr lang="en-US" dirty="0">
                <a:latin typeface="Perpetua" panose="02020502060401020303" pitchFamily="18" charset="0"/>
              </a:rPr>
              <a:t>It creates maps stored in a tree structure. A </a:t>
            </a:r>
            <a:r>
              <a:rPr lang="en-US" b="1" dirty="0" err="1">
                <a:latin typeface="Perpetua" panose="02020502060401020303" pitchFamily="18" charset="0"/>
              </a:rPr>
              <a:t>TreeMap</a:t>
            </a:r>
            <a:r>
              <a:rPr lang="en-US" b="1" dirty="0">
                <a:latin typeface="Perpetua" panose="02020502060401020303" pitchFamily="18" charset="0"/>
              </a:rPr>
              <a:t> </a:t>
            </a:r>
            <a:r>
              <a:rPr lang="en-US" dirty="0">
                <a:latin typeface="Perpetua" panose="02020502060401020303" pitchFamily="18" charset="0"/>
              </a:rPr>
              <a:t>provides an efficient means of storing key/value pairs in sorted order and allows rapid retrieval. You should note that, unlike a hash map, a tree map guarantees that its elements will be sorted in ascending key order.</a:t>
            </a:r>
          </a:p>
          <a:p>
            <a:pPr marL="0" indent="0" algn="just">
              <a:buNone/>
            </a:pPr>
            <a:r>
              <a:rPr lang="en-US" b="1" dirty="0" err="1">
                <a:latin typeface="Perpetua" panose="02020502060401020303" pitchFamily="18" charset="0"/>
              </a:rPr>
              <a:t>TreeMap</a:t>
            </a:r>
            <a:r>
              <a:rPr lang="en-US" b="1" dirty="0">
                <a:latin typeface="Perpetua" panose="02020502060401020303" pitchFamily="18" charset="0"/>
              </a:rPr>
              <a:t> </a:t>
            </a:r>
            <a:r>
              <a:rPr lang="en-US" dirty="0">
                <a:latin typeface="Perpetua" panose="02020502060401020303" pitchFamily="18" charset="0"/>
              </a:rPr>
              <a:t>is a generic class that has this declaration:</a:t>
            </a:r>
          </a:p>
          <a:p>
            <a:pPr marL="0" indent="0" algn="just">
              <a:buNone/>
            </a:pPr>
            <a:r>
              <a:rPr lang="en-IN" dirty="0">
                <a:latin typeface="Perpetua" panose="02020502060401020303" pitchFamily="18" charset="0"/>
              </a:rPr>
              <a:t>class </a:t>
            </a:r>
            <a:r>
              <a:rPr lang="en-IN" dirty="0" err="1">
                <a:latin typeface="Perpetua" panose="02020502060401020303" pitchFamily="18" charset="0"/>
              </a:rPr>
              <a:t>TreeMap</a:t>
            </a:r>
            <a:r>
              <a:rPr lang="en-IN" dirty="0">
                <a:latin typeface="Perpetua" panose="02020502060401020303" pitchFamily="18" charset="0"/>
              </a:rPr>
              <a:t>&lt;K, V&gt;</a:t>
            </a:r>
          </a:p>
          <a:p>
            <a:pPr marL="0" indent="0" algn="just">
              <a:buNone/>
            </a:pPr>
            <a:r>
              <a:rPr lang="en-US" dirty="0">
                <a:latin typeface="Perpetua" panose="02020502060401020303" pitchFamily="18" charset="0"/>
              </a:rPr>
              <a:t>Here, </a:t>
            </a:r>
            <a:r>
              <a:rPr lang="en-US" b="1" dirty="0">
                <a:latin typeface="Perpetua" panose="02020502060401020303" pitchFamily="18" charset="0"/>
              </a:rPr>
              <a:t>K </a:t>
            </a:r>
            <a:r>
              <a:rPr lang="en-US" dirty="0">
                <a:latin typeface="Perpetua" panose="02020502060401020303" pitchFamily="18" charset="0"/>
              </a:rPr>
              <a:t>specifies the type of keys, and </a:t>
            </a:r>
            <a:r>
              <a:rPr lang="en-US" b="1" dirty="0">
                <a:latin typeface="Perpetua" panose="02020502060401020303" pitchFamily="18" charset="0"/>
              </a:rPr>
              <a:t>V </a:t>
            </a:r>
            <a:r>
              <a:rPr lang="en-US" dirty="0">
                <a:latin typeface="Perpetua" panose="02020502060401020303" pitchFamily="18" charset="0"/>
              </a:rPr>
              <a:t>specifies the type of values.</a:t>
            </a:r>
          </a:p>
          <a:p>
            <a:pPr marL="0" indent="0" algn="just">
              <a:buNone/>
            </a:pPr>
            <a:r>
              <a:rPr lang="en-US" dirty="0">
                <a:latin typeface="Perpetua" panose="02020502060401020303" pitchFamily="18" charset="0"/>
              </a:rPr>
              <a:t>The following </a:t>
            </a:r>
            <a:r>
              <a:rPr lang="en-US" b="1" dirty="0" err="1">
                <a:latin typeface="Perpetua" panose="02020502060401020303" pitchFamily="18" charset="0"/>
              </a:rPr>
              <a:t>TreeMap</a:t>
            </a:r>
            <a:r>
              <a:rPr lang="en-US" b="1" dirty="0">
                <a:latin typeface="Perpetua" panose="02020502060401020303" pitchFamily="18" charset="0"/>
              </a:rPr>
              <a:t> </a:t>
            </a:r>
            <a:r>
              <a:rPr lang="en-US" dirty="0">
                <a:latin typeface="Perpetua" panose="02020502060401020303" pitchFamily="18" charset="0"/>
              </a:rPr>
              <a:t>constructors are defined:</a:t>
            </a:r>
          </a:p>
          <a:p>
            <a:pPr marL="0" indent="0" algn="just">
              <a:buNone/>
            </a:pPr>
            <a:r>
              <a:rPr lang="en-IN" dirty="0" err="1">
                <a:latin typeface="Perpetua" panose="02020502060401020303" pitchFamily="18" charset="0"/>
              </a:rPr>
              <a:t>TreeMap</a:t>
            </a:r>
            <a:r>
              <a:rPr lang="en-IN" dirty="0">
                <a:latin typeface="Perpetua" panose="02020502060401020303" pitchFamily="18" charset="0"/>
              </a:rPr>
              <a:t>( )</a:t>
            </a:r>
          </a:p>
          <a:p>
            <a:pPr marL="0" indent="0" algn="just">
              <a:buNone/>
            </a:pPr>
            <a:r>
              <a:rPr lang="en-IN" dirty="0" err="1">
                <a:latin typeface="Perpetua" panose="02020502060401020303" pitchFamily="18" charset="0"/>
              </a:rPr>
              <a:t>TreeMap</a:t>
            </a:r>
            <a:r>
              <a:rPr lang="en-IN" dirty="0">
                <a:latin typeface="Perpetua" panose="02020502060401020303" pitchFamily="18" charset="0"/>
              </a:rPr>
              <a:t>(Comparator&lt;? super K&gt; </a:t>
            </a:r>
            <a:r>
              <a:rPr lang="en-IN" i="1" dirty="0">
                <a:latin typeface="Perpetua" panose="02020502060401020303" pitchFamily="18" charset="0"/>
              </a:rPr>
              <a:t>comp</a:t>
            </a:r>
            <a:r>
              <a:rPr lang="en-IN" dirty="0">
                <a:latin typeface="Perpetua" panose="02020502060401020303" pitchFamily="18" charset="0"/>
              </a:rPr>
              <a:t>)</a:t>
            </a:r>
          </a:p>
          <a:p>
            <a:pPr marL="0" indent="0" algn="just">
              <a:buNone/>
            </a:pPr>
            <a:r>
              <a:rPr lang="en-IN" dirty="0" err="1">
                <a:latin typeface="Perpetua" panose="02020502060401020303" pitchFamily="18" charset="0"/>
              </a:rPr>
              <a:t>TreeMap</a:t>
            </a:r>
            <a:r>
              <a:rPr lang="en-IN" dirty="0">
                <a:latin typeface="Perpetua" panose="02020502060401020303" pitchFamily="18" charset="0"/>
              </a:rPr>
              <a:t>(Map&lt;? extends K, ? extends V&gt; </a:t>
            </a:r>
            <a:r>
              <a:rPr lang="en-IN" i="1" dirty="0">
                <a:latin typeface="Perpetua" panose="02020502060401020303" pitchFamily="18" charset="0"/>
              </a:rPr>
              <a:t>m</a:t>
            </a:r>
            <a:r>
              <a:rPr lang="en-IN" dirty="0">
                <a:latin typeface="Perpetua" panose="02020502060401020303" pitchFamily="18" charset="0"/>
              </a:rPr>
              <a:t>)</a:t>
            </a:r>
          </a:p>
          <a:p>
            <a:pPr marL="0" indent="0" algn="just">
              <a:buNone/>
            </a:pPr>
            <a:r>
              <a:rPr lang="en-IN" dirty="0" err="1">
                <a:latin typeface="Perpetua" panose="02020502060401020303" pitchFamily="18" charset="0"/>
              </a:rPr>
              <a:t>TreeMap</a:t>
            </a:r>
            <a:r>
              <a:rPr lang="en-IN" dirty="0">
                <a:latin typeface="Perpetua" panose="02020502060401020303" pitchFamily="18" charset="0"/>
              </a:rPr>
              <a:t>(</a:t>
            </a:r>
            <a:r>
              <a:rPr lang="en-IN" dirty="0" err="1">
                <a:latin typeface="Perpetua" panose="02020502060401020303" pitchFamily="18" charset="0"/>
              </a:rPr>
              <a:t>SortedMap</a:t>
            </a:r>
            <a:r>
              <a:rPr lang="en-IN" dirty="0">
                <a:latin typeface="Perpetua" panose="02020502060401020303" pitchFamily="18" charset="0"/>
              </a:rPr>
              <a:t>&lt;K, ? extends V&gt; </a:t>
            </a:r>
            <a:r>
              <a:rPr lang="en-IN" i="1" dirty="0" err="1">
                <a:latin typeface="Perpetua" panose="02020502060401020303" pitchFamily="18" charset="0"/>
              </a:rPr>
              <a:t>sm</a:t>
            </a:r>
            <a:r>
              <a:rPr lang="en-IN" dirty="0">
                <a:latin typeface="Perpetua" panose="02020502060401020303" pitchFamily="18" charset="0"/>
              </a:rPr>
              <a:t>)</a:t>
            </a:r>
          </a:p>
        </p:txBody>
      </p:sp>
    </p:spTree>
    <p:extLst>
      <p:ext uri="{BB962C8B-B14F-4D97-AF65-F5344CB8AC3E}">
        <p14:creationId xmlns:p14="http://schemas.microsoft.com/office/powerpoint/2010/main" val="860207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D8C83-D41A-47BB-ABE4-386097815112}"/>
              </a:ext>
            </a:extLst>
          </p:cNvPr>
          <p:cNvSpPr>
            <a:spLocks noGrp="1"/>
          </p:cNvSpPr>
          <p:nvPr>
            <p:ph idx="1"/>
          </p:nvPr>
        </p:nvSpPr>
        <p:spPr>
          <a:xfrm>
            <a:off x="436097" y="365760"/>
            <a:ext cx="11408899" cy="5811203"/>
          </a:xfrm>
        </p:spPr>
        <p:txBody>
          <a:bodyPr>
            <a:normAutofit/>
          </a:bodyPr>
          <a:lstStyle/>
          <a:p>
            <a:pPr marL="0" indent="0" algn="just">
              <a:buNone/>
            </a:pPr>
            <a:r>
              <a:rPr lang="en-US" dirty="0">
                <a:latin typeface="Perpetua" panose="02020502060401020303" pitchFamily="18" charset="0"/>
              </a:rPr>
              <a:t>The first form constructs an empty tree map that will be sorted by using the natural order of its keys. </a:t>
            </a:r>
          </a:p>
          <a:p>
            <a:pPr marL="0" indent="0" algn="just">
              <a:buNone/>
            </a:pPr>
            <a:r>
              <a:rPr lang="en-US" dirty="0">
                <a:latin typeface="Perpetua" panose="02020502060401020303" pitchFamily="18" charset="0"/>
              </a:rPr>
              <a:t>The second form constructs an empty tree-based map that will be sorted by using the </a:t>
            </a:r>
            <a:r>
              <a:rPr lang="en-US" b="1" dirty="0">
                <a:latin typeface="Perpetua" panose="02020502060401020303" pitchFamily="18" charset="0"/>
              </a:rPr>
              <a:t>Comparator </a:t>
            </a:r>
            <a:r>
              <a:rPr lang="en-US" i="1" dirty="0">
                <a:latin typeface="Perpetua" panose="02020502060401020303" pitchFamily="18" charset="0"/>
              </a:rPr>
              <a:t>comp. </a:t>
            </a:r>
          </a:p>
          <a:p>
            <a:pPr marL="0" indent="0" algn="just">
              <a:buNone/>
            </a:pPr>
            <a:r>
              <a:rPr lang="en-US" dirty="0">
                <a:latin typeface="Perpetua" panose="02020502060401020303" pitchFamily="18" charset="0"/>
              </a:rPr>
              <a:t>The third form initializes a tree map with the entries from </a:t>
            </a:r>
            <a:r>
              <a:rPr lang="en-US" i="1" dirty="0">
                <a:latin typeface="Perpetua" panose="02020502060401020303" pitchFamily="18" charset="0"/>
              </a:rPr>
              <a:t>m, </a:t>
            </a:r>
            <a:r>
              <a:rPr lang="en-US" dirty="0">
                <a:latin typeface="Perpetua" panose="02020502060401020303" pitchFamily="18" charset="0"/>
              </a:rPr>
              <a:t>which will be sorted by using the natural order of the keys. The fourth form initializes a tree map with the entries from </a:t>
            </a:r>
            <a:r>
              <a:rPr lang="en-US" i="1" dirty="0" err="1">
                <a:latin typeface="Perpetua" panose="02020502060401020303" pitchFamily="18" charset="0"/>
              </a:rPr>
              <a:t>sm</a:t>
            </a:r>
            <a:r>
              <a:rPr lang="en-US" i="1" dirty="0">
                <a:latin typeface="Perpetua" panose="02020502060401020303" pitchFamily="18" charset="0"/>
              </a:rPr>
              <a:t>, </a:t>
            </a:r>
            <a:r>
              <a:rPr lang="en-US" dirty="0">
                <a:latin typeface="Perpetua" panose="02020502060401020303" pitchFamily="18" charset="0"/>
              </a:rPr>
              <a:t>which will be sorted in the same order as </a:t>
            </a:r>
            <a:r>
              <a:rPr lang="en-US" i="1" dirty="0">
                <a:latin typeface="Perpetua" panose="02020502060401020303" pitchFamily="18" charset="0"/>
              </a:rPr>
              <a:t>sm.</a:t>
            </a:r>
            <a:endParaRPr lang="en-IN" dirty="0">
              <a:latin typeface="Perpetua" panose="02020502060401020303" pitchFamily="18" charset="0"/>
            </a:endParaRPr>
          </a:p>
        </p:txBody>
      </p:sp>
    </p:spTree>
    <p:extLst>
      <p:ext uri="{BB962C8B-B14F-4D97-AF65-F5344CB8AC3E}">
        <p14:creationId xmlns:p14="http://schemas.microsoft.com/office/powerpoint/2010/main" val="3736809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26CFE0-2AA1-4A97-B2D2-7D098F513170}"/>
              </a:ext>
            </a:extLst>
          </p:cNvPr>
          <p:cNvPicPr>
            <a:picLocks noChangeAspect="1"/>
          </p:cNvPicPr>
          <p:nvPr/>
        </p:nvPicPr>
        <p:blipFill>
          <a:blip r:embed="rId2"/>
          <a:stretch>
            <a:fillRect/>
          </a:stretch>
        </p:blipFill>
        <p:spPr>
          <a:xfrm>
            <a:off x="352937" y="208157"/>
            <a:ext cx="8439371" cy="6371669"/>
          </a:xfrm>
          <a:prstGeom prst="rect">
            <a:avLst/>
          </a:prstGeom>
        </p:spPr>
      </p:pic>
    </p:spTree>
    <p:extLst>
      <p:ext uri="{BB962C8B-B14F-4D97-AF65-F5344CB8AC3E}">
        <p14:creationId xmlns:p14="http://schemas.microsoft.com/office/powerpoint/2010/main" val="1547086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05D410-8DE3-426F-9D1C-7E1F62F48737}"/>
              </a:ext>
            </a:extLst>
          </p:cNvPr>
          <p:cNvPicPr>
            <a:picLocks noChangeAspect="1"/>
          </p:cNvPicPr>
          <p:nvPr/>
        </p:nvPicPr>
        <p:blipFill>
          <a:blip r:embed="rId2"/>
          <a:stretch>
            <a:fillRect/>
          </a:stretch>
        </p:blipFill>
        <p:spPr>
          <a:xfrm>
            <a:off x="225377" y="371474"/>
            <a:ext cx="7646624" cy="5410347"/>
          </a:xfrm>
          <a:prstGeom prst="rect">
            <a:avLst/>
          </a:prstGeom>
        </p:spPr>
      </p:pic>
    </p:spTree>
    <p:extLst>
      <p:ext uri="{BB962C8B-B14F-4D97-AF65-F5344CB8AC3E}">
        <p14:creationId xmlns:p14="http://schemas.microsoft.com/office/powerpoint/2010/main" val="4243497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6B1C5-D6A3-4DA7-AA2C-33311C49FDAE}"/>
              </a:ext>
            </a:extLst>
          </p:cNvPr>
          <p:cNvSpPr>
            <a:spLocks noGrp="1"/>
          </p:cNvSpPr>
          <p:nvPr>
            <p:ph idx="1"/>
          </p:nvPr>
        </p:nvSpPr>
        <p:spPr>
          <a:xfrm>
            <a:off x="422031" y="267286"/>
            <a:ext cx="11437034" cy="6471139"/>
          </a:xfrm>
        </p:spPr>
        <p:txBody>
          <a:bodyPr>
            <a:normAutofit fontScale="92500" lnSpcReduction="10000"/>
          </a:bodyPr>
          <a:lstStyle/>
          <a:p>
            <a:pPr marL="0" indent="0" algn="just">
              <a:buNone/>
            </a:pPr>
            <a:r>
              <a:rPr lang="en-IN" b="1" dirty="0">
                <a:latin typeface="Perpetua" panose="02020502060401020303" pitchFamily="18" charset="0"/>
              </a:rPr>
              <a:t>The </a:t>
            </a:r>
            <a:r>
              <a:rPr lang="en-IN" b="1" dirty="0" err="1">
                <a:latin typeface="Perpetua" panose="02020502060401020303" pitchFamily="18" charset="0"/>
              </a:rPr>
              <a:t>LinkedHashMap</a:t>
            </a:r>
            <a:r>
              <a:rPr lang="en-IN" b="1" dirty="0">
                <a:latin typeface="Perpetua" panose="02020502060401020303" pitchFamily="18" charset="0"/>
              </a:rPr>
              <a:t> Class</a:t>
            </a:r>
          </a:p>
          <a:p>
            <a:pPr marL="0" indent="0" algn="just">
              <a:buNone/>
            </a:pPr>
            <a:r>
              <a:rPr lang="en-US" b="1" dirty="0" err="1">
                <a:latin typeface="Perpetua" panose="02020502060401020303" pitchFamily="18" charset="0"/>
              </a:rPr>
              <a:t>LinkedHashMap</a:t>
            </a:r>
            <a:r>
              <a:rPr lang="en-US" b="1" dirty="0">
                <a:latin typeface="Perpetua" panose="02020502060401020303" pitchFamily="18" charset="0"/>
              </a:rPr>
              <a:t> </a:t>
            </a:r>
            <a:r>
              <a:rPr lang="en-US" dirty="0">
                <a:latin typeface="Perpetua" panose="02020502060401020303" pitchFamily="18" charset="0"/>
              </a:rPr>
              <a:t>extends </a:t>
            </a:r>
            <a:r>
              <a:rPr lang="en-US" b="1" dirty="0">
                <a:latin typeface="Perpetua" panose="02020502060401020303" pitchFamily="18" charset="0"/>
              </a:rPr>
              <a:t>HashMap</a:t>
            </a:r>
            <a:r>
              <a:rPr lang="en-US" dirty="0">
                <a:latin typeface="Perpetua" panose="02020502060401020303" pitchFamily="18" charset="0"/>
              </a:rPr>
              <a:t>. It maintains a linked list of the entries in the map, in the order in which they were inserted. This allows insertion-order iteration over the map. That is, when iterating through a collection-view of a </a:t>
            </a:r>
            <a:r>
              <a:rPr lang="en-US" b="1" dirty="0" err="1">
                <a:latin typeface="Perpetua" panose="02020502060401020303" pitchFamily="18" charset="0"/>
              </a:rPr>
              <a:t>LinkedHashMap</a:t>
            </a:r>
            <a:r>
              <a:rPr lang="en-US" dirty="0">
                <a:latin typeface="Perpetua" panose="02020502060401020303" pitchFamily="18" charset="0"/>
              </a:rPr>
              <a:t>, the elements will be returned in the order in which they were inserted. </a:t>
            </a:r>
          </a:p>
          <a:p>
            <a:pPr marL="0" indent="0" algn="just">
              <a:buNone/>
            </a:pPr>
            <a:r>
              <a:rPr lang="en-US" dirty="0">
                <a:latin typeface="Perpetua" panose="02020502060401020303" pitchFamily="18" charset="0"/>
              </a:rPr>
              <a:t>You can also create a </a:t>
            </a:r>
            <a:r>
              <a:rPr lang="en-US" b="1" dirty="0" err="1">
                <a:latin typeface="Perpetua" panose="02020502060401020303" pitchFamily="18" charset="0"/>
              </a:rPr>
              <a:t>LinkedHashMap</a:t>
            </a:r>
            <a:r>
              <a:rPr lang="en-US" b="1" dirty="0">
                <a:latin typeface="Perpetua" panose="02020502060401020303" pitchFamily="18" charset="0"/>
              </a:rPr>
              <a:t> </a:t>
            </a:r>
            <a:r>
              <a:rPr lang="en-US" dirty="0">
                <a:latin typeface="Perpetua" panose="02020502060401020303" pitchFamily="18" charset="0"/>
              </a:rPr>
              <a:t>that returns its elements in the order in which they were last accessed. </a:t>
            </a:r>
            <a:r>
              <a:rPr lang="en-US" b="1" dirty="0" err="1">
                <a:latin typeface="Perpetua" panose="02020502060401020303" pitchFamily="18" charset="0"/>
              </a:rPr>
              <a:t>LinkedHashMap</a:t>
            </a:r>
            <a:r>
              <a:rPr lang="en-US" b="1" dirty="0">
                <a:latin typeface="Perpetua" panose="02020502060401020303" pitchFamily="18" charset="0"/>
              </a:rPr>
              <a:t> </a:t>
            </a:r>
            <a:r>
              <a:rPr lang="en-US" dirty="0">
                <a:latin typeface="Perpetua" panose="02020502060401020303" pitchFamily="18" charset="0"/>
              </a:rPr>
              <a:t>is a generic class </a:t>
            </a:r>
            <a:r>
              <a:rPr lang="en-IN" dirty="0">
                <a:latin typeface="Perpetua" panose="02020502060401020303" pitchFamily="18" charset="0"/>
              </a:rPr>
              <a:t>that has this declaration:</a:t>
            </a:r>
          </a:p>
          <a:p>
            <a:pPr marL="0" indent="0" algn="just">
              <a:buNone/>
            </a:pPr>
            <a:r>
              <a:rPr lang="en-IN" dirty="0">
                <a:latin typeface="Perpetua" panose="02020502060401020303" pitchFamily="18" charset="0"/>
              </a:rPr>
              <a:t>class </a:t>
            </a:r>
            <a:r>
              <a:rPr lang="en-IN" dirty="0" err="1">
                <a:latin typeface="Perpetua" panose="02020502060401020303" pitchFamily="18" charset="0"/>
              </a:rPr>
              <a:t>LinkedHashMap</a:t>
            </a:r>
            <a:r>
              <a:rPr lang="en-IN" dirty="0">
                <a:latin typeface="Perpetua" panose="02020502060401020303" pitchFamily="18" charset="0"/>
              </a:rPr>
              <a:t>&lt;K, V&gt;</a:t>
            </a:r>
          </a:p>
          <a:p>
            <a:pPr marL="0" indent="0" algn="just">
              <a:buNone/>
            </a:pPr>
            <a:r>
              <a:rPr lang="en-US" dirty="0">
                <a:latin typeface="Perpetua" panose="02020502060401020303" pitchFamily="18" charset="0"/>
              </a:rPr>
              <a:t>Here, </a:t>
            </a:r>
            <a:r>
              <a:rPr lang="en-US" b="1" dirty="0">
                <a:latin typeface="Perpetua" panose="02020502060401020303" pitchFamily="18" charset="0"/>
              </a:rPr>
              <a:t>K </a:t>
            </a:r>
            <a:r>
              <a:rPr lang="en-US" dirty="0">
                <a:latin typeface="Perpetua" panose="02020502060401020303" pitchFamily="18" charset="0"/>
              </a:rPr>
              <a:t>specifies the type of keys, and </a:t>
            </a:r>
            <a:r>
              <a:rPr lang="en-US" b="1" dirty="0">
                <a:latin typeface="Perpetua" panose="02020502060401020303" pitchFamily="18" charset="0"/>
              </a:rPr>
              <a:t>V </a:t>
            </a:r>
            <a:r>
              <a:rPr lang="en-US" dirty="0">
                <a:latin typeface="Perpetua" panose="02020502060401020303" pitchFamily="18" charset="0"/>
              </a:rPr>
              <a:t>specifies the type of values.</a:t>
            </a:r>
          </a:p>
          <a:p>
            <a:pPr marL="0" indent="0" algn="just">
              <a:buNone/>
            </a:pPr>
            <a:r>
              <a:rPr lang="en-US" b="1" dirty="0" err="1">
                <a:latin typeface="Perpetua" panose="02020502060401020303" pitchFamily="18" charset="0"/>
              </a:rPr>
              <a:t>LinkedHashMap</a:t>
            </a:r>
            <a:r>
              <a:rPr lang="en-US" b="1" dirty="0">
                <a:latin typeface="Perpetua" panose="02020502060401020303" pitchFamily="18" charset="0"/>
              </a:rPr>
              <a:t> </a:t>
            </a:r>
            <a:r>
              <a:rPr lang="en-US" dirty="0">
                <a:latin typeface="Perpetua" panose="02020502060401020303" pitchFamily="18" charset="0"/>
              </a:rPr>
              <a:t>defines the following constructors:</a:t>
            </a:r>
          </a:p>
          <a:p>
            <a:pPr marL="0" indent="0" algn="just">
              <a:buNone/>
            </a:pPr>
            <a:r>
              <a:rPr lang="en-IN" dirty="0" err="1">
                <a:latin typeface="Perpetua" panose="02020502060401020303" pitchFamily="18" charset="0"/>
              </a:rPr>
              <a:t>LinkedHashMap</a:t>
            </a:r>
            <a:r>
              <a:rPr lang="en-IN" dirty="0">
                <a:latin typeface="Perpetua" panose="02020502060401020303" pitchFamily="18" charset="0"/>
              </a:rPr>
              <a:t>( )</a:t>
            </a:r>
          </a:p>
          <a:p>
            <a:pPr marL="0" indent="0" algn="just">
              <a:buNone/>
            </a:pPr>
            <a:r>
              <a:rPr lang="en-IN" dirty="0" err="1">
                <a:latin typeface="Perpetua" panose="02020502060401020303" pitchFamily="18" charset="0"/>
              </a:rPr>
              <a:t>LinkedHashMap</a:t>
            </a:r>
            <a:r>
              <a:rPr lang="en-IN" dirty="0">
                <a:latin typeface="Perpetua" panose="02020502060401020303" pitchFamily="18" charset="0"/>
              </a:rPr>
              <a:t>(Map&lt;? extends K, ? extends V&gt; </a:t>
            </a:r>
            <a:r>
              <a:rPr lang="en-IN" i="1" dirty="0">
                <a:latin typeface="Perpetua" panose="02020502060401020303" pitchFamily="18" charset="0"/>
              </a:rPr>
              <a:t>m</a:t>
            </a:r>
            <a:r>
              <a:rPr lang="en-IN" dirty="0">
                <a:latin typeface="Perpetua" panose="02020502060401020303" pitchFamily="18" charset="0"/>
              </a:rPr>
              <a:t>)</a:t>
            </a:r>
          </a:p>
          <a:p>
            <a:pPr marL="0" indent="0" algn="just">
              <a:buNone/>
            </a:pPr>
            <a:r>
              <a:rPr lang="en-IN" dirty="0" err="1">
                <a:latin typeface="Perpetua" panose="02020502060401020303" pitchFamily="18" charset="0"/>
              </a:rPr>
              <a:t>LinkedHashMap</a:t>
            </a:r>
            <a:r>
              <a:rPr lang="en-IN" dirty="0">
                <a:latin typeface="Perpetua" panose="02020502060401020303" pitchFamily="18" charset="0"/>
              </a:rPr>
              <a:t>(int </a:t>
            </a:r>
            <a:r>
              <a:rPr lang="en-IN" i="1" dirty="0">
                <a:latin typeface="Perpetua" panose="02020502060401020303" pitchFamily="18" charset="0"/>
              </a:rPr>
              <a:t>capacity</a:t>
            </a:r>
            <a:r>
              <a:rPr lang="en-IN" dirty="0">
                <a:latin typeface="Perpetua" panose="02020502060401020303" pitchFamily="18" charset="0"/>
              </a:rPr>
              <a:t>)</a:t>
            </a:r>
          </a:p>
          <a:p>
            <a:pPr marL="0" indent="0" algn="just">
              <a:buNone/>
            </a:pPr>
            <a:r>
              <a:rPr lang="en-US" dirty="0" err="1">
                <a:latin typeface="Perpetua" panose="02020502060401020303" pitchFamily="18" charset="0"/>
              </a:rPr>
              <a:t>LinkedHashMap</a:t>
            </a:r>
            <a:r>
              <a:rPr lang="en-US" dirty="0">
                <a:latin typeface="Perpetua" panose="02020502060401020303" pitchFamily="18" charset="0"/>
              </a:rPr>
              <a:t>(int </a:t>
            </a:r>
            <a:r>
              <a:rPr lang="en-US" i="1" dirty="0">
                <a:latin typeface="Perpetua" panose="02020502060401020303" pitchFamily="18" charset="0"/>
              </a:rPr>
              <a:t>capacity</a:t>
            </a:r>
            <a:r>
              <a:rPr lang="en-US" dirty="0">
                <a:latin typeface="Perpetua" panose="02020502060401020303" pitchFamily="18" charset="0"/>
              </a:rPr>
              <a:t>, float </a:t>
            </a:r>
            <a:r>
              <a:rPr lang="en-US" i="1" dirty="0" err="1">
                <a:latin typeface="Perpetua" panose="02020502060401020303" pitchFamily="18" charset="0"/>
              </a:rPr>
              <a:t>fillRatio</a:t>
            </a:r>
            <a:r>
              <a:rPr lang="en-US" dirty="0">
                <a:latin typeface="Perpetua" panose="02020502060401020303" pitchFamily="18" charset="0"/>
              </a:rPr>
              <a:t>)</a:t>
            </a:r>
          </a:p>
          <a:p>
            <a:pPr marL="0" indent="0" algn="just">
              <a:buNone/>
            </a:pPr>
            <a:r>
              <a:rPr lang="en-US" dirty="0" err="1">
                <a:latin typeface="Perpetua" panose="02020502060401020303" pitchFamily="18" charset="0"/>
              </a:rPr>
              <a:t>LinkedHashMap</a:t>
            </a:r>
            <a:r>
              <a:rPr lang="en-US" dirty="0">
                <a:latin typeface="Perpetua" panose="02020502060401020303" pitchFamily="18" charset="0"/>
              </a:rPr>
              <a:t>(int </a:t>
            </a:r>
            <a:r>
              <a:rPr lang="en-US" i="1" dirty="0">
                <a:latin typeface="Perpetua" panose="02020502060401020303" pitchFamily="18" charset="0"/>
              </a:rPr>
              <a:t>capacity</a:t>
            </a:r>
            <a:r>
              <a:rPr lang="en-US" dirty="0">
                <a:latin typeface="Perpetua" panose="02020502060401020303" pitchFamily="18" charset="0"/>
              </a:rPr>
              <a:t>, float </a:t>
            </a:r>
            <a:r>
              <a:rPr lang="en-US" i="1" dirty="0" err="1">
                <a:latin typeface="Perpetua" panose="02020502060401020303" pitchFamily="18" charset="0"/>
              </a:rPr>
              <a:t>fillRatio</a:t>
            </a:r>
            <a:r>
              <a:rPr lang="en-US" dirty="0">
                <a:latin typeface="Perpetua" panose="02020502060401020303" pitchFamily="18" charset="0"/>
              </a:rPr>
              <a:t>, </a:t>
            </a:r>
            <a:r>
              <a:rPr lang="en-US" dirty="0" err="1">
                <a:latin typeface="Perpetua" panose="02020502060401020303" pitchFamily="18" charset="0"/>
              </a:rPr>
              <a:t>boolean</a:t>
            </a:r>
            <a:r>
              <a:rPr lang="en-US" dirty="0">
                <a:latin typeface="Perpetua" panose="02020502060401020303" pitchFamily="18" charset="0"/>
              </a:rPr>
              <a:t> </a:t>
            </a:r>
            <a:r>
              <a:rPr lang="en-US" i="1" dirty="0">
                <a:latin typeface="Perpetua" panose="02020502060401020303" pitchFamily="18" charset="0"/>
              </a:rPr>
              <a:t>Order</a:t>
            </a:r>
            <a:r>
              <a:rPr lang="en-US" dirty="0">
                <a:latin typeface="Perpetua" panose="02020502060401020303" pitchFamily="18" charset="0"/>
              </a:rPr>
              <a:t>)</a:t>
            </a:r>
            <a:endParaRPr lang="en-IN" dirty="0">
              <a:latin typeface="Perpetua" panose="02020502060401020303" pitchFamily="18" charset="0"/>
            </a:endParaRPr>
          </a:p>
        </p:txBody>
      </p:sp>
    </p:spTree>
    <p:extLst>
      <p:ext uri="{BB962C8B-B14F-4D97-AF65-F5344CB8AC3E}">
        <p14:creationId xmlns:p14="http://schemas.microsoft.com/office/powerpoint/2010/main" val="943310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B35C3-96FC-4C08-AA89-249998160A20}"/>
              </a:ext>
            </a:extLst>
          </p:cNvPr>
          <p:cNvSpPr>
            <a:spLocks noGrp="1"/>
          </p:cNvSpPr>
          <p:nvPr>
            <p:ph idx="1"/>
          </p:nvPr>
        </p:nvSpPr>
        <p:spPr>
          <a:xfrm>
            <a:off x="267285" y="351692"/>
            <a:ext cx="11662117" cy="5825271"/>
          </a:xfrm>
        </p:spPr>
        <p:txBody>
          <a:bodyPr>
            <a:normAutofit/>
          </a:bodyPr>
          <a:lstStyle/>
          <a:p>
            <a:pPr marL="0" indent="0" algn="just">
              <a:buNone/>
            </a:pPr>
            <a:r>
              <a:rPr lang="en-US" dirty="0">
                <a:latin typeface="Perpetua" panose="02020502060401020303" pitchFamily="18" charset="0"/>
              </a:rPr>
              <a:t>The first form constructs a default </a:t>
            </a:r>
            <a:r>
              <a:rPr lang="en-US" b="1" dirty="0" err="1">
                <a:latin typeface="Perpetua" panose="02020502060401020303" pitchFamily="18" charset="0"/>
              </a:rPr>
              <a:t>LinkedHashMap</a:t>
            </a:r>
            <a:r>
              <a:rPr lang="en-US" dirty="0">
                <a:latin typeface="Perpetua" panose="02020502060401020303" pitchFamily="18" charset="0"/>
              </a:rPr>
              <a:t>. </a:t>
            </a:r>
          </a:p>
          <a:p>
            <a:pPr marL="0" indent="0" algn="just">
              <a:buNone/>
            </a:pPr>
            <a:r>
              <a:rPr lang="en-US" dirty="0">
                <a:latin typeface="Perpetua" panose="02020502060401020303" pitchFamily="18" charset="0"/>
              </a:rPr>
              <a:t>The second form initializes the </a:t>
            </a:r>
            <a:r>
              <a:rPr lang="en-US" b="1" dirty="0" err="1">
                <a:latin typeface="Perpetua" panose="02020502060401020303" pitchFamily="18" charset="0"/>
              </a:rPr>
              <a:t>LinkedHashMap</a:t>
            </a:r>
            <a:r>
              <a:rPr lang="en-US" b="1" dirty="0">
                <a:latin typeface="Perpetua" panose="02020502060401020303" pitchFamily="18" charset="0"/>
              </a:rPr>
              <a:t> </a:t>
            </a:r>
            <a:r>
              <a:rPr lang="en-US" dirty="0">
                <a:latin typeface="Perpetua" panose="02020502060401020303" pitchFamily="18" charset="0"/>
              </a:rPr>
              <a:t>with the elements from </a:t>
            </a:r>
            <a:r>
              <a:rPr lang="en-US" i="1" dirty="0">
                <a:latin typeface="Perpetua" panose="02020502060401020303" pitchFamily="18" charset="0"/>
              </a:rPr>
              <a:t>m. </a:t>
            </a:r>
          </a:p>
          <a:p>
            <a:pPr marL="0" indent="0" algn="just">
              <a:buNone/>
            </a:pPr>
            <a:r>
              <a:rPr lang="en-US" dirty="0">
                <a:latin typeface="Perpetua" panose="02020502060401020303" pitchFamily="18" charset="0"/>
              </a:rPr>
              <a:t>The third form initializes the capacity. </a:t>
            </a:r>
          </a:p>
          <a:p>
            <a:pPr marL="0" indent="0" algn="just">
              <a:buNone/>
            </a:pPr>
            <a:r>
              <a:rPr lang="en-US" dirty="0">
                <a:latin typeface="Perpetua" panose="02020502060401020303" pitchFamily="18" charset="0"/>
              </a:rPr>
              <a:t>The fourth form initializes both capacity and fill ratio. The meaning of capacity and fill ratio are the same as for </a:t>
            </a:r>
            <a:r>
              <a:rPr lang="en-US" b="1" dirty="0">
                <a:latin typeface="Perpetua" panose="02020502060401020303" pitchFamily="18" charset="0"/>
              </a:rPr>
              <a:t>HashMap</a:t>
            </a:r>
            <a:r>
              <a:rPr lang="en-US" dirty="0">
                <a:latin typeface="Perpetua" panose="02020502060401020303" pitchFamily="18" charset="0"/>
              </a:rPr>
              <a:t>. The default </a:t>
            </a:r>
            <a:r>
              <a:rPr lang="en-US" dirty="0" err="1">
                <a:latin typeface="Perpetua" panose="02020502060401020303" pitchFamily="18" charset="0"/>
              </a:rPr>
              <a:t>capactiy</a:t>
            </a:r>
            <a:r>
              <a:rPr lang="en-US" dirty="0">
                <a:latin typeface="Perpetua" panose="02020502060401020303" pitchFamily="18" charset="0"/>
              </a:rPr>
              <a:t> is 16. The default ratio is 0.75. </a:t>
            </a:r>
          </a:p>
          <a:p>
            <a:pPr marL="0" indent="0" algn="just">
              <a:buNone/>
            </a:pPr>
            <a:r>
              <a:rPr lang="en-US" dirty="0">
                <a:latin typeface="Perpetua" panose="02020502060401020303" pitchFamily="18" charset="0"/>
              </a:rPr>
              <a:t>The last form allows you to specify whether the elements will be stored in the linked list by insertion order, or by order of last access. If </a:t>
            </a:r>
            <a:r>
              <a:rPr lang="en-US" i="1" dirty="0">
                <a:latin typeface="Perpetua" panose="02020502060401020303" pitchFamily="18" charset="0"/>
              </a:rPr>
              <a:t>Order </a:t>
            </a:r>
            <a:r>
              <a:rPr lang="en-US" dirty="0">
                <a:latin typeface="Perpetua" panose="02020502060401020303" pitchFamily="18" charset="0"/>
              </a:rPr>
              <a:t>is </a:t>
            </a:r>
            <a:r>
              <a:rPr lang="en-US" b="1" dirty="0">
                <a:latin typeface="Perpetua" panose="02020502060401020303" pitchFamily="18" charset="0"/>
              </a:rPr>
              <a:t>true</a:t>
            </a:r>
            <a:r>
              <a:rPr lang="en-US" dirty="0">
                <a:latin typeface="Perpetua" panose="02020502060401020303" pitchFamily="18" charset="0"/>
              </a:rPr>
              <a:t>, then access order is used. If </a:t>
            </a:r>
            <a:r>
              <a:rPr lang="en-US" i="1" dirty="0">
                <a:latin typeface="Perpetua" panose="02020502060401020303" pitchFamily="18" charset="0"/>
              </a:rPr>
              <a:t>Order </a:t>
            </a:r>
            <a:r>
              <a:rPr lang="en-US" dirty="0">
                <a:latin typeface="Perpetua" panose="02020502060401020303" pitchFamily="18" charset="0"/>
              </a:rPr>
              <a:t>is </a:t>
            </a:r>
            <a:r>
              <a:rPr lang="en-US" b="1" dirty="0">
                <a:latin typeface="Perpetua" panose="02020502060401020303" pitchFamily="18" charset="0"/>
              </a:rPr>
              <a:t>false</a:t>
            </a:r>
            <a:r>
              <a:rPr lang="en-US" dirty="0">
                <a:latin typeface="Perpetua" panose="02020502060401020303" pitchFamily="18" charset="0"/>
              </a:rPr>
              <a:t>, then insertion </a:t>
            </a:r>
            <a:r>
              <a:rPr lang="en-IN" dirty="0">
                <a:latin typeface="Perpetua" panose="02020502060401020303" pitchFamily="18" charset="0"/>
              </a:rPr>
              <a:t>order is used.</a:t>
            </a:r>
          </a:p>
        </p:txBody>
      </p:sp>
    </p:spTree>
    <p:extLst>
      <p:ext uri="{BB962C8B-B14F-4D97-AF65-F5344CB8AC3E}">
        <p14:creationId xmlns:p14="http://schemas.microsoft.com/office/powerpoint/2010/main" val="2854239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E2E2C1-6828-47C2-A06B-C7F1012CF570}"/>
              </a:ext>
            </a:extLst>
          </p:cNvPr>
          <p:cNvSpPr>
            <a:spLocks noChangeArrowheads="1"/>
          </p:cNvSpPr>
          <p:nvPr/>
        </p:nvSpPr>
        <p:spPr bwMode="auto">
          <a:xfrm>
            <a:off x="393895" y="43455"/>
            <a:ext cx="11169748"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2000" b="1" dirty="0">
                <a:latin typeface="Perpetua" panose="02020502060401020303" pitchFamily="18" charset="0"/>
              </a:rPr>
              <a:t>package </a:t>
            </a:r>
            <a:r>
              <a:rPr lang="en-IN" sz="2000" b="1" dirty="0" err="1">
                <a:latin typeface="Perpetua" panose="02020502060401020303" pitchFamily="18" charset="0"/>
              </a:rPr>
              <a:t>javapack</a:t>
            </a:r>
            <a:r>
              <a:rPr lang="en-IN" sz="2000" b="1" dirty="0">
                <a:latin typeface="Perpetua" panose="02020502060401020303" pitchFamily="18" charset="0"/>
              </a:rPr>
              <a:t>;</a:t>
            </a:r>
          </a:p>
          <a:p>
            <a:endParaRPr lang="en-IN" sz="2000" dirty="0">
              <a:latin typeface="Perpetua" panose="02020502060401020303" pitchFamily="18" charset="0"/>
            </a:endParaRPr>
          </a:p>
          <a:p>
            <a:r>
              <a:rPr lang="en-IN" sz="2000" b="1" dirty="0">
                <a:latin typeface="Perpetua" panose="02020502060401020303" pitchFamily="18" charset="0"/>
              </a:rPr>
              <a:t>import </a:t>
            </a:r>
            <a:r>
              <a:rPr lang="en-IN" sz="2000" b="1" dirty="0" err="1">
                <a:latin typeface="Perpetua" panose="02020502060401020303" pitchFamily="18" charset="0"/>
              </a:rPr>
              <a:t>java.util</a:t>
            </a:r>
            <a:r>
              <a:rPr lang="en-IN" sz="2000" b="1" dirty="0">
                <a:latin typeface="Perpetua" panose="02020502060401020303" pitchFamily="18" charset="0"/>
              </a:rPr>
              <a:t>.*;</a:t>
            </a:r>
          </a:p>
          <a:p>
            <a:endParaRPr lang="en-IN" sz="2000" dirty="0">
              <a:latin typeface="Perpetua" panose="02020502060401020303" pitchFamily="18" charset="0"/>
            </a:endParaRPr>
          </a:p>
          <a:p>
            <a:r>
              <a:rPr lang="en-IN" sz="2000" b="1" dirty="0">
                <a:latin typeface="Perpetua" panose="02020502060401020303" pitchFamily="18" charset="0"/>
              </a:rPr>
              <a:t>public class </a:t>
            </a:r>
            <a:r>
              <a:rPr lang="en-IN" sz="2000" b="1" dirty="0" err="1">
                <a:latin typeface="Perpetua" panose="02020502060401020303" pitchFamily="18" charset="0"/>
              </a:rPr>
              <a:t>BasicLinkedHashMap</a:t>
            </a:r>
            <a:endParaRPr lang="en-IN" sz="2000" b="1" dirty="0">
              <a:latin typeface="Perpetua" panose="02020502060401020303" pitchFamily="18" charset="0"/>
            </a:endParaRPr>
          </a:p>
          <a:p>
            <a:r>
              <a:rPr lang="en-IN" sz="2000" dirty="0">
                <a:latin typeface="Perpetua" panose="02020502060401020303" pitchFamily="18" charset="0"/>
              </a:rPr>
              <a:t>{</a:t>
            </a:r>
          </a:p>
          <a:p>
            <a:r>
              <a:rPr lang="en-US" sz="2000" dirty="0">
                <a:latin typeface="Perpetua" panose="02020502060401020303" pitchFamily="18" charset="0"/>
              </a:rPr>
              <a:t>    </a:t>
            </a:r>
            <a:r>
              <a:rPr lang="en-US" sz="2000" b="1" dirty="0">
                <a:latin typeface="Perpetua" panose="02020502060401020303" pitchFamily="18" charset="0"/>
              </a:rPr>
              <a:t>public static void main(String a[])</a:t>
            </a:r>
          </a:p>
          <a:p>
            <a:r>
              <a:rPr lang="en-IN" sz="2000" dirty="0">
                <a:latin typeface="Perpetua" panose="02020502060401020303" pitchFamily="18" charset="0"/>
              </a:rPr>
              <a:t>    {</a:t>
            </a:r>
          </a:p>
          <a:p>
            <a:r>
              <a:rPr lang="en-IN" sz="2000" dirty="0">
                <a:latin typeface="Perpetua" panose="02020502060401020303" pitchFamily="18" charset="0"/>
              </a:rPr>
              <a:t>        HashMap&lt;String, String&gt; </a:t>
            </a:r>
            <a:r>
              <a:rPr lang="en-IN" sz="2000" dirty="0" err="1">
                <a:latin typeface="Perpetua" panose="02020502060401020303" pitchFamily="18" charset="0"/>
              </a:rPr>
              <a:t>lhm</a:t>
            </a:r>
            <a:r>
              <a:rPr lang="en-IN" sz="2000" dirty="0">
                <a:latin typeface="Perpetua" panose="02020502060401020303" pitchFamily="18" charset="0"/>
              </a:rPr>
              <a:t> =  </a:t>
            </a:r>
            <a:r>
              <a:rPr lang="en-IN" sz="2000" b="1" dirty="0">
                <a:latin typeface="Perpetua" panose="02020502060401020303" pitchFamily="18" charset="0"/>
              </a:rPr>
              <a:t>new </a:t>
            </a:r>
            <a:r>
              <a:rPr lang="en-IN" sz="2000" b="1" dirty="0" err="1">
                <a:latin typeface="Perpetua" panose="02020502060401020303" pitchFamily="18" charset="0"/>
              </a:rPr>
              <a:t>LinkedHashMap</a:t>
            </a:r>
            <a:r>
              <a:rPr lang="en-IN" sz="2000" b="1" dirty="0">
                <a:latin typeface="Perpetua" panose="02020502060401020303" pitchFamily="18" charset="0"/>
              </a:rPr>
              <a:t>&lt;String, String&gt;();</a:t>
            </a:r>
          </a:p>
          <a:p>
            <a:r>
              <a:rPr lang="en-IN" sz="2000" dirty="0">
                <a:latin typeface="Perpetua" panose="02020502060401020303" pitchFamily="18" charset="0"/>
              </a:rPr>
              <a:t>        </a:t>
            </a:r>
            <a:r>
              <a:rPr lang="en-IN" sz="2000" dirty="0" err="1">
                <a:latin typeface="Perpetua" panose="02020502060401020303" pitchFamily="18" charset="0"/>
              </a:rPr>
              <a:t>lhm.put</a:t>
            </a:r>
            <a:r>
              <a:rPr lang="en-IN" sz="2000" dirty="0">
                <a:latin typeface="Perpetua" panose="02020502060401020303" pitchFamily="18" charset="0"/>
              </a:rPr>
              <a:t>("one", "ONE");</a:t>
            </a:r>
          </a:p>
          <a:p>
            <a:r>
              <a:rPr lang="en-IN" sz="2000" dirty="0">
                <a:latin typeface="Perpetua" panose="02020502060401020303" pitchFamily="18" charset="0"/>
              </a:rPr>
              <a:t>        </a:t>
            </a:r>
            <a:r>
              <a:rPr lang="en-IN" sz="2000" dirty="0" err="1">
                <a:latin typeface="Perpetua" panose="02020502060401020303" pitchFamily="18" charset="0"/>
              </a:rPr>
              <a:t>lhm.put</a:t>
            </a:r>
            <a:r>
              <a:rPr lang="en-IN" sz="2000" dirty="0">
                <a:latin typeface="Perpetua" panose="02020502060401020303" pitchFamily="18" charset="0"/>
              </a:rPr>
              <a:t>("two", "TWO");</a:t>
            </a:r>
          </a:p>
          <a:p>
            <a:r>
              <a:rPr lang="en-IN" sz="2000" dirty="0">
                <a:latin typeface="Perpetua" panose="02020502060401020303" pitchFamily="18" charset="0"/>
              </a:rPr>
              <a:t>        </a:t>
            </a:r>
            <a:r>
              <a:rPr lang="en-IN" sz="2000" dirty="0" err="1">
                <a:latin typeface="Perpetua" panose="02020502060401020303" pitchFamily="18" charset="0"/>
              </a:rPr>
              <a:t>lhm.put</a:t>
            </a:r>
            <a:r>
              <a:rPr lang="en-IN" sz="2000" dirty="0">
                <a:latin typeface="Perpetua" panose="02020502060401020303" pitchFamily="18" charset="0"/>
              </a:rPr>
              <a:t>("three", "THREE");</a:t>
            </a:r>
          </a:p>
          <a:p>
            <a:r>
              <a:rPr lang="en-IN" sz="2000" dirty="0">
                <a:latin typeface="Perpetua" panose="02020502060401020303" pitchFamily="18" charset="0"/>
              </a:rPr>
              <a:t>        </a:t>
            </a:r>
            <a:r>
              <a:rPr lang="en-IN" sz="2000" dirty="0" err="1">
                <a:latin typeface="Perpetua" panose="02020502060401020303" pitchFamily="18" charset="0"/>
              </a:rPr>
              <a:t>System.</a:t>
            </a:r>
            <a:r>
              <a:rPr lang="en-IN" sz="2000" b="1" i="1" dirty="0" err="1">
                <a:latin typeface="Perpetua" panose="02020502060401020303" pitchFamily="18" charset="0"/>
              </a:rPr>
              <a:t>out.println</a:t>
            </a:r>
            <a:r>
              <a:rPr lang="en-IN" sz="2000" b="1" i="1" dirty="0">
                <a:latin typeface="Perpetua" panose="02020502060401020303" pitchFamily="18" charset="0"/>
              </a:rPr>
              <a:t>(</a:t>
            </a:r>
            <a:r>
              <a:rPr lang="en-IN" sz="2000" b="1" i="1" dirty="0" err="1">
                <a:latin typeface="Perpetua" panose="02020502060401020303" pitchFamily="18" charset="0"/>
              </a:rPr>
              <a:t>lhm</a:t>
            </a:r>
            <a:r>
              <a:rPr lang="en-IN" sz="2000" b="1" i="1" dirty="0">
                <a:latin typeface="Perpetua" panose="02020502060401020303" pitchFamily="18" charset="0"/>
              </a:rPr>
              <a:t>);</a:t>
            </a:r>
          </a:p>
          <a:p>
            <a:r>
              <a:rPr lang="en-IN" sz="2000" dirty="0">
                <a:latin typeface="Perpetua" panose="02020502060401020303" pitchFamily="18" charset="0"/>
              </a:rPr>
              <a:t> </a:t>
            </a:r>
            <a:r>
              <a:rPr lang="en-US" sz="2000" dirty="0">
                <a:latin typeface="Perpetua" panose="02020502060401020303" pitchFamily="18" charset="0"/>
              </a:rPr>
              <a:t>       </a:t>
            </a:r>
            <a:r>
              <a:rPr lang="en-US" sz="2000" dirty="0" err="1">
                <a:latin typeface="Perpetua" panose="02020502060401020303" pitchFamily="18" charset="0"/>
              </a:rPr>
              <a:t>System.</a:t>
            </a:r>
            <a:r>
              <a:rPr lang="en-US" sz="2000" b="1" i="1" dirty="0" err="1">
                <a:latin typeface="Perpetua" panose="02020502060401020303" pitchFamily="18" charset="0"/>
              </a:rPr>
              <a:t>out.println</a:t>
            </a:r>
            <a:r>
              <a:rPr lang="en-US" sz="2000" b="1" i="1" dirty="0">
                <a:latin typeface="Perpetua" panose="02020502060401020303" pitchFamily="18" charset="0"/>
              </a:rPr>
              <a:t>("Getting value for key 'one': " + </a:t>
            </a:r>
            <a:r>
              <a:rPr lang="en-US" sz="2000" b="1" i="1" dirty="0" err="1">
                <a:latin typeface="Perpetua" panose="02020502060401020303" pitchFamily="18" charset="0"/>
              </a:rPr>
              <a:t>lhm.get</a:t>
            </a:r>
            <a:r>
              <a:rPr lang="en-US" sz="2000" b="1" i="1" dirty="0">
                <a:latin typeface="Perpetua" panose="02020502060401020303" pitchFamily="18" charset="0"/>
              </a:rPr>
              <a:t>("one"));</a:t>
            </a:r>
          </a:p>
          <a:p>
            <a:r>
              <a:rPr lang="en-US" sz="2000" dirty="0">
                <a:latin typeface="Perpetua" panose="02020502060401020303" pitchFamily="18" charset="0"/>
              </a:rPr>
              <a:t>        </a:t>
            </a:r>
            <a:r>
              <a:rPr lang="en-US" sz="2000" dirty="0" err="1">
                <a:latin typeface="Perpetua" panose="02020502060401020303" pitchFamily="18" charset="0"/>
              </a:rPr>
              <a:t>System.</a:t>
            </a:r>
            <a:r>
              <a:rPr lang="en-US" sz="2000" b="1" i="1" dirty="0" err="1">
                <a:latin typeface="Perpetua" panose="02020502060401020303" pitchFamily="18" charset="0"/>
              </a:rPr>
              <a:t>out.println</a:t>
            </a:r>
            <a:r>
              <a:rPr lang="en-US" sz="2000" b="1" i="1" dirty="0">
                <a:latin typeface="Perpetua" panose="02020502060401020303" pitchFamily="18" charset="0"/>
              </a:rPr>
              <a:t>("Size of the map: " + </a:t>
            </a:r>
            <a:r>
              <a:rPr lang="en-US" sz="2000" b="1" i="1" dirty="0" err="1">
                <a:latin typeface="Perpetua" panose="02020502060401020303" pitchFamily="18" charset="0"/>
              </a:rPr>
              <a:t>lhm.size</a:t>
            </a:r>
            <a:r>
              <a:rPr lang="en-US" sz="2000" b="1" i="1" dirty="0">
                <a:latin typeface="Perpetua" panose="02020502060401020303" pitchFamily="18" charset="0"/>
              </a:rPr>
              <a:t>());</a:t>
            </a:r>
          </a:p>
          <a:p>
            <a:r>
              <a:rPr lang="en-IN" sz="2000" dirty="0">
                <a:latin typeface="Perpetua" panose="02020502060401020303" pitchFamily="18" charset="0"/>
              </a:rPr>
              <a:t>        </a:t>
            </a:r>
            <a:r>
              <a:rPr lang="en-IN" sz="2000" dirty="0" err="1">
                <a:latin typeface="Perpetua" panose="02020502060401020303" pitchFamily="18" charset="0"/>
              </a:rPr>
              <a:t>System.</a:t>
            </a:r>
            <a:r>
              <a:rPr lang="en-IN" sz="2000" b="1" i="1" dirty="0" err="1">
                <a:latin typeface="Perpetua" panose="02020502060401020303" pitchFamily="18" charset="0"/>
              </a:rPr>
              <a:t>out.println</a:t>
            </a:r>
            <a:r>
              <a:rPr lang="en-IN" sz="2000" b="1" i="1" dirty="0">
                <a:latin typeface="Perpetua" panose="02020502060401020303" pitchFamily="18" charset="0"/>
              </a:rPr>
              <a:t>("Is map empty? " + </a:t>
            </a:r>
            <a:r>
              <a:rPr lang="en-IN" sz="2000" b="1" i="1" dirty="0" err="1">
                <a:latin typeface="Perpetua" panose="02020502060401020303" pitchFamily="18" charset="0"/>
              </a:rPr>
              <a:t>lhm.isEmpty</a:t>
            </a:r>
            <a:r>
              <a:rPr lang="en-IN" sz="2000" b="1" i="1" dirty="0">
                <a:latin typeface="Perpetua" panose="02020502060401020303" pitchFamily="18" charset="0"/>
              </a:rPr>
              <a:t>());</a:t>
            </a:r>
          </a:p>
          <a:p>
            <a:r>
              <a:rPr lang="en-US" sz="2000" dirty="0">
                <a:latin typeface="Perpetua" panose="02020502060401020303" pitchFamily="18" charset="0"/>
              </a:rPr>
              <a:t>        </a:t>
            </a:r>
            <a:r>
              <a:rPr lang="en-US" sz="2000" dirty="0" err="1">
                <a:latin typeface="Perpetua" panose="02020502060401020303" pitchFamily="18" charset="0"/>
              </a:rPr>
              <a:t>System.</a:t>
            </a:r>
            <a:r>
              <a:rPr lang="en-US" sz="2000" b="1" i="1" dirty="0" err="1">
                <a:latin typeface="Perpetua" panose="02020502060401020303" pitchFamily="18" charset="0"/>
              </a:rPr>
              <a:t>out.println</a:t>
            </a:r>
            <a:r>
              <a:rPr lang="en-US" sz="2000" b="1" i="1" dirty="0">
                <a:latin typeface="Perpetua" panose="02020502060401020303" pitchFamily="18" charset="0"/>
              </a:rPr>
              <a:t>("Contains key 'two'? "+ </a:t>
            </a:r>
            <a:r>
              <a:rPr lang="en-US" sz="2000" b="1" i="1" dirty="0" err="1">
                <a:latin typeface="Perpetua" panose="02020502060401020303" pitchFamily="18" charset="0"/>
              </a:rPr>
              <a:t>lhm.containsKey</a:t>
            </a:r>
            <a:r>
              <a:rPr lang="en-US" sz="2000" b="1" i="1" dirty="0">
                <a:latin typeface="Perpetua" panose="02020502060401020303" pitchFamily="18" charset="0"/>
              </a:rPr>
              <a:t>("two"));</a:t>
            </a:r>
          </a:p>
          <a:p>
            <a:r>
              <a:rPr lang="en-US" sz="2000" dirty="0">
                <a:latin typeface="Perpetua" panose="02020502060401020303" pitchFamily="18" charset="0"/>
              </a:rPr>
              <a:t>        </a:t>
            </a:r>
            <a:r>
              <a:rPr lang="en-US" sz="2000" dirty="0" err="1">
                <a:latin typeface="Perpetua" panose="02020502060401020303" pitchFamily="18" charset="0"/>
              </a:rPr>
              <a:t>System.</a:t>
            </a:r>
            <a:r>
              <a:rPr lang="en-US" sz="2000" b="1" i="1" dirty="0" err="1">
                <a:latin typeface="Perpetua" panose="02020502060401020303" pitchFamily="18" charset="0"/>
              </a:rPr>
              <a:t>out.println</a:t>
            </a:r>
            <a:r>
              <a:rPr lang="en-US" sz="2000" b="1" i="1" dirty="0">
                <a:latin typeface="Perpetua" panose="02020502060401020303" pitchFamily="18" charset="0"/>
              </a:rPr>
              <a:t>("Contains value 'ONE'? "</a:t>
            </a:r>
            <a:r>
              <a:rPr lang="en-IN" sz="2000" dirty="0">
                <a:latin typeface="Perpetua" panose="02020502060401020303" pitchFamily="18" charset="0"/>
              </a:rPr>
              <a:t>   + </a:t>
            </a:r>
            <a:r>
              <a:rPr lang="en-IN" sz="2000" dirty="0" err="1">
                <a:latin typeface="Perpetua" panose="02020502060401020303" pitchFamily="18" charset="0"/>
              </a:rPr>
              <a:t>lhm.containsValue</a:t>
            </a:r>
            <a:r>
              <a:rPr lang="en-IN" sz="2000" dirty="0">
                <a:latin typeface="Perpetua" panose="02020502060401020303" pitchFamily="18" charset="0"/>
              </a:rPr>
              <a:t>("ONE"));</a:t>
            </a:r>
          </a:p>
          <a:p>
            <a:r>
              <a:rPr lang="en-IN" sz="2000" dirty="0">
                <a:latin typeface="Perpetua" panose="02020502060401020303" pitchFamily="18" charset="0"/>
              </a:rPr>
              <a:t>        </a:t>
            </a:r>
            <a:r>
              <a:rPr lang="en-IN" sz="2000" dirty="0" err="1">
                <a:latin typeface="Perpetua" panose="02020502060401020303" pitchFamily="18" charset="0"/>
              </a:rPr>
              <a:t>System.</a:t>
            </a:r>
            <a:r>
              <a:rPr lang="en-IN" sz="2000" b="1" i="1" dirty="0" err="1">
                <a:latin typeface="Perpetua" panose="02020502060401020303" pitchFamily="18" charset="0"/>
              </a:rPr>
              <a:t>out.println</a:t>
            </a:r>
            <a:r>
              <a:rPr lang="en-IN" sz="2000" b="1" i="1" dirty="0">
                <a:latin typeface="Perpetua" panose="02020502060401020303" pitchFamily="18" charset="0"/>
              </a:rPr>
              <a:t>("delete element 'one': " + </a:t>
            </a:r>
            <a:r>
              <a:rPr lang="en-IN" sz="2000" b="1" i="1" dirty="0" err="1">
                <a:latin typeface="Perpetua" panose="02020502060401020303" pitchFamily="18" charset="0"/>
              </a:rPr>
              <a:t>lhm.remove</a:t>
            </a:r>
            <a:r>
              <a:rPr lang="en-IN" sz="2000" b="1" i="1" dirty="0">
                <a:latin typeface="Perpetua" panose="02020502060401020303" pitchFamily="18" charset="0"/>
              </a:rPr>
              <a:t>("one"));</a:t>
            </a:r>
          </a:p>
          <a:p>
            <a:r>
              <a:rPr lang="en-IN" sz="2000" dirty="0">
                <a:latin typeface="Perpetua" panose="02020502060401020303" pitchFamily="18" charset="0"/>
              </a:rPr>
              <a:t>        </a:t>
            </a:r>
            <a:r>
              <a:rPr lang="en-IN" sz="2000" dirty="0" err="1">
                <a:latin typeface="Perpetua" panose="02020502060401020303" pitchFamily="18" charset="0"/>
              </a:rPr>
              <a:t>System.</a:t>
            </a:r>
            <a:r>
              <a:rPr lang="en-IN" sz="2000" b="1" i="1" dirty="0" err="1">
                <a:latin typeface="Perpetua" panose="02020502060401020303" pitchFamily="18" charset="0"/>
              </a:rPr>
              <a:t>out.println</a:t>
            </a:r>
            <a:r>
              <a:rPr lang="en-IN" sz="2000" b="1" i="1" dirty="0">
                <a:latin typeface="Perpetua" panose="02020502060401020303" pitchFamily="18" charset="0"/>
              </a:rPr>
              <a:t>(</a:t>
            </a:r>
            <a:r>
              <a:rPr lang="en-IN" sz="2000" b="1" i="1" dirty="0" err="1">
                <a:latin typeface="Perpetua" panose="02020502060401020303" pitchFamily="18" charset="0"/>
              </a:rPr>
              <a:t>lhm</a:t>
            </a:r>
            <a:r>
              <a:rPr lang="en-IN" sz="2000" b="1" i="1" dirty="0">
                <a:latin typeface="Perpetua" panose="02020502060401020303" pitchFamily="18" charset="0"/>
              </a:rPr>
              <a:t>);</a:t>
            </a:r>
          </a:p>
          <a:p>
            <a:r>
              <a:rPr lang="en-IN" sz="2000" dirty="0">
                <a:latin typeface="Perpetua" panose="02020502060401020303" pitchFamily="18" charset="0"/>
              </a:rPr>
              <a:t>    }</a:t>
            </a:r>
          </a:p>
          <a:p>
            <a:r>
              <a:rPr lang="en-IN" sz="2000" dirty="0">
                <a:latin typeface="Perpetua" panose="02020502060401020303" pitchFamily="18" charset="0"/>
              </a:rPr>
              <a:t>}</a:t>
            </a:r>
            <a:endParaRPr kumimoji="0" lang="en-US" altLang="en-US" sz="2000" b="0" i="0" u="none" strike="noStrike" cap="none" normalizeH="0" baseline="0" dirty="0">
              <a:ln>
                <a:noFill/>
              </a:ln>
              <a:solidFill>
                <a:schemeClr val="tx1"/>
              </a:solidFill>
              <a:effectLst/>
              <a:latin typeface="Perpetua" panose="02020502060401020303" pitchFamily="18" charset="0"/>
            </a:endParaRPr>
          </a:p>
        </p:txBody>
      </p:sp>
    </p:spTree>
    <p:extLst>
      <p:ext uri="{BB962C8B-B14F-4D97-AF65-F5344CB8AC3E}">
        <p14:creationId xmlns:p14="http://schemas.microsoft.com/office/powerpoint/2010/main" val="2680882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83A83-5005-48F0-86C6-9A5AFDC01697}"/>
              </a:ext>
            </a:extLst>
          </p:cNvPr>
          <p:cNvSpPr>
            <a:spLocks noGrp="1"/>
          </p:cNvSpPr>
          <p:nvPr>
            <p:ph idx="1"/>
          </p:nvPr>
        </p:nvSpPr>
        <p:spPr>
          <a:xfrm>
            <a:off x="422031" y="323557"/>
            <a:ext cx="10931769" cy="5853406"/>
          </a:xfrm>
        </p:spPr>
        <p:txBody>
          <a:bodyPr/>
          <a:lstStyle/>
          <a:p>
            <a:pPr marL="0" indent="0" algn="just">
              <a:buNone/>
            </a:pPr>
            <a:r>
              <a:rPr lang="en-IN" b="1" dirty="0">
                <a:latin typeface="Perpetua" panose="02020502060401020303" pitchFamily="18" charset="0"/>
              </a:rPr>
              <a:t>Using a Comparator</a:t>
            </a:r>
          </a:p>
          <a:p>
            <a:pPr marL="0" indent="0" algn="just">
              <a:buNone/>
            </a:pPr>
            <a:r>
              <a:rPr lang="en-US" dirty="0">
                <a:latin typeface="Perpetua" panose="02020502060401020303" pitchFamily="18" charset="0"/>
              </a:rPr>
              <a:t>The following is an example that demonstrates the power of a custom comparator. It implements the </a:t>
            </a:r>
            <a:r>
              <a:rPr lang="en-US" b="1" dirty="0">
                <a:latin typeface="Perpetua" panose="02020502060401020303" pitchFamily="18" charset="0"/>
              </a:rPr>
              <a:t>compare( ) </a:t>
            </a:r>
            <a:r>
              <a:rPr lang="en-US" dirty="0">
                <a:latin typeface="Perpetua" panose="02020502060401020303" pitchFamily="18" charset="0"/>
              </a:rPr>
              <a:t>method for strings that operates in reverse of normal. Thus, it causes a tree set to be stored in reverse order.</a:t>
            </a:r>
            <a:endParaRPr lang="en-IN" dirty="0">
              <a:latin typeface="Perpetua" panose="02020502060401020303" pitchFamily="18" charset="0"/>
            </a:endParaRPr>
          </a:p>
        </p:txBody>
      </p:sp>
    </p:spTree>
    <p:extLst>
      <p:ext uri="{BB962C8B-B14F-4D97-AF65-F5344CB8AC3E}">
        <p14:creationId xmlns:p14="http://schemas.microsoft.com/office/powerpoint/2010/main" val="36896060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A3D361-68AD-42D9-BF8B-3BD973F9AF34}"/>
              </a:ext>
            </a:extLst>
          </p:cNvPr>
          <p:cNvPicPr>
            <a:picLocks noChangeAspect="1"/>
          </p:cNvPicPr>
          <p:nvPr/>
        </p:nvPicPr>
        <p:blipFill>
          <a:blip r:embed="rId2"/>
          <a:stretch>
            <a:fillRect/>
          </a:stretch>
        </p:blipFill>
        <p:spPr>
          <a:xfrm>
            <a:off x="425107" y="168226"/>
            <a:ext cx="6468061" cy="6495585"/>
          </a:xfrm>
          <a:prstGeom prst="rect">
            <a:avLst/>
          </a:prstGeom>
        </p:spPr>
      </p:pic>
    </p:spTree>
    <p:extLst>
      <p:ext uri="{BB962C8B-B14F-4D97-AF65-F5344CB8AC3E}">
        <p14:creationId xmlns:p14="http://schemas.microsoft.com/office/powerpoint/2010/main" val="1412259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1A1327-510A-4CCE-9F64-E83DBD1692C6}"/>
              </a:ext>
            </a:extLst>
          </p:cNvPr>
          <p:cNvPicPr>
            <a:picLocks noChangeAspect="1"/>
          </p:cNvPicPr>
          <p:nvPr/>
        </p:nvPicPr>
        <p:blipFill>
          <a:blip r:embed="rId2"/>
          <a:stretch>
            <a:fillRect/>
          </a:stretch>
        </p:blipFill>
        <p:spPr>
          <a:xfrm>
            <a:off x="456687" y="432582"/>
            <a:ext cx="6824204" cy="2690446"/>
          </a:xfrm>
          <a:prstGeom prst="rect">
            <a:avLst/>
          </a:prstGeom>
        </p:spPr>
      </p:pic>
    </p:spTree>
    <p:extLst>
      <p:ext uri="{BB962C8B-B14F-4D97-AF65-F5344CB8AC3E}">
        <p14:creationId xmlns:p14="http://schemas.microsoft.com/office/powerpoint/2010/main" val="159329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A7A68-64AD-4776-9004-883AB03D89DB}"/>
              </a:ext>
            </a:extLst>
          </p:cNvPr>
          <p:cNvSpPr>
            <a:spLocks noGrp="1"/>
          </p:cNvSpPr>
          <p:nvPr>
            <p:ph idx="1"/>
          </p:nvPr>
        </p:nvSpPr>
        <p:spPr>
          <a:xfrm>
            <a:off x="365759" y="295422"/>
            <a:ext cx="11465169" cy="6386731"/>
          </a:xfrm>
        </p:spPr>
        <p:txBody>
          <a:bodyPr>
            <a:normAutofit fontScale="92500" lnSpcReduction="10000"/>
          </a:bodyPr>
          <a:lstStyle/>
          <a:p>
            <a:pPr marL="0" indent="0" algn="just">
              <a:buNone/>
            </a:pPr>
            <a:r>
              <a:rPr lang="en-US" dirty="0">
                <a:latin typeface="Perpetua" panose="02020502060401020303" pitchFamily="18" charset="0"/>
              </a:rPr>
              <a:t>The </a:t>
            </a:r>
            <a:r>
              <a:rPr lang="en-US" b="1" dirty="0">
                <a:latin typeface="Perpetua" panose="02020502060401020303" pitchFamily="18" charset="0"/>
              </a:rPr>
              <a:t>Collection </a:t>
            </a:r>
            <a:r>
              <a:rPr lang="en-US" dirty="0">
                <a:latin typeface="Perpetua" panose="02020502060401020303" pitchFamily="18" charset="0"/>
              </a:rPr>
              <a:t>interface is the foundation upon which the Collections Framework is built because it must be implemented by any class that defines a collection. </a:t>
            </a:r>
            <a:r>
              <a:rPr lang="en-US" b="1" dirty="0">
                <a:latin typeface="Perpetua" panose="02020502060401020303" pitchFamily="18" charset="0"/>
              </a:rPr>
              <a:t>Collection </a:t>
            </a:r>
            <a:r>
              <a:rPr lang="en-US" dirty="0">
                <a:latin typeface="Perpetua" panose="02020502060401020303" pitchFamily="18" charset="0"/>
              </a:rPr>
              <a:t>is a generic interface that has this declaration:</a:t>
            </a:r>
          </a:p>
          <a:p>
            <a:pPr marL="0" indent="0" algn="just">
              <a:buNone/>
            </a:pPr>
            <a:r>
              <a:rPr lang="en-IN" dirty="0">
                <a:latin typeface="Perpetua" panose="02020502060401020303" pitchFamily="18" charset="0"/>
              </a:rPr>
              <a:t>interface Collection&lt;E&gt;</a:t>
            </a:r>
          </a:p>
          <a:p>
            <a:pPr marL="0" indent="0" algn="just">
              <a:buNone/>
            </a:pPr>
            <a:r>
              <a:rPr lang="en-US" dirty="0">
                <a:latin typeface="Perpetua" panose="02020502060401020303" pitchFamily="18" charset="0"/>
              </a:rPr>
              <a:t>Here, </a:t>
            </a:r>
            <a:r>
              <a:rPr lang="en-US" b="1" dirty="0">
                <a:latin typeface="Perpetua" panose="02020502060401020303" pitchFamily="18" charset="0"/>
              </a:rPr>
              <a:t>E </a:t>
            </a:r>
            <a:r>
              <a:rPr lang="en-US" dirty="0">
                <a:latin typeface="Perpetua" panose="02020502060401020303" pitchFamily="18" charset="0"/>
              </a:rPr>
              <a:t>specifies the type of objects that the collection will hold. </a:t>
            </a:r>
            <a:r>
              <a:rPr lang="en-US" b="1" dirty="0">
                <a:latin typeface="Perpetua" panose="02020502060401020303" pitchFamily="18" charset="0"/>
              </a:rPr>
              <a:t>Collection </a:t>
            </a:r>
            <a:r>
              <a:rPr lang="en-US" dirty="0">
                <a:latin typeface="Perpetua" panose="02020502060401020303" pitchFamily="18" charset="0"/>
              </a:rPr>
              <a:t>extends the </a:t>
            </a:r>
            <a:r>
              <a:rPr lang="en-US" b="1" dirty="0" err="1">
                <a:latin typeface="Perpetua" panose="02020502060401020303" pitchFamily="18" charset="0"/>
              </a:rPr>
              <a:t>Iterable</a:t>
            </a:r>
            <a:r>
              <a:rPr lang="en-US" b="1" dirty="0">
                <a:latin typeface="Perpetua" panose="02020502060401020303" pitchFamily="18" charset="0"/>
              </a:rPr>
              <a:t> </a:t>
            </a:r>
            <a:r>
              <a:rPr lang="en-US" dirty="0">
                <a:latin typeface="Perpetua" panose="02020502060401020303" pitchFamily="18" charset="0"/>
              </a:rPr>
              <a:t>interface. This means that all collections can be cycled through by use of the for-each </a:t>
            </a:r>
            <a:r>
              <a:rPr lang="en-IN" dirty="0">
                <a:latin typeface="Perpetua" panose="02020502060401020303" pitchFamily="18" charset="0"/>
              </a:rPr>
              <a:t>style </a:t>
            </a:r>
            <a:r>
              <a:rPr lang="en-IN" b="1" dirty="0">
                <a:latin typeface="Perpetua" panose="02020502060401020303" pitchFamily="18" charset="0"/>
              </a:rPr>
              <a:t>for </a:t>
            </a:r>
            <a:r>
              <a:rPr lang="en-IN" dirty="0">
                <a:latin typeface="Perpetua" panose="02020502060401020303" pitchFamily="18" charset="0"/>
              </a:rPr>
              <a:t>loop.</a:t>
            </a:r>
          </a:p>
          <a:p>
            <a:pPr marL="0" indent="0" algn="just">
              <a:buNone/>
            </a:pPr>
            <a:r>
              <a:rPr lang="en-US" b="1" dirty="0">
                <a:latin typeface="Perpetua" panose="02020502060401020303" pitchFamily="18" charset="0"/>
              </a:rPr>
              <a:t>Collection </a:t>
            </a:r>
            <a:r>
              <a:rPr lang="en-US" dirty="0">
                <a:latin typeface="Perpetua" panose="02020502060401020303" pitchFamily="18" charset="0"/>
              </a:rPr>
              <a:t>declares the core methods that all collections will have. Because all collections implement </a:t>
            </a:r>
            <a:r>
              <a:rPr lang="en-US" b="1" dirty="0">
                <a:latin typeface="Perpetua" panose="02020502060401020303" pitchFamily="18" charset="0"/>
              </a:rPr>
              <a:t>Collection</a:t>
            </a:r>
            <a:r>
              <a:rPr lang="en-US" dirty="0">
                <a:latin typeface="Perpetua" panose="02020502060401020303" pitchFamily="18" charset="0"/>
              </a:rPr>
              <a:t>, familiarity with its methods is necessary for a clear understanding of the framework. Several of these methods can throw an </a:t>
            </a:r>
            <a:r>
              <a:rPr lang="en-US" b="1" dirty="0" err="1">
                <a:latin typeface="Perpetua" panose="02020502060401020303" pitchFamily="18" charset="0"/>
              </a:rPr>
              <a:t>UnsupportedOperationException</a:t>
            </a:r>
            <a:r>
              <a:rPr lang="en-US" dirty="0">
                <a:latin typeface="Perpetua" panose="02020502060401020303" pitchFamily="18" charset="0"/>
              </a:rPr>
              <a:t>. </a:t>
            </a:r>
          </a:p>
          <a:p>
            <a:pPr marL="0" indent="0" algn="just">
              <a:buNone/>
            </a:pPr>
            <a:r>
              <a:rPr lang="en-US" dirty="0">
                <a:latin typeface="Perpetua" panose="02020502060401020303" pitchFamily="18" charset="0"/>
              </a:rPr>
              <a:t>As explained, this occurs if a collection cannot be modified. </a:t>
            </a:r>
            <a:r>
              <a:rPr lang="en-US" dirty="0" err="1">
                <a:latin typeface="Perpetua" panose="02020502060401020303" pitchFamily="18" charset="0"/>
              </a:rPr>
              <a:t>A</a:t>
            </a:r>
            <a:r>
              <a:rPr lang="en-US" b="1" dirty="0" err="1">
                <a:latin typeface="Perpetua" panose="02020502060401020303" pitchFamily="18" charset="0"/>
              </a:rPr>
              <a:t>ClassCastException</a:t>
            </a:r>
            <a:r>
              <a:rPr lang="en-US" b="1" dirty="0">
                <a:latin typeface="Perpetua" panose="02020502060401020303" pitchFamily="18" charset="0"/>
              </a:rPr>
              <a:t> </a:t>
            </a:r>
            <a:r>
              <a:rPr lang="en-US" dirty="0">
                <a:latin typeface="Perpetua" panose="02020502060401020303" pitchFamily="18" charset="0"/>
              </a:rPr>
              <a:t>is generated when one object is incompatible with another, such as when an attempt is made to add an incompatible object to a collection. A </a:t>
            </a:r>
            <a:r>
              <a:rPr lang="en-US" b="1" dirty="0" err="1">
                <a:latin typeface="Perpetua" panose="02020502060401020303" pitchFamily="18" charset="0"/>
              </a:rPr>
              <a:t>NullPointerException</a:t>
            </a:r>
            <a:r>
              <a:rPr lang="en-US" b="1" dirty="0">
                <a:latin typeface="Perpetua" panose="02020502060401020303" pitchFamily="18" charset="0"/>
              </a:rPr>
              <a:t> </a:t>
            </a:r>
            <a:r>
              <a:rPr lang="en-US" dirty="0">
                <a:latin typeface="Perpetua" panose="02020502060401020303" pitchFamily="18" charset="0"/>
              </a:rPr>
              <a:t>is thrown if an attempt is made to store a </a:t>
            </a:r>
            <a:r>
              <a:rPr lang="en-US" b="1" dirty="0">
                <a:latin typeface="Perpetua" panose="02020502060401020303" pitchFamily="18" charset="0"/>
              </a:rPr>
              <a:t>null </a:t>
            </a:r>
            <a:r>
              <a:rPr lang="en-US" dirty="0">
                <a:latin typeface="Perpetua" panose="02020502060401020303" pitchFamily="18" charset="0"/>
              </a:rPr>
              <a:t>object and </a:t>
            </a:r>
            <a:r>
              <a:rPr lang="en-US" b="1" dirty="0">
                <a:latin typeface="Perpetua" panose="02020502060401020303" pitchFamily="18" charset="0"/>
              </a:rPr>
              <a:t>null </a:t>
            </a:r>
            <a:r>
              <a:rPr lang="en-US" dirty="0">
                <a:latin typeface="Perpetua" panose="02020502060401020303" pitchFamily="18" charset="0"/>
              </a:rPr>
              <a:t>elements are not allowed in the collection. An </a:t>
            </a:r>
            <a:r>
              <a:rPr lang="en-US" b="1" dirty="0" err="1">
                <a:latin typeface="Perpetua" panose="02020502060401020303" pitchFamily="18" charset="0"/>
              </a:rPr>
              <a:t>IllegalArgumentException</a:t>
            </a:r>
            <a:r>
              <a:rPr lang="en-US" b="1" dirty="0">
                <a:latin typeface="Perpetua" panose="02020502060401020303" pitchFamily="18" charset="0"/>
              </a:rPr>
              <a:t> </a:t>
            </a:r>
            <a:r>
              <a:rPr lang="en-US" dirty="0">
                <a:latin typeface="Perpetua" panose="02020502060401020303" pitchFamily="18" charset="0"/>
              </a:rPr>
              <a:t>is thrown if an invalid argument is used. An </a:t>
            </a:r>
            <a:r>
              <a:rPr lang="en-US" b="1" dirty="0" err="1">
                <a:latin typeface="Perpetua" panose="02020502060401020303" pitchFamily="18" charset="0"/>
              </a:rPr>
              <a:t>IllegalStateException</a:t>
            </a:r>
            <a:r>
              <a:rPr lang="en-US" b="1" dirty="0">
                <a:latin typeface="Perpetua" panose="02020502060401020303" pitchFamily="18" charset="0"/>
              </a:rPr>
              <a:t> </a:t>
            </a:r>
            <a:r>
              <a:rPr lang="en-US" dirty="0">
                <a:latin typeface="Perpetua" panose="02020502060401020303" pitchFamily="18" charset="0"/>
              </a:rPr>
              <a:t>is thrown if an attempt is made to add an element to a fixed-length collection that is full.</a:t>
            </a:r>
            <a:endParaRPr lang="en-IN" dirty="0">
              <a:latin typeface="Perpetua" panose="02020502060401020303" pitchFamily="18" charset="0"/>
            </a:endParaRPr>
          </a:p>
        </p:txBody>
      </p:sp>
    </p:spTree>
    <p:extLst>
      <p:ext uri="{BB962C8B-B14F-4D97-AF65-F5344CB8AC3E}">
        <p14:creationId xmlns:p14="http://schemas.microsoft.com/office/powerpoint/2010/main" val="3079956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6FED30-4C2E-4100-A821-E57740CE6794}"/>
              </a:ext>
            </a:extLst>
          </p:cNvPr>
          <p:cNvSpPr/>
          <p:nvPr/>
        </p:nvSpPr>
        <p:spPr>
          <a:xfrm>
            <a:off x="293077" y="198056"/>
            <a:ext cx="11605846" cy="6370975"/>
          </a:xfrm>
          <a:prstGeom prst="rect">
            <a:avLst/>
          </a:prstGeom>
        </p:spPr>
        <p:txBody>
          <a:bodyPr wrap="square">
            <a:spAutoFit/>
          </a:bodyPr>
          <a:lstStyle/>
          <a:p>
            <a:pPr algn="just"/>
            <a:r>
              <a:rPr lang="en-IN" sz="2400" b="1" dirty="0">
                <a:latin typeface="Perpetua" panose="02020502060401020303" pitchFamily="18" charset="0"/>
              </a:rPr>
              <a:t>What Are Generics?</a:t>
            </a:r>
          </a:p>
          <a:p>
            <a:pPr algn="just"/>
            <a:r>
              <a:rPr lang="en-US" sz="2400" dirty="0">
                <a:latin typeface="Perpetua" panose="02020502060401020303" pitchFamily="18" charset="0"/>
              </a:rPr>
              <a:t>At its core, the term </a:t>
            </a:r>
            <a:r>
              <a:rPr lang="en-US" sz="2400" i="1" dirty="0">
                <a:latin typeface="Perpetua" panose="02020502060401020303" pitchFamily="18" charset="0"/>
              </a:rPr>
              <a:t>generics </a:t>
            </a:r>
            <a:r>
              <a:rPr lang="en-US" sz="2400" dirty="0">
                <a:latin typeface="Perpetua" panose="02020502060401020303" pitchFamily="18" charset="0"/>
              </a:rPr>
              <a:t>means </a:t>
            </a:r>
            <a:r>
              <a:rPr lang="en-US" sz="2400" i="1" dirty="0">
                <a:latin typeface="Perpetua" panose="02020502060401020303" pitchFamily="18" charset="0"/>
              </a:rPr>
              <a:t>parameterized types. </a:t>
            </a:r>
            <a:r>
              <a:rPr lang="en-US" sz="2400" dirty="0">
                <a:latin typeface="Perpetua" panose="02020502060401020303" pitchFamily="18" charset="0"/>
              </a:rPr>
              <a:t>Parameterized types are important because they enable you to create classes, interfaces, and methods in which the type of data upon which they operate is specified as a parameter. </a:t>
            </a:r>
          </a:p>
          <a:p>
            <a:pPr algn="just"/>
            <a:r>
              <a:rPr lang="en-US" sz="2400" dirty="0">
                <a:latin typeface="Perpetua" panose="02020502060401020303" pitchFamily="18" charset="0"/>
              </a:rPr>
              <a:t>Using generics, it is possible to create a single class, for example, that automatically works with different types of data. A class, interface, or method that operates on a parameterized type is called </a:t>
            </a:r>
            <a:r>
              <a:rPr lang="en-US" sz="2400" i="1" dirty="0">
                <a:latin typeface="Perpetua" panose="02020502060401020303" pitchFamily="18" charset="0"/>
              </a:rPr>
              <a:t>generic, </a:t>
            </a:r>
            <a:r>
              <a:rPr lang="en-US" sz="2400" dirty="0">
                <a:latin typeface="Perpetua" panose="02020502060401020303" pitchFamily="18" charset="0"/>
              </a:rPr>
              <a:t>as in </a:t>
            </a:r>
            <a:r>
              <a:rPr lang="en-US" sz="2400" i="1" dirty="0">
                <a:latin typeface="Perpetua" panose="02020502060401020303" pitchFamily="18" charset="0"/>
              </a:rPr>
              <a:t>generic class </a:t>
            </a:r>
            <a:r>
              <a:rPr lang="en-IN" sz="2400" dirty="0">
                <a:latin typeface="Perpetua" panose="02020502060401020303" pitchFamily="18" charset="0"/>
              </a:rPr>
              <a:t>or </a:t>
            </a:r>
            <a:r>
              <a:rPr lang="en-IN" sz="2400" i="1" dirty="0">
                <a:latin typeface="Perpetua" panose="02020502060401020303" pitchFamily="18" charset="0"/>
              </a:rPr>
              <a:t>generic method.</a:t>
            </a:r>
          </a:p>
          <a:p>
            <a:pPr algn="just"/>
            <a:r>
              <a:rPr lang="en-US" sz="2400" dirty="0">
                <a:latin typeface="Perpetua" panose="02020502060401020303" pitchFamily="18" charset="0"/>
              </a:rPr>
              <a:t>It is important to understand that Java has always given you the ability to create generalized classes, interfaces, and methods by operating through references of type </a:t>
            </a:r>
            <a:r>
              <a:rPr lang="en-US" sz="2400" b="1" dirty="0">
                <a:latin typeface="Perpetua" panose="02020502060401020303" pitchFamily="18" charset="0"/>
              </a:rPr>
              <a:t>Object</a:t>
            </a:r>
            <a:r>
              <a:rPr lang="en-US" sz="2400" dirty="0">
                <a:latin typeface="Perpetua" panose="02020502060401020303" pitchFamily="18" charset="0"/>
              </a:rPr>
              <a:t>. Because </a:t>
            </a:r>
            <a:r>
              <a:rPr lang="en-US" sz="2400" b="1" dirty="0">
                <a:latin typeface="Perpetua" panose="02020502060401020303" pitchFamily="18" charset="0"/>
              </a:rPr>
              <a:t>Object </a:t>
            </a:r>
            <a:r>
              <a:rPr lang="en-US" sz="2400" dirty="0">
                <a:latin typeface="Perpetua" panose="02020502060401020303" pitchFamily="18" charset="0"/>
              </a:rPr>
              <a:t>is the superclass of all other classes, an </a:t>
            </a:r>
            <a:r>
              <a:rPr lang="en-US" sz="2400" b="1" dirty="0">
                <a:latin typeface="Perpetua" panose="02020502060401020303" pitchFamily="18" charset="0"/>
              </a:rPr>
              <a:t>Object </a:t>
            </a:r>
            <a:r>
              <a:rPr lang="en-US" sz="2400" dirty="0">
                <a:latin typeface="Perpetua" panose="02020502060401020303" pitchFamily="18" charset="0"/>
              </a:rPr>
              <a:t>reference can refer to any type object. </a:t>
            </a:r>
          </a:p>
          <a:p>
            <a:pPr algn="just"/>
            <a:r>
              <a:rPr lang="en-US" sz="2400" dirty="0">
                <a:latin typeface="Perpetua" panose="02020502060401020303" pitchFamily="18" charset="0"/>
              </a:rPr>
              <a:t>Thus, in pre-generics code, generalized classes, interfaces, and methods used </a:t>
            </a:r>
            <a:r>
              <a:rPr lang="en-US" sz="2400" b="1" dirty="0">
                <a:latin typeface="Perpetua" panose="02020502060401020303" pitchFamily="18" charset="0"/>
              </a:rPr>
              <a:t>Object </a:t>
            </a:r>
            <a:r>
              <a:rPr lang="en-US" sz="2400" dirty="0">
                <a:latin typeface="Perpetua" panose="02020502060401020303" pitchFamily="18" charset="0"/>
              </a:rPr>
              <a:t>references to operate on various types of objects. The problem was that they could not do so with type safety.</a:t>
            </a:r>
          </a:p>
          <a:p>
            <a:pPr algn="just"/>
            <a:r>
              <a:rPr lang="en-US" sz="2400" dirty="0">
                <a:latin typeface="Perpetua" panose="02020502060401020303" pitchFamily="18" charset="0"/>
              </a:rPr>
              <a:t>Generics add the type safety that was lacking. They also streamline the process, because it is no longer necessary to explicitly employ casts to translate between </a:t>
            </a:r>
            <a:r>
              <a:rPr lang="en-US" sz="2400" b="1" dirty="0">
                <a:latin typeface="Perpetua" panose="02020502060401020303" pitchFamily="18" charset="0"/>
              </a:rPr>
              <a:t>Object </a:t>
            </a:r>
            <a:r>
              <a:rPr lang="en-US" sz="2400" dirty="0">
                <a:latin typeface="Perpetua" panose="02020502060401020303" pitchFamily="18" charset="0"/>
              </a:rPr>
              <a:t>and the type of data that is being operated upon.</a:t>
            </a:r>
          </a:p>
          <a:p>
            <a:pPr algn="just"/>
            <a:r>
              <a:rPr lang="en-US" sz="2400" dirty="0">
                <a:latin typeface="Perpetua" panose="02020502060401020303" pitchFamily="18" charset="0"/>
              </a:rPr>
              <a:t>With generics, all casts are automatic and implicit. Thus, generics expand your ability to reuse code and let you do so safely and easily.</a:t>
            </a:r>
            <a:endParaRPr lang="en-IN" sz="2400" dirty="0">
              <a:latin typeface="Perpetua" panose="02020502060401020303" pitchFamily="18" charset="0"/>
            </a:endParaRPr>
          </a:p>
        </p:txBody>
      </p:sp>
    </p:spTree>
    <p:extLst>
      <p:ext uri="{BB962C8B-B14F-4D97-AF65-F5344CB8AC3E}">
        <p14:creationId xmlns:p14="http://schemas.microsoft.com/office/powerpoint/2010/main" val="1864661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F4FD9C-0314-4E93-8C3C-95C936FCB9E8}"/>
              </a:ext>
            </a:extLst>
          </p:cNvPr>
          <p:cNvPicPr>
            <a:picLocks noChangeAspect="1"/>
          </p:cNvPicPr>
          <p:nvPr/>
        </p:nvPicPr>
        <p:blipFill>
          <a:blip r:embed="rId2"/>
          <a:stretch>
            <a:fillRect/>
          </a:stretch>
        </p:blipFill>
        <p:spPr>
          <a:xfrm>
            <a:off x="339456" y="259446"/>
            <a:ext cx="6902476" cy="6408640"/>
          </a:xfrm>
          <a:prstGeom prst="rect">
            <a:avLst/>
          </a:prstGeom>
        </p:spPr>
      </p:pic>
    </p:spTree>
    <p:extLst>
      <p:ext uri="{BB962C8B-B14F-4D97-AF65-F5344CB8AC3E}">
        <p14:creationId xmlns:p14="http://schemas.microsoft.com/office/powerpoint/2010/main" val="2112358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CDE6-F758-4391-81B4-B3D2ECC8B2AC}"/>
              </a:ext>
            </a:extLst>
          </p:cNvPr>
          <p:cNvPicPr>
            <a:picLocks noChangeAspect="1"/>
          </p:cNvPicPr>
          <p:nvPr/>
        </p:nvPicPr>
        <p:blipFill>
          <a:blip r:embed="rId2"/>
          <a:stretch>
            <a:fillRect/>
          </a:stretch>
        </p:blipFill>
        <p:spPr>
          <a:xfrm>
            <a:off x="245232" y="164929"/>
            <a:ext cx="6225906" cy="6528993"/>
          </a:xfrm>
          <a:prstGeom prst="rect">
            <a:avLst/>
          </a:prstGeom>
        </p:spPr>
      </p:pic>
    </p:spTree>
    <p:extLst>
      <p:ext uri="{BB962C8B-B14F-4D97-AF65-F5344CB8AC3E}">
        <p14:creationId xmlns:p14="http://schemas.microsoft.com/office/powerpoint/2010/main" val="4503774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DA849-A8B9-4B50-A46D-E6C5AF72FDC3}"/>
              </a:ext>
            </a:extLst>
          </p:cNvPr>
          <p:cNvSpPr>
            <a:spLocks noGrp="1"/>
          </p:cNvSpPr>
          <p:nvPr>
            <p:ph idx="1"/>
          </p:nvPr>
        </p:nvSpPr>
        <p:spPr>
          <a:xfrm>
            <a:off x="436098" y="436098"/>
            <a:ext cx="10917702" cy="5740865"/>
          </a:xfrm>
        </p:spPr>
        <p:txBody>
          <a:bodyPr/>
          <a:lstStyle/>
          <a:p>
            <a:pPr marL="0" indent="0" algn="just">
              <a:buNone/>
            </a:pPr>
            <a:r>
              <a:rPr lang="en-US" b="1" dirty="0">
                <a:latin typeface="Perpetua" panose="02020502060401020303" pitchFamily="18" charset="0"/>
              </a:rPr>
              <a:t>A Generic Class with Two Type Parameters</a:t>
            </a:r>
          </a:p>
          <a:p>
            <a:pPr marL="0" indent="0" algn="just">
              <a:buNone/>
            </a:pPr>
            <a:r>
              <a:rPr lang="en-US" dirty="0">
                <a:latin typeface="Perpetua" panose="02020502060401020303" pitchFamily="18" charset="0"/>
              </a:rPr>
              <a:t>You can declare more than one type parameter in a generic type. To specify two or more type parameters, simply use a comma-separated list. For example, the following </a:t>
            </a:r>
            <a:r>
              <a:rPr lang="en-US" b="1" dirty="0" err="1">
                <a:latin typeface="Perpetua" panose="02020502060401020303" pitchFamily="18" charset="0"/>
              </a:rPr>
              <a:t>TwoGen</a:t>
            </a:r>
            <a:r>
              <a:rPr lang="en-US" b="1" dirty="0">
                <a:latin typeface="Perpetua" panose="02020502060401020303" pitchFamily="18" charset="0"/>
              </a:rPr>
              <a:t> </a:t>
            </a:r>
            <a:r>
              <a:rPr lang="en-US" dirty="0">
                <a:latin typeface="Perpetua" panose="02020502060401020303" pitchFamily="18" charset="0"/>
              </a:rPr>
              <a:t>class is a variation of the </a:t>
            </a:r>
            <a:r>
              <a:rPr lang="en-US" b="1" dirty="0">
                <a:latin typeface="Perpetua" panose="02020502060401020303" pitchFamily="18" charset="0"/>
              </a:rPr>
              <a:t>Gen </a:t>
            </a:r>
            <a:r>
              <a:rPr lang="en-US" dirty="0">
                <a:latin typeface="Perpetua" panose="02020502060401020303" pitchFamily="18" charset="0"/>
              </a:rPr>
              <a:t>class that has two type parameters:</a:t>
            </a: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40AAAD1D-8E60-4BA6-94DB-10C7F5061F3C}"/>
              </a:ext>
            </a:extLst>
          </p:cNvPr>
          <p:cNvPicPr>
            <a:picLocks noChangeAspect="1"/>
          </p:cNvPicPr>
          <p:nvPr/>
        </p:nvPicPr>
        <p:blipFill>
          <a:blip r:embed="rId2"/>
          <a:stretch>
            <a:fillRect/>
          </a:stretch>
        </p:blipFill>
        <p:spPr>
          <a:xfrm>
            <a:off x="436098" y="2834200"/>
            <a:ext cx="7708345" cy="3862022"/>
          </a:xfrm>
          <a:prstGeom prst="rect">
            <a:avLst/>
          </a:prstGeom>
        </p:spPr>
      </p:pic>
    </p:spTree>
    <p:extLst>
      <p:ext uri="{BB962C8B-B14F-4D97-AF65-F5344CB8AC3E}">
        <p14:creationId xmlns:p14="http://schemas.microsoft.com/office/powerpoint/2010/main" val="3477234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A29635-AE88-4111-BDB7-A9524B453A16}"/>
              </a:ext>
            </a:extLst>
          </p:cNvPr>
          <p:cNvPicPr>
            <a:picLocks noChangeAspect="1"/>
          </p:cNvPicPr>
          <p:nvPr/>
        </p:nvPicPr>
        <p:blipFill>
          <a:blip r:embed="rId2"/>
          <a:stretch>
            <a:fillRect/>
          </a:stretch>
        </p:blipFill>
        <p:spPr>
          <a:xfrm>
            <a:off x="396606" y="255563"/>
            <a:ext cx="4724034" cy="6436640"/>
          </a:xfrm>
          <a:prstGeom prst="rect">
            <a:avLst/>
          </a:prstGeom>
        </p:spPr>
      </p:pic>
      <p:pic>
        <p:nvPicPr>
          <p:cNvPr id="5" name="Picture 4">
            <a:extLst>
              <a:ext uri="{FF2B5EF4-FFF2-40B4-BE49-F238E27FC236}">
                <a16:creationId xmlns:a16="http://schemas.microsoft.com/office/drawing/2014/main" id="{CAF01FB8-EFC9-45B1-8125-E19C6ED2C5E5}"/>
              </a:ext>
            </a:extLst>
          </p:cNvPr>
          <p:cNvPicPr>
            <a:picLocks noChangeAspect="1"/>
          </p:cNvPicPr>
          <p:nvPr/>
        </p:nvPicPr>
        <p:blipFill>
          <a:blip r:embed="rId3"/>
          <a:stretch>
            <a:fillRect/>
          </a:stretch>
        </p:blipFill>
        <p:spPr>
          <a:xfrm>
            <a:off x="6607713" y="3298800"/>
            <a:ext cx="4913688" cy="1779637"/>
          </a:xfrm>
          <a:prstGeom prst="rect">
            <a:avLst/>
          </a:prstGeom>
        </p:spPr>
      </p:pic>
    </p:spTree>
    <p:extLst>
      <p:ext uri="{BB962C8B-B14F-4D97-AF65-F5344CB8AC3E}">
        <p14:creationId xmlns:p14="http://schemas.microsoft.com/office/powerpoint/2010/main" val="3377396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DB666-9F95-4F77-BB9E-84F1E60BF813}"/>
              </a:ext>
            </a:extLst>
          </p:cNvPr>
          <p:cNvSpPr>
            <a:spLocks noGrp="1"/>
          </p:cNvSpPr>
          <p:nvPr>
            <p:ph idx="1"/>
          </p:nvPr>
        </p:nvSpPr>
        <p:spPr>
          <a:xfrm>
            <a:off x="436098" y="365760"/>
            <a:ext cx="10917702" cy="5811203"/>
          </a:xfrm>
        </p:spPr>
        <p:txBody>
          <a:bodyPr/>
          <a:lstStyle/>
          <a:p>
            <a:pPr marL="0" indent="0" algn="just">
              <a:buNone/>
            </a:pPr>
            <a:r>
              <a:rPr lang="en-IN" b="1" dirty="0">
                <a:latin typeface="Perpetua" panose="02020502060401020303" pitchFamily="18" charset="0"/>
              </a:rPr>
              <a:t>Bounded Types</a:t>
            </a:r>
          </a:p>
          <a:p>
            <a:pPr marL="0" indent="0" algn="just">
              <a:buNone/>
            </a:pPr>
            <a:r>
              <a:rPr lang="en-US" dirty="0">
                <a:latin typeface="Perpetua" panose="02020502060401020303" pitchFamily="18" charset="0"/>
              </a:rPr>
              <a:t>In the preceding examples, the type parameters could be replaced by any class type. This is fine for many purposes, but sometimes it is useful to limit the types that can be passed to a type parameter. </a:t>
            </a:r>
          </a:p>
          <a:p>
            <a:pPr marL="0" indent="0" algn="just">
              <a:buNone/>
            </a:pPr>
            <a:r>
              <a:rPr lang="en-US" dirty="0">
                <a:latin typeface="Perpetua" panose="02020502060401020303" pitchFamily="18" charset="0"/>
              </a:rPr>
              <a:t>For example, assume that you want to create a generic class that contains a method that returns the average of an array of numbers. Furthermore, you want to use the class to obtain the average of an array of any type of number, including integers, floats, and </a:t>
            </a:r>
            <a:r>
              <a:rPr lang="en-IN" dirty="0">
                <a:latin typeface="Perpetua" panose="02020502060401020303" pitchFamily="18" charset="0"/>
              </a:rPr>
              <a:t>doubles.</a:t>
            </a:r>
          </a:p>
        </p:txBody>
      </p:sp>
    </p:spTree>
    <p:extLst>
      <p:ext uri="{BB962C8B-B14F-4D97-AF65-F5344CB8AC3E}">
        <p14:creationId xmlns:p14="http://schemas.microsoft.com/office/powerpoint/2010/main" val="3992113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6DF425-4FD0-4E38-9B95-1C21B3CB834C}"/>
              </a:ext>
            </a:extLst>
          </p:cNvPr>
          <p:cNvPicPr>
            <a:picLocks noChangeAspect="1"/>
          </p:cNvPicPr>
          <p:nvPr/>
        </p:nvPicPr>
        <p:blipFill>
          <a:blip r:embed="rId2"/>
          <a:stretch>
            <a:fillRect/>
          </a:stretch>
        </p:blipFill>
        <p:spPr>
          <a:xfrm>
            <a:off x="450386" y="331031"/>
            <a:ext cx="6316174" cy="5286228"/>
          </a:xfrm>
          <a:prstGeom prst="rect">
            <a:avLst/>
          </a:prstGeom>
        </p:spPr>
      </p:pic>
    </p:spTree>
    <p:extLst>
      <p:ext uri="{BB962C8B-B14F-4D97-AF65-F5344CB8AC3E}">
        <p14:creationId xmlns:p14="http://schemas.microsoft.com/office/powerpoint/2010/main" val="6545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E0243D-DF5C-4715-9FC1-F57DCF1E7317}"/>
              </a:ext>
            </a:extLst>
          </p:cNvPr>
          <p:cNvPicPr>
            <a:picLocks noChangeAspect="1"/>
          </p:cNvPicPr>
          <p:nvPr/>
        </p:nvPicPr>
        <p:blipFill>
          <a:blip r:embed="rId2"/>
          <a:stretch>
            <a:fillRect/>
          </a:stretch>
        </p:blipFill>
        <p:spPr>
          <a:xfrm>
            <a:off x="661914" y="599049"/>
            <a:ext cx="6898879" cy="1933136"/>
          </a:xfrm>
          <a:prstGeom prst="rect">
            <a:avLst/>
          </a:prstGeom>
        </p:spPr>
      </p:pic>
    </p:spTree>
    <p:extLst>
      <p:ext uri="{BB962C8B-B14F-4D97-AF65-F5344CB8AC3E}">
        <p14:creationId xmlns:p14="http://schemas.microsoft.com/office/powerpoint/2010/main" val="3885804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D2B9B-9F82-4E5B-AD10-912DFA077AE5}"/>
              </a:ext>
            </a:extLst>
          </p:cNvPr>
          <p:cNvSpPr>
            <a:spLocks noGrp="1"/>
          </p:cNvSpPr>
          <p:nvPr>
            <p:ph idx="1"/>
          </p:nvPr>
        </p:nvSpPr>
        <p:spPr>
          <a:xfrm>
            <a:off x="436098" y="365760"/>
            <a:ext cx="11352628" cy="5811203"/>
          </a:xfrm>
        </p:spPr>
        <p:txBody>
          <a:bodyPr>
            <a:normAutofit lnSpcReduction="10000"/>
          </a:bodyPr>
          <a:lstStyle/>
          <a:p>
            <a:pPr marL="0" indent="0" algn="just">
              <a:buNone/>
            </a:pPr>
            <a:r>
              <a:rPr lang="en-US" dirty="0">
                <a:latin typeface="Perpetua" panose="02020502060401020303" pitchFamily="18" charset="0"/>
              </a:rPr>
              <a:t>In </a:t>
            </a:r>
            <a:r>
              <a:rPr lang="en-US" b="1" dirty="0">
                <a:latin typeface="Perpetua" panose="02020502060401020303" pitchFamily="18" charset="0"/>
              </a:rPr>
              <a:t>Stats</a:t>
            </a:r>
            <a:r>
              <a:rPr lang="en-US" dirty="0">
                <a:latin typeface="Perpetua" panose="02020502060401020303" pitchFamily="18" charset="0"/>
              </a:rPr>
              <a:t>, the </a:t>
            </a:r>
            <a:r>
              <a:rPr lang="en-US" b="1" dirty="0">
                <a:latin typeface="Perpetua" panose="02020502060401020303" pitchFamily="18" charset="0"/>
              </a:rPr>
              <a:t>average( ) </a:t>
            </a:r>
            <a:r>
              <a:rPr lang="en-US" dirty="0">
                <a:latin typeface="Perpetua" panose="02020502060401020303" pitchFamily="18" charset="0"/>
              </a:rPr>
              <a:t>method attempts to obtain the </a:t>
            </a:r>
            <a:r>
              <a:rPr lang="en-US" b="1" dirty="0">
                <a:latin typeface="Perpetua" panose="02020502060401020303" pitchFamily="18" charset="0"/>
              </a:rPr>
              <a:t>double </a:t>
            </a:r>
            <a:r>
              <a:rPr lang="en-US" dirty="0">
                <a:latin typeface="Perpetua" panose="02020502060401020303" pitchFamily="18" charset="0"/>
              </a:rPr>
              <a:t>version of each number in the </a:t>
            </a:r>
            <a:r>
              <a:rPr lang="en-US" b="1" dirty="0" err="1">
                <a:latin typeface="Perpetua" panose="02020502060401020303" pitchFamily="18" charset="0"/>
              </a:rPr>
              <a:t>nums</a:t>
            </a:r>
            <a:r>
              <a:rPr lang="en-US" b="1" dirty="0">
                <a:latin typeface="Perpetua" panose="02020502060401020303" pitchFamily="18" charset="0"/>
              </a:rPr>
              <a:t> </a:t>
            </a:r>
            <a:r>
              <a:rPr lang="en-US" dirty="0">
                <a:latin typeface="Perpetua" panose="02020502060401020303" pitchFamily="18" charset="0"/>
              </a:rPr>
              <a:t>array by calling </a:t>
            </a:r>
            <a:r>
              <a:rPr lang="en-US" b="1" dirty="0" err="1">
                <a:latin typeface="Perpetua" panose="02020502060401020303" pitchFamily="18" charset="0"/>
              </a:rPr>
              <a:t>doubleValue</a:t>
            </a:r>
            <a:r>
              <a:rPr lang="en-US" b="1" dirty="0">
                <a:latin typeface="Perpetua" panose="02020502060401020303" pitchFamily="18" charset="0"/>
              </a:rPr>
              <a:t>( )</a:t>
            </a:r>
            <a:r>
              <a:rPr lang="en-US" dirty="0">
                <a:latin typeface="Perpetua" panose="02020502060401020303" pitchFamily="18" charset="0"/>
              </a:rPr>
              <a:t>. Because all numeric classes, such as </a:t>
            </a:r>
            <a:r>
              <a:rPr lang="en-US" b="1" dirty="0">
                <a:latin typeface="Perpetua" panose="02020502060401020303" pitchFamily="18" charset="0"/>
              </a:rPr>
              <a:t>Integer </a:t>
            </a:r>
            <a:r>
              <a:rPr lang="en-US" dirty="0">
                <a:latin typeface="Perpetua" panose="02020502060401020303" pitchFamily="18" charset="0"/>
              </a:rPr>
              <a:t>and </a:t>
            </a:r>
            <a:r>
              <a:rPr lang="en-US" b="1" dirty="0">
                <a:latin typeface="Perpetua" panose="02020502060401020303" pitchFamily="18" charset="0"/>
              </a:rPr>
              <a:t>Double</a:t>
            </a:r>
            <a:r>
              <a:rPr lang="en-US" dirty="0">
                <a:latin typeface="Perpetua" panose="02020502060401020303" pitchFamily="18" charset="0"/>
              </a:rPr>
              <a:t>, are subclasses of </a:t>
            </a:r>
            <a:r>
              <a:rPr lang="en-US" b="1" dirty="0">
                <a:latin typeface="Perpetua" panose="02020502060401020303" pitchFamily="18" charset="0"/>
              </a:rPr>
              <a:t>Number</a:t>
            </a:r>
            <a:r>
              <a:rPr lang="en-US" dirty="0">
                <a:latin typeface="Perpetua" panose="02020502060401020303" pitchFamily="18" charset="0"/>
              </a:rPr>
              <a:t>, and </a:t>
            </a:r>
            <a:r>
              <a:rPr lang="en-US" b="1" dirty="0">
                <a:latin typeface="Perpetua" panose="02020502060401020303" pitchFamily="18" charset="0"/>
              </a:rPr>
              <a:t>Number </a:t>
            </a:r>
            <a:r>
              <a:rPr lang="en-US" dirty="0">
                <a:latin typeface="Perpetua" panose="02020502060401020303" pitchFamily="18" charset="0"/>
              </a:rPr>
              <a:t>defines the </a:t>
            </a:r>
            <a:r>
              <a:rPr lang="en-US" b="1" dirty="0" err="1">
                <a:latin typeface="Perpetua" panose="02020502060401020303" pitchFamily="18" charset="0"/>
              </a:rPr>
              <a:t>doubleValue</a:t>
            </a:r>
            <a:r>
              <a:rPr lang="en-US" b="1" dirty="0">
                <a:latin typeface="Perpetua" panose="02020502060401020303" pitchFamily="18" charset="0"/>
              </a:rPr>
              <a:t>( ) </a:t>
            </a:r>
            <a:r>
              <a:rPr lang="en-US" dirty="0">
                <a:latin typeface="Perpetua" panose="02020502060401020303" pitchFamily="18" charset="0"/>
              </a:rPr>
              <a:t>method, this method is available to all numeric wrapper classes. </a:t>
            </a:r>
          </a:p>
          <a:p>
            <a:pPr marL="0" indent="0" algn="just">
              <a:buNone/>
            </a:pPr>
            <a:r>
              <a:rPr lang="en-US" dirty="0">
                <a:latin typeface="Perpetua" panose="02020502060401020303" pitchFamily="18" charset="0"/>
              </a:rPr>
              <a:t>The trouble is that the compiler has no way to know that you are intending to create </a:t>
            </a:r>
            <a:r>
              <a:rPr lang="en-US" b="1" dirty="0">
                <a:latin typeface="Perpetua" panose="02020502060401020303" pitchFamily="18" charset="0"/>
              </a:rPr>
              <a:t>Stats </a:t>
            </a:r>
            <a:r>
              <a:rPr lang="en-US" dirty="0">
                <a:latin typeface="Perpetua" panose="02020502060401020303" pitchFamily="18" charset="0"/>
              </a:rPr>
              <a:t>objects using only numeric types. Thus, when you try to compile </a:t>
            </a:r>
            <a:r>
              <a:rPr lang="en-US" b="1" dirty="0">
                <a:latin typeface="Perpetua" panose="02020502060401020303" pitchFamily="18" charset="0"/>
              </a:rPr>
              <a:t>Stats</a:t>
            </a:r>
            <a:r>
              <a:rPr lang="en-US" dirty="0">
                <a:latin typeface="Perpetua" panose="02020502060401020303" pitchFamily="18" charset="0"/>
              </a:rPr>
              <a:t>, an error is reported that indicates that the </a:t>
            </a:r>
            <a:r>
              <a:rPr lang="en-US" b="1" dirty="0" err="1">
                <a:latin typeface="Perpetua" panose="02020502060401020303" pitchFamily="18" charset="0"/>
              </a:rPr>
              <a:t>doubleValue</a:t>
            </a:r>
            <a:r>
              <a:rPr lang="en-US" b="1" dirty="0">
                <a:latin typeface="Perpetua" panose="02020502060401020303" pitchFamily="18" charset="0"/>
              </a:rPr>
              <a:t>( )</a:t>
            </a:r>
            <a:r>
              <a:rPr lang="en-US" dirty="0">
                <a:latin typeface="Perpetua" panose="02020502060401020303" pitchFamily="18" charset="0"/>
              </a:rPr>
              <a:t>method is unknown. </a:t>
            </a:r>
          </a:p>
          <a:p>
            <a:pPr marL="0" indent="0" algn="just">
              <a:buNone/>
            </a:pPr>
            <a:r>
              <a:rPr lang="en-US" dirty="0">
                <a:latin typeface="Perpetua" panose="02020502060401020303" pitchFamily="18" charset="0"/>
              </a:rPr>
              <a:t>To solve this problem, you need some way to tell the compiler that you intend to pass only numeric types to </a:t>
            </a:r>
            <a:r>
              <a:rPr lang="en-US" b="1" dirty="0">
                <a:latin typeface="Perpetua" panose="02020502060401020303" pitchFamily="18" charset="0"/>
              </a:rPr>
              <a:t>T</a:t>
            </a:r>
            <a:r>
              <a:rPr lang="en-US" dirty="0">
                <a:latin typeface="Perpetua" panose="02020502060401020303" pitchFamily="18" charset="0"/>
              </a:rPr>
              <a:t>. Furthermore, you need some way to </a:t>
            </a:r>
            <a:r>
              <a:rPr lang="en-US" i="1" dirty="0">
                <a:latin typeface="Perpetua" panose="02020502060401020303" pitchFamily="18" charset="0"/>
              </a:rPr>
              <a:t>ensure </a:t>
            </a:r>
            <a:r>
              <a:rPr lang="en-US" dirty="0">
                <a:latin typeface="Perpetua" panose="02020502060401020303" pitchFamily="18" charset="0"/>
              </a:rPr>
              <a:t>that </a:t>
            </a:r>
            <a:r>
              <a:rPr lang="en-US" i="1" dirty="0">
                <a:latin typeface="Perpetua" panose="02020502060401020303" pitchFamily="18" charset="0"/>
              </a:rPr>
              <a:t>only </a:t>
            </a:r>
            <a:r>
              <a:rPr lang="en-US" dirty="0">
                <a:latin typeface="Perpetua" panose="02020502060401020303" pitchFamily="18" charset="0"/>
              </a:rPr>
              <a:t>numeric types are actually passed.</a:t>
            </a:r>
          </a:p>
          <a:p>
            <a:pPr marL="0" indent="0" algn="just">
              <a:buNone/>
            </a:pPr>
            <a:r>
              <a:rPr lang="en-US" dirty="0">
                <a:latin typeface="Perpetua" panose="02020502060401020303" pitchFamily="18" charset="0"/>
              </a:rPr>
              <a:t>To handle such situations, Java provides </a:t>
            </a:r>
            <a:r>
              <a:rPr lang="en-US" i="1" dirty="0">
                <a:latin typeface="Perpetua" panose="02020502060401020303" pitchFamily="18" charset="0"/>
              </a:rPr>
              <a:t>bounded types. </a:t>
            </a:r>
            <a:r>
              <a:rPr lang="en-US" dirty="0">
                <a:latin typeface="Perpetua" panose="02020502060401020303" pitchFamily="18" charset="0"/>
              </a:rPr>
              <a:t>When specifying a type parameter, you can create an upper bound that declares the superclass from which all type arguments must be derived. This is accomplished through the use of an </a:t>
            </a:r>
            <a:r>
              <a:rPr lang="en-US" b="1" dirty="0">
                <a:latin typeface="Perpetua" panose="02020502060401020303" pitchFamily="18" charset="0"/>
              </a:rPr>
              <a:t>extends </a:t>
            </a:r>
            <a:r>
              <a:rPr lang="en-US" dirty="0">
                <a:latin typeface="Perpetua" panose="02020502060401020303" pitchFamily="18" charset="0"/>
              </a:rPr>
              <a:t>clause when specifying the type parameter, as shown here:</a:t>
            </a:r>
            <a:endParaRPr lang="en-IN" dirty="0">
              <a:latin typeface="Perpetua" panose="02020502060401020303" pitchFamily="18" charset="0"/>
            </a:endParaRPr>
          </a:p>
        </p:txBody>
      </p:sp>
    </p:spTree>
    <p:extLst>
      <p:ext uri="{BB962C8B-B14F-4D97-AF65-F5344CB8AC3E}">
        <p14:creationId xmlns:p14="http://schemas.microsoft.com/office/powerpoint/2010/main" val="29971596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E1B3D-3D80-4695-84BA-6DB83FFCDADD}"/>
              </a:ext>
            </a:extLst>
          </p:cNvPr>
          <p:cNvSpPr>
            <a:spLocks noGrp="1"/>
          </p:cNvSpPr>
          <p:nvPr>
            <p:ph idx="1"/>
          </p:nvPr>
        </p:nvSpPr>
        <p:spPr>
          <a:xfrm>
            <a:off x="379827" y="393895"/>
            <a:ext cx="11535507" cy="5783068"/>
          </a:xfrm>
        </p:spPr>
        <p:txBody>
          <a:bodyPr/>
          <a:lstStyle/>
          <a:p>
            <a:pPr marL="0" indent="0" algn="just">
              <a:buNone/>
            </a:pPr>
            <a:r>
              <a:rPr lang="en-IN" dirty="0">
                <a:latin typeface="Perpetua" panose="02020502060401020303" pitchFamily="18" charset="0"/>
              </a:rPr>
              <a:t>&lt;</a:t>
            </a:r>
            <a:r>
              <a:rPr lang="en-IN" i="1" dirty="0">
                <a:latin typeface="Perpetua" panose="02020502060401020303" pitchFamily="18" charset="0"/>
              </a:rPr>
              <a:t>T </a:t>
            </a:r>
            <a:r>
              <a:rPr lang="en-IN" dirty="0">
                <a:latin typeface="Perpetua" panose="02020502060401020303" pitchFamily="18" charset="0"/>
              </a:rPr>
              <a:t>extends </a:t>
            </a:r>
            <a:r>
              <a:rPr lang="en-IN" i="1" dirty="0">
                <a:latin typeface="Perpetua" panose="02020502060401020303" pitchFamily="18" charset="0"/>
              </a:rPr>
              <a:t>superclass</a:t>
            </a:r>
            <a:r>
              <a:rPr lang="en-IN" dirty="0">
                <a:latin typeface="Perpetua" panose="02020502060401020303" pitchFamily="18" charset="0"/>
              </a:rPr>
              <a:t>&gt;</a:t>
            </a:r>
          </a:p>
          <a:p>
            <a:pPr marL="0" indent="0" algn="just">
              <a:buNone/>
            </a:pPr>
            <a:r>
              <a:rPr lang="en-US" dirty="0">
                <a:latin typeface="Perpetua" panose="02020502060401020303" pitchFamily="18" charset="0"/>
              </a:rPr>
              <a:t>This specifies that </a:t>
            </a:r>
            <a:r>
              <a:rPr lang="en-US" i="1" dirty="0">
                <a:latin typeface="Perpetua" panose="02020502060401020303" pitchFamily="18" charset="0"/>
              </a:rPr>
              <a:t>T </a:t>
            </a:r>
            <a:r>
              <a:rPr lang="en-US" dirty="0">
                <a:latin typeface="Perpetua" panose="02020502060401020303" pitchFamily="18" charset="0"/>
              </a:rPr>
              <a:t>can only be replaced by </a:t>
            </a:r>
            <a:r>
              <a:rPr lang="en-US" i="1" dirty="0">
                <a:latin typeface="Perpetua" panose="02020502060401020303" pitchFamily="18" charset="0"/>
              </a:rPr>
              <a:t>superclass, </a:t>
            </a:r>
            <a:r>
              <a:rPr lang="en-US" dirty="0">
                <a:latin typeface="Perpetua" panose="02020502060401020303" pitchFamily="18" charset="0"/>
              </a:rPr>
              <a:t>or subclasses of </a:t>
            </a:r>
            <a:r>
              <a:rPr lang="en-US" i="1" dirty="0">
                <a:latin typeface="Perpetua" panose="02020502060401020303" pitchFamily="18" charset="0"/>
              </a:rPr>
              <a:t>superclass. </a:t>
            </a:r>
            <a:r>
              <a:rPr lang="en-US" dirty="0">
                <a:latin typeface="Perpetua" panose="02020502060401020303" pitchFamily="18" charset="0"/>
              </a:rPr>
              <a:t>Thus, </a:t>
            </a:r>
            <a:r>
              <a:rPr lang="en-US" i="1" dirty="0">
                <a:latin typeface="Perpetua" panose="02020502060401020303" pitchFamily="18" charset="0"/>
              </a:rPr>
              <a:t>superclass </a:t>
            </a:r>
            <a:r>
              <a:rPr lang="en-US" dirty="0">
                <a:latin typeface="Perpetua" panose="02020502060401020303" pitchFamily="18" charset="0"/>
              </a:rPr>
              <a:t>defines an inclusive, upper limit.</a:t>
            </a:r>
          </a:p>
          <a:p>
            <a:pPr marL="0" indent="0" algn="just">
              <a:buNone/>
            </a:pPr>
            <a:r>
              <a:rPr lang="en-US" dirty="0">
                <a:latin typeface="Perpetua" panose="02020502060401020303" pitchFamily="18" charset="0"/>
              </a:rPr>
              <a:t>You can use an upper bound to fix the </a:t>
            </a:r>
            <a:r>
              <a:rPr lang="en-US" b="1" dirty="0">
                <a:latin typeface="Perpetua" panose="02020502060401020303" pitchFamily="18" charset="0"/>
              </a:rPr>
              <a:t>Stats </a:t>
            </a:r>
            <a:r>
              <a:rPr lang="en-US" dirty="0">
                <a:latin typeface="Perpetua" panose="02020502060401020303" pitchFamily="18" charset="0"/>
              </a:rPr>
              <a:t>class shown earlier by specifying </a:t>
            </a:r>
            <a:r>
              <a:rPr lang="en-US" b="1" dirty="0">
                <a:latin typeface="Perpetua" panose="02020502060401020303" pitchFamily="18" charset="0"/>
              </a:rPr>
              <a:t>Number </a:t>
            </a:r>
            <a:r>
              <a:rPr lang="en-US" dirty="0">
                <a:latin typeface="Perpetua" panose="02020502060401020303" pitchFamily="18" charset="0"/>
              </a:rPr>
              <a:t>as an upper bound, as shown here:</a:t>
            </a:r>
            <a:endParaRPr lang="en-IN" dirty="0">
              <a:latin typeface="Perpetua" panose="02020502060401020303" pitchFamily="18" charset="0"/>
            </a:endParaRPr>
          </a:p>
        </p:txBody>
      </p:sp>
    </p:spTree>
    <p:extLst>
      <p:ext uri="{BB962C8B-B14F-4D97-AF65-F5344CB8AC3E}">
        <p14:creationId xmlns:p14="http://schemas.microsoft.com/office/powerpoint/2010/main" val="34245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A7A68-64AD-4776-9004-883AB03D89DB}"/>
              </a:ext>
            </a:extLst>
          </p:cNvPr>
          <p:cNvSpPr>
            <a:spLocks noGrp="1"/>
          </p:cNvSpPr>
          <p:nvPr>
            <p:ph idx="1"/>
          </p:nvPr>
        </p:nvSpPr>
        <p:spPr>
          <a:xfrm>
            <a:off x="182881" y="295422"/>
            <a:ext cx="11774658" cy="6386731"/>
          </a:xfrm>
        </p:spPr>
        <p:txBody>
          <a:bodyPr>
            <a:normAutofit/>
          </a:bodyPr>
          <a:lstStyle/>
          <a:p>
            <a:pPr marL="0" indent="0" algn="just">
              <a:buNone/>
            </a:pPr>
            <a:r>
              <a:rPr lang="en-US" sz="2600" dirty="0">
                <a:latin typeface="Perpetua" panose="02020502060401020303" pitchFamily="18" charset="0"/>
              </a:rPr>
              <a:t>Objects are added to a collection by calling </a:t>
            </a:r>
            <a:r>
              <a:rPr lang="en-US" sz="2600" b="1" dirty="0">
                <a:latin typeface="Perpetua" panose="02020502060401020303" pitchFamily="18" charset="0"/>
              </a:rPr>
              <a:t>add( )</a:t>
            </a:r>
            <a:r>
              <a:rPr lang="en-US" sz="2600" dirty="0">
                <a:latin typeface="Perpetua" panose="02020502060401020303" pitchFamily="18" charset="0"/>
              </a:rPr>
              <a:t>. Notice that </a:t>
            </a:r>
            <a:r>
              <a:rPr lang="en-US" sz="2600" b="1" dirty="0">
                <a:latin typeface="Perpetua" panose="02020502060401020303" pitchFamily="18" charset="0"/>
              </a:rPr>
              <a:t>add( ) </a:t>
            </a:r>
            <a:r>
              <a:rPr lang="en-US" sz="2600" dirty="0">
                <a:latin typeface="Perpetua" panose="02020502060401020303" pitchFamily="18" charset="0"/>
              </a:rPr>
              <a:t>takes an argument of type </a:t>
            </a:r>
            <a:r>
              <a:rPr lang="en-US" sz="2600" b="1" dirty="0">
                <a:latin typeface="Perpetua" panose="02020502060401020303" pitchFamily="18" charset="0"/>
              </a:rPr>
              <a:t>E</a:t>
            </a:r>
            <a:r>
              <a:rPr lang="en-US" sz="2600" dirty="0">
                <a:latin typeface="Perpetua" panose="02020502060401020303" pitchFamily="18" charset="0"/>
              </a:rPr>
              <a:t>, which means that objects added to a collection must be compatible with the type of data expected by the collection. </a:t>
            </a:r>
          </a:p>
          <a:p>
            <a:pPr marL="0" indent="0" algn="just">
              <a:buNone/>
            </a:pPr>
            <a:r>
              <a:rPr lang="en-US" sz="2600" dirty="0">
                <a:latin typeface="Perpetua" panose="02020502060401020303" pitchFamily="18" charset="0"/>
              </a:rPr>
              <a:t>You can add the entire contents of one collection to another </a:t>
            </a:r>
            <a:r>
              <a:rPr lang="en-IN" sz="2600" dirty="0">
                <a:latin typeface="Perpetua" panose="02020502060401020303" pitchFamily="18" charset="0"/>
              </a:rPr>
              <a:t>by calling </a:t>
            </a:r>
            <a:r>
              <a:rPr lang="en-IN" sz="2600" b="1" dirty="0" err="1">
                <a:latin typeface="Perpetua" panose="02020502060401020303" pitchFamily="18" charset="0"/>
              </a:rPr>
              <a:t>addAll</a:t>
            </a:r>
            <a:r>
              <a:rPr lang="en-IN" sz="2600" b="1" dirty="0">
                <a:latin typeface="Perpetua" panose="02020502060401020303" pitchFamily="18" charset="0"/>
              </a:rPr>
              <a:t>( )</a:t>
            </a:r>
            <a:r>
              <a:rPr lang="en-IN" sz="2600" dirty="0">
                <a:latin typeface="Perpetua" panose="02020502060401020303" pitchFamily="18" charset="0"/>
              </a:rPr>
              <a:t>.</a:t>
            </a:r>
          </a:p>
          <a:p>
            <a:pPr marL="0" indent="0" algn="just">
              <a:buNone/>
            </a:pPr>
            <a:r>
              <a:rPr lang="en-US" sz="2600" dirty="0">
                <a:latin typeface="Perpetua" panose="02020502060401020303" pitchFamily="18" charset="0"/>
              </a:rPr>
              <a:t>You can remove an object by using </a:t>
            </a:r>
            <a:r>
              <a:rPr lang="en-US" sz="2600" b="1" dirty="0">
                <a:latin typeface="Perpetua" panose="02020502060401020303" pitchFamily="18" charset="0"/>
              </a:rPr>
              <a:t>remove( )</a:t>
            </a:r>
            <a:r>
              <a:rPr lang="en-US" sz="2600" dirty="0">
                <a:latin typeface="Perpetua" panose="02020502060401020303" pitchFamily="18" charset="0"/>
              </a:rPr>
              <a:t>. </a:t>
            </a:r>
          </a:p>
          <a:p>
            <a:pPr marL="0" indent="0" algn="just">
              <a:buNone/>
            </a:pPr>
            <a:r>
              <a:rPr lang="en-US" sz="2600" dirty="0">
                <a:latin typeface="Perpetua" panose="02020502060401020303" pitchFamily="18" charset="0"/>
              </a:rPr>
              <a:t>To remove a group of objects, call </a:t>
            </a:r>
            <a:r>
              <a:rPr lang="en-US" sz="2600" b="1" dirty="0" err="1">
                <a:latin typeface="Perpetua" panose="02020502060401020303" pitchFamily="18" charset="0"/>
              </a:rPr>
              <a:t>removeAll</a:t>
            </a:r>
            <a:r>
              <a:rPr lang="en-US" sz="2600" b="1" dirty="0">
                <a:latin typeface="Perpetua" panose="02020502060401020303" pitchFamily="18" charset="0"/>
              </a:rPr>
              <a:t>( )</a:t>
            </a:r>
            <a:r>
              <a:rPr lang="en-US" sz="2600" dirty="0">
                <a:latin typeface="Perpetua" panose="02020502060401020303" pitchFamily="18" charset="0"/>
              </a:rPr>
              <a:t>. </a:t>
            </a:r>
          </a:p>
          <a:p>
            <a:pPr marL="0" indent="0" algn="just">
              <a:buNone/>
            </a:pPr>
            <a:r>
              <a:rPr lang="en-US" sz="2600" dirty="0">
                <a:latin typeface="Perpetua" panose="02020502060401020303" pitchFamily="18" charset="0"/>
              </a:rPr>
              <a:t>You can remove all elements except those of a specified group by calling </a:t>
            </a:r>
            <a:r>
              <a:rPr lang="en-US" sz="2600" b="1" dirty="0" err="1">
                <a:latin typeface="Perpetua" panose="02020502060401020303" pitchFamily="18" charset="0"/>
              </a:rPr>
              <a:t>retainAll</a:t>
            </a:r>
            <a:r>
              <a:rPr lang="en-US" sz="2600" b="1" dirty="0">
                <a:latin typeface="Perpetua" panose="02020502060401020303" pitchFamily="18" charset="0"/>
              </a:rPr>
              <a:t>( )</a:t>
            </a:r>
            <a:r>
              <a:rPr lang="en-US" sz="2600" dirty="0">
                <a:latin typeface="Perpetua" panose="02020502060401020303" pitchFamily="18" charset="0"/>
              </a:rPr>
              <a:t>. </a:t>
            </a:r>
          </a:p>
          <a:p>
            <a:pPr marL="0" indent="0" algn="just">
              <a:buNone/>
            </a:pPr>
            <a:r>
              <a:rPr lang="en-US" sz="2600" dirty="0">
                <a:latin typeface="Perpetua" panose="02020502060401020303" pitchFamily="18" charset="0"/>
              </a:rPr>
              <a:t>To empty a collection, call </a:t>
            </a:r>
            <a:r>
              <a:rPr lang="en-US" sz="2600" b="1" dirty="0">
                <a:latin typeface="Perpetua" panose="02020502060401020303" pitchFamily="18" charset="0"/>
              </a:rPr>
              <a:t>clear( )</a:t>
            </a:r>
            <a:r>
              <a:rPr lang="en-US" sz="2600" dirty="0">
                <a:latin typeface="Perpetua" panose="02020502060401020303" pitchFamily="18" charset="0"/>
              </a:rPr>
              <a:t>.</a:t>
            </a:r>
          </a:p>
          <a:p>
            <a:pPr marL="0" indent="0" algn="just">
              <a:buNone/>
            </a:pPr>
            <a:r>
              <a:rPr lang="en-US" sz="2600" dirty="0">
                <a:latin typeface="Perpetua" panose="02020502060401020303" pitchFamily="18" charset="0"/>
              </a:rPr>
              <a:t>You can determine whether a collection contains a specific object by calling </a:t>
            </a:r>
            <a:r>
              <a:rPr lang="en-US" sz="2600" b="1" dirty="0">
                <a:latin typeface="Perpetua" panose="02020502060401020303" pitchFamily="18" charset="0"/>
              </a:rPr>
              <a:t>contains( )</a:t>
            </a:r>
            <a:r>
              <a:rPr lang="en-US" sz="2600" dirty="0">
                <a:latin typeface="Perpetua" panose="02020502060401020303" pitchFamily="18" charset="0"/>
              </a:rPr>
              <a:t>.</a:t>
            </a:r>
          </a:p>
          <a:p>
            <a:pPr marL="0" indent="0" algn="just">
              <a:buNone/>
            </a:pPr>
            <a:r>
              <a:rPr lang="en-US" sz="2600" dirty="0">
                <a:latin typeface="Perpetua" panose="02020502060401020303" pitchFamily="18" charset="0"/>
              </a:rPr>
              <a:t>To determine whether one collection contains all the members of another, call </a:t>
            </a:r>
            <a:r>
              <a:rPr lang="en-US" sz="2600" b="1" dirty="0" err="1">
                <a:latin typeface="Perpetua" panose="02020502060401020303" pitchFamily="18" charset="0"/>
              </a:rPr>
              <a:t>containsAll</a:t>
            </a:r>
            <a:r>
              <a:rPr lang="en-US" sz="2600" b="1" dirty="0">
                <a:latin typeface="Perpetua" panose="02020502060401020303" pitchFamily="18" charset="0"/>
              </a:rPr>
              <a:t>( )</a:t>
            </a:r>
            <a:r>
              <a:rPr lang="en-US" sz="2600" dirty="0">
                <a:latin typeface="Perpetua" panose="02020502060401020303" pitchFamily="18" charset="0"/>
              </a:rPr>
              <a:t>.</a:t>
            </a:r>
          </a:p>
          <a:p>
            <a:pPr marL="0" indent="0" algn="just">
              <a:buNone/>
            </a:pPr>
            <a:r>
              <a:rPr lang="en-US" sz="2600" dirty="0">
                <a:latin typeface="Perpetua" panose="02020502060401020303" pitchFamily="18" charset="0"/>
              </a:rPr>
              <a:t>You can determine when a collection is empty by calling </a:t>
            </a:r>
            <a:r>
              <a:rPr lang="en-US" sz="2600" b="1" dirty="0" err="1">
                <a:latin typeface="Perpetua" panose="02020502060401020303" pitchFamily="18" charset="0"/>
              </a:rPr>
              <a:t>isEmpty</a:t>
            </a:r>
            <a:r>
              <a:rPr lang="en-US" sz="2600" b="1" dirty="0">
                <a:latin typeface="Perpetua" panose="02020502060401020303" pitchFamily="18" charset="0"/>
              </a:rPr>
              <a:t>( )</a:t>
            </a:r>
            <a:r>
              <a:rPr lang="en-US" sz="2600" dirty="0">
                <a:latin typeface="Perpetua" panose="02020502060401020303" pitchFamily="18" charset="0"/>
              </a:rPr>
              <a:t>. </a:t>
            </a:r>
          </a:p>
          <a:p>
            <a:pPr marL="0" indent="0" algn="just">
              <a:buNone/>
            </a:pPr>
            <a:r>
              <a:rPr lang="en-US" sz="2600" dirty="0">
                <a:latin typeface="Perpetua" panose="02020502060401020303" pitchFamily="18" charset="0"/>
              </a:rPr>
              <a:t>The number of elements currently held in a collection can be determined by calling </a:t>
            </a:r>
            <a:r>
              <a:rPr lang="en-US" sz="2600" b="1" dirty="0">
                <a:latin typeface="Perpetua" panose="02020502060401020303" pitchFamily="18" charset="0"/>
              </a:rPr>
              <a:t>size( )</a:t>
            </a:r>
            <a:r>
              <a:rPr lang="en-US" sz="2600" dirty="0">
                <a:latin typeface="Perpetua" panose="02020502060401020303" pitchFamily="18" charset="0"/>
              </a:rPr>
              <a:t>.</a:t>
            </a:r>
            <a:endParaRPr lang="en-IN" sz="2600" dirty="0">
              <a:latin typeface="Perpetua" panose="02020502060401020303" pitchFamily="18" charset="0"/>
            </a:endParaRPr>
          </a:p>
        </p:txBody>
      </p:sp>
    </p:spTree>
    <p:extLst>
      <p:ext uri="{BB962C8B-B14F-4D97-AF65-F5344CB8AC3E}">
        <p14:creationId xmlns:p14="http://schemas.microsoft.com/office/powerpoint/2010/main" val="26723635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3EF6D-523F-4FAC-81D3-99C4D928C4E8}"/>
              </a:ext>
            </a:extLst>
          </p:cNvPr>
          <p:cNvPicPr>
            <a:picLocks noChangeAspect="1"/>
          </p:cNvPicPr>
          <p:nvPr/>
        </p:nvPicPr>
        <p:blipFill>
          <a:blip r:embed="rId2"/>
          <a:stretch>
            <a:fillRect/>
          </a:stretch>
        </p:blipFill>
        <p:spPr>
          <a:xfrm>
            <a:off x="428186" y="296080"/>
            <a:ext cx="7662446" cy="6414209"/>
          </a:xfrm>
          <a:prstGeom prst="rect">
            <a:avLst/>
          </a:prstGeom>
        </p:spPr>
      </p:pic>
    </p:spTree>
    <p:extLst>
      <p:ext uri="{BB962C8B-B14F-4D97-AF65-F5344CB8AC3E}">
        <p14:creationId xmlns:p14="http://schemas.microsoft.com/office/powerpoint/2010/main" val="32729476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BC8D86-838F-4D54-9FFD-70F5330EC7A9}"/>
              </a:ext>
            </a:extLst>
          </p:cNvPr>
          <p:cNvPicPr>
            <a:picLocks noChangeAspect="1"/>
          </p:cNvPicPr>
          <p:nvPr/>
        </p:nvPicPr>
        <p:blipFill>
          <a:blip r:embed="rId2"/>
          <a:stretch>
            <a:fillRect/>
          </a:stretch>
        </p:blipFill>
        <p:spPr>
          <a:xfrm>
            <a:off x="404225" y="189107"/>
            <a:ext cx="6460809" cy="6552615"/>
          </a:xfrm>
          <a:prstGeom prst="rect">
            <a:avLst/>
          </a:prstGeom>
        </p:spPr>
      </p:pic>
    </p:spTree>
    <p:extLst>
      <p:ext uri="{BB962C8B-B14F-4D97-AF65-F5344CB8AC3E}">
        <p14:creationId xmlns:p14="http://schemas.microsoft.com/office/powerpoint/2010/main" val="3881258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59C8D-188F-465E-A969-6C2F12CE9BB8}"/>
              </a:ext>
            </a:extLst>
          </p:cNvPr>
          <p:cNvSpPr>
            <a:spLocks noGrp="1"/>
          </p:cNvSpPr>
          <p:nvPr>
            <p:ph idx="1"/>
          </p:nvPr>
        </p:nvSpPr>
        <p:spPr>
          <a:xfrm>
            <a:off x="450165" y="281354"/>
            <a:ext cx="11408899" cy="5895609"/>
          </a:xfrm>
        </p:spPr>
        <p:txBody>
          <a:bodyPr>
            <a:normAutofit/>
          </a:bodyPr>
          <a:lstStyle/>
          <a:p>
            <a:pPr marL="0" indent="0" algn="just">
              <a:buNone/>
            </a:pPr>
            <a:r>
              <a:rPr lang="en-US" dirty="0">
                <a:latin typeface="Perpetua" panose="02020502060401020303" pitchFamily="18" charset="0"/>
              </a:rPr>
              <a:t>Notice how </a:t>
            </a:r>
            <a:r>
              <a:rPr lang="en-US" b="1" dirty="0">
                <a:latin typeface="Perpetua" panose="02020502060401020303" pitchFamily="18" charset="0"/>
              </a:rPr>
              <a:t>Stats </a:t>
            </a:r>
            <a:r>
              <a:rPr lang="en-US" dirty="0">
                <a:latin typeface="Perpetua" panose="02020502060401020303" pitchFamily="18" charset="0"/>
              </a:rPr>
              <a:t>is now declared by this line:</a:t>
            </a:r>
          </a:p>
          <a:p>
            <a:pPr marL="0" indent="0" algn="just">
              <a:buNone/>
            </a:pPr>
            <a:r>
              <a:rPr lang="en-US" dirty="0">
                <a:latin typeface="Perpetua" panose="02020502060401020303" pitchFamily="18" charset="0"/>
              </a:rPr>
              <a:t>class Stats&lt;T extends Number&gt; {</a:t>
            </a:r>
          </a:p>
          <a:p>
            <a:pPr marL="0" indent="0" algn="just">
              <a:buNone/>
            </a:pPr>
            <a:r>
              <a:rPr lang="en-US" dirty="0">
                <a:latin typeface="Perpetua" panose="02020502060401020303" pitchFamily="18" charset="0"/>
              </a:rPr>
              <a:t>Because the type </a:t>
            </a:r>
            <a:r>
              <a:rPr lang="en-US" b="1" dirty="0">
                <a:latin typeface="Perpetua" panose="02020502060401020303" pitchFamily="18" charset="0"/>
              </a:rPr>
              <a:t>T </a:t>
            </a:r>
            <a:r>
              <a:rPr lang="en-US" dirty="0">
                <a:latin typeface="Perpetua" panose="02020502060401020303" pitchFamily="18" charset="0"/>
              </a:rPr>
              <a:t>is now bounded by </a:t>
            </a:r>
            <a:r>
              <a:rPr lang="en-US" b="1" dirty="0">
                <a:latin typeface="Perpetua" panose="02020502060401020303" pitchFamily="18" charset="0"/>
              </a:rPr>
              <a:t>Number</a:t>
            </a:r>
            <a:r>
              <a:rPr lang="en-US" dirty="0">
                <a:latin typeface="Perpetua" panose="02020502060401020303" pitchFamily="18" charset="0"/>
              </a:rPr>
              <a:t>, the Java compiler knows that all objects of type </a:t>
            </a:r>
            <a:r>
              <a:rPr lang="en-US" b="1" dirty="0">
                <a:latin typeface="Perpetua" panose="02020502060401020303" pitchFamily="18" charset="0"/>
              </a:rPr>
              <a:t>T </a:t>
            </a:r>
            <a:r>
              <a:rPr lang="en-US" dirty="0">
                <a:latin typeface="Perpetua" panose="02020502060401020303" pitchFamily="18" charset="0"/>
              </a:rPr>
              <a:t>can call </a:t>
            </a:r>
            <a:r>
              <a:rPr lang="en-US" b="1" dirty="0" err="1">
                <a:latin typeface="Perpetua" panose="02020502060401020303" pitchFamily="18" charset="0"/>
              </a:rPr>
              <a:t>doubleValue</a:t>
            </a:r>
            <a:r>
              <a:rPr lang="en-US" b="1" dirty="0">
                <a:latin typeface="Perpetua" panose="02020502060401020303" pitchFamily="18" charset="0"/>
              </a:rPr>
              <a:t>( ) </a:t>
            </a:r>
            <a:r>
              <a:rPr lang="en-US" dirty="0">
                <a:latin typeface="Perpetua" panose="02020502060401020303" pitchFamily="18" charset="0"/>
              </a:rPr>
              <a:t>because it is a method declared by </a:t>
            </a:r>
            <a:r>
              <a:rPr lang="en-US" b="1" dirty="0">
                <a:latin typeface="Perpetua" panose="02020502060401020303" pitchFamily="18" charset="0"/>
              </a:rPr>
              <a:t>Number</a:t>
            </a:r>
            <a:r>
              <a:rPr lang="en-US" dirty="0">
                <a:latin typeface="Perpetua" panose="02020502060401020303" pitchFamily="18" charset="0"/>
              </a:rPr>
              <a:t>. This is, by itself, a major advantage. However, as an added bonus, the bounding of </a:t>
            </a:r>
            <a:r>
              <a:rPr lang="en-US" b="1" dirty="0">
                <a:latin typeface="Perpetua" panose="02020502060401020303" pitchFamily="18" charset="0"/>
              </a:rPr>
              <a:t>T </a:t>
            </a:r>
            <a:r>
              <a:rPr lang="en-US" dirty="0">
                <a:latin typeface="Perpetua" panose="02020502060401020303" pitchFamily="18" charset="0"/>
              </a:rPr>
              <a:t>also prevents nonnumeric </a:t>
            </a:r>
            <a:r>
              <a:rPr lang="en-US" b="1" dirty="0">
                <a:latin typeface="Perpetua" panose="02020502060401020303" pitchFamily="18" charset="0"/>
              </a:rPr>
              <a:t>Stats </a:t>
            </a:r>
            <a:r>
              <a:rPr lang="en-US" dirty="0">
                <a:latin typeface="Perpetua" panose="02020502060401020303" pitchFamily="18" charset="0"/>
              </a:rPr>
              <a:t>objects from being created. For example, if you try removing the comments from the lines at the end of the program, and then try recompiling, you will receive compile-time errors because </a:t>
            </a:r>
            <a:r>
              <a:rPr lang="en-US" b="1" dirty="0">
                <a:latin typeface="Perpetua" panose="02020502060401020303" pitchFamily="18" charset="0"/>
              </a:rPr>
              <a:t>String </a:t>
            </a:r>
            <a:r>
              <a:rPr lang="en-US" dirty="0">
                <a:latin typeface="Perpetua" panose="02020502060401020303" pitchFamily="18" charset="0"/>
              </a:rPr>
              <a:t>is not a subclass of </a:t>
            </a:r>
            <a:r>
              <a:rPr lang="en-US" b="1" dirty="0">
                <a:latin typeface="Perpetua" panose="02020502060401020303" pitchFamily="18" charset="0"/>
              </a:rPr>
              <a:t>Number</a:t>
            </a:r>
            <a:r>
              <a:rPr lang="en-US" dirty="0">
                <a:latin typeface="Perpetua" panose="02020502060401020303" pitchFamily="18" charset="0"/>
              </a:rPr>
              <a:t>.</a:t>
            </a:r>
            <a:endParaRPr lang="en-IN" dirty="0">
              <a:latin typeface="Perpetua" panose="02020502060401020303" pitchFamily="18" charset="0"/>
            </a:endParaRPr>
          </a:p>
        </p:txBody>
      </p:sp>
    </p:spTree>
    <p:extLst>
      <p:ext uri="{BB962C8B-B14F-4D97-AF65-F5344CB8AC3E}">
        <p14:creationId xmlns:p14="http://schemas.microsoft.com/office/powerpoint/2010/main" val="9083060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A8A6-473D-4216-A6D5-3383739B16F5}"/>
              </a:ext>
            </a:extLst>
          </p:cNvPr>
          <p:cNvSpPr>
            <a:spLocks noGrp="1"/>
          </p:cNvSpPr>
          <p:nvPr>
            <p:ph type="title"/>
          </p:nvPr>
        </p:nvSpPr>
        <p:spPr>
          <a:xfrm>
            <a:off x="838200" y="365126"/>
            <a:ext cx="10515600" cy="493004"/>
          </a:xfrm>
        </p:spPr>
        <p:txBody>
          <a:bodyPr>
            <a:normAutofit fontScale="90000"/>
          </a:bodyPr>
          <a:lstStyle/>
          <a:p>
            <a:pPr algn="ctr"/>
            <a:r>
              <a:rPr lang="en-IN" b="1" dirty="0">
                <a:solidFill>
                  <a:srgbClr val="FF0000"/>
                </a:solidFill>
              </a:rPr>
              <a:t>Wildcards in Java</a:t>
            </a:r>
            <a:endParaRPr lang="en-IN" dirty="0">
              <a:solidFill>
                <a:srgbClr val="FF0000"/>
              </a:solidFill>
            </a:endParaRPr>
          </a:p>
        </p:txBody>
      </p:sp>
      <p:sp>
        <p:nvSpPr>
          <p:cNvPr id="3" name="Content Placeholder 2">
            <a:extLst>
              <a:ext uri="{FF2B5EF4-FFF2-40B4-BE49-F238E27FC236}">
                <a16:creationId xmlns:a16="http://schemas.microsoft.com/office/drawing/2014/main" id="{6632727F-4D9D-4953-AACA-7B66841DDFC0}"/>
              </a:ext>
            </a:extLst>
          </p:cNvPr>
          <p:cNvSpPr>
            <a:spLocks noGrp="1"/>
          </p:cNvSpPr>
          <p:nvPr>
            <p:ph idx="1"/>
          </p:nvPr>
        </p:nvSpPr>
        <p:spPr>
          <a:xfrm>
            <a:off x="422031" y="858130"/>
            <a:ext cx="11479237" cy="5634745"/>
          </a:xfrm>
        </p:spPr>
        <p:txBody>
          <a:bodyPr>
            <a:noAutofit/>
          </a:bodyPr>
          <a:lstStyle/>
          <a:p>
            <a:pPr marL="0" indent="0" algn="just">
              <a:buNone/>
            </a:pPr>
            <a:r>
              <a:rPr lang="en-US" sz="2400" dirty="0">
                <a:latin typeface="Perpetua" panose="02020502060401020303" pitchFamily="18" charset="0"/>
              </a:rPr>
              <a:t>The question mark (?) is known as the wildcard in generic programming . It represents an unknown type. The wildcard can be used in a variety of situations such as the type of a parameter, field, or local variable; sometimes as a return type. Unlike arrays, different instantiations of a generic type are not compatible with each other, not even explicitly. This incompatibility may be softened by the wildcard if ? is used as an actual type parameter.</a:t>
            </a:r>
          </a:p>
          <a:p>
            <a:pPr marL="0" indent="0" algn="just">
              <a:buNone/>
            </a:pPr>
            <a:r>
              <a:rPr lang="en-US" sz="2400" b="1" dirty="0">
                <a:latin typeface="Perpetua" panose="02020502060401020303" pitchFamily="18" charset="0"/>
              </a:rPr>
              <a:t>Bounded and unbounded wildcards in Generics</a:t>
            </a:r>
            <a:r>
              <a:rPr lang="en-US" sz="2400" dirty="0">
                <a:latin typeface="Perpetua" panose="02020502060401020303" pitchFamily="18" charset="0"/>
              </a:rPr>
              <a:t> are two types of wildcard available on Java. Any Type can be bounded either upper or lower of the class hierarchy in Generics by using </a:t>
            </a:r>
            <a:r>
              <a:rPr lang="en-US" sz="2400" b="1" dirty="0">
                <a:latin typeface="Perpetua" panose="02020502060401020303" pitchFamily="18" charset="0"/>
              </a:rPr>
              <a:t>bounded wildcards</a:t>
            </a:r>
            <a:r>
              <a:rPr lang="en-US" sz="2400" dirty="0">
                <a:latin typeface="Perpetua" panose="02020502060401020303" pitchFamily="18" charset="0"/>
              </a:rPr>
              <a:t>. In short &lt;? extends T&gt; and &lt;? super T&gt; represent bounded wildcards while &lt;?&gt; represent an unbounded wildcard in generics.</a:t>
            </a:r>
          </a:p>
          <a:p>
            <a:pPr marL="0" indent="0" algn="just">
              <a:buNone/>
            </a:pPr>
            <a:r>
              <a:rPr lang="en-US" sz="2400" i="1" dirty="0">
                <a:latin typeface="Perpetua" panose="02020502060401020303" pitchFamily="18" charset="0"/>
              </a:rPr>
              <a:t>Bounded and unbounded wildcards in generics</a:t>
            </a:r>
            <a:r>
              <a:rPr lang="en-US" sz="2400" dirty="0">
                <a:latin typeface="Perpetua" panose="02020502060401020303" pitchFamily="18" charset="0"/>
              </a:rPr>
              <a:t> are used to bound any Type. Type can be upper bounded by using &lt;? extends T&gt; where </a:t>
            </a:r>
            <a:r>
              <a:rPr lang="en-US" sz="2400" b="1" dirty="0">
                <a:latin typeface="Perpetua" panose="02020502060401020303" pitchFamily="18" charset="0"/>
              </a:rPr>
              <a:t>all Types must be sub-class of T</a:t>
            </a:r>
            <a:r>
              <a:rPr lang="en-US" sz="2400" dirty="0">
                <a:latin typeface="Perpetua" panose="02020502060401020303" pitchFamily="18" charset="0"/>
              </a:rPr>
              <a:t> or lower bounded using &lt;? super T&gt; where </a:t>
            </a:r>
            <a:r>
              <a:rPr lang="en-US" sz="2400" b="1" dirty="0">
                <a:latin typeface="Perpetua" panose="02020502060401020303" pitchFamily="18" charset="0"/>
              </a:rPr>
              <a:t>all Types required to be the super class of T</a:t>
            </a:r>
            <a:r>
              <a:rPr lang="en-US" sz="2400" dirty="0">
                <a:latin typeface="Perpetua" panose="02020502060401020303" pitchFamily="18" charset="0"/>
              </a:rPr>
              <a:t>, here T represent the lower bound. </a:t>
            </a:r>
            <a:br>
              <a:rPr lang="en-US" sz="2400" dirty="0">
                <a:latin typeface="Perpetua" panose="02020502060401020303" pitchFamily="18" charset="0"/>
              </a:rPr>
            </a:br>
            <a:br>
              <a:rPr lang="en-US" sz="2400" dirty="0">
                <a:latin typeface="Perpetua" panose="02020502060401020303" pitchFamily="18" charset="0"/>
              </a:rPr>
            </a:br>
            <a:r>
              <a:rPr lang="en-US" sz="2400" dirty="0">
                <a:latin typeface="Perpetua" panose="02020502060401020303" pitchFamily="18" charset="0"/>
              </a:rPr>
              <a:t>Single &lt;?&gt; is called an unbounded wildcard in generic and it can represent any type, similar to Object in Java. For example  </a:t>
            </a:r>
            <a:r>
              <a:rPr lang="en-US" sz="2400" b="1" dirty="0">
                <a:latin typeface="Perpetua" panose="02020502060401020303" pitchFamily="18" charset="0"/>
              </a:rPr>
              <a:t>List&lt;?&gt;</a:t>
            </a:r>
            <a:r>
              <a:rPr lang="en-US" sz="2400" dirty="0">
                <a:latin typeface="Perpetua" panose="02020502060401020303" pitchFamily="18" charset="0"/>
              </a:rPr>
              <a:t> can represent any List e.g. List&lt;String&gt; or List&lt;Integer&gt; its provides highest level of flexibility on passing method argument.</a:t>
            </a:r>
            <a:br>
              <a:rPr lang="en-US" sz="2400" dirty="0">
                <a:latin typeface="Perpetua" panose="02020502060401020303" pitchFamily="18" charset="0"/>
              </a:rPr>
            </a:br>
            <a:br>
              <a:rPr lang="en-US" sz="2400" dirty="0">
                <a:latin typeface="Perpetua" panose="02020502060401020303" pitchFamily="18" charset="0"/>
              </a:rPr>
            </a:br>
            <a:endParaRPr lang="en-IN" sz="2400" dirty="0">
              <a:latin typeface="Perpetua" panose="02020502060401020303" pitchFamily="18" charset="0"/>
            </a:endParaRPr>
          </a:p>
        </p:txBody>
      </p:sp>
    </p:spTree>
    <p:extLst>
      <p:ext uri="{BB962C8B-B14F-4D97-AF65-F5344CB8AC3E}">
        <p14:creationId xmlns:p14="http://schemas.microsoft.com/office/powerpoint/2010/main" val="7120059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21A67-CB8F-4AF5-B73C-EE1722CAF02B}"/>
              </a:ext>
            </a:extLst>
          </p:cNvPr>
          <p:cNvSpPr>
            <a:spLocks noGrp="1"/>
          </p:cNvSpPr>
          <p:nvPr>
            <p:ph idx="1"/>
          </p:nvPr>
        </p:nvSpPr>
        <p:spPr>
          <a:xfrm>
            <a:off x="281354" y="239151"/>
            <a:ext cx="11605846" cy="5937812"/>
          </a:xfrm>
        </p:spPr>
        <p:txBody>
          <a:bodyPr/>
          <a:lstStyle/>
          <a:p>
            <a:pPr marL="0" indent="0">
              <a:buNone/>
            </a:pPr>
            <a:r>
              <a:rPr lang="en-US" b="1" dirty="0"/>
              <a:t>Types of wildcards in Java:</a:t>
            </a:r>
          </a:p>
          <a:p>
            <a:pPr marL="0" indent="0" algn="just">
              <a:buNone/>
            </a:pPr>
            <a:r>
              <a:rPr lang="en-US" b="1" dirty="0">
                <a:latin typeface="Perpetua" panose="02020502060401020303" pitchFamily="18" charset="0"/>
              </a:rPr>
              <a:t>Upper Bounded Wildcards:</a:t>
            </a:r>
            <a:r>
              <a:rPr lang="en-US" dirty="0">
                <a:latin typeface="Perpetua" panose="02020502060401020303" pitchFamily="18" charset="0"/>
              </a:rPr>
              <a:t> These wildcards can be used when you want to relax the restrictions on a variable. For example, say you want to write a method that works on List &lt; integer &gt;, List &lt; double &gt;, and List &lt; number &gt; , you can do this  using an upper bounded wildcard.</a:t>
            </a:r>
          </a:p>
          <a:p>
            <a:pPr marL="0" indent="0" algn="just">
              <a:buNone/>
            </a:pPr>
            <a:r>
              <a:rPr lang="en-US" dirty="0">
                <a:latin typeface="Perpetua" panose="02020502060401020303" pitchFamily="18" charset="0"/>
              </a:rPr>
              <a:t>To declare an upper-bounded wildcard, use the wildcard character (‘?’), followed by the extends keyword, followed by its upper bound.</a:t>
            </a:r>
          </a:p>
          <a:p>
            <a:pPr marL="0" indent="0" algn="just">
              <a:buNone/>
            </a:pPr>
            <a:r>
              <a:rPr lang="en-US" dirty="0">
                <a:latin typeface="Perpetua" panose="02020502060401020303" pitchFamily="18" charset="0"/>
              </a:rPr>
              <a:t>public static void add(List&lt;? extends Number&gt; list)</a:t>
            </a:r>
          </a:p>
          <a:p>
            <a:pPr marL="0" indent="0" algn="just">
              <a:buNone/>
            </a:pPr>
            <a:endParaRPr lang="en-IN" dirty="0">
              <a:latin typeface="Perpetua" panose="02020502060401020303" pitchFamily="18" charset="0"/>
            </a:endParaRPr>
          </a:p>
        </p:txBody>
      </p:sp>
    </p:spTree>
    <p:extLst>
      <p:ext uri="{BB962C8B-B14F-4D97-AF65-F5344CB8AC3E}">
        <p14:creationId xmlns:p14="http://schemas.microsoft.com/office/powerpoint/2010/main" val="39117416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9686DEA-04F3-453C-BB11-6B3935B44CFB}"/>
              </a:ext>
            </a:extLst>
          </p:cNvPr>
          <p:cNvSpPr>
            <a:spLocks noGrp="1" noChangeArrowheads="1"/>
          </p:cNvSpPr>
          <p:nvPr>
            <p:ph idx="1"/>
          </p:nvPr>
        </p:nvSpPr>
        <p:spPr bwMode="auto">
          <a:xfrm>
            <a:off x="351057" y="347165"/>
            <a:ext cx="6965048"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//Java program to demonstrate Upper Bounded Wildcards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java.util.Arrays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java.util.List</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WildcardDemo</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public</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main(String[]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//Upper Bounded Integer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List&lt;Integer&gt; list1= </a:t>
            </a:r>
            <a:r>
              <a:rPr kumimoji="0" lang="en-US" altLang="en-US" sz="18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4</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6</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//printing the sum of elements in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"Total sum is:"</a:t>
            </a:r>
            <a:r>
              <a:rPr kumimoji="0" lang="en-US" altLang="en-US" sz="1800" b="0" i="0" u="none" strike="noStrike" cap="none" normalizeH="0" baseline="0" dirty="0">
                <a:ln>
                  <a:noFill/>
                </a:ln>
                <a:solidFill>
                  <a:srgbClr val="000000"/>
                </a:solidFill>
                <a:effectLst/>
                <a:latin typeface="Consolas" panose="020B0609020204030204" pitchFamily="49" charset="0"/>
              </a:rPr>
              <a:t>+sum(list1));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//Double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List&lt;Double&gt; list2=</a:t>
            </a:r>
            <a:r>
              <a:rPr kumimoji="0" lang="en-US" altLang="en-US" sz="18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4.1</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6.1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//printing the sum of elements in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"Total sum is:"</a:t>
            </a:r>
            <a:r>
              <a:rPr kumimoji="0" lang="en-US" altLang="en-US" sz="1800" b="0" i="0" u="none" strike="noStrike" cap="none" normalizeH="0" baseline="0" dirty="0">
                <a:ln>
                  <a:noFill/>
                </a:ln>
                <a:solidFill>
                  <a:srgbClr val="000000"/>
                </a:solidFill>
                <a:effectLst/>
                <a:latin typeface="Consolas" panose="020B0609020204030204" pitchFamily="49" charset="0"/>
              </a:rPr>
              <a:t>+sum(list2));</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65828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8DD6FC-D00F-4D71-A806-2E6D072E1B10}"/>
              </a:ext>
            </a:extLst>
          </p:cNvPr>
          <p:cNvSpPr/>
          <p:nvPr/>
        </p:nvSpPr>
        <p:spPr>
          <a:xfrm>
            <a:off x="909711" y="342206"/>
            <a:ext cx="6096000" cy="3416320"/>
          </a:xfrm>
          <a:prstGeom prst="rect">
            <a:avLst/>
          </a:prstGeom>
        </p:spPr>
        <p:txBody>
          <a:bodyPr>
            <a:spAutoFit/>
          </a:bodyPr>
          <a:lstStyle/>
          <a:p>
            <a:pPr lvl="0" eaLnBrk="0" fontAlgn="base" hangingPunct="0">
              <a:spcBef>
                <a:spcPct val="0"/>
              </a:spcBef>
              <a:spcAft>
                <a:spcPct val="0"/>
              </a:spcAft>
            </a:pPr>
            <a:r>
              <a:rPr lang="en-US" altLang="en-US" b="1" dirty="0">
                <a:solidFill>
                  <a:srgbClr val="006699"/>
                </a:solidFill>
                <a:latin typeface="Consolas" panose="020B0609020204030204" pitchFamily="49" charset="0"/>
              </a:rPr>
              <a:t>private</a:t>
            </a:r>
            <a:r>
              <a:rPr lang="en-US" altLang="en-US" dirty="0">
                <a:solidFill>
                  <a:srgbClr val="40424E"/>
                </a:solidFill>
                <a:latin typeface="Consolas" panose="020B0609020204030204" pitchFamily="49" charset="0"/>
              </a:rPr>
              <a:t> </a:t>
            </a:r>
            <a:r>
              <a:rPr lang="en-US" altLang="en-US" b="1" dirty="0">
                <a:solidFill>
                  <a:srgbClr val="006699"/>
                </a:solidFill>
                <a:latin typeface="Consolas" panose="020B0609020204030204" pitchFamily="49" charset="0"/>
              </a:rPr>
              <a:t>static</a:t>
            </a:r>
            <a:r>
              <a:rPr lang="en-US" altLang="en-US" dirty="0">
                <a:solidFill>
                  <a:srgbClr val="40424E"/>
                </a:solidFill>
                <a:latin typeface="Consolas" panose="020B0609020204030204" pitchFamily="49" charset="0"/>
              </a:rPr>
              <a:t> </a:t>
            </a:r>
            <a:r>
              <a:rPr lang="en-US" altLang="en-US" b="1" dirty="0">
                <a:solidFill>
                  <a:srgbClr val="006699"/>
                </a:solidFill>
                <a:latin typeface="Consolas" panose="020B0609020204030204" pitchFamily="49" charset="0"/>
              </a:rPr>
              <a:t>double</a:t>
            </a: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sum(List&lt;? </a:t>
            </a:r>
            <a:r>
              <a:rPr lang="en-US" altLang="en-US" b="1" dirty="0">
                <a:solidFill>
                  <a:srgbClr val="006699"/>
                </a:solidFill>
                <a:latin typeface="Consolas" panose="020B0609020204030204" pitchFamily="49" charset="0"/>
              </a:rPr>
              <a:t>extends</a:t>
            </a: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Number&gt; list) </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b="1" dirty="0">
                <a:solidFill>
                  <a:srgbClr val="006699"/>
                </a:solidFill>
                <a:latin typeface="Consolas" panose="020B0609020204030204" pitchFamily="49" charset="0"/>
              </a:rPr>
              <a:t>double</a:t>
            </a: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sum=</a:t>
            </a:r>
            <a:r>
              <a:rPr lang="en-US" altLang="en-US" dirty="0">
                <a:solidFill>
                  <a:srgbClr val="009900"/>
                </a:solidFill>
                <a:latin typeface="Consolas" panose="020B0609020204030204" pitchFamily="49" charset="0"/>
              </a:rPr>
              <a:t>0.0</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b="1" dirty="0">
                <a:solidFill>
                  <a:srgbClr val="006699"/>
                </a:solidFill>
                <a:latin typeface="Consolas" panose="020B0609020204030204" pitchFamily="49" charset="0"/>
              </a:rPr>
              <a:t>for</a:t>
            </a: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(Number i: list)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sum+=</a:t>
            </a:r>
            <a:r>
              <a:rPr lang="en-US" altLang="en-US" dirty="0" err="1">
                <a:solidFill>
                  <a:srgbClr val="000000"/>
                </a:solidFill>
                <a:latin typeface="Consolas" panose="020B0609020204030204" pitchFamily="49" charset="0"/>
              </a:rPr>
              <a:t>i.doubleValue</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sum;</a:t>
            </a:r>
            <a:endParaRPr lang="en-US" altLang="en-US" dirty="0"/>
          </a:p>
          <a:p>
            <a:pPr lvl="0" eaLnBrk="0" fontAlgn="base" hangingPunct="0">
              <a:spcBef>
                <a:spcPct val="0"/>
              </a:spcBef>
              <a:spcAft>
                <a:spcPct val="0"/>
              </a:spcAft>
            </a:pPr>
            <a:r>
              <a:rPr lang="en-US" altLang="en-US" dirty="0">
                <a:solidFill>
                  <a:srgbClr val="40424E"/>
                </a:solidFill>
                <a:latin typeface="Consolas" panose="020B0609020204030204" pitchFamily="49" charset="0"/>
              </a:rPr>
              <a:t>    </a:t>
            </a:r>
            <a:r>
              <a:rPr lang="en-US" altLang="en-US" dirty="0">
                <a:solidFill>
                  <a:srgbClr val="000000"/>
                </a:solidFill>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solidFill>
                  <a:srgbClr val="000000"/>
                </a:solidFill>
                <a:latin typeface="Consolas" panose="020B0609020204030204" pitchFamily="49" charset="0"/>
              </a:rPr>
              <a:t>}</a:t>
            </a:r>
            <a:endParaRPr lang="en-IN" dirty="0"/>
          </a:p>
        </p:txBody>
      </p:sp>
      <p:sp>
        <p:nvSpPr>
          <p:cNvPr id="5" name="Rectangle 4">
            <a:extLst>
              <a:ext uri="{FF2B5EF4-FFF2-40B4-BE49-F238E27FC236}">
                <a16:creationId xmlns:a16="http://schemas.microsoft.com/office/drawing/2014/main" id="{43ADB838-AB08-4CC6-BE78-A67218CE6DA7}"/>
              </a:ext>
            </a:extLst>
          </p:cNvPr>
          <p:cNvSpPr/>
          <p:nvPr/>
        </p:nvSpPr>
        <p:spPr>
          <a:xfrm>
            <a:off x="445477" y="4099283"/>
            <a:ext cx="11469858" cy="1569660"/>
          </a:xfrm>
          <a:prstGeom prst="rect">
            <a:avLst/>
          </a:prstGeom>
        </p:spPr>
        <p:txBody>
          <a:bodyPr wrap="square">
            <a:spAutoFit/>
          </a:bodyPr>
          <a:lstStyle/>
          <a:p>
            <a:pPr algn="just"/>
            <a:r>
              <a:rPr lang="en-US" sz="2400" dirty="0">
                <a:solidFill>
                  <a:srgbClr val="40424E"/>
                </a:solidFill>
                <a:latin typeface="Perpetua" panose="02020502060401020303" pitchFamily="18" charset="0"/>
              </a:rPr>
              <a:t>In the above program, list1 and list2 are objects of the List class. list1 is a collection of Integer and list2 is a collection of Double. Both of them are being passed to method sum which has a wildcard that extends Number. This means that list being passed can be of any field or subclass of that field. Here, Integer and Double are subclasses of class Number.</a:t>
            </a:r>
            <a:endParaRPr lang="en-IN" sz="2400" dirty="0">
              <a:latin typeface="Perpetua" panose="02020502060401020303" pitchFamily="18" charset="0"/>
            </a:endParaRPr>
          </a:p>
        </p:txBody>
      </p:sp>
      <p:sp>
        <p:nvSpPr>
          <p:cNvPr id="6" name="Rectangle 1">
            <a:extLst>
              <a:ext uri="{FF2B5EF4-FFF2-40B4-BE49-F238E27FC236}">
                <a16:creationId xmlns:a16="http://schemas.microsoft.com/office/drawing/2014/main" id="{5D9B4BE0-CBFE-4B80-8C9B-E23E8180156A}"/>
              </a:ext>
            </a:extLst>
          </p:cNvPr>
          <p:cNvSpPr>
            <a:spLocks noChangeArrowheads="1"/>
          </p:cNvSpPr>
          <p:nvPr/>
        </p:nvSpPr>
        <p:spPr bwMode="auto">
          <a:xfrm>
            <a:off x="7005711" y="1499898"/>
            <a:ext cx="4026083" cy="64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Total sum is:22.0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Total sum is:15.299999999999999</a:t>
            </a:r>
            <a:r>
              <a:rPr kumimoji="0" lang="en-US" altLang="en-US"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52946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F4596-B7EC-4B27-B37C-9615888809CD}"/>
              </a:ext>
            </a:extLst>
          </p:cNvPr>
          <p:cNvSpPr>
            <a:spLocks noGrp="1"/>
          </p:cNvSpPr>
          <p:nvPr>
            <p:ph idx="1"/>
          </p:nvPr>
        </p:nvSpPr>
        <p:spPr>
          <a:xfrm>
            <a:off x="407963" y="351692"/>
            <a:ext cx="10945837" cy="5825271"/>
          </a:xfrm>
        </p:spPr>
        <p:txBody>
          <a:bodyPr/>
          <a:lstStyle/>
          <a:p>
            <a:pPr marL="0" indent="0" algn="just">
              <a:buNone/>
            </a:pPr>
            <a:r>
              <a:rPr lang="en-US" b="1" dirty="0">
                <a:latin typeface="Perpetua" panose="02020502060401020303" pitchFamily="18" charset="0"/>
              </a:rPr>
              <a:t>Lower Bounded Wildcards: </a:t>
            </a:r>
            <a:r>
              <a:rPr lang="en-US" dirty="0">
                <a:latin typeface="Perpetua" panose="02020502060401020303" pitchFamily="18" charset="0"/>
              </a:rPr>
              <a:t>It is expressed using the wildcard character (‘?’), followed by the super keyword, followed by its lower bound: &lt;? super A&gt;.</a:t>
            </a:r>
          </a:p>
          <a:p>
            <a:pPr marL="0" indent="0" algn="just">
              <a:buNone/>
            </a:pPr>
            <a:r>
              <a:rPr lang="en-IN" dirty="0">
                <a:latin typeface="Perpetua" panose="02020502060401020303" pitchFamily="18" charset="0"/>
              </a:rPr>
              <a:t>Syntax: </a:t>
            </a:r>
            <a:r>
              <a:rPr lang="en-IN" dirty="0" err="1">
                <a:latin typeface="Perpetua" panose="02020502060401020303" pitchFamily="18" charset="0"/>
              </a:rPr>
              <a:t>Collectiontype</a:t>
            </a:r>
            <a:r>
              <a:rPr lang="en-IN" dirty="0">
                <a:latin typeface="Perpetua" panose="02020502060401020303" pitchFamily="18" charset="0"/>
              </a:rPr>
              <a:t> &lt;? super A&gt;</a:t>
            </a:r>
          </a:p>
        </p:txBody>
      </p:sp>
    </p:spTree>
    <p:extLst>
      <p:ext uri="{BB962C8B-B14F-4D97-AF65-F5344CB8AC3E}">
        <p14:creationId xmlns:p14="http://schemas.microsoft.com/office/powerpoint/2010/main" val="3111741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165FB1-82E9-4913-B391-7815B8E33131}"/>
              </a:ext>
            </a:extLst>
          </p:cNvPr>
          <p:cNvSpPr>
            <a:spLocks noChangeArrowheads="1"/>
          </p:cNvSpPr>
          <p:nvPr/>
        </p:nvSpPr>
        <p:spPr bwMode="auto">
          <a:xfrm>
            <a:off x="342602" y="197346"/>
            <a:ext cx="11849398"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//Java program to demonstrate Lower Bounded Wildcards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java.util.Arrays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java.util.List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WildcardDemo</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main(String[]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//Lower Bounded Integer List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List&lt;Integer&gt; list1= </a:t>
            </a:r>
            <a:r>
              <a:rPr kumimoji="0" lang="en-US" altLang="en-US" sz="20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5</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6</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7</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//Integer list object is being passed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printOnlyIntegerClassorSuperClass</a:t>
            </a:r>
            <a:r>
              <a:rPr kumimoji="0" lang="en-US" altLang="en-US" sz="2000" b="0" i="0" u="none" strike="noStrike" cap="none" normalizeH="0" baseline="0" dirty="0">
                <a:ln>
                  <a:noFill/>
                </a:ln>
                <a:solidFill>
                  <a:srgbClr val="000000"/>
                </a:solidFill>
                <a:effectLst/>
                <a:latin typeface="Consolas" panose="020B0609020204030204" pitchFamily="49" charset="0"/>
              </a:rPr>
              <a:t>(list1);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//Number list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List&lt;Number&gt; list2= </a:t>
            </a:r>
            <a:r>
              <a:rPr kumimoji="0" lang="en-US" altLang="en-US" sz="20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5</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6</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7</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//Integer list object is being passed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printOnlyIntegerClassorSuperClass</a:t>
            </a:r>
            <a:r>
              <a:rPr kumimoji="0" lang="en-US" altLang="en-US" sz="2000" b="0" i="0" u="none" strike="noStrike" cap="none" normalizeH="0" baseline="0" dirty="0">
                <a:ln>
                  <a:noFill/>
                </a:ln>
                <a:solidFill>
                  <a:srgbClr val="000000"/>
                </a:solidFill>
                <a:effectLst/>
                <a:latin typeface="Consolas" panose="020B0609020204030204" pitchFamily="49" charset="0"/>
              </a:rPr>
              <a:t>(list2);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printOnlyIntegerClassorSuperClass</a:t>
            </a:r>
            <a:r>
              <a:rPr kumimoji="0" lang="en-US" altLang="en-US" sz="2000" b="0" i="0" u="none" strike="noStrike" cap="none" normalizeH="0" baseline="0" dirty="0">
                <a:ln>
                  <a:noFill/>
                </a:ln>
                <a:solidFill>
                  <a:srgbClr val="000000"/>
                </a:solidFill>
                <a:effectLst/>
                <a:latin typeface="Consolas" panose="020B0609020204030204" pitchFamily="49" charset="0"/>
              </a:rPr>
              <a:t>(List&lt;? </a:t>
            </a:r>
            <a:r>
              <a:rPr kumimoji="0" lang="en-US" altLang="en-US" sz="2000" b="1" i="0" u="none" strike="noStrike" cap="none" normalizeH="0" baseline="0" dirty="0">
                <a:ln>
                  <a:noFill/>
                </a:ln>
                <a:solidFill>
                  <a:srgbClr val="006699"/>
                </a:solidFill>
                <a:effectLst/>
                <a:latin typeface="Consolas" panose="020B0609020204030204" pitchFamily="49" charset="0"/>
              </a:rPr>
              <a:t>super</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Integer&gt; list)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2000" b="0" i="0" u="none" strike="noStrike" cap="none" normalizeH="0" baseline="0" dirty="0">
                <a:ln>
                  <a:noFill/>
                </a:ln>
                <a:solidFill>
                  <a:srgbClr val="000000"/>
                </a:solidFill>
                <a:effectLst/>
                <a:latin typeface="Consolas" panose="020B0609020204030204" pitchFamily="49" charset="0"/>
              </a:rPr>
              <a:t>(list);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9DCE1E-548E-46F2-999E-7EAB2F846570}"/>
              </a:ext>
            </a:extLst>
          </p:cNvPr>
          <p:cNvSpPr>
            <a:spLocks noChangeArrowheads="1"/>
          </p:cNvSpPr>
          <p:nvPr/>
        </p:nvSpPr>
        <p:spPr bwMode="auto">
          <a:xfrm>
            <a:off x="9875520" y="3429000"/>
            <a:ext cx="1814732"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rPr>
              <a:t>[4, 5, 6,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rPr>
              <a:t>[4, 5, 6, 7]</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6845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C9C92-F727-4DF8-AA80-25AE42FF2B0C}"/>
              </a:ext>
            </a:extLst>
          </p:cNvPr>
          <p:cNvSpPr>
            <a:spLocks noGrp="1"/>
          </p:cNvSpPr>
          <p:nvPr>
            <p:ph idx="1"/>
          </p:nvPr>
        </p:nvSpPr>
        <p:spPr>
          <a:xfrm>
            <a:off x="613117" y="306315"/>
            <a:ext cx="11245948" cy="4351338"/>
          </a:xfrm>
        </p:spPr>
        <p:txBody>
          <a:bodyPr/>
          <a:lstStyle/>
          <a:p>
            <a:pPr marL="0" indent="0" algn="just" fontAlgn="base">
              <a:buNone/>
            </a:pPr>
            <a:r>
              <a:rPr lang="en-US" dirty="0">
                <a:latin typeface="Perpetua" panose="02020502060401020303" pitchFamily="18" charset="0"/>
              </a:rPr>
              <a:t>Here arguments can be Integer or superclass of Integer(which is Number). The method </a:t>
            </a:r>
            <a:r>
              <a:rPr lang="en-US" dirty="0" err="1">
                <a:latin typeface="Perpetua" panose="02020502060401020303" pitchFamily="18" charset="0"/>
              </a:rPr>
              <a:t>printOnlyIntegerClassorSuperClass</a:t>
            </a:r>
            <a:r>
              <a:rPr lang="en-US" dirty="0">
                <a:latin typeface="Perpetua" panose="02020502060401020303" pitchFamily="18" charset="0"/>
              </a:rPr>
              <a:t> will only take Integer or its superclass objects. However, if we pass list of type Double then we will get compilation error. It is because only the Integer field or its superclass can be passed . Double is not the superclass of Integer.</a:t>
            </a:r>
          </a:p>
          <a:p>
            <a:pPr marL="0" indent="0" algn="just" fontAlgn="base">
              <a:buNone/>
            </a:pPr>
            <a:r>
              <a:rPr lang="en-US" dirty="0">
                <a:latin typeface="Perpetua" panose="02020502060401020303" pitchFamily="18" charset="0"/>
              </a:rPr>
              <a:t>Use extend wildcard when you want to get values out of a structure and super wildcard when you put values in a structure. Don’t use wildcard when you get and put values in a structure.</a:t>
            </a:r>
          </a:p>
          <a:p>
            <a:pPr marL="0" indent="0" algn="just">
              <a:buNone/>
            </a:pPr>
            <a:endParaRPr lang="en-IN" dirty="0">
              <a:latin typeface="Perpetua" panose="02020502060401020303" pitchFamily="18" charset="0"/>
            </a:endParaRPr>
          </a:p>
        </p:txBody>
      </p:sp>
    </p:spTree>
    <p:extLst>
      <p:ext uri="{BB962C8B-B14F-4D97-AF65-F5344CB8AC3E}">
        <p14:creationId xmlns:p14="http://schemas.microsoft.com/office/powerpoint/2010/main" val="404405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A7A68-64AD-4776-9004-883AB03D89DB}"/>
              </a:ext>
            </a:extLst>
          </p:cNvPr>
          <p:cNvSpPr>
            <a:spLocks noGrp="1"/>
          </p:cNvSpPr>
          <p:nvPr>
            <p:ph idx="1"/>
          </p:nvPr>
        </p:nvSpPr>
        <p:spPr>
          <a:xfrm>
            <a:off x="182881" y="295422"/>
            <a:ext cx="11774658" cy="6386731"/>
          </a:xfrm>
        </p:spPr>
        <p:txBody>
          <a:bodyPr>
            <a:normAutofit/>
          </a:bodyPr>
          <a:lstStyle/>
          <a:p>
            <a:pPr marL="0" indent="0" algn="just">
              <a:buNone/>
            </a:pPr>
            <a:r>
              <a:rPr lang="en-US" dirty="0">
                <a:latin typeface="Perpetua" panose="02020502060401020303" pitchFamily="18" charset="0"/>
              </a:rPr>
              <a:t>The </a:t>
            </a:r>
            <a:r>
              <a:rPr lang="en-US" b="1" dirty="0" err="1">
                <a:latin typeface="Perpetua" panose="02020502060401020303" pitchFamily="18" charset="0"/>
              </a:rPr>
              <a:t>toArray</a:t>
            </a:r>
            <a:r>
              <a:rPr lang="en-US" b="1" dirty="0">
                <a:latin typeface="Perpetua" panose="02020502060401020303" pitchFamily="18" charset="0"/>
              </a:rPr>
              <a:t>( ) </a:t>
            </a:r>
            <a:r>
              <a:rPr lang="en-US" dirty="0">
                <a:latin typeface="Perpetua" panose="02020502060401020303" pitchFamily="18" charset="0"/>
              </a:rPr>
              <a:t>methods return an array that contains the elements stored in the invoking collection. The first returns an array of </a:t>
            </a:r>
            <a:r>
              <a:rPr lang="en-US" b="1" dirty="0">
                <a:latin typeface="Perpetua" panose="02020502060401020303" pitchFamily="18" charset="0"/>
              </a:rPr>
              <a:t>Object</a:t>
            </a:r>
            <a:r>
              <a:rPr lang="en-US" dirty="0">
                <a:latin typeface="Perpetua" panose="02020502060401020303" pitchFamily="18" charset="0"/>
              </a:rPr>
              <a:t>. The second returns an array of elements that have the same type as the array specified as a parameter.</a:t>
            </a:r>
          </a:p>
          <a:p>
            <a:pPr marL="0" indent="0" algn="just">
              <a:buNone/>
            </a:pPr>
            <a:endParaRPr lang="en-US" sz="2600" dirty="0">
              <a:latin typeface="Perpetua" panose="02020502060401020303" pitchFamily="18" charset="0"/>
            </a:endParaRPr>
          </a:p>
          <a:p>
            <a:pPr marL="0" indent="0" algn="just">
              <a:buNone/>
            </a:pPr>
            <a:r>
              <a:rPr lang="en-US" dirty="0">
                <a:latin typeface="Perpetua" panose="02020502060401020303" pitchFamily="18" charset="0"/>
              </a:rPr>
              <a:t>Two collections can be compared for equality by calling </a:t>
            </a:r>
            <a:r>
              <a:rPr lang="en-US" b="1" dirty="0">
                <a:latin typeface="Perpetua" panose="02020502060401020303" pitchFamily="18" charset="0"/>
              </a:rPr>
              <a:t>equals( )</a:t>
            </a:r>
            <a:r>
              <a:rPr lang="en-US" dirty="0">
                <a:latin typeface="Perpetua" panose="02020502060401020303" pitchFamily="18" charset="0"/>
              </a:rPr>
              <a:t>. The precise meaning of equality” may differ from collection to collection. </a:t>
            </a:r>
          </a:p>
          <a:p>
            <a:pPr marL="0" indent="0" algn="just">
              <a:buNone/>
            </a:pPr>
            <a:r>
              <a:rPr lang="en-US" dirty="0">
                <a:latin typeface="Perpetua" panose="02020502060401020303" pitchFamily="18" charset="0"/>
              </a:rPr>
              <a:t>For example, you can implement </a:t>
            </a:r>
            <a:r>
              <a:rPr lang="en-US" b="1" dirty="0">
                <a:latin typeface="Perpetua" panose="02020502060401020303" pitchFamily="18" charset="0"/>
              </a:rPr>
              <a:t>equals( ) </a:t>
            </a:r>
            <a:r>
              <a:rPr lang="en-US" dirty="0">
                <a:latin typeface="Perpetua" panose="02020502060401020303" pitchFamily="18" charset="0"/>
              </a:rPr>
              <a:t>so that it compares the values of elements stored in the collection. Alternatively, </a:t>
            </a:r>
            <a:r>
              <a:rPr lang="en-US" b="1" dirty="0">
                <a:latin typeface="Perpetua" panose="02020502060401020303" pitchFamily="18" charset="0"/>
              </a:rPr>
              <a:t>equals( ) </a:t>
            </a:r>
            <a:r>
              <a:rPr lang="en-US" dirty="0">
                <a:latin typeface="Perpetua" panose="02020502060401020303" pitchFamily="18" charset="0"/>
              </a:rPr>
              <a:t>can compare references to those elements.</a:t>
            </a:r>
          </a:p>
          <a:p>
            <a:pPr marL="0" indent="0" algn="just">
              <a:buNone/>
            </a:pPr>
            <a:r>
              <a:rPr lang="en-US" dirty="0">
                <a:latin typeface="Perpetua" panose="02020502060401020303" pitchFamily="18" charset="0"/>
              </a:rPr>
              <a:t>One more very important method is </a:t>
            </a:r>
            <a:r>
              <a:rPr lang="en-US" b="1" dirty="0">
                <a:latin typeface="Perpetua" panose="02020502060401020303" pitchFamily="18" charset="0"/>
              </a:rPr>
              <a:t>iterator( )</a:t>
            </a:r>
            <a:r>
              <a:rPr lang="en-US" dirty="0">
                <a:latin typeface="Perpetua" panose="02020502060401020303" pitchFamily="18" charset="0"/>
              </a:rPr>
              <a:t>, which returns an iterator to a collection. Iterators are frequently used when working with collections.</a:t>
            </a:r>
            <a:endParaRPr lang="en-IN" sz="2600" dirty="0">
              <a:latin typeface="Perpetua" panose="02020502060401020303" pitchFamily="18" charset="0"/>
            </a:endParaRPr>
          </a:p>
        </p:txBody>
      </p:sp>
    </p:spTree>
    <p:extLst>
      <p:ext uri="{BB962C8B-B14F-4D97-AF65-F5344CB8AC3E}">
        <p14:creationId xmlns:p14="http://schemas.microsoft.com/office/powerpoint/2010/main" val="33842606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77A206-038A-4E08-925A-CD246CAC2F43}"/>
              </a:ext>
            </a:extLst>
          </p:cNvPr>
          <p:cNvSpPr>
            <a:spLocks noGrp="1"/>
          </p:cNvSpPr>
          <p:nvPr>
            <p:ph idx="1"/>
          </p:nvPr>
        </p:nvSpPr>
        <p:spPr>
          <a:xfrm>
            <a:off x="838200" y="393895"/>
            <a:ext cx="10515600" cy="5783068"/>
          </a:xfrm>
        </p:spPr>
        <p:txBody>
          <a:bodyPr/>
          <a:lstStyle/>
          <a:p>
            <a:pPr marL="0" indent="0" algn="just" fontAlgn="base">
              <a:buNone/>
            </a:pPr>
            <a:r>
              <a:rPr lang="en-US" b="1" dirty="0">
                <a:latin typeface="Perpetua" panose="02020502060401020303" pitchFamily="18" charset="0"/>
              </a:rPr>
              <a:t>Unbounded Wildcard:</a:t>
            </a:r>
            <a:r>
              <a:rPr lang="en-US" dirty="0">
                <a:latin typeface="Perpetua" panose="02020502060401020303" pitchFamily="18" charset="0"/>
              </a:rPr>
              <a:t> This wildcard type is specified using the wildcard character (?), for example, List. This is called a list of unknown type. These are useful in the following cases.</a:t>
            </a:r>
          </a:p>
          <a:p>
            <a:pPr marL="0" indent="0" algn="just" fontAlgn="base">
              <a:buNone/>
            </a:pPr>
            <a:r>
              <a:rPr lang="en-US" dirty="0">
                <a:latin typeface="Perpetua" panose="02020502060401020303" pitchFamily="18" charset="0"/>
              </a:rPr>
              <a:t>When writing a method which can be employed using functionality provided in Object class.</a:t>
            </a:r>
          </a:p>
          <a:p>
            <a:pPr marL="0" indent="0" algn="just" fontAlgn="base">
              <a:buNone/>
            </a:pPr>
            <a:r>
              <a:rPr lang="en-US" dirty="0">
                <a:latin typeface="Perpetua" panose="02020502060401020303" pitchFamily="18" charset="0"/>
              </a:rPr>
              <a:t>When the code is using methods in the generic class that don’t depend on the type parameter</a:t>
            </a:r>
          </a:p>
          <a:p>
            <a:pPr marL="0" indent="0" algn="just">
              <a:buNone/>
            </a:pPr>
            <a:endParaRPr lang="en-IN" dirty="0">
              <a:latin typeface="Perpetua" panose="02020502060401020303" pitchFamily="18" charset="0"/>
            </a:endParaRPr>
          </a:p>
        </p:txBody>
      </p:sp>
    </p:spTree>
    <p:extLst>
      <p:ext uri="{BB962C8B-B14F-4D97-AF65-F5344CB8AC3E}">
        <p14:creationId xmlns:p14="http://schemas.microsoft.com/office/powerpoint/2010/main" val="38423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1FD6089-FA69-49DC-BCA9-B767707D346A}"/>
              </a:ext>
            </a:extLst>
          </p:cNvPr>
          <p:cNvSpPr>
            <a:spLocks noGrp="1" noChangeArrowheads="1"/>
          </p:cNvSpPr>
          <p:nvPr>
            <p:ph idx="1"/>
          </p:nvPr>
        </p:nvSpPr>
        <p:spPr bwMode="auto">
          <a:xfrm>
            <a:off x="408208" y="221487"/>
            <a:ext cx="6838410"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//Java program to demonstrate Unbounded wildcard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java.util.Arrays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java.util.List</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unboundedwildcardemo</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public</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main(String[]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//Integer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List&lt;Integer&gt; list1= </a:t>
            </a:r>
            <a:r>
              <a:rPr kumimoji="0" lang="en-US" altLang="en-US" sz="18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3</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//Double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List&lt;Double&gt; list2=</a:t>
            </a:r>
            <a:r>
              <a:rPr kumimoji="0" lang="en-US" altLang="en-US" sz="1800" b="0" i="0" u="none" strike="noStrike" cap="none" normalizeH="0" baseline="0" dirty="0" err="1">
                <a:ln>
                  <a:noFill/>
                </a:ln>
                <a:solidFill>
                  <a:srgbClr val="000000"/>
                </a:solidFill>
                <a:effectLst/>
                <a:latin typeface="Consolas" panose="020B0609020204030204" pitchFamily="49" charset="0"/>
              </a:rPr>
              <a:t>Arrays.asList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3.3</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printlist</a:t>
            </a:r>
            <a:r>
              <a:rPr kumimoji="0" lang="en-US" altLang="en-US" sz="1800" b="0" i="0" u="none" strike="noStrike" cap="none" normalizeH="0" baseline="0" dirty="0">
                <a:ln>
                  <a:noFill/>
                </a:ln>
                <a:solidFill>
                  <a:srgbClr val="000000"/>
                </a:solidFill>
                <a:effectLst/>
                <a:latin typeface="Consolas" panose="020B0609020204030204" pitchFamily="49" charset="0"/>
              </a:rPr>
              <a:t>(list1);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printlist</a:t>
            </a:r>
            <a:r>
              <a:rPr kumimoji="0" lang="en-US" altLang="en-US" sz="1800" b="0" i="0" u="none" strike="noStrike" cap="none" normalizeH="0" baseline="0" dirty="0">
                <a:ln>
                  <a:noFill/>
                </a:ln>
                <a:solidFill>
                  <a:srgbClr val="000000"/>
                </a:solidFill>
                <a:effectLst/>
                <a:latin typeface="Consolas" panose="020B0609020204030204" pitchFamily="49" charset="0"/>
              </a:rPr>
              <a:t>(list2);</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private</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printlist</a:t>
            </a:r>
            <a:r>
              <a:rPr kumimoji="0" lang="en-US" altLang="en-US" sz="1800" b="0" i="0" u="none" strike="noStrike" cap="none" normalizeH="0" baseline="0" dirty="0">
                <a:ln>
                  <a:noFill/>
                </a:ln>
                <a:solidFill>
                  <a:srgbClr val="000000"/>
                </a:solidFill>
                <a:effectLst/>
                <a:latin typeface="Consolas" panose="020B0609020204030204" pitchFamily="49" charset="0"/>
              </a:rPr>
              <a:t>(List&lt;?&gt; list)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4454074-B170-4C71-84F3-47D7B8B76410}"/>
              </a:ext>
            </a:extLst>
          </p:cNvPr>
          <p:cNvSpPr>
            <a:spLocks noChangeArrowheads="1"/>
          </p:cNvSpPr>
          <p:nvPr/>
        </p:nvSpPr>
        <p:spPr bwMode="auto">
          <a:xfrm>
            <a:off x="9312812" y="4854999"/>
            <a:ext cx="1955409" cy="64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[1.1, 2.2, 3.3]</a:t>
            </a:r>
            <a:r>
              <a:rPr kumimoji="0" lang="en-US" altLang="en-US"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66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7611</Words>
  <Application>Microsoft Office PowerPoint</Application>
  <PresentationFormat>Widescreen</PresentationFormat>
  <Paragraphs>436</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Calibri</vt:lpstr>
      <vt:lpstr>Calibri Light</vt:lpstr>
      <vt:lpstr>Consolas</vt:lpstr>
      <vt:lpstr>Palatino-Bold</vt:lpstr>
      <vt:lpstr>Palatino-Roman</vt:lpstr>
      <vt:lpstr>Perpetua</vt:lpstr>
      <vt:lpstr>Office Theme</vt:lpstr>
      <vt:lpstr>Collections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Wildcards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Framework</dc:title>
  <dc:creator>Abhishek Rao</dc:creator>
  <cp:lastModifiedBy>Abhishek Rao</cp:lastModifiedBy>
  <cp:revision>81</cp:revision>
  <dcterms:created xsi:type="dcterms:W3CDTF">2021-05-04T05:46:48Z</dcterms:created>
  <dcterms:modified xsi:type="dcterms:W3CDTF">2021-06-05T06:35:18Z</dcterms:modified>
</cp:coreProperties>
</file>