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6"/>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420" r:id="rId50"/>
    <p:sldId id="419" r:id="rId51"/>
    <p:sldId id="418" r:id="rId52"/>
    <p:sldId id="304" r:id="rId53"/>
    <p:sldId id="408" r:id="rId54"/>
    <p:sldId id="305" r:id="rId55"/>
    <p:sldId id="409" r:id="rId56"/>
    <p:sldId id="306" r:id="rId57"/>
    <p:sldId id="307" r:id="rId58"/>
    <p:sldId id="308" r:id="rId59"/>
    <p:sldId id="310" r:id="rId60"/>
    <p:sldId id="311" r:id="rId61"/>
    <p:sldId id="313" r:id="rId62"/>
    <p:sldId id="314" r:id="rId63"/>
    <p:sldId id="315" r:id="rId64"/>
    <p:sldId id="309"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2" r:id="rId79"/>
    <p:sldId id="333" r:id="rId80"/>
    <p:sldId id="335" r:id="rId81"/>
    <p:sldId id="336" r:id="rId82"/>
    <p:sldId id="337" r:id="rId83"/>
    <p:sldId id="410" r:id="rId84"/>
    <p:sldId id="412" r:id="rId85"/>
    <p:sldId id="416" r:id="rId86"/>
    <p:sldId id="413" r:id="rId87"/>
    <p:sldId id="414" r:id="rId88"/>
    <p:sldId id="411" r:id="rId89"/>
    <p:sldId id="338" r:id="rId90"/>
    <p:sldId id="417" r:id="rId91"/>
    <p:sldId id="340" r:id="rId92"/>
    <p:sldId id="341" r:id="rId93"/>
    <p:sldId id="342" r:id="rId94"/>
    <p:sldId id="367" r:id="rId95"/>
    <p:sldId id="407" r:id="rId96"/>
    <p:sldId id="368" r:id="rId97"/>
    <p:sldId id="369" r:id="rId98"/>
    <p:sldId id="370" r:id="rId99"/>
    <p:sldId id="371" r:id="rId100"/>
    <p:sldId id="372" r:id="rId101"/>
    <p:sldId id="373" r:id="rId102"/>
    <p:sldId id="374" r:id="rId103"/>
    <p:sldId id="375" r:id="rId104"/>
    <p:sldId id="376" r:id="rId105"/>
    <p:sldId id="377" r:id="rId106"/>
    <p:sldId id="378" r:id="rId107"/>
    <p:sldId id="379" r:id="rId108"/>
    <p:sldId id="380" r:id="rId109"/>
    <p:sldId id="381" r:id="rId110"/>
    <p:sldId id="382" r:id="rId111"/>
    <p:sldId id="383" r:id="rId112"/>
    <p:sldId id="384" r:id="rId113"/>
    <p:sldId id="385" r:id="rId114"/>
    <p:sldId id="386" r:id="rId115"/>
    <p:sldId id="387" r:id="rId116"/>
    <p:sldId id="388" r:id="rId117"/>
    <p:sldId id="389" r:id="rId118"/>
    <p:sldId id="390" r:id="rId119"/>
    <p:sldId id="391" r:id="rId120"/>
    <p:sldId id="392" r:id="rId121"/>
    <p:sldId id="393" r:id="rId122"/>
    <p:sldId id="394" r:id="rId123"/>
    <p:sldId id="395" r:id="rId124"/>
    <p:sldId id="397" r:id="rId125"/>
    <p:sldId id="421" r:id="rId126"/>
    <p:sldId id="398" r:id="rId127"/>
    <p:sldId id="399" r:id="rId128"/>
    <p:sldId id="400" r:id="rId129"/>
    <p:sldId id="401" r:id="rId130"/>
    <p:sldId id="402" r:id="rId131"/>
    <p:sldId id="403" r:id="rId132"/>
    <p:sldId id="404" r:id="rId133"/>
    <p:sldId id="405" r:id="rId134"/>
    <p:sldId id="406"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45C6F-6935-4C0F-BC61-3D24A0C12970}" type="datetimeFigureOut">
              <a:rPr lang="en-IN" smtClean="0"/>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E4157-1058-4B8E-B428-6DA8ADDE5FE5}" type="slidenum">
              <a:rPr lang="en-IN" smtClean="0"/>
              <a:t>‹#›</a:t>
            </a:fld>
            <a:endParaRPr lang="en-IN"/>
          </a:p>
        </p:txBody>
      </p:sp>
    </p:spTree>
    <p:extLst>
      <p:ext uri="{BB962C8B-B14F-4D97-AF65-F5344CB8AC3E}">
        <p14:creationId xmlns:p14="http://schemas.microsoft.com/office/powerpoint/2010/main" val="218447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BDC0-1466-4A90-8D0A-EDFBC5CC9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A560C8-953A-48B2-B630-68EEA8A7C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B907A0-D146-4765-87CA-BCA91A32E15D}"/>
              </a:ext>
            </a:extLst>
          </p:cNvPr>
          <p:cNvSpPr>
            <a:spLocks noGrp="1"/>
          </p:cNvSpPr>
          <p:nvPr>
            <p:ph type="dt" sz="half" idx="10"/>
          </p:nvPr>
        </p:nvSpPr>
        <p:spPr/>
        <p:txBody>
          <a:bodyPr/>
          <a:lstStyle/>
          <a:p>
            <a:fld id="{2D96D502-7B4C-40A8-A161-0C64B0D6BFCB}" type="datetime1">
              <a:rPr lang="en-IN" smtClean="0"/>
              <a:t>31-01-2022</a:t>
            </a:fld>
            <a:endParaRPr lang="en-IN"/>
          </a:p>
        </p:txBody>
      </p:sp>
      <p:sp>
        <p:nvSpPr>
          <p:cNvPr id="5" name="Footer Placeholder 4">
            <a:extLst>
              <a:ext uri="{FF2B5EF4-FFF2-40B4-BE49-F238E27FC236}">
                <a16:creationId xmlns:a16="http://schemas.microsoft.com/office/drawing/2014/main" id="{91408B3B-D5C0-4A5E-87B5-E28C27E6F2E8}"/>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B437329D-30D2-4AC2-AC9E-CB3552247702}"/>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41302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B970-1F91-483D-B9F8-7A0E5FB3E6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0107C9-1E7F-4FF1-9F93-ACF4183EF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F27577-6ACA-4FD6-A16D-379E5CB4D39F}"/>
              </a:ext>
            </a:extLst>
          </p:cNvPr>
          <p:cNvSpPr>
            <a:spLocks noGrp="1"/>
          </p:cNvSpPr>
          <p:nvPr>
            <p:ph type="dt" sz="half" idx="10"/>
          </p:nvPr>
        </p:nvSpPr>
        <p:spPr/>
        <p:txBody>
          <a:bodyPr/>
          <a:lstStyle/>
          <a:p>
            <a:fld id="{0B03B0EE-E299-4DE9-B714-EB15606B9A92}" type="datetime1">
              <a:rPr lang="en-IN" smtClean="0"/>
              <a:t>31-01-2022</a:t>
            </a:fld>
            <a:endParaRPr lang="en-IN"/>
          </a:p>
        </p:txBody>
      </p:sp>
      <p:sp>
        <p:nvSpPr>
          <p:cNvPr id="5" name="Footer Placeholder 4">
            <a:extLst>
              <a:ext uri="{FF2B5EF4-FFF2-40B4-BE49-F238E27FC236}">
                <a16:creationId xmlns:a16="http://schemas.microsoft.com/office/drawing/2014/main" id="{A4C8C9C1-DB3C-41C5-9CE8-CCB4BA24E231}"/>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29FE0721-B93D-492B-AE7A-36D0CAFC60D1}"/>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5029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CD20C-B4C4-4577-9D13-CA61D27DE2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A8B13-0601-4B7D-9723-730240D69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15EC9-C730-400E-B3A8-DFB057DD5666}"/>
              </a:ext>
            </a:extLst>
          </p:cNvPr>
          <p:cNvSpPr>
            <a:spLocks noGrp="1"/>
          </p:cNvSpPr>
          <p:nvPr>
            <p:ph type="dt" sz="half" idx="10"/>
          </p:nvPr>
        </p:nvSpPr>
        <p:spPr/>
        <p:txBody>
          <a:bodyPr/>
          <a:lstStyle/>
          <a:p>
            <a:fld id="{060FB233-F5F1-4429-A251-300FB77EC196}" type="datetime1">
              <a:rPr lang="en-IN" smtClean="0"/>
              <a:t>31-01-2022</a:t>
            </a:fld>
            <a:endParaRPr lang="en-IN"/>
          </a:p>
        </p:txBody>
      </p:sp>
      <p:sp>
        <p:nvSpPr>
          <p:cNvPr id="5" name="Footer Placeholder 4">
            <a:extLst>
              <a:ext uri="{FF2B5EF4-FFF2-40B4-BE49-F238E27FC236}">
                <a16:creationId xmlns:a16="http://schemas.microsoft.com/office/drawing/2014/main" id="{2422CFBF-27A1-4CAA-A039-49302057D236}"/>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015802FD-D018-4A42-82A7-1423C709EA2F}"/>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387605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312-B4BC-4A23-8443-625E7C82FC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CEC801-231B-4712-8587-F41F4F3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7DB76-46AB-4558-A985-7D4615A10AB3}"/>
              </a:ext>
            </a:extLst>
          </p:cNvPr>
          <p:cNvSpPr>
            <a:spLocks noGrp="1"/>
          </p:cNvSpPr>
          <p:nvPr>
            <p:ph type="dt" sz="half" idx="10"/>
          </p:nvPr>
        </p:nvSpPr>
        <p:spPr/>
        <p:txBody>
          <a:bodyPr/>
          <a:lstStyle/>
          <a:p>
            <a:fld id="{160AFF0A-6E02-4ADD-BC65-4DC7F13DC8A5}" type="datetime1">
              <a:rPr lang="en-IN" smtClean="0"/>
              <a:t>31-01-2022</a:t>
            </a:fld>
            <a:endParaRPr lang="en-IN"/>
          </a:p>
        </p:txBody>
      </p:sp>
      <p:sp>
        <p:nvSpPr>
          <p:cNvPr id="5" name="Footer Placeholder 4">
            <a:extLst>
              <a:ext uri="{FF2B5EF4-FFF2-40B4-BE49-F238E27FC236}">
                <a16:creationId xmlns:a16="http://schemas.microsoft.com/office/drawing/2014/main" id="{D5A26C91-FABA-41B1-A25B-B7B5C7E825FE}"/>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2A934C95-9CA0-4B01-B88E-5FD799C72E61}"/>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27277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C01B-8ECB-4F4D-B745-C864802A3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747120-F0D0-493C-AB0B-A505BDDB6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4240B4-4942-498F-9985-E1E20F8BFB31}"/>
              </a:ext>
            </a:extLst>
          </p:cNvPr>
          <p:cNvSpPr>
            <a:spLocks noGrp="1"/>
          </p:cNvSpPr>
          <p:nvPr>
            <p:ph type="dt" sz="half" idx="10"/>
          </p:nvPr>
        </p:nvSpPr>
        <p:spPr/>
        <p:txBody>
          <a:bodyPr/>
          <a:lstStyle/>
          <a:p>
            <a:fld id="{31916D70-636E-4510-A79B-CC5DFF519F03}" type="datetime1">
              <a:rPr lang="en-IN" smtClean="0"/>
              <a:t>31-01-2022</a:t>
            </a:fld>
            <a:endParaRPr lang="en-IN"/>
          </a:p>
        </p:txBody>
      </p:sp>
      <p:sp>
        <p:nvSpPr>
          <p:cNvPr id="5" name="Footer Placeholder 4">
            <a:extLst>
              <a:ext uri="{FF2B5EF4-FFF2-40B4-BE49-F238E27FC236}">
                <a16:creationId xmlns:a16="http://schemas.microsoft.com/office/drawing/2014/main" id="{B51FE314-8F00-4E68-83E3-B8115B529BF8}"/>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EA38EEE4-9032-4973-B3B5-7D8217A087C7}"/>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283832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E315-7CBB-466D-AEC2-97FDF45925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4B390-99B4-4A91-A5ED-DD46B5861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91DA79-751B-485B-B2AF-60B081D50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D38470-C152-4257-8B21-FFAE561D8698}"/>
              </a:ext>
            </a:extLst>
          </p:cNvPr>
          <p:cNvSpPr>
            <a:spLocks noGrp="1"/>
          </p:cNvSpPr>
          <p:nvPr>
            <p:ph type="dt" sz="half" idx="10"/>
          </p:nvPr>
        </p:nvSpPr>
        <p:spPr/>
        <p:txBody>
          <a:bodyPr/>
          <a:lstStyle/>
          <a:p>
            <a:fld id="{B4D53A08-AB28-458A-834A-92D39EA8A2E4}" type="datetime1">
              <a:rPr lang="en-IN" smtClean="0"/>
              <a:t>31-01-2022</a:t>
            </a:fld>
            <a:endParaRPr lang="en-IN"/>
          </a:p>
        </p:txBody>
      </p:sp>
      <p:sp>
        <p:nvSpPr>
          <p:cNvPr id="6" name="Footer Placeholder 5">
            <a:extLst>
              <a:ext uri="{FF2B5EF4-FFF2-40B4-BE49-F238E27FC236}">
                <a16:creationId xmlns:a16="http://schemas.microsoft.com/office/drawing/2014/main" id="{B21FE74D-B4F1-4FA6-A241-BCDD8AD91CBD}"/>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434A1D3E-F194-4D80-A761-4D1BCDACD39C}"/>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87539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1146-4AF3-4370-A7D5-A955BD3E7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1F11A0-DE50-43CE-82AD-C0965F6FA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E992-6E78-4F0E-8E02-F48737482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087EB4-3518-432B-B5E7-61B16729BA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EDE1C-4D3C-4E10-AB34-5013A4BCE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0197B9-02CE-4D63-B509-3CDB79A33E60}"/>
              </a:ext>
            </a:extLst>
          </p:cNvPr>
          <p:cNvSpPr>
            <a:spLocks noGrp="1"/>
          </p:cNvSpPr>
          <p:nvPr>
            <p:ph type="dt" sz="half" idx="10"/>
          </p:nvPr>
        </p:nvSpPr>
        <p:spPr/>
        <p:txBody>
          <a:bodyPr/>
          <a:lstStyle/>
          <a:p>
            <a:fld id="{5B3DA196-A44A-4F77-84F1-9A99E3DDA129}" type="datetime1">
              <a:rPr lang="en-IN" smtClean="0"/>
              <a:t>31-01-2022</a:t>
            </a:fld>
            <a:endParaRPr lang="en-IN"/>
          </a:p>
        </p:txBody>
      </p:sp>
      <p:sp>
        <p:nvSpPr>
          <p:cNvPr id="8" name="Footer Placeholder 7">
            <a:extLst>
              <a:ext uri="{FF2B5EF4-FFF2-40B4-BE49-F238E27FC236}">
                <a16:creationId xmlns:a16="http://schemas.microsoft.com/office/drawing/2014/main" id="{58BFDEDF-2D27-4663-B1DE-2B52AB7825F2}"/>
              </a:ext>
            </a:extLst>
          </p:cNvPr>
          <p:cNvSpPr>
            <a:spLocks noGrp="1"/>
          </p:cNvSpPr>
          <p:nvPr>
            <p:ph type="ftr" sz="quarter" idx="11"/>
          </p:nvPr>
        </p:nvSpPr>
        <p:spPr/>
        <p:txBody>
          <a:bodyPr/>
          <a:lstStyle/>
          <a:p>
            <a:r>
              <a:rPr lang="en-US"/>
              <a:t>Prepared By: Abhishek S. Rao</a:t>
            </a:r>
            <a:endParaRPr lang="en-IN"/>
          </a:p>
        </p:txBody>
      </p:sp>
      <p:sp>
        <p:nvSpPr>
          <p:cNvPr id="9" name="Slide Number Placeholder 8">
            <a:extLst>
              <a:ext uri="{FF2B5EF4-FFF2-40B4-BE49-F238E27FC236}">
                <a16:creationId xmlns:a16="http://schemas.microsoft.com/office/drawing/2014/main" id="{5114EAA6-CC49-42A3-82A6-0001CFADC068}"/>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295208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7300-A886-4A05-9210-56EEC99B34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6548A2-2F64-4ECF-B3C5-B1ABF2C25AD8}"/>
              </a:ext>
            </a:extLst>
          </p:cNvPr>
          <p:cNvSpPr>
            <a:spLocks noGrp="1"/>
          </p:cNvSpPr>
          <p:nvPr>
            <p:ph type="dt" sz="half" idx="10"/>
          </p:nvPr>
        </p:nvSpPr>
        <p:spPr/>
        <p:txBody>
          <a:bodyPr/>
          <a:lstStyle/>
          <a:p>
            <a:fld id="{9E80754E-E880-4637-BD47-57ADB4B6BBD4}" type="datetime1">
              <a:rPr lang="en-IN" smtClean="0"/>
              <a:t>31-01-2022</a:t>
            </a:fld>
            <a:endParaRPr lang="en-IN"/>
          </a:p>
        </p:txBody>
      </p:sp>
      <p:sp>
        <p:nvSpPr>
          <p:cNvPr id="4" name="Footer Placeholder 3">
            <a:extLst>
              <a:ext uri="{FF2B5EF4-FFF2-40B4-BE49-F238E27FC236}">
                <a16:creationId xmlns:a16="http://schemas.microsoft.com/office/drawing/2014/main" id="{27D4A6B2-E39D-4D6C-8A71-518B23F2F75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E932EBB-C1FD-47B1-B101-106310FC68C3}"/>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8977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A926D-056D-4609-9F45-9F0135B48FFE}"/>
              </a:ext>
            </a:extLst>
          </p:cNvPr>
          <p:cNvSpPr>
            <a:spLocks noGrp="1"/>
          </p:cNvSpPr>
          <p:nvPr>
            <p:ph type="dt" sz="half" idx="10"/>
          </p:nvPr>
        </p:nvSpPr>
        <p:spPr/>
        <p:txBody>
          <a:bodyPr/>
          <a:lstStyle/>
          <a:p>
            <a:fld id="{B5455024-54A4-4C34-85FC-5CB7F80FEBE8}" type="datetime1">
              <a:rPr lang="en-IN" smtClean="0"/>
              <a:t>31-01-2022</a:t>
            </a:fld>
            <a:endParaRPr lang="en-IN"/>
          </a:p>
        </p:txBody>
      </p:sp>
      <p:sp>
        <p:nvSpPr>
          <p:cNvPr id="3" name="Footer Placeholder 2">
            <a:extLst>
              <a:ext uri="{FF2B5EF4-FFF2-40B4-BE49-F238E27FC236}">
                <a16:creationId xmlns:a16="http://schemas.microsoft.com/office/drawing/2014/main" id="{461AAE6E-6C5B-431C-9C07-5F0BCB7A52CA}"/>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769D724-875E-42E8-842C-AC76A4804646}"/>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415605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7AA3-F77D-41CB-973D-F4EA27B52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B38475-4072-449A-8616-18569430F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1C7EB0-7D61-4D66-9E24-3EF1F4E9A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1FC92-ACD1-4118-AA39-F93BBBB1D37D}"/>
              </a:ext>
            </a:extLst>
          </p:cNvPr>
          <p:cNvSpPr>
            <a:spLocks noGrp="1"/>
          </p:cNvSpPr>
          <p:nvPr>
            <p:ph type="dt" sz="half" idx="10"/>
          </p:nvPr>
        </p:nvSpPr>
        <p:spPr/>
        <p:txBody>
          <a:bodyPr/>
          <a:lstStyle/>
          <a:p>
            <a:fld id="{AFE68549-A3EF-4C40-B5BC-40CAF87D5D54}" type="datetime1">
              <a:rPr lang="en-IN" smtClean="0"/>
              <a:t>31-01-2022</a:t>
            </a:fld>
            <a:endParaRPr lang="en-IN"/>
          </a:p>
        </p:txBody>
      </p:sp>
      <p:sp>
        <p:nvSpPr>
          <p:cNvPr id="6" name="Footer Placeholder 5">
            <a:extLst>
              <a:ext uri="{FF2B5EF4-FFF2-40B4-BE49-F238E27FC236}">
                <a16:creationId xmlns:a16="http://schemas.microsoft.com/office/drawing/2014/main" id="{3572D289-2341-4DC4-B069-706C5CA28447}"/>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42A9D15E-5511-434B-9FF7-5A8BB915E7B0}"/>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56607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0E7B-12E6-4DF8-B833-3B2E783D7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A5F2DB-B6BE-4C8E-8778-8A4491B93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7FF7E3-F53D-4439-BF55-091191380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27D93-ED54-4548-B72F-51EB25558BEF}"/>
              </a:ext>
            </a:extLst>
          </p:cNvPr>
          <p:cNvSpPr>
            <a:spLocks noGrp="1"/>
          </p:cNvSpPr>
          <p:nvPr>
            <p:ph type="dt" sz="half" idx="10"/>
          </p:nvPr>
        </p:nvSpPr>
        <p:spPr/>
        <p:txBody>
          <a:bodyPr/>
          <a:lstStyle/>
          <a:p>
            <a:fld id="{14F725C2-18B4-4A99-9D29-2E84780027CB}" type="datetime1">
              <a:rPr lang="en-IN" smtClean="0"/>
              <a:t>31-01-2022</a:t>
            </a:fld>
            <a:endParaRPr lang="en-IN"/>
          </a:p>
        </p:txBody>
      </p:sp>
      <p:sp>
        <p:nvSpPr>
          <p:cNvPr id="6" name="Footer Placeholder 5">
            <a:extLst>
              <a:ext uri="{FF2B5EF4-FFF2-40B4-BE49-F238E27FC236}">
                <a16:creationId xmlns:a16="http://schemas.microsoft.com/office/drawing/2014/main" id="{28C2846C-54AD-4D7F-BDB0-FC0D9D7A45AA}"/>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AC5B6EDE-DA85-42E6-A590-5B8EB099DFF9}"/>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220630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A9075-645E-42C8-ABE0-9DB09C525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B5793-FCCC-4689-893A-47AC07EF4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EE436-13B9-424B-8EC4-DC40DE8C8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99A42-9A0F-40D4-B3CA-3D03E9E310EC}" type="datetime1">
              <a:rPr lang="en-IN" smtClean="0"/>
              <a:t>31-01-2022</a:t>
            </a:fld>
            <a:endParaRPr lang="en-IN"/>
          </a:p>
        </p:txBody>
      </p:sp>
      <p:sp>
        <p:nvSpPr>
          <p:cNvPr id="5" name="Footer Placeholder 4">
            <a:extLst>
              <a:ext uri="{FF2B5EF4-FFF2-40B4-BE49-F238E27FC236}">
                <a16:creationId xmlns:a16="http://schemas.microsoft.com/office/drawing/2014/main" id="{56538C4E-89C9-49A1-9227-D9CEB1732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Abhishek S. Rao</a:t>
            </a:r>
            <a:endParaRPr lang="en-IN"/>
          </a:p>
        </p:txBody>
      </p:sp>
      <p:sp>
        <p:nvSpPr>
          <p:cNvPr id="6" name="Slide Number Placeholder 5">
            <a:extLst>
              <a:ext uri="{FF2B5EF4-FFF2-40B4-BE49-F238E27FC236}">
                <a16:creationId xmlns:a16="http://schemas.microsoft.com/office/drawing/2014/main" id="{371E6E3A-3501-4BDA-B150-2B685451C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48C45-9521-491C-91CF-B3D0F067F577}" type="slidenum">
              <a:rPr lang="en-IN" smtClean="0"/>
              <a:t>‹#›</a:t>
            </a:fld>
            <a:endParaRPr lang="en-IN"/>
          </a:p>
        </p:txBody>
      </p:sp>
    </p:spTree>
    <p:extLst>
      <p:ext uri="{BB962C8B-B14F-4D97-AF65-F5344CB8AC3E}">
        <p14:creationId xmlns:p14="http://schemas.microsoft.com/office/powerpoint/2010/main" val="76380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sun-microsyste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wayam.gov.in/nd1_noc19_cs84/preview" TargetMode="External"/><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hyperlink" Target="https://www.udemy.com/course/java-programming-tutorial-for-beginner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74C1A6-5FC2-4D68-8971-929DFB575DEA}"/>
              </a:ext>
            </a:extLst>
          </p:cNvPr>
          <p:cNvSpPr>
            <a:spLocks noGrp="1"/>
          </p:cNvSpPr>
          <p:nvPr>
            <p:ph type="subTitle" idx="1"/>
          </p:nvPr>
        </p:nvSpPr>
        <p:spPr>
          <a:xfrm>
            <a:off x="1524000" y="4797792"/>
            <a:ext cx="9144000" cy="1655762"/>
          </a:xfrm>
        </p:spPr>
        <p:txBody>
          <a:bodyPr>
            <a:noAutofit/>
          </a:bodyPr>
          <a:lstStyle/>
          <a:p>
            <a:pPr>
              <a:spcBef>
                <a:spcPts val="0"/>
              </a:spcBef>
            </a:pPr>
            <a:r>
              <a:rPr lang="en-IN" sz="3200" b="1" dirty="0">
                <a:latin typeface="Perpetua" panose="02020502060401020303" pitchFamily="18" charset="0"/>
              </a:rPr>
              <a:t>Abhishek S. Rao</a:t>
            </a:r>
          </a:p>
          <a:p>
            <a:pPr>
              <a:spcBef>
                <a:spcPts val="0"/>
              </a:spcBef>
            </a:pPr>
            <a:r>
              <a:rPr lang="en-IN" sz="2800" dirty="0">
                <a:latin typeface="Perpetua" panose="02020502060401020303" pitchFamily="18" charset="0"/>
              </a:rPr>
              <a:t>Asst. Professor</a:t>
            </a:r>
          </a:p>
          <a:p>
            <a:pPr>
              <a:spcBef>
                <a:spcPts val="0"/>
              </a:spcBef>
            </a:pPr>
            <a:r>
              <a:rPr lang="en-IN" sz="2800" dirty="0">
                <a:latin typeface="Perpetua" panose="02020502060401020303" pitchFamily="18" charset="0"/>
              </a:rPr>
              <a:t>Dept. of IS&amp;E</a:t>
            </a:r>
          </a:p>
          <a:p>
            <a:pPr>
              <a:spcBef>
                <a:spcPts val="0"/>
              </a:spcBef>
            </a:pPr>
            <a:r>
              <a:rPr lang="en-IN" sz="2800" dirty="0">
                <a:latin typeface="Perpetua" panose="02020502060401020303" pitchFamily="18" charset="0"/>
              </a:rPr>
              <a:t>NMAMIT, Nitte</a:t>
            </a:r>
          </a:p>
        </p:txBody>
      </p:sp>
      <p:pic>
        <p:nvPicPr>
          <p:cNvPr id="5" name="Picture 4">
            <a:extLst>
              <a:ext uri="{FF2B5EF4-FFF2-40B4-BE49-F238E27FC236}">
                <a16:creationId xmlns:a16="http://schemas.microsoft.com/office/drawing/2014/main" id="{60296D5D-389A-4892-952E-AA406737B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2" y="1088489"/>
            <a:ext cx="2590801" cy="4845665"/>
          </a:xfrm>
          <a:prstGeom prst="rect">
            <a:avLst/>
          </a:prstGeom>
        </p:spPr>
      </p:pic>
      <p:sp>
        <p:nvSpPr>
          <p:cNvPr id="6" name="Rectangle 5">
            <a:extLst>
              <a:ext uri="{FF2B5EF4-FFF2-40B4-BE49-F238E27FC236}">
                <a16:creationId xmlns:a16="http://schemas.microsoft.com/office/drawing/2014/main" id="{6D644CBC-44D3-482C-A4AD-107C4AC20A4F}"/>
              </a:ext>
            </a:extLst>
          </p:cNvPr>
          <p:cNvSpPr/>
          <p:nvPr/>
        </p:nvSpPr>
        <p:spPr>
          <a:xfrm>
            <a:off x="2921893" y="1408837"/>
            <a:ext cx="6348213" cy="2123658"/>
          </a:xfrm>
          <a:prstGeom prst="rect">
            <a:avLst/>
          </a:prstGeom>
          <a:noFill/>
        </p:spPr>
        <p:txBody>
          <a:bodyPr wrap="none" lIns="91440" tIns="45720" rIns="91440" bIns="45720">
            <a:spAutoFit/>
          </a:bodyPr>
          <a:lstStyle/>
          <a:p>
            <a:pPr algn="ctr"/>
            <a:r>
              <a:rPr lang="en-IN" sz="6600" b="1" cap="none" spc="0" dirty="0">
                <a:ln w="9525">
                  <a:solidFill>
                    <a:srgbClr val="002060"/>
                  </a:solidFill>
                  <a:prstDash val="solid"/>
                </a:ln>
                <a:solidFill>
                  <a:srgbClr val="FF0000"/>
                </a:solidFill>
                <a:effectLst>
                  <a:outerShdw blurRad="12700" dist="38100" dir="2700000" algn="tl" rotWithShape="0">
                    <a:schemeClr val="bg1">
                      <a:lumMod val="50000"/>
                    </a:schemeClr>
                  </a:outerShdw>
                </a:effectLst>
                <a:latin typeface="Angsana New" panose="02020603050405020304" pitchFamily="18" charset="-34"/>
                <a:cs typeface="Angsana New" panose="02020603050405020304" pitchFamily="18" charset="-34"/>
              </a:rPr>
              <a:t>JAVA PROGRAMMING</a:t>
            </a:r>
            <a:br>
              <a:rPr lang="en-IN" sz="6600" b="1" cap="none" spc="0" dirty="0">
                <a:ln w="9525">
                  <a:solidFill>
                    <a:srgbClr val="002060"/>
                  </a:solidFill>
                  <a:prstDash val="solid"/>
                </a:ln>
                <a:solidFill>
                  <a:srgbClr val="FF0000"/>
                </a:solidFill>
                <a:effectLst>
                  <a:outerShdw blurRad="12700" dist="38100" dir="2700000" algn="tl" rotWithShape="0">
                    <a:schemeClr val="bg1">
                      <a:lumMod val="50000"/>
                    </a:schemeClr>
                  </a:outerShdw>
                </a:effectLst>
                <a:latin typeface="Angsana New" panose="02020603050405020304" pitchFamily="18" charset="-34"/>
                <a:cs typeface="Angsana New" panose="02020603050405020304" pitchFamily="18" charset="-34"/>
              </a:rPr>
            </a:br>
            <a:r>
              <a:rPr lang="en-IN" sz="6600" b="1" cap="none" spc="0" dirty="0">
                <a:ln w="9525">
                  <a:solidFill>
                    <a:srgbClr val="002060"/>
                  </a:solidFill>
                  <a:prstDash val="solid"/>
                </a:ln>
                <a:solidFill>
                  <a:srgbClr val="FF0000"/>
                </a:solidFill>
                <a:effectLst>
                  <a:outerShdw blurRad="12700" dist="38100" dir="2700000" algn="tl" rotWithShape="0">
                    <a:schemeClr val="bg1">
                      <a:lumMod val="50000"/>
                    </a:schemeClr>
                  </a:outerShdw>
                </a:effectLst>
                <a:latin typeface="Angsana New" panose="02020603050405020304" pitchFamily="18" charset="-34"/>
                <a:cs typeface="Angsana New" panose="02020603050405020304" pitchFamily="18" charset="-34"/>
              </a:rPr>
              <a:t>(20IS403)</a:t>
            </a:r>
            <a:endParaRPr lang="en-IN" sz="6600" b="1" cap="none" spc="0" dirty="0">
              <a:ln w="9525">
                <a:solidFill>
                  <a:srgbClr val="002060"/>
                </a:solidFill>
                <a:prstDash val="solid"/>
              </a:ln>
              <a:solidFill>
                <a:srgbClr val="FF000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6033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86C75-5F54-4EB0-873D-AE0FCEA82C54}"/>
              </a:ext>
            </a:extLst>
          </p:cNvPr>
          <p:cNvSpPr>
            <a:spLocks noGrp="1"/>
          </p:cNvSpPr>
          <p:nvPr>
            <p:ph idx="1"/>
          </p:nvPr>
        </p:nvSpPr>
        <p:spPr>
          <a:xfrm>
            <a:off x="304800" y="251791"/>
            <a:ext cx="11608904" cy="6347792"/>
          </a:xfrm>
        </p:spPr>
        <p:txBody>
          <a:bodyPr>
            <a:normAutofit/>
          </a:bodyPr>
          <a:lstStyle/>
          <a:p>
            <a:pPr marL="0" indent="0" algn="just">
              <a:buNone/>
            </a:pPr>
            <a:r>
              <a:rPr lang="en-IN" b="1" dirty="0">
                <a:latin typeface="Perpetua" panose="02020502060401020303" pitchFamily="18" charset="0"/>
              </a:rPr>
              <a:t>C++: The Next Step</a:t>
            </a:r>
          </a:p>
          <a:p>
            <a:pPr marL="0" indent="0" algn="just">
              <a:buNone/>
            </a:pPr>
            <a:r>
              <a:rPr lang="en-US" dirty="0">
                <a:latin typeface="Perpetua" panose="02020502060401020303" pitchFamily="18" charset="0"/>
              </a:rPr>
              <a:t>During the late 1970s and early 1980s, C became the dominant computer programming language, and it is still widely used today. Since C is a successful and useful language, you might ask why a need for something else existed. The answer is </a:t>
            </a:r>
            <a:r>
              <a:rPr lang="en-US" i="1" dirty="0">
                <a:latin typeface="Perpetua" panose="02020502060401020303" pitchFamily="18" charset="0"/>
              </a:rPr>
              <a:t>complexity. </a:t>
            </a:r>
            <a:r>
              <a:rPr lang="en-US" dirty="0">
                <a:latin typeface="Perpetua" panose="02020502060401020303" pitchFamily="18" charset="0"/>
              </a:rPr>
              <a:t>Throughout the history of programming, the increasing complexity of programs has driven the need for better ways to manage that complexity. C++ is a response to that need.</a:t>
            </a:r>
          </a:p>
          <a:p>
            <a:pPr marL="0" indent="0" algn="just">
              <a:buNone/>
            </a:pPr>
            <a:r>
              <a:rPr lang="en-US" dirty="0">
                <a:latin typeface="Perpetua" panose="02020502060401020303" pitchFamily="18" charset="0"/>
              </a:rPr>
              <a:t>The use of structured languages enabled programmers to write, for the first time, moderately complex programs fairly easily. However, even with structured programming methods, once a project reaches a certain size, its complexity exceeds what a programmer can manage. By the early 1980s, many projects were pushing the structured approach past its limits. To solve this problem, a new way to program was invented, called object-oriented programming (OOP).</a:t>
            </a:r>
          </a:p>
          <a:p>
            <a:pPr marL="0" indent="0" algn="just">
              <a:buNone/>
            </a:pPr>
            <a:r>
              <a:rPr lang="en-US" dirty="0">
                <a:latin typeface="Perpetua" panose="02020502060401020303" pitchFamily="18" charset="0"/>
              </a:rPr>
              <a:t>OOP is a programming methodology that helps organize complex programs using inheritance, encapsulation, and polymorphism.</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EBF4A1F8-B583-4C15-97F5-038B26A62ACE}"/>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CD7F6D0A-B5D8-40A2-94C9-8229D14E665D}"/>
              </a:ext>
            </a:extLst>
          </p:cNvPr>
          <p:cNvSpPr>
            <a:spLocks noGrp="1"/>
          </p:cNvSpPr>
          <p:nvPr>
            <p:ph type="sldNum" sz="quarter" idx="12"/>
          </p:nvPr>
        </p:nvSpPr>
        <p:spPr/>
        <p:txBody>
          <a:bodyPr/>
          <a:lstStyle/>
          <a:p>
            <a:fld id="{5FA48C45-9521-491C-91CF-B3D0F067F577}" type="slidenum">
              <a:rPr lang="en-IN" smtClean="0"/>
              <a:t>10</a:t>
            </a:fld>
            <a:endParaRPr lang="en-IN"/>
          </a:p>
        </p:txBody>
      </p:sp>
    </p:spTree>
    <p:extLst>
      <p:ext uri="{BB962C8B-B14F-4D97-AF65-F5344CB8AC3E}">
        <p14:creationId xmlns:p14="http://schemas.microsoft.com/office/powerpoint/2010/main" val="8697922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0C31FF-11FD-4440-B076-D990F0FE1E0C}"/>
              </a:ext>
            </a:extLst>
          </p:cNvPr>
          <p:cNvSpPr>
            <a:spLocks noGrp="1" noChangeArrowheads="1"/>
          </p:cNvSpPr>
          <p:nvPr>
            <p:ph idx="1"/>
          </p:nvPr>
        </p:nvSpPr>
        <p:spPr>
          <a:xfrm>
            <a:off x="300037" y="357188"/>
            <a:ext cx="8686800" cy="4724400"/>
          </a:xfrm>
        </p:spPr>
        <p:txBody>
          <a:bodyPr>
            <a:normAutofit/>
          </a:bodyPr>
          <a:lstStyle/>
          <a:p>
            <a:pPr eaLnBrk="1" hangingPunct="1">
              <a:buFontTx/>
              <a:buNone/>
            </a:pPr>
            <a:r>
              <a:rPr lang="en-US" altLang="en-US" sz="1800" dirty="0"/>
              <a:t>class Overload</a:t>
            </a:r>
          </a:p>
          <a:p>
            <a:pPr eaLnBrk="1" hangingPunct="1">
              <a:buFontTx/>
              <a:buNone/>
            </a:pPr>
            <a:r>
              <a:rPr lang="en-US" altLang="en-US" sz="1800" dirty="0"/>
              <a:t> {</a:t>
            </a:r>
          </a:p>
          <a:p>
            <a:pPr eaLnBrk="1" hangingPunct="1">
              <a:buFontTx/>
              <a:buNone/>
            </a:pPr>
            <a:r>
              <a:rPr lang="en-US" altLang="en-US" sz="1800" dirty="0"/>
              <a:t>	public static void main(String </a:t>
            </a:r>
            <a:r>
              <a:rPr lang="en-US" altLang="en-US" sz="1800" dirty="0" err="1"/>
              <a:t>args</a:t>
            </a:r>
            <a:r>
              <a:rPr lang="en-US" altLang="en-US" sz="1800" dirty="0"/>
              <a:t>[])</a:t>
            </a:r>
          </a:p>
          <a:p>
            <a:pPr eaLnBrk="1" hangingPunct="1">
              <a:buFontTx/>
              <a:buNone/>
            </a:pPr>
            <a:r>
              <a:rPr lang="en-US" altLang="en-US" sz="1800" dirty="0"/>
              <a:t>	 {</a:t>
            </a:r>
          </a:p>
          <a:p>
            <a:pPr eaLnBrk="1" hangingPunct="1">
              <a:buFontTx/>
              <a:buNone/>
            </a:pPr>
            <a:r>
              <a:rPr lang="en-US" altLang="en-US" sz="1800" dirty="0"/>
              <a:t>		</a:t>
            </a:r>
            <a:r>
              <a:rPr lang="en-US" altLang="en-US" sz="1800" dirty="0" err="1"/>
              <a:t>OverloadDemo</a:t>
            </a:r>
            <a:r>
              <a:rPr lang="en-US" altLang="en-US" sz="1800" dirty="0"/>
              <a:t> </a:t>
            </a:r>
            <a:r>
              <a:rPr lang="en-US" altLang="en-US" sz="1800" dirty="0" err="1"/>
              <a:t>ob</a:t>
            </a:r>
            <a:r>
              <a:rPr lang="en-US" altLang="en-US" sz="1800" dirty="0"/>
              <a:t> = new </a:t>
            </a:r>
            <a:r>
              <a:rPr lang="en-US" altLang="en-US" sz="1800" dirty="0" err="1"/>
              <a:t>OverloadDemo</a:t>
            </a:r>
            <a:r>
              <a:rPr lang="en-US" altLang="en-US" sz="1800" dirty="0"/>
              <a:t>();</a:t>
            </a:r>
          </a:p>
          <a:p>
            <a:pPr eaLnBrk="1" hangingPunct="1">
              <a:buFontTx/>
              <a:buNone/>
            </a:pPr>
            <a:r>
              <a:rPr lang="en-US" altLang="en-US" sz="1800" dirty="0"/>
              <a:t>		int </a:t>
            </a:r>
            <a:r>
              <a:rPr lang="en-US" altLang="en-US" sz="1800" dirty="0" err="1"/>
              <a:t>i</a:t>
            </a:r>
            <a:r>
              <a:rPr lang="en-US" altLang="en-US" sz="1800" dirty="0"/>
              <a:t> = 88;</a:t>
            </a:r>
          </a:p>
          <a:p>
            <a:pPr eaLnBrk="1" hangingPunct="1">
              <a:buFontTx/>
              <a:buNone/>
            </a:pPr>
            <a:r>
              <a:rPr lang="en-US" altLang="en-US" sz="1800" dirty="0"/>
              <a:t>		</a:t>
            </a:r>
            <a:r>
              <a:rPr lang="en-US" altLang="en-US" sz="1800" dirty="0" err="1"/>
              <a:t>ob.test</a:t>
            </a:r>
            <a:r>
              <a:rPr lang="en-US" altLang="en-US" sz="1800" dirty="0"/>
              <a:t>();</a:t>
            </a:r>
          </a:p>
          <a:p>
            <a:pPr eaLnBrk="1" hangingPunct="1">
              <a:buFontTx/>
              <a:buNone/>
            </a:pPr>
            <a:r>
              <a:rPr lang="en-US" altLang="en-US" sz="1800" dirty="0"/>
              <a:t>		</a:t>
            </a:r>
            <a:r>
              <a:rPr lang="en-US" altLang="en-US" sz="1800" dirty="0" err="1"/>
              <a:t>ob.test</a:t>
            </a:r>
            <a:r>
              <a:rPr lang="en-US" altLang="en-US" sz="1800" dirty="0"/>
              <a:t>(10, 20);</a:t>
            </a:r>
          </a:p>
          <a:p>
            <a:pPr eaLnBrk="1" hangingPunct="1">
              <a:buFontTx/>
              <a:buNone/>
            </a:pPr>
            <a:r>
              <a:rPr lang="en-US" altLang="en-US" sz="1800" dirty="0"/>
              <a:t>		</a:t>
            </a:r>
            <a:r>
              <a:rPr lang="en-US" altLang="en-US" sz="1800" dirty="0" err="1">
                <a:solidFill>
                  <a:srgbClr val="FF0000"/>
                </a:solidFill>
              </a:rPr>
              <a:t>ob.test</a:t>
            </a:r>
            <a:r>
              <a:rPr lang="en-US" altLang="en-US" sz="1800" dirty="0">
                <a:solidFill>
                  <a:srgbClr val="FF0000"/>
                </a:solidFill>
              </a:rPr>
              <a:t>(</a:t>
            </a:r>
            <a:r>
              <a:rPr lang="en-US" altLang="en-US" sz="1800" dirty="0" err="1">
                <a:solidFill>
                  <a:srgbClr val="FF0000"/>
                </a:solidFill>
              </a:rPr>
              <a:t>i</a:t>
            </a:r>
            <a:r>
              <a:rPr lang="en-US" altLang="en-US" sz="1800" dirty="0">
                <a:solidFill>
                  <a:srgbClr val="FF0000"/>
                </a:solidFill>
              </a:rPr>
              <a:t>); // this will invoke test(double)</a:t>
            </a:r>
          </a:p>
          <a:p>
            <a:pPr eaLnBrk="1" hangingPunct="1">
              <a:buFontTx/>
              <a:buNone/>
            </a:pPr>
            <a:r>
              <a:rPr lang="en-US" altLang="en-US" sz="1800" dirty="0"/>
              <a:t>		</a:t>
            </a:r>
            <a:r>
              <a:rPr lang="en-US" altLang="en-US" sz="1800" dirty="0" err="1"/>
              <a:t>ob.test</a:t>
            </a:r>
            <a:r>
              <a:rPr lang="en-US" altLang="en-US" sz="1800" dirty="0"/>
              <a:t>(123.2); // this will invoke test(double)</a:t>
            </a:r>
          </a:p>
          <a:p>
            <a:pPr eaLnBrk="1" hangingPunct="1">
              <a:buFontTx/>
              <a:buNone/>
            </a:pPr>
            <a:r>
              <a:rPr lang="en-US" altLang="en-US" sz="1800" dirty="0"/>
              <a:t>	}</a:t>
            </a:r>
          </a:p>
          <a:p>
            <a:pPr eaLnBrk="1" hangingPunct="1">
              <a:buFontTx/>
              <a:buNone/>
            </a:pPr>
            <a:r>
              <a:rPr lang="en-US" altLang="en-US" sz="1800" dirty="0"/>
              <a:t>}</a:t>
            </a:r>
          </a:p>
        </p:txBody>
      </p:sp>
      <p:sp>
        <p:nvSpPr>
          <p:cNvPr id="2" name="Footer Placeholder 1">
            <a:extLst>
              <a:ext uri="{FF2B5EF4-FFF2-40B4-BE49-F238E27FC236}">
                <a16:creationId xmlns:a16="http://schemas.microsoft.com/office/drawing/2014/main" id="{DE8A3B34-2F80-45FE-ABD4-E619620B4C2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4FB9CAD-AFB4-4A11-ACE1-2A214AF8A3B9}"/>
              </a:ext>
            </a:extLst>
          </p:cNvPr>
          <p:cNvSpPr>
            <a:spLocks noGrp="1"/>
          </p:cNvSpPr>
          <p:nvPr>
            <p:ph type="sldNum" sz="quarter" idx="12"/>
          </p:nvPr>
        </p:nvSpPr>
        <p:spPr/>
        <p:txBody>
          <a:bodyPr/>
          <a:lstStyle/>
          <a:p>
            <a:fld id="{5FA48C45-9521-491C-91CF-B3D0F067F577}" type="slidenum">
              <a:rPr lang="en-IN" smtClean="0"/>
              <a:t>100</a:t>
            </a:fld>
            <a:endParaRPr lang="en-IN"/>
          </a:p>
        </p:txBody>
      </p:sp>
    </p:spTree>
    <p:extLst>
      <p:ext uri="{BB962C8B-B14F-4D97-AF65-F5344CB8AC3E}">
        <p14:creationId xmlns:p14="http://schemas.microsoft.com/office/powerpoint/2010/main" val="19484354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B3322-B2D2-4AAB-911E-F6C6326D31C0}"/>
              </a:ext>
            </a:extLst>
          </p:cNvPr>
          <p:cNvSpPr>
            <a:spLocks noGrp="1"/>
          </p:cNvSpPr>
          <p:nvPr>
            <p:ph idx="1"/>
          </p:nvPr>
        </p:nvSpPr>
        <p:spPr>
          <a:xfrm>
            <a:off x="242888" y="114300"/>
            <a:ext cx="11758612" cy="6415087"/>
          </a:xfrm>
        </p:spPr>
        <p:txBody>
          <a:bodyPr/>
          <a:lstStyle/>
          <a:p>
            <a:pPr marL="0" indent="0" algn="just">
              <a:buNone/>
            </a:pPr>
            <a:r>
              <a:rPr lang="en-IN" b="1" dirty="0">
                <a:latin typeface="Perpetua" panose="02020502060401020303" pitchFamily="18" charset="0"/>
              </a:rPr>
              <a:t>Overloading Constructors</a:t>
            </a:r>
          </a:p>
          <a:p>
            <a:pPr marL="0" indent="0" algn="just">
              <a:buNone/>
            </a:pPr>
            <a:r>
              <a:rPr lang="en-US" dirty="0">
                <a:latin typeface="Perpetua" panose="02020502060401020303" pitchFamily="18" charset="0"/>
              </a:rPr>
              <a:t>In addition to overloading normal methods, you can also overload constructor methods.</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B655F380-6D1E-43A7-B236-D30B8C01D3E9}"/>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4BE29FE3-D148-4BC4-87AF-FF5471E9D71E}"/>
              </a:ext>
            </a:extLst>
          </p:cNvPr>
          <p:cNvSpPr>
            <a:spLocks noGrp="1"/>
          </p:cNvSpPr>
          <p:nvPr>
            <p:ph type="sldNum" sz="quarter" idx="12"/>
          </p:nvPr>
        </p:nvSpPr>
        <p:spPr/>
        <p:txBody>
          <a:bodyPr/>
          <a:lstStyle/>
          <a:p>
            <a:fld id="{5FA48C45-9521-491C-91CF-B3D0F067F577}" type="slidenum">
              <a:rPr lang="en-IN" smtClean="0"/>
              <a:t>101</a:t>
            </a:fld>
            <a:endParaRPr lang="en-IN"/>
          </a:p>
        </p:txBody>
      </p:sp>
    </p:spTree>
    <p:extLst>
      <p:ext uri="{BB962C8B-B14F-4D97-AF65-F5344CB8AC3E}">
        <p14:creationId xmlns:p14="http://schemas.microsoft.com/office/powerpoint/2010/main" val="20585147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409C60-A687-47B6-94F6-1FD16B104657}"/>
              </a:ext>
            </a:extLst>
          </p:cNvPr>
          <p:cNvSpPr txBox="1">
            <a:spLocks noChangeArrowheads="1"/>
          </p:cNvSpPr>
          <p:nvPr/>
        </p:nvSpPr>
        <p:spPr>
          <a:xfrm>
            <a:off x="128588" y="185734"/>
            <a:ext cx="8686800" cy="5715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400" dirty="0"/>
              <a:t>/* Here, Box defines three constructors to initialize the dimensions of a box various ways. */</a:t>
            </a:r>
          </a:p>
          <a:p>
            <a:pPr>
              <a:buFontTx/>
              <a:buNone/>
            </a:pPr>
            <a:r>
              <a:rPr lang="en-US" altLang="en-US" sz="1400" dirty="0"/>
              <a:t>class </a:t>
            </a:r>
            <a:r>
              <a:rPr lang="en-US" altLang="en-US" sz="1400" dirty="0">
                <a:solidFill>
                  <a:srgbClr val="FF0000"/>
                </a:solidFill>
              </a:rPr>
              <a:t>Box </a:t>
            </a:r>
          </a:p>
          <a:p>
            <a:pPr>
              <a:buFontTx/>
              <a:buNone/>
            </a:pPr>
            <a:r>
              <a:rPr lang="en-US" altLang="en-US" sz="1400" dirty="0"/>
              <a:t>{		double width;  double height; double depth;</a:t>
            </a:r>
          </a:p>
          <a:p>
            <a:pPr>
              <a:buFontTx/>
              <a:buNone/>
            </a:pPr>
            <a:r>
              <a:rPr lang="en-US" altLang="en-US" sz="1400" dirty="0"/>
              <a:t>		</a:t>
            </a:r>
            <a:r>
              <a:rPr lang="fr-FR" altLang="en-US" sz="1400" dirty="0">
                <a:solidFill>
                  <a:srgbClr val="FF0000"/>
                </a:solidFill>
              </a:rPr>
              <a:t>Box(double w, double h, double d)</a:t>
            </a:r>
          </a:p>
          <a:p>
            <a:pPr>
              <a:buFontTx/>
              <a:buNone/>
            </a:pPr>
            <a:r>
              <a:rPr lang="fr-FR" altLang="en-US" sz="1400" dirty="0"/>
              <a:t>		{</a:t>
            </a:r>
            <a:r>
              <a:rPr lang="en-US" altLang="en-US" sz="1400" dirty="0"/>
              <a:t>	</a:t>
            </a:r>
          </a:p>
          <a:p>
            <a:pPr>
              <a:buFontTx/>
              <a:buNone/>
            </a:pPr>
            <a:r>
              <a:rPr lang="en-US" altLang="en-US" sz="1400" dirty="0"/>
              <a:t>			width = w; 	height = h; 	depth = d;</a:t>
            </a:r>
          </a:p>
          <a:p>
            <a:pPr>
              <a:buFontTx/>
              <a:buNone/>
            </a:pPr>
            <a:r>
              <a:rPr lang="en-US" altLang="en-US" sz="1400" dirty="0"/>
              <a:t>		}</a:t>
            </a:r>
          </a:p>
          <a:p>
            <a:pPr>
              <a:buFontTx/>
              <a:buNone/>
            </a:pPr>
            <a:r>
              <a:rPr lang="en-US" altLang="en-US" sz="1400" dirty="0"/>
              <a:t>		</a:t>
            </a:r>
            <a:r>
              <a:rPr lang="en-US" altLang="en-US" sz="1400" dirty="0">
                <a:solidFill>
                  <a:srgbClr val="FF0000"/>
                </a:solidFill>
              </a:rPr>
              <a:t>Box()</a:t>
            </a:r>
          </a:p>
          <a:p>
            <a:pPr>
              <a:buFontTx/>
              <a:buNone/>
            </a:pPr>
            <a:r>
              <a:rPr lang="en-US" altLang="en-US" sz="1400" dirty="0"/>
              <a:t>		 { 	width = -1; // use -1 to indicate</a:t>
            </a:r>
          </a:p>
          <a:p>
            <a:pPr>
              <a:buFontTx/>
              <a:buNone/>
            </a:pPr>
            <a:r>
              <a:rPr lang="en-US" altLang="en-US" sz="1400" dirty="0"/>
              <a:t>			height = -1; // an uninitialized</a:t>
            </a:r>
          </a:p>
          <a:p>
            <a:pPr>
              <a:buFontTx/>
              <a:buNone/>
            </a:pPr>
            <a:r>
              <a:rPr lang="en-US" altLang="en-US" sz="1400" dirty="0"/>
              <a:t>			depth = -1; // box</a:t>
            </a:r>
          </a:p>
          <a:p>
            <a:pPr>
              <a:buFontTx/>
              <a:buNone/>
            </a:pPr>
            <a:r>
              <a:rPr lang="en-US" altLang="en-US" sz="1400" dirty="0"/>
              <a:t>		}</a:t>
            </a:r>
          </a:p>
          <a:p>
            <a:pPr>
              <a:buFontTx/>
              <a:buNone/>
            </a:pPr>
            <a:r>
              <a:rPr lang="en-US" altLang="en-US" sz="1400" dirty="0"/>
              <a:t>		// constructor used when cube is created</a:t>
            </a:r>
          </a:p>
          <a:p>
            <a:pPr>
              <a:buFontTx/>
              <a:buNone/>
            </a:pPr>
            <a:r>
              <a:rPr lang="en-US" altLang="en-US" sz="1400" dirty="0"/>
              <a:t>		</a:t>
            </a:r>
            <a:r>
              <a:rPr lang="en-US" altLang="en-US" sz="1400" dirty="0">
                <a:solidFill>
                  <a:srgbClr val="FF0000"/>
                </a:solidFill>
              </a:rPr>
              <a:t>Box(double </a:t>
            </a:r>
            <a:r>
              <a:rPr lang="en-US" altLang="en-US" sz="1400" dirty="0" err="1">
                <a:solidFill>
                  <a:srgbClr val="FF0000"/>
                </a:solidFill>
              </a:rPr>
              <a:t>len</a:t>
            </a:r>
            <a:r>
              <a:rPr lang="en-US" altLang="en-US" sz="1400" dirty="0">
                <a:solidFill>
                  <a:srgbClr val="FF0000"/>
                </a:solidFill>
              </a:rPr>
              <a:t>)</a:t>
            </a:r>
          </a:p>
          <a:p>
            <a:pPr>
              <a:buFontTx/>
              <a:buNone/>
            </a:pPr>
            <a:r>
              <a:rPr lang="en-US" altLang="en-US" sz="1400" dirty="0"/>
              <a:t>		{	width = height = depth = </a:t>
            </a:r>
            <a:r>
              <a:rPr lang="en-US" altLang="en-US" sz="1400" dirty="0" err="1"/>
              <a:t>len</a:t>
            </a:r>
            <a:r>
              <a:rPr lang="en-US" altLang="en-US" sz="1400" dirty="0"/>
              <a:t>;</a:t>
            </a:r>
          </a:p>
          <a:p>
            <a:pPr>
              <a:buFontTx/>
              <a:buNone/>
            </a:pPr>
            <a:r>
              <a:rPr lang="en-US" altLang="en-US" sz="1400" dirty="0"/>
              <a:t>		}</a:t>
            </a:r>
          </a:p>
          <a:p>
            <a:pPr>
              <a:buFontTx/>
              <a:buNone/>
            </a:pPr>
            <a:r>
              <a:rPr lang="en-US" altLang="en-US" sz="1400" dirty="0"/>
              <a:t>		// compute and return volume</a:t>
            </a:r>
          </a:p>
          <a:p>
            <a:pPr>
              <a:buFontTx/>
              <a:buNone/>
            </a:pPr>
            <a:r>
              <a:rPr lang="en-US" altLang="en-US" sz="1400" dirty="0"/>
              <a:t>		double volume() </a:t>
            </a:r>
          </a:p>
          <a:p>
            <a:pPr>
              <a:buFontTx/>
              <a:buNone/>
            </a:pPr>
            <a:r>
              <a:rPr lang="en-US" altLang="en-US" sz="1400" dirty="0"/>
              <a:t>		{	return width * height * depth;</a:t>
            </a:r>
          </a:p>
          <a:p>
            <a:pPr>
              <a:buFontTx/>
              <a:buNone/>
            </a:pPr>
            <a:r>
              <a:rPr lang="en-US" altLang="en-US" sz="1400" dirty="0"/>
              <a:t>		}  </a:t>
            </a:r>
          </a:p>
          <a:p>
            <a:pPr>
              <a:buFontTx/>
              <a:buNone/>
            </a:pPr>
            <a:r>
              <a:rPr lang="en-US" altLang="en-US" sz="1400" dirty="0"/>
              <a:t>}</a:t>
            </a:r>
          </a:p>
        </p:txBody>
      </p:sp>
      <p:sp>
        <p:nvSpPr>
          <p:cNvPr id="2" name="Footer Placeholder 1">
            <a:extLst>
              <a:ext uri="{FF2B5EF4-FFF2-40B4-BE49-F238E27FC236}">
                <a16:creationId xmlns:a16="http://schemas.microsoft.com/office/drawing/2014/main" id="{9E0D5463-A063-4280-91E9-C5C30C73364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E2C8C6C-3054-4C91-8562-8C838A91A49C}"/>
              </a:ext>
            </a:extLst>
          </p:cNvPr>
          <p:cNvSpPr>
            <a:spLocks noGrp="1"/>
          </p:cNvSpPr>
          <p:nvPr>
            <p:ph type="sldNum" sz="quarter" idx="12"/>
          </p:nvPr>
        </p:nvSpPr>
        <p:spPr/>
        <p:txBody>
          <a:bodyPr/>
          <a:lstStyle/>
          <a:p>
            <a:fld id="{5FA48C45-9521-491C-91CF-B3D0F067F577}" type="slidenum">
              <a:rPr lang="en-IN" smtClean="0"/>
              <a:t>102</a:t>
            </a:fld>
            <a:endParaRPr lang="en-IN"/>
          </a:p>
        </p:txBody>
      </p:sp>
    </p:spTree>
    <p:extLst>
      <p:ext uri="{BB962C8B-B14F-4D97-AF65-F5344CB8AC3E}">
        <p14:creationId xmlns:p14="http://schemas.microsoft.com/office/powerpoint/2010/main" val="32046205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577F0D-84BE-4A2E-8580-73967376F113}"/>
              </a:ext>
            </a:extLst>
          </p:cNvPr>
          <p:cNvSpPr txBox="1">
            <a:spLocks noChangeArrowheads="1"/>
          </p:cNvSpPr>
          <p:nvPr/>
        </p:nvSpPr>
        <p:spPr>
          <a:xfrm>
            <a:off x="228600" y="228600"/>
            <a:ext cx="8763000" cy="5715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600" dirty="0"/>
              <a:t>class </a:t>
            </a:r>
            <a:r>
              <a:rPr lang="en-US" altLang="en-US" sz="1600" dirty="0" err="1"/>
              <a:t>OverloadCons</a:t>
            </a:r>
            <a:endParaRPr lang="en-US" altLang="en-US" sz="1600" dirty="0"/>
          </a:p>
          <a:p>
            <a:pPr>
              <a:buFontTx/>
              <a:buNone/>
            </a:pPr>
            <a:r>
              <a:rPr lang="en-US" altLang="en-US" sz="1600" dirty="0"/>
              <a:t> {</a:t>
            </a:r>
          </a:p>
          <a:p>
            <a:pPr>
              <a:buFontTx/>
              <a:buNone/>
            </a:pPr>
            <a:r>
              <a:rPr lang="en-US" altLang="en-US" sz="1600" dirty="0"/>
              <a:t>		public static void main(String </a:t>
            </a:r>
            <a:r>
              <a:rPr lang="en-US" altLang="en-US" sz="1600" dirty="0" err="1"/>
              <a:t>args</a:t>
            </a:r>
            <a:r>
              <a:rPr lang="en-US" altLang="en-US" sz="1600" dirty="0"/>
              <a:t>[]) </a:t>
            </a:r>
          </a:p>
          <a:p>
            <a:pPr>
              <a:buFontTx/>
              <a:buNone/>
            </a:pPr>
            <a:r>
              <a:rPr lang="en-US" altLang="en-US" sz="1600" dirty="0"/>
              <a:t>		{	// create boxes using the various constructors</a:t>
            </a:r>
          </a:p>
          <a:p>
            <a:pPr>
              <a:buFontTx/>
              <a:buNone/>
            </a:pPr>
            <a:r>
              <a:rPr lang="en-US" altLang="en-US" sz="1600" dirty="0"/>
              <a:t>			Box mybox1 = new </a:t>
            </a:r>
            <a:r>
              <a:rPr lang="en-US" altLang="en-US" sz="1600" dirty="0">
                <a:solidFill>
                  <a:srgbClr val="FF0000"/>
                </a:solidFill>
              </a:rPr>
              <a:t>Box(10, 20, 15);</a:t>
            </a:r>
          </a:p>
          <a:p>
            <a:pPr>
              <a:buFontTx/>
              <a:buNone/>
            </a:pPr>
            <a:r>
              <a:rPr lang="en-US" altLang="en-US" sz="1600" dirty="0"/>
              <a:t>			Box mybox2 = new </a:t>
            </a:r>
            <a:r>
              <a:rPr lang="en-US" altLang="en-US" sz="1600" dirty="0">
                <a:solidFill>
                  <a:srgbClr val="FF0000"/>
                </a:solidFill>
              </a:rPr>
              <a:t>Box();</a:t>
            </a:r>
          </a:p>
          <a:p>
            <a:pPr>
              <a:buFontTx/>
              <a:buNone/>
            </a:pPr>
            <a:r>
              <a:rPr lang="en-US" altLang="en-US" sz="1600" dirty="0"/>
              <a:t>			Box </a:t>
            </a:r>
            <a:r>
              <a:rPr lang="en-US" altLang="en-US" sz="1600" dirty="0" err="1"/>
              <a:t>mycube</a:t>
            </a:r>
            <a:r>
              <a:rPr lang="en-US" altLang="en-US" sz="1600" dirty="0"/>
              <a:t> = new </a:t>
            </a:r>
            <a:r>
              <a:rPr lang="en-US" altLang="en-US" sz="1600" dirty="0">
                <a:solidFill>
                  <a:srgbClr val="FF0000"/>
                </a:solidFill>
              </a:rPr>
              <a:t>Box(7);</a:t>
            </a:r>
          </a:p>
          <a:p>
            <a:pPr>
              <a:buFontTx/>
              <a:buNone/>
            </a:pPr>
            <a:r>
              <a:rPr lang="en-US" altLang="en-US" sz="1600" dirty="0"/>
              <a:t>			double vol;</a:t>
            </a:r>
          </a:p>
          <a:p>
            <a:pPr>
              <a:buFontTx/>
              <a:buNone/>
            </a:pPr>
            <a:r>
              <a:rPr lang="en-US" altLang="en-US" sz="1600" dirty="0"/>
              <a:t>			// get volume of first box</a:t>
            </a:r>
          </a:p>
          <a:p>
            <a:pPr>
              <a:buFontTx/>
              <a:buNone/>
            </a:pPr>
            <a:r>
              <a:rPr lang="en-US" altLang="en-US" sz="1600" dirty="0"/>
              <a:t>			vol = mybox1.volume();</a:t>
            </a:r>
          </a:p>
          <a:p>
            <a:pPr>
              <a:buFontTx/>
              <a:buNone/>
            </a:pPr>
            <a:r>
              <a:rPr lang="en-US" altLang="en-US" sz="1600" dirty="0"/>
              <a:t>			</a:t>
            </a:r>
            <a:r>
              <a:rPr lang="en-US" altLang="en-US" sz="1600" dirty="0" err="1"/>
              <a:t>System.out.println</a:t>
            </a:r>
            <a:r>
              <a:rPr lang="en-US" altLang="en-US" sz="1600" dirty="0"/>
              <a:t>("Volume of mybox1 is " + vol);</a:t>
            </a:r>
          </a:p>
          <a:p>
            <a:pPr>
              <a:buFontTx/>
              <a:buNone/>
            </a:pPr>
            <a:r>
              <a:rPr lang="en-US" altLang="en-US" sz="1600" dirty="0"/>
              <a:t>			// get volume of second box</a:t>
            </a:r>
          </a:p>
          <a:p>
            <a:pPr>
              <a:buFontTx/>
              <a:buNone/>
            </a:pPr>
            <a:r>
              <a:rPr lang="en-US" altLang="en-US" sz="1600" dirty="0"/>
              <a:t>			vol = mybox2.volume();</a:t>
            </a:r>
          </a:p>
          <a:p>
            <a:pPr>
              <a:buFontTx/>
              <a:buNone/>
            </a:pPr>
            <a:r>
              <a:rPr lang="en-US" altLang="en-US" sz="1600" dirty="0"/>
              <a:t>			</a:t>
            </a:r>
            <a:r>
              <a:rPr lang="en-US" altLang="en-US" sz="1600" dirty="0" err="1"/>
              <a:t>System.out.println</a:t>
            </a:r>
            <a:r>
              <a:rPr lang="en-US" altLang="en-US" sz="1600" dirty="0"/>
              <a:t>("Volume of mybox2 is " + vol);</a:t>
            </a:r>
          </a:p>
          <a:p>
            <a:pPr>
              <a:buFontTx/>
              <a:buNone/>
            </a:pPr>
            <a:r>
              <a:rPr lang="en-US" altLang="en-US" sz="1600" dirty="0"/>
              <a:t>			// get volume of cube</a:t>
            </a:r>
          </a:p>
          <a:p>
            <a:pPr>
              <a:buFontTx/>
              <a:buNone/>
            </a:pPr>
            <a:r>
              <a:rPr lang="en-US" altLang="en-US" sz="1600" dirty="0"/>
              <a:t>			vol = </a:t>
            </a:r>
            <a:r>
              <a:rPr lang="en-US" altLang="en-US" sz="1600" dirty="0" err="1"/>
              <a:t>mycube.volume</a:t>
            </a:r>
            <a:r>
              <a:rPr lang="en-US" altLang="en-US" sz="1600" dirty="0"/>
              <a:t>();</a:t>
            </a:r>
          </a:p>
          <a:p>
            <a:pPr>
              <a:buFontTx/>
              <a:buNone/>
            </a:pPr>
            <a:r>
              <a:rPr lang="en-US" altLang="en-US" sz="1600" dirty="0"/>
              <a:t>			</a:t>
            </a:r>
            <a:r>
              <a:rPr lang="en-US" altLang="en-US" sz="1600" dirty="0" err="1"/>
              <a:t>System.out.println</a:t>
            </a:r>
            <a:r>
              <a:rPr lang="en-US" altLang="en-US" sz="1600" dirty="0"/>
              <a:t>("Volume of </a:t>
            </a:r>
            <a:r>
              <a:rPr lang="en-US" altLang="en-US" sz="1600" dirty="0" err="1"/>
              <a:t>mycube</a:t>
            </a:r>
            <a:r>
              <a:rPr lang="en-US" altLang="en-US" sz="1600" dirty="0"/>
              <a:t> is " + vol);</a:t>
            </a:r>
          </a:p>
          <a:p>
            <a:pPr>
              <a:buFontTx/>
              <a:buNone/>
            </a:pPr>
            <a:r>
              <a:rPr lang="en-US" altLang="en-US" sz="1600" dirty="0"/>
              <a:t>		}</a:t>
            </a:r>
          </a:p>
          <a:p>
            <a:pPr>
              <a:buFontTx/>
              <a:buNone/>
            </a:pPr>
            <a:r>
              <a:rPr lang="en-US" altLang="en-US" sz="1600" dirty="0"/>
              <a:t>}</a:t>
            </a:r>
          </a:p>
        </p:txBody>
      </p:sp>
      <p:sp>
        <p:nvSpPr>
          <p:cNvPr id="2" name="Footer Placeholder 1">
            <a:extLst>
              <a:ext uri="{FF2B5EF4-FFF2-40B4-BE49-F238E27FC236}">
                <a16:creationId xmlns:a16="http://schemas.microsoft.com/office/drawing/2014/main" id="{FD04D709-F379-4DB3-BAC5-5957295586A1}"/>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6D01456C-D12F-4217-9405-FAE44058181C}"/>
              </a:ext>
            </a:extLst>
          </p:cNvPr>
          <p:cNvSpPr>
            <a:spLocks noGrp="1"/>
          </p:cNvSpPr>
          <p:nvPr>
            <p:ph type="sldNum" sz="quarter" idx="12"/>
          </p:nvPr>
        </p:nvSpPr>
        <p:spPr/>
        <p:txBody>
          <a:bodyPr/>
          <a:lstStyle/>
          <a:p>
            <a:fld id="{5FA48C45-9521-491C-91CF-B3D0F067F577}" type="slidenum">
              <a:rPr lang="en-IN" smtClean="0"/>
              <a:t>103</a:t>
            </a:fld>
            <a:endParaRPr lang="en-IN"/>
          </a:p>
        </p:txBody>
      </p:sp>
    </p:spTree>
    <p:extLst>
      <p:ext uri="{BB962C8B-B14F-4D97-AF65-F5344CB8AC3E}">
        <p14:creationId xmlns:p14="http://schemas.microsoft.com/office/powerpoint/2010/main" val="33092878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11AB3-BE65-4DA8-9687-C34EC749436C}"/>
              </a:ext>
            </a:extLst>
          </p:cNvPr>
          <p:cNvSpPr>
            <a:spLocks noGrp="1"/>
          </p:cNvSpPr>
          <p:nvPr>
            <p:ph idx="1"/>
          </p:nvPr>
        </p:nvSpPr>
        <p:spPr>
          <a:xfrm>
            <a:off x="271463" y="128588"/>
            <a:ext cx="11082337" cy="6048375"/>
          </a:xfrm>
        </p:spPr>
        <p:txBody>
          <a:bodyPr/>
          <a:lstStyle/>
          <a:p>
            <a:pPr marL="0" indent="0" algn="just">
              <a:buNone/>
            </a:pPr>
            <a:r>
              <a:rPr lang="en-IN" b="1" dirty="0">
                <a:latin typeface="Perpetua" panose="02020502060401020303" pitchFamily="18" charset="0"/>
              </a:rPr>
              <a:t>Using Objects as Parameters</a:t>
            </a:r>
          </a:p>
          <a:p>
            <a:pPr marL="0" indent="0" algn="just">
              <a:buNone/>
            </a:pPr>
            <a:r>
              <a:rPr lang="en-US" dirty="0">
                <a:latin typeface="Perpetua" panose="02020502060401020303" pitchFamily="18" charset="0"/>
              </a:rPr>
              <a:t>So far, we have only been using simple types as parameters to methods. However, it is both correct and common to pass objects to methods.</a:t>
            </a:r>
          </a:p>
          <a:p>
            <a:pPr marL="0" indent="0" algn="just">
              <a:buNone/>
            </a:pPr>
            <a:endParaRPr lang="en-IN" dirty="0">
              <a:latin typeface="Perpetua" panose="02020502060401020303" pitchFamily="18" charset="0"/>
            </a:endParaRPr>
          </a:p>
        </p:txBody>
      </p:sp>
      <p:sp>
        <p:nvSpPr>
          <p:cNvPr id="4" name="Content Placeholder 2">
            <a:extLst>
              <a:ext uri="{FF2B5EF4-FFF2-40B4-BE49-F238E27FC236}">
                <a16:creationId xmlns:a16="http://schemas.microsoft.com/office/drawing/2014/main" id="{180E5929-E9C8-4294-93CA-6CBCBB134859}"/>
              </a:ext>
            </a:extLst>
          </p:cNvPr>
          <p:cNvSpPr txBox="1">
            <a:spLocks noChangeArrowheads="1"/>
          </p:cNvSpPr>
          <p:nvPr/>
        </p:nvSpPr>
        <p:spPr>
          <a:xfrm>
            <a:off x="381000" y="1471612"/>
            <a:ext cx="8686800" cy="5257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600" dirty="0"/>
              <a:t>class Test </a:t>
            </a:r>
          </a:p>
          <a:p>
            <a:pPr>
              <a:buFontTx/>
              <a:buNone/>
            </a:pPr>
            <a:r>
              <a:rPr lang="en-US" altLang="en-US" sz="1600" dirty="0"/>
              <a:t>{</a:t>
            </a:r>
          </a:p>
          <a:p>
            <a:pPr>
              <a:buFontTx/>
              <a:buNone/>
            </a:pPr>
            <a:r>
              <a:rPr lang="en-US" altLang="en-US" sz="1600" dirty="0"/>
              <a:t>		int a, b;</a:t>
            </a:r>
          </a:p>
          <a:p>
            <a:pPr>
              <a:buFontTx/>
              <a:buNone/>
            </a:pPr>
            <a:r>
              <a:rPr lang="en-US" altLang="en-US" sz="1600" dirty="0"/>
              <a:t>		Test(int </a:t>
            </a:r>
            <a:r>
              <a:rPr lang="en-US" altLang="en-US" sz="1600" dirty="0" err="1"/>
              <a:t>i</a:t>
            </a:r>
            <a:r>
              <a:rPr lang="en-US" altLang="en-US" sz="1600" dirty="0"/>
              <a:t>, int j)</a:t>
            </a:r>
          </a:p>
          <a:p>
            <a:pPr>
              <a:buFontTx/>
              <a:buNone/>
            </a:pPr>
            <a:r>
              <a:rPr lang="en-US" altLang="en-US" sz="1600" dirty="0"/>
              <a:t>		 {</a:t>
            </a:r>
          </a:p>
          <a:p>
            <a:pPr>
              <a:buFontTx/>
              <a:buNone/>
            </a:pPr>
            <a:r>
              <a:rPr lang="en-US" altLang="en-US" sz="1600" dirty="0"/>
              <a:t>			a = </a:t>
            </a:r>
            <a:r>
              <a:rPr lang="en-US" altLang="en-US" sz="1600" dirty="0" err="1"/>
              <a:t>i</a:t>
            </a:r>
            <a:r>
              <a:rPr lang="en-US" altLang="en-US" sz="1600" dirty="0"/>
              <a:t>;</a:t>
            </a:r>
          </a:p>
          <a:p>
            <a:pPr>
              <a:buFontTx/>
              <a:buNone/>
            </a:pPr>
            <a:r>
              <a:rPr lang="en-US" altLang="en-US" sz="1600" dirty="0"/>
              <a:t>			b = j;</a:t>
            </a:r>
          </a:p>
          <a:p>
            <a:pPr>
              <a:buFontTx/>
              <a:buNone/>
            </a:pPr>
            <a:r>
              <a:rPr lang="en-US" altLang="en-US" sz="1600" dirty="0"/>
              <a:t>		}</a:t>
            </a:r>
          </a:p>
          <a:p>
            <a:pPr>
              <a:buFontTx/>
              <a:buNone/>
            </a:pPr>
            <a:r>
              <a:rPr lang="en-US" altLang="en-US" sz="1600" dirty="0"/>
              <a:t>		// return true if o is equal to the invoking object</a:t>
            </a:r>
          </a:p>
          <a:p>
            <a:pPr>
              <a:buFontTx/>
              <a:buNone/>
            </a:pPr>
            <a:r>
              <a:rPr lang="en-US" altLang="en-US" sz="1600" dirty="0"/>
              <a:t>		</a:t>
            </a:r>
            <a:r>
              <a:rPr lang="en-US" altLang="en-US" sz="1600" dirty="0" err="1"/>
              <a:t>boolean</a:t>
            </a:r>
            <a:r>
              <a:rPr lang="en-US" altLang="en-US" sz="1600" dirty="0"/>
              <a:t> equals(Test o)</a:t>
            </a:r>
          </a:p>
          <a:p>
            <a:pPr>
              <a:buFontTx/>
              <a:buNone/>
            </a:pPr>
            <a:r>
              <a:rPr lang="en-US" altLang="en-US" sz="1600" dirty="0"/>
              <a:t>		 {</a:t>
            </a:r>
          </a:p>
          <a:p>
            <a:pPr>
              <a:buFontTx/>
              <a:buNone/>
            </a:pPr>
            <a:r>
              <a:rPr lang="en-US" altLang="en-US" sz="1600" dirty="0"/>
              <a:t>			if(</a:t>
            </a:r>
            <a:r>
              <a:rPr lang="en-US" altLang="en-US" sz="1600" dirty="0" err="1"/>
              <a:t>o.a</a:t>
            </a:r>
            <a:r>
              <a:rPr lang="en-US" altLang="en-US" sz="1600" dirty="0"/>
              <a:t> == </a:t>
            </a:r>
            <a:r>
              <a:rPr lang="en-US" altLang="en-US" sz="1600" dirty="0" err="1"/>
              <a:t>this.a</a:t>
            </a:r>
            <a:r>
              <a:rPr lang="en-US" altLang="en-US" sz="1600" dirty="0"/>
              <a:t> &amp;&amp; </a:t>
            </a:r>
            <a:r>
              <a:rPr lang="en-US" altLang="en-US" sz="1600" dirty="0" err="1"/>
              <a:t>o.b</a:t>
            </a:r>
            <a:r>
              <a:rPr lang="en-US" altLang="en-US" sz="1600" dirty="0"/>
              <a:t> == </a:t>
            </a:r>
            <a:r>
              <a:rPr lang="en-US" altLang="en-US" sz="1600" dirty="0" err="1"/>
              <a:t>this.b</a:t>
            </a:r>
            <a:r>
              <a:rPr lang="en-US" altLang="en-US" sz="1600" dirty="0"/>
              <a:t>) return true;</a:t>
            </a:r>
          </a:p>
          <a:p>
            <a:pPr>
              <a:buFontTx/>
              <a:buNone/>
            </a:pPr>
            <a:r>
              <a:rPr lang="en-US" altLang="en-US" sz="1600" dirty="0"/>
              <a:t>			else return false;</a:t>
            </a:r>
          </a:p>
          <a:p>
            <a:pPr>
              <a:buFontTx/>
              <a:buNone/>
            </a:pPr>
            <a:r>
              <a:rPr lang="en-US" altLang="en-US" sz="1600" dirty="0"/>
              <a:t>		}</a:t>
            </a:r>
          </a:p>
          <a:p>
            <a:pPr>
              <a:buFontTx/>
              <a:buNone/>
            </a:pPr>
            <a:r>
              <a:rPr lang="en-US" altLang="en-US" sz="1600" dirty="0"/>
              <a:t>}</a:t>
            </a:r>
          </a:p>
        </p:txBody>
      </p:sp>
      <p:sp>
        <p:nvSpPr>
          <p:cNvPr id="2" name="Footer Placeholder 1">
            <a:extLst>
              <a:ext uri="{FF2B5EF4-FFF2-40B4-BE49-F238E27FC236}">
                <a16:creationId xmlns:a16="http://schemas.microsoft.com/office/drawing/2014/main" id="{CE960ED7-CAA2-4F7B-8ED2-E72E3050A8E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F7C817C-1883-4CDB-9EE5-F80B7D7D160F}"/>
              </a:ext>
            </a:extLst>
          </p:cNvPr>
          <p:cNvSpPr>
            <a:spLocks noGrp="1"/>
          </p:cNvSpPr>
          <p:nvPr>
            <p:ph type="sldNum" sz="quarter" idx="12"/>
          </p:nvPr>
        </p:nvSpPr>
        <p:spPr/>
        <p:txBody>
          <a:bodyPr/>
          <a:lstStyle/>
          <a:p>
            <a:fld id="{5FA48C45-9521-491C-91CF-B3D0F067F577}" type="slidenum">
              <a:rPr lang="en-IN" smtClean="0"/>
              <a:t>104</a:t>
            </a:fld>
            <a:endParaRPr lang="en-IN"/>
          </a:p>
        </p:txBody>
      </p:sp>
    </p:spTree>
    <p:extLst>
      <p:ext uri="{BB962C8B-B14F-4D97-AF65-F5344CB8AC3E}">
        <p14:creationId xmlns:p14="http://schemas.microsoft.com/office/powerpoint/2010/main" val="1199124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329C614-DD89-4793-845B-8A3EE17D6E7E}"/>
              </a:ext>
            </a:extLst>
          </p:cNvPr>
          <p:cNvSpPr txBox="1">
            <a:spLocks noChangeArrowheads="1"/>
          </p:cNvSpPr>
          <p:nvPr/>
        </p:nvSpPr>
        <p:spPr>
          <a:xfrm>
            <a:off x="423862" y="352425"/>
            <a:ext cx="8686800" cy="3733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800" dirty="0"/>
              <a:t>class </a:t>
            </a:r>
            <a:r>
              <a:rPr lang="en-US" altLang="en-US" sz="1800" dirty="0" err="1"/>
              <a:t>PassOb</a:t>
            </a:r>
            <a:r>
              <a:rPr lang="en-US" altLang="en-US" sz="1800" dirty="0"/>
              <a:t> </a:t>
            </a:r>
          </a:p>
          <a:p>
            <a:pPr>
              <a:buFontTx/>
              <a:buNone/>
            </a:pPr>
            <a:r>
              <a:rPr lang="en-US" altLang="en-US" sz="1800" dirty="0"/>
              <a:t>{</a:t>
            </a:r>
          </a:p>
          <a:p>
            <a:pPr>
              <a:buFontTx/>
              <a:buNone/>
            </a:pPr>
            <a:r>
              <a:rPr lang="en-US" altLang="en-US" sz="1800" dirty="0"/>
              <a:t>	public static void main(String </a:t>
            </a:r>
            <a:r>
              <a:rPr lang="en-US" altLang="en-US" sz="1800" dirty="0" err="1"/>
              <a:t>args</a:t>
            </a:r>
            <a:r>
              <a:rPr lang="en-US" altLang="en-US" sz="1800" dirty="0"/>
              <a:t>[]) </a:t>
            </a:r>
          </a:p>
          <a:p>
            <a:pPr>
              <a:buFontTx/>
              <a:buNone/>
            </a:pPr>
            <a:r>
              <a:rPr lang="en-US" altLang="en-US" sz="1800" dirty="0"/>
              <a:t>	{</a:t>
            </a:r>
          </a:p>
          <a:p>
            <a:pPr>
              <a:buFontTx/>
              <a:buNone/>
            </a:pPr>
            <a:r>
              <a:rPr lang="en-US" altLang="en-US" sz="1800" dirty="0"/>
              <a:t>		Test ob1 = new Test(100, 22);</a:t>
            </a:r>
          </a:p>
          <a:p>
            <a:pPr>
              <a:buFontTx/>
              <a:buNone/>
            </a:pPr>
            <a:r>
              <a:rPr lang="en-US" altLang="en-US" sz="1800" dirty="0"/>
              <a:t>		Test ob2 = new Test(100, 22);</a:t>
            </a:r>
          </a:p>
          <a:p>
            <a:pPr>
              <a:buFontTx/>
              <a:buNone/>
            </a:pPr>
            <a:r>
              <a:rPr lang="en-US" altLang="en-US" sz="1800" dirty="0"/>
              <a:t>		Test ob3 = new Test(-1, -1);</a:t>
            </a:r>
          </a:p>
          <a:p>
            <a:pPr>
              <a:buFontTx/>
              <a:buNone/>
            </a:pPr>
            <a:r>
              <a:rPr lang="en-US" altLang="en-US" sz="1800" dirty="0"/>
              <a:t>		</a:t>
            </a:r>
            <a:r>
              <a:rPr lang="en-US" altLang="en-US" sz="1800" dirty="0" err="1"/>
              <a:t>System.out.println</a:t>
            </a:r>
            <a:r>
              <a:rPr lang="en-US" altLang="en-US" sz="1800" dirty="0"/>
              <a:t>("ob1 == ob2: " + </a:t>
            </a:r>
            <a:r>
              <a:rPr lang="en-US" altLang="en-US" sz="1800" dirty="0">
                <a:solidFill>
                  <a:srgbClr val="FF0000"/>
                </a:solidFill>
              </a:rPr>
              <a:t>ob1.equals(ob2));</a:t>
            </a:r>
          </a:p>
          <a:p>
            <a:pPr>
              <a:buFontTx/>
              <a:buNone/>
            </a:pPr>
            <a:r>
              <a:rPr lang="en-US" altLang="en-US" sz="1800" dirty="0"/>
              <a:t>		</a:t>
            </a:r>
            <a:r>
              <a:rPr lang="en-US" altLang="en-US" sz="1800" dirty="0" err="1"/>
              <a:t>System.out.println</a:t>
            </a:r>
            <a:r>
              <a:rPr lang="en-US" altLang="en-US" sz="1800" dirty="0"/>
              <a:t>("ob1 == ob3: " + </a:t>
            </a:r>
            <a:r>
              <a:rPr lang="en-US" altLang="en-US" sz="1800" dirty="0">
                <a:solidFill>
                  <a:srgbClr val="FF0000"/>
                </a:solidFill>
              </a:rPr>
              <a:t>ob1.equals(ob3)</a:t>
            </a:r>
            <a:r>
              <a:rPr lang="en-US" altLang="en-US" sz="1800" dirty="0"/>
              <a:t>);</a:t>
            </a:r>
          </a:p>
          <a:p>
            <a:pPr>
              <a:buFontTx/>
              <a:buNone/>
            </a:pPr>
            <a:r>
              <a:rPr lang="en-US" altLang="en-US" sz="1800" dirty="0"/>
              <a:t>	}</a:t>
            </a:r>
          </a:p>
          <a:p>
            <a:pPr>
              <a:buFontTx/>
              <a:buNone/>
            </a:pPr>
            <a:r>
              <a:rPr lang="en-US" altLang="en-US" sz="1800" dirty="0"/>
              <a:t>}</a:t>
            </a:r>
          </a:p>
        </p:txBody>
      </p:sp>
      <p:sp>
        <p:nvSpPr>
          <p:cNvPr id="2" name="Footer Placeholder 1">
            <a:extLst>
              <a:ext uri="{FF2B5EF4-FFF2-40B4-BE49-F238E27FC236}">
                <a16:creationId xmlns:a16="http://schemas.microsoft.com/office/drawing/2014/main" id="{9918E9C4-836D-496A-A567-6DB0B02CB11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45A2536-5345-4731-A9FF-1618831D1E72}"/>
              </a:ext>
            </a:extLst>
          </p:cNvPr>
          <p:cNvSpPr>
            <a:spLocks noGrp="1"/>
          </p:cNvSpPr>
          <p:nvPr>
            <p:ph type="sldNum" sz="quarter" idx="12"/>
          </p:nvPr>
        </p:nvSpPr>
        <p:spPr/>
        <p:txBody>
          <a:bodyPr/>
          <a:lstStyle/>
          <a:p>
            <a:fld id="{5FA48C45-9521-491C-91CF-B3D0F067F577}" type="slidenum">
              <a:rPr lang="en-IN" smtClean="0"/>
              <a:t>105</a:t>
            </a:fld>
            <a:endParaRPr lang="en-IN"/>
          </a:p>
        </p:txBody>
      </p:sp>
    </p:spTree>
    <p:extLst>
      <p:ext uri="{BB962C8B-B14F-4D97-AF65-F5344CB8AC3E}">
        <p14:creationId xmlns:p14="http://schemas.microsoft.com/office/powerpoint/2010/main" val="23966388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D6AB064-3FFF-4CDB-80AB-9A26CC744ECE}"/>
              </a:ext>
            </a:extLst>
          </p:cNvPr>
          <p:cNvSpPr>
            <a:spLocks noGrp="1" noChangeArrowheads="1"/>
          </p:cNvSpPr>
          <p:nvPr>
            <p:ph idx="1"/>
          </p:nvPr>
        </p:nvSpPr>
        <p:spPr>
          <a:xfrm>
            <a:off x="304800" y="161921"/>
            <a:ext cx="8534400" cy="5638800"/>
          </a:xfrm>
        </p:spPr>
        <p:txBody>
          <a:bodyPr>
            <a:noAutofit/>
          </a:bodyPr>
          <a:lstStyle/>
          <a:p>
            <a:pPr eaLnBrk="1" hangingPunct="1">
              <a:buFontTx/>
              <a:buNone/>
            </a:pPr>
            <a:r>
              <a:rPr lang="en-US" altLang="en-US" sz="1800" dirty="0"/>
              <a:t>// Here, </a:t>
            </a:r>
            <a:r>
              <a:rPr lang="en-US" altLang="en-US" sz="1800" dirty="0">
                <a:solidFill>
                  <a:srgbClr val="FF0000"/>
                </a:solidFill>
              </a:rPr>
              <a:t>Box allows one object to initialize another</a:t>
            </a:r>
            <a:r>
              <a:rPr lang="en-US" altLang="en-US" sz="1800" dirty="0"/>
              <a:t>.</a:t>
            </a:r>
          </a:p>
          <a:p>
            <a:pPr eaLnBrk="1" hangingPunct="1">
              <a:buFontTx/>
              <a:buNone/>
            </a:pPr>
            <a:r>
              <a:rPr lang="en-US" altLang="en-US" sz="1800" dirty="0"/>
              <a:t>class Box</a:t>
            </a:r>
          </a:p>
          <a:p>
            <a:pPr eaLnBrk="1" hangingPunct="1">
              <a:buFontTx/>
              <a:buNone/>
            </a:pPr>
            <a:r>
              <a:rPr lang="en-US" altLang="en-US" sz="1800" dirty="0"/>
              <a:t> {</a:t>
            </a:r>
          </a:p>
          <a:p>
            <a:pPr eaLnBrk="1" hangingPunct="1">
              <a:buFontTx/>
              <a:buNone/>
            </a:pPr>
            <a:r>
              <a:rPr lang="en-US" altLang="en-US" sz="1800" dirty="0"/>
              <a:t>		double width;</a:t>
            </a:r>
          </a:p>
          <a:p>
            <a:pPr eaLnBrk="1" hangingPunct="1">
              <a:buFontTx/>
              <a:buNone/>
            </a:pPr>
            <a:r>
              <a:rPr lang="en-US" altLang="en-US" sz="1800" dirty="0"/>
              <a:t>		double height;</a:t>
            </a:r>
          </a:p>
          <a:p>
            <a:pPr eaLnBrk="1" hangingPunct="1">
              <a:buFontTx/>
              <a:buNone/>
            </a:pPr>
            <a:r>
              <a:rPr lang="en-US" altLang="en-US" sz="1800" dirty="0"/>
              <a:t>		double depth;</a:t>
            </a:r>
          </a:p>
          <a:p>
            <a:pPr eaLnBrk="1" hangingPunct="1">
              <a:buFontTx/>
              <a:buNone/>
            </a:pPr>
            <a:r>
              <a:rPr lang="en-US" altLang="en-US" sz="1800" dirty="0"/>
              <a:t>		// construct clone of an object</a:t>
            </a:r>
          </a:p>
          <a:p>
            <a:pPr eaLnBrk="1" hangingPunct="1">
              <a:buFontTx/>
              <a:buNone/>
            </a:pPr>
            <a:r>
              <a:rPr lang="en-US" altLang="en-US" sz="1800" dirty="0"/>
              <a:t>		Box(Box </a:t>
            </a:r>
            <a:r>
              <a:rPr lang="en-US" altLang="en-US" sz="1800" dirty="0" err="1">
                <a:solidFill>
                  <a:srgbClr val="FF0000"/>
                </a:solidFill>
              </a:rPr>
              <a:t>ob</a:t>
            </a:r>
            <a:r>
              <a:rPr lang="en-US" altLang="en-US" sz="1800" dirty="0"/>
              <a:t>) </a:t>
            </a:r>
          </a:p>
          <a:p>
            <a:pPr eaLnBrk="1" hangingPunct="1">
              <a:buFontTx/>
              <a:buNone/>
            </a:pPr>
            <a:r>
              <a:rPr lang="en-US" altLang="en-US" sz="1800" dirty="0"/>
              <a:t>		{ 	// pass object to constructor</a:t>
            </a:r>
          </a:p>
          <a:p>
            <a:pPr eaLnBrk="1" hangingPunct="1">
              <a:buFontTx/>
              <a:buNone/>
            </a:pPr>
            <a:r>
              <a:rPr lang="en-US" altLang="en-US" sz="1800" dirty="0"/>
              <a:t>			width = </a:t>
            </a:r>
            <a:r>
              <a:rPr lang="en-US" altLang="en-US" sz="1800" dirty="0" err="1">
                <a:solidFill>
                  <a:srgbClr val="FF0000"/>
                </a:solidFill>
              </a:rPr>
              <a:t>ob.width</a:t>
            </a:r>
            <a:r>
              <a:rPr lang="en-US" altLang="en-US" sz="1800" dirty="0"/>
              <a:t>;</a:t>
            </a:r>
          </a:p>
          <a:p>
            <a:pPr eaLnBrk="1" hangingPunct="1">
              <a:buFontTx/>
              <a:buNone/>
            </a:pPr>
            <a:r>
              <a:rPr lang="en-US" altLang="en-US" sz="1800" dirty="0"/>
              <a:t>			height = </a:t>
            </a:r>
            <a:r>
              <a:rPr lang="en-US" altLang="en-US" sz="1800" dirty="0" err="1">
                <a:solidFill>
                  <a:srgbClr val="FF0000"/>
                </a:solidFill>
              </a:rPr>
              <a:t>ob.height</a:t>
            </a:r>
            <a:r>
              <a:rPr lang="en-US" altLang="en-US" sz="1800" dirty="0"/>
              <a:t>;</a:t>
            </a:r>
          </a:p>
          <a:p>
            <a:pPr eaLnBrk="1" hangingPunct="1">
              <a:buFontTx/>
              <a:buNone/>
            </a:pPr>
            <a:r>
              <a:rPr lang="en-US" altLang="en-US" sz="1800" dirty="0"/>
              <a:t>			depth = </a:t>
            </a:r>
            <a:r>
              <a:rPr lang="en-US" altLang="en-US" sz="1800" dirty="0" err="1">
                <a:solidFill>
                  <a:srgbClr val="FF0000"/>
                </a:solidFill>
              </a:rPr>
              <a:t>ob.depth</a:t>
            </a:r>
            <a:r>
              <a:rPr lang="en-US" altLang="en-US" sz="1800" dirty="0"/>
              <a:t>;</a:t>
            </a:r>
          </a:p>
          <a:p>
            <a:pPr eaLnBrk="1" hangingPunct="1">
              <a:buFontTx/>
              <a:buNone/>
            </a:pPr>
            <a:r>
              <a:rPr lang="en-US" altLang="en-US" sz="1800" dirty="0"/>
              <a:t>		}</a:t>
            </a:r>
          </a:p>
          <a:p>
            <a:pPr eaLnBrk="1" hangingPunct="1">
              <a:buFontTx/>
              <a:buNone/>
            </a:pPr>
            <a:r>
              <a:rPr lang="en-US" altLang="en-US" sz="1800" dirty="0"/>
              <a:t> 	 	</a:t>
            </a:r>
            <a:r>
              <a:rPr lang="fr-FR" altLang="en-US" sz="1800" dirty="0"/>
              <a:t>Box(double w, double h, double d) </a:t>
            </a:r>
          </a:p>
          <a:p>
            <a:pPr eaLnBrk="1" hangingPunct="1">
              <a:buFontTx/>
              <a:buNone/>
            </a:pPr>
            <a:r>
              <a:rPr lang="fr-FR" altLang="en-US" sz="1800" dirty="0"/>
              <a:t>		{</a:t>
            </a:r>
            <a:r>
              <a:rPr lang="en-US" altLang="en-US" sz="1800" dirty="0"/>
              <a:t>	width = w;</a:t>
            </a:r>
          </a:p>
          <a:p>
            <a:pPr eaLnBrk="1" hangingPunct="1">
              <a:buFontTx/>
              <a:buNone/>
            </a:pPr>
            <a:r>
              <a:rPr lang="en-US" altLang="en-US" sz="1800" dirty="0"/>
              <a:t>			height = h;</a:t>
            </a:r>
          </a:p>
          <a:p>
            <a:pPr eaLnBrk="1" hangingPunct="1">
              <a:buFontTx/>
              <a:buNone/>
            </a:pPr>
            <a:r>
              <a:rPr lang="en-US" altLang="en-US" sz="1800" dirty="0"/>
              <a:t>			depth = d;</a:t>
            </a:r>
          </a:p>
          <a:p>
            <a:pPr eaLnBrk="1" hangingPunct="1">
              <a:buFontTx/>
              <a:buNone/>
            </a:pPr>
            <a:r>
              <a:rPr lang="en-US" altLang="en-US" sz="1800" dirty="0"/>
              <a:t>		}</a:t>
            </a:r>
          </a:p>
        </p:txBody>
      </p:sp>
      <p:sp>
        <p:nvSpPr>
          <p:cNvPr id="2" name="Footer Placeholder 1">
            <a:extLst>
              <a:ext uri="{FF2B5EF4-FFF2-40B4-BE49-F238E27FC236}">
                <a16:creationId xmlns:a16="http://schemas.microsoft.com/office/drawing/2014/main" id="{95BC944D-DF26-4558-A93A-DD4022890D3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F9D1E33-3A4F-4831-B1B5-EC6B00324B0F}"/>
              </a:ext>
            </a:extLst>
          </p:cNvPr>
          <p:cNvSpPr>
            <a:spLocks noGrp="1"/>
          </p:cNvSpPr>
          <p:nvPr>
            <p:ph type="sldNum" sz="quarter" idx="12"/>
          </p:nvPr>
        </p:nvSpPr>
        <p:spPr/>
        <p:txBody>
          <a:bodyPr/>
          <a:lstStyle/>
          <a:p>
            <a:fld id="{5FA48C45-9521-491C-91CF-B3D0F067F577}" type="slidenum">
              <a:rPr lang="en-IN" smtClean="0"/>
              <a:t>106</a:t>
            </a:fld>
            <a:endParaRPr lang="en-IN"/>
          </a:p>
        </p:txBody>
      </p:sp>
    </p:spTree>
    <p:extLst>
      <p:ext uri="{BB962C8B-B14F-4D97-AF65-F5344CB8AC3E}">
        <p14:creationId xmlns:p14="http://schemas.microsoft.com/office/powerpoint/2010/main" val="24250218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8ED3BA5-7B2A-4A2E-AF11-C1C1DEEB1AE7}"/>
              </a:ext>
            </a:extLst>
          </p:cNvPr>
          <p:cNvSpPr>
            <a:spLocks noGrp="1" noChangeArrowheads="1"/>
          </p:cNvSpPr>
          <p:nvPr>
            <p:ph idx="1"/>
          </p:nvPr>
        </p:nvSpPr>
        <p:spPr>
          <a:xfrm>
            <a:off x="200025" y="119062"/>
            <a:ext cx="8534400" cy="5562600"/>
          </a:xfrm>
        </p:spPr>
        <p:txBody>
          <a:bodyPr>
            <a:noAutofit/>
          </a:bodyPr>
          <a:lstStyle/>
          <a:p>
            <a:pPr eaLnBrk="1" hangingPunct="1">
              <a:buFontTx/>
              <a:buNone/>
            </a:pPr>
            <a:r>
              <a:rPr lang="en-US" altLang="en-US" sz="1800" dirty="0"/>
              <a:t> // constructor used when no dimensions specified</a:t>
            </a:r>
          </a:p>
          <a:p>
            <a:pPr eaLnBrk="1" hangingPunct="1">
              <a:buFontTx/>
              <a:buNone/>
            </a:pPr>
            <a:r>
              <a:rPr lang="en-US" altLang="en-US" sz="1800" dirty="0"/>
              <a:t>	Box()</a:t>
            </a:r>
          </a:p>
          <a:p>
            <a:pPr eaLnBrk="1" hangingPunct="1">
              <a:buFontTx/>
              <a:buNone/>
            </a:pPr>
            <a:r>
              <a:rPr lang="en-US" altLang="en-US" sz="1800" dirty="0"/>
              <a:t> 	{</a:t>
            </a:r>
          </a:p>
          <a:p>
            <a:pPr eaLnBrk="1" hangingPunct="1">
              <a:buFontTx/>
              <a:buNone/>
            </a:pPr>
            <a:r>
              <a:rPr lang="en-US" altLang="en-US" sz="1800" dirty="0"/>
              <a:t>		width = -1; // use -1 to indicate</a:t>
            </a:r>
          </a:p>
          <a:p>
            <a:pPr eaLnBrk="1" hangingPunct="1">
              <a:buFontTx/>
              <a:buNone/>
            </a:pPr>
            <a:r>
              <a:rPr lang="en-US" altLang="en-US" sz="1800" dirty="0"/>
              <a:t>		height = -1; // an uninitialized</a:t>
            </a:r>
          </a:p>
          <a:p>
            <a:pPr eaLnBrk="1" hangingPunct="1">
              <a:buFontTx/>
              <a:buNone/>
            </a:pPr>
            <a:r>
              <a:rPr lang="en-US" altLang="en-US" sz="1800" dirty="0"/>
              <a:t>		depth = -1; // box</a:t>
            </a:r>
          </a:p>
          <a:p>
            <a:pPr eaLnBrk="1" hangingPunct="1">
              <a:buFontTx/>
              <a:buNone/>
            </a:pPr>
            <a:r>
              <a:rPr lang="en-US" altLang="en-US" sz="1800" dirty="0"/>
              <a:t> 	}</a:t>
            </a:r>
          </a:p>
          <a:p>
            <a:pPr eaLnBrk="1" hangingPunct="1">
              <a:buFontTx/>
              <a:buNone/>
            </a:pPr>
            <a:r>
              <a:rPr lang="en-US" altLang="en-US" sz="1800" dirty="0"/>
              <a:t> 	// constructor used when cube is created</a:t>
            </a:r>
          </a:p>
          <a:p>
            <a:pPr eaLnBrk="1" hangingPunct="1">
              <a:buFontTx/>
              <a:buNone/>
            </a:pPr>
            <a:r>
              <a:rPr lang="en-US" altLang="en-US" sz="1800" dirty="0"/>
              <a:t>	Box(double </a:t>
            </a:r>
            <a:r>
              <a:rPr lang="en-US" altLang="en-US" sz="1800" dirty="0" err="1"/>
              <a:t>len</a:t>
            </a:r>
            <a:r>
              <a:rPr lang="en-US" altLang="en-US" sz="1800" dirty="0"/>
              <a:t>) </a:t>
            </a:r>
          </a:p>
          <a:p>
            <a:pPr eaLnBrk="1" hangingPunct="1">
              <a:buFontTx/>
              <a:buNone/>
            </a:pPr>
            <a:r>
              <a:rPr lang="en-US" altLang="en-US" sz="1800" dirty="0"/>
              <a:t>	{</a:t>
            </a:r>
          </a:p>
          <a:p>
            <a:pPr eaLnBrk="1" hangingPunct="1">
              <a:buFontTx/>
              <a:buNone/>
            </a:pPr>
            <a:r>
              <a:rPr lang="en-US" altLang="en-US" sz="1800" dirty="0"/>
              <a:t>		width = height = depth = </a:t>
            </a:r>
            <a:r>
              <a:rPr lang="en-US" altLang="en-US" sz="1800" dirty="0" err="1"/>
              <a:t>len</a:t>
            </a:r>
            <a:r>
              <a:rPr lang="en-US" altLang="en-US" sz="1800" dirty="0"/>
              <a:t>;</a:t>
            </a:r>
          </a:p>
          <a:p>
            <a:pPr eaLnBrk="1" hangingPunct="1">
              <a:buFontTx/>
              <a:buNone/>
            </a:pPr>
            <a:r>
              <a:rPr lang="en-US" altLang="en-US" sz="1800" dirty="0"/>
              <a:t>	}</a:t>
            </a:r>
          </a:p>
          <a:p>
            <a:pPr eaLnBrk="1" hangingPunct="1">
              <a:buFontTx/>
              <a:buNone/>
            </a:pPr>
            <a:r>
              <a:rPr lang="en-US" altLang="en-US" sz="1800" dirty="0"/>
              <a:t>	// compute and return volume</a:t>
            </a:r>
          </a:p>
          <a:p>
            <a:pPr eaLnBrk="1" hangingPunct="1">
              <a:buFontTx/>
              <a:buNone/>
            </a:pPr>
            <a:r>
              <a:rPr lang="en-US" altLang="en-US" sz="1800" dirty="0"/>
              <a:t>	double volume() </a:t>
            </a:r>
          </a:p>
          <a:p>
            <a:pPr eaLnBrk="1" hangingPunct="1">
              <a:buFontTx/>
              <a:buNone/>
            </a:pPr>
            <a:r>
              <a:rPr lang="en-US" altLang="en-US" sz="1800" dirty="0"/>
              <a:t>	{</a:t>
            </a:r>
          </a:p>
          <a:p>
            <a:pPr eaLnBrk="1" hangingPunct="1">
              <a:buFontTx/>
              <a:buNone/>
            </a:pPr>
            <a:r>
              <a:rPr lang="en-US" altLang="en-US" sz="1800" dirty="0"/>
              <a:t>		return width * height * depth;</a:t>
            </a:r>
          </a:p>
          <a:p>
            <a:pPr eaLnBrk="1" hangingPunct="1">
              <a:buFontTx/>
              <a:buNone/>
            </a:pPr>
            <a:r>
              <a:rPr lang="en-US" altLang="en-US" sz="1800" dirty="0"/>
              <a:t>	}</a:t>
            </a:r>
          </a:p>
          <a:p>
            <a:pPr eaLnBrk="1" hangingPunct="1">
              <a:buFontTx/>
              <a:buNone/>
            </a:pPr>
            <a:r>
              <a:rPr lang="en-US" altLang="en-US" sz="1800" dirty="0"/>
              <a:t>}</a:t>
            </a:r>
          </a:p>
        </p:txBody>
      </p:sp>
      <p:sp>
        <p:nvSpPr>
          <p:cNvPr id="2" name="Footer Placeholder 1">
            <a:extLst>
              <a:ext uri="{FF2B5EF4-FFF2-40B4-BE49-F238E27FC236}">
                <a16:creationId xmlns:a16="http://schemas.microsoft.com/office/drawing/2014/main" id="{F4C0E3D5-E4A7-4A21-ACF0-937DE29B108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01C9FB2-5262-4FB0-87E5-B7384E0B01D8}"/>
              </a:ext>
            </a:extLst>
          </p:cNvPr>
          <p:cNvSpPr>
            <a:spLocks noGrp="1"/>
          </p:cNvSpPr>
          <p:nvPr>
            <p:ph type="sldNum" sz="quarter" idx="12"/>
          </p:nvPr>
        </p:nvSpPr>
        <p:spPr/>
        <p:txBody>
          <a:bodyPr/>
          <a:lstStyle/>
          <a:p>
            <a:fld id="{5FA48C45-9521-491C-91CF-B3D0F067F577}" type="slidenum">
              <a:rPr lang="en-IN" smtClean="0"/>
              <a:t>107</a:t>
            </a:fld>
            <a:endParaRPr lang="en-IN"/>
          </a:p>
        </p:txBody>
      </p:sp>
    </p:spTree>
    <p:extLst>
      <p:ext uri="{BB962C8B-B14F-4D97-AF65-F5344CB8AC3E}">
        <p14:creationId xmlns:p14="http://schemas.microsoft.com/office/powerpoint/2010/main" val="18540877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D9968A-87A6-413E-B669-561F53D50C04}"/>
              </a:ext>
            </a:extLst>
          </p:cNvPr>
          <p:cNvSpPr txBox="1">
            <a:spLocks noChangeArrowheads="1"/>
          </p:cNvSpPr>
          <p:nvPr/>
        </p:nvSpPr>
        <p:spPr>
          <a:xfrm>
            <a:off x="285750" y="266700"/>
            <a:ext cx="8686800" cy="4724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800" dirty="0"/>
              <a:t>class OverloadCons2 </a:t>
            </a:r>
          </a:p>
          <a:p>
            <a:pPr>
              <a:buFontTx/>
              <a:buNone/>
            </a:pPr>
            <a:r>
              <a:rPr lang="en-US" altLang="en-US" sz="1800" dirty="0"/>
              <a:t>{</a:t>
            </a:r>
          </a:p>
          <a:p>
            <a:pPr>
              <a:buFontTx/>
              <a:buNone/>
            </a:pPr>
            <a:r>
              <a:rPr lang="en-US" altLang="en-US" sz="1800" dirty="0"/>
              <a:t>	public static void main(String </a:t>
            </a:r>
            <a:r>
              <a:rPr lang="en-US" altLang="en-US" sz="1800" dirty="0" err="1"/>
              <a:t>args</a:t>
            </a:r>
            <a:r>
              <a:rPr lang="en-US" altLang="en-US" sz="1800" dirty="0"/>
              <a:t>[]) </a:t>
            </a:r>
          </a:p>
          <a:p>
            <a:pPr>
              <a:buFontTx/>
              <a:buNone/>
            </a:pPr>
            <a:r>
              <a:rPr lang="en-US" altLang="en-US" sz="1800" dirty="0"/>
              <a:t>	{</a:t>
            </a:r>
          </a:p>
          <a:p>
            <a:pPr>
              <a:buFontTx/>
              <a:buNone/>
            </a:pPr>
            <a:r>
              <a:rPr lang="en-US" altLang="en-US" sz="1800" dirty="0"/>
              <a:t>		// create boxes using the various constructors</a:t>
            </a:r>
          </a:p>
          <a:p>
            <a:pPr>
              <a:buFontTx/>
              <a:buNone/>
            </a:pPr>
            <a:r>
              <a:rPr lang="en-US" altLang="en-US" sz="1800" dirty="0"/>
              <a:t>		Box mybox1 = new Box(10, 20, 15);</a:t>
            </a:r>
          </a:p>
          <a:p>
            <a:pPr>
              <a:buFontTx/>
              <a:buNone/>
            </a:pPr>
            <a:r>
              <a:rPr lang="en-US" altLang="en-US" sz="1800" dirty="0"/>
              <a:t>		Box mybox2 = new Box();</a:t>
            </a:r>
          </a:p>
          <a:p>
            <a:pPr>
              <a:buFontTx/>
              <a:buNone/>
            </a:pPr>
            <a:r>
              <a:rPr lang="en-US" altLang="en-US" sz="1800" dirty="0"/>
              <a:t>		Box </a:t>
            </a:r>
            <a:r>
              <a:rPr lang="en-US" altLang="en-US" sz="1800" dirty="0" err="1"/>
              <a:t>mycube</a:t>
            </a:r>
            <a:r>
              <a:rPr lang="en-US" altLang="en-US" sz="1800" dirty="0"/>
              <a:t> = new Box(7);</a:t>
            </a:r>
          </a:p>
          <a:p>
            <a:pPr>
              <a:buFontTx/>
              <a:buNone/>
            </a:pPr>
            <a:r>
              <a:rPr lang="en-US" altLang="en-US" sz="1800" dirty="0"/>
              <a:t>		Box </a:t>
            </a:r>
            <a:r>
              <a:rPr lang="en-US" altLang="en-US" sz="1800" dirty="0" err="1"/>
              <a:t>myclone</a:t>
            </a:r>
            <a:r>
              <a:rPr lang="en-US" altLang="en-US" sz="1800" dirty="0"/>
              <a:t> = new Box(</a:t>
            </a:r>
            <a:r>
              <a:rPr lang="en-US" altLang="en-US" sz="1800" dirty="0">
                <a:solidFill>
                  <a:srgbClr val="FF0000"/>
                </a:solidFill>
              </a:rPr>
              <a:t>mybox1</a:t>
            </a:r>
            <a:r>
              <a:rPr lang="en-US" altLang="en-US" sz="1800" dirty="0"/>
              <a:t>);</a:t>
            </a:r>
          </a:p>
          <a:p>
            <a:pPr>
              <a:buFontTx/>
              <a:buNone/>
            </a:pPr>
            <a:r>
              <a:rPr lang="en-US" altLang="en-US" sz="1800" dirty="0"/>
              <a:t>		double vol;</a:t>
            </a:r>
          </a:p>
          <a:p>
            <a:pPr>
              <a:buFontTx/>
              <a:buNone/>
            </a:pPr>
            <a:r>
              <a:rPr lang="en-US" altLang="en-US" sz="1800" dirty="0"/>
              <a:t>		// get volume of first box</a:t>
            </a:r>
          </a:p>
          <a:p>
            <a:pPr>
              <a:buFontTx/>
              <a:buNone/>
            </a:pPr>
            <a:r>
              <a:rPr lang="en-US" altLang="en-US" sz="1800" dirty="0"/>
              <a:t>		vol = mybox1.volume();</a:t>
            </a:r>
          </a:p>
          <a:p>
            <a:pPr>
              <a:buFontTx/>
              <a:buNone/>
            </a:pPr>
            <a:r>
              <a:rPr lang="en-US" altLang="en-US" sz="1800" dirty="0"/>
              <a:t>		</a:t>
            </a:r>
            <a:r>
              <a:rPr lang="en-US" altLang="en-US" sz="1800" dirty="0" err="1"/>
              <a:t>System.out.println</a:t>
            </a:r>
            <a:r>
              <a:rPr lang="en-US" altLang="en-US" sz="1800" dirty="0"/>
              <a:t>("Volume of mybox1 is " + vol);</a:t>
            </a:r>
          </a:p>
          <a:p>
            <a:pPr>
              <a:buFontTx/>
              <a:buNone/>
            </a:pPr>
            <a:r>
              <a:rPr lang="en-US" altLang="en-US" sz="1800" dirty="0"/>
              <a:t>       }</a:t>
            </a:r>
          </a:p>
          <a:p>
            <a:pPr>
              <a:buFontTx/>
              <a:buNone/>
            </a:pPr>
            <a:r>
              <a:rPr lang="en-US" altLang="en-US" sz="1800" dirty="0"/>
              <a:t>}</a:t>
            </a:r>
          </a:p>
        </p:txBody>
      </p:sp>
      <p:sp>
        <p:nvSpPr>
          <p:cNvPr id="2" name="Footer Placeholder 1">
            <a:extLst>
              <a:ext uri="{FF2B5EF4-FFF2-40B4-BE49-F238E27FC236}">
                <a16:creationId xmlns:a16="http://schemas.microsoft.com/office/drawing/2014/main" id="{F9986B55-408B-4E6C-8E61-4A3833F54DE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E5B358B-C967-49B6-A7C4-35B3A2B1C7BB}"/>
              </a:ext>
            </a:extLst>
          </p:cNvPr>
          <p:cNvSpPr>
            <a:spLocks noGrp="1"/>
          </p:cNvSpPr>
          <p:nvPr>
            <p:ph type="sldNum" sz="quarter" idx="12"/>
          </p:nvPr>
        </p:nvSpPr>
        <p:spPr/>
        <p:txBody>
          <a:bodyPr/>
          <a:lstStyle/>
          <a:p>
            <a:fld id="{5FA48C45-9521-491C-91CF-B3D0F067F577}" type="slidenum">
              <a:rPr lang="en-IN" smtClean="0"/>
              <a:t>108</a:t>
            </a:fld>
            <a:endParaRPr lang="en-IN"/>
          </a:p>
        </p:txBody>
      </p:sp>
    </p:spTree>
    <p:extLst>
      <p:ext uri="{BB962C8B-B14F-4D97-AF65-F5344CB8AC3E}">
        <p14:creationId xmlns:p14="http://schemas.microsoft.com/office/powerpoint/2010/main" val="25121554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BC7BA-662F-4B5A-9874-1F2F05BEF032}"/>
              </a:ext>
            </a:extLst>
          </p:cNvPr>
          <p:cNvSpPr>
            <a:spLocks noGrp="1"/>
          </p:cNvSpPr>
          <p:nvPr>
            <p:ph idx="1"/>
          </p:nvPr>
        </p:nvSpPr>
        <p:spPr>
          <a:xfrm>
            <a:off x="285749" y="257174"/>
            <a:ext cx="11687175" cy="6386513"/>
          </a:xfrm>
        </p:spPr>
        <p:txBody>
          <a:bodyPr>
            <a:normAutofit/>
          </a:bodyPr>
          <a:lstStyle/>
          <a:p>
            <a:pPr marL="0" indent="0" algn="just">
              <a:buNone/>
            </a:pPr>
            <a:r>
              <a:rPr lang="en-IN" b="1" dirty="0">
                <a:latin typeface="Perpetua" panose="02020502060401020303" pitchFamily="18" charset="0"/>
              </a:rPr>
              <a:t>Argument Passing</a:t>
            </a:r>
          </a:p>
          <a:p>
            <a:pPr marL="0" indent="0" algn="just">
              <a:buNone/>
            </a:pPr>
            <a:r>
              <a:rPr lang="en-US" dirty="0">
                <a:latin typeface="Perpetua" panose="02020502060401020303" pitchFamily="18" charset="0"/>
              </a:rPr>
              <a:t>In general, there are two ways that a computer language can pass an argument to a subroutine.</a:t>
            </a:r>
          </a:p>
          <a:p>
            <a:pPr algn="just"/>
            <a:r>
              <a:rPr lang="en-US" dirty="0">
                <a:latin typeface="Perpetua" panose="02020502060401020303" pitchFamily="18" charset="0"/>
              </a:rPr>
              <a:t>The first way is </a:t>
            </a:r>
            <a:r>
              <a:rPr lang="en-US" i="1" dirty="0">
                <a:latin typeface="Perpetua" panose="02020502060401020303" pitchFamily="18" charset="0"/>
              </a:rPr>
              <a:t>call-by-value. </a:t>
            </a:r>
            <a:r>
              <a:rPr lang="en-US" dirty="0">
                <a:latin typeface="Perpetua" panose="02020502060401020303" pitchFamily="18" charset="0"/>
              </a:rPr>
              <a:t>This approach copies the </a:t>
            </a:r>
            <a:r>
              <a:rPr lang="en-US" i="1" dirty="0">
                <a:latin typeface="Perpetua" panose="02020502060401020303" pitchFamily="18" charset="0"/>
              </a:rPr>
              <a:t>value </a:t>
            </a:r>
            <a:r>
              <a:rPr lang="en-US" dirty="0">
                <a:latin typeface="Perpetua" panose="02020502060401020303" pitchFamily="18" charset="0"/>
              </a:rPr>
              <a:t>of an argument into the formal parameter of the subroutine. Therefore, changes made to the parameter of the subroutine have no effect on the argument. </a:t>
            </a:r>
          </a:p>
          <a:p>
            <a:pPr algn="just"/>
            <a:r>
              <a:rPr lang="en-US" dirty="0">
                <a:latin typeface="Perpetua" panose="02020502060401020303" pitchFamily="18" charset="0"/>
              </a:rPr>
              <a:t>The second way an argument can be passed is </a:t>
            </a:r>
            <a:r>
              <a:rPr lang="en-US" i="1" dirty="0">
                <a:latin typeface="Perpetua" panose="02020502060401020303" pitchFamily="18" charset="0"/>
              </a:rPr>
              <a:t>call-by-reference. </a:t>
            </a:r>
            <a:r>
              <a:rPr lang="en-US" dirty="0">
                <a:latin typeface="Perpetua" panose="02020502060401020303" pitchFamily="18" charset="0"/>
              </a:rPr>
              <a:t>In this approach, a reference to an argument (not the value of the argument) is passed to the parameter. Inside the subroutine, this reference is used to access the actual argument specified in the call. This means that changes made to the parameter will affect the argument used to call the subroutine. </a:t>
            </a:r>
          </a:p>
          <a:p>
            <a:pPr marL="0" indent="0" algn="just">
              <a:buNone/>
            </a:pPr>
            <a:r>
              <a:rPr lang="en-US" dirty="0">
                <a:latin typeface="Perpetua" panose="02020502060401020303" pitchFamily="18" charset="0"/>
              </a:rPr>
              <a:t>Java uses both approaches, depending upon what is passed. In Java, when you pass a primitive type to a method, it is passed by value. Thus, what occurs to the parameter that receives the argument has no effect outside the method.</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3838BF76-B471-4CFB-BE5E-CA91882C964B}"/>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40997169-CFE3-4B15-A6FD-81EAF5096FB6}"/>
              </a:ext>
            </a:extLst>
          </p:cNvPr>
          <p:cNvSpPr>
            <a:spLocks noGrp="1"/>
          </p:cNvSpPr>
          <p:nvPr>
            <p:ph type="sldNum" sz="quarter" idx="12"/>
          </p:nvPr>
        </p:nvSpPr>
        <p:spPr/>
        <p:txBody>
          <a:bodyPr/>
          <a:lstStyle/>
          <a:p>
            <a:fld id="{5FA48C45-9521-491C-91CF-B3D0F067F577}" type="slidenum">
              <a:rPr lang="en-IN" smtClean="0"/>
              <a:t>109</a:t>
            </a:fld>
            <a:endParaRPr lang="en-IN"/>
          </a:p>
        </p:txBody>
      </p:sp>
    </p:spTree>
    <p:extLst>
      <p:ext uri="{BB962C8B-B14F-4D97-AF65-F5344CB8AC3E}">
        <p14:creationId xmlns:p14="http://schemas.microsoft.com/office/powerpoint/2010/main" val="320926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C8E3A-BF61-4BC3-9569-7FDE012D41AB}"/>
              </a:ext>
            </a:extLst>
          </p:cNvPr>
          <p:cNvSpPr>
            <a:spLocks noGrp="1"/>
          </p:cNvSpPr>
          <p:nvPr>
            <p:ph idx="1"/>
          </p:nvPr>
        </p:nvSpPr>
        <p:spPr>
          <a:xfrm>
            <a:off x="238539" y="212034"/>
            <a:ext cx="11767931" cy="6493565"/>
          </a:xfrm>
        </p:spPr>
        <p:txBody>
          <a:bodyPr>
            <a:normAutofit lnSpcReduction="10000"/>
          </a:bodyPr>
          <a:lstStyle/>
          <a:p>
            <a:pPr marL="0" indent="0" algn="just">
              <a:buNone/>
            </a:pPr>
            <a:r>
              <a:rPr lang="en-US" dirty="0">
                <a:latin typeface="Perpetua" panose="02020502060401020303" pitchFamily="18" charset="0"/>
              </a:rPr>
              <a:t>C++ was invented by Bjarne Stroustrup in 1979, while he was working at Bell Laboratories in Murray Hill, New Jersey. Stroustrup initially called the new language “C with Classes.”</a:t>
            </a:r>
          </a:p>
          <a:p>
            <a:pPr marL="0" indent="0" algn="just">
              <a:buNone/>
            </a:pPr>
            <a:r>
              <a:rPr lang="en-US" dirty="0">
                <a:latin typeface="Perpetua" panose="02020502060401020303" pitchFamily="18" charset="0"/>
              </a:rPr>
              <a:t>However, in 1983, the name was changed to C++. C++ extends C by adding object-oriented features. Because C++ is built on the foundation of C, it includes all of C’s features, attributes, and benefits. This is a crucial reason for the success of C++ as a language. </a:t>
            </a:r>
          </a:p>
          <a:p>
            <a:pPr marL="0" indent="0" algn="just">
              <a:buNone/>
            </a:pPr>
            <a:r>
              <a:rPr lang="en-US" dirty="0">
                <a:latin typeface="Perpetua" panose="02020502060401020303" pitchFamily="18" charset="0"/>
              </a:rPr>
              <a:t>The invention of C++ was not an attempt to create a completely new programming language. Instead, it was an enhancement to an already highly successful one.</a:t>
            </a:r>
          </a:p>
          <a:p>
            <a:pPr marL="0" indent="0" algn="just">
              <a:buNone/>
            </a:pPr>
            <a:r>
              <a:rPr lang="en-US" b="1" dirty="0">
                <a:latin typeface="Perpetua" panose="02020502060401020303" pitchFamily="18" charset="0"/>
              </a:rPr>
              <a:t>The Stage Is Set for Java</a:t>
            </a:r>
          </a:p>
          <a:p>
            <a:pPr marL="0" indent="0" algn="just">
              <a:buNone/>
            </a:pPr>
            <a:r>
              <a:rPr lang="en-US" dirty="0">
                <a:latin typeface="Perpetua" panose="02020502060401020303" pitchFamily="18" charset="0"/>
              </a:rPr>
              <a:t>By the end of the 1980s and the early 1990s, object-oriented programming using C++ took hold. Indeed, for a moment it seemed as if programmers had finally found the perfect language. Because C++ blended the high efficiency and stylistic elements of C with the object-oriented paradigm, it was a language that could be used to create a wide range of programs. Within a few years, the </a:t>
            </a:r>
            <a:r>
              <a:rPr lang="en-US" b="1" dirty="0">
                <a:latin typeface="Perpetua" panose="02020502060401020303" pitchFamily="18" charset="0"/>
              </a:rPr>
              <a:t>World Wide Web </a:t>
            </a:r>
            <a:r>
              <a:rPr lang="en-US" dirty="0">
                <a:latin typeface="Perpetua" panose="02020502060401020303" pitchFamily="18" charset="0"/>
              </a:rPr>
              <a:t>and the Internet would reach critical mass. This event would precipitate another revolution in programming.</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912DCE28-4F88-4EF7-8B57-FF44EE9CC928}"/>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7D4CD23-C127-49D2-A2E6-CC14E1B80E7C}"/>
              </a:ext>
            </a:extLst>
          </p:cNvPr>
          <p:cNvSpPr>
            <a:spLocks noGrp="1"/>
          </p:cNvSpPr>
          <p:nvPr>
            <p:ph type="sldNum" sz="quarter" idx="12"/>
          </p:nvPr>
        </p:nvSpPr>
        <p:spPr/>
        <p:txBody>
          <a:bodyPr/>
          <a:lstStyle/>
          <a:p>
            <a:fld id="{5FA48C45-9521-491C-91CF-B3D0F067F577}" type="slidenum">
              <a:rPr lang="en-IN" smtClean="0"/>
              <a:t>11</a:t>
            </a:fld>
            <a:endParaRPr lang="en-IN"/>
          </a:p>
        </p:txBody>
      </p:sp>
    </p:spTree>
    <p:extLst>
      <p:ext uri="{BB962C8B-B14F-4D97-AF65-F5344CB8AC3E}">
        <p14:creationId xmlns:p14="http://schemas.microsoft.com/office/powerpoint/2010/main" val="33064529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DDC8E08-5964-42E5-8B48-27B64F1B2652}"/>
              </a:ext>
            </a:extLst>
          </p:cNvPr>
          <p:cNvSpPr>
            <a:spLocks noGrp="1" noChangeArrowheads="1"/>
          </p:cNvSpPr>
          <p:nvPr>
            <p:ph idx="1"/>
          </p:nvPr>
        </p:nvSpPr>
        <p:spPr>
          <a:xfrm>
            <a:off x="314325" y="233362"/>
            <a:ext cx="8534400" cy="5029200"/>
          </a:xfrm>
        </p:spPr>
        <p:txBody>
          <a:bodyPr>
            <a:noAutofit/>
          </a:bodyPr>
          <a:lstStyle/>
          <a:p>
            <a:pPr eaLnBrk="1" hangingPunct="1">
              <a:buFontTx/>
              <a:buNone/>
            </a:pPr>
            <a:r>
              <a:rPr lang="en-US" altLang="en-US" sz="1800" dirty="0">
                <a:solidFill>
                  <a:srgbClr val="FF0000"/>
                </a:solidFill>
              </a:rPr>
              <a:t>// Simple types are passed by value.</a:t>
            </a:r>
          </a:p>
          <a:p>
            <a:pPr eaLnBrk="1" hangingPunct="1">
              <a:buFontTx/>
              <a:buNone/>
            </a:pPr>
            <a:r>
              <a:rPr lang="en-US" altLang="en-US" sz="1800" dirty="0"/>
              <a:t>class Test </a:t>
            </a:r>
          </a:p>
          <a:p>
            <a:pPr eaLnBrk="1" hangingPunct="1">
              <a:buFontTx/>
              <a:buNone/>
            </a:pPr>
            <a:r>
              <a:rPr lang="en-US" altLang="en-US" sz="1800" dirty="0"/>
              <a:t>{</a:t>
            </a:r>
            <a:r>
              <a:rPr lang="sv-SE" altLang="en-US" sz="1800" dirty="0"/>
              <a:t>	   void meth(int i, int j)</a:t>
            </a:r>
          </a:p>
          <a:p>
            <a:pPr eaLnBrk="1" hangingPunct="1">
              <a:buFontTx/>
              <a:buNone/>
            </a:pPr>
            <a:r>
              <a:rPr lang="sv-SE" altLang="en-US" sz="1800" dirty="0"/>
              <a:t>	  {</a:t>
            </a:r>
            <a:r>
              <a:rPr lang="en-US" altLang="en-US" sz="1800" dirty="0"/>
              <a:t>	</a:t>
            </a:r>
            <a:r>
              <a:rPr lang="en-US" altLang="en-US" sz="1800" dirty="0" err="1"/>
              <a:t>i</a:t>
            </a:r>
            <a:r>
              <a:rPr lang="en-US" altLang="en-US" sz="1800" dirty="0"/>
              <a:t> *= 2;</a:t>
            </a:r>
          </a:p>
          <a:p>
            <a:pPr eaLnBrk="1" hangingPunct="1">
              <a:buFontTx/>
              <a:buNone/>
            </a:pPr>
            <a:r>
              <a:rPr lang="en-US" altLang="en-US" sz="1800" dirty="0"/>
              <a:t>		j /= 2;</a:t>
            </a:r>
          </a:p>
          <a:p>
            <a:pPr eaLnBrk="1" hangingPunct="1">
              <a:buFontTx/>
              <a:buNone/>
            </a:pPr>
            <a:r>
              <a:rPr lang="en-US" altLang="en-US" sz="1800" dirty="0"/>
              <a:t>	   }</a:t>
            </a:r>
          </a:p>
          <a:p>
            <a:pPr eaLnBrk="1" hangingPunct="1">
              <a:buFontTx/>
              <a:buNone/>
            </a:pPr>
            <a:r>
              <a:rPr lang="en-US" altLang="en-US" sz="1800" dirty="0"/>
              <a:t>}</a:t>
            </a:r>
          </a:p>
          <a:p>
            <a:pPr eaLnBrk="1" hangingPunct="1">
              <a:buFontTx/>
              <a:buNone/>
            </a:pPr>
            <a:r>
              <a:rPr lang="en-US" altLang="en-US" sz="1800" dirty="0"/>
              <a:t>class </a:t>
            </a:r>
            <a:r>
              <a:rPr lang="en-US" altLang="en-US" sz="1800" dirty="0" err="1"/>
              <a:t>CallByValue</a:t>
            </a:r>
            <a:r>
              <a:rPr lang="en-US" altLang="en-US" sz="1800" dirty="0"/>
              <a:t> </a:t>
            </a:r>
          </a:p>
          <a:p>
            <a:pPr eaLnBrk="1" hangingPunct="1">
              <a:buFontTx/>
              <a:buNone/>
            </a:pPr>
            <a:r>
              <a:rPr lang="en-US" altLang="en-US" sz="1800" dirty="0"/>
              <a:t>{</a:t>
            </a:r>
          </a:p>
          <a:p>
            <a:pPr eaLnBrk="1" hangingPunct="1">
              <a:buFontTx/>
              <a:buNone/>
            </a:pPr>
            <a:r>
              <a:rPr lang="en-US" altLang="en-US" sz="1800" dirty="0"/>
              <a:t>	 public static void main(String </a:t>
            </a:r>
            <a:r>
              <a:rPr lang="en-US" altLang="en-US" sz="1800" dirty="0" err="1"/>
              <a:t>args</a:t>
            </a:r>
            <a:r>
              <a:rPr lang="en-US" altLang="en-US" sz="1800" dirty="0"/>
              <a:t>[]) </a:t>
            </a:r>
          </a:p>
          <a:p>
            <a:pPr eaLnBrk="1" hangingPunct="1">
              <a:buFontTx/>
              <a:buNone/>
            </a:pPr>
            <a:r>
              <a:rPr lang="en-US" altLang="en-US" sz="1800" dirty="0"/>
              <a:t>	 {</a:t>
            </a:r>
          </a:p>
          <a:p>
            <a:pPr eaLnBrk="1" hangingPunct="1">
              <a:buFontTx/>
              <a:buNone/>
            </a:pPr>
            <a:r>
              <a:rPr lang="en-US" altLang="en-US" sz="1800" dirty="0"/>
              <a:t>		Test </a:t>
            </a:r>
            <a:r>
              <a:rPr lang="en-US" altLang="en-US" sz="1800" dirty="0" err="1"/>
              <a:t>ob</a:t>
            </a:r>
            <a:r>
              <a:rPr lang="en-US" altLang="en-US" sz="1800" dirty="0"/>
              <a:t> = new Test();</a:t>
            </a:r>
          </a:p>
          <a:p>
            <a:pPr eaLnBrk="1" hangingPunct="1">
              <a:buFontTx/>
              <a:buNone/>
            </a:pPr>
            <a:r>
              <a:rPr lang="en-US" altLang="en-US" sz="1800" dirty="0"/>
              <a:t>		int a = 15, b = 20;</a:t>
            </a:r>
          </a:p>
          <a:p>
            <a:pPr eaLnBrk="1" hangingPunct="1">
              <a:buFontTx/>
              <a:buNone/>
            </a:pPr>
            <a:r>
              <a:rPr lang="en-US" altLang="en-US" sz="1800" dirty="0"/>
              <a:t>		</a:t>
            </a:r>
            <a:r>
              <a:rPr lang="en-US" altLang="en-US" sz="1800" dirty="0" err="1"/>
              <a:t>System.out.println</a:t>
            </a:r>
            <a:r>
              <a:rPr lang="en-US" altLang="en-US" sz="1800" dirty="0"/>
              <a:t>("a and b before call: " + a + " " + b);</a:t>
            </a:r>
          </a:p>
          <a:p>
            <a:pPr eaLnBrk="1" hangingPunct="1">
              <a:buFontTx/>
              <a:buNone/>
            </a:pPr>
            <a:r>
              <a:rPr lang="en-US" altLang="en-US" sz="1800" dirty="0"/>
              <a:t>		</a:t>
            </a:r>
            <a:r>
              <a:rPr lang="en-US" altLang="en-US" sz="1800" dirty="0" err="1"/>
              <a:t>ob.meth</a:t>
            </a:r>
            <a:r>
              <a:rPr lang="en-US" altLang="en-US" sz="1800" dirty="0"/>
              <a:t>(a, b);</a:t>
            </a:r>
          </a:p>
          <a:p>
            <a:pPr eaLnBrk="1" hangingPunct="1">
              <a:buFontTx/>
              <a:buNone/>
            </a:pPr>
            <a:r>
              <a:rPr lang="en-US" altLang="en-US" sz="1800" dirty="0"/>
              <a:t>		</a:t>
            </a:r>
            <a:r>
              <a:rPr lang="en-US" altLang="en-US" sz="1800" dirty="0" err="1"/>
              <a:t>System.out.println</a:t>
            </a:r>
            <a:r>
              <a:rPr lang="en-US" altLang="en-US" sz="1800" dirty="0"/>
              <a:t>("a and b after call: " +a + " " + b);</a:t>
            </a:r>
          </a:p>
          <a:p>
            <a:pPr eaLnBrk="1" hangingPunct="1">
              <a:buFontTx/>
              <a:buNone/>
            </a:pPr>
            <a:r>
              <a:rPr lang="en-US" altLang="en-US" sz="1800" dirty="0"/>
              <a:t>	} </a:t>
            </a:r>
          </a:p>
          <a:p>
            <a:pPr eaLnBrk="1" hangingPunct="1">
              <a:buFontTx/>
              <a:buNone/>
            </a:pPr>
            <a:r>
              <a:rPr lang="en-US" altLang="en-US" sz="1800" dirty="0"/>
              <a:t> }</a:t>
            </a:r>
          </a:p>
          <a:p>
            <a:pPr eaLnBrk="1" hangingPunct="1">
              <a:buFontTx/>
              <a:buNone/>
            </a:pPr>
            <a:endParaRPr lang="en-US" altLang="en-US" sz="1800" dirty="0"/>
          </a:p>
        </p:txBody>
      </p:sp>
      <p:sp>
        <p:nvSpPr>
          <p:cNvPr id="2" name="Footer Placeholder 1">
            <a:extLst>
              <a:ext uri="{FF2B5EF4-FFF2-40B4-BE49-F238E27FC236}">
                <a16:creationId xmlns:a16="http://schemas.microsoft.com/office/drawing/2014/main" id="{F30ACBC3-3EB8-4201-A21C-CE31AC198C8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E7393CD-374E-4318-B4FE-F247DE344D42}"/>
              </a:ext>
            </a:extLst>
          </p:cNvPr>
          <p:cNvSpPr>
            <a:spLocks noGrp="1"/>
          </p:cNvSpPr>
          <p:nvPr>
            <p:ph type="sldNum" sz="quarter" idx="12"/>
          </p:nvPr>
        </p:nvSpPr>
        <p:spPr/>
        <p:txBody>
          <a:bodyPr/>
          <a:lstStyle/>
          <a:p>
            <a:fld id="{5FA48C45-9521-491C-91CF-B3D0F067F577}" type="slidenum">
              <a:rPr lang="en-IN" smtClean="0"/>
              <a:t>110</a:t>
            </a:fld>
            <a:endParaRPr lang="en-IN"/>
          </a:p>
        </p:txBody>
      </p:sp>
    </p:spTree>
    <p:extLst>
      <p:ext uri="{BB962C8B-B14F-4D97-AF65-F5344CB8AC3E}">
        <p14:creationId xmlns:p14="http://schemas.microsoft.com/office/powerpoint/2010/main" val="13033100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6BCA3EF-B45E-41C7-B62C-F08C1D1A638F}"/>
              </a:ext>
            </a:extLst>
          </p:cNvPr>
          <p:cNvSpPr>
            <a:spLocks noGrp="1" noChangeArrowheads="1"/>
          </p:cNvSpPr>
          <p:nvPr>
            <p:ph idx="1"/>
          </p:nvPr>
        </p:nvSpPr>
        <p:spPr>
          <a:xfrm>
            <a:off x="271462" y="233363"/>
            <a:ext cx="8763000" cy="5334000"/>
          </a:xfrm>
        </p:spPr>
        <p:txBody>
          <a:bodyPr>
            <a:noAutofit/>
          </a:bodyPr>
          <a:lstStyle/>
          <a:p>
            <a:pPr eaLnBrk="1" hangingPunct="1">
              <a:buFontTx/>
              <a:buNone/>
            </a:pPr>
            <a:r>
              <a:rPr lang="en-US" altLang="en-US" sz="1800" dirty="0">
                <a:solidFill>
                  <a:srgbClr val="FF0000"/>
                </a:solidFill>
              </a:rPr>
              <a:t>// Objects are passed by reference.</a:t>
            </a:r>
          </a:p>
          <a:p>
            <a:pPr eaLnBrk="1" hangingPunct="1">
              <a:buFontTx/>
              <a:buNone/>
            </a:pPr>
            <a:r>
              <a:rPr lang="en-US" altLang="en-US" sz="1800" dirty="0"/>
              <a:t>class Test</a:t>
            </a:r>
          </a:p>
          <a:p>
            <a:pPr eaLnBrk="1" hangingPunct="1">
              <a:buFontTx/>
              <a:buNone/>
            </a:pPr>
            <a:r>
              <a:rPr lang="en-US" altLang="en-US" sz="1800" dirty="0"/>
              <a:t> {</a:t>
            </a:r>
          </a:p>
          <a:p>
            <a:pPr eaLnBrk="1" hangingPunct="1">
              <a:buFontTx/>
              <a:buNone/>
            </a:pPr>
            <a:r>
              <a:rPr lang="en-US" altLang="en-US" sz="1800" dirty="0"/>
              <a:t>	int a, b;</a:t>
            </a:r>
          </a:p>
          <a:p>
            <a:pPr eaLnBrk="1" hangingPunct="1">
              <a:buFontTx/>
              <a:buNone/>
            </a:pPr>
            <a:r>
              <a:rPr lang="en-US" altLang="en-US" sz="1800" dirty="0"/>
              <a:t>	Test(int </a:t>
            </a:r>
            <a:r>
              <a:rPr lang="en-US" altLang="en-US" sz="1800" dirty="0" err="1"/>
              <a:t>i</a:t>
            </a:r>
            <a:r>
              <a:rPr lang="en-US" altLang="en-US" sz="1800" dirty="0"/>
              <a:t>, int j) </a:t>
            </a:r>
          </a:p>
          <a:p>
            <a:pPr eaLnBrk="1" hangingPunct="1">
              <a:buFontTx/>
              <a:buNone/>
            </a:pPr>
            <a:r>
              <a:rPr lang="en-US" altLang="en-US" sz="1800" dirty="0"/>
              <a:t>	{</a:t>
            </a:r>
          </a:p>
          <a:p>
            <a:pPr eaLnBrk="1" hangingPunct="1">
              <a:buFontTx/>
              <a:buNone/>
            </a:pPr>
            <a:r>
              <a:rPr lang="en-US" altLang="en-US" sz="1800" dirty="0"/>
              <a:t>		a = </a:t>
            </a:r>
            <a:r>
              <a:rPr lang="en-US" altLang="en-US" sz="1800" dirty="0" err="1"/>
              <a:t>i</a:t>
            </a:r>
            <a:r>
              <a:rPr lang="en-US" altLang="en-US" sz="1800" dirty="0"/>
              <a:t>;</a:t>
            </a:r>
          </a:p>
          <a:p>
            <a:pPr eaLnBrk="1" hangingPunct="1">
              <a:buFontTx/>
              <a:buNone/>
            </a:pPr>
            <a:r>
              <a:rPr lang="en-US" altLang="en-US" sz="1800" dirty="0"/>
              <a:t>		b = j;</a:t>
            </a:r>
          </a:p>
          <a:p>
            <a:pPr eaLnBrk="1" hangingPunct="1">
              <a:buFontTx/>
              <a:buNone/>
            </a:pPr>
            <a:r>
              <a:rPr lang="en-US" altLang="en-US" sz="1800" dirty="0"/>
              <a:t>	}</a:t>
            </a:r>
          </a:p>
          <a:p>
            <a:pPr eaLnBrk="1" hangingPunct="1">
              <a:buFontTx/>
              <a:buNone/>
            </a:pPr>
            <a:r>
              <a:rPr lang="en-US" altLang="en-US" sz="1800" dirty="0"/>
              <a:t>	// pass an object</a:t>
            </a:r>
          </a:p>
          <a:p>
            <a:pPr eaLnBrk="1" hangingPunct="1">
              <a:buFontTx/>
              <a:buNone/>
            </a:pPr>
            <a:r>
              <a:rPr lang="en-US" altLang="en-US" sz="1800" dirty="0"/>
              <a:t>	void meth(Test </a:t>
            </a:r>
            <a:r>
              <a:rPr lang="en-US" altLang="en-US" sz="1800" dirty="0">
                <a:solidFill>
                  <a:srgbClr val="FF0000"/>
                </a:solidFill>
              </a:rPr>
              <a:t>o</a:t>
            </a:r>
            <a:r>
              <a:rPr lang="en-US" altLang="en-US" sz="1800" dirty="0"/>
              <a:t>) </a:t>
            </a:r>
          </a:p>
          <a:p>
            <a:pPr eaLnBrk="1" hangingPunct="1">
              <a:buFontTx/>
              <a:buNone/>
            </a:pPr>
            <a:r>
              <a:rPr lang="en-US" altLang="en-US" sz="1800" dirty="0"/>
              <a:t>	{</a:t>
            </a:r>
          </a:p>
          <a:p>
            <a:pPr eaLnBrk="1" hangingPunct="1">
              <a:buFontTx/>
              <a:buNone/>
            </a:pPr>
            <a:r>
              <a:rPr lang="en-US" altLang="en-US" sz="1800" dirty="0"/>
              <a:t>		</a:t>
            </a:r>
            <a:r>
              <a:rPr lang="en-US" altLang="en-US" sz="1800" dirty="0" err="1"/>
              <a:t>o.a</a:t>
            </a:r>
            <a:r>
              <a:rPr lang="en-US" altLang="en-US" sz="1800" dirty="0"/>
              <a:t> *= 2;</a:t>
            </a:r>
          </a:p>
          <a:p>
            <a:pPr eaLnBrk="1" hangingPunct="1">
              <a:buFontTx/>
              <a:buNone/>
            </a:pPr>
            <a:r>
              <a:rPr lang="en-US" altLang="en-US" sz="1800" dirty="0"/>
              <a:t>		</a:t>
            </a:r>
            <a:r>
              <a:rPr lang="en-US" altLang="en-US" sz="1800" dirty="0" err="1"/>
              <a:t>o.b</a:t>
            </a:r>
            <a:r>
              <a:rPr lang="en-US" altLang="en-US" sz="1800" dirty="0"/>
              <a:t> /= 2;</a:t>
            </a:r>
          </a:p>
          <a:p>
            <a:pPr eaLnBrk="1" hangingPunct="1">
              <a:buFontTx/>
              <a:buNone/>
            </a:pPr>
            <a:r>
              <a:rPr lang="en-US" altLang="en-US" sz="1800" dirty="0"/>
              <a:t>	}</a:t>
            </a:r>
          </a:p>
          <a:p>
            <a:pPr eaLnBrk="1" hangingPunct="1">
              <a:buFontTx/>
              <a:buNone/>
            </a:pPr>
            <a:r>
              <a:rPr lang="en-US" altLang="en-US" sz="1800" dirty="0"/>
              <a:t>}</a:t>
            </a:r>
          </a:p>
        </p:txBody>
      </p:sp>
      <p:sp>
        <p:nvSpPr>
          <p:cNvPr id="2" name="Footer Placeholder 1">
            <a:extLst>
              <a:ext uri="{FF2B5EF4-FFF2-40B4-BE49-F238E27FC236}">
                <a16:creationId xmlns:a16="http://schemas.microsoft.com/office/drawing/2014/main" id="{D9A3A2E7-3D60-4EC8-977C-28AE76B857A1}"/>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29C2A83-48FA-4A34-AFDE-9429D498D6FE}"/>
              </a:ext>
            </a:extLst>
          </p:cNvPr>
          <p:cNvSpPr>
            <a:spLocks noGrp="1"/>
          </p:cNvSpPr>
          <p:nvPr>
            <p:ph type="sldNum" sz="quarter" idx="12"/>
          </p:nvPr>
        </p:nvSpPr>
        <p:spPr/>
        <p:txBody>
          <a:bodyPr/>
          <a:lstStyle/>
          <a:p>
            <a:fld id="{5FA48C45-9521-491C-91CF-B3D0F067F577}" type="slidenum">
              <a:rPr lang="en-IN" smtClean="0"/>
              <a:t>111</a:t>
            </a:fld>
            <a:endParaRPr lang="en-IN"/>
          </a:p>
        </p:txBody>
      </p:sp>
    </p:spTree>
    <p:extLst>
      <p:ext uri="{BB962C8B-B14F-4D97-AF65-F5344CB8AC3E}">
        <p14:creationId xmlns:p14="http://schemas.microsoft.com/office/powerpoint/2010/main" val="6873814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AFD01A-06DD-4B38-9B92-763267263F72}"/>
              </a:ext>
            </a:extLst>
          </p:cNvPr>
          <p:cNvSpPr>
            <a:spLocks noGrp="1" noChangeArrowheads="1"/>
          </p:cNvSpPr>
          <p:nvPr>
            <p:ph idx="1"/>
          </p:nvPr>
        </p:nvSpPr>
        <p:spPr>
          <a:xfrm>
            <a:off x="319088" y="490537"/>
            <a:ext cx="8382000" cy="3048000"/>
          </a:xfrm>
        </p:spPr>
        <p:txBody>
          <a:bodyPr>
            <a:noAutofit/>
          </a:bodyPr>
          <a:lstStyle/>
          <a:p>
            <a:pPr eaLnBrk="1" hangingPunct="1">
              <a:buFontTx/>
              <a:buNone/>
            </a:pPr>
            <a:r>
              <a:rPr lang="en-US" altLang="en-US" sz="1800" dirty="0"/>
              <a:t>class </a:t>
            </a:r>
            <a:r>
              <a:rPr lang="en-US" altLang="en-US" sz="1800" dirty="0" err="1"/>
              <a:t>CallByRef</a:t>
            </a:r>
            <a:endParaRPr lang="en-US" altLang="en-US" sz="1800" dirty="0"/>
          </a:p>
          <a:p>
            <a:pPr eaLnBrk="1" hangingPunct="1">
              <a:buFontTx/>
              <a:buNone/>
            </a:pPr>
            <a:r>
              <a:rPr lang="en-US" altLang="en-US" sz="1800" dirty="0"/>
              <a:t> {</a:t>
            </a:r>
          </a:p>
          <a:p>
            <a:pPr eaLnBrk="1" hangingPunct="1">
              <a:buFontTx/>
              <a:buNone/>
            </a:pPr>
            <a:r>
              <a:rPr lang="en-US" altLang="en-US" sz="1800" dirty="0"/>
              <a:t>	public static void main(String </a:t>
            </a:r>
            <a:r>
              <a:rPr lang="en-US" altLang="en-US" sz="1800" dirty="0" err="1"/>
              <a:t>args</a:t>
            </a:r>
            <a:r>
              <a:rPr lang="en-US" altLang="en-US" sz="1800" dirty="0"/>
              <a:t>[])</a:t>
            </a:r>
          </a:p>
          <a:p>
            <a:pPr eaLnBrk="1" hangingPunct="1">
              <a:buFontTx/>
              <a:buNone/>
            </a:pPr>
            <a:r>
              <a:rPr lang="en-US" altLang="en-US" sz="1800" dirty="0"/>
              <a:t>	 {</a:t>
            </a:r>
          </a:p>
          <a:p>
            <a:pPr eaLnBrk="1" hangingPunct="1">
              <a:buFontTx/>
              <a:buNone/>
            </a:pPr>
            <a:r>
              <a:rPr lang="en-US" altLang="en-US" sz="1800" dirty="0"/>
              <a:t>		Test </a:t>
            </a:r>
            <a:r>
              <a:rPr lang="en-US" altLang="en-US" sz="1800" dirty="0" err="1"/>
              <a:t>ob</a:t>
            </a:r>
            <a:r>
              <a:rPr lang="en-US" altLang="en-US" sz="1800" dirty="0"/>
              <a:t> = new Test(15, 20);</a:t>
            </a:r>
          </a:p>
          <a:p>
            <a:pPr eaLnBrk="1" hangingPunct="1">
              <a:buFontTx/>
              <a:buNone/>
            </a:pPr>
            <a:r>
              <a:rPr lang="en-US" altLang="en-US" sz="1800" dirty="0"/>
              <a:t>		</a:t>
            </a:r>
            <a:r>
              <a:rPr lang="en-US" altLang="en-US" sz="1800" dirty="0" err="1"/>
              <a:t>System.out.println</a:t>
            </a:r>
            <a:r>
              <a:rPr lang="en-US" altLang="en-US" sz="1800" dirty="0"/>
              <a:t>("</a:t>
            </a:r>
            <a:r>
              <a:rPr lang="en-US" altLang="en-US" sz="1800" dirty="0" err="1"/>
              <a:t>ob.a</a:t>
            </a:r>
            <a:r>
              <a:rPr lang="en-US" altLang="en-US" sz="1800" dirty="0"/>
              <a:t> and </a:t>
            </a:r>
            <a:r>
              <a:rPr lang="en-US" altLang="en-US" sz="1800" dirty="0" err="1"/>
              <a:t>ob.b</a:t>
            </a:r>
            <a:r>
              <a:rPr lang="en-US" altLang="en-US" sz="1800" dirty="0"/>
              <a:t> before call: " +</a:t>
            </a:r>
            <a:r>
              <a:rPr lang="en-US" altLang="en-US" sz="1800" dirty="0" err="1"/>
              <a:t>ob.a</a:t>
            </a:r>
            <a:r>
              <a:rPr lang="en-US" altLang="en-US" sz="1800" dirty="0"/>
              <a:t> + " " + </a:t>
            </a:r>
            <a:r>
              <a:rPr lang="en-US" altLang="en-US" sz="1800" dirty="0" err="1"/>
              <a:t>ob.b</a:t>
            </a:r>
            <a:r>
              <a:rPr lang="en-US" altLang="en-US" sz="1800" dirty="0"/>
              <a:t>);</a:t>
            </a:r>
          </a:p>
          <a:p>
            <a:pPr eaLnBrk="1" hangingPunct="1">
              <a:buFontTx/>
              <a:buNone/>
            </a:pPr>
            <a:r>
              <a:rPr lang="en-US" altLang="en-US" sz="1800" dirty="0"/>
              <a:t>		</a:t>
            </a:r>
            <a:r>
              <a:rPr lang="en-US" altLang="en-US" sz="1800" dirty="0" err="1"/>
              <a:t>ob.meth</a:t>
            </a:r>
            <a:r>
              <a:rPr lang="en-US" altLang="en-US" sz="1800" dirty="0"/>
              <a:t>(</a:t>
            </a:r>
            <a:r>
              <a:rPr lang="en-US" altLang="en-US" sz="1800" dirty="0" err="1">
                <a:solidFill>
                  <a:srgbClr val="FF0000"/>
                </a:solidFill>
              </a:rPr>
              <a:t>ob</a:t>
            </a:r>
            <a:r>
              <a:rPr lang="en-US" altLang="en-US" sz="1800" dirty="0"/>
              <a:t>);</a:t>
            </a:r>
          </a:p>
          <a:p>
            <a:pPr eaLnBrk="1" hangingPunct="1">
              <a:buFontTx/>
              <a:buNone/>
            </a:pPr>
            <a:r>
              <a:rPr lang="en-US" altLang="en-US" sz="1800" dirty="0"/>
              <a:t>		</a:t>
            </a:r>
            <a:r>
              <a:rPr lang="en-US" altLang="en-US" sz="1800" dirty="0" err="1"/>
              <a:t>System.out.println</a:t>
            </a:r>
            <a:r>
              <a:rPr lang="en-US" altLang="en-US" sz="1800" dirty="0"/>
              <a:t>("</a:t>
            </a:r>
            <a:r>
              <a:rPr lang="en-US" altLang="en-US" sz="1800" dirty="0" err="1"/>
              <a:t>ob.a</a:t>
            </a:r>
            <a:r>
              <a:rPr lang="en-US" altLang="en-US" sz="1800" dirty="0"/>
              <a:t> and </a:t>
            </a:r>
            <a:r>
              <a:rPr lang="en-US" altLang="en-US" sz="1800" dirty="0" err="1"/>
              <a:t>ob.b</a:t>
            </a:r>
            <a:r>
              <a:rPr lang="en-US" altLang="en-US" sz="1800" dirty="0"/>
              <a:t> after call: " +</a:t>
            </a:r>
            <a:r>
              <a:rPr lang="en-US" altLang="en-US" sz="1800" dirty="0" err="1"/>
              <a:t>ob.a</a:t>
            </a:r>
            <a:r>
              <a:rPr lang="en-US" altLang="en-US" sz="1800" dirty="0"/>
              <a:t> + " " + </a:t>
            </a:r>
            <a:r>
              <a:rPr lang="en-US" altLang="en-US" sz="1800" dirty="0" err="1"/>
              <a:t>ob.b</a:t>
            </a:r>
            <a:r>
              <a:rPr lang="en-US" altLang="en-US" sz="1800" dirty="0"/>
              <a:t>);</a:t>
            </a:r>
          </a:p>
          <a:p>
            <a:pPr eaLnBrk="1" hangingPunct="1">
              <a:buFontTx/>
              <a:buNone/>
            </a:pPr>
            <a:r>
              <a:rPr lang="en-US" altLang="en-US" sz="1800" dirty="0"/>
              <a:t>	}</a:t>
            </a:r>
          </a:p>
          <a:p>
            <a:pPr eaLnBrk="1" hangingPunct="1">
              <a:buFontTx/>
              <a:buNone/>
            </a:pPr>
            <a:r>
              <a:rPr lang="en-US" altLang="en-US" sz="1800" dirty="0"/>
              <a:t>}</a:t>
            </a:r>
          </a:p>
        </p:txBody>
      </p:sp>
      <p:sp>
        <p:nvSpPr>
          <p:cNvPr id="2" name="Footer Placeholder 1">
            <a:extLst>
              <a:ext uri="{FF2B5EF4-FFF2-40B4-BE49-F238E27FC236}">
                <a16:creationId xmlns:a16="http://schemas.microsoft.com/office/drawing/2014/main" id="{F9D94BC5-B327-4F68-99D9-2566FB22836D}"/>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5075BE9-96E1-44BE-874C-5444880F4680}"/>
              </a:ext>
            </a:extLst>
          </p:cNvPr>
          <p:cNvSpPr>
            <a:spLocks noGrp="1"/>
          </p:cNvSpPr>
          <p:nvPr>
            <p:ph type="sldNum" sz="quarter" idx="12"/>
          </p:nvPr>
        </p:nvSpPr>
        <p:spPr/>
        <p:txBody>
          <a:bodyPr/>
          <a:lstStyle/>
          <a:p>
            <a:fld id="{5FA48C45-9521-491C-91CF-B3D0F067F577}" type="slidenum">
              <a:rPr lang="en-IN" smtClean="0"/>
              <a:t>112</a:t>
            </a:fld>
            <a:endParaRPr lang="en-IN"/>
          </a:p>
        </p:txBody>
      </p:sp>
    </p:spTree>
    <p:extLst>
      <p:ext uri="{BB962C8B-B14F-4D97-AF65-F5344CB8AC3E}">
        <p14:creationId xmlns:p14="http://schemas.microsoft.com/office/powerpoint/2010/main" val="2592478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B46E1-C594-44B8-AB6E-84DCE58E31D5}"/>
              </a:ext>
            </a:extLst>
          </p:cNvPr>
          <p:cNvSpPr>
            <a:spLocks noGrp="1"/>
          </p:cNvSpPr>
          <p:nvPr>
            <p:ph idx="1"/>
          </p:nvPr>
        </p:nvSpPr>
        <p:spPr>
          <a:xfrm>
            <a:off x="304800" y="168275"/>
            <a:ext cx="11563351" cy="4351338"/>
          </a:xfrm>
        </p:spPr>
        <p:txBody>
          <a:bodyPr/>
          <a:lstStyle/>
          <a:p>
            <a:pPr marL="0" indent="0" algn="just">
              <a:buNone/>
            </a:pPr>
            <a:r>
              <a:rPr lang="en-IN" b="1" dirty="0">
                <a:latin typeface="Perpetua" panose="02020502060401020303" pitchFamily="18" charset="0"/>
              </a:rPr>
              <a:t>Returning Objects</a:t>
            </a:r>
          </a:p>
          <a:p>
            <a:pPr marL="0" indent="0" algn="just">
              <a:buNone/>
            </a:pPr>
            <a:r>
              <a:rPr lang="en-US" dirty="0">
                <a:latin typeface="Perpetua" panose="02020502060401020303" pitchFamily="18" charset="0"/>
              </a:rPr>
              <a:t>A method can return any type of data, including class types that you create.</a:t>
            </a:r>
            <a:endParaRPr lang="en-IN" dirty="0">
              <a:latin typeface="Perpetua" panose="02020502060401020303" pitchFamily="18" charset="0"/>
            </a:endParaRPr>
          </a:p>
        </p:txBody>
      </p:sp>
      <p:sp>
        <p:nvSpPr>
          <p:cNvPr id="4" name="Content Placeholder 2">
            <a:extLst>
              <a:ext uri="{FF2B5EF4-FFF2-40B4-BE49-F238E27FC236}">
                <a16:creationId xmlns:a16="http://schemas.microsoft.com/office/drawing/2014/main" id="{108FC5D7-A5E4-4DC9-8FA5-546A190B4A3A}"/>
              </a:ext>
            </a:extLst>
          </p:cNvPr>
          <p:cNvSpPr txBox="1">
            <a:spLocks noChangeArrowheads="1"/>
          </p:cNvSpPr>
          <p:nvPr/>
        </p:nvSpPr>
        <p:spPr>
          <a:xfrm>
            <a:off x="304800" y="1338262"/>
            <a:ext cx="8524875" cy="4572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800" dirty="0"/>
              <a:t>// Returning an object.</a:t>
            </a:r>
          </a:p>
          <a:p>
            <a:pPr>
              <a:buFontTx/>
              <a:buNone/>
            </a:pPr>
            <a:r>
              <a:rPr lang="en-US" altLang="en-US" sz="1800" dirty="0"/>
              <a:t>class Test </a:t>
            </a:r>
          </a:p>
          <a:p>
            <a:pPr>
              <a:buFontTx/>
              <a:buNone/>
            </a:pPr>
            <a:r>
              <a:rPr lang="en-US" altLang="en-US" sz="1800" dirty="0"/>
              <a:t>{</a:t>
            </a:r>
          </a:p>
          <a:p>
            <a:pPr>
              <a:buFontTx/>
              <a:buNone/>
            </a:pPr>
            <a:r>
              <a:rPr lang="en-US" altLang="en-US" sz="1800" dirty="0"/>
              <a:t>	int a;</a:t>
            </a:r>
          </a:p>
          <a:p>
            <a:pPr>
              <a:buFontTx/>
              <a:buNone/>
            </a:pPr>
            <a:r>
              <a:rPr lang="en-US" altLang="en-US" sz="1800" dirty="0"/>
              <a:t>	Test(int </a:t>
            </a:r>
            <a:r>
              <a:rPr lang="en-US" altLang="en-US" sz="1800" dirty="0" err="1"/>
              <a:t>i</a:t>
            </a:r>
            <a:r>
              <a:rPr lang="en-US" altLang="en-US" sz="1800" dirty="0"/>
              <a:t>)</a:t>
            </a:r>
          </a:p>
          <a:p>
            <a:pPr>
              <a:buFontTx/>
              <a:buNone/>
            </a:pPr>
            <a:r>
              <a:rPr lang="en-US" altLang="en-US" sz="1800" dirty="0"/>
              <a:t>	 {</a:t>
            </a:r>
          </a:p>
          <a:p>
            <a:pPr>
              <a:buFontTx/>
              <a:buNone/>
            </a:pPr>
            <a:r>
              <a:rPr lang="en-US" altLang="en-US" sz="1800" dirty="0"/>
              <a:t>		a = </a:t>
            </a:r>
            <a:r>
              <a:rPr lang="en-US" altLang="en-US" sz="1800" dirty="0" err="1"/>
              <a:t>i</a:t>
            </a:r>
            <a:r>
              <a:rPr lang="en-US" altLang="en-US" sz="1800" dirty="0"/>
              <a:t>;</a:t>
            </a:r>
          </a:p>
          <a:p>
            <a:pPr>
              <a:buFontTx/>
              <a:buNone/>
            </a:pPr>
            <a:r>
              <a:rPr lang="en-US" altLang="en-US" sz="1800" dirty="0"/>
              <a:t>	}</a:t>
            </a:r>
          </a:p>
          <a:p>
            <a:pPr>
              <a:buFontTx/>
              <a:buNone/>
            </a:pPr>
            <a:r>
              <a:rPr lang="en-US" altLang="en-US" sz="1800" dirty="0"/>
              <a:t>	Test </a:t>
            </a:r>
            <a:r>
              <a:rPr lang="en-US" altLang="en-US" sz="1800" dirty="0" err="1"/>
              <a:t>incrByTen</a:t>
            </a:r>
            <a:r>
              <a:rPr lang="en-US" altLang="en-US" sz="1800" dirty="0"/>
              <a:t>() </a:t>
            </a:r>
          </a:p>
          <a:p>
            <a:pPr>
              <a:buFontTx/>
              <a:buNone/>
            </a:pPr>
            <a:r>
              <a:rPr lang="en-US" altLang="en-US" sz="1800" dirty="0"/>
              <a:t>	{</a:t>
            </a:r>
          </a:p>
          <a:p>
            <a:pPr>
              <a:buFontTx/>
              <a:buNone/>
            </a:pPr>
            <a:r>
              <a:rPr lang="en-US" altLang="en-US" sz="1800" dirty="0"/>
              <a:t>		Test temp = new Test(a+10);</a:t>
            </a:r>
          </a:p>
          <a:p>
            <a:pPr>
              <a:buFontTx/>
              <a:buNone/>
            </a:pPr>
            <a:r>
              <a:rPr lang="en-US" altLang="en-US" sz="1800" dirty="0"/>
              <a:t>		return temp;</a:t>
            </a:r>
          </a:p>
          <a:p>
            <a:pPr>
              <a:buFontTx/>
              <a:buNone/>
            </a:pPr>
            <a:r>
              <a:rPr lang="en-US" altLang="en-US" sz="1800" dirty="0"/>
              <a:t>	}</a:t>
            </a:r>
          </a:p>
          <a:p>
            <a:pPr>
              <a:buFontTx/>
              <a:buNone/>
            </a:pPr>
            <a:r>
              <a:rPr lang="en-US" altLang="en-US" sz="1800" dirty="0"/>
              <a:t>}</a:t>
            </a:r>
          </a:p>
        </p:txBody>
      </p:sp>
      <p:sp>
        <p:nvSpPr>
          <p:cNvPr id="2" name="Footer Placeholder 1">
            <a:extLst>
              <a:ext uri="{FF2B5EF4-FFF2-40B4-BE49-F238E27FC236}">
                <a16:creationId xmlns:a16="http://schemas.microsoft.com/office/drawing/2014/main" id="{39571404-2BC8-4602-B199-1F51DC91CBA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C1739B87-B913-4348-A2F1-FA33D9BC8E6F}"/>
              </a:ext>
            </a:extLst>
          </p:cNvPr>
          <p:cNvSpPr>
            <a:spLocks noGrp="1"/>
          </p:cNvSpPr>
          <p:nvPr>
            <p:ph type="sldNum" sz="quarter" idx="12"/>
          </p:nvPr>
        </p:nvSpPr>
        <p:spPr/>
        <p:txBody>
          <a:bodyPr/>
          <a:lstStyle/>
          <a:p>
            <a:fld id="{5FA48C45-9521-491C-91CF-B3D0F067F577}" type="slidenum">
              <a:rPr lang="en-IN" smtClean="0"/>
              <a:t>113</a:t>
            </a:fld>
            <a:endParaRPr lang="en-IN"/>
          </a:p>
        </p:txBody>
      </p:sp>
    </p:spTree>
    <p:extLst>
      <p:ext uri="{BB962C8B-B14F-4D97-AF65-F5344CB8AC3E}">
        <p14:creationId xmlns:p14="http://schemas.microsoft.com/office/powerpoint/2010/main" val="37999676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512943-B01C-42E2-AC11-BA06C3DF0CFA}"/>
              </a:ext>
            </a:extLst>
          </p:cNvPr>
          <p:cNvSpPr>
            <a:spLocks noGrp="1" noChangeArrowheads="1"/>
          </p:cNvSpPr>
          <p:nvPr>
            <p:ph idx="1"/>
          </p:nvPr>
        </p:nvSpPr>
        <p:spPr>
          <a:xfrm>
            <a:off x="304800" y="371475"/>
            <a:ext cx="8524875" cy="4029075"/>
          </a:xfrm>
        </p:spPr>
        <p:txBody>
          <a:bodyPr>
            <a:noAutofit/>
          </a:bodyPr>
          <a:lstStyle/>
          <a:p>
            <a:pPr eaLnBrk="1" hangingPunct="1">
              <a:buFontTx/>
              <a:buNone/>
            </a:pPr>
            <a:r>
              <a:rPr lang="en-US" altLang="en-US" sz="1800" dirty="0"/>
              <a:t>class </a:t>
            </a:r>
            <a:r>
              <a:rPr lang="en-US" altLang="en-US" sz="1800" dirty="0" err="1"/>
              <a:t>RetOb</a:t>
            </a:r>
            <a:r>
              <a:rPr lang="en-US" altLang="en-US" sz="1800" dirty="0"/>
              <a:t> </a:t>
            </a:r>
          </a:p>
          <a:p>
            <a:pPr eaLnBrk="1" hangingPunct="1">
              <a:buFontTx/>
              <a:buNone/>
            </a:pPr>
            <a:r>
              <a:rPr lang="en-US" altLang="en-US" sz="1800" dirty="0"/>
              <a:t>{</a:t>
            </a:r>
          </a:p>
          <a:p>
            <a:pPr eaLnBrk="1" hangingPunct="1">
              <a:buFontTx/>
              <a:buNone/>
            </a:pPr>
            <a:r>
              <a:rPr lang="en-US" altLang="en-US" sz="1800" dirty="0"/>
              <a:t>	public static void main(String </a:t>
            </a:r>
            <a:r>
              <a:rPr lang="en-US" altLang="en-US" sz="1800" dirty="0" err="1"/>
              <a:t>args</a:t>
            </a:r>
            <a:r>
              <a:rPr lang="en-US" altLang="en-US" sz="1800" dirty="0"/>
              <a:t>[]) </a:t>
            </a:r>
          </a:p>
          <a:p>
            <a:pPr eaLnBrk="1" hangingPunct="1">
              <a:buFontTx/>
              <a:buNone/>
            </a:pPr>
            <a:r>
              <a:rPr lang="en-US" altLang="en-US" sz="1800" dirty="0"/>
              <a:t>	{</a:t>
            </a:r>
          </a:p>
          <a:p>
            <a:pPr eaLnBrk="1" hangingPunct="1">
              <a:buFontTx/>
              <a:buNone/>
            </a:pPr>
            <a:r>
              <a:rPr lang="en-US" altLang="en-US" sz="1800" dirty="0"/>
              <a:t>		Test ob1 = new Test(2);</a:t>
            </a:r>
          </a:p>
          <a:p>
            <a:pPr eaLnBrk="1" hangingPunct="1">
              <a:buFontTx/>
              <a:buNone/>
            </a:pPr>
            <a:r>
              <a:rPr lang="en-US" altLang="en-US" sz="1800" dirty="0"/>
              <a:t>		Test ob2;</a:t>
            </a:r>
          </a:p>
          <a:p>
            <a:pPr eaLnBrk="1" hangingPunct="1">
              <a:buFontTx/>
              <a:buNone/>
            </a:pPr>
            <a:r>
              <a:rPr lang="en-US" altLang="en-US" sz="1800" dirty="0"/>
              <a:t>		ob2 = ob1.incrByTen();</a:t>
            </a:r>
          </a:p>
          <a:p>
            <a:pPr eaLnBrk="1" hangingPunct="1">
              <a:buFontTx/>
              <a:buNone/>
            </a:pPr>
            <a:r>
              <a:rPr lang="en-US" altLang="en-US" sz="1800" dirty="0"/>
              <a:t>		</a:t>
            </a:r>
            <a:r>
              <a:rPr lang="en-US" altLang="en-US" sz="1800" dirty="0" err="1"/>
              <a:t>System.out.println</a:t>
            </a:r>
            <a:r>
              <a:rPr lang="en-US" altLang="en-US" sz="1800" dirty="0"/>
              <a:t>("ob1.a: " + ob1.a);</a:t>
            </a:r>
          </a:p>
          <a:p>
            <a:pPr eaLnBrk="1" hangingPunct="1">
              <a:buFontTx/>
              <a:buNone/>
            </a:pPr>
            <a:r>
              <a:rPr lang="en-US" altLang="en-US" sz="1800" dirty="0"/>
              <a:t>		</a:t>
            </a:r>
            <a:r>
              <a:rPr lang="en-US" altLang="en-US" sz="1800" dirty="0" err="1"/>
              <a:t>System.out.println</a:t>
            </a:r>
            <a:r>
              <a:rPr lang="en-US" altLang="en-US" sz="1800" dirty="0"/>
              <a:t>("ob2.a: " + ob2.a);</a:t>
            </a:r>
          </a:p>
          <a:p>
            <a:pPr eaLnBrk="1" hangingPunct="1">
              <a:buFontTx/>
              <a:buNone/>
            </a:pPr>
            <a:r>
              <a:rPr lang="en-US" altLang="en-US" sz="1800" dirty="0"/>
              <a:t>		ob2 = ob2.incrByTen();</a:t>
            </a:r>
          </a:p>
          <a:p>
            <a:pPr eaLnBrk="1" hangingPunct="1">
              <a:buFontTx/>
              <a:buNone/>
            </a:pPr>
            <a:r>
              <a:rPr lang="en-US" altLang="en-US" sz="1800" dirty="0"/>
              <a:t>		</a:t>
            </a:r>
            <a:r>
              <a:rPr lang="en-US" altLang="en-US" sz="1800" dirty="0" err="1"/>
              <a:t>System.out.println</a:t>
            </a:r>
            <a:r>
              <a:rPr lang="en-US" altLang="en-US" sz="1800" dirty="0"/>
              <a:t>("ob2.a after second increase: “+ ob2.a);</a:t>
            </a:r>
          </a:p>
          <a:p>
            <a:pPr eaLnBrk="1" hangingPunct="1">
              <a:buFontTx/>
              <a:buNone/>
            </a:pPr>
            <a:r>
              <a:rPr lang="en-US" altLang="en-US" sz="1800" dirty="0"/>
              <a:t>	}</a:t>
            </a:r>
          </a:p>
          <a:p>
            <a:pPr eaLnBrk="1" hangingPunct="1">
              <a:buFontTx/>
              <a:buNone/>
            </a:pPr>
            <a:r>
              <a:rPr lang="en-US" altLang="en-US" sz="1800" dirty="0"/>
              <a:t>}</a:t>
            </a:r>
          </a:p>
        </p:txBody>
      </p:sp>
      <p:sp>
        <p:nvSpPr>
          <p:cNvPr id="5" name="Content Placeholder 2">
            <a:extLst>
              <a:ext uri="{FF2B5EF4-FFF2-40B4-BE49-F238E27FC236}">
                <a16:creationId xmlns:a16="http://schemas.microsoft.com/office/drawing/2014/main" id="{59C65DFB-9A09-43CB-9735-F8171A39C4D4}"/>
              </a:ext>
            </a:extLst>
          </p:cNvPr>
          <p:cNvSpPr txBox="1">
            <a:spLocks noChangeArrowheads="1"/>
          </p:cNvSpPr>
          <p:nvPr/>
        </p:nvSpPr>
        <p:spPr>
          <a:xfrm>
            <a:off x="0" y="5429250"/>
            <a:ext cx="8524875" cy="129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1800" dirty="0"/>
              <a:t>	ob1.a: 2</a:t>
            </a:r>
          </a:p>
          <a:p>
            <a:pPr>
              <a:buFont typeface="Wingdings" panose="05000000000000000000" pitchFamily="2" charset="2"/>
              <a:buNone/>
            </a:pPr>
            <a:r>
              <a:rPr lang="en-US" altLang="en-US" sz="1800" dirty="0"/>
              <a:t>	ob2.a: 12</a:t>
            </a:r>
          </a:p>
          <a:p>
            <a:pPr>
              <a:buFont typeface="Wingdings" panose="05000000000000000000" pitchFamily="2" charset="2"/>
              <a:buNone/>
            </a:pPr>
            <a:r>
              <a:rPr lang="en-US" altLang="en-US" sz="1800" dirty="0"/>
              <a:t>	ob2.a after second increase: 22</a:t>
            </a:r>
          </a:p>
          <a:p>
            <a:pPr>
              <a:buFont typeface="Wingdings" panose="05000000000000000000" pitchFamily="2" charset="2"/>
              <a:buNone/>
            </a:pPr>
            <a:endParaRPr lang="en-US" altLang="en-US" sz="1800" dirty="0"/>
          </a:p>
        </p:txBody>
      </p:sp>
      <p:sp>
        <p:nvSpPr>
          <p:cNvPr id="2" name="Footer Placeholder 1">
            <a:extLst>
              <a:ext uri="{FF2B5EF4-FFF2-40B4-BE49-F238E27FC236}">
                <a16:creationId xmlns:a16="http://schemas.microsoft.com/office/drawing/2014/main" id="{DE600660-E01B-43B8-A532-A066FA426DB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3C1D14A-5EFE-47E3-B6B4-FBA7E852BAD2}"/>
              </a:ext>
            </a:extLst>
          </p:cNvPr>
          <p:cNvSpPr>
            <a:spLocks noGrp="1"/>
          </p:cNvSpPr>
          <p:nvPr>
            <p:ph type="sldNum" sz="quarter" idx="12"/>
          </p:nvPr>
        </p:nvSpPr>
        <p:spPr/>
        <p:txBody>
          <a:bodyPr/>
          <a:lstStyle/>
          <a:p>
            <a:fld id="{5FA48C45-9521-491C-91CF-B3D0F067F577}" type="slidenum">
              <a:rPr lang="en-IN" smtClean="0"/>
              <a:t>114</a:t>
            </a:fld>
            <a:endParaRPr lang="en-IN"/>
          </a:p>
        </p:txBody>
      </p:sp>
    </p:spTree>
    <p:extLst>
      <p:ext uri="{BB962C8B-B14F-4D97-AF65-F5344CB8AC3E}">
        <p14:creationId xmlns:p14="http://schemas.microsoft.com/office/powerpoint/2010/main" val="3240017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AED2F-A21D-4260-93DD-4FAAE2D7DD23}"/>
              </a:ext>
            </a:extLst>
          </p:cNvPr>
          <p:cNvSpPr>
            <a:spLocks noGrp="1"/>
          </p:cNvSpPr>
          <p:nvPr>
            <p:ph idx="1"/>
          </p:nvPr>
        </p:nvSpPr>
        <p:spPr>
          <a:xfrm>
            <a:off x="342900" y="285750"/>
            <a:ext cx="11672888" cy="6272213"/>
          </a:xfrm>
        </p:spPr>
        <p:txBody>
          <a:bodyPr/>
          <a:lstStyle/>
          <a:p>
            <a:pPr marL="0" indent="0" algn="just">
              <a:buNone/>
            </a:pPr>
            <a:r>
              <a:rPr lang="en-IN" b="1" dirty="0">
                <a:latin typeface="Perpetua" panose="02020502060401020303" pitchFamily="18" charset="0"/>
              </a:rPr>
              <a:t>Introducing Access Control</a:t>
            </a:r>
          </a:p>
          <a:p>
            <a:pPr marL="0" indent="0" algn="just">
              <a:buNone/>
            </a:pPr>
            <a:r>
              <a:rPr lang="en-US" dirty="0">
                <a:latin typeface="Perpetua" panose="02020502060401020303" pitchFamily="18" charset="0"/>
              </a:rPr>
              <a:t>As you know, encapsulation links data with the code that manipulates it. However, encapsulation provides another important attribute: </a:t>
            </a:r>
            <a:r>
              <a:rPr lang="en-US" i="1" dirty="0">
                <a:latin typeface="Perpetua" panose="02020502060401020303" pitchFamily="18" charset="0"/>
              </a:rPr>
              <a:t>access control. </a:t>
            </a:r>
            <a:r>
              <a:rPr lang="en-US" dirty="0">
                <a:latin typeface="Perpetua" panose="02020502060401020303" pitchFamily="18" charset="0"/>
              </a:rPr>
              <a:t>Through encapsulation, you can control what parts of a program can access the members of a class. By controlling access, you can prevent misuse.</a:t>
            </a:r>
          </a:p>
          <a:p>
            <a:pPr marL="0" indent="0" algn="just">
              <a:buNone/>
            </a:pPr>
            <a:r>
              <a:rPr lang="en-US" dirty="0">
                <a:latin typeface="Perpetua" panose="02020502060401020303" pitchFamily="18" charset="0"/>
              </a:rPr>
              <a:t>How a member can be accessed is determined by the </a:t>
            </a:r>
            <a:r>
              <a:rPr lang="en-US" i="1" dirty="0">
                <a:latin typeface="Perpetua" panose="02020502060401020303" pitchFamily="18" charset="0"/>
              </a:rPr>
              <a:t>access specifier </a:t>
            </a:r>
            <a:r>
              <a:rPr lang="en-US" dirty="0">
                <a:latin typeface="Perpetua" panose="02020502060401020303" pitchFamily="18" charset="0"/>
              </a:rPr>
              <a:t>that modifies its declaration. Java supplies a rich set of access specifiers. Some aspects of access control are related mostly to inheritance or packages. </a:t>
            </a:r>
          </a:p>
          <a:p>
            <a:pPr marL="0" indent="0" algn="just">
              <a:buNone/>
            </a:pPr>
            <a:r>
              <a:rPr lang="en-US" dirty="0">
                <a:latin typeface="Perpetua" panose="02020502060401020303" pitchFamily="18" charset="0"/>
              </a:rPr>
              <a:t>Java’s access specifiers are </a:t>
            </a:r>
            <a:r>
              <a:rPr lang="en-US" b="1" dirty="0">
                <a:latin typeface="Perpetua" panose="02020502060401020303" pitchFamily="18" charset="0"/>
              </a:rPr>
              <a:t>public</a:t>
            </a:r>
            <a:r>
              <a:rPr lang="en-US" dirty="0">
                <a:latin typeface="Perpetua" panose="02020502060401020303" pitchFamily="18" charset="0"/>
              </a:rPr>
              <a:t>, </a:t>
            </a:r>
            <a:r>
              <a:rPr lang="en-US" b="1" dirty="0">
                <a:latin typeface="Perpetua" panose="02020502060401020303" pitchFamily="18" charset="0"/>
              </a:rPr>
              <a:t>private</a:t>
            </a:r>
            <a:r>
              <a:rPr lang="en-US" dirty="0">
                <a:latin typeface="Perpetua" panose="02020502060401020303" pitchFamily="18" charset="0"/>
              </a:rPr>
              <a:t>, and </a:t>
            </a:r>
            <a:r>
              <a:rPr lang="en-US" b="1" dirty="0">
                <a:latin typeface="Perpetua" panose="02020502060401020303" pitchFamily="18" charset="0"/>
              </a:rPr>
              <a:t>protected</a:t>
            </a:r>
            <a:r>
              <a:rPr lang="en-US" dirty="0">
                <a:latin typeface="Perpetua" panose="02020502060401020303" pitchFamily="18" charset="0"/>
              </a:rPr>
              <a:t>. Java also defines a default access level. </a:t>
            </a:r>
            <a:r>
              <a:rPr lang="en-US" b="1" dirty="0">
                <a:latin typeface="Perpetua" panose="02020502060401020303" pitchFamily="18" charset="0"/>
              </a:rPr>
              <a:t>protected </a:t>
            </a:r>
            <a:r>
              <a:rPr lang="en-US" dirty="0">
                <a:latin typeface="Perpetua" panose="02020502060401020303" pitchFamily="18" charset="0"/>
              </a:rPr>
              <a:t>applies only when inheritance is involved.</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F8406AEE-7553-4939-84BF-08BF6DC0D00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D0604AA8-F81C-46DD-BE8A-3D5FC55A00A1}"/>
              </a:ext>
            </a:extLst>
          </p:cNvPr>
          <p:cNvSpPr>
            <a:spLocks noGrp="1"/>
          </p:cNvSpPr>
          <p:nvPr>
            <p:ph type="sldNum" sz="quarter" idx="12"/>
          </p:nvPr>
        </p:nvSpPr>
        <p:spPr/>
        <p:txBody>
          <a:bodyPr/>
          <a:lstStyle/>
          <a:p>
            <a:fld id="{5FA48C45-9521-491C-91CF-B3D0F067F577}" type="slidenum">
              <a:rPr lang="en-IN" smtClean="0"/>
              <a:t>115</a:t>
            </a:fld>
            <a:endParaRPr lang="en-IN"/>
          </a:p>
        </p:txBody>
      </p:sp>
    </p:spTree>
    <p:extLst>
      <p:ext uri="{BB962C8B-B14F-4D97-AF65-F5344CB8AC3E}">
        <p14:creationId xmlns:p14="http://schemas.microsoft.com/office/powerpoint/2010/main" val="22525412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232A-F1CE-495F-8D0B-EA4EC1FC3822}"/>
              </a:ext>
            </a:extLst>
          </p:cNvPr>
          <p:cNvSpPr>
            <a:spLocks noGrp="1"/>
          </p:cNvSpPr>
          <p:nvPr>
            <p:ph idx="1"/>
          </p:nvPr>
        </p:nvSpPr>
        <p:spPr>
          <a:xfrm>
            <a:off x="271463" y="242888"/>
            <a:ext cx="11701462" cy="5934075"/>
          </a:xfrm>
        </p:spPr>
        <p:txBody>
          <a:bodyPr/>
          <a:lstStyle/>
          <a:p>
            <a:pPr marL="0" indent="0" algn="just">
              <a:buNone/>
            </a:pPr>
            <a:r>
              <a:rPr lang="en-US" dirty="0">
                <a:latin typeface="Perpetua" panose="02020502060401020303" pitchFamily="18" charset="0"/>
              </a:rPr>
              <a:t>When a member of a class is modified by the </a:t>
            </a:r>
            <a:r>
              <a:rPr lang="en-US" b="1" dirty="0">
                <a:latin typeface="Perpetua" panose="02020502060401020303" pitchFamily="18" charset="0"/>
              </a:rPr>
              <a:t>public </a:t>
            </a:r>
            <a:r>
              <a:rPr lang="en-US" dirty="0">
                <a:latin typeface="Perpetua" panose="02020502060401020303" pitchFamily="18" charset="0"/>
              </a:rPr>
              <a:t>specifier, then that member can be accessed by any other code. </a:t>
            </a:r>
          </a:p>
          <a:p>
            <a:pPr marL="0" indent="0" algn="just">
              <a:buNone/>
            </a:pPr>
            <a:r>
              <a:rPr lang="en-US" dirty="0">
                <a:latin typeface="Perpetua" panose="02020502060401020303" pitchFamily="18" charset="0"/>
              </a:rPr>
              <a:t>When a member of a class is specified as </a:t>
            </a:r>
            <a:r>
              <a:rPr lang="en-US" b="1" dirty="0">
                <a:latin typeface="Perpetua" panose="02020502060401020303" pitchFamily="18" charset="0"/>
              </a:rPr>
              <a:t>private</a:t>
            </a:r>
            <a:r>
              <a:rPr lang="en-US" dirty="0">
                <a:latin typeface="Perpetua" panose="02020502060401020303" pitchFamily="18" charset="0"/>
              </a:rPr>
              <a:t>, then that member can only be accessed by other members of its class. Now you can understand why </a:t>
            </a:r>
            <a:r>
              <a:rPr lang="en-US" b="1" dirty="0">
                <a:latin typeface="Perpetua" panose="02020502060401020303" pitchFamily="18" charset="0"/>
              </a:rPr>
              <a:t>main( ) </a:t>
            </a:r>
            <a:r>
              <a:rPr lang="en-US" dirty="0">
                <a:latin typeface="Perpetua" panose="02020502060401020303" pitchFamily="18" charset="0"/>
              </a:rPr>
              <a:t>has always been preceded by the </a:t>
            </a:r>
            <a:r>
              <a:rPr lang="en-US" b="1" dirty="0">
                <a:latin typeface="Perpetua" panose="02020502060401020303" pitchFamily="18" charset="0"/>
              </a:rPr>
              <a:t>public </a:t>
            </a:r>
            <a:r>
              <a:rPr lang="en-US" dirty="0">
                <a:latin typeface="Perpetua" panose="02020502060401020303" pitchFamily="18" charset="0"/>
              </a:rPr>
              <a:t>specifier. It is called by code that is outside the program that is, by the Java run-time system. </a:t>
            </a:r>
          </a:p>
          <a:p>
            <a:pPr marL="0" indent="0" algn="just">
              <a:buNone/>
            </a:pPr>
            <a:r>
              <a:rPr lang="en-US" dirty="0">
                <a:latin typeface="Perpetua" panose="02020502060401020303" pitchFamily="18" charset="0"/>
              </a:rPr>
              <a:t>When no access specifier is used, then by default the member of a class is public within its own package, but cannot be accessed outside of its package.</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59BFC3CC-C2D1-4925-8AA9-170F5F3DAFDF}"/>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7E835EEB-7E1A-4FB9-9665-8C23FC2FC8AA}"/>
              </a:ext>
            </a:extLst>
          </p:cNvPr>
          <p:cNvSpPr>
            <a:spLocks noGrp="1"/>
          </p:cNvSpPr>
          <p:nvPr>
            <p:ph type="sldNum" sz="quarter" idx="12"/>
          </p:nvPr>
        </p:nvSpPr>
        <p:spPr/>
        <p:txBody>
          <a:bodyPr/>
          <a:lstStyle/>
          <a:p>
            <a:fld id="{5FA48C45-9521-491C-91CF-B3D0F067F577}" type="slidenum">
              <a:rPr lang="en-IN" smtClean="0"/>
              <a:t>116</a:t>
            </a:fld>
            <a:endParaRPr lang="en-IN"/>
          </a:p>
        </p:txBody>
      </p:sp>
    </p:spTree>
    <p:extLst>
      <p:ext uri="{BB962C8B-B14F-4D97-AF65-F5344CB8AC3E}">
        <p14:creationId xmlns:p14="http://schemas.microsoft.com/office/powerpoint/2010/main" val="34197530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F5CE8A-4F0D-4844-B79B-D5502FE6FC51}"/>
              </a:ext>
            </a:extLst>
          </p:cNvPr>
          <p:cNvSpPr/>
          <p:nvPr/>
        </p:nvSpPr>
        <p:spPr>
          <a:xfrm>
            <a:off x="276225" y="349240"/>
            <a:ext cx="8110538" cy="6370975"/>
          </a:xfrm>
          <a:prstGeom prst="rect">
            <a:avLst/>
          </a:prstGeom>
        </p:spPr>
        <p:txBody>
          <a:bodyPr wrap="square">
            <a:spAutoFit/>
          </a:bodyPr>
          <a:lstStyle/>
          <a:p>
            <a:r>
              <a:rPr lang="en-IN" sz="2400" dirty="0"/>
              <a:t>class Test</a:t>
            </a:r>
          </a:p>
          <a:p>
            <a:r>
              <a:rPr lang="en-IN" sz="2400" dirty="0"/>
              <a:t>{</a:t>
            </a:r>
          </a:p>
          <a:p>
            <a:r>
              <a:rPr lang="en-IN" sz="2400" dirty="0"/>
              <a:t>	int a; // default access</a:t>
            </a:r>
          </a:p>
          <a:p>
            <a:r>
              <a:rPr lang="en-US" sz="2400" dirty="0"/>
              <a:t>	public int b; // public access</a:t>
            </a:r>
          </a:p>
          <a:p>
            <a:r>
              <a:rPr lang="en-IN" sz="2400" dirty="0"/>
              <a:t>	private int c; // private access</a:t>
            </a:r>
          </a:p>
          <a:p>
            <a:r>
              <a:rPr lang="en-IN" sz="2400" dirty="0"/>
              <a:t>	// methods to access c</a:t>
            </a:r>
          </a:p>
          <a:p>
            <a:r>
              <a:rPr lang="en-US" sz="2400" dirty="0"/>
              <a:t>	void </a:t>
            </a:r>
            <a:r>
              <a:rPr lang="en-US" sz="2400" dirty="0" err="1"/>
              <a:t>setc</a:t>
            </a:r>
            <a:r>
              <a:rPr lang="en-US" sz="2400" dirty="0"/>
              <a:t>(int </a:t>
            </a:r>
            <a:r>
              <a:rPr lang="en-US" sz="2400" dirty="0" err="1"/>
              <a:t>i</a:t>
            </a:r>
            <a:r>
              <a:rPr lang="en-US" sz="2400" dirty="0"/>
              <a:t>) </a:t>
            </a:r>
          </a:p>
          <a:p>
            <a:r>
              <a:rPr lang="en-US" sz="2400" dirty="0"/>
              <a:t>	{ </a:t>
            </a:r>
          </a:p>
          <a:p>
            <a:r>
              <a:rPr lang="en-US" sz="2400" dirty="0"/>
              <a:t>		// set c's value</a:t>
            </a:r>
          </a:p>
          <a:p>
            <a:r>
              <a:rPr lang="en-IN" sz="2400" dirty="0"/>
              <a:t>		c = </a:t>
            </a:r>
            <a:r>
              <a:rPr lang="en-IN" sz="2400" dirty="0" err="1"/>
              <a:t>i</a:t>
            </a:r>
            <a:r>
              <a:rPr lang="en-IN" sz="2400" dirty="0"/>
              <a:t>;</a:t>
            </a:r>
          </a:p>
          <a:p>
            <a:r>
              <a:rPr lang="en-IN" sz="2400" dirty="0"/>
              <a:t>	}</a:t>
            </a:r>
          </a:p>
          <a:p>
            <a:r>
              <a:rPr lang="en-US" sz="2400" dirty="0"/>
              <a:t>	int </a:t>
            </a:r>
            <a:r>
              <a:rPr lang="en-US" sz="2400" dirty="0" err="1"/>
              <a:t>getc</a:t>
            </a:r>
            <a:r>
              <a:rPr lang="en-US" sz="2400" dirty="0"/>
              <a:t>() </a:t>
            </a:r>
          </a:p>
          <a:p>
            <a:r>
              <a:rPr lang="en-US" sz="2400" dirty="0"/>
              <a:t>	{</a:t>
            </a:r>
          </a:p>
          <a:p>
            <a:r>
              <a:rPr lang="en-US" sz="2400" dirty="0"/>
              <a:t>		 // get c's value</a:t>
            </a:r>
          </a:p>
          <a:p>
            <a:r>
              <a:rPr lang="en-IN" sz="2400" dirty="0"/>
              <a:t>		return c;</a:t>
            </a:r>
          </a:p>
          <a:p>
            <a:r>
              <a:rPr lang="en-IN" sz="2400" dirty="0"/>
              <a:t>	}</a:t>
            </a:r>
          </a:p>
          <a:p>
            <a:r>
              <a:rPr lang="en-IN" sz="2400" dirty="0"/>
              <a:t>}</a:t>
            </a:r>
          </a:p>
        </p:txBody>
      </p:sp>
      <p:sp>
        <p:nvSpPr>
          <p:cNvPr id="2" name="Footer Placeholder 1">
            <a:extLst>
              <a:ext uri="{FF2B5EF4-FFF2-40B4-BE49-F238E27FC236}">
                <a16:creationId xmlns:a16="http://schemas.microsoft.com/office/drawing/2014/main" id="{840DE0AB-FCEE-472C-A437-4736E149435A}"/>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95B4439-2A6B-484B-9B48-0D865DE07264}"/>
              </a:ext>
            </a:extLst>
          </p:cNvPr>
          <p:cNvSpPr>
            <a:spLocks noGrp="1"/>
          </p:cNvSpPr>
          <p:nvPr>
            <p:ph type="sldNum" sz="quarter" idx="12"/>
          </p:nvPr>
        </p:nvSpPr>
        <p:spPr/>
        <p:txBody>
          <a:bodyPr/>
          <a:lstStyle/>
          <a:p>
            <a:fld id="{5FA48C45-9521-491C-91CF-B3D0F067F577}" type="slidenum">
              <a:rPr lang="en-IN" smtClean="0"/>
              <a:t>117</a:t>
            </a:fld>
            <a:endParaRPr lang="en-IN"/>
          </a:p>
        </p:txBody>
      </p:sp>
    </p:spTree>
    <p:extLst>
      <p:ext uri="{BB962C8B-B14F-4D97-AF65-F5344CB8AC3E}">
        <p14:creationId xmlns:p14="http://schemas.microsoft.com/office/powerpoint/2010/main" val="23251005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B097AC-AFFD-4EB6-A2E9-C2E73B67D2C6}"/>
              </a:ext>
            </a:extLst>
          </p:cNvPr>
          <p:cNvSpPr/>
          <p:nvPr/>
        </p:nvSpPr>
        <p:spPr>
          <a:xfrm>
            <a:off x="347661" y="458003"/>
            <a:ext cx="11068051" cy="6001643"/>
          </a:xfrm>
          <a:prstGeom prst="rect">
            <a:avLst/>
          </a:prstGeom>
        </p:spPr>
        <p:txBody>
          <a:bodyPr wrap="square">
            <a:spAutoFit/>
          </a:bodyPr>
          <a:lstStyle/>
          <a:p>
            <a:r>
              <a:rPr lang="en-IN" sz="2400" dirty="0"/>
              <a:t>class </a:t>
            </a:r>
            <a:r>
              <a:rPr lang="en-IN" sz="2400" dirty="0" err="1"/>
              <a:t>AccessTest</a:t>
            </a:r>
            <a:r>
              <a:rPr lang="en-IN" sz="2400" dirty="0"/>
              <a:t> </a:t>
            </a:r>
          </a:p>
          <a:p>
            <a:r>
              <a:rPr lang="en-IN" sz="2400" dirty="0"/>
              <a:t>{</a:t>
            </a:r>
          </a:p>
          <a:p>
            <a:r>
              <a:rPr lang="en-US" sz="2400" dirty="0"/>
              <a:t>	public static void main(String </a:t>
            </a:r>
            <a:r>
              <a:rPr lang="en-US" sz="2400" dirty="0" err="1"/>
              <a:t>args</a:t>
            </a:r>
            <a:r>
              <a:rPr lang="en-US" sz="2400" dirty="0"/>
              <a:t>[]) </a:t>
            </a:r>
          </a:p>
          <a:p>
            <a:r>
              <a:rPr lang="en-US" sz="2400" dirty="0"/>
              <a:t>	{</a:t>
            </a:r>
          </a:p>
          <a:p>
            <a:r>
              <a:rPr lang="en-IN" sz="2400" dirty="0"/>
              <a:t>		Test </a:t>
            </a:r>
            <a:r>
              <a:rPr lang="en-IN" sz="2400" dirty="0" err="1"/>
              <a:t>ob</a:t>
            </a:r>
            <a:r>
              <a:rPr lang="en-IN" sz="2400" dirty="0"/>
              <a:t> = new Test();</a:t>
            </a:r>
          </a:p>
          <a:p>
            <a:r>
              <a:rPr lang="en-US" sz="2400" dirty="0"/>
              <a:t>		// These are OK, a and b may be accessed directly</a:t>
            </a:r>
          </a:p>
          <a:p>
            <a:r>
              <a:rPr lang="en-IN" sz="2400" dirty="0"/>
              <a:t>		</a:t>
            </a:r>
            <a:r>
              <a:rPr lang="en-IN" sz="2400" dirty="0" err="1"/>
              <a:t>ob.a</a:t>
            </a:r>
            <a:r>
              <a:rPr lang="en-IN" sz="2400" dirty="0"/>
              <a:t> = 10;</a:t>
            </a:r>
          </a:p>
          <a:p>
            <a:r>
              <a:rPr lang="en-IN" sz="2400" dirty="0"/>
              <a:t>		</a:t>
            </a:r>
            <a:r>
              <a:rPr lang="en-IN" sz="2400" dirty="0" err="1"/>
              <a:t>ob.b</a:t>
            </a:r>
            <a:r>
              <a:rPr lang="en-IN" sz="2400" dirty="0"/>
              <a:t> = 20;</a:t>
            </a:r>
          </a:p>
          <a:p>
            <a:r>
              <a:rPr lang="en-US" sz="2400" dirty="0"/>
              <a:t>		// This is not OK and will cause an error</a:t>
            </a:r>
          </a:p>
          <a:p>
            <a:r>
              <a:rPr lang="en-IN" sz="2400" dirty="0"/>
              <a:t>		// </a:t>
            </a:r>
            <a:r>
              <a:rPr lang="en-IN" sz="2400" dirty="0" err="1"/>
              <a:t>ob.c</a:t>
            </a:r>
            <a:r>
              <a:rPr lang="en-IN" sz="2400" dirty="0"/>
              <a:t> = 100; // Error!</a:t>
            </a:r>
          </a:p>
          <a:p>
            <a:r>
              <a:rPr lang="en-US" sz="2400" dirty="0"/>
              <a:t>		// You must access c through its methods</a:t>
            </a:r>
          </a:p>
          <a:p>
            <a:r>
              <a:rPr lang="en-IN" sz="2400" dirty="0"/>
              <a:t>		</a:t>
            </a:r>
            <a:r>
              <a:rPr lang="en-IN" sz="2400" dirty="0" err="1"/>
              <a:t>ob.setc</a:t>
            </a:r>
            <a:r>
              <a:rPr lang="en-IN" sz="2400" dirty="0"/>
              <a:t>(100); // OK</a:t>
            </a:r>
          </a:p>
          <a:p>
            <a:r>
              <a:rPr lang="en-US" sz="2400" dirty="0"/>
              <a:t>		</a:t>
            </a:r>
            <a:r>
              <a:rPr lang="en-US" sz="2400" dirty="0" err="1"/>
              <a:t>System.out.println</a:t>
            </a:r>
            <a:r>
              <a:rPr lang="en-US" sz="2400" dirty="0"/>
              <a:t>("a, b, and c: " + </a:t>
            </a:r>
            <a:r>
              <a:rPr lang="en-US" sz="2400" dirty="0" err="1"/>
              <a:t>ob.a</a:t>
            </a:r>
            <a:r>
              <a:rPr lang="en-US" sz="2400" dirty="0"/>
              <a:t> + " " +</a:t>
            </a:r>
          </a:p>
          <a:p>
            <a:r>
              <a:rPr lang="en-IN" sz="2400" dirty="0"/>
              <a:t>		</a:t>
            </a:r>
            <a:r>
              <a:rPr lang="en-IN" sz="2400" dirty="0" err="1"/>
              <a:t>ob.b</a:t>
            </a:r>
            <a:r>
              <a:rPr lang="en-IN" sz="2400" dirty="0"/>
              <a:t> + " " + </a:t>
            </a:r>
            <a:r>
              <a:rPr lang="en-IN" sz="2400" dirty="0" err="1"/>
              <a:t>ob.getc</a:t>
            </a:r>
            <a:r>
              <a:rPr lang="en-IN" sz="2400" dirty="0"/>
              <a:t>());</a:t>
            </a:r>
          </a:p>
          <a:p>
            <a:r>
              <a:rPr lang="en-IN" sz="2400"/>
              <a:t>	}</a:t>
            </a:r>
            <a:endParaRPr lang="en-IN" sz="2400" dirty="0"/>
          </a:p>
          <a:p>
            <a:r>
              <a:rPr lang="en-IN" sz="2400" dirty="0"/>
              <a:t>}</a:t>
            </a:r>
          </a:p>
        </p:txBody>
      </p:sp>
      <p:sp>
        <p:nvSpPr>
          <p:cNvPr id="2" name="Footer Placeholder 1">
            <a:extLst>
              <a:ext uri="{FF2B5EF4-FFF2-40B4-BE49-F238E27FC236}">
                <a16:creationId xmlns:a16="http://schemas.microsoft.com/office/drawing/2014/main" id="{112C5B65-B931-448E-AC2D-E685F3B8FB50}"/>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FA80300-5975-4511-A1D0-7B2F7FE9A875}"/>
              </a:ext>
            </a:extLst>
          </p:cNvPr>
          <p:cNvSpPr>
            <a:spLocks noGrp="1"/>
          </p:cNvSpPr>
          <p:nvPr>
            <p:ph type="sldNum" sz="quarter" idx="12"/>
          </p:nvPr>
        </p:nvSpPr>
        <p:spPr/>
        <p:txBody>
          <a:bodyPr/>
          <a:lstStyle/>
          <a:p>
            <a:fld id="{5FA48C45-9521-491C-91CF-B3D0F067F577}" type="slidenum">
              <a:rPr lang="en-IN" smtClean="0"/>
              <a:t>118</a:t>
            </a:fld>
            <a:endParaRPr lang="en-IN"/>
          </a:p>
        </p:txBody>
      </p:sp>
    </p:spTree>
    <p:extLst>
      <p:ext uri="{BB962C8B-B14F-4D97-AF65-F5344CB8AC3E}">
        <p14:creationId xmlns:p14="http://schemas.microsoft.com/office/powerpoint/2010/main" val="34476612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37751-DEB3-40F3-BD88-C42206E521FF}"/>
              </a:ext>
            </a:extLst>
          </p:cNvPr>
          <p:cNvSpPr>
            <a:spLocks noGrp="1"/>
          </p:cNvSpPr>
          <p:nvPr>
            <p:ph idx="1"/>
          </p:nvPr>
        </p:nvSpPr>
        <p:spPr>
          <a:xfrm>
            <a:off x="257175" y="128588"/>
            <a:ext cx="11758613" cy="6543675"/>
          </a:xfrm>
        </p:spPr>
        <p:txBody>
          <a:bodyPr>
            <a:normAutofit/>
          </a:bodyPr>
          <a:lstStyle/>
          <a:p>
            <a:pPr marL="0" indent="0" algn="just">
              <a:buNone/>
            </a:pPr>
            <a:r>
              <a:rPr lang="en-IN" b="1" dirty="0">
                <a:latin typeface="Perpetua" panose="02020502060401020303" pitchFamily="18" charset="0"/>
              </a:rPr>
              <a:t>Understanding static</a:t>
            </a:r>
          </a:p>
          <a:p>
            <a:pPr marL="0" indent="0" algn="just">
              <a:buNone/>
            </a:pPr>
            <a:r>
              <a:rPr lang="en-US" dirty="0">
                <a:latin typeface="Perpetua" panose="02020502060401020303" pitchFamily="18" charset="0"/>
              </a:rPr>
              <a:t>There will be times when you will want to define a class member that will be used independently of any object of that class. </a:t>
            </a:r>
          </a:p>
          <a:p>
            <a:pPr marL="0" indent="0" algn="just">
              <a:buNone/>
            </a:pPr>
            <a:r>
              <a:rPr lang="en-US" dirty="0">
                <a:latin typeface="Perpetua" panose="02020502060401020303" pitchFamily="18" charset="0"/>
              </a:rPr>
              <a:t>Normally, a class member must be accessed only in conjunction with an object of its class. However, it is possible to create a member that can be used by itself, without reference to a specific instance. </a:t>
            </a:r>
          </a:p>
          <a:p>
            <a:pPr marL="0" indent="0" algn="just">
              <a:buNone/>
            </a:pPr>
            <a:r>
              <a:rPr lang="en-US" dirty="0">
                <a:latin typeface="Perpetua" panose="02020502060401020303" pitchFamily="18" charset="0"/>
              </a:rPr>
              <a:t>To create such a member, precede its declaration with the keyword </a:t>
            </a:r>
            <a:r>
              <a:rPr lang="en-US" b="1" dirty="0">
                <a:latin typeface="Perpetua" panose="02020502060401020303" pitchFamily="18" charset="0"/>
              </a:rPr>
              <a:t>static</a:t>
            </a:r>
            <a:r>
              <a:rPr lang="en-US" dirty="0">
                <a:latin typeface="Perpetua" panose="02020502060401020303" pitchFamily="18" charset="0"/>
              </a:rPr>
              <a:t>. When a member is declared </a:t>
            </a:r>
            <a:r>
              <a:rPr lang="en-US" b="1" dirty="0">
                <a:latin typeface="Perpetua" panose="02020502060401020303" pitchFamily="18" charset="0"/>
              </a:rPr>
              <a:t>static</a:t>
            </a:r>
            <a:r>
              <a:rPr lang="en-US" dirty="0">
                <a:latin typeface="Perpetua" panose="02020502060401020303" pitchFamily="18" charset="0"/>
              </a:rPr>
              <a:t>, it can be accessed before any objects of its class are created, and without reference to any object. </a:t>
            </a:r>
          </a:p>
          <a:p>
            <a:pPr marL="0" indent="0" algn="just">
              <a:buNone/>
            </a:pPr>
            <a:r>
              <a:rPr lang="en-US" dirty="0">
                <a:latin typeface="Perpetua" panose="02020502060401020303" pitchFamily="18" charset="0"/>
              </a:rPr>
              <a:t>You can declare both methods and variables to be </a:t>
            </a:r>
            <a:r>
              <a:rPr lang="en-US" b="1" dirty="0">
                <a:latin typeface="Perpetua" panose="02020502060401020303" pitchFamily="18" charset="0"/>
              </a:rPr>
              <a:t>static</a:t>
            </a:r>
            <a:r>
              <a:rPr lang="en-US" dirty="0">
                <a:latin typeface="Perpetua" panose="02020502060401020303" pitchFamily="18" charset="0"/>
              </a:rPr>
              <a:t>. The most common example of a </a:t>
            </a:r>
            <a:r>
              <a:rPr lang="en-US" b="1" dirty="0">
                <a:latin typeface="Perpetua" panose="02020502060401020303" pitchFamily="18" charset="0"/>
              </a:rPr>
              <a:t>static </a:t>
            </a:r>
            <a:r>
              <a:rPr lang="en-US" dirty="0">
                <a:latin typeface="Perpetua" panose="02020502060401020303" pitchFamily="18" charset="0"/>
              </a:rPr>
              <a:t>member is </a:t>
            </a:r>
            <a:r>
              <a:rPr lang="en-US" b="1" dirty="0">
                <a:latin typeface="Perpetua" panose="02020502060401020303" pitchFamily="18" charset="0"/>
              </a:rPr>
              <a:t>main( )</a:t>
            </a:r>
            <a:r>
              <a:rPr lang="en-US" dirty="0">
                <a:latin typeface="Perpetua" panose="02020502060401020303" pitchFamily="18" charset="0"/>
              </a:rPr>
              <a:t>. </a:t>
            </a:r>
            <a:r>
              <a:rPr lang="en-US" b="1" dirty="0">
                <a:latin typeface="Perpetua" panose="02020502060401020303" pitchFamily="18" charset="0"/>
              </a:rPr>
              <a:t>main( ) </a:t>
            </a:r>
            <a:r>
              <a:rPr lang="en-US" dirty="0">
                <a:latin typeface="Perpetua" panose="02020502060401020303" pitchFamily="18" charset="0"/>
              </a:rPr>
              <a:t>is declared as </a:t>
            </a:r>
            <a:r>
              <a:rPr lang="en-US" b="1" dirty="0">
                <a:latin typeface="Perpetua" panose="02020502060401020303" pitchFamily="18" charset="0"/>
              </a:rPr>
              <a:t>static </a:t>
            </a:r>
            <a:r>
              <a:rPr lang="en-US" dirty="0">
                <a:latin typeface="Perpetua" panose="02020502060401020303" pitchFamily="18" charset="0"/>
              </a:rPr>
              <a:t>because it must be called before any objects exist.</a:t>
            </a:r>
          </a:p>
          <a:p>
            <a:pPr marL="0" indent="0" algn="just">
              <a:buNone/>
            </a:pPr>
            <a:r>
              <a:rPr lang="en-US" dirty="0">
                <a:latin typeface="Perpetua" panose="02020502060401020303" pitchFamily="18" charset="0"/>
              </a:rPr>
              <a:t>Instance variables declared as </a:t>
            </a:r>
            <a:r>
              <a:rPr lang="en-US" b="1" dirty="0">
                <a:latin typeface="Perpetua" panose="02020502060401020303" pitchFamily="18" charset="0"/>
              </a:rPr>
              <a:t>static </a:t>
            </a:r>
            <a:r>
              <a:rPr lang="en-US" dirty="0">
                <a:latin typeface="Perpetua" panose="02020502060401020303" pitchFamily="18" charset="0"/>
              </a:rPr>
              <a:t>are, essentially, global variables.</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4A011C82-C4D2-44C8-BB8D-99B218D298C8}"/>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78EBC45-C4B6-489A-BCBD-147756C44D89}"/>
              </a:ext>
            </a:extLst>
          </p:cNvPr>
          <p:cNvSpPr>
            <a:spLocks noGrp="1"/>
          </p:cNvSpPr>
          <p:nvPr>
            <p:ph type="sldNum" sz="quarter" idx="12"/>
          </p:nvPr>
        </p:nvSpPr>
        <p:spPr/>
        <p:txBody>
          <a:bodyPr/>
          <a:lstStyle/>
          <a:p>
            <a:fld id="{5FA48C45-9521-491C-91CF-B3D0F067F577}" type="slidenum">
              <a:rPr lang="en-IN" smtClean="0"/>
              <a:t>119</a:t>
            </a:fld>
            <a:endParaRPr lang="en-IN"/>
          </a:p>
        </p:txBody>
      </p:sp>
    </p:spTree>
    <p:extLst>
      <p:ext uri="{BB962C8B-B14F-4D97-AF65-F5344CB8AC3E}">
        <p14:creationId xmlns:p14="http://schemas.microsoft.com/office/powerpoint/2010/main" val="109516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EA3A6-9328-4668-96C0-BB84E83F0981}"/>
              </a:ext>
            </a:extLst>
          </p:cNvPr>
          <p:cNvSpPr>
            <a:spLocks noGrp="1"/>
          </p:cNvSpPr>
          <p:nvPr>
            <p:ph idx="1"/>
          </p:nvPr>
        </p:nvSpPr>
        <p:spPr>
          <a:xfrm>
            <a:off x="265043" y="198783"/>
            <a:ext cx="11648661" cy="6453808"/>
          </a:xfrm>
        </p:spPr>
        <p:txBody>
          <a:bodyPr/>
          <a:lstStyle/>
          <a:p>
            <a:pPr marL="0" indent="0" algn="just">
              <a:buNone/>
            </a:pPr>
            <a:r>
              <a:rPr lang="en-US" dirty="0">
                <a:latin typeface="Perpetua" panose="02020502060401020303" pitchFamily="18" charset="0"/>
              </a:rPr>
              <a:t>Java was originally designed for interactive television, but it was too advanced technology for the digital cable television industry at the time. The history of Java starts with the Green Team. Java team members (also known as </a:t>
            </a:r>
            <a:r>
              <a:rPr lang="en-US" b="1" dirty="0">
                <a:latin typeface="Perpetua" panose="02020502060401020303" pitchFamily="18" charset="0"/>
              </a:rPr>
              <a:t>Green Team</a:t>
            </a:r>
            <a:r>
              <a:rPr lang="en-US" dirty="0">
                <a:latin typeface="Perpetua" panose="02020502060401020303" pitchFamily="18" charset="0"/>
              </a:rPr>
              <a:t>), initiated this project to develop a language for digital devices such as set-top boxes, televisions.</a:t>
            </a:r>
          </a:p>
          <a:p>
            <a:pPr marL="0" indent="0" algn="just">
              <a:buNone/>
            </a:pPr>
            <a:r>
              <a:rPr lang="en-US" dirty="0">
                <a:latin typeface="Perpetua" panose="02020502060401020303" pitchFamily="18" charset="0"/>
              </a:rPr>
              <a:t>Java was conceived by James Gosling, Patrick Naughton, Chris </a:t>
            </a:r>
            <a:r>
              <a:rPr lang="en-US" dirty="0" err="1">
                <a:latin typeface="Perpetua" panose="02020502060401020303" pitchFamily="18" charset="0"/>
              </a:rPr>
              <a:t>Warth</a:t>
            </a:r>
            <a:r>
              <a:rPr lang="en-US" dirty="0">
                <a:latin typeface="Perpetua" panose="02020502060401020303" pitchFamily="18" charset="0"/>
              </a:rPr>
              <a:t>, Ed Frank, and Mike Sheridan at Sun Microsystems, Inc. in 1991. It took 18 months to develop the first working version.</a:t>
            </a:r>
          </a:p>
          <a:p>
            <a:pPr marL="0" indent="0" algn="just">
              <a:buNone/>
            </a:pPr>
            <a:endParaRPr lang="en-US" dirty="0">
              <a:latin typeface="Perpetua" panose="02020502060401020303" pitchFamily="18" charset="0"/>
            </a:endParaRPr>
          </a:p>
          <a:p>
            <a:pPr marL="0" indent="0" algn="just">
              <a:buNone/>
            </a:pPr>
            <a:endParaRPr lang="en-US" dirty="0">
              <a:latin typeface="Perpetua" panose="02020502060401020303" pitchFamily="18" charset="0"/>
            </a:endParaRPr>
          </a:p>
          <a:p>
            <a:pPr marL="0" indent="0" algn="just">
              <a:buNone/>
            </a:pPr>
            <a:endParaRPr lang="en-US" dirty="0">
              <a:latin typeface="Perpetua" panose="02020502060401020303" pitchFamily="18" charset="0"/>
            </a:endParaRPr>
          </a:p>
          <a:p>
            <a:pPr marL="0" indent="0" algn="just">
              <a:buNone/>
            </a:pPr>
            <a:endParaRPr lang="en-US" dirty="0">
              <a:latin typeface="Perpetua" panose="02020502060401020303" pitchFamily="18" charset="0"/>
            </a:endParaRPr>
          </a:p>
          <a:p>
            <a:pPr marL="0" indent="0" algn="just">
              <a:buNone/>
            </a:pPr>
            <a:endParaRPr lang="en-US" dirty="0">
              <a:latin typeface="Perpetua" panose="02020502060401020303" pitchFamily="18" charset="0"/>
            </a:endParaRPr>
          </a:p>
          <a:p>
            <a:pPr marL="0" indent="0" algn="just">
              <a:buNone/>
            </a:pPr>
            <a:r>
              <a:rPr lang="en-US" dirty="0">
                <a:latin typeface="Perpetua" panose="02020502060401020303" pitchFamily="18" charset="0"/>
              </a:rPr>
              <a:t>Currently, Java is used in internet programming, mobile devices, games, e-business solutions, etc. There are given significant points that describe the history of Java.</a:t>
            </a:r>
          </a:p>
        </p:txBody>
      </p:sp>
      <p:pic>
        <p:nvPicPr>
          <p:cNvPr id="1026" name="Picture 2" descr="Image result for group picture of james gosling with patrick naughton mark sheridan''">
            <a:extLst>
              <a:ext uri="{FF2B5EF4-FFF2-40B4-BE49-F238E27FC236}">
                <a16:creationId xmlns:a16="http://schemas.microsoft.com/office/drawing/2014/main" id="{13046A23-2825-4154-BD08-501FA6254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465" y="2775916"/>
            <a:ext cx="8184873" cy="290135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43D427F-84DF-4008-B192-59BC2CF3E35F}"/>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96252F4-E1A6-4393-B3D2-E4B190904803}"/>
              </a:ext>
            </a:extLst>
          </p:cNvPr>
          <p:cNvSpPr>
            <a:spLocks noGrp="1"/>
          </p:cNvSpPr>
          <p:nvPr>
            <p:ph type="sldNum" sz="quarter" idx="12"/>
          </p:nvPr>
        </p:nvSpPr>
        <p:spPr/>
        <p:txBody>
          <a:bodyPr/>
          <a:lstStyle/>
          <a:p>
            <a:fld id="{5FA48C45-9521-491C-91CF-B3D0F067F577}" type="slidenum">
              <a:rPr lang="en-IN" smtClean="0"/>
              <a:t>12</a:t>
            </a:fld>
            <a:endParaRPr lang="en-IN"/>
          </a:p>
        </p:txBody>
      </p:sp>
    </p:spTree>
    <p:extLst>
      <p:ext uri="{BB962C8B-B14F-4D97-AF65-F5344CB8AC3E}">
        <p14:creationId xmlns:p14="http://schemas.microsoft.com/office/powerpoint/2010/main" val="29036852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37751-DEB3-40F3-BD88-C42206E521FF}"/>
              </a:ext>
            </a:extLst>
          </p:cNvPr>
          <p:cNvSpPr>
            <a:spLocks noGrp="1"/>
          </p:cNvSpPr>
          <p:nvPr>
            <p:ph idx="1"/>
          </p:nvPr>
        </p:nvSpPr>
        <p:spPr>
          <a:xfrm>
            <a:off x="257175" y="128588"/>
            <a:ext cx="11758613" cy="6543675"/>
          </a:xfrm>
        </p:spPr>
        <p:txBody>
          <a:bodyPr>
            <a:normAutofit fontScale="92500" lnSpcReduction="20000"/>
          </a:bodyPr>
          <a:lstStyle/>
          <a:p>
            <a:pPr marL="0" indent="0">
              <a:buNone/>
            </a:pPr>
            <a:r>
              <a:rPr lang="en-US" dirty="0">
                <a:latin typeface="Perpetua" panose="02020502060401020303" pitchFamily="18" charset="0"/>
              </a:rPr>
              <a:t>Methods declared as </a:t>
            </a:r>
            <a:r>
              <a:rPr lang="en-US" b="1" dirty="0">
                <a:latin typeface="Perpetua" panose="02020502060401020303" pitchFamily="18" charset="0"/>
              </a:rPr>
              <a:t>static </a:t>
            </a:r>
            <a:r>
              <a:rPr lang="en-US" dirty="0">
                <a:latin typeface="Perpetua" panose="02020502060401020303" pitchFamily="18" charset="0"/>
              </a:rPr>
              <a:t>have several restrictions:</a:t>
            </a:r>
          </a:p>
          <a:p>
            <a:pPr marL="0" indent="0">
              <a:buNone/>
            </a:pPr>
            <a:r>
              <a:rPr lang="en-US" dirty="0">
                <a:latin typeface="Perpetua" panose="02020502060401020303" pitchFamily="18" charset="0"/>
              </a:rPr>
              <a:t>• They can only call other </a:t>
            </a:r>
            <a:r>
              <a:rPr lang="en-US" b="1" dirty="0">
                <a:latin typeface="Perpetua" panose="02020502060401020303" pitchFamily="18" charset="0"/>
              </a:rPr>
              <a:t>static </a:t>
            </a:r>
            <a:r>
              <a:rPr lang="en-US" dirty="0">
                <a:latin typeface="Perpetua" panose="02020502060401020303" pitchFamily="18" charset="0"/>
              </a:rPr>
              <a:t>methods.</a:t>
            </a:r>
          </a:p>
          <a:p>
            <a:pPr marL="0" indent="0">
              <a:buNone/>
            </a:pPr>
            <a:r>
              <a:rPr lang="en-US" dirty="0">
                <a:latin typeface="Perpetua" panose="02020502060401020303" pitchFamily="18" charset="0"/>
              </a:rPr>
              <a:t>• They must only access </a:t>
            </a:r>
            <a:r>
              <a:rPr lang="en-US" b="1" dirty="0">
                <a:latin typeface="Perpetua" panose="02020502060401020303" pitchFamily="18" charset="0"/>
              </a:rPr>
              <a:t>static </a:t>
            </a:r>
            <a:r>
              <a:rPr lang="en-US" dirty="0">
                <a:latin typeface="Perpetua" panose="02020502060401020303" pitchFamily="18" charset="0"/>
              </a:rPr>
              <a:t>data.</a:t>
            </a:r>
          </a:p>
          <a:p>
            <a:pPr marL="0" indent="0">
              <a:buNone/>
            </a:pPr>
            <a:r>
              <a:rPr lang="en-US" dirty="0">
                <a:latin typeface="Perpetua" panose="02020502060401020303" pitchFamily="18" charset="0"/>
              </a:rPr>
              <a:t>• They cannot refer to </a:t>
            </a:r>
            <a:r>
              <a:rPr lang="en-US" b="1" dirty="0">
                <a:latin typeface="Perpetua" panose="02020502060401020303" pitchFamily="18" charset="0"/>
              </a:rPr>
              <a:t>this </a:t>
            </a:r>
            <a:r>
              <a:rPr lang="en-US" dirty="0">
                <a:latin typeface="Perpetua" panose="02020502060401020303" pitchFamily="18" charset="0"/>
              </a:rPr>
              <a:t>or </a:t>
            </a:r>
            <a:r>
              <a:rPr lang="en-US" b="1" dirty="0">
                <a:latin typeface="Perpetua" panose="02020502060401020303" pitchFamily="18" charset="0"/>
              </a:rPr>
              <a:t>super </a:t>
            </a:r>
            <a:r>
              <a:rPr lang="en-US" dirty="0">
                <a:latin typeface="Perpetua" panose="02020502060401020303" pitchFamily="18" charset="0"/>
              </a:rPr>
              <a:t>in any way.</a:t>
            </a:r>
          </a:p>
          <a:p>
            <a:pPr marL="0" indent="0">
              <a:buNone/>
            </a:pPr>
            <a:endParaRPr lang="en-US" dirty="0">
              <a:latin typeface="Perpetua" panose="02020502060401020303" pitchFamily="18" charset="0"/>
            </a:endParaRPr>
          </a:p>
          <a:p>
            <a:pPr>
              <a:buNone/>
            </a:pPr>
            <a:endParaRPr lang="en-US" altLang="en-US" dirty="0">
              <a:latin typeface="Perpetua" panose="02020502060401020303" pitchFamily="18" charset="0"/>
            </a:endParaRPr>
          </a:p>
          <a:p>
            <a:pPr>
              <a:buNone/>
            </a:pPr>
            <a:r>
              <a:rPr lang="en-US" altLang="en-US" b="1" dirty="0">
                <a:latin typeface="Perpetua" panose="02020502060401020303" pitchFamily="18" charset="0"/>
              </a:rPr>
              <a:t>Static variable :</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Only one copy of variable is created.</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For static variable, </a:t>
            </a:r>
          </a:p>
          <a:p>
            <a:r>
              <a:rPr lang="en-US" altLang="en-US" dirty="0">
                <a:latin typeface="Perpetua" panose="02020502060401020303" pitchFamily="18" charset="0"/>
              </a:rPr>
              <a:t>int is initialized  to 0, </a:t>
            </a:r>
          </a:p>
          <a:p>
            <a:r>
              <a:rPr lang="en-US" altLang="en-US" dirty="0">
                <a:latin typeface="Perpetua" panose="02020502060401020303" pitchFamily="18" charset="0"/>
              </a:rPr>
              <a:t>float to 0.0,</a:t>
            </a:r>
          </a:p>
          <a:p>
            <a:r>
              <a:rPr lang="en-US" altLang="en-US" dirty="0" err="1">
                <a:latin typeface="Perpetua" panose="02020502060401020303" pitchFamily="18" charset="0"/>
              </a:rPr>
              <a:t>boolean</a:t>
            </a:r>
            <a:r>
              <a:rPr lang="en-US" altLang="en-US" dirty="0">
                <a:latin typeface="Perpetua" panose="02020502060401020303" pitchFamily="18" charset="0"/>
              </a:rPr>
              <a:t> initialized to false, </a:t>
            </a:r>
          </a:p>
          <a:p>
            <a:r>
              <a:rPr lang="en-US" altLang="en-US" dirty="0">
                <a:latin typeface="Perpetua" panose="02020502060401020303" pitchFamily="18" charset="0"/>
              </a:rPr>
              <a:t>String to null</a:t>
            </a:r>
          </a:p>
          <a:p>
            <a:endParaRPr lang="en-US" altLang="en-US" dirty="0">
              <a:latin typeface="Perpetua" panose="02020502060401020303" pitchFamily="18" charset="0"/>
            </a:endParaRPr>
          </a:p>
          <a:p>
            <a:endParaRPr lang="en-US" altLang="en-US" dirty="0">
              <a:latin typeface="Perpetua" panose="02020502060401020303" pitchFamily="18" charset="0"/>
            </a:endParaRPr>
          </a:p>
          <a:p>
            <a:pPr marL="0" indent="0">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4F3F3F2D-B10B-4DEF-817C-242ABC1FC1B6}"/>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FE1B9E14-B0BB-4785-AEF6-4A7CCFACE06D}"/>
              </a:ext>
            </a:extLst>
          </p:cNvPr>
          <p:cNvSpPr>
            <a:spLocks noGrp="1"/>
          </p:cNvSpPr>
          <p:nvPr>
            <p:ph type="sldNum" sz="quarter" idx="12"/>
          </p:nvPr>
        </p:nvSpPr>
        <p:spPr/>
        <p:txBody>
          <a:bodyPr/>
          <a:lstStyle/>
          <a:p>
            <a:fld id="{5FA48C45-9521-491C-91CF-B3D0F067F577}" type="slidenum">
              <a:rPr lang="en-IN" smtClean="0"/>
              <a:t>120</a:t>
            </a:fld>
            <a:endParaRPr lang="en-IN"/>
          </a:p>
        </p:txBody>
      </p:sp>
    </p:spTree>
    <p:extLst>
      <p:ext uri="{BB962C8B-B14F-4D97-AF65-F5344CB8AC3E}">
        <p14:creationId xmlns:p14="http://schemas.microsoft.com/office/powerpoint/2010/main" val="12110045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FE698A8-21EF-4C62-BAC9-180AA2953110}"/>
              </a:ext>
            </a:extLst>
          </p:cNvPr>
          <p:cNvSpPr>
            <a:spLocks noGrp="1" noChangeArrowheads="1"/>
          </p:cNvSpPr>
          <p:nvPr>
            <p:ph idx="1"/>
          </p:nvPr>
        </p:nvSpPr>
        <p:spPr>
          <a:xfrm>
            <a:off x="152400" y="457200"/>
            <a:ext cx="8524875" cy="5638800"/>
          </a:xfrm>
        </p:spPr>
        <p:txBody>
          <a:bodyPr>
            <a:noAutofit/>
          </a:bodyPr>
          <a:lstStyle/>
          <a:p>
            <a:pPr>
              <a:buFont typeface="Wingdings" panose="05000000000000000000" pitchFamily="2" charset="2"/>
              <a:buNone/>
            </a:pPr>
            <a:r>
              <a:rPr lang="en-US" altLang="en-US" sz="2000" dirty="0"/>
              <a:t>class   </a:t>
            </a:r>
            <a:r>
              <a:rPr lang="en-US" altLang="en-US" sz="2000" dirty="0" err="1"/>
              <a:t>FirstProgram</a:t>
            </a:r>
            <a:endParaRPr lang="en-US" altLang="en-US" sz="2000" dirty="0"/>
          </a:p>
          <a:p>
            <a:pPr>
              <a:buFont typeface="Wingdings" panose="05000000000000000000" pitchFamily="2" charset="2"/>
              <a:buNone/>
            </a:pPr>
            <a:r>
              <a:rPr lang="en-US" altLang="en-US" sz="2000" dirty="0"/>
              <a:t>{</a:t>
            </a:r>
          </a:p>
          <a:p>
            <a:pPr>
              <a:buFont typeface="Wingdings" panose="05000000000000000000" pitchFamily="2" charset="2"/>
              <a:buNone/>
            </a:pPr>
            <a:r>
              <a:rPr lang="en-US" altLang="en-US" sz="2000" dirty="0"/>
              <a:t> 	    static int </a:t>
            </a:r>
            <a:r>
              <a:rPr lang="en-US" altLang="en-US" sz="2000" dirty="0" err="1"/>
              <a:t>i</a:t>
            </a:r>
            <a:r>
              <a:rPr lang="en-US" altLang="en-US" sz="2000" dirty="0"/>
              <a:t>;</a:t>
            </a:r>
          </a:p>
          <a:p>
            <a:pPr>
              <a:buFont typeface="Wingdings" panose="05000000000000000000" pitchFamily="2" charset="2"/>
              <a:buNone/>
            </a:pPr>
            <a:r>
              <a:rPr lang="en-US" altLang="en-US" sz="2000" dirty="0"/>
              <a:t>        static float f;</a:t>
            </a:r>
          </a:p>
          <a:p>
            <a:pPr>
              <a:buFont typeface="Wingdings" panose="05000000000000000000" pitchFamily="2" charset="2"/>
              <a:buNone/>
            </a:pPr>
            <a:r>
              <a:rPr lang="en-US" altLang="en-US" sz="2000" dirty="0"/>
              <a:t>         static char c;</a:t>
            </a:r>
          </a:p>
          <a:p>
            <a:pPr>
              <a:buFont typeface="Wingdings" panose="05000000000000000000" pitchFamily="2" charset="2"/>
              <a:buNone/>
            </a:pPr>
            <a:r>
              <a:rPr lang="en-US" altLang="en-US" sz="2000" dirty="0"/>
              <a:t>         static String s;</a:t>
            </a:r>
          </a:p>
          <a:p>
            <a:pPr>
              <a:buFont typeface="Wingdings" panose="05000000000000000000" pitchFamily="2" charset="2"/>
              <a:buNone/>
            </a:pPr>
            <a:r>
              <a:rPr lang="en-US" altLang="en-US" sz="2000" dirty="0"/>
              <a:t>         static </a:t>
            </a:r>
            <a:r>
              <a:rPr lang="en-US" altLang="en-US" sz="2000" dirty="0" err="1"/>
              <a:t>boolean</a:t>
            </a:r>
            <a:r>
              <a:rPr lang="en-US" altLang="en-US" sz="2000" dirty="0"/>
              <a:t> b;</a:t>
            </a:r>
          </a:p>
          <a:p>
            <a:pPr>
              <a:buFont typeface="Wingdings" panose="05000000000000000000" pitchFamily="2" charset="2"/>
              <a:buNone/>
            </a:pPr>
            <a:r>
              <a:rPr lang="en-US" altLang="en-US" sz="2000" dirty="0"/>
              <a:t>        public static void main(String </a:t>
            </a:r>
            <a:r>
              <a:rPr lang="en-US" altLang="en-US" sz="2000" dirty="0" err="1"/>
              <a:t>args</a:t>
            </a:r>
            <a:r>
              <a:rPr lang="en-US" altLang="en-US" sz="2000" dirty="0"/>
              <a:t>[])</a:t>
            </a:r>
          </a:p>
          <a:p>
            <a:pPr>
              <a:buFont typeface="Wingdings" panose="05000000000000000000" pitchFamily="2" charset="2"/>
              <a:buNone/>
            </a:pPr>
            <a:r>
              <a:rPr lang="en-US" altLang="en-US" sz="2000" dirty="0"/>
              <a:t>      {        </a:t>
            </a:r>
          </a:p>
          <a:p>
            <a:pPr>
              <a:buFont typeface="Wingdings" panose="05000000000000000000" pitchFamily="2" charset="2"/>
              <a:buNone/>
            </a:pPr>
            <a:r>
              <a:rPr lang="en-US" altLang="en-US" sz="2000" dirty="0"/>
              <a:t>		</a:t>
            </a:r>
            <a:r>
              <a:rPr lang="en-US" altLang="en-US" sz="2000" dirty="0" err="1"/>
              <a:t>System.out.println</a:t>
            </a:r>
            <a:r>
              <a:rPr lang="en-US" altLang="en-US" sz="2000" dirty="0"/>
              <a:t>("int </a:t>
            </a:r>
            <a:r>
              <a:rPr lang="en-US" altLang="en-US" sz="2000" dirty="0" err="1"/>
              <a:t>i</a:t>
            </a:r>
            <a:r>
              <a:rPr lang="en-US" altLang="en-US" sz="2000" dirty="0"/>
              <a:t>="+</a:t>
            </a:r>
            <a:r>
              <a:rPr lang="en-US" altLang="en-US" sz="2000" dirty="0" err="1"/>
              <a:t>i</a:t>
            </a:r>
            <a:r>
              <a:rPr lang="en-US" altLang="en-US" sz="2000" dirty="0"/>
              <a:t>);</a:t>
            </a:r>
          </a:p>
          <a:p>
            <a:pPr>
              <a:buFont typeface="Wingdings" panose="05000000000000000000" pitchFamily="2" charset="2"/>
              <a:buNone/>
            </a:pPr>
            <a:r>
              <a:rPr lang="en-US" altLang="en-US" sz="2000" dirty="0"/>
              <a:t>         	</a:t>
            </a:r>
            <a:r>
              <a:rPr lang="en-US" altLang="en-US" sz="2000" dirty="0" err="1"/>
              <a:t>System.out.println</a:t>
            </a:r>
            <a:r>
              <a:rPr lang="en-US" altLang="en-US" sz="2000" dirty="0"/>
              <a:t>("float f="+f);</a:t>
            </a:r>
          </a:p>
          <a:p>
            <a:pPr>
              <a:buFont typeface="Wingdings" panose="05000000000000000000" pitchFamily="2" charset="2"/>
              <a:buNone/>
            </a:pPr>
            <a:r>
              <a:rPr lang="en-US" altLang="en-US" sz="2000" dirty="0"/>
              <a:t>         	</a:t>
            </a:r>
            <a:r>
              <a:rPr lang="en-US" altLang="en-US" sz="2000" dirty="0" err="1"/>
              <a:t>System.out.println</a:t>
            </a:r>
            <a:r>
              <a:rPr lang="en-US" altLang="en-US" sz="2000" dirty="0"/>
              <a:t>("char c="+c);</a:t>
            </a:r>
          </a:p>
          <a:p>
            <a:pPr>
              <a:buFont typeface="Wingdings" panose="05000000000000000000" pitchFamily="2" charset="2"/>
              <a:buNone/>
            </a:pPr>
            <a:r>
              <a:rPr lang="en-US" altLang="en-US" sz="2000" dirty="0"/>
              <a:t>         	</a:t>
            </a:r>
            <a:r>
              <a:rPr lang="en-US" altLang="en-US" sz="2000" dirty="0" err="1"/>
              <a:t>System.out.println</a:t>
            </a:r>
            <a:r>
              <a:rPr lang="en-US" altLang="en-US" sz="2000" dirty="0"/>
              <a:t>("string s="+s);</a:t>
            </a:r>
          </a:p>
          <a:p>
            <a:pPr>
              <a:buFont typeface="Wingdings" panose="05000000000000000000" pitchFamily="2" charset="2"/>
              <a:buNone/>
            </a:pPr>
            <a:r>
              <a:rPr lang="en-US" altLang="en-US" sz="2000" dirty="0"/>
              <a:t>         	</a:t>
            </a:r>
            <a:r>
              <a:rPr lang="en-US" altLang="en-US" sz="2000" dirty="0" err="1"/>
              <a:t>System.out.println</a:t>
            </a:r>
            <a:r>
              <a:rPr lang="en-US" altLang="en-US" sz="2000" dirty="0"/>
              <a:t>("</a:t>
            </a:r>
            <a:r>
              <a:rPr lang="en-US" altLang="en-US" sz="2000" dirty="0" err="1"/>
              <a:t>boolean</a:t>
            </a:r>
            <a:r>
              <a:rPr lang="en-US" altLang="en-US" sz="2000" dirty="0"/>
              <a:t> b="+b);</a:t>
            </a:r>
          </a:p>
          <a:p>
            <a:pPr>
              <a:buFont typeface="Wingdings" panose="05000000000000000000" pitchFamily="2" charset="2"/>
              <a:buNone/>
            </a:pPr>
            <a:r>
              <a:rPr lang="en-US" altLang="en-US" sz="2000" dirty="0"/>
              <a:t>     }</a:t>
            </a:r>
          </a:p>
          <a:p>
            <a:pPr>
              <a:buFont typeface="Wingdings" panose="05000000000000000000" pitchFamily="2" charset="2"/>
              <a:buNone/>
            </a:pPr>
            <a:r>
              <a:rPr lang="en-US" altLang="en-US" sz="2000" dirty="0"/>
              <a:t>}</a:t>
            </a:r>
          </a:p>
          <a:p>
            <a:endParaRPr lang="en-US" altLang="en-US" sz="2000" dirty="0"/>
          </a:p>
        </p:txBody>
      </p:sp>
      <p:sp>
        <p:nvSpPr>
          <p:cNvPr id="5" name="Footer Placeholder 4">
            <a:extLst>
              <a:ext uri="{FF2B5EF4-FFF2-40B4-BE49-F238E27FC236}">
                <a16:creationId xmlns:a16="http://schemas.microsoft.com/office/drawing/2014/main" id="{02F09A41-AC1C-4F7B-B16E-47E8A2495E51}"/>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81D95A9F-D65B-4521-A0FC-20C7BD6CD83A}"/>
              </a:ext>
            </a:extLst>
          </p:cNvPr>
          <p:cNvSpPr>
            <a:spLocks noGrp="1"/>
          </p:cNvSpPr>
          <p:nvPr>
            <p:ph type="sldNum" sz="quarter" idx="12"/>
          </p:nvPr>
        </p:nvSpPr>
        <p:spPr/>
        <p:txBody>
          <a:bodyPr/>
          <a:lstStyle/>
          <a:p>
            <a:fld id="{5FA48C45-9521-491C-91CF-B3D0F067F577}" type="slidenum">
              <a:rPr lang="en-IN" smtClean="0"/>
              <a:t>121</a:t>
            </a:fld>
            <a:endParaRPr lang="en-IN"/>
          </a:p>
        </p:txBody>
      </p:sp>
    </p:spTree>
    <p:extLst>
      <p:ext uri="{BB962C8B-B14F-4D97-AF65-F5344CB8AC3E}">
        <p14:creationId xmlns:p14="http://schemas.microsoft.com/office/powerpoint/2010/main" val="25310018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7A7A6D4-9BF9-4539-A510-D4FA38D31E25}"/>
              </a:ext>
            </a:extLst>
          </p:cNvPr>
          <p:cNvSpPr txBox="1">
            <a:spLocks noChangeArrowheads="1"/>
          </p:cNvSpPr>
          <p:nvPr/>
        </p:nvSpPr>
        <p:spPr>
          <a:xfrm>
            <a:off x="228600" y="104778"/>
            <a:ext cx="8534400"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800" dirty="0"/>
              <a:t>class </a:t>
            </a:r>
            <a:r>
              <a:rPr lang="en-US" altLang="en-US" sz="1800" dirty="0" err="1"/>
              <a:t>StaticDemo</a:t>
            </a:r>
            <a:endParaRPr lang="en-US" altLang="en-US" sz="1800" dirty="0"/>
          </a:p>
          <a:p>
            <a:pPr>
              <a:buFontTx/>
              <a:buNone/>
            </a:pPr>
            <a:r>
              <a:rPr lang="en-US" altLang="en-US" sz="1800" dirty="0"/>
              <a:t> {</a:t>
            </a:r>
          </a:p>
          <a:p>
            <a:pPr>
              <a:buFontTx/>
              <a:buNone/>
            </a:pPr>
            <a:r>
              <a:rPr lang="en-US" altLang="en-US" sz="1800" dirty="0"/>
              <a:t>		static int  a = 42;</a:t>
            </a:r>
          </a:p>
          <a:p>
            <a:pPr>
              <a:buFontTx/>
              <a:buNone/>
            </a:pPr>
            <a:r>
              <a:rPr lang="en-US" altLang="en-US" sz="1800" dirty="0"/>
              <a:t>		</a:t>
            </a:r>
            <a:r>
              <a:rPr lang="en-US" altLang="en-US" sz="1800" dirty="0">
                <a:solidFill>
                  <a:srgbClr val="FF0000"/>
                </a:solidFill>
              </a:rPr>
              <a:t>static int  b = 99</a:t>
            </a:r>
            <a:r>
              <a:rPr lang="en-US" altLang="en-US" sz="1800" dirty="0"/>
              <a:t>;</a:t>
            </a:r>
          </a:p>
          <a:p>
            <a:pPr>
              <a:buFontTx/>
              <a:buNone/>
            </a:pPr>
            <a:r>
              <a:rPr lang="en-US" altLang="en-US" sz="1800" dirty="0"/>
              <a:t>		</a:t>
            </a:r>
            <a:r>
              <a:rPr lang="en-US" altLang="en-US" sz="1800" dirty="0">
                <a:solidFill>
                  <a:srgbClr val="FF0000"/>
                </a:solidFill>
              </a:rPr>
              <a:t>static </a:t>
            </a:r>
            <a:r>
              <a:rPr lang="en-US" altLang="en-US" sz="1800" dirty="0"/>
              <a:t>void </a:t>
            </a:r>
            <a:r>
              <a:rPr lang="en-US" altLang="en-US" sz="1800" dirty="0" err="1"/>
              <a:t>callme</a:t>
            </a:r>
            <a:r>
              <a:rPr lang="en-US" altLang="en-US" sz="1800" dirty="0"/>
              <a:t>() </a:t>
            </a:r>
          </a:p>
          <a:p>
            <a:pPr>
              <a:buFontTx/>
              <a:buNone/>
            </a:pPr>
            <a:r>
              <a:rPr lang="en-US" altLang="en-US" sz="1800" dirty="0"/>
              <a:t>		{</a:t>
            </a:r>
          </a:p>
          <a:p>
            <a:pPr>
              <a:buFontTx/>
              <a:buNone/>
            </a:pPr>
            <a:r>
              <a:rPr lang="en-US" altLang="en-US" sz="1800" dirty="0"/>
              <a:t>			</a:t>
            </a:r>
            <a:r>
              <a:rPr lang="en-US" altLang="en-US" sz="1800" dirty="0" err="1"/>
              <a:t>System.out.println</a:t>
            </a:r>
            <a:r>
              <a:rPr lang="en-US" altLang="en-US" sz="1800" dirty="0"/>
              <a:t>("a = " + a);</a:t>
            </a:r>
          </a:p>
          <a:p>
            <a:pPr>
              <a:buFontTx/>
              <a:buNone/>
            </a:pPr>
            <a:r>
              <a:rPr lang="en-US" altLang="en-US" sz="1800" dirty="0"/>
              <a:t>		}</a:t>
            </a:r>
          </a:p>
          <a:p>
            <a:pPr>
              <a:buFontTx/>
              <a:buNone/>
            </a:pPr>
            <a:r>
              <a:rPr lang="en-US" altLang="en-US" sz="1800" dirty="0"/>
              <a:t>}</a:t>
            </a:r>
          </a:p>
          <a:p>
            <a:pPr>
              <a:buFontTx/>
              <a:buNone/>
            </a:pPr>
            <a:r>
              <a:rPr lang="en-US" altLang="en-US" sz="1800" dirty="0"/>
              <a:t>class </a:t>
            </a:r>
            <a:r>
              <a:rPr lang="en-US" altLang="en-US" sz="1800" dirty="0" err="1"/>
              <a:t>StaticByName</a:t>
            </a:r>
            <a:r>
              <a:rPr lang="en-US" altLang="en-US" sz="1800" dirty="0"/>
              <a:t> </a:t>
            </a:r>
          </a:p>
          <a:p>
            <a:pPr>
              <a:buFontTx/>
              <a:buNone/>
            </a:pPr>
            <a:r>
              <a:rPr lang="en-US" altLang="en-US" sz="1800" dirty="0"/>
              <a:t>{</a:t>
            </a:r>
          </a:p>
          <a:p>
            <a:pPr>
              <a:buFontTx/>
              <a:buNone/>
            </a:pPr>
            <a:r>
              <a:rPr lang="en-US" altLang="en-US" sz="1800" dirty="0"/>
              <a:t>		public static void main(String </a:t>
            </a:r>
            <a:r>
              <a:rPr lang="en-US" altLang="en-US" sz="1800" dirty="0" err="1"/>
              <a:t>args</a:t>
            </a:r>
            <a:r>
              <a:rPr lang="en-US" altLang="en-US" sz="1800" dirty="0"/>
              <a:t>[]) </a:t>
            </a:r>
          </a:p>
          <a:p>
            <a:pPr>
              <a:buFontTx/>
              <a:buNone/>
            </a:pPr>
            <a:r>
              <a:rPr lang="en-US" altLang="en-US" sz="1800" dirty="0"/>
              <a:t>		{</a:t>
            </a:r>
          </a:p>
          <a:p>
            <a:pPr>
              <a:buFontTx/>
              <a:buNone/>
            </a:pPr>
            <a:r>
              <a:rPr lang="en-US" altLang="en-US" sz="1800" dirty="0"/>
              <a:t>			</a:t>
            </a:r>
            <a:r>
              <a:rPr lang="en-US" altLang="en-US" sz="1800" dirty="0" err="1">
                <a:solidFill>
                  <a:srgbClr val="FF0000"/>
                </a:solidFill>
              </a:rPr>
              <a:t>StaticDemo.callme</a:t>
            </a:r>
            <a:r>
              <a:rPr lang="en-US" altLang="en-US" sz="1800" dirty="0">
                <a:solidFill>
                  <a:srgbClr val="FF0000"/>
                </a:solidFill>
              </a:rPr>
              <a:t>();</a:t>
            </a:r>
          </a:p>
          <a:p>
            <a:pPr>
              <a:buFontTx/>
              <a:buNone/>
            </a:pPr>
            <a:r>
              <a:rPr lang="en-US" altLang="en-US" sz="1800" dirty="0"/>
              <a:t>			</a:t>
            </a:r>
            <a:r>
              <a:rPr lang="en-US" altLang="en-US" sz="1800" dirty="0" err="1"/>
              <a:t>System.out.println</a:t>
            </a:r>
            <a:r>
              <a:rPr lang="en-US" altLang="en-US" sz="1800" dirty="0"/>
              <a:t>("b = " + </a:t>
            </a:r>
            <a:r>
              <a:rPr lang="en-US" altLang="en-US" sz="1800" dirty="0" err="1">
                <a:solidFill>
                  <a:srgbClr val="FF0000"/>
                </a:solidFill>
              </a:rPr>
              <a:t>StaticDemo.b</a:t>
            </a:r>
            <a:r>
              <a:rPr lang="en-US" altLang="en-US" sz="1800" dirty="0"/>
              <a:t>);</a:t>
            </a:r>
          </a:p>
          <a:p>
            <a:pPr>
              <a:buFontTx/>
              <a:buNone/>
            </a:pPr>
            <a:r>
              <a:rPr lang="en-US" altLang="en-US" sz="1800" dirty="0"/>
              <a:t>		}</a:t>
            </a:r>
          </a:p>
          <a:p>
            <a:pPr>
              <a:buFontTx/>
              <a:buNone/>
            </a:pPr>
            <a:r>
              <a:rPr lang="en-US" altLang="en-US" sz="1800" dirty="0"/>
              <a:t>}</a:t>
            </a:r>
          </a:p>
          <a:p>
            <a:endParaRPr lang="en-US" altLang="en-US" sz="1800" dirty="0"/>
          </a:p>
        </p:txBody>
      </p:sp>
      <p:sp>
        <p:nvSpPr>
          <p:cNvPr id="6" name="Footer Placeholder 5">
            <a:extLst>
              <a:ext uri="{FF2B5EF4-FFF2-40B4-BE49-F238E27FC236}">
                <a16:creationId xmlns:a16="http://schemas.microsoft.com/office/drawing/2014/main" id="{2AD35F6B-D726-4062-9AF2-BB8C62F033B8}"/>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5FBA7C82-D143-47E4-A56E-33FA7F279E8E}"/>
              </a:ext>
            </a:extLst>
          </p:cNvPr>
          <p:cNvSpPr>
            <a:spLocks noGrp="1"/>
          </p:cNvSpPr>
          <p:nvPr>
            <p:ph type="sldNum" sz="quarter" idx="12"/>
          </p:nvPr>
        </p:nvSpPr>
        <p:spPr/>
        <p:txBody>
          <a:bodyPr/>
          <a:lstStyle/>
          <a:p>
            <a:fld id="{5FA48C45-9521-491C-91CF-B3D0F067F577}" type="slidenum">
              <a:rPr lang="en-IN" smtClean="0"/>
              <a:t>122</a:t>
            </a:fld>
            <a:endParaRPr lang="en-IN"/>
          </a:p>
        </p:txBody>
      </p:sp>
    </p:spTree>
    <p:extLst>
      <p:ext uri="{BB962C8B-B14F-4D97-AF65-F5344CB8AC3E}">
        <p14:creationId xmlns:p14="http://schemas.microsoft.com/office/powerpoint/2010/main" val="32705050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BAFC9-F4E1-46AC-A944-04581D2640CB}"/>
              </a:ext>
            </a:extLst>
          </p:cNvPr>
          <p:cNvSpPr>
            <a:spLocks noGrp="1" noChangeArrowheads="1"/>
          </p:cNvSpPr>
          <p:nvPr>
            <p:ph idx="1"/>
          </p:nvPr>
        </p:nvSpPr>
        <p:spPr>
          <a:xfrm>
            <a:off x="166688" y="547687"/>
            <a:ext cx="5305425" cy="4338638"/>
          </a:xfrm>
        </p:spPr>
        <p:txBody>
          <a:bodyPr>
            <a:noAutofit/>
          </a:bodyPr>
          <a:lstStyle/>
          <a:p>
            <a:pPr eaLnBrk="1" hangingPunct="1">
              <a:buFontTx/>
              <a:buNone/>
            </a:pPr>
            <a:r>
              <a:rPr lang="en-US" altLang="en-US" sz="2000" dirty="0"/>
              <a:t>class Counter</a:t>
            </a:r>
          </a:p>
          <a:p>
            <a:pPr eaLnBrk="1" hangingPunct="1">
              <a:buFontTx/>
              <a:buNone/>
            </a:pPr>
            <a:r>
              <a:rPr lang="en-US" altLang="en-US" sz="2000" dirty="0"/>
              <a:t>{	 int c1=0;</a:t>
            </a:r>
          </a:p>
          <a:p>
            <a:pPr eaLnBrk="1" hangingPunct="1">
              <a:buFontTx/>
              <a:buNone/>
            </a:pPr>
            <a:r>
              <a:rPr lang="en-US" altLang="en-US" sz="2000" dirty="0"/>
              <a:t>	 static int c2;</a:t>
            </a:r>
          </a:p>
          <a:p>
            <a:pPr eaLnBrk="1" hangingPunct="1">
              <a:buFontTx/>
              <a:buNone/>
            </a:pPr>
            <a:r>
              <a:rPr lang="en-US" altLang="en-US" sz="2000" dirty="0"/>
              <a:t>	 Counter()</a:t>
            </a:r>
          </a:p>
          <a:p>
            <a:pPr eaLnBrk="1" hangingPunct="1">
              <a:buFontTx/>
              <a:buNone/>
            </a:pPr>
            <a:r>
              <a:rPr lang="en-US" altLang="en-US" sz="2000" dirty="0"/>
              <a:t>	 {	 c1++;</a:t>
            </a:r>
          </a:p>
          <a:p>
            <a:pPr eaLnBrk="1" hangingPunct="1">
              <a:buFontTx/>
              <a:buNone/>
            </a:pPr>
            <a:r>
              <a:rPr lang="en-US" altLang="en-US" sz="2000" dirty="0"/>
              <a:t>		 c2++;</a:t>
            </a:r>
          </a:p>
          <a:p>
            <a:pPr eaLnBrk="1" hangingPunct="1">
              <a:buFontTx/>
              <a:buNone/>
            </a:pPr>
            <a:r>
              <a:rPr lang="en-US" altLang="en-US" sz="2000" dirty="0"/>
              <a:t>	 }</a:t>
            </a:r>
          </a:p>
          <a:p>
            <a:pPr eaLnBrk="1" hangingPunct="1">
              <a:buFontTx/>
              <a:buNone/>
            </a:pPr>
            <a:r>
              <a:rPr lang="en-US" altLang="en-US" sz="2000" dirty="0"/>
              <a:t>	 void </a:t>
            </a:r>
            <a:r>
              <a:rPr lang="en-US" altLang="en-US" sz="2000" dirty="0" err="1"/>
              <a:t>disp</a:t>
            </a:r>
            <a:r>
              <a:rPr lang="en-US" altLang="en-US" sz="2000" dirty="0"/>
              <a:t>()</a:t>
            </a:r>
          </a:p>
          <a:p>
            <a:pPr eaLnBrk="1" hangingPunct="1">
              <a:buFontTx/>
              <a:buNone/>
            </a:pPr>
            <a:r>
              <a:rPr lang="en-US" altLang="en-US" sz="2000" dirty="0"/>
              <a:t>	 {	  </a:t>
            </a:r>
            <a:r>
              <a:rPr lang="en-US" altLang="en-US" sz="2000" dirty="0" err="1"/>
              <a:t>System.out.print</a:t>
            </a:r>
            <a:r>
              <a:rPr lang="en-US" altLang="en-US" sz="2000" dirty="0"/>
              <a:t>("First Counter : "+c1);</a:t>
            </a:r>
          </a:p>
          <a:p>
            <a:pPr eaLnBrk="1" hangingPunct="1">
              <a:buFontTx/>
              <a:buNone/>
            </a:pPr>
            <a:r>
              <a:rPr lang="en-US" altLang="en-US" sz="2000" dirty="0"/>
              <a:t>		  </a:t>
            </a:r>
            <a:r>
              <a:rPr lang="en-US" altLang="en-US" sz="2000" dirty="0" err="1"/>
              <a:t>System.out.println</a:t>
            </a:r>
            <a:r>
              <a:rPr lang="en-US" altLang="en-US" sz="2000" dirty="0"/>
              <a:t>("   Second Counter : "+c2); </a:t>
            </a:r>
          </a:p>
          <a:p>
            <a:pPr eaLnBrk="1" hangingPunct="1">
              <a:buFontTx/>
              <a:buNone/>
            </a:pPr>
            <a:r>
              <a:rPr lang="en-US" altLang="en-US" sz="2000" dirty="0"/>
              <a:t>     }</a:t>
            </a:r>
          </a:p>
          <a:p>
            <a:pPr eaLnBrk="1" hangingPunct="1">
              <a:buFontTx/>
              <a:buNone/>
            </a:pPr>
            <a:r>
              <a:rPr lang="en-US" altLang="en-US" sz="2000" dirty="0"/>
              <a:t>}</a:t>
            </a:r>
          </a:p>
          <a:p>
            <a:pPr eaLnBrk="1" hangingPunct="1"/>
            <a:endParaRPr lang="en-US" altLang="en-US" sz="2000" dirty="0"/>
          </a:p>
        </p:txBody>
      </p:sp>
      <p:sp>
        <p:nvSpPr>
          <p:cNvPr id="2" name="Rectangle 1">
            <a:extLst>
              <a:ext uri="{FF2B5EF4-FFF2-40B4-BE49-F238E27FC236}">
                <a16:creationId xmlns:a16="http://schemas.microsoft.com/office/drawing/2014/main" id="{3D7B8E95-78B8-41F1-BCD0-81A628BEC38A}"/>
              </a:ext>
            </a:extLst>
          </p:cNvPr>
          <p:cNvSpPr/>
          <p:nvPr/>
        </p:nvSpPr>
        <p:spPr>
          <a:xfrm>
            <a:off x="5929312" y="258901"/>
            <a:ext cx="6096000" cy="3785652"/>
          </a:xfrm>
          <a:prstGeom prst="rect">
            <a:avLst/>
          </a:prstGeom>
        </p:spPr>
        <p:txBody>
          <a:bodyPr>
            <a:spAutoFit/>
          </a:bodyPr>
          <a:lstStyle/>
          <a:p>
            <a:r>
              <a:rPr lang="en-US" altLang="en-US" sz="2000" dirty="0"/>
              <a:t>class prg3</a:t>
            </a:r>
          </a:p>
          <a:p>
            <a:r>
              <a:rPr lang="en-US" altLang="en-US" sz="2000" dirty="0"/>
              <a:t>{		  </a:t>
            </a:r>
          </a:p>
          <a:p>
            <a:r>
              <a:rPr lang="en-US" altLang="en-US" sz="2000" dirty="0"/>
              <a:t>	public static void main(String </a:t>
            </a:r>
            <a:r>
              <a:rPr lang="en-US" altLang="en-US" sz="2000" dirty="0" err="1"/>
              <a:t>args</a:t>
            </a:r>
            <a:r>
              <a:rPr lang="en-US" altLang="en-US" sz="2000" dirty="0"/>
              <a:t>[])</a:t>
            </a:r>
          </a:p>
          <a:p>
            <a:r>
              <a:rPr lang="en-US" altLang="en-US" sz="2000" dirty="0"/>
              <a:t>  	{</a:t>
            </a:r>
          </a:p>
          <a:p>
            <a:r>
              <a:rPr lang="en-US" altLang="en-US" sz="2000" dirty="0"/>
              <a:t>		 Counter  o1 = new Counter();</a:t>
            </a:r>
          </a:p>
          <a:p>
            <a:r>
              <a:rPr lang="en-US" altLang="en-US" sz="2000" dirty="0"/>
              <a:t>    	    	Counter  o2 = new Counter();</a:t>
            </a:r>
          </a:p>
          <a:p>
            <a:r>
              <a:rPr lang="en-US" altLang="en-US" sz="2000" dirty="0"/>
              <a:t>    	    	Counter  o3 = new Counter();</a:t>
            </a:r>
          </a:p>
          <a:p>
            <a:r>
              <a:rPr lang="en-US" altLang="en-US" sz="2000" dirty="0"/>
              <a:t>	                 o1.disp();</a:t>
            </a:r>
          </a:p>
          <a:p>
            <a:r>
              <a:rPr lang="en-US" altLang="en-US" sz="2000" dirty="0"/>
              <a:t>    	              	o2.disp();</a:t>
            </a:r>
          </a:p>
          <a:p>
            <a:r>
              <a:rPr lang="en-US" altLang="en-US" sz="2000" dirty="0"/>
              <a:t>    	               	o3.disp();</a:t>
            </a:r>
          </a:p>
          <a:p>
            <a:r>
              <a:rPr lang="en-US" altLang="en-US" sz="2000" dirty="0"/>
              <a:t>       	 }</a:t>
            </a:r>
          </a:p>
          <a:p>
            <a:r>
              <a:rPr lang="en-US" altLang="en-US" sz="2000" dirty="0"/>
              <a:t> }</a:t>
            </a:r>
          </a:p>
        </p:txBody>
      </p:sp>
      <p:sp>
        <p:nvSpPr>
          <p:cNvPr id="6" name="Content Placeholder 2">
            <a:extLst>
              <a:ext uri="{FF2B5EF4-FFF2-40B4-BE49-F238E27FC236}">
                <a16:creationId xmlns:a16="http://schemas.microsoft.com/office/drawing/2014/main" id="{EA15BFD4-C8BE-4055-B77B-0E4C9305B98C}"/>
              </a:ext>
            </a:extLst>
          </p:cNvPr>
          <p:cNvSpPr txBox="1">
            <a:spLocks noChangeArrowheads="1"/>
          </p:cNvSpPr>
          <p:nvPr/>
        </p:nvSpPr>
        <p:spPr>
          <a:xfrm>
            <a:off x="5929312" y="4638675"/>
            <a:ext cx="5700713" cy="121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dirty="0"/>
              <a:t>First Counter : 1   Second Counter : 3</a:t>
            </a:r>
          </a:p>
          <a:p>
            <a:pPr>
              <a:buFont typeface="Wingdings" panose="05000000000000000000" pitchFamily="2" charset="2"/>
              <a:buNone/>
            </a:pPr>
            <a:r>
              <a:rPr lang="en-US" altLang="en-US" sz="2000" dirty="0"/>
              <a:t>First Counter : 1   Second Counter : 3</a:t>
            </a:r>
          </a:p>
          <a:p>
            <a:pPr>
              <a:buFont typeface="Wingdings" panose="05000000000000000000" pitchFamily="2" charset="2"/>
              <a:buNone/>
            </a:pPr>
            <a:r>
              <a:rPr lang="en-US" altLang="en-US" sz="2000" dirty="0"/>
              <a:t>First Counter : 1   Second Counter : 3</a:t>
            </a:r>
          </a:p>
          <a:p>
            <a:pPr>
              <a:buFont typeface="Wingdings" panose="05000000000000000000" pitchFamily="2" charset="2"/>
              <a:buNone/>
            </a:pPr>
            <a:endParaRPr lang="en-US" altLang="en-US" sz="2000" dirty="0"/>
          </a:p>
        </p:txBody>
      </p:sp>
      <p:sp>
        <p:nvSpPr>
          <p:cNvPr id="4" name="Footer Placeholder 3">
            <a:extLst>
              <a:ext uri="{FF2B5EF4-FFF2-40B4-BE49-F238E27FC236}">
                <a16:creationId xmlns:a16="http://schemas.microsoft.com/office/drawing/2014/main" id="{6381BDE8-DB85-4F55-9D66-DEAFB95794A4}"/>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D0618EC9-4A63-4759-A8B3-AD7E3D19B505}"/>
              </a:ext>
            </a:extLst>
          </p:cNvPr>
          <p:cNvSpPr>
            <a:spLocks noGrp="1"/>
          </p:cNvSpPr>
          <p:nvPr>
            <p:ph type="sldNum" sz="quarter" idx="12"/>
          </p:nvPr>
        </p:nvSpPr>
        <p:spPr/>
        <p:txBody>
          <a:bodyPr/>
          <a:lstStyle/>
          <a:p>
            <a:fld id="{5FA48C45-9521-491C-91CF-B3D0F067F577}" type="slidenum">
              <a:rPr lang="en-IN" smtClean="0"/>
              <a:t>123</a:t>
            </a:fld>
            <a:endParaRPr lang="en-IN"/>
          </a:p>
        </p:txBody>
      </p:sp>
    </p:spTree>
    <p:extLst>
      <p:ext uri="{BB962C8B-B14F-4D97-AF65-F5344CB8AC3E}">
        <p14:creationId xmlns:p14="http://schemas.microsoft.com/office/powerpoint/2010/main" val="27065009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3A944B5-616B-4B56-A122-E26FC0897B38}"/>
              </a:ext>
            </a:extLst>
          </p:cNvPr>
          <p:cNvSpPr>
            <a:spLocks noGrp="1" noChangeArrowheads="1"/>
          </p:cNvSpPr>
          <p:nvPr>
            <p:ph idx="1"/>
          </p:nvPr>
        </p:nvSpPr>
        <p:spPr>
          <a:xfrm>
            <a:off x="219076" y="100013"/>
            <a:ext cx="5067300" cy="4514850"/>
          </a:xfrm>
        </p:spPr>
        <p:txBody>
          <a:bodyPr>
            <a:noAutofit/>
          </a:bodyPr>
          <a:lstStyle/>
          <a:p>
            <a:pPr eaLnBrk="1" hangingPunct="1">
              <a:buFontTx/>
              <a:buNone/>
            </a:pPr>
            <a:r>
              <a:rPr lang="en-US" altLang="en-US" sz="2000" dirty="0"/>
              <a:t>class Counter</a:t>
            </a:r>
          </a:p>
          <a:p>
            <a:pPr eaLnBrk="1" hangingPunct="1">
              <a:buFontTx/>
              <a:buNone/>
            </a:pPr>
            <a:r>
              <a:rPr lang="en-US" altLang="en-US" sz="2000" dirty="0"/>
              <a:t>{	 int c1=0;</a:t>
            </a:r>
          </a:p>
          <a:p>
            <a:pPr eaLnBrk="1" hangingPunct="1">
              <a:buFontTx/>
              <a:buNone/>
            </a:pPr>
            <a:r>
              <a:rPr lang="en-US" altLang="en-US" sz="2000" dirty="0"/>
              <a:t>	 static int c2;</a:t>
            </a:r>
          </a:p>
          <a:p>
            <a:pPr eaLnBrk="1" hangingPunct="1">
              <a:buFontTx/>
              <a:buNone/>
            </a:pPr>
            <a:r>
              <a:rPr lang="en-US" altLang="en-US" sz="2000" dirty="0"/>
              <a:t>	 void increment()</a:t>
            </a:r>
          </a:p>
          <a:p>
            <a:pPr eaLnBrk="1" hangingPunct="1">
              <a:buFontTx/>
              <a:buNone/>
            </a:pPr>
            <a:r>
              <a:rPr lang="en-US" altLang="en-US" sz="2000" dirty="0"/>
              <a:t>	 {	 c1++;</a:t>
            </a:r>
          </a:p>
          <a:p>
            <a:pPr eaLnBrk="1" hangingPunct="1">
              <a:buFontTx/>
              <a:buNone/>
            </a:pPr>
            <a:r>
              <a:rPr lang="en-US" altLang="en-US" sz="2000" dirty="0"/>
              <a:t>		 c2++;</a:t>
            </a:r>
          </a:p>
          <a:p>
            <a:pPr eaLnBrk="1" hangingPunct="1">
              <a:buFontTx/>
              <a:buNone/>
            </a:pPr>
            <a:r>
              <a:rPr lang="en-US" altLang="en-US" sz="2000" dirty="0"/>
              <a:t>	 }</a:t>
            </a:r>
          </a:p>
          <a:p>
            <a:pPr eaLnBrk="1" hangingPunct="1">
              <a:buFontTx/>
              <a:buNone/>
            </a:pPr>
            <a:r>
              <a:rPr lang="en-US" altLang="en-US" sz="2000" dirty="0"/>
              <a:t>	 void </a:t>
            </a:r>
            <a:r>
              <a:rPr lang="en-US" altLang="en-US" sz="2000" dirty="0" err="1"/>
              <a:t>disp</a:t>
            </a:r>
            <a:r>
              <a:rPr lang="en-US" altLang="en-US" sz="2000" dirty="0"/>
              <a:t>()</a:t>
            </a:r>
          </a:p>
          <a:p>
            <a:pPr eaLnBrk="1" hangingPunct="1">
              <a:buFontTx/>
              <a:buNone/>
            </a:pPr>
            <a:r>
              <a:rPr lang="en-US" altLang="en-US" sz="2000" dirty="0"/>
              <a:t>	 {	</a:t>
            </a:r>
          </a:p>
          <a:p>
            <a:pPr eaLnBrk="1" hangingPunct="1">
              <a:buFontTx/>
              <a:buNone/>
            </a:pPr>
            <a:r>
              <a:rPr lang="en-US" altLang="en-US" sz="2000" dirty="0"/>
              <a:t>		</a:t>
            </a:r>
            <a:r>
              <a:rPr lang="en-US" altLang="en-US" sz="2000" dirty="0" err="1"/>
              <a:t>System.out.println</a:t>
            </a:r>
            <a:r>
              <a:rPr lang="en-US" altLang="en-US" sz="2000" dirty="0"/>
              <a:t>("First Counter : 	"+c1+"   	Second Counter : "+c2);</a:t>
            </a:r>
          </a:p>
          <a:p>
            <a:pPr eaLnBrk="1" hangingPunct="1">
              <a:buFontTx/>
              <a:buNone/>
            </a:pPr>
            <a:r>
              <a:rPr lang="en-US" altLang="en-US" sz="2000" dirty="0"/>
              <a:t>	 }</a:t>
            </a:r>
          </a:p>
          <a:p>
            <a:pPr eaLnBrk="1" hangingPunct="1">
              <a:buFontTx/>
              <a:buNone/>
            </a:pPr>
            <a:r>
              <a:rPr lang="en-US" altLang="en-US" sz="2000" dirty="0"/>
              <a:t>}</a:t>
            </a:r>
          </a:p>
        </p:txBody>
      </p:sp>
      <p:sp>
        <p:nvSpPr>
          <p:cNvPr id="5" name="Rectangle 4">
            <a:extLst>
              <a:ext uri="{FF2B5EF4-FFF2-40B4-BE49-F238E27FC236}">
                <a16:creationId xmlns:a16="http://schemas.microsoft.com/office/drawing/2014/main" id="{F4FDF834-2E40-416D-89C1-C40214DA9BAC}"/>
              </a:ext>
            </a:extLst>
          </p:cNvPr>
          <p:cNvSpPr/>
          <p:nvPr/>
        </p:nvSpPr>
        <p:spPr>
          <a:xfrm>
            <a:off x="5448300" y="100013"/>
            <a:ext cx="6096000" cy="5016758"/>
          </a:xfrm>
          <a:prstGeom prst="rect">
            <a:avLst/>
          </a:prstGeom>
        </p:spPr>
        <p:txBody>
          <a:bodyPr>
            <a:spAutoFit/>
          </a:bodyPr>
          <a:lstStyle/>
          <a:p>
            <a:r>
              <a:rPr lang="en-US" altLang="en-US" sz="2000" dirty="0"/>
              <a:t>class prg4</a:t>
            </a:r>
          </a:p>
          <a:p>
            <a:r>
              <a:rPr lang="en-US" altLang="en-US" sz="2000" dirty="0"/>
              <a:t>{ 	  	</a:t>
            </a:r>
          </a:p>
          <a:p>
            <a:r>
              <a:rPr lang="en-US" altLang="en-US" sz="2000" dirty="0"/>
              <a:t>	public static void main(String </a:t>
            </a:r>
            <a:r>
              <a:rPr lang="en-US" altLang="en-US" sz="2000" dirty="0" err="1"/>
              <a:t>args</a:t>
            </a:r>
            <a:r>
              <a:rPr lang="en-US" altLang="en-US" sz="2000" dirty="0"/>
              <a:t>[])</a:t>
            </a:r>
          </a:p>
          <a:p>
            <a:r>
              <a:rPr lang="en-US" altLang="en-US" sz="2000" dirty="0"/>
              <a:t>  	{</a:t>
            </a:r>
          </a:p>
          <a:p>
            <a:r>
              <a:rPr lang="en-US" altLang="en-US" sz="2000" dirty="0"/>
              <a:t>		   Counter  o1 = new Counter();</a:t>
            </a:r>
          </a:p>
          <a:p>
            <a:r>
              <a:rPr lang="en-US" altLang="en-US" sz="2000" dirty="0"/>
              <a:t>    		   Counter  o2 = new Counter();</a:t>
            </a:r>
          </a:p>
          <a:p>
            <a:r>
              <a:rPr lang="en-US" altLang="en-US" sz="2000" dirty="0"/>
              <a:t>            	              	   Counter  o3 = new Counter();</a:t>
            </a:r>
          </a:p>
          <a:p>
            <a:r>
              <a:rPr lang="en-US" altLang="en-US" sz="2000" dirty="0"/>
              <a:t>		    o1.increment();</a:t>
            </a:r>
          </a:p>
          <a:p>
            <a:r>
              <a:rPr lang="en-US" altLang="en-US" sz="2000" dirty="0"/>
              <a:t>     		    o1.increment();</a:t>
            </a:r>
          </a:p>
          <a:p>
            <a:r>
              <a:rPr lang="en-US" altLang="en-US" sz="2000" dirty="0"/>
              <a:t>                           	    o2.increment();</a:t>
            </a:r>
          </a:p>
          <a:p>
            <a:r>
              <a:rPr lang="en-US" altLang="en-US" sz="2000" dirty="0"/>
              <a:t>                                    o3.increment();</a:t>
            </a:r>
          </a:p>
          <a:p>
            <a:r>
              <a:rPr lang="en-US" altLang="en-US" sz="2000" dirty="0"/>
              <a:t>	                    o1.disp();</a:t>
            </a:r>
          </a:p>
          <a:p>
            <a:r>
              <a:rPr lang="en-US" altLang="en-US" sz="2000" dirty="0"/>
              <a:t>     	                    o2.disp();</a:t>
            </a:r>
          </a:p>
          <a:p>
            <a:r>
              <a:rPr lang="en-US" altLang="en-US" sz="2000" dirty="0"/>
              <a:t>     		    o3.disp();</a:t>
            </a:r>
          </a:p>
          <a:p>
            <a:r>
              <a:rPr lang="en-US" altLang="en-US" sz="2000" dirty="0"/>
              <a:t>	  }</a:t>
            </a:r>
          </a:p>
          <a:p>
            <a:r>
              <a:rPr lang="en-US" altLang="en-US" sz="2000" dirty="0"/>
              <a:t>   }</a:t>
            </a:r>
          </a:p>
        </p:txBody>
      </p:sp>
      <p:sp>
        <p:nvSpPr>
          <p:cNvPr id="7" name="Footer Placeholder 6">
            <a:extLst>
              <a:ext uri="{FF2B5EF4-FFF2-40B4-BE49-F238E27FC236}">
                <a16:creationId xmlns:a16="http://schemas.microsoft.com/office/drawing/2014/main" id="{D726D9E7-7498-4717-BCAA-F2DDCD008752}"/>
              </a:ext>
            </a:extLst>
          </p:cNvPr>
          <p:cNvSpPr>
            <a:spLocks noGrp="1"/>
          </p:cNvSpPr>
          <p:nvPr>
            <p:ph type="ftr" sz="quarter" idx="11"/>
          </p:nvPr>
        </p:nvSpPr>
        <p:spPr/>
        <p:txBody>
          <a:bodyPr/>
          <a:lstStyle/>
          <a:p>
            <a:r>
              <a:rPr lang="en-US"/>
              <a:t>Prepared By: Abhishek S. Rao</a:t>
            </a:r>
            <a:endParaRPr lang="en-IN"/>
          </a:p>
        </p:txBody>
      </p:sp>
      <p:sp>
        <p:nvSpPr>
          <p:cNvPr id="8" name="Slide Number Placeholder 7">
            <a:extLst>
              <a:ext uri="{FF2B5EF4-FFF2-40B4-BE49-F238E27FC236}">
                <a16:creationId xmlns:a16="http://schemas.microsoft.com/office/drawing/2014/main" id="{5848488A-63DE-4156-85B8-47C5F1945C43}"/>
              </a:ext>
            </a:extLst>
          </p:cNvPr>
          <p:cNvSpPr>
            <a:spLocks noGrp="1"/>
          </p:cNvSpPr>
          <p:nvPr>
            <p:ph type="sldNum" sz="quarter" idx="12"/>
          </p:nvPr>
        </p:nvSpPr>
        <p:spPr/>
        <p:txBody>
          <a:bodyPr/>
          <a:lstStyle/>
          <a:p>
            <a:fld id="{5FA48C45-9521-491C-91CF-B3D0F067F577}" type="slidenum">
              <a:rPr lang="en-IN" smtClean="0"/>
              <a:t>124</a:t>
            </a:fld>
            <a:endParaRPr lang="en-IN"/>
          </a:p>
        </p:txBody>
      </p:sp>
    </p:spTree>
    <p:extLst>
      <p:ext uri="{BB962C8B-B14F-4D97-AF65-F5344CB8AC3E}">
        <p14:creationId xmlns:p14="http://schemas.microsoft.com/office/powerpoint/2010/main" val="21099883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DF22E5-8B3F-4582-B38E-8022FB061B8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B7ECCFA-6428-4EDD-984A-3C0E38C05876}"/>
              </a:ext>
            </a:extLst>
          </p:cNvPr>
          <p:cNvSpPr>
            <a:spLocks noGrp="1"/>
          </p:cNvSpPr>
          <p:nvPr>
            <p:ph type="sldNum" sz="quarter" idx="12"/>
          </p:nvPr>
        </p:nvSpPr>
        <p:spPr/>
        <p:txBody>
          <a:bodyPr/>
          <a:lstStyle/>
          <a:p>
            <a:fld id="{5FA48C45-9521-491C-91CF-B3D0F067F577}" type="slidenum">
              <a:rPr lang="en-IN" smtClean="0"/>
              <a:t>125</a:t>
            </a:fld>
            <a:endParaRPr lang="en-IN"/>
          </a:p>
        </p:txBody>
      </p:sp>
      <p:sp>
        <p:nvSpPr>
          <p:cNvPr id="6" name="Content Placeholder 2">
            <a:extLst>
              <a:ext uri="{FF2B5EF4-FFF2-40B4-BE49-F238E27FC236}">
                <a16:creationId xmlns:a16="http://schemas.microsoft.com/office/drawing/2014/main" id="{19A6091D-2D9A-46B9-A988-2A5E2008FB40}"/>
              </a:ext>
            </a:extLst>
          </p:cNvPr>
          <p:cNvSpPr txBox="1">
            <a:spLocks noChangeArrowheads="1"/>
          </p:cNvSpPr>
          <p:nvPr/>
        </p:nvSpPr>
        <p:spPr>
          <a:xfrm>
            <a:off x="682279" y="911294"/>
            <a:ext cx="4910138" cy="133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dirty="0"/>
              <a:t>First Counter : 2   Second Counter : 4</a:t>
            </a:r>
          </a:p>
          <a:p>
            <a:pPr>
              <a:buFont typeface="Wingdings" panose="05000000000000000000" pitchFamily="2" charset="2"/>
              <a:buNone/>
            </a:pPr>
            <a:r>
              <a:rPr lang="en-US" altLang="en-US" sz="2000" dirty="0"/>
              <a:t>First Counter : 1   Second Counter : 4</a:t>
            </a:r>
          </a:p>
          <a:p>
            <a:pPr>
              <a:buFont typeface="Wingdings" panose="05000000000000000000" pitchFamily="2" charset="2"/>
              <a:buNone/>
            </a:pPr>
            <a:r>
              <a:rPr lang="en-US" altLang="en-US" sz="2000" dirty="0"/>
              <a:t>First Counter : 1   Second Counter : 4</a:t>
            </a:r>
          </a:p>
        </p:txBody>
      </p:sp>
    </p:spTree>
    <p:extLst>
      <p:ext uri="{BB962C8B-B14F-4D97-AF65-F5344CB8AC3E}">
        <p14:creationId xmlns:p14="http://schemas.microsoft.com/office/powerpoint/2010/main" val="16418475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0063E-34F5-422C-821B-0EE04B8F01FF}"/>
              </a:ext>
            </a:extLst>
          </p:cNvPr>
          <p:cNvSpPr>
            <a:spLocks noGrp="1"/>
          </p:cNvSpPr>
          <p:nvPr>
            <p:ph idx="1"/>
          </p:nvPr>
        </p:nvSpPr>
        <p:spPr>
          <a:xfrm>
            <a:off x="238125" y="207169"/>
            <a:ext cx="11715750" cy="6443662"/>
          </a:xfrm>
        </p:spPr>
        <p:txBody>
          <a:bodyPr/>
          <a:lstStyle/>
          <a:p>
            <a:pPr algn="just">
              <a:buNone/>
            </a:pPr>
            <a:r>
              <a:rPr lang="en-US" altLang="en-US" dirty="0">
                <a:latin typeface="Perpetua" panose="02020502060401020303" pitchFamily="18" charset="0"/>
              </a:rPr>
              <a:t>When we require to do </a:t>
            </a:r>
            <a:r>
              <a:rPr lang="en-US" altLang="en-US" b="1" dirty="0">
                <a:latin typeface="Perpetua" panose="02020502060401020303" pitchFamily="18" charset="0"/>
              </a:rPr>
              <a:t>computation </a:t>
            </a:r>
            <a:r>
              <a:rPr lang="en-US" altLang="en-US" dirty="0">
                <a:latin typeface="Perpetua" panose="02020502060401020303" pitchFamily="18" charset="0"/>
              </a:rPr>
              <a:t>in order to </a:t>
            </a:r>
            <a:r>
              <a:rPr lang="en-US" altLang="en-US" b="1" dirty="0">
                <a:latin typeface="Perpetua" panose="02020502060401020303" pitchFamily="18" charset="0"/>
              </a:rPr>
              <a:t>initialize static variables,</a:t>
            </a: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we can declare a </a:t>
            </a:r>
            <a:r>
              <a:rPr lang="en-US" altLang="en-US" b="1" dirty="0">
                <a:solidFill>
                  <a:srgbClr val="FF0000"/>
                </a:solidFill>
                <a:latin typeface="Perpetua" panose="02020502060401020303" pitchFamily="18" charset="0"/>
              </a:rPr>
              <a:t>static block </a:t>
            </a:r>
            <a:r>
              <a:rPr lang="en-US" altLang="en-US" dirty="0">
                <a:solidFill>
                  <a:srgbClr val="FF0000"/>
                </a:solidFill>
                <a:latin typeface="Perpetua" panose="02020502060401020303" pitchFamily="18" charset="0"/>
              </a:rPr>
              <a:t>that gets executed </a:t>
            </a:r>
            <a:r>
              <a:rPr lang="en-US" altLang="en-US" b="1" dirty="0">
                <a:solidFill>
                  <a:srgbClr val="FF0000"/>
                </a:solidFill>
                <a:latin typeface="Perpetua" panose="02020502060401020303" pitchFamily="18" charset="0"/>
              </a:rPr>
              <a:t>exactly once,</a:t>
            </a:r>
            <a:r>
              <a:rPr lang="en-US" altLang="en-US" dirty="0">
                <a:solidFill>
                  <a:srgbClr val="FF0000"/>
                </a:solidFill>
                <a:latin typeface="Perpetua" panose="02020502060401020303" pitchFamily="18" charset="0"/>
              </a:rPr>
              <a:t> when the </a:t>
            </a:r>
            <a:r>
              <a:rPr lang="en-US" altLang="en-US" b="1" dirty="0">
                <a:solidFill>
                  <a:srgbClr val="FF0000"/>
                </a:solidFill>
                <a:latin typeface="Perpetua" panose="02020502060401020303" pitchFamily="18" charset="0"/>
              </a:rPr>
              <a:t>class is  first loaded</a:t>
            </a:r>
            <a:r>
              <a:rPr lang="en-US" altLang="en-US" b="1" dirty="0">
                <a:latin typeface="Perpetua" panose="02020502060401020303" pitchFamily="18" charset="0"/>
              </a:rPr>
              <a:t>.</a:t>
            </a:r>
          </a:p>
          <a:p>
            <a:pPr algn="just"/>
            <a:endParaRPr lang="en-US" altLang="en-US"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4" name="Content Placeholder 2">
            <a:extLst>
              <a:ext uri="{FF2B5EF4-FFF2-40B4-BE49-F238E27FC236}">
                <a16:creationId xmlns:a16="http://schemas.microsoft.com/office/drawing/2014/main" id="{3BF706F1-F926-4E64-BB98-18CE3C0645A7}"/>
              </a:ext>
            </a:extLst>
          </p:cNvPr>
          <p:cNvSpPr txBox="1">
            <a:spLocks noChangeArrowheads="1"/>
          </p:cNvSpPr>
          <p:nvPr/>
        </p:nvSpPr>
        <p:spPr>
          <a:xfrm>
            <a:off x="381000" y="1566862"/>
            <a:ext cx="6462713" cy="52911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800" dirty="0"/>
              <a:t>class </a:t>
            </a:r>
            <a:r>
              <a:rPr lang="en-US" altLang="en-US" sz="1800" dirty="0" err="1"/>
              <a:t>UseStatic</a:t>
            </a:r>
            <a:endParaRPr lang="en-US" altLang="en-US" sz="1800" dirty="0"/>
          </a:p>
          <a:p>
            <a:pPr>
              <a:buFontTx/>
              <a:buNone/>
            </a:pPr>
            <a:r>
              <a:rPr lang="en-US" altLang="en-US" sz="1800" dirty="0"/>
              <a:t> {</a:t>
            </a:r>
          </a:p>
          <a:p>
            <a:pPr>
              <a:buFontTx/>
              <a:buNone/>
            </a:pPr>
            <a:r>
              <a:rPr lang="en-US" altLang="en-US" sz="1800" dirty="0"/>
              <a:t>		static int a = 3;</a:t>
            </a:r>
          </a:p>
          <a:p>
            <a:pPr>
              <a:buFontTx/>
              <a:buNone/>
            </a:pPr>
            <a:r>
              <a:rPr lang="en-US" altLang="en-US" sz="1800" dirty="0"/>
              <a:t>		static int b;</a:t>
            </a:r>
          </a:p>
          <a:p>
            <a:pPr>
              <a:buFontTx/>
              <a:buNone/>
            </a:pPr>
            <a:r>
              <a:rPr lang="en-US" altLang="en-US" sz="1800" dirty="0"/>
              <a:t>		static void meth(int  x) </a:t>
            </a:r>
          </a:p>
          <a:p>
            <a:pPr>
              <a:buFontTx/>
              <a:buNone/>
            </a:pPr>
            <a:r>
              <a:rPr lang="en-US" altLang="en-US" sz="1800" dirty="0"/>
              <a:t>		{	</a:t>
            </a:r>
            <a:r>
              <a:rPr lang="en-US" altLang="en-US" sz="1800" dirty="0" err="1"/>
              <a:t>System.out.println</a:t>
            </a:r>
            <a:r>
              <a:rPr lang="en-US" altLang="en-US" sz="1800" dirty="0"/>
              <a:t>("x = " + x);</a:t>
            </a:r>
          </a:p>
          <a:p>
            <a:pPr>
              <a:buFontTx/>
              <a:buNone/>
            </a:pPr>
            <a:r>
              <a:rPr lang="en-US" altLang="en-US" sz="1800" dirty="0"/>
              <a:t>			</a:t>
            </a:r>
            <a:r>
              <a:rPr lang="en-US" altLang="en-US" sz="1800" dirty="0" err="1"/>
              <a:t>System.out.println</a:t>
            </a:r>
            <a:r>
              <a:rPr lang="en-US" altLang="en-US" sz="1800" dirty="0"/>
              <a:t>("a = " + a);</a:t>
            </a:r>
          </a:p>
          <a:p>
            <a:pPr>
              <a:buFontTx/>
              <a:buNone/>
            </a:pPr>
            <a:r>
              <a:rPr lang="en-US" altLang="en-US" sz="1800" dirty="0"/>
              <a:t>			</a:t>
            </a:r>
            <a:r>
              <a:rPr lang="en-US" altLang="en-US" sz="1800" dirty="0" err="1"/>
              <a:t>System.out.println</a:t>
            </a:r>
            <a:r>
              <a:rPr lang="en-US" altLang="en-US" sz="1800" dirty="0"/>
              <a:t>("b = " + b);</a:t>
            </a:r>
          </a:p>
          <a:p>
            <a:pPr>
              <a:buFontTx/>
              <a:buNone/>
            </a:pPr>
            <a:r>
              <a:rPr lang="en-US" altLang="en-US" sz="1800" dirty="0"/>
              <a:t>		}</a:t>
            </a:r>
          </a:p>
          <a:p>
            <a:pPr>
              <a:buFontTx/>
              <a:buNone/>
            </a:pPr>
            <a:r>
              <a:rPr lang="en-US" altLang="en-US" sz="1800" dirty="0"/>
              <a:t>		</a:t>
            </a:r>
            <a:r>
              <a:rPr lang="en-US" altLang="en-US" sz="1800" dirty="0">
                <a:solidFill>
                  <a:srgbClr val="FF0000"/>
                </a:solidFill>
              </a:rPr>
              <a:t>static</a:t>
            </a:r>
            <a:r>
              <a:rPr lang="en-US" altLang="en-US" sz="1800" dirty="0"/>
              <a:t> </a:t>
            </a:r>
          </a:p>
          <a:p>
            <a:pPr>
              <a:buFontTx/>
              <a:buNone/>
            </a:pPr>
            <a:r>
              <a:rPr lang="en-US" altLang="en-US" sz="1800" dirty="0"/>
              <a:t>		{</a:t>
            </a:r>
          </a:p>
          <a:p>
            <a:pPr>
              <a:buFontTx/>
              <a:buNone/>
            </a:pPr>
            <a:r>
              <a:rPr lang="en-US" altLang="en-US" sz="1800" dirty="0"/>
              <a:t>			</a:t>
            </a:r>
            <a:r>
              <a:rPr lang="en-US" altLang="en-US" sz="1800" dirty="0" err="1"/>
              <a:t>System.out.println</a:t>
            </a:r>
            <a:r>
              <a:rPr lang="en-US" altLang="en-US" sz="1800" dirty="0"/>
              <a:t>("Static block initialized.");</a:t>
            </a:r>
          </a:p>
          <a:p>
            <a:pPr>
              <a:buFontTx/>
              <a:buNone/>
            </a:pPr>
            <a:r>
              <a:rPr lang="en-US" altLang="en-US" sz="1800" dirty="0"/>
              <a:t>			b = a * 4;</a:t>
            </a:r>
          </a:p>
          <a:p>
            <a:pPr>
              <a:buFontTx/>
              <a:buNone/>
            </a:pPr>
            <a:r>
              <a:rPr lang="en-US" altLang="en-US" sz="1800" dirty="0"/>
              <a:t>		}</a:t>
            </a:r>
          </a:p>
          <a:p>
            <a:pPr>
              <a:buFontTx/>
              <a:buNone/>
            </a:pPr>
            <a:r>
              <a:rPr lang="en-US" altLang="en-US" sz="1800" dirty="0"/>
              <a:t>		</a:t>
            </a:r>
          </a:p>
        </p:txBody>
      </p:sp>
      <p:sp>
        <p:nvSpPr>
          <p:cNvPr id="5" name="Rectangle 4">
            <a:extLst>
              <a:ext uri="{FF2B5EF4-FFF2-40B4-BE49-F238E27FC236}">
                <a16:creationId xmlns:a16="http://schemas.microsoft.com/office/drawing/2014/main" id="{25E01C7B-2CC0-4237-8517-174F28B77753}"/>
              </a:ext>
            </a:extLst>
          </p:cNvPr>
          <p:cNvSpPr/>
          <p:nvPr/>
        </p:nvSpPr>
        <p:spPr>
          <a:xfrm>
            <a:off x="7091362" y="1342936"/>
            <a:ext cx="4862513" cy="1477328"/>
          </a:xfrm>
          <a:prstGeom prst="rect">
            <a:avLst/>
          </a:prstGeom>
        </p:spPr>
        <p:txBody>
          <a:bodyPr wrap="square">
            <a:spAutoFit/>
          </a:bodyPr>
          <a:lstStyle/>
          <a:p>
            <a:pPr>
              <a:buFontTx/>
              <a:buNone/>
            </a:pPr>
            <a:r>
              <a:rPr lang="en-US" altLang="en-US" dirty="0"/>
              <a:t>	public static void main(String </a:t>
            </a:r>
            <a:r>
              <a:rPr lang="en-US" altLang="en-US" dirty="0" err="1"/>
              <a:t>args</a:t>
            </a:r>
            <a:r>
              <a:rPr lang="en-US" altLang="en-US" dirty="0"/>
              <a:t>[]) </a:t>
            </a:r>
          </a:p>
          <a:p>
            <a:pPr>
              <a:buFontTx/>
              <a:buNone/>
            </a:pPr>
            <a:r>
              <a:rPr lang="en-US" altLang="en-US" dirty="0"/>
              <a:t>	{</a:t>
            </a:r>
          </a:p>
          <a:p>
            <a:pPr>
              <a:buFontTx/>
              <a:buNone/>
            </a:pPr>
            <a:r>
              <a:rPr lang="en-US" altLang="en-US" dirty="0"/>
              <a:t>		meth(42);</a:t>
            </a:r>
          </a:p>
          <a:p>
            <a:pPr>
              <a:buFontTx/>
              <a:buNone/>
            </a:pPr>
            <a:r>
              <a:rPr lang="en-US" altLang="en-US" dirty="0"/>
              <a:t>	}</a:t>
            </a:r>
          </a:p>
          <a:p>
            <a:pPr>
              <a:buFontTx/>
              <a:buNone/>
            </a:pPr>
            <a:r>
              <a:rPr lang="en-US" altLang="en-US" dirty="0"/>
              <a:t>}</a:t>
            </a:r>
          </a:p>
        </p:txBody>
      </p:sp>
      <p:sp>
        <p:nvSpPr>
          <p:cNvPr id="6" name="Content Placeholder 2">
            <a:extLst>
              <a:ext uri="{FF2B5EF4-FFF2-40B4-BE49-F238E27FC236}">
                <a16:creationId xmlns:a16="http://schemas.microsoft.com/office/drawing/2014/main" id="{CE5AAFC2-05E7-419C-A489-9BFF7C358F9B}"/>
              </a:ext>
            </a:extLst>
          </p:cNvPr>
          <p:cNvSpPr txBox="1">
            <a:spLocks noChangeArrowheads="1"/>
          </p:cNvSpPr>
          <p:nvPr/>
        </p:nvSpPr>
        <p:spPr>
          <a:xfrm>
            <a:off x="6843713" y="3157538"/>
            <a:ext cx="4967287" cy="137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1800" dirty="0"/>
              <a:t>	Static block initialized.</a:t>
            </a:r>
          </a:p>
          <a:p>
            <a:pPr>
              <a:buFont typeface="Wingdings" panose="05000000000000000000" pitchFamily="2" charset="2"/>
              <a:buNone/>
            </a:pPr>
            <a:r>
              <a:rPr lang="en-US" altLang="en-US" sz="1800" dirty="0"/>
              <a:t>	x = 42</a:t>
            </a:r>
          </a:p>
          <a:p>
            <a:pPr>
              <a:buFont typeface="Wingdings" panose="05000000000000000000" pitchFamily="2" charset="2"/>
              <a:buNone/>
            </a:pPr>
            <a:r>
              <a:rPr lang="en-US" altLang="en-US" sz="1800" dirty="0"/>
              <a:t>	a = 3</a:t>
            </a:r>
          </a:p>
          <a:p>
            <a:pPr>
              <a:buFont typeface="Wingdings" panose="05000000000000000000" pitchFamily="2" charset="2"/>
              <a:buNone/>
            </a:pPr>
            <a:r>
              <a:rPr lang="en-US" altLang="en-US" sz="1800" dirty="0"/>
              <a:t>	b = 12</a:t>
            </a:r>
          </a:p>
        </p:txBody>
      </p:sp>
      <p:sp>
        <p:nvSpPr>
          <p:cNvPr id="7" name="Footer Placeholder 6">
            <a:extLst>
              <a:ext uri="{FF2B5EF4-FFF2-40B4-BE49-F238E27FC236}">
                <a16:creationId xmlns:a16="http://schemas.microsoft.com/office/drawing/2014/main" id="{852D6230-2B1B-4515-B38F-0CB899E32CC3}"/>
              </a:ext>
            </a:extLst>
          </p:cNvPr>
          <p:cNvSpPr>
            <a:spLocks noGrp="1"/>
          </p:cNvSpPr>
          <p:nvPr>
            <p:ph type="ftr" sz="quarter" idx="11"/>
          </p:nvPr>
        </p:nvSpPr>
        <p:spPr/>
        <p:txBody>
          <a:bodyPr/>
          <a:lstStyle/>
          <a:p>
            <a:r>
              <a:rPr lang="en-US"/>
              <a:t>Prepared By: Abhishek S. Rao</a:t>
            </a:r>
            <a:endParaRPr lang="en-IN"/>
          </a:p>
        </p:txBody>
      </p:sp>
      <p:sp>
        <p:nvSpPr>
          <p:cNvPr id="8" name="Slide Number Placeholder 7">
            <a:extLst>
              <a:ext uri="{FF2B5EF4-FFF2-40B4-BE49-F238E27FC236}">
                <a16:creationId xmlns:a16="http://schemas.microsoft.com/office/drawing/2014/main" id="{E6C12B32-5556-40A5-ADE4-2C6F4267A55A}"/>
              </a:ext>
            </a:extLst>
          </p:cNvPr>
          <p:cNvSpPr>
            <a:spLocks noGrp="1"/>
          </p:cNvSpPr>
          <p:nvPr>
            <p:ph type="sldNum" sz="quarter" idx="12"/>
          </p:nvPr>
        </p:nvSpPr>
        <p:spPr/>
        <p:txBody>
          <a:bodyPr/>
          <a:lstStyle/>
          <a:p>
            <a:fld id="{5FA48C45-9521-491C-91CF-B3D0F067F577}" type="slidenum">
              <a:rPr lang="en-IN" smtClean="0"/>
              <a:t>126</a:t>
            </a:fld>
            <a:endParaRPr lang="en-IN"/>
          </a:p>
        </p:txBody>
      </p:sp>
    </p:spTree>
    <p:extLst>
      <p:ext uri="{BB962C8B-B14F-4D97-AF65-F5344CB8AC3E}">
        <p14:creationId xmlns:p14="http://schemas.microsoft.com/office/powerpoint/2010/main" val="34530899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F3AE3F7-3104-4FA7-902B-0A58B0E5F2C6}"/>
              </a:ext>
            </a:extLst>
          </p:cNvPr>
          <p:cNvSpPr>
            <a:spLocks noGrp="1" noChangeArrowheads="1"/>
          </p:cNvSpPr>
          <p:nvPr>
            <p:ph idx="1"/>
          </p:nvPr>
        </p:nvSpPr>
        <p:spPr>
          <a:xfrm>
            <a:off x="242888" y="166688"/>
            <a:ext cx="8524875" cy="5146675"/>
          </a:xfrm>
        </p:spPr>
        <p:txBody>
          <a:bodyPr>
            <a:noAutofit/>
          </a:bodyPr>
          <a:lstStyle/>
          <a:p>
            <a:pPr>
              <a:buFont typeface="Wingdings" panose="05000000000000000000" pitchFamily="2" charset="2"/>
              <a:buNone/>
            </a:pPr>
            <a:r>
              <a:rPr lang="en-US" altLang="en-US" sz="1800" dirty="0"/>
              <a:t>Class X</a:t>
            </a:r>
          </a:p>
          <a:p>
            <a:pPr>
              <a:buFont typeface="Wingdings" panose="05000000000000000000" pitchFamily="2" charset="2"/>
              <a:buNone/>
            </a:pPr>
            <a:r>
              <a:rPr lang="en-US" altLang="en-US" sz="1800" dirty="0"/>
              <a:t>{</a:t>
            </a:r>
          </a:p>
          <a:p>
            <a:pPr>
              <a:buFont typeface="Wingdings" panose="05000000000000000000" pitchFamily="2" charset="2"/>
              <a:buNone/>
            </a:pPr>
            <a:r>
              <a:rPr lang="en-US" altLang="en-US" sz="1800" dirty="0"/>
              <a:t>      static int array[];</a:t>
            </a:r>
          </a:p>
          <a:p>
            <a:pPr>
              <a:buFont typeface="Wingdings" panose="05000000000000000000" pitchFamily="2" charset="2"/>
              <a:buNone/>
            </a:pPr>
            <a:r>
              <a:rPr lang="en-US" altLang="en-US" sz="1800" dirty="0"/>
              <a:t>      </a:t>
            </a:r>
            <a:r>
              <a:rPr lang="en-US" altLang="en-US" sz="1800" dirty="0">
                <a:solidFill>
                  <a:srgbClr val="FF0000"/>
                </a:solidFill>
              </a:rPr>
              <a:t>static</a:t>
            </a:r>
            <a:r>
              <a:rPr lang="en-US" altLang="en-US" sz="1800" dirty="0"/>
              <a:t> {</a:t>
            </a:r>
          </a:p>
          <a:p>
            <a:pPr>
              <a:buFont typeface="Wingdings" panose="05000000000000000000" pitchFamily="2" charset="2"/>
              <a:buNone/>
            </a:pPr>
            <a:r>
              <a:rPr lang="en-US" altLang="en-US" sz="1800" dirty="0"/>
              <a:t>                       array = new int[6];</a:t>
            </a:r>
          </a:p>
          <a:p>
            <a:pPr>
              <a:buFont typeface="Wingdings" panose="05000000000000000000" pitchFamily="2" charset="2"/>
              <a:buNone/>
            </a:pPr>
            <a:r>
              <a:rPr lang="en-US" altLang="en-US" sz="1800" dirty="0"/>
              <a:t>                       for(int </a:t>
            </a:r>
            <a:r>
              <a:rPr lang="en-US" altLang="en-US" sz="1800" dirty="0" err="1"/>
              <a:t>i</a:t>
            </a:r>
            <a:r>
              <a:rPr lang="en-US" altLang="en-US" sz="1800" dirty="0"/>
              <a:t>=0;i&lt;6;i++)</a:t>
            </a:r>
          </a:p>
          <a:p>
            <a:pPr>
              <a:buFont typeface="Wingdings" panose="05000000000000000000" pitchFamily="2" charset="2"/>
              <a:buNone/>
            </a:pPr>
            <a:r>
              <a:rPr lang="en-US" altLang="en-US" sz="1800" dirty="0"/>
              <a:t>                       array[</a:t>
            </a:r>
            <a:r>
              <a:rPr lang="en-US" altLang="en-US" sz="1800" dirty="0" err="1"/>
              <a:t>i</a:t>
            </a:r>
            <a:r>
              <a:rPr lang="en-US" altLang="en-US" sz="1800" dirty="0"/>
              <a:t>] = </a:t>
            </a:r>
            <a:r>
              <a:rPr lang="en-US" altLang="en-US" sz="1800" dirty="0" err="1"/>
              <a:t>i</a:t>
            </a:r>
            <a:r>
              <a:rPr lang="en-US" altLang="en-US" sz="1800" dirty="0"/>
              <a:t>;</a:t>
            </a:r>
          </a:p>
          <a:p>
            <a:pPr>
              <a:buFont typeface="Wingdings" panose="05000000000000000000" pitchFamily="2" charset="2"/>
              <a:buNone/>
            </a:pPr>
            <a:r>
              <a:rPr lang="en-US" altLang="en-US" sz="1800" dirty="0"/>
              <a:t>                }</a:t>
            </a:r>
          </a:p>
          <a:p>
            <a:pPr>
              <a:buFont typeface="Wingdings" panose="05000000000000000000" pitchFamily="2" charset="2"/>
              <a:buNone/>
            </a:pPr>
            <a:r>
              <a:rPr lang="en-US" altLang="en-US" sz="1800" dirty="0"/>
              <a:t>}</a:t>
            </a:r>
          </a:p>
          <a:p>
            <a:pPr>
              <a:buFont typeface="Wingdings" panose="05000000000000000000" pitchFamily="2" charset="2"/>
              <a:buNone/>
            </a:pPr>
            <a:r>
              <a:rPr lang="en-US" altLang="en-US" sz="1800" dirty="0"/>
              <a:t>class </a:t>
            </a:r>
            <a:r>
              <a:rPr lang="en-US" altLang="en-US" sz="1800" dirty="0" err="1"/>
              <a:t>prg</a:t>
            </a:r>
            <a:endParaRPr lang="en-US" altLang="en-US" sz="1800" dirty="0"/>
          </a:p>
          <a:p>
            <a:pPr>
              <a:buFont typeface="Wingdings" panose="05000000000000000000" pitchFamily="2" charset="2"/>
              <a:buNone/>
            </a:pPr>
            <a:r>
              <a:rPr lang="en-US" altLang="en-US" sz="1800" dirty="0"/>
              <a:t>{</a:t>
            </a:r>
          </a:p>
          <a:p>
            <a:pPr>
              <a:buFont typeface="Wingdings" panose="05000000000000000000" pitchFamily="2" charset="2"/>
              <a:buNone/>
            </a:pPr>
            <a:r>
              <a:rPr lang="en-US" altLang="en-US" sz="1800" dirty="0"/>
              <a:t>       public static void main(String </a:t>
            </a:r>
            <a:r>
              <a:rPr lang="en-US" altLang="en-US" sz="1800" dirty="0" err="1"/>
              <a:t>args</a:t>
            </a:r>
            <a:r>
              <a:rPr lang="en-US" altLang="en-US" sz="1800" dirty="0"/>
              <a:t>[])</a:t>
            </a:r>
          </a:p>
          <a:p>
            <a:pPr>
              <a:buFont typeface="Wingdings" panose="05000000000000000000" pitchFamily="2" charset="2"/>
              <a:buNone/>
            </a:pPr>
            <a:r>
              <a:rPr lang="en-US" altLang="en-US" sz="1800" dirty="0"/>
              <a:t>      {</a:t>
            </a:r>
          </a:p>
          <a:p>
            <a:pPr>
              <a:buFont typeface="Wingdings" panose="05000000000000000000" pitchFamily="2" charset="2"/>
              <a:buNone/>
            </a:pPr>
            <a:r>
              <a:rPr lang="en-US" altLang="en-US" sz="1800" dirty="0"/>
              <a:t>              for(int </a:t>
            </a:r>
            <a:r>
              <a:rPr lang="en-US" altLang="en-US" sz="1800" dirty="0" err="1"/>
              <a:t>i</a:t>
            </a:r>
            <a:r>
              <a:rPr lang="en-US" altLang="en-US" sz="1800" dirty="0"/>
              <a:t>=0;i&lt;6;i++)</a:t>
            </a:r>
          </a:p>
          <a:p>
            <a:pPr>
              <a:buFont typeface="Wingdings" panose="05000000000000000000" pitchFamily="2" charset="2"/>
              <a:buNone/>
            </a:pPr>
            <a:r>
              <a:rPr lang="en-US" altLang="en-US" sz="1800" dirty="0"/>
              <a:t>              </a:t>
            </a:r>
            <a:r>
              <a:rPr lang="en-US" altLang="en-US" sz="1800" dirty="0" err="1"/>
              <a:t>System.out.println</a:t>
            </a:r>
            <a:r>
              <a:rPr lang="en-US" altLang="en-US" sz="1800" dirty="0"/>
              <a:t>(</a:t>
            </a:r>
            <a:r>
              <a:rPr lang="en-US" altLang="en-US" sz="1800" dirty="0" err="1"/>
              <a:t>X.array</a:t>
            </a:r>
            <a:r>
              <a:rPr lang="en-US" altLang="en-US" sz="1800" dirty="0"/>
              <a:t>[</a:t>
            </a:r>
            <a:r>
              <a:rPr lang="en-US" altLang="en-US" sz="1800" dirty="0" err="1"/>
              <a:t>i</a:t>
            </a:r>
            <a:r>
              <a:rPr lang="en-US" altLang="en-US" sz="1800" dirty="0"/>
              <a:t>]);</a:t>
            </a:r>
          </a:p>
          <a:p>
            <a:pPr>
              <a:buFont typeface="Wingdings" panose="05000000000000000000" pitchFamily="2" charset="2"/>
              <a:buNone/>
            </a:pPr>
            <a:r>
              <a:rPr lang="en-US" altLang="en-US" sz="1800" dirty="0"/>
              <a:t>      }</a:t>
            </a:r>
          </a:p>
          <a:p>
            <a:pPr>
              <a:buFont typeface="Wingdings" panose="05000000000000000000" pitchFamily="2" charset="2"/>
              <a:buNone/>
            </a:pPr>
            <a:r>
              <a:rPr lang="en-US" altLang="en-US" sz="1800" dirty="0"/>
              <a:t>}</a:t>
            </a:r>
          </a:p>
          <a:p>
            <a:pPr>
              <a:buFont typeface="Wingdings" panose="05000000000000000000" pitchFamily="2" charset="2"/>
              <a:buNone/>
            </a:pPr>
            <a:r>
              <a:rPr lang="en-US" altLang="en-US" sz="1800" dirty="0"/>
              <a:t>     </a:t>
            </a:r>
          </a:p>
        </p:txBody>
      </p:sp>
      <p:sp>
        <p:nvSpPr>
          <p:cNvPr id="5" name="Content Placeholder 2">
            <a:extLst>
              <a:ext uri="{FF2B5EF4-FFF2-40B4-BE49-F238E27FC236}">
                <a16:creationId xmlns:a16="http://schemas.microsoft.com/office/drawing/2014/main" id="{9858411C-6115-4FCA-ACCE-1C4D345E1DB8}"/>
              </a:ext>
            </a:extLst>
          </p:cNvPr>
          <p:cNvSpPr txBox="1">
            <a:spLocks noChangeArrowheads="1"/>
          </p:cNvSpPr>
          <p:nvPr/>
        </p:nvSpPr>
        <p:spPr>
          <a:xfrm>
            <a:off x="5700713" y="371476"/>
            <a:ext cx="5514975" cy="83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dirty="0"/>
              <a:t>OUTPUT : 0 1 2 3 4 5</a:t>
            </a:r>
          </a:p>
        </p:txBody>
      </p:sp>
      <p:sp>
        <p:nvSpPr>
          <p:cNvPr id="6" name="Footer Placeholder 5">
            <a:extLst>
              <a:ext uri="{FF2B5EF4-FFF2-40B4-BE49-F238E27FC236}">
                <a16:creationId xmlns:a16="http://schemas.microsoft.com/office/drawing/2014/main" id="{43714EAE-EA5B-47F9-AADB-84792D0634FC}"/>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D41C0AE7-1C30-4C94-A3E4-07C5E28DD2EF}"/>
              </a:ext>
            </a:extLst>
          </p:cNvPr>
          <p:cNvSpPr>
            <a:spLocks noGrp="1"/>
          </p:cNvSpPr>
          <p:nvPr>
            <p:ph type="sldNum" sz="quarter" idx="12"/>
          </p:nvPr>
        </p:nvSpPr>
        <p:spPr/>
        <p:txBody>
          <a:bodyPr/>
          <a:lstStyle/>
          <a:p>
            <a:fld id="{5FA48C45-9521-491C-91CF-B3D0F067F577}" type="slidenum">
              <a:rPr lang="en-IN" smtClean="0"/>
              <a:t>127</a:t>
            </a:fld>
            <a:endParaRPr lang="en-IN"/>
          </a:p>
        </p:txBody>
      </p:sp>
    </p:spTree>
    <p:extLst>
      <p:ext uri="{BB962C8B-B14F-4D97-AF65-F5344CB8AC3E}">
        <p14:creationId xmlns:p14="http://schemas.microsoft.com/office/powerpoint/2010/main" val="83554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14535-6F1B-4F1D-B3F2-4B49C1C20CC2}"/>
              </a:ext>
            </a:extLst>
          </p:cNvPr>
          <p:cNvSpPr>
            <a:spLocks noGrp="1"/>
          </p:cNvSpPr>
          <p:nvPr>
            <p:ph idx="1"/>
          </p:nvPr>
        </p:nvSpPr>
        <p:spPr>
          <a:xfrm>
            <a:off x="257175" y="328613"/>
            <a:ext cx="11096625" cy="6272212"/>
          </a:xfrm>
        </p:spPr>
        <p:txBody>
          <a:bodyPr>
            <a:noAutofit/>
          </a:bodyPr>
          <a:lstStyle/>
          <a:p>
            <a:pPr marL="0" indent="0" algn="just">
              <a:buNone/>
            </a:pPr>
            <a:r>
              <a:rPr lang="en-US" altLang="en-US" sz="2400" b="1" dirty="0">
                <a:latin typeface="Perpetua" panose="02020502060401020303" pitchFamily="18" charset="0"/>
              </a:rPr>
              <a:t>Final</a:t>
            </a:r>
          </a:p>
          <a:p>
            <a:pPr algn="just">
              <a:buNone/>
            </a:pPr>
            <a:r>
              <a:rPr lang="en-US" altLang="en-US" sz="2400" dirty="0">
                <a:latin typeface="Perpetua" panose="02020502060401020303" pitchFamily="18" charset="0"/>
              </a:rPr>
              <a:t>All methods and variables can be overridden by default  in subclasses. If we wish to prevent  subclasses from overriding  the members of the superclass, we can declared them as final using  the keyword final.</a:t>
            </a:r>
          </a:p>
          <a:p>
            <a:pPr algn="just">
              <a:buNone/>
            </a:pPr>
            <a:r>
              <a:rPr lang="en-US" altLang="en-US" sz="2400" dirty="0">
                <a:latin typeface="Perpetua" panose="02020502060401020303" pitchFamily="18" charset="0"/>
              </a:rPr>
              <a:t> </a:t>
            </a:r>
          </a:p>
          <a:p>
            <a:pPr algn="just">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a:t>
            </a:r>
            <a:r>
              <a:rPr lang="en-US" altLang="en-US" sz="2400" dirty="0">
                <a:latin typeface="Perpetua" panose="02020502060401020303" pitchFamily="18" charset="0"/>
              </a:rPr>
              <a:t>  int a=10;</a:t>
            </a:r>
          </a:p>
          <a:p>
            <a:pPr algn="just">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 </a:t>
            </a:r>
            <a:r>
              <a:rPr lang="en-US" altLang="en-US" sz="2400" dirty="0">
                <a:latin typeface="Perpetua" panose="02020502060401020303" pitchFamily="18" charset="0"/>
              </a:rPr>
              <a:t>void  </a:t>
            </a:r>
            <a:r>
              <a:rPr lang="en-US" altLang="en-US" sz="2400" dirty="0" err="1">
                <a:latin typeface="Perpetua" panose="02020502060401020303" pitchFamily="18" charset="0"/>
              </a:rPr>
              <a:t>disp</a:t>
            </a:r>
            <a:r>
              <a:rPr lang="en-US" altLang="en-US" sz="2400" dirty="0">
                <a:latin typeface="Perpetua" panose="02020502060401020303" pitchFamily="18" charset="0"/>
              </a:rPr>
              <a:t>();</a:t>
            </a:r>
          </a:p>
          <a:p>
            <a:pPr algn="just">
              <a:buNone/>
            </a:pPr>
            <a:endParaRPr lang="en-US" altLang="en-US" sz="2400" dirty="0">
              <a:latin typeface="Perpetua" panose="02020502060401020303" pitchFamily="18" charset="0"/>
            </a:endParaRPr>
          </a:p>
          <a:p>
            <a:pPr algn="just">
              <a:buNone/>
            </a:pPr>
            <a:r>
              <a:rPr lang="en-US" altLang="en-US" sz="2400" dirty="0">
                <a:latin typeface="Perpetua" panose="02020502060401020303" pitchFamily="18" charset="0"/>
              </a:rPr>
              <a:t>   making a method final ensures that the functionality defined in this method will never be altered  in any way.  </a:t>
            </a:r>
          </a:p>
          <a:p>
            <a:pPr algn="just">
              <a:buNone/>
            </a:pPr>
            <a:r>
              <a:rPr lang="en-US" altLang="en-US" sz="2400" dirty="0">
                <a:latin typeface="Perpetua" panose="02020502060401020303" pitchFamily="18" charset="0"/>
              </a:rPr>
              <a:t>    Similarly  the value of final variable can never be changed.</a:t>
            </a:r>
          </a:p>
          <a:p>
            <a:pPr algn="just">
              <a:buNone/>
            </a:pPr>
            <a:r>
              <a:rPr lang="en-US" altLang="en-US" sz="2400" dirty="0">
                <a:latin typeface="Perpetua" panose="02020502060401020303" pitchFamily="18" charset="0"/>
              </a:rPr>
              <a:t>    A class that cannot be subclasses is called final class. This is done by defining a class as final.</a:t>
            </a:r>
          </a:p>
          <a:p>
            <a:pPr algn="just">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a:t>
            </a:r>
            <a:r>
              <a:rPr lang="en-US" altLang="en-US" sz="2400" dirty="0">
                <a:latin typeface="Perpetua" panose="02020502060401020303" pitchFamily="18" charset="0"/>
              </a:rPr>
              <a:t> class A {  }</a:t>
            </a:r>
          </a:p>
          <a:p>
            <a:pPr algn="just">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a:t>
            </a:r>
            <a:r>
              <a:rPr lang="en-US" altLang="en-US" sz="2400" dirty="0">
                <a:latin typeface="Perpetua" panose="02020502060401020303" pitchFamily="18" charset="0"/>
              </a:rPr>
              <a:t> class B extends A {   }</a:t>
            </a:r>
          </a:p>
          <a:p>
            <a:pPr algn="just"/>
            <a:endParaRPr lang="en-US" altLang="en-US" sz="2400" dirty="0">
              <a:latin typeface="Perpetua" panose="02020502060401020303" pitchFamily="18" charset="0"/>
            </a:endParaRPr>
          </a:p>
          <a:p>
            <a:pPr marL="0" indent="0" algn="just">
              <a:buNone/>
            </a:pP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6AB73768-1639-466F-8DEC-DD4645388A0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140B3EA4-FF06-4BA5-905B-C30E996F8D11}"/>
              </a:ext>
            </a:extLst>
          </p:cNvPr>
          <p:cNvSpPr>
            <a:spLocks noGrp="1"/>
          </p:cNvSpPr>
          <p:nvPr>
            <p:ph type="sldNum" sz="quarter" idx="12"/>
          </p:nvPr>
        </p:nvSpPr>
        <p:spPr/>
        <p:txBody>
          <a:bodyPr/>
          <a:lstStyle/>
          <a:p>
            <a:fld id="{5FA48C45-9521-491C-91CF-B3D0F067F577}" type="slidenum">
              <a:rPr lang="en-IN" smtClean="0"/>
              <a:t>128</a:t>
            </a:fld>
            <a:endParaRPr lang="en-IN"/>
          </a:p>
        </p:txBody>
      </p:sp>
    </p:spTree>
    <p:extLst>
      <p:ext uri="{BB962C8B-B14F-4D97-AF65-F5344CB8AC3E}">
        <p14:creationId xmlns:p14="http://schemas.microsoft.com/office/powerpoint/2010/main" val="9579601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B30A3-BBDD-4910-885C-457FEFBE8EBE}"/>
              </a:ext>
            </a:extLst>
          </p:cNvPr>
          <p:cNvSpPr>
            <a:spLocks noGrp="1"/>
          </p:cNvSpPr>
          <p:nvPr>
            <p:ph idx="1"/>
          </p:nvPr>
        </p:nvSpPr>
        <p:spPr>
          <a:xfrm>
            <a:off x="271463" y="285750"/>
            <a:ext cx="11658600" cy="6329363"/>
          </a:xfrm>
        </p:spPr>
        <p:txBody>
          <a:bodyPr>
            <a:normAutofit/>
          </a:bodyPr>
          <a:lstStyle/>
          <a:p>
            <a:pPr algn="just">
              <a:buFontTx/>
              <a:buNone/>
            </a:pPr>
            <a:r>
              <a:rPr lang="en-US" altLang="en-US" b="1" dirty="0">
                <a:latin typeface="Perpetua" panose="02020502060401020303" pitchFamily="18" charset="0"/>
              </a:rPr>
              <a:t>Nested Class</a:t>
            </a:r>
          </a:p>
          <a:p>
            <a:pPr algn="just">
              <a:buFontTx/>
              <a:buNone/>
            </a:pPr>
            <a:endParaRPr lang="en-US" altLang="en-US" dirty="0">
              <a:latin typeface="Perpetua" panose="02020502060401020303" pitchFamily="18" charset="0"/>
            </a:endParaRPr>
          </a:p>
          <a:p>
            <a:pPr algn="just">
              <a:buFontTx/>
              <a:buNone/>
            </a:pPr>
            <a:r>
              <a:rPr lang="en-US" altLang="en-US" dirty="0">
                <a:latin typeface="Perpetua" panose="02020502060401020303" pitchFamily="18" charset="0"/>
              </a:rPr>
              <a:t>Nested class: class within another class.</a:t>
            </a:r>
          </a:p>
          <a:p>
            <a:pPr algn="just">
              <a:buFontTx/>
              <a:buNone/>
            </a:pPr>
            <a:endParaRPr lang="en-US" altLang="en-US" dirty="0">
              <a:latin typeface="Perpetua" panose="02020502060401020303" pitchFamily="18" charset="0"/>
            </a:endParaRPr>
          </a:p>
          <a:p>
            <a:pPr algn="just">
              <a:buFontTx/>
              <a:buNone/>
            </a:pPr>
            <a:r>
              <a:rPr lang="en-US" altLang="en-US" dirty="0">
                <a:latin typeface="Perpetua" panose="02020502060401020303" pitchFamily="18" charset="0"/>
              </a:rPr>
              <a:t>The scope of a nested class is bounded by scope of enclosing class.</a:t>
            </a:r>
          </a:p>
          <a:p>
            <a:pPr algn="just">
              <a:buFontTx/>
              <a:buNone/>
            </a:pPr>
            <a:endParaRPr lang="en-US" altLang="en-US" dirty="0">
              <a:latin typeface="Perpetua" panose="02020502060401020303" pitchFamily="18" charset="0"/>
            </a:endParaRPr>
          </a:p>
          <a:p>
            <a:pPr algn="just">
              <a:buFontTx/>
              <a:buNone/>
            </a:pPr>
            <a:r>
              <a:rPr lang="en-US" altLang="en-US" dirty="0">
                <a:latin typeface="Perpetua" panose="02020502060401020303" pitchFamily="18" charset="0"/>
              </a:rPr>
              <a:t>Thus if class B is defined within class A, then B does not exist independently of A.</a:t>
            </a:r>
          </a:p>
          <a:p>
            <a:pPr algn="just">
              <a:buFontTx/>
              <a:buNone/>
            </a:pPr>
            <a:endParaRPr lang="en-US" altLang="en-US" dirty="0">
              <a:latin typeface="Perpetua" panose="02020502060401020303" pitchFamily="18" charset="0"/>
            </a:endParaRPr>
          </a:p>
          <a:p>
            <a:pPr algn="just">
              <a:buFontTx/>
              <a:buNone/>
            </a:pPr>
            <a:r>
              <a:rPr lang="en-US" altLang="en-US" dirty="0">
                <a:solidFill>
                  <a:srgbClr val="FF0000"/>
                </a:solidFill>
                <a:latin typeface="Perpetua" panose="02020502060401020303" pitchFamily="18" charset="0"/>
              </a:rPr>
              <a:t>   Nested class has access to the members, including the private members, of the class in which it is nested.</a:t>
            </a:r>
          </a:p>
          <a:p>
            <a:pPr algn="just">
              <a:buFontTx/>
              <a:buNone/>
            </a:pPr>
            <a:r>
              <a:rPr lang="en-US" altLang="en-US" dirty="0">
                <a:solidFill>
                  <a:srgbClr val="FF0000"/>
                </a:solidFill>
                <a:latin typeface="Perpetua" panose="02020502060401020303" pitchFamily="18" charset="0"/>
              </a:rPr>
              <a:t>   Enclosing class does not have access to the members of the nested class.</a:t>
            </a:r>
          </a:p>
          <a:p>
            <a:pPr algn="just">
              <a:buFontTx/>
              <a:buNone/>
            </a:pPr>
            <a:endParaRPr lang="en-US" altLang="en-US" dirty="0">
              <a:latin typeface="Perpetua" panose="02020502060401020303" pitchFamily="18" charset="0"/>
            </a:endParaRPr>
          </a:p>
          <a:p>
            <a:pPr algn="just"/>
            <a:endParaRPr lang="en-US" alt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1572CE07-59F6-4967-B1F1-6725BCC5DCF1}"/>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4B1286A-D78B-4A16-A96E-DE0050C2CE68}"/>
              </a:ext>
            </a:extLst>
          </p:cNvPr>
          <p:cNvSpPr>
            <a:spLocks noGrp="1"/>
          </p:cNvSpPr>
          <p:nvPr>
            <p:ph type="sldNum" sz="quarter" idx="12"/>
          </p:nvPr>
        </p:nvSpPr>
        <p:spPr/>
        <p:txBody>
          <a:bodyPr/>
          <a:lstStyle/>
          <a:p>
            <a:fld id="{5FA48C45-9521-491C-91CF-B3D0F067F577}" type="slidenum">
              <a:rPr lang="en-IN" smtClean="0"/>
              <a:t>129</a:t>
            </a:fld>
            <a:endParaRPr lang="en-IN"/>
          </a:p>
        </p:txBody>
      </p:sp>
    </p:spTree>
    <p:extLst>
      <p:ext uri="{BB962C8B-B14F-4D97-AF65-F5344CB8AC3E}">
        <p14:creationId xmlns:p14="http://schemas.microsoft.com/office/powerpoint/2010/main" val="76736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C991D-B518-4E8F-BD6B-91AA259E98D2}"/>
              </a:ext>
            </a:extLst>
          </p:cNvPr>
          <p:cNvSpPr>
            <a:spLocks noGrp="1"/>
          </p:cNvSpPr>
          <p:nvPr>
            <p:ph idx="1"/>
          </p:nvPr>
        </p:nvSpPr>
        <p:spPr>
          <a:xfrm>
            <a:off x="225287" y="265042"/>
            <a:ext cx="11728174" cy="6440557"/>
          </a:xfrm>
        </p:spPr>
        <p:txBody>
          <a:bodyPr>
            <a:normAutofit lnSpcReduction="10000"/>
          </a:bodyPr>
          <a:lstStyle/>
          <a:p>
            <a:pPr algn="just"/>
            <a:r>
              <a:rPr lang="en-US" dirty="0">
                <a:latin typeface="Perpetua" panose="02020502060401020303" pitchFamily="18" charset="0"/>
              </a:rPr>
              <a:t>Initially designed for small, embedded systems in electronic appliances like set-top boxes. </a:t>
            </a:r>
          </a:p>
          <a:p>
            <a:pPr algn="just"/>
            <a:r>
              <a:rPr lang="en-US" dirty="0">
                <a:latin typeface="Perpetua" panose="02020502060401020303" pitchFamily="18" charset="0"/>
              </a:rPr>
              <a:t>Firstly, it was called "</a:t>
            </a:r>
            <a:r>
              <a:rPr lang="en-US" dirty="0" err="1">
                <a:latin typeface="Perpetua" panose="02020502060401020303" pitchFamily="18" charset="0"/>
              </a:rPr>
              <a:t>Greentalk</a:t>
            </a:r>
            <a:r>
              <a:rPr lang="en-US" dirty="0">
                <a:latin typeface="Perpetua" panose="02020502060401020303" pitchFamily="18" charset="0"/>
              </a:rPr>
              <a:t>" by James Gosling, and the file extension was .</a:t>
            </a:r>
            <a:r>
              <a:rPr lang="en-US" dirty="0" err="1">
                <a:latin typeface="Perpetua" panose="02020502060401020303" pitchFamily="18" charset="0"/>
              </a:rPr>
              <a:t>gt.</a:t>
            </a:r>
            <a:r>
              <a:rPr lang="en-US" dirty="0">
                <a:latin typeface="Perpetua" panose="02020502060401020303" pitchFamily="18" charset="0"/>
              </a:rPr>
              <a:t> </a:t>
            </a:r>
          </a:p>
          <a:p>
            <a:pPr algn="just"/>
            <a:r>
              <a:rPr lang="en-US" dirty="0">
                <a:latin typeface="Perpetua" panose="02020502060401020303" pitchFamily="18" charset="0"/>
              </a:rPr>
              <a:t>After that, it was called Oak and was developed as a part of the Green project.</a:t>
            </a:r>
            <a:endParaRPr lang="en-IN" dirty="0">
              <a:latin typeface="Perpetua" panose="02020502060401020303" pitchFamily="18" charset="0"/>
            </a:endParaRPr>
          </a:p>
          <a:p>
            <a:pPr algn="just"/>
            <a:r>
              <a:rPr lang="en-US" dirty="0">
                <a:latin typeface="Perpetua" panose="02020502060401020303" pitchFamily="18" charset="0"/>
              </a:rPr>
              <a:t> Oak is a symbol of strength and chosen as a national tree of many countries like the U.S.A., France, Germany, Romania.</a:t>
            </a:r>
          </a:p>
          <a:p>
            <a:pPr algn="just"/>
            <a:r>
              <a:rPr lang="en-US" dirty="0">
                <a:latin typeface="Perpetua" panose="02020502060401020303" pitchFamily="18" charset="0"/>
              </a:rPr>
              <a:t>In 1995, Oak was renamed as "Java" because it was already a trademark by Oak Technologies.</a:t>
            </a:r>
          </a:p>
          <a:p>
            <a:pPr algn="just"/>
            <a:r>
              <a:rPr lang="en-US" dirty="0">
                <a:latin typeface="Perpetua" panose="02020502060401020303" pitchFamily="18" charset="0"/>
              </a:rPr>
              <a:t>The team gathered to choose a new name. The suggested words were "dynamic", "revolutionary", "Silk", "jolt", "DNA", etc.</a:t>
            </a:r>
          </a:p>
          <a:p>
            <a:pPr algn="just"/>
            <a:r>
              <a:rPr lang="en-US" dirty="0">
                <a:latin typeface="Perpetua" panose="02020502060401020303" pitchFamily="18" charset="0"/>
              </a:rPr>
              <a:t>According to James Gosling, "Java was one of the top choices along with Silk". Since Java was so unique, most of the team members preferred Java than other names.</a:t>
            </a:r>
          </a:p>
          <a:p>
            <a:pPr algn="just"/>
            <a:r>
              <a:rPr lang="en-US" dirty="0">
                <a:latin typeface="Perpetua" panose="02020502060401020303" pitchFamily="18" charset="0"/>
              </a:rPr>
              <a:t>Java is an island of Indonesia where the first coffee was produced (called java coffee). It is a kind of espresso bean. Java name was chosen by James Gosling while having coffee near his office.</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FB6D9DE6-725B-47DD-9A84-89831E90607D}"/>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0470F8D-74D8-4A73-B77E-CBA78186FF6C}"/>
              </a:ext>
            </a:extLst>
          </p:cNvPr>
          <p:cNvSpPr>
            <a:spLocks noGrp="1"/>
          </p:cNvSpPr>
          <p:nvPr>
            <p:ph type="sldNum" sz="quarter" idx="12"/>
          </p:nvPr>
        </p:nvSpPr>
        <p:spPr/>
        <p:txBody>
          <a:bodyPr/>
          <a:lstStyle/>
          <a:p>
            <a:fld id="{5FA48C45-9521-491C-91CF-B3D0F067F577}" type="slidenum">
              <a:rPr lang="en-IN" smtClean="0"/>
              <a:t>13</a:t>
            </a:fld>
            <a:endParaRPr lang="en-IN"/>
          </a:p>
        </p:txBody>
      </p:sp>
    </p:spTree>
    <p:extLst>
      <p:ext uri="{BB962C8B-B14F-4D97-AF65-F5344CB8AC3E}">
        <p14:creationId xmlns:p14="http://schemas.microsoft.com/office/powerpoint/2010/main" val="23666846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750BA-BDD1-4FFC-BC7C-6D8FEB2C07F5}"/>
              </a:ext>
            </a:extLst>
          </p:cNvPr>
          <p:cNvSpPr>
            <a:spLocks noGrp="1"/>
          </p:cNvSpPr>
          <p:nvPr>
            <p:ph idx="1"/>
          </p:nvPr>
        </p:nvSpPr>
        <p:spPr>
          <a:xfrm>
            <a:off x="328613" y="271463"/>
            <a:ext cx="11672887" cy="6400800"/>
          </a:xfrm>
        </p:spPr>
        <p:txBody>
          <a:bodyPr/>
          <a:lstStyle/>
          <a:p>
            <a:pPr algn="just">
              <a:buFontTx/>
              <a:buNone/>
            </a:pPr>
            <a:r>
              <a:rPr lang="en-US" altLang="en-US" b="1" dirty="0">
                <a:latin typeface="Perpetua" panose="02020502060401020303" pitchFamily="18" charset="0"/>
              </a:rPr>
              <a:t>Nested class types:</a:t>
            </a:r>
          </a:p>
          <a:p>
            <a:pPr algn="just"/>
            <a:r>
              <a:rPr lang="en-US" altLang="en-US" b="1" dirty="0">
                <a:latin typeface="Perpetua" panose="02020502060401020303" pitchFamily="18" charset="0"/>
              </a:rPr>
              <a:t>static :</a:t>
            </a:r>
            <a:r>
              <a:rPr lang="en-US" altLang="en-US" dirty="0">
                <a:latin typeface="Perpetua" panose="02020502060401020303" pitchFamily="18" charset="0"/>
              </a:rPr>
              <a:t> It must access the members of its  enclosing class through an object. </a:t>
            </a:r>
            <a:r>
              <a:rPr lang="en-US" altLang="en-US" dirty="0" err="1">
                <a:latin typeface="Perpetua" panose="02020502060401020303" pitchFamily="18" charset="0"/>
              </a:rPr>
              <a:t>i.e</a:t>
            </a:r>
            <a:r>
              <a:rPr lang="en-US" altLang="en-US" dirty="0">
                <a:latin typeface="Perpetua" panose="02020502060401020303" pitchFamily="18" charset="0"/>
              </a:rPr>
              <a:t>, it cannot refer to members of its enclosing   class directly.</a:t>
            </a:r>
          </a:p>
          <a:p>
            <a:pPr algn="just"/>
            <a:r>
              <a:rPr lang="en-US" altLang="en-US" b="1" dirty="0">
                <a:latin typeface="Perpetua" panose="02020502060401020303" pitchFamily="18" charset="0"/>
              </a:rPr>
              <a:t>non - static: Inner class</a:t>
            </a:r>
          </a:p>
          <a:p>
            <a:pPr algn="just">
              <a:buFontTx/>
              <a:buNone/>
            </a:pPr>
            <a:r>
              <a:rPr lang="en-US" altLang="en-US" dirty="0">
                <a:latin typeface="Perpetua" panose="02020502060401020303" pitchFamily="18" charset="0"/>
              </a:rPr>
              <a:t>   It has access to all of the variables and methods of its outer class and may refer to them in the same way that other non-static members of the outer class do.</a:t>
            </a:r>
          </a:p>
          <a:p>
            <a:pPr algn="just">
              <a:buFontTx/>
              <a:buNone/>
            </a:pPr>
            <a:endParaRPr lang="en-US" altLang="en-US" dirty="0">
              <a:latin typeface="Perpetua" panose="02020502060401020303" pitchFamily="18" charset="0"/>
            </a:endParaRPr>
          </a:p>
          <a:p>
            <a:pPr algn="just">
              <a:buFontTx/>
              <a:buNone/>
            </a:pPr>
            <a:endParaRPr lang="en-US" altLang="en-US" dirty="0">
              <a:latin typeface="Perpetua" panose="02020502060401020303" pitchFamily="18" charset="0"/>
            </a:endParaRPr>
          </a:p>
          <a:p>
            <a:pPr algn="just"/>
            <a:endParaRPr lang="en-US" altLang="en-US"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517DBFBC-8FFD-47B6-A68F-A97F17EC8BD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C8EE64F-54C9-482B-ADA7-E97C7459A424}"/>
              </a:ext>
            </a:extLst>
          </p:cNvPr>
          <p:cNvSpPr>
            <a:spLocks noGrp="1"/>
          </p:cNvSpPr>
          <p:nvPr>
            <p:ph type="sldNum" sz="quarter" idx="12"/>
          </p:nvPr>
        </p:nvSpPr>
        <p:spPr/>
        <p:txBody>
          <a:bodyPr/>
          <a:lstStyle/>
          <a:p>
            <a:fld id="{5FA48C45-9521-491C-91CF-B3D0F067F577}" type="slidenum">
              <a:rPr lang="en-IN" smtClean="0"/>
              <a:t>130</a:t>
            </a:fld>
            <a:endParaRPr lang="en-IN"/>
          </a:p>
        </p:txBody>
      </p:sp>
    </p:spTree>
    <p:extLst>
      <p:ext uri="{BB962C8B-B14F-4D97-AF65-F5344CB8AC3E}">
        <p14:creationId xmlns:p14="http://schemas.microsoft.com/office/powerpoint/2010/main" val="22458327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ACE4E-D2BE-4F9B-B5DD-68AA3C6B333D}"/>
              </a:ext>
            </a:extLst>
          </p:cNvPr>
          <p:cNvSpPr/>
          <p:nvPr/>
        </p:nvSpPr>
        <p:spPr>
          <a:xfrm>
            <a:off x="190499" y="308581"/>
            <a:ext cx="11796713" cy="5693866"/>
          </a:xfrm>
          <a:prstGeom prst="rect">
            <a:avLst/>
          </a:prstGeom>
        </p:spPr>
        <p:txBody>
          <a:bodyPr wrap="square">
            <a:spAutoFit/>
          </a:bodyPr>
          <a:lstStyle/>
          <a:p>
            <a:pPr algn="just"/>
            <a:r>
              <a:rPr lang="en-US" altLang="en-US" sz="2800" dirty="0">
                <a:latin typeface="Perpetua" panose="02020502060401020303" pitchFamily="18" charset="0"/>
              </a:rPr>
              <a:t>The Java programming language allows us to define a class within another class. Such a class is called a </a:t>
            </a:r>
            <a:r>
              <a:rPr lang="en-US" altLang="en-US" sz="2800" i="1" dirty="0">
                <a:latin typeface="Perpetua" panose="02020502060401020303" pitchFamily="18" charset="0"/>
              </a:rPr>
              <a:t>nested class.</a:t>
            </a:r>
            <a:endParaRPr lang="en-US" altLang="en-US" sz="2800" dirty="0">
              <a:latin typeface="Perpetua" panose="02020502060401020303" pitchFamily="18" charset="0"/>
            </a:endParaRPr>
          </a:p>
          <a:p>
            <a:pPr algn="just"/>
            <a:endParaRPr lang="en-US" altLang="en-US" sz="2800" dirty="0">
              <a:latin typeface="Perpetua" panose="02020502060401020303" pitchFamily="18" charset="0"/>
            </a:endParaRPr>
          </a:p>
          <a:p>
            <a:pPr algn="just">
              <a:buFontTx/>
              <a:buNone/>
            </a:pPr>
            <a:r>
              <a:rPr lang="en-US" altLang="en-US" sz="2800" dirty="0">
                <a:latin typeface="Perpetua" panose="02020502060401020303" pitchFamily="18" charset="0"/>
              </a:rPr>
              <a:t>		class </a:t>
            </a:r>
            <a:r>
              <a:rPr lang="en-US" altLang="en-US" sz="2800" dirty="0" err="1">
                <a:latin typeface="Perpetua" panose="02020502060401020303" pitchFamily="18" charset="0"/>
              </a:rPr>
              <a:t>OuterClass</a:t>
            </a:r>
            <a:r>
              <a:rPr lang="en-US" altLang="en-US" sz="2800" dirty="0">
                <a:latin typeface="Perpetua" panose="02020502060401020303" pitchFamily="18" charset="0"/>
              </a:rPr>
              <a:t> </a:t>
            </a:r>
          </a:p>
          <a:p>
            <a:pPr algn="just">
              <a:buFontTx/>
              <a:buNone/>
            </a:pPr>
            <a:r>
              <a:rPr lang="en-US" altLang="en-US" sz="2800" dirty="0">
                <a:latin typeface="Perpetua" panose="02020502060401020303" pitchFamily="18" charset="0"/>
              </a:rPr>
              <a:t>		{ </a:t>
            </a:r>
          </a:p>
          <a:p>
            <a:pPr algn="just">
              <a:buFontTx/>
              <a:buNone/>
            </a:pPr>
            <a:r>
              <a:rPr lang="en-US" altLang="en-US" sz="2800" dirty="0">
                <a:latin typeface="Perpetua" panose="02020502060401020303" pitchFamily="18" charset="0"/>
              </a:rPr>
              <a:t>     			... </a:t>
            </a:r>
          </a:p>
          <a:p>
            <a:pPr algn="just">
              <a:buFontTx/>
              <a:buNone/>
            </a:pPr>
            <a:r>
              <a:rPr lang="en-US" altLang="en-US" sz="2800" dirty="0">
                <a:latin typeface="Perpetua" panose="02020502060401020303" pitchFamily="18" charset="0"/>
              </a:rPr>
              <a:t>  			class </a:t>
            </a:r>
            <a:r>
              <a:rPr lang="en-US" altLang="en-US" sz="2800" dirty="0" err="1">
                <a:latin typeface="Perpetua" panose="02020502060401020303" pitchFamily="18" charset="0"/>
              </a:rPr>
              <a:t>NestedClass</a:t>
            </a:r>
            <a:endParaRPr lang="en-US" altLang="en-US" sz="2800" dirty="0">
              <a:latin typeface="Perpetua" panose="02020502060401020303" pitchFamily="18" charset="0"/>
            </a:endParaRPr>
          </a:p>
          <a:p>
            <a:pPr lvl="2" algn="just">
              <a:buFontTx/>
              <a:buNone/>
            </a:pPr>
            <a:r>
              <a:rPr lang="en-US" altLang="en-US" sz="2800" dirty="0">
                <a:latin typeface="Perpetua" panose="02020502060401020303" pitchFamily="18" charset="0"/>
              </a:rPr>
              <a:t>		                  {</a:t>
            </a:r>
          </a:p>
          <a:p>
            <a:pPr lvl="2" algn="just">
              <a:buFontTx/>
              <a:buNone/>
            </a:pPr>
            <a:r>
              <a:rPr lang="en-US" altLang="en-US" sz="2800" dirty="0">
                <a:latin typeface="Perpetua" panose="02020502060401020303" pitchFamily="18" charset="0"/>
              </a:rPr>
              <a:t>  			        ... </a:t>
            </a:r>
          </a:p>
          <a:p>
            <a:pPr lvl="2" algn="just">
              <a:buFontTx/>
              <a:buNone/>
            </a:pPr>
            <a:r>
              <a:rPr lang="en-US" altLang="en-US" sz="2800" dirty="0">
                <a:latin typeface="Perpetua" panose="02020502060401020303" pitchFamily="18" charset="0"/>
              </a:rPr>
              <a:t>		                   }</a:t>
            </a:r>
          </a:p>
          <a:p>
            <a:pPr lvl="2" algn="just">
              <a:buFontTx/>
              <a:buNone/>
            </a:pPr>
            <a:endParaRPr lang="en-US" altLang="en-US" sz="2800" dirty="0">
              <a:latin typeface="Perpetua" panose="02020502060401020303" pitchFamily="18" charset="0"/>
            </a:endParaRPr>
          </a:p>
          <a:p>
            <a:pPr lvl="2" algn="just">
              <a:buFontTx/>
              <a:buNone/>
            </a:pPr>
            <a:r>
              <a:rPr lang="en-US" altLang="en-US" sz="2800" dirty="0">
                <a:latin typeface="Perpetua" panose="02020502060401020303" pitchFamily="18" charset="0"/>
              </a:rPr>
              <a:t>             }</a:t>
            </a:r>
          </a:p>
          <a:p>
            <a:pPr algn="just"/>
            <a:endParaRPr lang="en-US" altLang="en-US" sz="2800" dirty="0">
              <a:latin typeface="Perpetua" panose="02020502060401020303" pitchFamily="18" charset="0"/>
            </a:endParaRPr>
          </a:p>
        </p:txBody>
      </p:sp>
      <p:sp>
        <p:nvSpPr>
          <p:cNvPr id="5" name="Footer Placeholder 4">
            <a:extLst>
              <a:ext uri="{FF2B5EF4-FFF2-40B4-BE49-F238E27FC236}">
                <a16:creationId xmlns:a16="http://schemas.microsoft.com/office/drawing/2014/main" id="{29934F71-799A-445E-8659-4E4C110A82EA}"/>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ABBF8BB8-139D-4859-9454-022CEDFD6147}"/>
              </a:ext>
            </a:extLst>
          </p:cNvPr>
          <p:cNvSpPr>
            <a:spLocks noGrp="1"/>
          </p:cNvSpPr>
          <p:nvPr>
            <p:ph type="sldNum" sz="quarter" idx="12"/>
          </p:nvPr>
        </p:nvSpPr>
        <p:spPr/>
        <p:txBody>
          <a:bodyPr/>
          <a:lstStyle/>
          <a:p>
            <a:fld id="{5FA48C45-9521-491C-91CF-B3D0F067F577}" type="slidenum">
              <a:rPr lang="en-IN" smtClean="0"/>
              <a:t>131</a:t>
            </a:fld>
            <a:endParaRPr lang="en-IN"/>
          </a:p>
        </p:txBody>
      </p:sp>
    </p:spTree>
    <p:extLst>
      <p:ext uri="{BB962C8B-B14F-4D97-AF65-F5344CB8AC3E}">
        <p14:creationId xmlns:p14="http://schemas.microsoft.com/office/powerpoint/2010/main" val="41429553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C1EBEA-6991-4EA4-BE43-22D8CC8AC9EB}"/>
              </a:ext>
            </a:extLst>
          </p:cNvPr>
          <p:cNvSpPr>
            <a:spLocks noGrp="1" noChangeArrowheads="1"/>
          </p:cNvSpPr>
          <p:nvPr>
            <p:ph idx="1"/>
          </p:nvPr>
        </p:nvSpPr>
        <p:spPr>
          <a:xfrm>
            <a:off x="228600" y="19046"/>
            <a:ext cx="8601075" cy="5562600"/>
          </a:xfrm>
        </p:spPr>
        <p:txBody>
          <a:bodyPr>
            <a:noAutofit/>
          </a:bodyPr>
          <a:lstStyle/>
          <a:p>
            <a:pPr>
              <a:buFontTx/>
              <a:buNone/>
            </a:pPr>
            <a:r>
              <a:rPr lang="en-US" altLang="en-US" sz="1600" dirty="0"/>
              <a:t>class Outer</a:t>
            </a:r>
          </a:p>
          <a:p>
            <a:pPr>
              <a:buFontTx/>
              <a:buNone/>
            </a:pPr>
            <a:r>
              <a:rPr lang="en-US" altLang="en-US" sz="1600" dirty="0"/>
              <a:t> {  	</a:t>
            </a:r>
          </a:p>
          <a:p>
            <a:pPr>
              <a:buFontTx/>
              <a:buNone/>
            </a:pPr>
            <a:r>
              <a:rPr lang="en-US" altLang="en-US" sz="1600" dirty="0"/>
              <a:t>	            int  </a:t>
            </a:r>
            <a:r>
              <a:rPr lang="en-US" altLang="en-US" sz="1600" dirty="0" err="1">
                <a:solidFill>
                  <a:srgbClr val="FF0000"/>
                </a:solidFill>
              </a:rPr>
              <a:t>outer_x</a:t>
            </a:r>
            <a:r>
              <a:rPr lang="en-US" altLang="en-US" sz="1600" dirty="0"/>
              <a:t> = 100;</a:t>
            </a:r>
          </a:p>
          <a:p>
            <a:pPr>
              <a:buFontTx/>
              <a:buNone/>
            </a:pPr>
            <a:r>
              <a:rPr lang="en-US" altLang="en-US" sz="1600" dirty="0"/>
              <a:t>	            void test()</a:t>
            </a:r>
          </a:p>
          <a:p>
            <a:pPr>
              <a:buFontTx/>
              <a:buNone/>
            </a:pPr>
            <a:r>
              <a:rPr lang="en-US" altLang="en-US" sz="1600" dirty="0"/>
              <a:t>	           {	</a:t>
            </a:r>
            <a:r>
              <a:rPr lang="en-US" altLang="en-US" sz="1600" dirty="0">
                <a:solidFill>
                  <a:srgbClr val="FF0000"/>
                </a:solidFill>
              </a:rPr>
              <a:t>       Inner  </a:t>
            </a:r>
            <a:r>
              <a:rPr lang="en-US" altLang="en-US" sz="1600" dirty="0" err="1">
                <a:solidFill>
                  <a:srgbClr val="FF0000"/>
                </a:solidFill>
              </a:rPr>
              <a:t>inner</a:t>
            </a:r>
            <a:r>
              <a:rPr lang="en-US" altLang="en-US" sz="1600" dirty="0">
                <a:solidFill>
                  <a:srgbClr val="FF0000"/>
                </a:solidFill>
              </a:rPr>
              <a:t> = new Inner();</a:t>
            </a:r>
          </a:p>
          <a:p>
            <a:pPr>
              <a:buFontTx/>
              <a:buNone/>
            </a:pPr>
            <a:r>
              <a:rPr lang="en-US" altLang="en-US" sz="1600" dirty="0">
                <a:solidFill>
                  <a:srgbClr val="FF0000"/>
                </a:solidFill>
              </a:rPr>
              <a:t>		       </a:t>
            </a:r>
            <a:r>
              <a:rPr lang="en-US" altLang="en-US" sz="1600" dirty="0" err="1">
                <a:solidFill>
                  <a:srgbClr val="FF0000"/>
                </a:solidFill>
              </a:rPr>
              <a:t>inner.display</a:t>
            </a:r>
            <a:r>
              <a:rPr lang="en-US" altLang="en-US" sz="1600" dirty="0">
                <a:solidFill>
                  <a:srgbClr val="FF0000"/>
                </a:solidFill>
              </a:rPr>
              <a:t>();</a:t>
            </a:r>
          </a:p>
          <a:p>
            <a:pPr>
              <a:buFontTx/>
              <a:buNone/>
            </a:pPr>
            <a:r>
              <a:rPr lang="en-US" altLang="en-US" sz="1600" dirty="0"/>
              <a:t>	           }</a:t>
            </a:r>
          </a:p>
          <a:p>
            <a:pPr>
              <a:buFontTx/>
              <a:buNone/>
            </a:pPr>
            <a:r>
              <a:rPr lang="en-US" altLang="en-US" sz="1600" dirty="0"/>
              <a:t>	           //inner class</a:t>
            </a:r>
          </a:p>
          <a:p>
            <a:pPr>
              <a:buFontTx/>
              <a:buNone/>
            </a:pPr>
            <a:r>
              <a:rPr lang="en-US" altLang="en-US" sz="1600" dirty="0"/>
              <a:t>	            class Inner</a:t>
            </a:r>
          </a:p>
          <a:p>
            <a:pPr>
              <a:buFontTx/>
              <a:buNone/>
            </a:pPr>
            <a:r>
              <a:rPr lang="en-US" altLang="en-US" sz="1600" dirty="0"/>
              <a:t>	          {        void display() </a:t>
            </a:r>
          </a:p>
          <a:p>
            <a:pPr>
              <a:buFontTx/>
              <a:buNone/>
            </a:pPr>
            <a:r>
              <a:rPr lang="en-US" altLang="en-US" sz="1600" dirty="0"/>
              <a:t>		      { 	</a:t>
            </a:r>
            <a:r>
              <a:rPr lang="en-US" altLang="en-US" sz="1600" dirty="0" err="1"/>
              <a:t>System.out.println</a:t>
            </a:r>
            <a:r>
              <a:rPr lang="en-US" altLang="en-US" sz="1600" dirty="0"/>
              <a:t>(“display: </a:t>
            </a:r>
            <a:r>
              <a:rPr lang="en-US" altLang="en-US" sz="1600" dirty="0" err="1"/>
              <a:t>outer_x</a:t>
            </a:r>
            <a:r>
              <a:rPr lang="en-US" altLang="en-US" sz="1600" dirty="0"/>
              <a:t> = “ +</a:t>
            </a:r>
            <a:r>
              <a:rPr lang="en-US" altLang="en-US" sz="1600" dirty="0">
                <a:solidFill>
                  <a:srgbClr val="FF0000"/>
                </a:solidFill>
              </a:rPr>
              <a:t> </a:t>
            </a:r>
            <a:r>
              <a:rPr lang="en-US" altLang="en-US" sz="1600" dirty="0" err="1">
                <a:solidFill>
                  <a:srgbClr val="FF0000"/>
                </a:solidFill>
              </a:rPr>
              <a:t>outer_x</a:t>
            </a:r>
            <a:r>
              <a:rPr lang="en-US" altLang="en-US" sz="1600" dirty="0"/>
              <a:t>);</a:t>
            </a:r>
          </a:p>
          <a:p>
            <a:pPr>
              <a:buFontTx/>
              <a:buNone/>
            </a:pPr>
            <a:r>
              <a:rPr lang="en-US" altLang="en-US" sz="1600" dirty="0"/>
              <a:t>		      }</a:t>
            </a:r>
          </a:p>
          <a:p>
            <a:pPr>
              <a:buFontTx/>
              <a:buNone/>
            </a:pPr>
            <a:r>
              <a:rPr lang="en-US" altLang="en-US" sz="1600" dirty="0"/>
              <a:t>	           }</a:t>
            </a:r>
          </a:p>
          <a:p>
            <a:pPr>
              <a:buFontTx/>
              <a:buNone/>
            </a:pPr>
            <a:r>
              <a:rPr lang="en-US" altLang="en-US" sz="1600" dirty="0"/>
              <a:t>}</a:t>
            </a:r>
          </a:p>
          <a:p>
            <a:pPr>
              <a:buFontTx/>
              <a:buNone/>
            </a:pPr>
            <a:r>
              <a:rPr lang="en-US" altLang="en-US" sz="1600" dirty="0"/>
              <a:t>class </a:t>
            </a:r>
            <a:r>
              <a:rPr lang="en-US" altLang="en-US" sz="1600" dirty="0" err="1"/>
              <a:t>InnerClassDemo</a:t>
            </a:r>
            <a:r>
              <a:rPr lang="en-US" altLang="en-US" sz="1600" dirty="0"/>
              <a:t> </a:t>
            </a:r>
          </a:p>
          <a:p>
            <a:pPr>
              <a:buFontTx/>
              <a:buNone/>
            </a:pPr>
            <a:r>
              <a:rPr lang="en-US" altLang="en-US" sz="1600" dirty="0"/>
              <a:t>{ 	      public static void main(String </a:t>
            </a:r>
            <a:r>
              <a:rPr lang="en-US" altLang="en-US" sz="1600" dirty="0" err="1"/>
              <a:t>args</a:t>
            </a:r>
            <a:r>
              <a:rPr lang="en-US" altLang="en-US" sz="1600" dirty="0"/>
              <a:t>[])</a:t>
            </a:r>
          </a:p>
          <a:p>
            <a:pPr>
              <a:buFontTx/>
              <a:buNone/>
            </a:pPr>
            <a:r>
              <a:rPr lang="en-US" altLang="en-US" sz="1600" dirty="0"/>
              <a:t>	     {	Outer  </a:t>
            </a:r>
            <a:r>
              <a:rPr lang="en-US" altLang="en-US" sz="1600" dirty="0" err="1"/>
              <a:t>outer</a:t>
            </a:r>
            <a:r>
              <a:rPr lang="en-US" altLang="en-US" sz="1600" dirty="0"/>
              <a:t> = new Outer();</a:t>
            </a:r>
          </a:p>
          <a:p>
            <a:pPr>
              <a:buFontTx/>
              <a:buNone/>
            </a:pPr>
            <a:r>
              <a:rPr lang="en-US" altLang="en-US" sz="1600" dirty="0"/>
              <a:t>		</a:t>
            </a:r>
            <a:r>
              <a:rPr lang="en-US" altLang="en-US" sz="1600" dirty="0" err="1"/>
              <a:t>outer.test</a:t>
            </a:r>
            <a:r>
              <a:rPr lang="en-US" altLang="en-US" sz="1600" dirty="0"/>
              <a:t>();</a:t>
            </a:r>
          </a:p>
          <a:p>
            <a:pPr>
              <a:buFontTx/>
              <a:buNone/>
            </a:pPr>
            <a:r>
              <a:rPr lang="en-US" altLang="en-US" sz="1600" dirty="0"/>
              <a:t>	      }  </a:t>
            </a:r>
          </a:p>
          <a:p>
            <a:pPr>
              <a:buFontTx/>
              <a:buNone/>
            </a:pPr>
            <a:r>
              <a:rPr lang="en-US" altLang="en-US" sz="1600" dirty="0"/>
              <a:t> }</a:t>
            </a:r>
          </a:p>
          <a:p>
            <a:endParaRPr lang="en-US" altLang="en-US" sz="1600" dirty="0"/>
          </a:p>
        </p:txBody>
      </p:sp>
      <p:sp>
        <p:nvSpPr>
          <p:cNvPr id="5" name="Footer Placeholder 4">
            <a:extLst>
              <a:ext uri="{FF2B5EF4-FFF2-40B4-BE49-F238E27FC236}">
                <a16:creationId xmlns:a16="http://schemas.microsoft.com/office/drawing/2014/main" id="{E91A1104-5464-48CF-B28B-498C134F11EE}"/>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FFC94736-30EB-451B-B5AF-C92D8C23B92B}"/>
              </a:ext>
            </a:extLst>
          </p:cNvPr>
          <p:cNvSpPr>
            <a:spLocks noGrp="1"/>
          </p:cNvSpPr>
          <p:nvPr>
            <p:ph type="sldNum" sz="quarter" idx="12"/>
          </p:nvPr>
        </p:nvSpPr>
        <p:spPr/>
        <p:txBody>
          <a:bodyPr/>
          <a:lstStyle/>
          <a:p>
            <a:fld id="{5FA48C45-9521-491C-91CF-B3D0F067F577}" type="slidenum">
              <a:rPr lang="en-IN" smtClean="0"/>
              <a:t>132</a:t>
            </a:fld>
            <a:endParaRPr lang="en-IN"/>
          </a:p>
        </p:txBody>
      </p:sp>
    </p:spTree>
    <p:extLst>
      <p:ext uri="{BB962C8B-B14F-4D97-AF65-F5344CB8AC3E}">
        <p14:creationId xmlns:p14="http://schemas.microsoft.com/office/powerpoint/2010/main" val="24152091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0FD0EC-5154-4F20-A5FB-A5958FA719C9}"/>
              </a:ext>
            </a:extLst>
          </p:cNvPr>
          <p:cNvSpPr>
            <a:spLocks noGrp="1" noChangeArrowheads="1"/>
          </p:cNvSpPr>
          <p:nvPr>
            <p:ph idx="1"/>
          </p:nvPr>
        </p:nvSpPr>
        <p:spPr>
          <a:xfrm>
            <a:off x="142876" y="185738"/>
            <a:ext cx="6529388" cy="5815012"/>
          </a:xfrm>
        </p:spPr>
        <p:txBody>
          <a:bodyPr>
            <a:noAutofit/>
          </a:bodyPr>
          <a:lstStyle/>
          <a:p>
            <a:pPr>
              <a:buFontTx/>
              <a:buNone/>
            </a:pPr>
            <a:r>
              <a:rPr lang="en-US" altLang="en-US" sz="1600" dirty="0"/>
              <a:t>class Outer </a:t>
            </a:r>
          </a:p>
          <a:p>
            <a:pPr>
              <a:buFontTx/>
              <a:buNone/>
            </a:pPr>
            <a:r>
              <a:rPr lang="en-US" altLang="en-US" sz="1600" dirty="0"/>
              <a:t>{	   int </a:t>
            </a:r>
            <a:r>
              <a:rPr lang="en-US" altLang="en-US" sz="1600" dirty="0" err="1"/>
              <a:t>outer_x</a:t>
            </a:r>
            <a:r>
              <a:rPr lang="en-US" altLang="en-US" sz="1600" dirty="0"/>
              <a:t> = 100;</a:t>
            </a:r>
          </a:p>
          <a:p>
            <a:pPr>
              <a:buFontTx/>
              <a:buNone/>
            </a:pPr>
            <a:r>
              <a:rPr lang="en-US" altLang="en-US" sz="1600" dirty="0"/>
              <a:t>	    void test()</a:t>
            </a:r>
          </a:p>
          <a:p>
            <a:pPr>
              <a:buFontTx/>
              <a:buNone/>
            </a:pPr>
            <a:r>
              <a:rPr lang="en-US" altLang="en-US" sz="1600" dirty="0"/>
              <a:t>	   {	Inner  </a:t>
            </a:r>
            <a:r>
              <a:rPr lang="en-US" altLang="en-US" sz="1600" dirty="0" err="1"/>
              <a:t>inner</a:t>
            </a:r>
            <a:r>
              <a:rPr lang="en-US" altLang="en-US" sz="1600" dirty="0"/>
              <a:t> = new Inner();</a:t>
            </a:r>
          </a:p>
          <a:p>
            <a:pPr>
              <a:buFontTx/>
              <a:buNone/>
            </a:pPr>
            <a:r>
              <a:rPr lang="en-US" altLang="en-US" sz="1600" dirty="0"/>
              <a:t>		</a:t>
            </a:r>
            <a:r>
              <a:rPr lang="en-US" altLang="en-US" sz="1600" dirty="0" err="1"/>
              <a:t>inner.display</a:t>
            </a:r>
            <a:r>
              <a:rPr lang="en-US" altLang="en-US" sz="1600" dirty="0"/>
              <a:t>();</a:t>
            </a:r>
          </a:p>
          <a:p>
            <a:pPr>
              <a:buFontTx/>
              <a:buNone/>
            </a:pPr>
            <a:r>
              <a:rPr lang="en-US" altLang="en-US" sz="1600" dirty="0"/>
              <a:t>	   }</a:t>
            </a:r>
          </a:p>
          <a:p>
            <a:pPr>
              <a:buFontTx/>
              <a:buNone/>
            </a:pPr>
            <a:r>
              <a:rPr lang="en-US" altLang="en-US" sz="1600" dirty="0"/>
              <a:t>       void </a:t>
            </a:r>
            <a:r>
              <a:rPr lang="en-US" altLang="en-US" sz="1600" dirty="0" err="1"/>
              <a:t>showY</a:t>
            </a:r>
            <a:r>
              <a:rPr lang="en-US" altLang="en-US" sz="1600" dirty="0"/>
              <a:t>()</a:t>
            </a:r>
          </a:p>
          <a:p>
            <a:pPr>
              <a:buFontTx/>
              <a:buNone/>
            </a:pPr>
            <a:r>
              <a:rPr lang="en-US" altLang="en-US" sz="1600" dirty="0"/>
              <a:t>	   {  	  </a:t>
            </a:r>
            <a:r>
              <a:rPr lang="en-US" altLang="en-US" sz="1600" dirty="0" err="1"/>
              <a:t>System.out.println</a:t>
            </a:r>
            <a:r>
              <a:rPr lang="en-US" altLang="en-US" sz="1600" dirty="0"/>
              <a:t>(</a:t>
            </a:r>
            <a:r>
              <a:rPr lang="en-US" altLang="en-US" sz="1600" dirty="0">
                <a:solidFill>
                  <a:srgbClr val="FF0000"/>
                </a:solidFill>
              </a:rPr>
              <a:t>y</a:t>
            </a:r>
            <a:r>
              <a:rPr lang="en-US" altLang="en-US" sz="1600" dirty="0"/>
              <a:t>);     // error, y not known here!</a:t>
            </a:r>
          </a:p>
          <a:p>
            <a:pPr>
              <a:buFontTx/>
              <a:buNone/>
            </a:pPr>
            <a:r>
              <a:rPr lang="en-US" altLang="en-US" sz="1600" dirty="0"/>
              <a:t>	   }</a:t>
            </a:r>
          </a:p>
          <a:p>
            <a:pPr>
              <a:buFontTx/>
              <a:buNone/>
            </a:pPr>
            <a:r>
              <a:rPr lang="en-US" altLang="en-US" sz="1600" dirty="0"/>
              <a:t>	   class Inner</a:t>
            </a:r>
          </a:p>
          <a:p>
            <a:pPr>
              <a:buFontTx/>
              <a:buNone/>
            </a:pPr>
            <a:r>
              <a:rPr lang="en-US" altLang="en-US" sz="1600" dirty="0"/>
              <a:t>	   {	int </a:t>
            </a:r>
            <a:r>
              <a:rPr lang="en-US" altLang="en-US" sz="1600" dirty="0">
                <a:solidFill>
                  <a:srgbClr val="FF0000"/>
                </a:solidFill>
              </a:rPr>
              <a:t>y </a:t>
            </a:r>
            <a:r>
              <a:rPr lang="en-US" altLang="en-US" sz="1600" dirty="0"/>
              <a:t>= 10;  //y is local to Inner</a:t>
            </a:r>
          </a:p>
          <a:p>
            <a:pPr>
              <a:buFontTx/>
              <a:buNone/>
            </a:pPr>
            <a:r>
              <a:rPr lang="en-US" altLang="en-US" sz="1600" dirty="0"/>
              <a:t>		void display() </a:t>
            </a:r>
          </a:p>
          <a:p>
            <a:pPr>
              <a:buFontTx/>
              <a:buNone/>
            </a:pPr>
            <a:r>
              <a:rPr lang="en-US" altLang="en-US" sz="1600" dirty="0"/>
              <a:t>		{	</a:t>
            </a:r>
            <a:r>
              <a:rPr lang="en-US" altLang="en-US" sz="1600" dirty="0" err="1"/>
              <a:t>System.out.println</a:t>
            </a:r>
            <a:r>
              <a:rPr lang="en-US" altLang="en-US" sz="1600" dirty="0"/>
              <a:t>(“display: </a:t>
            </a:r>
            <a:r>
              <a:rPr lang="en-US" altLang="en-US" sz="1600" dirty="0" err="1"/>
              <a:t>outer_x</a:t>
            </a:r>
            <a:r>
              <a:rPr lang="en-US" altLang="en-US" sz="1600" dirty="0"/>
              <a:t> = “ + </a:t>
            </a:r>
            <a:r>
              <a:rPr lang="en-US" altLang="en-US" sz="1600" dirty="0" err="1"/>
              <a:t>outer_x</a:t>
            </a:r>
            <a:r>
              <a:rPr lang="en-US" altLang="en-US" sz="1600" dirty="0"/>
              <a:t>);</a:t>
            </a:r>
          </a:p>
          <a:p>
            <a:pPr>
              <a:buFontTx/>
              <a:buNone/>
            </a:pPr>
            <a:r>
              <a:rPr lang="en-US" altLang="en-US" sz="1600" dirty="0"/>
              <a:t>		}</a:t>
            </a:r>
          </a:p>
          <a:p>
            <a:pPr>
              <a:buFontTx/>
              <a:buNone/>
            </a:pPr>
            <a:r>
              <a:rPr lang="en-US" altLang="en-US" sz="1600" dirty="0"/>
              <a:t>	   }</a:t>
            </a:r>
          </a:p>
          <a:p>
            <a:pPr>
              <a:buFontTx/>
              <a:buNone/>
            </a:pPr>
            <a:r>
              <a:rPr lang="en-US" altLang="en-US" sz="1600" dirty="0"/>
              <a:t>}</a:t>
            </a:r>
          </a:p>
          <a:p>
            <a:endParaRPr lang="en-US" altLang="en-US" sz="1600" dirty="0"/>
          </a:p>
        </p:txBody>
      </p:sp>
      <p:sp>
        <p:nvSpPr>
          <p:cNvPr id="5" name="Rectangle 4">
            <a:extLst>
              <a:ext uri="{FF2B5EF4-FFF2-40B4-BE49-F238E27FC236}">
                <a16:creationId xmlns:a16="http://schemas.microsoft.com/office/drawing/2014/main" id="{0A319CA1-C098-4927-937F-46A36C212400}"/>
              </a:ext>
            </a:extLst>
          </p:cNvPr>
          <p:cNvSpPr/>
          <p:nvPr/>
        </p:nvSpPr>
        <p:spPr>
          <a:xfrm>
            <a:off x="6343649" y="185738"/>
            <a:ext cx="5705475" cy="2585323"/>
          </a:xfrm>
          <a:prstGeom prst="rect">
            <a:avLst/>
          </a:prstGeom>
        </p:spPr>
        <p:txBody>
          <a:bodyPr wrap="square">
            <a:spAutoFit/>
          </a:bodyPr>
          <a:lstStyle/>
          <a:p>
            <a:pPr>
              <a:buFontTx/>
              <a:buNone/>
            </a:pPr>
            <a:r>
              <a:rPr lang="en-US" altLang="en-US" dirty="0"/>
              <a:t>class </a:t>
            </a:r>
            <a:r>
              <a:rPr lang="en-US" altLang="en-US" dirty="0" err="1"/>
              <a:t>InnerClassDemo</a:t>
            </a:r>
            <a:r>
              <a:rPr lang="en-US" altLang="en-US" dirty="0"/>
              <a:t> </a:t>
            </a:r>
          </a:p>
          <a:p>
            <a:pPr>
              <a:buFontTx/>
              <a:buNone/>
            </a:pPr>
            <a:r>
              <a:rPr lang="en-US" altLang="en-US" dirty="0"/>
              <a:t>{	    </a:t>
            </a:r>
          </a:p>
          <a:p>
            <a:pPr>
              <a:buFontTx/>
              <a:buNone/>
            </a:pPr>
            <a:r>
              <a:rPr lang="en-US" altLang="en-US" dirty="0"/>
              <a:t>	public static void main(String </a:t>
            </a:r>
            <a:r>
              <a:rPr lang="en-US" altLang="en-US" dirty="0" err="1"/>
              <a:t>args</a:t>
            </a:r>
            <a:r>
              <a:rPr lang="en-US" altLang="en-US" dirty="0"/>
              <a:t>[])</a:t>
            </a:r>
          </a:p>
          <a:p>
            <a:pPr>
              <a:buFontTx/>
              <a:buNone/>
            </a:pPr>
            <a:r>
              <a:rPr lang="en-US" altLang="en-US" dirty="0"/>
              <a:t>	{</a:t>
            </a:r>
          </a:p>
          <a:p>
            <a:pPr>
              <a:buFontTx/>
              <a:buNone/>
            </a:pPr>
            <a:r>
              <a:rPr lang="en-US" altLang="en-US" dirty="0"/>
              <a:t>		Outer  </a:t>
            </a:r>
            <a:r>
              <a:rPr lang="en-US" altLang="en-US" dirty="0" err="1"/>
              <a:t>outer</a:t>
            </a:r>
            <a:r>
              <a:rPr lang="en-US" altLang="en-US" dirty="0"/>
              <a:t> = new Outer();</a:t>
            </a:r>
          </a:p>
          <a:p>
            <a:pPr>
              <a:buFontTx/>
              <a:buNone/>
            </a:pPr>
            <a:r>
              <a:rPr lang="en-US" altLang="en-US" dirty="0"/>
              <a:t>		</a:t>
            </a:r>
            <a:r>
              <a:rPr lang="en-US" altLang="en-US" dirty="0" err="1"/>
              <a:t>outer.test</a:t>
            </a:r>
            <a:r>
              <a:rPr lang="en-US" altLang="en-US" dirty="0"/>
              <a:t>();</a:t>
            </a:r>
          </a:p>
          <a:p>
            <a:pPr>
              <a:buFontTx/>
              <a:buNone/>
            </a:pPr>
            <a:r>
              <a:rPr lang="en-US" altLang="en-US" dirty="0"/>
              <a:t>	 }</a:t>
            </a:r>
          </a:p>
          <a:p>
            <a:pPr>
              <a:buFontTx/>
              <a:buNone/>
            </a:pPr>
            <a:r>
              <a:rPr lang="en-US" altLang="en-US" dirty="0"/>
              <a:t>}</a:t>
            </a:r>
          </a:p>
          <a:p>
            <a:endParaRPr lang="en-US" altLang="en-US" dirty="0"/>
          </a:p>
        </p:txBody>
      </p:sp>
      <p:sp>
        <p:nvSpPr>
          <p:cNvPr id="6" name="Footer Placeholder 5">
            <a:extLst>
              <a:ext uri="{FF2B5EF4-FFF2-40B4-BE49-F238E27FC236}">
                <a16:creationId xmlns:a16="http://schemas.microsoft.com/office/drawing/2014/main" id="{BB307161-DC01-407A-A686-7441EF73FCBA}"/>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41D6811D-F0D2-4CBD-8F4A-BF46A035EDFC}"/>
              </a:ext>
            </a:extLst>
          </p:cNvPr>
          <p:cNvSpPr>
            <a:spLocks noGrp="1"/>
          </p:cNvSpPr>
          <p:nvPr>
            <p:ph type="sldNum" sz="quarter" idx="12"/>
          </p:nvPr>
        </p:nvSpPr>
        <p:spPr/>
        <p:txBody>
          <a:bodyPr/>
          <a:lstStyle/>
          <a:p>
            <a:fld id="{5FA48C45-9521-491C-91CF-B3D0F067F577}" type="slidenum">
              <a:rPr lang="en-IN" smtClean="0"/>
              <a:t>133</a:t>
            </a:fld>
            <a:endParaRPr lang="en-IN"/>
          </a:p>
        </p:txBody>
      </p:sp>
    </p:spTree>
    <p:extLst>
      <p:ext uri="{BB962C8B-B14F-4D97-AF65-F5344CB8AC3E}">
        <p14:creationId xmlns:p14="http://schemas.microsoft.com/office/powerpoint/2010/main" val="27251133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78BFD40-9AF1-41B3-89EB-60D2410AEFA4}"/>
              </a:ext>
            </a:extLst>
          </p:cNvPr>
          <p:cNvSpPr>
            <a:spLocks noGrp="1" noChangeArrowheads="1"/>
          </p:cNvSpPr>
          <p:nvPr>
            <p:ph idx="1"/>
          </p:nvPr>
        </p:nvSpPr>
        <p:spPr>
          <a:xfrm>
            <a:off x="152400" y="123800"/>
            <a:ext cx="11806238" cy="6562750"/>
          </a:xfrm>
        </p:spPr>
        <p:txBody>
          <a:bodyPr>
            <a:noAutofit/>
          </a:bodyPr>
          <a:lstStyle/>
          <a:p>
            <a:pPr algn="just" eaLnBrk="1" hangingPunct="1">
              <a:buFontTx/>
              <a:buNone/>
            </a:pPr>
            <a:r>
              <a:rPr lang="en-US" altLang="en-US" sz="2400" b="1" dirty="0">
                <a:latin typeface="Perpetua" panose="02020502060401020303" pitchFamily="18" charset="0"/>
              </a:rPr>
              <a:t> Command Line Arguments</a:t>
            </a: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  Passing information into a program during the execution is carried out by passing command line arguments to main(). </a:t>
            </a:r>
          </a:p>
          <a:p>
            <a:pPr algn="just" eaLnBrk="1" hangingPunct="1">
              <a:buFontTx/>
              <a:buNone/>
            </a:pPr>
            <a:r>
              <a:rPr lang="en-US" altLang="en-US" sz="2400" dirty="0">
                <a:latin typeface="Perpetua" panose="02020502060401020303" pitchFamily="18" charset="0"/>
              </a:rPr>
              <a:t>   Command-line is the information that directly follows the program name on the  command line when it is executed. </a:t>
            </a:r>
          </a:p>
          <a:p>
            <a:pPr algn="just" eaLnBrk="1" hangingPunct="1">
              <a:buFontTx/>
              <a:buNone/>
            </a:pPr>
            <a:r>
              <a:rPr lang="en-US" altLang="en-US" sz="2400" dirty="0">
                <a:latin typeface="Perpetua" panose="02020502060401020303" pitchFamily="18" charset="0"/>
              </a:rPr>
              <a:t>   They are sorted as strings in a string array passed to the </a:t>
            </a:r>
            <a:r>
              <a:rPr lang="en-US" altLang="en-US" sz="2400" dirty="0" err="1">
                <a:latin typeface="Perpetua" panose="02020502060401020303" pitchFamily="18" charset="0"/>
              </a:rPr>
              <a:t>args</a:t>
            </a:r>
            <a:r>
              <a:rPr lang="en-US" altLang="en-US" sz="2400" dirty="0">
                <a:latin typeface="Perpetua" panose="02020502060401020303" pitchFamily="18" charset="0"/>
              </a:rPr>
              <a:t> parameter of main().</a:t>
            </a:r>
          </a:p>
          <a:p>
            <a:pPr algn="just" eaLnBrk="1" hangingPunct="1">
              <a:buFontTx/>
              <a:buNone/>
            </a:pPr>
            <a:r>
              <a:rPr lang="en-US" altLang="en-US" sz="2400" dirty="0">
                <a:latin typeface="Perpetua" panose="02020502060401020303" pitchFamily="18" charset="0"/>
              </a:rPr>
              <a:t>     class </a:t>
            </a:r>
            <a:r>
              <a:rPr lang="en-US" altLang="en-US" sz="2400" dirty="0" err="1">
                <a:latin typeface="Perpetua" panose="02020502060401020303" pitchFamily="18" charset="0"/>
              </a:rPr>
              <a:t>CommandLine</a:t>
            </a: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r>
              <a:rPr lang="en-US" altLang="en-US" sz="2400" b="1" dirty="0">
                <a:latin typeface="Perpetua" panose="02020502060401020303" pitchFamily="18" charset="0"/>
              </a:rPr>
              <a:t>Output:</a:t>
            </a:r>
          </a:p>
          <a:p>
            <a:pPr algn="just" eaLnBrk="1" hangingPunct="1">
              <a:buFontTx/>
              <a:buNone/>
            </a:pPr>
            <a:r>
              <a:rPr lang="en-US" altLang="en-US" sz="2400" dirty="0">
                <a:latin typeface="Perpetua" panose="02020502060401020303" pitchFamily="18" charset="0"/>
              </a:rPr>
              <a:t>                {                                                                                                  </a:t>
            </a:r>
            <a:r>
              <a:rPr lang="en-US" altLang="en-US" sz="2400" b="1" dirty="0" err="1">
                <a:latin typeface="Perpetua" panose="02020502060401020303" pitchFamily="18" charset="0"/>
              </a:rPr>
              <a:t>args</a:t>
            </a:r>
            <a:r>
              <a:rPr lang="en-US" altLang="en-US" sz="2400" b="1" dirty="0">
                <a:latin typeface="Perpetua" panose="02020502060401020303" pitchFamily="18" charset="0"/>
              </a:rPr>
              <a:t>[0] :this</a:t>
            </a:r>
          </a:p>
          <a:p>
            <a:pPr algn="just" eaLnBrk="1" hangingPunct="1">
              <a:buFontTx/>
              <a:buNone/>
            </a:pPr>
            <a:r>
              <a:rPr lang="en-US" altLang="en-US" sz="2400" dirty="0">
                <a:latin typeface="Perpetua" panose="02020502060401020303" pitchFamily="18" charset="0"/>
              </a:rPr>
              <a:t>                          for(int </a:t>
            </a:r>
            <a:r>
              <a:rPr lang="en-US" altLang="en-US" sz="2400" dirty="0" err="1">
                <a:latin typeface="Perpetua" panose="02020502060401020303" pitchFamily="18" charset="0"/>
              </a:rPr>
              <a:t>i</a:t>
            </a:r>
            <a:r>
              <a:rPr lang="en-US" altLang="en-US" sz="2400" dirty="0">
                <a:latin typeface="Perpetua" panose="02020502060401020303" pitchFamily="18" charset="0"/>
              </a:rPr>
              <a:t>=0; </a:t>
            </a:r>
            <a:r>
              <a:rPr lang="en-US" altLang="en-US" sz="2400" dirty="0" err="1">
                <a:latin typeface="Perpetua" panose="02020502060401020303" pitchFamily="18" charset="0"/>
              </a:rPr>
              <a:t>i</a:t>
            </a:r>
            <a:r>
              <a:rPr lang="en-US" altLang="en-US" sz="2400" dirty="0">
                <a:latin typeface="Perpetua" panose="02020502060401020303" pitchFamily="18" charset="0"/>
              </a:rPr>
              <a:t>&lt; </a:t>
            </a:r>
            <a:r>
              <a:rPr lang="en-US" altLang="en-US" sz="2400" dirty="0" err="1">
                <a:latin typeface="Perpetua" panose="02020502060401020303" pitchFamily="18" charset="0"/>
              </a:rPr>
              <a:t>args.length</a:t>
            </a:r>
            <a:r>
              <a:rPr lang="en-US" altLang="en-US" sz="2400" dirty="0">
                <a:latin typeface="Perpetua" panose="02020502060401020303" pitchFamily="18" charset="0"/>
              </a:rPr>
              <a:t>; </a:t>
            </a:r>
            <a:r>
              <a:rPr lang="en-US" altLang="en-US" sz="2400" dirty="0" err="1">
                <a:latin typeface="Perpetua" panose="02020502060401020303" pitchFamily="18" charset="0"/>
              </a:rPr>
              <a:t>i</a:t>
            </a:r>
            <a:r>
              <a:rPr lang="en-US" altLang="en-US" sz="2400" dirty="0">
                <a:latin typeface="Perpetua" panose="02020502060401020303" pitchFamily="18" charset="0"/>
              </a:rPr>
              <a:t>++)                                     </a:t>
            </a:r>
            <a:r>
              <a:rPr lang="en-US" altLang="en-US" sz="2400" b="1" dirty="0" err="1">
                <a:latin typeface="Perpetua" panose="02020502060401020303" pitchFamily="18" charset="0"/>
              </a:rPr>
              <a:t>args</a:t>
            </a:r>
            <a:r>
              <a:rPr lang="en-US" altLang="en-US" sz="2400" b="1" dirty="0">
                <a:latin typeface="Perpetua" panose="02020502060401020303" pitchFamily="18" charset="0"/>
              </a:rPr>
              <a:t>[1]:is</a:t>
            </a:r>
          </a:p>
          <a:p>
            <a:pPr algn="just"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args</a:t>
            </a:r>
            <a:r>
              <a:rPr lang="en-US" altLang="en-US" sz="2400" dirty="0">
                <a:latin typeface="Perpetua" panose="02020502060401020303" pitchFamily="18" charset="0"/>
              </a:rPr>
              <a:t>[“ + </a:t>
            </a:r>
            <a:r>
              <a:rPr lang="en-US" altLang="en-US" sz="2400" dirty="0" err="1">
                <a:latin typeface="Perpetua" panose="02020502060401020303" pitchFamily="18" charset="0"/>
              </a:rPr>
              <a:t>i</a:t>
            </a:r>
            <a:r>
              <a:rPr lang="en-US" altLang="en-US" sz="2400" dirty="0">
                <a:latin typeface="Perpetua" panose="02020502060401020303" pitchFamily="18" charset="0"/>
              </a:rPr>
              <a:t> + “]: “ + </a:t>
            </a:r>
            <a:r>
              <a:rPr lang="en-US" altLang="en-US" sz="2400" dirty="0" err="1">
                <a:latin typeface="Perpetua" panose="02020502060401020303" pitchFamily="18" charset="0"/>
              </a:rPr>
              <a:t>args</a:t>
            </a:r>
            <a:r>
              <a:rPr lang="en-US" altLang="en-US" sz="2400" dirty="0">
                <a:latin typeface="Perpetua" panose="02020502060401020303" pitchFamily="18" charset="0"/>
              </a:rPr>
              <a:t>[</a:t>
            </a:r>
            <a:r>
              <a:rPr lang="en-US" altLang="en-US" sz="2400" dirty="0" err="1">
                <a:latin typeface="Perpetua" panose="02020502060401020303" pitchFamily="18" charset="0"/>
              </a:rPr>
              <a:t>i</a:t>
            </a:r>
            <a:r>
              <a:rPr lang="en-US" altLang="en-US" sz="2400" dirty="0">
                <a:latin typeface="Perpetua" panose="02020502060401020303" pitchFamily="18" charset="0"/>
              </a:rPr>
              <a:t>]);             </a:t>
            </a:r>
            <a:r>
              <a:rPr lang="en-US" altLang="en-US" sz="2400" b="1" dirty="0" err="1">
                <a:latin typeface="Perpetua" panose="02020502060401020303" pitchFamily="18" charset="0"/>
              </a:rPr>
              <a:t>args</a:t>
            </a:r>
            <a:r>
              <a:rPr lang="en-US" altLang="en-US" sz="2400" b="1" dirty="0">
                <a:latin typeface="Perpetua" panose="02020502060401020303" pitchFamily="18" charset="0"/>
              </a:rPr>
              <a:t>[2]:a</a:t>
            </a:r>
          </a:p>
          <a:p>
            <a:pPr algn="just" eaLnBrk="1" hangingPunct="1">
              <a:buFontTx/>
              <a:buNone/>
            </a:pPr>
            <a:r>
              <a:rPr lang="en-US" altLang="en-US" sz="2400" dirty="0">
                <a:latin typeface="Perpetua" panose="02020502060401020303" pitchFamily="18" charset="0"/>
              </a:rPr>
              <a:t>                }                                                                                                 </a:t>
            </a:r>
            <a:r>
              <a:rPr lang="en-US" altLang="en-US" sz="2400" b="1" dirty="0" err="1">
                <a:latin typeface="Perpetua" panose="02020502060401020303" pitchFamily="18" charset="0"/>
              </a:rPr>
              <a:t>args</a:t>
            </a:r>
            <a:r>
              <a:rPr lang="en-US" altLang="en-US" sz="2400" b="1" dirty="0">
                <a:latin typeface="Perpetua" panose="02020502060401020303" pitchFamily="18" charset="0"/>
              </a:rPr>
              <a:t>[3]:test</a:t>
            </a:r>
          </a:p>
          <a:p>
            <a:pPr algn="just" eaLnBrk="1" hangingPunct="1">
              <a:buFontTx/>
              <a:buNone/>
            </a:pPr>
            <a:r>
              <a:rPr lang="en-US" altLang="en-US" sz="2400" dirty="0">
                <a:latin typeface="Perpetua" panose="02020502060401020303" pitchFamily="18" charset="0"/>
              </a:rPr>
              <a:t>      }                                                                                                           </a:t>
            </a:r>
            <a:r>
              <a:rPr lang="en-US" altLang="en-US" sz="2400" b="1" dirty="0" err="1">
                <a:latin typeface="Perpetua" panose="02020502060401020303" pitchFamily="18" charset="0"/>
              </a:rPr>
              <a:t>args</a:t>
            </a:r>
            <a:r>
              <a:rPr lang="en-US" altLang="en-US" sz="2400" b="1" dirty="0">
                <a:latin typeface="Perpetua" panose="02020502060401020303" pitchFamily="18" charset="0"/>
              </a:rPr>
              <a:t>[4]:100 </a:t>
            </a:r>
          </a:p>
          <a:p>
            <a:pPr algn="just" eaLnBrk="1" hangingPunct="1">
              <a:buFontTx/>
              <a:buNone/>
            </a:pPr>
            <a:r>
              <a:rPr lang="en-US" altLang="en-US" sz="2400" b="1" dirty="0">
                <a:latin typeface="Perpetua" panose="02020502060401020303" pitchFamily="18" charset="0"/>
              </a:rPr>
              <a:t>                                                                                                                   </a:t>
            </a:r>
            <a:r>
              <a:rPr lang="en-US" altLang="en-US" sz="2400" b="1" dirty="0" err="1">
                <a:latin typeface="Perpetua" panose="02020502060401020303" pitchFamily="18" charset="0"/>
              </a:rPr>
              <a:t>args</a:t>
            </a:r>
            <a:r>
              <a:rPr lang="en-US" altLang="en-US" sz="2400" b="1" dirty="0">
                <a:latin typeface="Perpetua" panose="02020502060401020303" pitchFamily="18" charset="0"/>
              </a:rPr>
              <a:t>[5]:-1</a:t>
            </a:r>
          </a:p>
          <a:p>
            <a:pPr eaLnBrk="1" hangingPunct="1"/>
            <a:endParaRPr lang="en-US" altLang="en-US" sz="2400" dirty="0">
              <a:latin typeface="Perpetua" panose="02020502060401020303" pitchFamily="18" charset="0"/>
            </a:endParaRPr>
          </a:p>
        </p:txBody>
      </p:sp>
      <p:sp>
        <p:nvSpPr>
          <p:cNvPr id="5" name="Rectangle 4">
            <a:extLst>
              <a:ext uri="{FF2B5EF4-FFF2-40B4-BE49-F238E27FC236}">
                <a16:creationId xmlns:a16="http://schemas.microsoft.com/office/drawing/2014/main" id="{C6FCD4EA-5E94-4726-8079-70595DBA58D1}"/>
              </a:ext>
            </a:extLst>
          </p:cNvPr>
          <p:cNvSpPr/>
          <p:nvPr/>
        </p:nvSpPr>
        <p:spPr>
          <a:xfrm>
            <a:off x="2333625" y="5820460"/>
            <a:ext cx="6096000" cy="707886"/>
          </a:xfrm>
          <a:prstGeom prst="rect">
            <a:avLst/>
          </a:prstGeom>
        </p:spPr>
        <p:txBody>
          <a:bodyPr>
            <a:spAutoFit/>
          </a:bodyPr>
          <a:lstStyle/>
          <a:p>
            <a:pPr algn="just"/>
            <a:r>
              <a:rPr lang="en-US" altLang="en-US" sz="2000" b="1" dirty="0">
                <a:latin typeface="Perpetua" panose="02020502060401020303" pitchFamily="18" charset="0"/>
              </a:rPr>
              <a:t>Program execution at command prompt:</a:t>
            </a:r>
          </a:p>
          <a:p>
            <a:pPr algn="just"/>
            <a:r>
              <a:rPr lang="en-US" altLang="en-US" sz="2000" dirty="0">
                <a:latin typeface="Perpetua" panose="02020502060401020303" pitchFamily="18" charset="0"/>
              </a:rPr>
              <a:t>Java </a:t>
            </a:r>
            <a:r>
              <a:rPr lang="en-US" altLang="en-US" sz="2000" dirty="0" err="1">
                <a:latin typeface="Perpetua" panose="02020502060401020303" pitchFamily="18" charset="0"/>
              </a:rPr>
              <a:t>CommandLine</a:t>
            </a:r>
            <a:r>
              <a:rPr lang="en-US" altLang="en-US" sz="2000" dirty="0">
                <a:latin typeface="Perpetua" panose="02020502060401020303" pitchFamily="18" charset="0"/>
              </a:rPr>
              <a:t>      this is a test 100 -1</a:t>
            </a:r>
          </a:p>
        </p:txBody>
      </p:sp>
      <p:sp>
        <p:nvSpPr>
          <p:cNvPr id="6" name="Footer Placeholder 5">
            <a:extLst>
              <a:ext uri="{FF2B5EF4-FFF2-40B4-BE49-F238E27FC236}">
                <a16:creationId xmlns:a16="http://schemas.microsoft.com/office/drawing/2014/main" id="{3119C2DE-4F28-461D-8A7A-F9944C89F8A7}"/>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95FE86A4-02C3-4EBA-94B5-E6E42B52B877}"/>
              </a:ext>
            </a:extLst>
          </p:cNvPr>
          <p:cNvSpPr>
            <a:spLocks noGrp="1"/>
          </p:cNvSpPr>
          <p:nvPr>
            <p:ph type="sldNum" sz="quarter" idx="12"/>
          </p:nvPr>
        </p:nvSpPr>
        <p:spPr/>
        <p:txBody>
          <a:bodyPr/>
          <a:lstStyle/>
          <a:p>
            <a:fld id="{5FA48C45-9521-491C-91CF-B3D0F067F577}" type="slidenum">
              <a:rPr lang="en-IN" smtClean="0"/>
              <a:t>134</a:t>
            </a:fld>
            <a:endParaRPr lang="en-IN"/>
          </a:p>
        </p:txBody>
      </p:sp>
    </p:spTree>
    <p:extLst>
      <p:ext uri="{BB962C8B-B14F-4D97-AF65-F5344CB8AC3E}">
        <p14:creationId xmlns:p14="http://schemas.microsoft.com/office/powerpoint/2010/main" val="175985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1FD39-B5F2-45E9-872E-38038BF4D4AD}"/>
              </a:ext>
            </a:extLst>
          </p:cNvPr>
          <p:cNvSpPr>
            <a:spLocks noGrp="1"/>
          </p:cNvSpPr>
          <p:nvPr>
            <p:ph idx="1"/>
          </p:nvPr>
        </p:nvSpPr>
        <p:spPr>
          <a:xfrm>
            <a:off x="265043" y="160020"/>
            <a:ext cx="11714922" cy="6606539"/>
          </a:xfrm>
        </p:spPr>
        <p:txBody>
          <a:bodyPr>
            <a:normAutofit fontScale="85000" lnSpcReduction="20000"/>
          </a:bodyPr>
          <a:lstStyle/>
          <a:p>
            <a:pPr algn="just"/>
            <a:r>
              <a:rPr lang="en-US" dirty="0">
                <a:latin typeface="Perpetua" panose="02020502060401020303" pitchFamily="18" charset="0"/>
              </a:rPr>
              <a:t>Notice that Java is just a name, not an acronym.</a:t>
            </a:r>
          </a:p>
          <a:p>
            <a:pPr algn="just"/>
            <a:r>
              <a:rPr lang="en-US" dirty="0">
                <a:latin typeface="Perpetua" panose="02020502060401020303" pitchFamily="18" charset="0"/>
              </a:rPr>
              <a:t>Initially developed by James Gosling at </a:t>
            </a:r>
            <a:r>
              <a:rPr lang="en-US" dirty="0">
                <a:latin typeface="Perpetua" panose="02020502060401020303" pitchFamily="18" charset="0"/>
                <a:hlinkClick r:id="rId2"/>
              </a:rPr>
              <a:t>Sun Microsystems</a:t>
            </a:r>
            <a:r>
              <a:rPr lang="en-US" dirty="0">
                <a:latin typeface="Perpetua" panose="02020502060401020303" pitchFamily="18" charset="0"/>
              </a:rPr>
              <a:t> (which is now a subsidiary of Oracle Corporation) and released in 1995.</a:t>
            </a:r>
          </a:p>
          <a:p>
            <a:pPr algn="just"/>
            <a:r>
              <a:rPr lang="en-US" dirty="0">
                <a:latin typeface="Perpetua" panose="02020502060401020303" pitchFamily="18" charset="0"/>
              </a:rPr>
              <a:t>In 1995, Time magazine called </a:t>
            </a:r>
            <a:r>
              <a:rPr lang="en-US" b="1" dirty="0">
                <a:latin typeface="Perpetua" panose="02020502060401020303" pitchFamily="18" charset="0"/>
              </a:rPr>
              <a:t>Java one of the Ten Best Products of 1995</a:t>
            </a:r>
            <a:r>
              <a:rPr lang="en-US" dirty="0">
                <a:latin typeface="Perpetua" panose="02020502060401020303" pitchFamily="18" charset="0"/>
              </a:rPr>
              <a:t>.</a:t>
            </a:r>
          </a:p>
          <a:p>
            <a:pPr marL="0" indent="0" algn="just">
              <a:buNone/>
            </a:pPr>
            <a:r>
              <a:rPr lang="en-US" b="1" dirty="0">
                <a:latin typeface="Perpetua" panose="02020502060401020303" pitchFamily="18" charset="0"/>
              </a:rPr>
              <a:t>Java Version History</a:t>
            </a:r>
          </a:p>
          <a:p>
            <a:pPr marL="514350" indent="-514350" algn="just">
              <a:buFont typeface="+mj-lt"/>
              <a:buAutoNum type="arabicPeriod"/>
            </a:pPr>
            <a:r>
              <a:rPr lang="en-IN" dirty="0">
                <a:latin typeface="Perpetua" panose="02020502060401020303" pitchFamily="18" charset="0"/>
              </a:rPr>
              <a:t>JDK Alpha and Beta (1995)</a:t>
            </a:r>
          </a:p>
          <a:p>
            <a:pPr marL="514350" indent="-514350" algn="just">
              <a:buFont typeface="+mj-lt"/>
              <a:buAutoNum type="arabicPeriod"/>
            </a:pPr>
            <a:r>
              <a:rPr lang="en-IN" dirty="0">
                <a:latin typeface="Perpetua" panose="02020502060401020303" pitchFamily="18" charset="0"/>
              </a:rPr>
              <a:t>JDK 1.0 (23rd Jan 1996)</a:t>
            </a:r>
          </a:p>
          <a:p>
            <a:pPr marL="514350" indent="-514350" algn="just">
              <a:buFont typeface="+mj-lt"/>
              <a:buAutoNum type="arabicPeriod"/>
            </a:pPr>
            <a:r>
              <a:rPr lang="en-IN" dirty="0">
                <a:latin typeface="Perpetua" panose="02020502060401020303" pitchFamily="18" charset="0"/>
              </a:rPr>
              <a:t>JDK 1.1 (19th Feb 1997)</a:t>
            </a:r>
          </a:p>
          <a:p>
            <a:pPr marL="514350" indent="-514350" algn="just">
              <a:buFont typeface="+mj-lt"/>
              <a:buAutoNum type="arabicPeriod"/>
            </a:pPr>
            <a:r>
              <a:rPr lang="en-IN" dirty="0">
                <a:latin typeface="Perpetua" panose="02020502060401020303" pitchFamily="18" charset="0"/>
              </a:rPr>
              <a:t>J2SE 1.2 (8th Dec 1998)</a:t>
            </a:r>
          </a:p>
          <a:p>
            <a:pPr marL="514350" indent="-514350" algn="just">
              <a:buFont typeface="+mj-lt"/>
              <a:buAutoNum type="arabicPeriod"/>
            </a:pPr>
            <a:r>
              <a:rPr lang="en-IN" dirty="0">
                <a:latin typeface="Perpetua" panose="02020502060401020303" pitchFamily="18" charset="0"/>
              </a:rPr>
              <a:t>J2SE 1.3 (8th May 2000)</a:t>
            </a:r>
          </a:p>
          <a:p>
            <a:pPr marL="514350" indent="-514350" algn="just">
              <a:buFont typeface="+mj-lt"/>
              <a:buAutoNum type="arabicPeriod"/>
            </a:pPr>
            <a:r>
              <a:rPr lang="en-IN" dirty="0">
                <a:latin typeface="Perpetua" panose="02020502060401020303" pitchFamily="18" charset="0"/>
              </a:rPr>
              <a:t>J2SE 1.4 (6th Feb 2002)</a:t>
            </a:r>
          </a:p>
          <a:p>
            <a:pPr marL="514350" indent="-514350" algn="just">
              <a:buFont typeface="+mj-lt"/>
              <a:buAutoNum type="arabicPeriod"/>
            </a:pPr>
            <a:r>
              <a:rPr lang="en-IN" dirty="0">
                <a:latin typeface="Perpetua" panose="02020502060401020303" pitchFamily="18" charset="0"/>
              </a:rPr>
              <a:t>J2SE 5.0 (30th Sep 2004)</a:t>
            </a:r>
          </a:p>
          <a:p>
            <a:pPr marL="514350" indent="-514350" algn="just">
              <a:buFont typeface="+mj-lt"/>
              <a:buAutoNum type="arabicPeriod"/>
            </a:pPr>
            <a:r>
              <a:rPr lang="en-IN" dirty="0">
                <a:latin typeface="Perpetua" panose="02020502060401020303" pitchFamily="18" charset="0"/>
              </a:rPr>
              <a:t>Java SE 6 (11th Dec 2006)</a:t>
            </a:r>
          </a:p>
          <a:p>
            <a:pPr marL="514350" indent="-514350" algn="just">
              <a:buFont typeface="+mj-lt"/>
              <a:buAutoNum type="arabicPeriod"/>
            </a:pPr>
            <a:r>
              <a:rPr lang="en-IN" dirty="0">
                <a:latin typeface="Perpetua" panose="02020502060401020303" pitchFamily="18" charset="0"/>
              </a:rPr>
              <a:t>Java SE 7 (28th July 2011)</a:t>
            </a:r>
          </a:p>
          <a:p>
            <a:pPr marL="514350" indent="-514350" algn="just">
              <a:buFont typeface="+mj-lt"/>
              <a:buAutoNum type="arabicPeriod"/>
            </a:pPr>
            <a:r>
              <a:rPr lang="en-IN" dirty="0">
                <a:latin typeface="Perpetua" panose="02020502060401020303" pitchFamily="18" charset="0"/>
              </a:rPr>
              <a:t>Java SE 8 (18th Mar 2014)</a:t>
            </a:r>
          </a:p>
          <a:p>
            <a:pPr marL="514350" indent="-514350" algn="just">
              <a:buFont typeface="+mj-lt"/>
              <a:buAutoNum type="arabicPeriod"/>
            </a:pPr>
            <a:r>
              <a:rPr lang="en-IN" dirty="0">
                <a:latin typeface="Perpetua" panose="02020502060401020303" pitchFamily="18" charset="0"/>
              </a:rPr>
              <a:t>Java SE 9 (21st Sep 2017)</a:t>
            </a:r>
          </a:p>
          <a:p>
            <a:pPr marL="514350" indent="-514350" algn="just">
              <a:buFont typeface="+mj-lt"/>
              <a:buAutoNum type="arabicPeriod"/>
            </a:pPr>
            <a:r>
              <a:rPr lang="en-IN" dirty="0">
                <a:latin typeface="Perpetua" panose="02020502060401020303" pitchFamily="18" charset="0"/>
              </a:rPr>
              <a:t>Java SE 10 (20th Mar 2018)</a:t>
            </a:r>
          </a:p>
        </p:txBody>
      </p:sp>
      <p:sp>
        <p:nvSpPr>
          <p:cNvPr id="2" name="Footer Placeholder 1">
            <a:extLst>
              <a:ext uri="{FF2B5EF4-FFF2-40B4-BE49-F238E27FC236}">
                <a16:creationId xmlns:a16="http://schemas.microsoft.com/office/drawing/2014/main" id="{AAA2C148-F053-4224-A63A-A06876428BC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033A24F6-7449-4296-90FD-6B7ACF394BBA}"/>
              </a:ext>
            </a:extLst>
          </p:cNvPr>
          <p:cNvSpPr>
            <a:spLocks noGrp="1"/>
          </p:cNvSpPr>
          <p:nvPr>
            <p:ph type="sldNum" sz="quarter" idx="12"/>
          </p:nvPr>
        </p:nvSpPr>
        <p:spPr/>
        <p:txBody>
          <a:bodyPr/>
          <a:lstStyle/>
          <a:p>
            <a:fld id="{5FA48C45-9521-491C-91CF-B3D0F067F577}" type="slidenum">
              <a:rPr lang="en-IN" smtClean="0"/>
              <a:t>14</a:t>
            </a:fld>
            <a:endParaRPr lang="en-IN"/>
          </a:p>
        </p:txBody>
      </p:sp>
    </p:spTree>
    <p:extLst>
      <p:ext uri="{BB962C8B-B14F-4D97-AF65-F5344CB8AC3E}">
        <p14:creationId xmlns:p14="http://schemas.microsoft.com/office/powerpoint/2010/main" val="50851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F463E-12AB-42B2-BAA6-17BD57D492AD}"/>
              </a:ext>
            </a:extLst>
          </p:cNvPr>
          <p:cNvSpPr>
            <a:spLocks noGrp="1"/>
          </p:cNvSpPr>
          <p:nvPr>
            <p:ph idx="1"/>
          </p:nvPr>
        </p:nvSpPr>
        <p:spPr>
          <a:xfrm>
            <a:off x="262890" y="262890"/>
            <a:ext cx="11727180" cy="6389370"/>
          </a:xfrm>
        </p:spPr>
        <p:txBody>
          <a:bodyPr>
            <a:normAutofit/>
          </a:bodyPr>
          <a:lstStyle/>
          <a:p>
            <a:pPr algn="just"/>
            <a:r>
              <a:rPr lang="en-US" dirty="0">
                <a:latin typeface="Perpetua" panose="02020502060401020303" pitchFamily="18" charset="0"/>
              </a:rPr>
              <a:t>Somewhat surprisingly, the original impetus for Java was not the Internet! Instead, the primary motivation was the need for a platform-independent (that is, architecture-neutral) language that could be used to create software to be embedded in various consumer electronic devices, such as microwave ovens and remote controls. As you can probably guess, many different types of CPUs are used as controllers.</a:t>
            </a:r>
          </a:p>
          <a:p>
            <a:pPr algn="just"/>
            <a:r>
              <a:rPr lang="en-US" dirty="0">
                <a:latin typeface="Perpetua" panose="02020502060401020303" pitchFamily="18" charset="0"/>
              </a:rPr>
              <a:t>The trouble with C and C++ (and most other languages) is that they are designed to be compiled for a specific target. Although it is possible to compile a C++ program for just about any type of CPU, to do so requires a full C++ compiler targeted for that CPU.</a:t>
            </a:r>
          </a:p>
          <a:p>
            <a:pPr algn="just"/>
            <a:r>
              <a:rPr lang="en-US" dirty="0">
                <a:latin typeface="Perpetua" panose="02020502060401020303" pitchFamily="18" charset="0"/>
              </a:rPr>
              <a:t>An easier and more cost-efficient solution was needed. To find such a solution, Gosling and others began work on a portable, platform-independent language that could be used to produce code that would run on a variety of CPUs under differing environments. This effort ultimately led to the creation of Java.</a:t>
            </a:r>
          </a:p>
          <a:p>
            <a:pPr algn="just"/>
            <a:r>
              <a:rPr lang="en-US" dirty="0">
                <a:latin typeface="Perpetua" panose="02020502060401020303" pitchFamily="18" charset="0"/>
              </a:rPr>
              <a:t>However, with the emergence of the World Wide Web, Java was propelled to the forefront of computer language design, because the Web, too, demanded portable programs.</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6D450078-FB8D-48AC-AB3F-532D085E05E4}"/>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751731A9-EB76-4799-AE97-0DE3DCEACCDF}"/>
              </a:ext>
            </a:extLst>
          </p:cNvPr>
          <p:cNvSpPr>
            <a:spLocks noGrp="1"/>
          </p:cNvSpPr>
          <p:nvPr>
            <p:ph type="sldNum" sz="quarter" idx="12"/>
          </p:nvPr>
        </p:nvSpPr>
        <p:spPr/>
        <p:txBody>
          <a:bodyPr/>
          <a:lstStyle/>
          <a:p>
            <a:fld id="{5FA48C45-9521-491C-91CF-B3D0F067F577}" type="slidenum">
              <a:rPr lang="en-IN" smtClean="0"/>
              <a:t>15</a:t>
            </a:fld>
            <a:endParaRPr lang="en-IN"/>
          </a:p>
        </p:txBody>
      </p:sp>
    </p:spTree>
    <p:extLst>
      <p:ext uri="{BB962C8B-B14F-4D97-AF65-F5344CB8AC3E}">
        <p14:creationId xmlns:p14="http://schemas.microsoft.com/office/powerpoint/2010/main" val="298935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88502-8E58-4388-BD94-6E752F01333D}"/>
              </a:ext>
            </a:extLst>
          </p:cNvPr>
          <p:cNvSpPr>
            <a:spLocks noGrp="1"/>
          </p:cNvSpPr>
          <p:nvPr>
            <p:ph idx="1"/>
          </p:nvPr>
        </p:nvSpPr>
        <p:spPr>
          <a:xfrm>
            <a:off x="242887" y="257175"/>
            <a:ext cx="11730037" cy="6357938"/>
          </a:xfrm>
        </p:spPr>
        <p:txBody>
          <a:bodyPr>
            <a:normAutofit/>
          </a:bodyPr>
          <a:lstStyle/>
          <a:p>
            <a:pPr marL="0" indent="0" algn="just">
              <a:buNone/>
            </a:pPr>
            <a:r>
              <a:rPr lang="en-US" b="1" dirty="0">
                <a:latin typeface="Perpetua" panose="02020502060401020303" pitchFamily="18" charset="0"/>
              </a:rPr>
              <a:t>How Java Changed the Internet</a:t>
            </a:r>
          </a:p>
          <a:p>
            <a:pPr marL="0" indent="0" algn="just">
              <a:buNone/>
            </a:pPr>
            <a:r>
              <a:rPr lang="en-US" dirty="0">
                <a:latin typeface="Perpetua" panose="02020502060401020303" pitchFamily="18" charset="0"/>
              </a:rPr>
              <a:t>The Internet helped catapult Java to the forefront of programming, and Java, in turn, had a profound effect on the Internet.</a:t>
            </a:r>
          </a:p>
          <a:p>
            <a:pPr marL="0" indent="0" algn="just">
              <a:buNone/>
            </a:pPr>
            <a:r>
              <a:rPr lang="en-US" b="1" dirty="0">
                <a:latin typeface="Perpetua" panose="02020502060401020303" pitchFamily="18" charset="0"/>
              </a:rPr>
              <a:t>Java Applets</a:t>
            </a:r>
          </a:p>
          <a:p>
            <a:pPr marL="0" indent="0" algn="just">
              <a:buNone/>
            </a:pPr>
            <a:r>
              <a:rPr lang="en-US" dirty="0">
                <a:latin typeface="Perpetua" panose="02020502060401020303" pitchFamily="18" charset="0"/>
              </a:rPr>
              <a:t>An applet is a special kind of Java program that is designed to be transmitted over the Internet and automatically executed by a Java-compatible web browser.</a:t>
            </a:r>
          </a:p>
          <a:p>
            <a:pPr marL="0" indent="0" algn="just">
              <a:buNone/>
            </a:pPr>
            <a:r>
              <a:rPr lang="en-US" dirty="0">
                <a:latin typeface="Perpetua" panose="02020502060401020303" pitchFamily="18" charset="0"/>
              </a:rPr>
              <a:t>Applets are intended to be small programs. They are typically used to display data provided by the server, handle user input, or provide simple functions, such as a loan calculator, that execute locally, rather than on the server.</a:t>
            </a:r>
          </a:p>
          <a:p>
            <a:pPr marL="0" indent="0" algn="just">
              <a:buNone/>
            </a:pPr>
            <a:r>
              <a:rPr lang="en-US" b="1" dirty="0">
                <a:latin typeface="Perpetua" panose="02020502060401020303" pitchFamily="18" charset="0"/>
              </a:rPr>
              <a:t>Security</a:t>
            </a:r>
          </a:p>
          <a:p>
            <a:pPr marL="0" indent="0" algn="just">
              <a:buNone/>
            </a:pPr>
            <a:r>
              <a:rPr lang="en-US" dirty="0">
                <a:latin typeface="Perpetua" panose="02020502060401020303" pitchFamily="18" charset="0"/>
              </a:rPr>
              <a:t>As you are likely aware, every time you download a “normal” program, you are taking a risk, because the code you are downloading might contain a virus, Trojan horse, or other harmful code. At the core of the problem is the fact that malicious code can cause its damage because it has gained unauthorized access to system resources.</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B9225BBD-D6E5-4809-9A8E-CDA4FD1B42D1}"/>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3A267137-8062-45E7-B089-A62EC1FEB55F}"/>
              </a:ext>
            </a:extLst>
          </p:cNvPr>
          <p:cNvSpPr>
            <a:spLocks noGrp="1"/>
          </p:cNvSpPr>
          <p:nvPr>
            <p:ph type="sldNum" sz="quarter" idx="12"/>
          </p:nvPr>
        </p:nvSpPr>
        <p:spPr/>
        <p:txBody>
          <a:bodyPr/>
          <a:lstStyle/>
          <a:p>
            <a:fld id="{5FA48C45-9521-491C-91CF-B3D0F067F577}" type="slidenum">
              <a:rPr lang="en-IN" smtClean="0"/>
              <a:t>16</a:t>
            </a:fld>
            <a:endParaRPr lang="en-IN"/>
          </a:p>
        </p:txBody>
      </p:sp>
    </p:spTree>
    <p:extLst>
      <p:ext uri="{BB962C8B-B14F-4D97-AF65-F5344CB8AC3E}">
        <p14:creationId xmlns:p14="http://schemas.microsoft.com/office/powerpoint/2010/main" val="195995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9526A-A4F6-4D37-90CA-6FDCFD13E2F2}"/>
              </a:ext>
            </a:extLst>
          </p:cNvPr>
          <p:cNvSpPr>
            <a:spLocks noGrp="1"/>
          </p:cNvSpPr>
          <p:nvPr>
            <p:ph idx="1"/>
          </p:nvPr>
        </p:nvSpPr>
        <p:spPr>
          <a:xfrm>
            <a:off x="200025" y="242888"/>
            <a:ext cx="11787188" cy="6415087"/>
          </a:xfrm>
        </p:spPr>
        <p:txBody>
          <a:bodyPr/>
          <a:lstStyle/>
          <a:p>
            <a:pPr marL="0" indent="0" algn="just">
              <a:buNone/>
            </a:pPr>
            <a:r>
              <a:rPr lang="en-US" dirty="0">
                <a:latin typeface="Perpetua" panose="02020502060401020303" pitchFamily="18" charset="0"/>
              </a:rPr>
              <a:t>Java achieved this protection by confining an applet to the Java execution environment and not allowing it access to other parts of the computer.</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Portability</a:t>
            </a:r>
          </a:p>
          <a:p>
            <a:pPr marL="0" indent="0" algn="just">
              <a:buNone/>
            </a:pPr>
            <a:r>
              <a:rPr lang="en-US" dirty="0">
                <a:latin typeface="Perpetua" panose="02020502060401020303" pitchFamily="18" charset="0"/>
              </a:rPr>
              <a:t>Portability is a major aspect of the Internet because there are many different types of computers and operating systems connected to it. If a Java program were to be run on virtually any computer connected to the Internet, there needed to be some way to enable that program to execute on different systems. For example, in the case of an applet, the same applet must be able to be downloaded and executed by the wide variety of CPUs, operating systems, and browsers connected to the Internet.</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3F1B0C07-59C7-4FB5-AB96-A25121D66D6A}"/>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1AAFF10B-2026-4888-BAD7-C4E7DDB04BBE}"/>
              </a:ext>
            </a:extLst>
          </p:cNvPr>
          <p:cNvSpPr>
            <a:spLocks noGrp="1"/>
          </p:cNvSpPr>
          <p:nvPr>
            <p:ph type="sldNum" sz="quarter" idx="12"/>
          </p:nvPr>
        </p:nvSpPr>
        <p:spPr/>
        <p:txBody>
          <a:bodyPr/>
          <a:lstStyle/>
          <a:p>
            <a:fld id="{5FA48C45-9521-491C-91CF-B3D0F067F577}" type="slidenum">
              <a:rPr lang="en-IN" smtClean="0"/>
              <a:t>17</a:t>
            </a:fld>
            <a:endParaRPr lang="en-IN"/>
          </a:p>
        </p:txBody>
      </p:sp>
    </p:spTree>
    <p:extLst>
      <p:ext uri="{BB962C8B-B14F-4D97-AF65-F5344CB8AC3E}">
        <p14:creationId xmlns:p14="http://schemas.microsoft.com/office/powerpoint/2010/main" val="407433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1396D-886D-40F0-BC46-53125059969B}"/>
              </a:ext>
            </a:extLst>
          </p:cNvPr>
          <p:cNvSpPr>
            <a:spLocks noGrp="1"/>
          </p:cNvSpPr>
          <p:nvPr>
            <p:ph idx="1"/>
          </p:nvPr>
        </p:nvSpPr>
        <p:spPr>
          <a:xfrm>
            <a:off x="200025" y="200025"/>
            <a:ext cx="11744325" cy="6457950"/>
          </a:xfrm>
        </p:spPr>
        <p:txBody>
          <a:bodyPr>
            <a:normAutofit/>
          </a:bodyPr>
          <a:lstStyle/>
          <a:p>
            <a:pPr marL="0" indent="0" algn="just">
              <a:buNone/>
            </a:pPr>
            <a:r>
              <a:rPr lang="en-IN" b="1" dirty="0">
                <a:latin typeface="Perpetua" panose="02020502060401020303" pitchFamily="18" charset="0"/>
              </a:rPr>
              <a:t>Java’s Magic: The Bytecode</a:t>
            </a:r>
          </a:p>
          <a:p>
            <a:pPr marL="0" indent="0" algn="just">
              <a:buNone/>
            </a:pPr>
            <a:r>
              <a:rPr lang="en-US" dirty="0">
                <a:latin typeface="Perpetua" panose="02020502060401020303" pitchFamily="18" charset="0"/>
              </a:rPr>
              <a:t>The key that allows Java to solve both the security and the portability problems just described is that the output of a Java compiler is not executable code. Rather, it is bytecode. </a:t>
            </a:r>
          </a:p>
          <a:p>
            <a:pPr marL="0" indent="0" algn="just">
              <a:buNone/>
            </a:pPr>
            <a:r>
              <a:rPr lang="en-US" i="1" dirty="0">
                <a:latin typeface="Perpetua" panose="02020502060401020303" pitchFamily="18" charset="0"/>
              </a:rPr>
              <a:t>Bytecode </a:t>
            </a:r>
            <a:r>
              <a:rPr lang="en-US" dirty="0">
                <a:latin typeface="Perpetua" panose="02020502060401020303" pitchFamily="18" charset="0"/>
              </a:rPr>
              <a:t>is a highly optimized set of instructions designed to be executed by the Java run-time system, which is called the </a:t>
            </a:r>
            <a:r>
              <a:rPr lang="en-US" i="1" dirty="0">
                <a:latin typeface="Perpetua" panose="02020502060401020303" pitchFamily="18" charset="0"/>
              </a:rPr>
              <a:t>Java Virtual Machine (JVM). </a:t>
            </a:r>
            <a:r>
              <a:rPr lang="en-US" dirty="0">
                <a:latin typeface="Perpetua" panose="02020502060401020303" pitchFamily="18" charset="0"/>
              </a:rPr>
              <a:t>In essence, the original JVM was designed as </a:t>
            </a:r>
            <a:r>
              <a:rPr lang="en-IN" dirty="0">
                <a:latin typeface="Perpetua" panose="02020502060401020303" pitchFamily="18" charset="0"/>
              </a:rPr>
              <a:t>an </a:t>
            </a:r>
            <a:r>
              <a:rPr lang="en-IN" i="1" dirty="0">
                <a:latin typeface="Perpetua" panose="02020502060401020303" pitchFamily="18" charset="0"/>
              </a:rPr>
              <a:t>interpreter for bytecode</a:t>
            </a:r>
            <a:r>
              <a:rPr lang="en-IN" dirty="0">
                <a:latin typeface="Perpetua" panose="02020502060401020303" pitchFamily="18" charset="0"/>
              </a:rPr>
              <a:t>.</a:t>
            </a:r>
          </a:p>
          <a:p>
            <a:pPr marL="0" indent="0" algn="just">
              <a:buNone/>
            </a:pPr>
            <a:r>
              <a:rPr lang="en-US" dirty="0">
                <a:latin typeface="Perpetua" panose="02020502060401020303" pitchFamily="18" charset="0"/>
              </a:rPr>
              <a:t>Translating a Java program into bytecode makes it much easier to run a program in a wide variety of environments because only the JVM needs to be implemented for each platform. Once the run-time package exists for a given system, any Java program can run on it.</a:t>
            </a:r>
          </a:p>
          <a:p>
            <a:pPr marL="0" indent="0" algn="just">
              <a:buNone/>
            </a:pPr>
            <a:r>
              <a:rPr lang="en-US" dirty="0">
                <a:latin typeface="Perpetua" panose="02020502060401020303" pitchFamily="18" charset="0"/>
              </a:rPr>
              <a:t>If a Java program were compiled to native code, then different versions of the same program would have to exist for each type of CPU connected to the Internet. This is, of course, not a feasible solution. Thus, the execution of bytecode by the JVM is the easiest way to create truly portable programs.</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8EFADD36-988E-4CAE-A686-327F9C3EC57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865A63FD-4C65-4B0C-82C3-8D9B379CEBA5}"/>
              </a:ext>
            </a:extLst>
          </p:cNvPr>
          <p:cNvSpPr>
            <a:spLocks noGrp="1"/>
          </p:cNvSpPr>
          <p:nvPr>
            <p:ph type="sldNum" sz="quarter" idx="12"/>
          </p:nvPr>
        </p:nvSpPr>
        <p:spPr/>
        <p:txBody>
          <a:bodyPr/>
          <a:lstStyle/>
          <a:p>
            <a:fld id="{5FA48C45-9521-491C-91CF-B3D0F067F577}" type="slidenum">
              <a:rPr lang="en-IN" smtClean="0"/>
              <a:t>18</a:t>
            </a:fld>
            <a:endParaRPr lang="en-IN"/>
          </a:p>
        </p:txBody>
      </p:sp>
    </p:spTree>
    <p:extLst>
      <p:ext uri="{BB962C8B-B14F-4D97-AF65-F5344CB8AC3E}">
        <p14:creationId xmlns:p14="http://schemas.microsoft.com/office/powerpoint/2010/main" val="63768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4C14E-1971-4876-9340-0D0CCE0459FF}"/>
              </a:ext>
            </a:extLst>
          </p:cNvPr>
          <p:cNvSpPr>
            <a:spLocks noGrp="1"/>
          </p:cNvSpPr>
          <p:nvPr>
            <p:ph idx="1"/>
          </p:nvPr>
        </p:nvSpPr>
        <p:spPr>
          <a:xfrm>
            <a:off x="271463" y="285750"/>
            <a:ext cx="11658600" cy="6272213"/>
          </a:xfrm>
        </p:spPr>
        <p:txBody>
          <a:bodyPr>
            <a:normAutofit lnSpcReduction="10000"/>
          </a:bodyPr>
          <a:lstStyle/>
          <a:p>
            <a:pPr algn="just"/>
            <a:r>
              <a:rPr lang="en-US" dirty="0">
                <a:latin typeface="Perpetua" panose="02020502060401020303" pitchFamily="18" charset="0"/>
              </a:rPr>
              <a:t>The fact that a Java program is executed by the JVM also helps to make it secure. Because the JVM is in control, it can contain the program and prevent it from generating side effects outside of the system.</a:t>
            </a:r>
          </a:p>
          <a:p>
            <a:pPr algn="just"/>
            <a:r>
              <a:rPr lang="en-US" dirty="0">
                <a:latin typeface="Perpetua" panose="02020502060401020303" pitchFamily="18" charset="0"/>
              </a:rPr>
              <a:t>In general, when a program is compiled to an intermediate form and then interpreted by a virtual machine, it runs slower than it would run if compiled to executable code. However, with Java, the differential between the two is not so great. Because bytecode has been highly optimized, the use of bytecode enables the JVM to execute programs much faster than you might expect.</a:t>
            </a:r>
          </a:p>
          <a:p>
            <a:pPr algn="just"/>
            <a:r>
              <a:rPr lang="en-US" dirty="0" err="1">
                <a:latin typeface="Perpetua" panose="02020502060401020303" pitchFamily="18" charset="0"/>
              </a:rPr>
              <a:t>HotSpot</a:t>
            </a:r>
            <a:r>
              <a:rPr lang="en-US" dirty="0">
                <a:latin typeface="Perpetua" panose="02020502060401020303" pitchFamily="18" charset="0"/>
              </a:rPr>
              <a:t> provides a Just-In-Time (JIT) compiler for bytecode. When a JIT compiler is part of the JVM, selected portions of bytecode are compiled into executable code in real time, on a piece-by-piece, demand basis. It is important to understand that it is not practical to compile an entire Java program into executable code all at once, because Java performs various run-time checks that can be done only at run time. Instead, a JIT compiler compiles code as it is needed, during execution. Furthermore, not all sequences of bytecode are compiled—only those that will benefit from compilation. The remaining code is simply interpreted. However, the just-in-time approach still yields a significant performance boost.</a:t>
            </a:r>
          </a:p>
          <a:p>
            <a:pPr algn="just"/>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7BD533D1-D9C5-465B-9DCB-8AFF2F6E132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7F124BD8-0F48-43B3-86F5-00C37808CBBC}"/>
              </a:ext>
            </a:extLst>
          </p:cNvPr>
          <p:cNvSpPr>
            <a:spLocks noGrp="1"/>
          </p:cNvSpPr>
          <p:nvPr>
            <p:ph type="sldNum" sz="quarter" idx="12"/>
          </p:nvPr>
        </p:nvSpPr>
        <p:spPr/>
        <p:txBody>
          <a:bodyPr/>
          <a:lstStyle/>
          <a:p>
            <a:fld id="{5FA48C45-9521-491C-91CF-B3D0F067F577}" type="slidenum">
              <a:rPr lang="en-IN" smtClean="0"/>
              <a:t>19</a:t>
            </a:fld>
            <a:endParaRPr lang="en-IN"/>
          </a:p>
        </p:txBody>
      </p:sp>
    </p:spTree>
    <p:extLst>
      <p:ext uri="{BB962C8B-B14F-4D97-AF65-F5344CB8AC3E}">
        <p14:creationId xmlns:p14="http://schemas.microsoft.com/office/powerpoint/2010/main" val="117089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874C0-2B43-49A0-B201-39BB35F58158}"/>
              </a:ext>
            </a:extLst>
          </p:cNvPr>
          <p:cNvPicPr>
            <a:picLocks noChangeAspect="1"/>
          </p:cNvPicPr>
          <p:nvPr/>
        </p:nvPicPr>
        <p:blipFill>
          <a:blip r:embed="rId2"/>
          <a:stretch>
            <a:fillRect/>
          </a:stretch>
        </p:blipFill>
        <p:spPr>
          <a:xfrm>
            <a:off x="0" y="0"/>
            <a:ext cx="5485938" cy="6858000"/>
          </a:xfrm>
          <a:prstGeom prst="rect">
            <a:avLst/>
          </a:prstGeom>
        </p:spPr>
      </p:pic>
      <p:sp>
        <p:nvSpPr>
          <p:cNvPr id="5" name="Rectangle 4">
            <a:extLst>
              <a:ext uri="{FF2B5EF4-FFF2-40B4-BE49-F238E27FC236}">
                <a16:creationId xmlns:a16="http://schemas.microsoft.com/office/drawing/2014/main" id="{F901D3CC-A42B-4B96-A6FF-DA2354B0B60A}"/>
              </a:ext>
            </a:extLst>
          </p:cNvPr>
          <p:cNvSpPr/>
          <p:nvPr/>
        </p:nvSpPr>
        <p:spPr>
          <a:xfrm>
            <a:off x="5584875" y="0"/>
            <a:ext cx="6471137" cy="6069739"/>
          </a:xfrm>
          <a:prstGeom prst="rect">
            <a:avLst/>
          </a:prstGeom>
        </p:spPr>
        <p:txBody>
          <a:bodyPr wrap="square">
            <a:spAutoFit/>
          </a:bodyPr>
          <a:lstStyle/>
          <a:p>
            <a:pPr algn="just">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TEXT BOOK: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Clr>
                <a:srgbClr val="000000"/>
              </a:buClr>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Java™: The Complete Reference, Seventh Edition, Herbert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Schildt</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Tata McGraw Hill, 2007.</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 BOOKS: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Y. Daniel Liang: Introduction to JAVA Programming, 7thEdition, Pearson Education, 2007.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Stephanie </a:t>
            </a:r>
            <a:r>
              <a:rPr lang="en-IN" dirty="0" err="1">
                <a:latin typeface="Times New Roman" panose="02020603050405020304" pitchFamily="18" charset="0"/>
                <a:ea typeface="Calibri" panose="020F0502020204030204" pitchFamily="34" charset="0"/>
                <a:cs typeface="Times New Roman" panose="02020603050405020304" pitchFamily="18" charset="0"/>
              </a:rPr>
              <a:t>Bodoff</a:t>
            </a:r>
            <a:r>
              <a:rPr lang="en-IN" dirty="0">
                <a:latin typeface="Times New Roman" panose="02020603050405020304" pitchFamily="18" charset="0"/>
                <a:ea typeface="Calibri" panose="020F0502020204030204" pitchFamily="34" charset="0"/>
                <a:cs typeface="Times New Roman" panose="02020603050405020304" pitchFamily="18" charset="0"/>
              </a:rPr>
              <a:t> et al: The J2EE Tutorial, 2nd Edition, Pearson Education,2004.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dirty="0" err="1">
                <a:latin typeface="Times New Roman" panose="02020603050405020304" pitchFamily="18" charset="0"/>
                <a:ea typeface="Calibri" panose="020F0502020204030204" pitchFamily="34" charset="0"/>
                <a:cs typeface="Times New Roman" panose="02020603050405020304" pitchFamily="18" charset="0"/>
              </a:rPr>
              <a:t>Uttam</a:t>
            </a:r>
            <a:r>
              <a:rPr lang="en-IN" dirty="0">
                <a:latin typeface="Times New Roman" panose="02020603050405020304" pitchFamily="18" charset="0"/>
                <a:ea typeface="Calibri" panose="020F0502020204030204" pitchFamily="34" charset="0"/>
                <a:cs typeface="Times New Roman" panose="02020603050405020304" pitchFamily="18" charset="0"/>
              </a:rPr>
              <a:t> K Roy, Advanced JAVA programming, Oxford University press, 2015.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E </a:t>
            </a:r>
            <a:r>
              <a:rPr lang="en-IN" dirty="0" err="1">
                <a:latin typeface="Times New Roman" panose="02020603050405020304" pitchFamily="18" charset="0"/>
                <a:ea typeface="Calibri" panose="020F0502020204030204" pitchFamily="34" charset="0"/>
                <a:cs typeface="Times New Roman" panose="02020603050405020304" pitchFamily="18" charset="0"/>
              </a:rPr>
              <a:t>Balagurusamy</a:t>
            </a:r>
            <a:r>
              <a:rPr lang="en-IN" dirty="0">
                <a:latin typeface="Times New Roman" panose="02020603050405020304" pitchFamily="18" charset="0"/>
                <a:ea typeface="Calibri" panose="020F0502020204030204" pitchFamily="34" charset="0"/>
                <a:cs typeface="Times New Roman" panose="02020603050405020304" pitchFamily="18" charset="0"/>
              </a:rPr>
              <a:t>, Programming with Java A primer, Tata McGraw Hill companies.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Anita Seth and B L </a:t>
            </a:r>
            <a:r>
              <a:rPr lang="en-IN" dirty="0" err="1">
                <a:latin typeface="Times New Roman" panose="02020603050405020304" pitchFamily="18" charset="0"/>
                <a:ea typeface="Calibri" panose="020F0502020204030204" pitchFamily="34" charset="0"/>
                <a:cs typeface="Times New Roman" panose="02020603050405020304" pitchFamily="18" charset="0"/>
              </a:rPr>
              <a:t>Juneja</a:t>
            </a:r>
            <a:r>
              <a:rPr lang="en-IN" dirty="0">
                <a:latin typeface="Times New Roman" panose="02020603050405020304" pitchFamily="18" charset="0"/>
                <a:ea typeface="Calibri" panose="020F0502020204030204" pitchFamily="34" charset="0"/>
                <a:cs typeface="Times New Roman" panose="02020603050405020304" pitchFamily="18" charset="0"/>
              </a:rPr>
              <a:t>, JAVA One step Ahead, Oxford University Press, 2017.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E-RESOURCES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buFont typeface="+mj-lt"/>
              <a:buAutoNum type="arabicPeriod"/>
            </a:pPr>
            <a:r>
              <a:rPr lang="en-IN" u="sng" dirty="0">
                <a:latin typeface="Times New Roman" panose="02020603050405020304" pitchFamily="18" charset="0"/>
                <a:cs typeface="Times New Roman" panose="02020603050405020304" pitchFamily="18" charset="0"/>
                <a:hlinkClick r:id="rId3"/>
              </a:rPr>
              <a:t>https://swayam.gov.in/nd1_noc19_cs84/preview</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Programming in Java), Swayam.</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u="sng" dirty="0">
                <a:latin typeface="Times New Roman" panose="02020603050405020304" pitchFamily="18" charset="0"/>
                <a:cs typeface="Times New Roman" panose="02020603050405020304" pitchFamily="18" charset="0"/>
                <a:hlinkClick r:id="rId4"/>
              </a:rPr>
              <a:t>https://www.udemy.com/course/java-programming-tutorial-for-beginners/</a:t>
            </a:r>
            <a:r>
              <a:rPr lang="en-IN" b="1" dirty="0">
                <a:latin typeface="Times New Roman" panose="02020603050405020304" pitchFamily="18" charset="0"/>
                <a:cs typeface="Times New Roman" panose="02020603050405020304" pitchFamily="18" charset="0"/>
              </a:rPr>
              <a:t>, Java Programming for Complete Beginners), Udemy</a:t>
            </a:r>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79F5986-40F1-467F-A2A3-825D5E8BC629}"/>
              </a:ext>
            </a:extLst>
          </p:cNvPr>
          <p:cNvSpPr>
            <a:spLocks noGrp="1"/>
          </p:cNvSpPr>
          <p:nvPr>
            <p:ph type="ftr" sz="quarter" idx="11"/>
          </p:nvPr>
        </p:nvSpPr>
        <p:spPr/>
        <p:txBody>
          <a:bodyPr/>
          <a:lstStyle/>
          <a:p>
            <a:r>
              <a:rPr lang="en-US" dirty="0"/>
              <a:t>Prepared By: Abhishek S. Rao</a:t>
            </a:r>
            <a:endParaRPr lang="en-IN" dirty="0"/>
          </a:p>
        </p:txBody>
      </p:sp>
      <p:sp>
        <p:nvSpPr>
          <p:cNvPr id="3" name="Slide Number Placeholder 2">
            <a:extLst>
              <a:ext uri="{FF2B5EF4-FFF2-40B4-BE49-F238E27FC236}">
                <a16:creationId xmlns:a16="http://schemas.microsoft.com/office/drawing/2014/main" id="{51FC2DF6-0880-4356-9D3E-856DBFA956C9}"/>
              </a:ext>
            </a:extLst>
          </p:cNvPr>
          <p:cNvSpPr>
            <a:spLocks noGrp="1"/>
          </p:cNvSpPr>
          <p:nvPr>
            <p:ph type="sldNum" sz="quarter" idx="12"/>
          </p:nvPr>
        </p:nvSpPr>
        <p:spPr/>
        <p:txBody>
          <a:bodyPr/>
          <a:lstStyle/>
          <a:p>
            <a:fld id="{5FA48C45-9521-491C-91CF-B3D0F067F577}" type="slidenum">
              <a:rPr lang="en-IN" smtClean="0"/>
              <a:t>2</a:t>
            </a:fld>
            <a:endParaRPr lang="en-IN"/>
          </a:p>
        </p:txBody>
      </p:sp>
    </p:spTree>
    <p:extLst>
      <p:ext uri="{BB962C8B-B14F-4D97-AF65-F5344CB8AC3E}">
        <p14:creationId xmlns:p14="http://schemas.microsoft.com/office/powerpoint/2010/main" val="4051466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DAB73-31CF-40EC-ADF4-5D9CD529E92F}"/>
              </a:ext>
            </a:extLst>
          </p:cNvPr>
          <p:cNvSpPr>
            <a:spLocks noGrp="1"/>
          </p:cNvSpPr>
          <p:nvPr>
            <p:ph idx="1"/>
          </p:nvPr>
        </p:nvSpPr>
        <p:spPr>
          <a:xfrm>
            <a:off x="185738" y="228600"/>
            <a:ext cx="11772900" cy="6372225"/>
          </a:xfrm>
        </p:spPr>
        <p:txBody>
          <a:bodyPr/>
          <a:lstStyle/>
          <a:p>
            <a:pPr marL="0" indent="0" algn="just">
              <a:buNone/>
            </a:pPr>
            <a:r>
              <a:rPr lang="en-US" b="1" dirty="0">
                <a:latin typeface="Perpetua" panose="02020502060401020303" pitchFamily="18" charset="0"/>
              </a:rPr>
              <a:t>Servlets: Java on the Server Side</a:t>
            </a:r>
          </a:p>
          <a:p>
            <a:pPr marL="0" indent="0" algn="just">
              <a:buNone/>
            </a:pPr>
            <a:r>
              <a:rPr lang="en-US" dirty="0">
                <a:latin typeface="Perpetua" panose="02020502060401020303" pitchFamily="18" charset="0"/>
              </a:rPr>
              <a:t>It became obvious that Java would also be useful on the server side. The result was the </a:t>
            </a:r>
            <a:r>
              <a:rPr lang="en-US" b="1" i="1" dirty="0">
                <a:latin typeface="Perpetua" panose="02020502060401020303" pitchFamily="18" charset="0"/>
              </a:rPr>
              <a:t>servlet</a:t>
            </a:r>
            <a:r>
              <a:rPr lang="en-US" dirty="0">
                <a:latin typeface="Perpetua" panose="02020502060401020303" pitchFamily="18" charset="0"/>
              </a:rPr>
              <a:t>. </a:t>
            </a:r>
          </a:p>
          <a:p>
            <a:pPr marL="0" indent="0" algn="just">
              <a:buNone/>
            </a:pPr>
            <a:r>
              <a:rPr lang="en-US" dirty="0">
                <a:latin typeface="Perpetua" panose="02020502060401020303" pitchFamily="18" charset="0"/>
              </a:rPr>
              <a:t>A servlet is a small program that executes on the server. Just as applets dynamically extend the functionality of a web browser, servlets dynamically extend the functionality of a web server. Thus, with the advent of the servlet, Java spanned both sides of the client/server connection.</a:t>
            </a:r>
          </a:p>
          <a:p>
            <a:pPr marL="0" indent="0" algn="just">
              <a:buNone/>
            </a:pPr>
            <a:r>
              <a:rPr lang="en-US" dirty="0">
                <a:latin typeface="Perpetua" panose="02020502060401020303" pitchFamily="18" charset="0"/>
              </a:rPr>
              <a:t>For example, an online store might use a servlet to look up the price for an item in a database.</a:t>
            </a:r>
          </a:p>
          <a:p>
            <a:pPr marL="0" indent="0" algn="just">
              <a:buNone/>
            </a:pPr>
            <a:r>
              <a:rPr lang="en-US" dirty="0">
                <a:latin typeface="Perpetua" panose="02020502060401020303" pitchFamily="18" charset="0"/>
              </a:rPr>
              <a:t>Because servlets (like all Java programs) are compiled into bytecode and executed by the JVM, they are highly portable. Thus, the same servlet can be used in a variety of different server environments.</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1A34C937-CF89-43B1-9E1F-86B4CA9C594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D9D1413-3784-4DC0-BD8E-8576B176D83D}"/>
              </a:ext>
            </a:extLst>
          </p:cNvPr>
          <p:cNvSpPr>
            <a:spLocks noGrp="1"/>
          </p:cNvSpPr>
          <p:nvPr>
            <p:ph type="sldNum" sz="quarter" idx="12"/>
          </p:nvPr>
        </p:nvSpPr>
        <p:spPr/>
        <p:txBody>
          <a:bodyPr/>
          <a:lstStyle/>
          <a:p>
            <a:fld id="{5FA48C45-9521-491C-91CF-B3D0F067F577}" type="slidenum">
              <a:rPr lang="en-IN" smtClean="0"/>
              <a:t>20</a:t>
            </a:fld>
            <a:endParaRPr lang="en-IN"/>
          </a:p>
        </p:txBody>
      </p:sp>
    </p:spTree>
    <p:extLst>
      <p:ext uri="{BB962C8B-B14F-4D97-AF65-F5344CB8AC3E}">
        <p14:creationId xmlns:p14="http://schemas.microsoft.com/office/powerpoint/2010/main" val="102333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99536-1BBC-4D93-A850-2D6CCF4F8491}"/>
              </a:ext>
            </a:extLst>
          </p:cNvPr>
          <p:cNvSpPr>
            <a:spLocks noGrp="1"/>
          </p:cNvSpPr>
          <p:nvPr>
            <p:ph idx="1"/>
          </p:nvPr>
        </p:nvSpPr>
        <p:spPr>
          <a:xfrm>
            <a:off x="271463" y="200024"/>
            <a:ext cx="11082337" cy="6429375"/>
          </a:xfrm>
        </p:spPr>
        <p:txBody>
          <a:bodyPr>
            <a:normAutofit lnSpcReduction="10000"/>
          </a:bodyPr>
          <a:lstStyle/>
          <a:p>
            <a:pPr marL="0" indent="0">
              <a:buNone/>
            </a:pPr>
            <a:r>
              <a:rPr lang="en-IN" b="1" dirty="0">
                <a:latin typeface="Perpetua" panose="02020502060401020303" pitchFamily="18" charset="0"/>
              </a:rPr>
              <a:t>The Java Buzzwords</a:t>
            </a:r>
          </a:p>
          <a:p>
            <a:r>
              <a:rPr lang="en-IN" dirty="0">
                <a:latin typeface="Perpetua" panose="02020502060401020303" pitchFamily="18" charset="0"/>
              </a:rPr>
              <a:t>Simple</a:t>
            </a:r>
          </a:p>
          <a:p>
            <a:r>
              <a:rPr lang="en-IN" dirty="0">
                <a:latin typeface="Perpetua" panose="02020502060401020303" pitchFamily="18" charset="0"/>
              </a:rPr>
              <a:t>Secure</a:t>
            </a:r>
          </a:p>
          <a:p>
            <a:r>
              <a:rPr lang="en-IN" dirty="0">
                <a:latin typeface="Perpetua" panose="02020502060401020303" pitchFamily="18" charset="0"/>
              </a:rPr>
              <a:t>Portable</a:t>
            </a:r>
          </a:p>
          <a:p>
            <a:r>
              <a:rPr lang="en-IN" dirty="0">
                <a:latin typeface="Perpetua" panose="02020502060401020303" pitchFamily="18" charset="0"/>
              </a:rPr>
              <a:t>Object-oriented</a:t>
            </a:r>
          </a:p>
          <a:p>
            <a:r>
              <a:rPr lang="en-IN" dirty="0">
                <a:latin typeface="Perpetua" panose="02020502060401020303" pitchFamily="18" charset="0"/>
              </a:rPr>
              <a:t>Robust</a:t>
            </a:r>
          </a:p>
          <a:p>
            <a:r>
              <a:rPr lang="en-IN" dirty="0">
                <a:latin typeface="Perpetua" panose="02020502060401020303" pitchFamily="18" charset="0"/>
              </a:rPr>
              <a:t>Platform Independent</a:t>
            </a:r>
          </a:p>
          <a:p>
            <a:r>
              <a:rPr lang="en-IN" dirty="0">
                <a:latin typeface="Perpetua" panose="02020502060401020303" pitchFamily="18" charset="0"/>
              </a:rPr>
              <a:t>Multithreaded</a:t>
            </a:r>
          </a:p>
          <a:p>
            <a:r>
              <a:rPr lang="en-IN" dirty="0">
                <a:latin typeface="Perpetua" panose="02020502060401020303" pitchFamily="18" charset="0"/>
              </a:rPr>
              <a:t>Architecture-neutral</a:t>
            </a:r>
          </a:p>
          <a:p>
            <a:r>
              <a:rPr lang="en-IN" dirty="0">
                <a:latin typeface="Perpetua" panose="02020502060401020303" pitchFamily="18" charset="0"/>
              </a:rPr>
              <a:t>Interpreted</a:t>
            </a:r>
          </a:p>
          <a:p>
            <a:r>
              <a:rPr lang="en-IN" dirty="0">
                <a:latin typeface="Perpetua" panose="02020502060401020303" pitchFamily="18" charset="0"/>
              </a:rPr>
              <a:t>High performance</a:t>
            </a:r>
          </a:p>
          <a:p>
            <a:r>
              <a:rPr lang="en-IN" dirty="0">
                <a:latin typeface="Perpetua" panose="02020502060401020303" pitchFamily="18" charset="0"/>
              </a:rPr>
              <a:t>Distributed</a:t>
            </a:r>
          </a:p>
          <a:p>
            <a:r>
              <a:rPr lang="en-IN" dirty="0">
                <a:latin typeface="Perpetua" panose="02020502060401020303" pitchFamily="18" charset="0"/>
              </a:rPr>
              <a:t>Dynamic</a:t>
            </a:r>
          </a:p>
        </p:txBody>
      </p:sp>
      <p:sp>
        <p:nvSpPr>
          <p:cNvPr id="2" name="Footer Placeholder 1">
            <a:extLst>
              <a:ext uri="{FF2B5EF4-FFF2-40B4-BE49-F238E27FC236}">
                <a16:creationId xmlns:a16="http://schemas.microsoft.com/office/drawing/2014/main" id="{0B126CE3-DD0B-46D0-803D-2D7410A91C4C}"/>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FB52F962-6338-490F-8CD7-65FABD58565F}"/>
              </a:ext>
            </a:extLst>
          </p:cNvPr>
          <p:cNvSpPr>
            <a:spLocks noGrp="1"/>
          </p:cNvSpPr>
          <p:nvPr>
            <p:ph type="sldNum" sz="quarter" idx="12"/>
          </p:nvPr>
        </p:nvSpPr>
        <p:spPr/>
        <p:txBody>
          <a:bodyPr/>
          <a:lstStyle/>
          <a:p>
            <a:fld id="{5FA48C45-9521-491C-91CF-B3D0F067F577}" type="slidenum">
              <a:rPr lang="en-IN" smtClean="0"/>
              <a:t>21</a:t>
            </a:fld>
            <a:endParaRPr lang="en-IN"/>
          </a:p>
        </p:txBody>
      </p:sp>
    </p:spTree>
    <p:extLst>
      <p:ext uri="{BB962C8B-B14F-4D97-AF65-F5344CB8AC3E}">
        <p14:creationId xmlns:p14="http://schemas.microsoft.com/office/powerpoint/2010/main" val="31109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7A4A9-4349-4A82-83B7-021FAB1A4BE8}"/>
              </a:ext>
            </a:extLst>
          </p:cNvPr>
          <p:cNvSpPr>
            <a:spLocks noGrp="1"/>
          </p:cNvSpPr>
          <p:nvPr>
            <p:ph idx="1"/>
          </p:nvPr>
        </p:nvSpPr>
        <p:spPr>
          <a:xfrm>
            <a:off x="285749" y="257174"/>
            <a:ext cx="11687175" cy="6315075"/>
          </a:xfrm>
        </p:spPr>
        <p:txBody>
          <a:bodyPr/>
          <a:lstStyle/>
          <a:p>
            <a:pPr marL="0" indent="0" algn="just">
              <a:buNone/>
            </a:pPr>
            <a:r>
              <a:rPr lang="en-US" b="1" dirty="0">
                <a:latin typeface="Perpetua" panose="02020502060401020303" pitchFamily="18" charset="0"/>
              </a:rPr>
              <a:t>Simple</a:t>
            </a:r>
          </a:p>
          <a:p>
            <a:pPr marL="0" indent="0" algn="just">
              <a:buNone/>
            </a:pPr>
            <a:r>
              <a:rPr lang="en-US" dirty="0">
                <a:latin typeface="Perpetua" panose="02020502060401020303" pitchFamily="18" charset="0"/>
              </a:rPr>
              <a:t>Java is very easy to learn, and its syntax is simple, clean and easy to understand. According to Sun, Java language is a simple programming language because:</a:t>
            </a:r>
          </a:p>
          <a:p>
            <a:pPr algn="just">
              <a:buFont typeface="Wingdings" panose="05000000000000000000" pitchFamily="2" charset="2"/>
              <a:buChar char="ü"/>
            </a:pPr>
            <a:r>
              <a:rPr lang="en-US" dirty="0">
                <a:latin typeface="Perpetua" panose="02020502060401020303" pitchFamily="18" charset="0"/>
              </a:rPr>
              <a:t>Java syntax is based on C++ (so easier for programmers to learn it after C++).</a:t>
            </a:r>
          </a:p>
          <a:p>
            <a:pPr algn="just">
              <a:buFont typeface="Wingdings" panose="05000000000000000000" pitchFamily="2" charset="2"/>
              <a:buChar char="ü"/>
            </a:pPr>
            <a:r>
              <a:rPr lang="en-US" dirty="0">
                <a:latin typeface="Perpetua" panose="02020502060401020303" pitchFamily="18" charset="0"/>
              </a:rPr>
              <a:t>Java has removed many complicated and rarely-used features, for example, explicit pointers, operator overloading, etc.</a:t>
            </a:r>
          </a:p>
          <a:p>
            <a:pPr algn="just">
              <a:buFont typeface="Wingdings" panose="05000000000000000000" pitchFamily="2" charset="2"/>
              <a:buChar char="ü"/>
            </a:pPr>
            <a:r>
              <a:rPr lang="en-US" dirty="0">
                <a:latin typeface="Perpetua" panose="02020502060401020303" pitchFamily="18" charset="0"/>
              </a:rPr>
              <a:t>There is no need to remove unreferenced objects because there is an Automatic Garbage Collection in Java.</a:t>
            </a:r>
          </a:p>
          <a:p>
            <a:pPr marL="0" indent="0" algn="just">
              <a:buNone/>
            </a:pPr>
            <a:endParaRPr lang="en-IN" b="1" dirty="0">
              <a:latin typeface="Perpetua" panose="02020502060401020303" pitchFamily="18" charset="0"/>
            </a:endParaRPr>
          </a:p>
        </p:txBody>
      </p:sp>
      <p:sp>
        <p:nvSpPr>
          <p:cNvPr id="2" name="Footer Placeholder 1">
            <a:extLst>
              <a:ext uri="{FF2B5EF4-FFF2-40B4-BE49-F238E27FC236}">
                <a16:creationId xmlns:a16="http://schemas.microsoft.com/office/drawing/2014/main" id="{F9FA17E7-7F22-4FE9-90CE-4CCA7070FA96}"/>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3A09952D-0433-44BA-873D-16E587035433}"/>
              </a:ext>
            </a:extLst>
          </p:cNvPr>
          <p:cNvSpPr>
            <a:spLocks noGrp="1"/>
          </p:cNvSpPr>
          <p:nvPr>
            <p:ph type="sldNum" sz="quarter" idx="12"/>
          </p:nvPr>
        </p:nvSpPr>
        <p:spPr/>
        <p:txBody>
          <a:bodyPr/>
          <a:lstStyle/>
          <a:p>
            <a:fld id="{5FA48C45-9521-491C-91CF-B3D0F067F577}" type="slidenum">
              <a:rPr lang="en-IN" smtClean="0"/>
              <a:t>22</a:t>
            </a:fld>
            <a:endParaRPr lang="en-IN"/>
          </a:p>
        </p:txBody>
      </p:sp>
    </p:spTree>
    <p:extLst>
      <p:ext uri="{BB962C8B-B14F-4D97-AF65-F5344CB8AC3E}">
        <p14:creationId xmlns:p14="http://schemas.microsoft.com/office/powerpoint/2010/main" val="41351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D1AB9-8D6D-4B3E-B863-8072633C95E9}"/>
              </a:ext>
            </a:extLst>
          </p:cNvPr>
          <p:cNvSpPr>
            <a:spLocks noGrp="1"/>
          </p:cNvSpPr>
          <p:nvPr>
            <p:ph idx="1"/>
          </p:nvPr>
        </p:nvSpPr>
        <p:spPr>
          <a:xfrm>
            <a:off x="357187" y="300038"/>
            <a:ext cx="11672887" cy="6372225"/>
          </a:xfrm>
        </p:spPr>
        <p:txBody>
          <a:bodyPr/>
          <a:lstStyle/>
          <a:p>
            <a:pPr marL="0" indent="0" algn="just">
              <a:buNone/>
            </a:pPr>
            <a:r>
              <a:rPr lang="en-US" b="1" dirty="0">
                <a:latin typeface="Perpetua" panose="02020502060401020303" pitchFamily="18" charset="0"/>
              </a:rPr>
              <a:t>Secured</a:t>
            </a:r>
          </a:p>
          <a:p>
            <a:pPr marL="0" indent="0" algn="just">
              <a:buNone/>
            </a:pPr>
            <a:r>
              <a:rPr lang="en-US" dirty="0">
                <a:latin typeface="Perpetua" panose="02020502060401020303" pitchFamily="18" charset="0"/>
              </a:rPr>
              <a:t>Java is best known for its security. With Java, we can develop virus-free systems. Java is secured because:</a:t>
            </a:r>
          </a:p>
          <a:p>
            <a:pPr algn="just">
              <a:buFont typeface="Wingdings" panose="05000000000000000000" pitchFamily="2" charset="2"/>
              <a:buChar char="Ø"/>
            </a:pPr>
            <a:r>
              <a:rPr lang="en-US" b="1" dirty="0">
                <a:latin typeface="Perpetua" panose="02020502060401020303" pitchFamily="18" charset="0"/>
              </a:rPr>
              <a:t>No explicit pointer</a:t>
            </a:r>
            <a:endParaRPr lang="en-US" dirty="0">
              <a:latin typeface="Perpetua" panose="02020502060401020303" pitchFamily="18" charset="0"/>
            </a:endParaRPr>
          </a:p>
          <a:p>
            <a:pPr algn="just">
              <a:buFont typeface="Wingdings" panose="05000000000000000000" pitchFamily="2" charset="2"/>
              <a:buChar char="Ø"/>
            </a:pPr>
            <a:r>
              <a:rPr lang="en-US" b="1" dirty="0">
                <a:latin typeface="Perpetua" panose="02020502060401020303" pitchFamily="18" charset="0"/>
              </a:rPr>
              <a:t>Java Programs run inside a virtual machine sandbox</a:t>
            </a:r>
          </a:p>
          <a:p>
            <a:pPr algn="just">
              <a:buFont typeface="Wingdings" panose="05000000000000000000" pitchFamily="2" charset="2"/>
              <a:buChar char="Ø"/>
            </a:pPr>
            <a:r>
              <a:rPr lang="en-US" b="1" dirty="0" err="1">
                <a:latin typeface="Perpetua" panose="02020502060401020303" pitchFamily="18" charset="0"/>
              </a:rPr>
              <a:t>Classloader</a:t>
            </a:r>
            <a:r>
              <a:rPr lang="en-US" b="1" dirty="0">
                <a:latin typeface="Perpetua" panose="02020502060401020303" pitchFamily="18" charset="0"/>
              </a:rPr>
              <a:t>:</a:t>
            </a:r>
            <a:r>
              <a:rPr lang="en-US" dirty="0">
                <a:latin typeface="Perpetua" panose="02020502060401020303" pitchFamily="18" charset="0"/>
              </a:rPr>
              <a:t> </a:t>
            </a:r>
            <a:r>
              <a:rPr lang="en-US" dirty="0" err="1">
                <a:latin typeface="Perpetua" panose="02020502060401020303" pitchFamily="18" charset="0"/>
              </a:rPr>
              <a:t>Classloader</a:t>
            </a:r>
            <a:r>
              <a:rPr lang="en-US" dirty="0">
                <a:latin typeface="Perpetua" panose="02020502060401020303" pitchFamily="18" charset="0"/>
              </a:rPr>
              <a:t> in Java is a part of the Java Runtime Environment(JRE) which is used to load Java classes into the Java Virtual Machine dynamically. It adds security by separating the package for the classes of the local file system from those that are imported from network sources.</a:t>
            </a:r>
          </a:p>
          <a:p>
            <a:pPr algn="just">
              <a:buFont typeface="Wingdings" panose="05000000000000000000" pitchFamily="2" charset="2"/>
              <a:buChar char="Ø"/>
            </a:pPr>
            <a:r>
              <a:rPr lang="en-US" b="1" dirty="0">
                <a:latin typeface="Perpetua" panose="02020502060401020303" pitchFamily="18" charset="0"/>
              </a:rPr>
              <a:t>Bytecode Verifier:</a:t>
            </a:r>
            <a:r>
              <a:rPr lang="en-US" dirty="0">
                <a:latin typeface="Perpetua" panose="02020502060401020303" pitchFamily="18" charset="0"/>
              </a:rPr>
              <a:t> It checks the code fragments for illegal code that can violate access right to objects.</a:t>
            </a:r>
          </a:p>
          <a:p>
            <a:pPr algn="just">
              <a:buFont typeface="Wingdings" panose="05000000000000000000" pitchFamily="2" charset="2"/>
              <a:buChar char="Ø"/>
            </a:pPr>
            <a:r>
              <a:rPr lang="en-US" b="1" dirty="0">
                <a:latin typeface="Perpetua" panose="02020502060401020303" pitchFamily="18" charset="0"/>
              </a:rPr>
              <a:t>Security Manager:</a:t>
            </a:r>
            <a:r>
              <a:rPr lang="en-US" dirty="0">
                <a:latin typeface="Perpetua" panose="02020502060401020303" pitchFamily="18" charset="0"/>
              </a:rPr>
              <a:t> It determines what resources a class can access such as reading and writing to the local disk.</a:t>
            </a:r>
          </a:p>
          <a:p>
            <a:pPr marL="0" indent="0" algn="just">
              <a:buNone/>
            </a:pPr>
            <a:endParaRPr lang="en-US"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E7760334-D38A-4159-8372-A6F563F6DB4E}"/>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121E9A4B-FE27-420B-8A9A-1058EFD5DD1C}"/>
              </a:ext>
            </a:extLst>
          </p:cNvPr>
          <p:cNvSpPr>
            <a:spLocks noGrp="1"/>
          </p:cNvSpPr>
          <p:nvPr>
            <p:ph type="sldNum" sz="quarter" idx="12"/>
          </p:nvPr>
        </p:nvSpPr>
        <p:spPr/>
        <p:txBody>
          <a:bodyPr/>
          <a:lstStyle/>
          <a:p>
            <a:fld id="{5FA48C45-9521-491C-91CF-B3D0F067F577}" type="slidenum">
              <a:rPr lang="en-IN" smtClean="0"/>
              <a:t>23</a:t>
            </a:fld>
            <a:endParaRPr lang="en-IN"/>
          </a:p>
        </p:txBody>
      </p:sp>
    </p:spTree>
    <p:extLst>
      <p:ext uri="{BB962C8B-B14F-4D97-AF65-F5344CB8AC3E}">
        <p14:creationId xmlns:p14="http://schemas.microsoft.com/office/powerpoint/2010/main" val="287251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E246F-7AC0-483F-A520-838435FC97DE}"/>
              </a:ext>
            </a:extLst>
          </p:cNvPr>
          <p:cNvSpPr>
            <a:spLocks noGrp="1"/>
          </p:cNvSpPr>
          <p:nvPr>
            <p:ph idx="1"/>
          </p:nvPr>
        </p:nvSpPr>
        <p:spPr>
          <a:xfrm>
            <a:off x="228600" y="42855"/>
            <a:ext cx="11730038" cy="6400800"/>
          </a:xfrm>
        </p:spPr>
        <p:txBody>
          <a:bodyPr>
            <a:noAutofit/>
          </a:bodyPr>
          <a:lstStyle/>
          <a:p>
            <a:pPr marL="0" indent="0" algn="just">
              <a:buNone/>
            </a:pPr>
            <a:r>
              <a:rPr lang="en-US" sz="2600" b="1" dirty="0">
                <a:latin typeface="Perpetua" panose="02020502060401020303" pitchFamily="18" charset="0"/>
              </a:rPr>
              <a:t>Portable</a:t>
            </a:r>
          </a:p>
          <a:p>
            <a:pPr marL="0" indent="0" algn="just">
              <a:buNone/>
            </a:pPr>
            <a:r>
              <a:rPr lang="en-US" sz="2600" dirty="0">
                <a:latin typeface="Perpetua" panose="02020502060401020303" pitchFamily="18" charset="0"/>
              </a:rPr>
              <a:t>Java is portable because it facilitates you to carry the Java bytecode to any platform. It doesn't require any implementation.</a:t>
            </a:r>
          </a:p>
          <a:p>
            <a:pPr marL="0" indent="0" algn="just">
              <a:buNone/>
            </a:pPr>
            <a:r>
              <a:rPr lang="en-US" sz="2600" b="1" dirty="0">
                <a:latin typeface="Perpetua" panose="02020502060401020303" pitchFamily="18" charset="0"/>
              </a:rPr>
              <a:t>Object-oriented</a:t>
            </a:r>
          </a:p>
          <a:p>
            <a:pPr marL="0" indent="0" algn="just">
              <a:buNone/>
            </a:pPr>
            <a:r>
              <a:rPr lang="en-US" sz="2600" dirty="0">
                <a:latin typeface="Perpetua" panose="02020502060401020303" pitchFamily="18" charset="0"/>
              </a:rPr>
              <a:t>Java is an object-oriented programming language. Everything in Java is an object. Object-oriented means we organize our software as a combination of different types of objects that incorporates both data and behavior.</a:t>
            </a:r>
          </a:p>
          <a:p>
            <a:pPr marL="0" indent="0" algn="just">
              <a:buNone/>
            </a:pPr>
            <a:r>
              <a:rPr lang="en-US" sz="2600" b="1" dirty="0">
                <a:latin typeface="Perpetua" panose="02020502060401020303" pitchFamily="18" charset="0"/>
              </a:rPr>
              <a:t>Robust</a:t>
            </a:r>
          </a:p>
          <a:p>
            <a:pPr marL="0" indent="0" algn="just">
              <a:buNone/>
            </a:pPr>
            <a:r>
              <a:rPr lang="en-US" sz="2600" dirty="0">
                <a:latin typeface="Perpetua" panose="02020502060401020303" pitchFamily="18" charset="0"/>
              </a:rPr>
              <a:t>Robust simply means strong. Java is robust because:</a:t>
            </a:r>
          </a:p>
          <a:p>
            <a:pPr algn="just">
              <a:buFont typeface="Wingdings" panose="05000000000000000000" pitchFamily="2" charset="2"/>
              <a:buChar char="Ø"/>
            </a:pPr>
            <a:r>
              <a:rPr lang="en-US" sz="2600" dirty="0">
                <a:latin typeface="Perpetua" panose="02020502060401020303" pitchFamily="18" charset="0"/>
              </a:rPr>
              <a:t>It uses strong memory management.</a:t>
            </a:r>
          </a:p>
          <a:p>
            <a:pPr algn="just">
              <a:buFont typeface="Wingdings" panose="05000000000000000000" pitchFamily="2" charset="2"/>
              <a:buChar char="Ø"/>
            </a:pPr>
            <a:r>
              <a:rPr lang="en-US" sz="2600" dirty="0">
                <a:latin typeface="Perpetua" panose="02020502060401020303" pitchFamily="18" charset="0"/>
              </a:rPr>
              <a:t>There is a lack of pointers that avoids security problems.</a:t>
            </a:r>
          </a:p>
          <a:p>
            <a:pPr algn="just">
              <a:buFont typeface="Wingdings" panose="05000000000000000000" pitchFamily="2" charset="2"/>
              <a:buChar char="Ø"/>
            </a:pPr>
            <a:r>
              <a:rPr lang="en-US" sz="2600" dirty="0">
                <a:latin typeface="Perpetua" panose="02020502060401020303" pitchFamily="18" charset="0"/>
              </a:rPr>
              <a:t>There is automatic garbage collection in java which runs on the Java Virtual Machine to get rid of objects which are not being used by a Java application anymore.</a:t>
            </a:r>
          </a:p>
          <a:p>
            <a:pPr algn="just">
              <a:buFont typeface="Wingdings" panose="05000000000000000000" pitchFamily="2" charset="2"/>
              <a:buChar char="Ø"/>
            </a:pPr>
            <a:r>
              <a:rPr lang="en-US" sz="2600" dirty="0">
                <a:latin typeface="Perpetua" panose="02020502060401020303" pitchFamily="18" charset="0"/>
              </a:rPr>
              <a:t>There are exception handling and the type checking mechanism in Java. All these points make Java robust.</a:t>
            </a:r>
          </a:p>
          <a:p>
            <a:pPr marL="0" indent="0" algn="just">
              <a:buNone/>
            </a:pPr>
            <a:endParaRPr lang="en-IN" sz="2600" dirty="0">
              <a:latin typeface="Perpetua" panose="02020502060401020303" pitchFamily="18" charset="0"/>
            </a:endParaRPr>
          </a:p>
        </p:txBody>
      </p:sp>
      <p:sp>
        <p:nvSpPr>
          <p:cNvPr id="2" name="Footer Placeholder 1">
            <a:extLst>
              <a:ext uri="{FF2B5EF4-FFF2-40B4-BE49-F238E27FC236}">
                <a16:creationId xmlns:a16="http://schemas.microsoft.com/office/drawing/2014/main" id="{5F7617DE-006D-4A2F-9280-DE0AB884EA61}"/>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0E7FC9CE-2879-4C6C-9981-EC8FDFFBF333}"/>
              </a:ext>
            </a:extLst>
          </p:cNvPr>
          <p:cNvSpPr>
            <a:spLocks noGrp="1"/>
          </p:cNvSpPr>
          <p:nvPr>
            <p:ph type="sldNum" sz="quarter" idx="12"/>
          </p:nvPr>
        </p:nvSpPr>
        <p:spPr/>
        <p:txBody>
          <a:bodyPr/>
          <a:lstStyle/>
          <a:p>
            <a:fld id="{5FA48C45-9521-491C-91CF-B3D0F067F577}" type="slidenum">
              <a:rPr lang="en-IN" smtClean="0"/>
              <a:t>24</a:t>
            </a:fld>
            <a:endParaRPr lang="en-IN"/>
          </a:p>
        </p:txBody>
      </p:sp>
    </p:spTree>
    <p:extLst>
      <p:ext uri="{BB962C8B-B14F-4D97-AF65-F5344CB8AC3E}">
        <p14:creationId xmlns:p14="http://schemas.microsoft.com/office/powerpoint/2010/main" val="193760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8C727-0F2A-4462-822A-2C5EADBD29DA}"/>
              </a:ext>
            </a:extLst>
          </p:cNvPr>
          <p:cNvSpPr>
            <a:spLocks noGrp="1"/>
          </p:cNvSpPr>
          <p:nvPr>
            <p:ph idx="1"/>
          </p:nvPr>
        </p:nvSpPr>
        <p:spPr>
          <a:xfrm>
            <a:off x="171449" y="200025"/>
            <a:ext cx="11801475" cy="6472238"/>
          </a:xfrm>
        </p:spPr>
        <p:txBody>
          <a:bodyPr>
            <a:normAutofit lnSpcReduction="10000"/>
          </a:bodyPr>
          <a:lstStyle/>
          <a:p>
            <a:pPr marL="0" indent="0" algn="just">
              <a:buNone/>
            </a:pPr>
            <a:r>
              <a:rPr lang="en-IN" b="1" dirty="0">
                <a:latin typeface="Perpetua" panose="02020502060401020303" pitchFamily="18" charset="0"/>
              </a:rPr>
              <a:t>Platform Independent</a:t>
            </a:r>
          </a:p>
          <a:p>
            <a:pPr algn="just"/>
            <a:r>
              <a:rPr lang="en-US" dirty="0">
                <a:latin typeface="Perpetua" panose="02020502060401020303" pitchFamily="18" charset="0"/>
              </a:rPr>
              <a:t>Java is platform independent because it is different from other languages like </a:t>
            </a:r>
            <a:r>
              <a:rPr lang="en-US" dirty="0">
                <a:latin typeface="Perpetua" panose="02020502060401020303" pitchFamily="18" charset="0"/>
                <a:hlinkClick r:id="rId2"/>
              </a:rPr>
              <a:t>C</a:t>
            </a:r>
            <a:r>
              <a:rPr lang="en-US" dirty="0">
                <a:latin typeface="Perpetua" panose="02020502060401020303" pitchFamily="18" charset="0"/>
              </a:rPr>
              <a:t>, </a:t>
            </a:r>
            <a:r>
              <a:rPr lang="en-US" dirty="0">
                <a:latin typeface="Perpetua" panose="02020502060401020303" pitchFamily="18" charset="0"/>
                <a:hlinkClick r:id="rId3"/>
              </a:rPr>
              <a:t>C++</a:t>
            </a:r>
            <a:r>
              <a:rPr lang="en-US" dirty="0">
                <a:latin typeface="Perpetua" panose="02020502060401020303" pitchFamily="18" charset="0"/>
              </a:rPr>
              <a:t>, etc. which are compiled into platform specific machines while Java is a write once, run anywhere language. A platform is the hardware or software environment in which a program runs.</a:t>
            </a:r>
          </a:p>
          <a:p>
            <a:pPr algn="just"/>
            <a:r>
              <a:rPr lang="en-US" dirty="0">
                <a:latin typeface="Perpetua" panose="02020502060401020303" pitchFamily="18" charset="0"/>
              </a:rPr>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p>
          <a:p>
            <a:pPr marL="0" indent="0" algn="just">
              <a:buNone/>
            </a:pPr>
            <a:endParaRPr lang="en-IN" dirty="0">
              <a:latin typeface="Perpetua" panose="02020502060401020303" pitchFamily="18" charset="0"/>
            </a:endParaRPr>
          </a:p>
          <a:p>
            <a:pPr marL="0" indent="0" algn="just">
              <a:buNone/>
            </a:pPr>
            <a:r>
              <a:rPr lang="en-US" b="1" dirty="0">
                <a:latin typeface="Perpetua" panose="02020502060401020303" pitchFamily="18" charset="0"/>
              </a:rPr>
              <a:t>Multi-threaded</a:t>
            </a:r>
          </a:p>
          <a:p>
            <a:pPr marL="0" indent="0" algn="just">
              <a:buNone/>
            </a:pPr>
            <a:r>
              <a:rPr lang="en-US" dirty="0">
                <a:latin typeface="Perpetua" panose="02020502060401020303" pitchFamily="18" charset="0"/>
              </a:rPr>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endParaRPr lang="en-IN"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46E3E61F-0B62-4B7B-AB55-66061C08ADE9}"/>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CDA4D092-8645-4EAD-B4ED-1112A1A6E640}"/>
              </a:ext>
            </a:extLst>
          </p:cNvPr>
          <p:cNvSpPr>
            <a:spLocks noGrp="1"/>
          </p:cNvSpPr>
          <p:nvPr>
            <p:ph type="sldNum" sz="quarter" idx="12"/>
          </p:nvPr>
        </p:nvSpPr>
        <p:spPr/>
        <p:txBody>
          <a:bodyPr/>
          <a:lstStyle/>
          <a:p>
            <a:fld id="{5FA48C45-9521-491C-91CF-B3D0F067F577}" type="slidenum">
              <a:rPr lang="en-IN" smtClean="0"/>
              <a:t>25</a:t>
            </a:fld>
            <a:endParaRPr lang="en-IN"/>
          </a:p>
        </p:txBody>
      </p:sp>
    </p:spTree>
    <p:extLst>
      <p:ext uri="{BB962C8B-B14F-4D97-AF65-F5344CB8AC3E}">
        <p14:creationId xmlns:p14="http://schemas.microsoft.com/office/powerpoint/2010/main" val="154279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1A7A9-631B-4AFD-BBD3-C90042CCD69C}"/>
              </a:ext>
            </a:extLst>
          </p:cNvPr>
          <p:cNvSpPr>
            <a:spLocks noGrp="1"/>
          </p:cNvSpPr>
          <p:nvPr>
            <p:ph idx="1"/>
          </p:nvPr>
        </p:nvSpPr>
        <p:spPr>
          <a:xfrm>
            <a:off x="214313" y="157162"/>
            <a:ext cx="11744325" cy="6472237"/>
          </a:xfrm>
        </p:spPr>
        <p:txBody>
          <a:bodyPr/>
          <a:lstStyle/>
          <a:p>
            <a:pPr marL="0" indent="0" algn="just">
              <a:buNone/>
            </a:pPr>
            <a:r>
              <a:rPr lang="en-US" b="1" dirty="0">
                <a:latin typeface="Perpetua" panose="02020502060401020303" pitchFamily="18" charset="0"/>
              </a:rPr>
              <a:t>Architecture-neutral</a:t>
            </a:r>
          </a:p>
          <a:p>
            <a:pPr algn="just"/>
            <a:r>
              <a:rPr lang="en-US" dirty="0">
                <a:latin typeface="Perpetua" panose="02020502060401020303" pitchFamily="18" charset="0"/>
              </a:rPr>
              <a:t>Java is architecture neutral because there are no implementation dependent features, for example, the size of primitive types is fixed.</a:t>
            </a:r>
          </a:p>
          <a:p>
            <a:pPr algn="just"/>
            <a:r>
              <a:rPr lang="en-US" dirty="0">
                <a:latin typeface="Perpetua" panose="02020502060401020303" pitchFamily="18" charset="0"/>
              </a:rPr>
              <a:t>In C programming, int data type occupies 2 bytes of memory for 32-bit architecture and 4 bytes of memory for 64-bit architecture. However, it occupies 4 bytes of memory for both 32 and 64-bit architectures in Java.</a:t>
            </a:r>
          </a:p>
          <a:p>
            <a:pPr algn="just"/>
            <a:endParaRPr lang="en-US" dirty="0">
              <a:latin typeface="Perpetua" panose="02020502060401020303" pitchFamily="18" charset="0"/>
            </a:endParaRPr>
          </a:p>
          <a:p>
            <a:pPr marL="0" indent="0" algn="just">
              <a:buNone/>
            </a:pPr>
            <a:r>
              <a:rPr lang="en-US" b="1" dirty="0">
                <a:latin typeface="Perpetua" panose="02020502060401020303" pitchFamily="18" charset="0"/>
              </a:rPr>
              <a:t>High-performance</a:t>
            </a:r>
          </a:p>
          <a:p>
            <a:pPr marL="0" indent="0" algn="just">
              <a:buNone/>
            </a:pPr>
            <a:r>
              <a:rPr lang="en-US" dirty="0">
                <a:latin typeface="Perpetua" panose="02020502060401020303" pitchFamily="18" charset="0"/>
              </a:rPr>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964B5485-A261-4545-A122-8E1F323711A1}"/>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57A6B5A-A7A5-4CEB-8A72-B10514362A84}"/>
              </a:ext>
            </a:extLst>
          </p:cNvPr>
          <p:cNvSpPr>
            <a:spLocks noGrp="1"/>
          </p:cNvSpPr>
          <p:nvPr>
            <p:ph type="sldNum" sz="quarter" idx="12"/>
          </p:nvPr>
        </p:nvSpPr>
        <p:spPr/>
        <p:txBody>
          <a:bodyPr/>
          <a:lstStyle/>
          <a:p>
            <a:fld id="{5FA48C45-9521-491C-91CF-B3D0F067F577}" type="slidenum">
              <a:rPr lang="en-IN" smtClean="0"/>
              <a:t>26</a:t>
            </a:fld>
            <a:endParaRPr lang="en-IN"/>
          </a:p>
        </p:txBody>
      </p:sp>
    </p:spTree>
    <p:extLst>
      <p:ext uri="{BB962C8B-B14F-4D97-AF65-F5344CB8AC3E}">
        <p14:creationId xmlns:p14="http://schemas.microsoft.com/office/powerpoint/2010/main" val="396565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E4DC2-5AE6-48E2-90E2-1ABDFEED3640}"/>
              </a:ext>
            </a:extLst>
          </p:cNvPr>
          <p:cNvSpPr>
            <a:spLocks noGrp="1"/>
          </p:cNvSpPr>
          <p:nvPr>
            <p:ph idx="1"/>
          </p:nvPr>
        </p:nvSpPr>
        <p:spPr>
          <a:xfrm>
            <a:off x="300037" y="200025"/>
            <a:ext cx="11687175" cy="6400800"/>
          </a:xfrm>
        </p:spPr>
        <p:txBody>
          <a:bodyPr>
            <a:normAutofit fontScale="92500"/>
          </a:bodyPr>
          <a:lstStyle/>
          <a:p>
            <a:pPr marL="0" indent="0" algn="just">
              <a:buNone/>
            </a:pPr>
            <a:r>
              <a:rPr lang="en-US" b="1" dirty="0">
                <a:latin typeface="Perpetua" panose="02020502060401020303" pitchFamily="18" charset="0"/>
              </a:rPr>
              <a:t>Distributed</a:t>
            </a:r>
          </a:p>
          <a:p>
            <a:pPr marL="0" indent="0" algn="just">
              <a:buNone/>
            </a:pPr>
            <a:r>
              <a:rPr lang="en-US" dirty="0">
                <a:latin typeface="Perpetua" panose="02020502060401020303" pitchFamily="18" charset="0"/>
              </a:rPr>
              <a:t>Java is distributed because it facilitates users to create distributed applications in Java. RMI and EJB are used for creating distributed applications. This feature of Java makes us able to access files by calling the methods from any machine on the internet.</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Dynamic</a:t>
            </a:r>
          </a:p>
          <a:p>
            <a:pPr algn="just"/>
            <a:r>
              <a:rPr lang="en-US" dirty="0">
                <a:latin typeface="Perpetua" panose="02020502060401020303" pitchFamily="18" charset="0"/>
              </a:rPr>
              <a:t>Java is a dynamic language. It supports dynamic loading of classes. It means classes are loaded on demand. It also supports functions from its native languages, i.e., C and C++.</a:t>
            </a:r>
          </a:p>
          <a:p>
            <a:pPr algn="just"/>
            <a:r>
              <a:rPr lang="en-US" dirty="0">
                <a:latin typeface="Perpetua" panose="02020502060401020303" pitchFamily="18" charset="0"/>
              </a:rPr>
              <a:t>Java supports dynamic compilation and automatic memory management (garbage collection).</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Interpreted</a:t>
            </a:r>
          </a:p>
          <a:p>
            <a:pPr marL="0" indent="0" algn="just">
              <a:buNone/>
            </a:pPr>
            <a:r>
              <a:rPr lang="en-US" dirty="0">
                <a:latin typeface="Perpetua" panose="02020502060401020303" pitchFamily="18" charset="0"/>
              </a:rPr>
              <a:t>Java is a compiled programming language, but rather than compile straight to executable machine code, it compiles to an intermediate binary form called JVM byte code. The byte code is then compiled and/or interpreted to run the program.</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58E6480F-C8FA-412D-B7AF-125EF41330C9}"/>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4E37D724-D3CC-47A8-A0B5-A7E47684A3A5}"/>
              </a:ext>
            </a:extLst>
          </p:cNvPr>
          <p:cNvSpPr>
            <a:spLocks noGrp="1"/>
          </p:cNvSpPr>
          <p:nvPr>
            <p:ph type="sldNum" sz="quarter" idx="12"/>
          </p:nvPr>
        </p:nvSpPr>
        <p:spPr/>
        <p:txBody>
          <a:bodyPr/>
          <a:lstStyle/>
          <a:p>
            <a:fld id="{5FA48C45-9521-491C-91CF-B3D0F067F577}" type="slidenum">
              <a:rPr lang="en-IN" smtClean="0"/>
              <a:t>27</a:t>
            </a:fld>
            <a:endParaRPr lang="en-IN"/>
          </a:p>
        </p:txBody>
      </p:sp>
    </p:spTree>
    <p:extLst>
      <p:ext uri="{BB962C8B-B14F-4D97-AF65-F5344CB8AC3E}">
        <p14:creationId xmlns:p14="http://schemas.microsoft.com/office/powerpoint/2010/main" val="4061091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37921-8F49-41EC-8ECF-142A6B2BA994}"/>
              </a:ext>
            </a:extLst>
          </p:cNvPr>
          <p:cNvSpPr>
            <a:spLocks noGrp="1"/>
          </p:cNvSpPr>
          <p:nvPr>
            <p:ph idx="1"/>
          </p:nvPr>
        </p:nvSpPr>
        <p:spPr>
          <a:xfrm>
            <a:off x="228600" y="157163"/>
            <a:ext cx="11730038" cy="6543675"/>
          </a:xfrm>
        </p:spPr>
        <p:txBody>
          <a:bodyPr>
            <a:normAutofit fontScale="92500" lnSpcReduction="20000"/>
          </a:bodyPr>
          <a:lstStyle/>
          <a:p>
            <a:pPr marL="0" indent="0" algn="ctr">
              <a:buNone/>
            </a:pPr>
            <a:r>
              <a:rPr lang="en-IN" sz="4400" b="1" dirty="0">
                <a:latin typeface="Perpetua" panose="02020502060401020303" pitchFamily="18" charset="0"/>
              </a:rPr>
              <a:t>An Overview of Java</a:t>
            </a:r>
          </a:p>
          <a:p>
            <a:pPr marL="0" indent="0" algn="just">
              <a:buNone/>
            </a:pPr>
            <a:r>
              <a:rPr lang="en-US" b="1" dirty="0">
                <a:latin typeface="Perpetua" panose="02020502060401020303" pitchFamily="18" charset="0"/>
              </a:rPr>
              <a:t>Object-Oriented Programming</a:t>
            </a:r>
          </a:p>
          <a:p>
            <a:pPr marL="0" indent="0" algn="just">
              <a:buNone/>
            </a:pPr>
            <a:r>
              <a:rPr lang="en-US" dirty="0">
                <a:latin typeface="Perpetua" panose="02020502060401020303" pitchFamily="18" charset="0"/>
              </a:rPr>
              <a:t>Object-oriented programming (OOP) is at the core of Java. In fact, all Java programs are to at least some extent object-oriented.</a:t>
            </a:r>
          </a:p>
          <a:p>
            <a:pPr marL="0" indent="0" algn="just">
              <a:buNone/>
            </a:pPr>
            <a:endParaRPr lang="en-US" dirty="0">
              <a:latin typeface="Perpetua" panose="02020502060401020303" pitchFamily="18" charset="0"/>
            </a:endParaRPr>
          </a:p>
          <a:p>
            <a:pPr marL="0" indent="0" algn="just">
              <a:buNone/>
            </a:pPr>
            <a:r>
              <a:rPr lang="en-US" dirty="0">
                <a:latin typeface="Perpetua" panose="02020502060401020303" pitchFamily="18" charset="0"/>
              </a:rPr>
              <a:t>Two Paradigms</a:t>
            </a:r>
          </a:p>
          <a:p>
            <a:pPr marL="0" indent="0" algn="just">
              <a:buNone/>
            </a:pPr>
            <a:r>
              <a:rPr lang="en-US" dirty="0">
                <a:latin typeface="Perpetua" panose="02020502060401020303" pitchFamily="18" charset="0"/>
              </a:rPr>
              <a:t>All computer programs consist of two elements: code and data. Furthermore, a program can be conceptually organized around its code or around its data. That is, some programs are written around “what is happening” and others are written around “who is being affected.”</a:t>
            </a:r>
          </a:p>
          <a:p>
            <a:pPr marL="0" indent="0" algn="just">
              <a:buNone/>
            </a:pPr>
            <a:r>
              <a:rPr lang="en-US" dirty="0">
                <a:latin typeface="Perpetua" panose="02020502060401020303" pitchFamily="18" charset="0"/>
              </a:rPr>
              <a:t>These are the two paradigms that govern how a program is constructed. The first way is called the process-oriented model. This approach characterizes a program as a series of linear steps (that is, code). The process-oriented model can be thought of as code acting on data. </a:t>
            </a:r>
          </a:p>
          <a:p>
            <a:pPr marL="0" indent="0" algn="just">
              <a:buNone/>
            </a:pPr>
            <a:r>
              <a:rPr lang="en-US" dirty="0">
                <a:latin typeface="Perpetua" panose="02020502060401020303" pitchFamily="18" charset="0"/>
              </a:rPr>
              <a:t>Procedural languages such as C employ this model to considerable success. </a:t>
            </a:r>
          </a:p>
          <a:p>
            <a:pPr marL="0" indent="0" algn="just">
              <a:buNone/>
            </a:pPr>
            <a:r>
              <a:rPr lang="en-US" dirty="0">
                <a:latin typeface="Perpetua" panose="02020502060401020303" pitchFamily="18" charset="0"/>
              </a:rPr>
              <a:t>To manage increasing complexity, the second approach, called object-oriented programming, was conceived. Object-oriented programming organizes a program around its data (that is, objects) and a set of well-defined interfaces to that data. An object-oriented program can be characterized as data controlling access to code.</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41BF8077-1A7B-4009-9E97-1D71C217933A}"/>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997AF1A2-FA41-49ED-B90A-E447FC9BBA88}"/>
              </a:ext>
            </a:extLst>
          </p:cNvPr>
          <p:cNvSpPr>
            <a:spLocks noGrp="1"/>
          </p:cNvSpPr>
          <p:nvPr>
            <p:ph type="sldNum" sz="quarter" idx="12"/>
          </p:nvPr>
        </p:nvSpPr>
        <p:spPr/>
        <p:txBody>
          <a:bodyPr/>
          <a:lstStyle/>
          <a:p>
            <a:fld id="{5FA48C45-9521-491C-91CF-B3D0F067F577}" type="slidenum">
              <a:rPr lang="en-IN" smtClean="0"/>
              <a:t>28</a:t>
            </a:fld>
            <a:endParaRPr lang="en-IN"/>
          </a:p>
        </p:txBody>
      </p:sp>
    </p:spTree>
    <p:extLst>
      <p:ext uri="{BB962C8B-B14F-4D97-AF65-F5344CB8AC3E}">
        <p14:creationId xmlns:p14="http://schemas.microsoft.com/office/powerpoint/2010/main" val="342923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6B634-60C3-47A0-9380-449B1D52DD95}"/>
              </a:ext>
            </a:extLst>
          </p:cNvPr>
          <p:cNvSpPr>
            <a:spLocks noGrp="1"/>
          </p:cNvSpPr>
          <p:nvPr>
            <p:ph idx="1"/>
          </p:nvPr>
        </p:nvSpPr>
        <p:spPr>
          <a:xfrm>
            <a:off x="271463" y="142874"/>
            <a:ext cx="11558587" cy="6500813"/>
          </a:xfrm>
        </p:spPr>
        <p:txBody>
          <a:bodyPr>
            <a:normAutofit lnSpcReduction="10000"/>
          </a:bodyPr>
          <a:lstStyle/>
          <a:p>
            <a:pPr marL="0" indent="0">
              <a:buNone/>
            </a:pPr>
            <a:r>
              <a:rPr lang="en-IN" b="1" dirty="0">
                <a:latin typeface="Perpetua" panose="02020502060401020303" pitchFamily="18" charset="0"/>
              </a:rPr>
              <a:t>Abstraction</a:t>
            </a:r>
          </a:p>
          <a:p>
            <a:pPr marL="0" indent="0" algn="just">
              <a:buNone/>
            </a:pPr>
            <a:r>
              <a:rPr lang="en-US" dirty="0">
                <a:latin typeface="Perpetua" panose="02020502060401020303" pitchFamily="18" charset="0"/>
              </a:rPr>
              <a:t>An essential element of object-oriented programming is </a:t>
            </a:r>
            <a:r>
              <a:rPr lang="en-US" i="1" dirty="0">
                <a:latin typeface="Perpetua" panose="02020502060401020303" pitchFamily="18" charset="0"/>
              </a:rPr>
              <a:t>abstraction. </a:t>
            </a:r>
            <a:r>
              <a:rPr lang="en-US" dirty="0">
                <a:latin typeface="Perpetua" panose="02020502060401020303" pitchFamily="18" charset="0"/>
              </a:rPr>
              <a:t>Humans manage complexity through abstraction. For example, people do not think of a car as a set of tens of thousands of individual parts. They think of it as a well-defined object with its own </a:t>
            </a:r>
            <a:r>
              <a:rPr lang="en-IN" dirty="0">
                <a:latin typeface="Perpetua" panose="02020502060401020303" pitchFamily="18" charset="0"/>
              </a:rPr>
              <a:t>unique behaviour.</a:t>
            </a:r>
          </a:p>
          <a:p>
            <a:pPr marL="0" indent="0" algn="just">
              <a:buNone/>
            </a:pPr>
            <a:endParaRPr lang="en-IN" b="1" dirty="0">
              <a:latin typeface="Perpetua" panose="02020502060401020303" pitchFamily="18" charset="0"/>
            </a:endParaRPr>
          </a:p>
          <a:p>
            <a:pPr marL="0" indent="0" algn="just">
              <a:buNone/>
            </a:pPr>
            <a:r>
              <a:rPr lang="en-US" b="1" dirty="0">
                <a:latin typeface="Perpetua" panose="02020502060401020303" pitchFamily="18" charset="0"/>
              </a:rPr>
              <a:t>The Three OOP Principles</a:t>
            </a:r>
          </a:p>
          <a:p>
            <a:pPr marL="0" indent="0" algn="just">
              <a:buNone/>
            </a:pPr>
            <a:r>
              <a:rPr lang="en-US" dirty="0">
                <a:latin typeface="Perpetua" panose="02020502060401020303" pitchFamily="18" charset="0"/>
              </a:rPr>
              <a:t>All object-oriented programming languages provide mechanisms that help you implement the object-oriented model. They are encapsulation, inheritance, and polymorphism.</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Encapsulation</a:t>
            </a:r>
          </a:p>
          <a:p>
            <a:pPr marL="0" indent="0" algn="just">
              <a:buNone/>
            </a:pPr>
            <a:r>
              <a:rPr lang="en-US" dirty="0">
                <a:latin typeface="Perpetua" panose="02020502060401020303" pitchFamily="18" charset="0"/>
              </a:rPr>
              <a:t>Encapsulation is the mechanism that binds together code and the data it manipulates, and keeps both safe from outside interference and misuse. One way to think about encapsulation is as a protective wrapper that prevents the code and data from being arbitrarily accessed by other code defined outside the wrapper.</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A7080E50-0B81-4001-B7AD-769571D02B2A}"/>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9DF0C529-A8F7-4D77-A1F3-D988618ADFBD}"/>
              </a:ext>
            </a:extLst>
          </p:cNvPr>
          <p:cNvSpPr>
            <a:spLocks noGrp="1"/>
          </p:cNvSpPr>
          <p:nvPr>
            <p:ph type="sldNum" sz="quarter" idx="12"/>
          </p:nvPr>
        </p:nvSpPr>
        <p:spPr/>
        <p:txBody>
          <a:bodyPr/>
          <a:lstStyle/>
          <a:p>
            <a:fld id="{5FA48C45-9521-491C-91CF-B3D0F067F577}" type="slidenum">
              <a:rPr lang="en-IN" smtClean="0"/>
              <a:t>29</a:t>
            </a:fld>
            <a:endParaRPr lang="en-IN"/>
          </a:p>
        </p:txBody>
      </p:sp>
    </p:spTree>
    <p:extLst>
      <p:ext uri="{BB962C8B-B14F-4D97-AF65-F5344CB8AC3E}">
        <p14:creationId xmlns:p14="http://schemas.microsoft.com/office/powerpoint/2010/main" val="231898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58F07-E689-4784-8EB6-299C5E49C6D9}"/>
              </a:ext>
            </a:extLst>
          </p:cNvPr>
          <p:cNvSpPr>
            <a:spLocks noGrp="1"/>
          </p:cNvSpPr>
          <p:nvPr>
            <p:ph idx="1"/>
          </p:nvPr>
        </p:nvSpPr>
        <p:spPr>
          <a:xfrm>
            <a:off x="196948" y="182880"/>
            <a:ext cx="11650495" cy="6675120"/>
          </a:xfrm>
        </p:spPr>
        <p:txBody>
          <a:bodyPr>
            <a:normAutofit lnSpcReduction="10000"/>
          </a:bodyPr>
          <a:lstStyle/>
          <a:p>
            <a:pPr marL="0" indent="0" algn="ctr">
              <a:buNone/>
            </a:pPr>
            <a:r>
              <a:rPr lang="en-IN" sz="3600" b="1" dirty="0">
                <a:latin typeface="Perpetua" panose="02020502060401020303" pitchFamily="18" charset="0"/>
              </a:rPr>
              <a:t>Course Learning Objectives</a:t>
            </a:r>
          </a:p>
          <a:p>
            <a:pPr marL="0" indent="0" algn="ctr">
              <a:buNone/>
            </a:pPr>
            <a:endParaRPr lang="en-IN" dirty="0">
              <a:latin typeface="Perpetua" panose="02020502060401020303" pitchFamily="18" charset="0"/>
            </a:endParaRPr>
          </a:p>
          <a:p>
            <a:pPr marL="0" indent="0">
              <a:buNone/>
            </a:pPr>
            <a:r>
              <a:rPr lang="en-IN" b="1" dirty="0">
                <a:latin typeface="Perpetua" panose="02020502060401020303" pitchFamily="18" charset="0"/>
              </a:rPr>
              <a:t>This Course will enable students:</a:t>
            </a:r>
            <a:endParaRPr lang="en-IN" dirty="0">
              <a:latin typeface="Perpetua" panose="02020502060401020303" pitchFamily="18" charset="0"/>
            </a:endParaRPr>
          </a:p>
          <a:p>
            <a:pPr lvl="0" algn="just" fontAlgn="base"/>
            <a:r>
              <a:rPr lang="en-IN" sz="3000" dirty="0">
                <a:latin typeface="Perpetua" panose="02020502060401020303" pitchFamily="18" charset="0"/>
              </a:rPr>
              <a:t>To understand the fundamental concepts of object orientation using Java and to utilize various types of constructors.</a:t>
            </a:r>
          </a:p>
          <a:p>
            <a:pPr lvl="0" algn="just" fontAlgn="base"/>
            <a:r>
              <a:rPr lang="en-IN" sz="3000" dirty="0">
                <a:latin typeface="Perpetua" panose="02020502060401020303" pitchFamily="18" charset="0"/>
              </a:rPr>
              <a:t>To understand the concept of code reusability using inheritance, purpose and creation of packages, implement interfaces and know the exception handling mechanisms in Java.</a:t>
            </a:r>
          </a:p>
          <a:p>
            <a:pPr lvl="0" algn="just" fontAlgn="base"/>
            <a:r>
              <a:rPr lang="en-IN" sz="3000" dirty="0">
                <a:latin typeface="Perpetua" panose="02020502060401020303" pitchFamily="18" charset="0"/>
              </a:rPr>
              <a:t>To understand how Java achieves concurrency through APIs and to know to work with Files. </a:t>
            </a:r>
          </a:p>
          <a:p>
            <a:pPr lvl="0" algn="just" fontAlgn="base"/>
            <a:r>
              <a:rPr lang="en-IN" sz="3000" dirty="0">
                <a:latin typeface="Perpetua" panose="02020502060401020303" pitchFamily="18" charset="0"/>
              </a:rPr>
              <a:t>To understand the architecture to store and manipulate the group of objects using a collection framework and to understand the benefits of generics.</a:t>
            </a:r>
          </a:p>
          <a:p>
            <a:pPr algn="just"/>
            <a:r>
              <a:rPr lang="en-IN" sz="3000" dirty="0">
                <a:latin typeface="Perpetua" panose="02020502060401020303" pitchFamily="18" charset="0"/>
              </a:rPr>
              <a:t>To understand the importance of light-weight components and to know the fundamentals of event handling in JavaFX.</a:t>
            </a:r>
          </a:p>
        </p:txBody>
      </p:sp>
      <p:sp>
        <p:nvSpPr>
          <p:cNvPr id="2" name="Footer Placeholder 1">
            <a:extLst>
              <a:ext uri="{FF2B5EF4-FFF2-40B4-BE49-F238E27FC236}">
                <a16:creationId xmlns:a16="http://schemas.microsoft.com/office/drawing/2014/main" id="{5937EED0-597F-464D-878F-F59FA2EF330D}"/>
              </a:ext>
            </a:extLst>
          </p:cNvPr>
          <p:cNvSpPr>
            <a:spLocks noGrp="1"/>
          </p:cNvSpPr>
          <p:nvPr>
            <p:ph type="ftr" sz="quarter" idx="11"/>
          </p:nvPr>
        </p:nvSpPr>
        <p:spPr/>
        <p:txBody>
          <a:bodyPr/>
          <a:lstStyle/>
          <a:p>
            <a:r>
              <a:rPr lang="en-US" dirty="0"/>
              <a:t>Prepared By: Abhishek S. Rao</a:t>
            </a:r>
            <a:endParaRPr lang="en-IN" dirty="0"/>
          </a:p>
        </p:txBody>
      </p:sp>
      <p:sp>
        <p:nvSpPr>
          <p:cNvPr id="4" name="Slide Number Placeholder 3">
            <a:extLst>
              <a:ext uri="{FF2B5EF4-FFF2-40B4-BE49-F238E27FC236}">
                <a16:creationId xmlns:a16="http://schemas.microsoft.com/office/drawing/2014/main" id="{680A6611-D732-4443-9564-76A763481BF7}"/>
              </a:ext>
            </a:extLst>
          </p:cNvPr>
          <p:cNvSpPr>
            <a:spLocks noGrp="1"/>
          </p:cNvSpPr>
          <p:nvPr>
            <p:ph type="sldNum" sz="quarter" idx="12"/>
          </p:nvPr>
        </p:nvSpPr>
        <p:spPr/>
        <p:txBody>
          <a:bodyPr/>
          <a:lstStyle/>
          <a:p>
            <a:fld id="{5FA48C45-9521-491C-91CF-B3D0F067F577}" type="slidenum">
              <a:rPr lang="en-IN" smtClean="0"/>
              <a:t>3</a:t>
            </a:fld>
            <a:endParaRPr lang="en-IN"/>
          </a:p>
        </p:txBody>
      </p:sp>
    </p:spTree>
    <p:extLst>
      <p:ext uri="{BB962C8B-B14F-4D97-AF65-F5344CB8AC3E}">
        <p14:creationId xmlns:p14="http://schemas.microsoft.com/office/powerpoint/2010/main" val="197910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CCBF7-3E0C-4753-ADA4-B9677FF3342E}"/>
              </a:ext>
            </a:extLst>
          </p:cNvPr>
          <p:cNvSpPr>
            <a:spLocks noGrp="1"/>
          </p:cNvSpPr>
          <p:nvPr>
            <p:ph idx="1"/>
          </p:nvPr>
        </p:nvSpPr>
        <p:spPr>
          <a:xfrm>
            <a:off x="171450" y="271462"/>
            <a:ext cx="11730038" cy="6415087"/>
          </a:xfrm>
        </p:spPr>
        <p:txBody>
          <a:bodyPr/>
          <a:lstStyle/>
          <a:p>
            <a:pPr marL="0" indent="0" algn="just">
              <a:buNone/>
            </a:pPr>
            <a:r>
              <a:rPr lang="en-US" dirty="0">
                <a:latin typeface="Perpetua" panose="02020502060401020303" pitchFamily="18" charset="0"/>
              </a:rPr>
              <a:t>In Java, the basis of encapsulation is the class. </a:t>
            </a:r>
            <a:r>
              <a:rPr lang="en-IN" dirty="0">
                <a:latin typeface="Perpetua" panose="02020502060401020303" pitchFamily="18" charset="0"/>
              </a:rPr>
              <a:t>A </a:t>
            </a:r>
            <a:r>
              <a:rPr lang="en-IN" i="1" dirty="0">
                <a:latin typeface="Perpetua" panose="02020502060401020303" pitchFamily="18" charset="0"/>
              </a:rPr>
              <a:t>class </a:t>
            </a:r>
            <a:r>
              <a:rPr lang="en-IN" dirty="0">
                <a:latin typeface="Perpetua" panose="02020502060401020303" pitchFamily="18" charset="0"/>
              </a:rPr>
              <a:t>defines </a:t>
            </a:r>
            <a:r>
              <a:rPr lang="en-US" dirty="0">
                <a:latin typeface="Perpetua" panose="02020502060401020303" pitchFamily="18" charset="0"/>
              </a:rPr>
              <a:t>the structure and behavior (data and code) that will be shared by a set of objects.</a:t>
            </a:r>
          </a:p>
          <a:p>
            <a:pPr marL="0" indent="0" algn="just">
              <a:buNone/>
            </a:pPr>
            <a:r>
              <a:rPr lang="en-US" dirty="0">
                <a:latin typeface="Perpetua" panose="02020502060401020303" pitchFamily="18" charset="0"/>
              </a:rPr>
              <a:t>Each object of a given class contains the structure and behavior defined by the class. When you create a class, you will specify the code and data that constitute that class. Collectively, these elements are called </a:t>
            </a:r>
            <a:r>
              <a:rPr lang="en-US" i="1" dirty="0">
                <a:latin typeface="Perpetua" panose="02020502060401020303" pitchFamily="18" charset="0"/>
              </a:rPr>
              <a:t>members </a:t>
            </a:r>
            <a:r>
              <a:rPr lang="en-US" dirty="0">
                <a:latin typeface="Perpetua" panose="02020502060401020303" pitchFamily="18" charset="0"/>
              </a:rPr>
              <a:t>of the class. Specifically, the data defined by the class are referred to as </a:t>
            </a:r>
            <a:r>
              <a:rPr lang="en-US" i="1" dirty="0">
                <a:latin typeface="Perpetua" panose="02020502060401020303" pitchFamily="18" charset="0"/>
              </a:rPr>
              <a:t>member variables </a:t>
            </a:r>
            <a:r>
              <a:rPr lang="en-US" dirty="0">
                <a:latin typeface="Perpetua" panose="02020502060401020303" pitchFamily="18" charset="0"/>
              </a:rPr>
              <a:t>or </a:t>
            </a:r>
            <a:r>
              <a:rPr lang="en-US" i="1" dirty="0">
                <a:latin typeface="Perpetua" panose="02020502060401020303" pitchFamily="18" charset="0"/>
              </a:rPr>
              <a:t>instance variables. </a:t>
            </a:r>
            <a:r>
              <a:rPr lang="en-US" dirty="0">
                <a:latin typeface="Perpetua" panose="02020502060401020303" pitchFamily="18" charset="0"/>
              </a:rPr>
              <a:t>The code that operates on that data is referred to as </a:t>
            </a:r>
            <a:r>
              <a:rPr lang="en-US" i="1" dirty="0">
                <a:latin typeface="Perpetua" panose="02020502060401020303" pitchFamily="18" charset="0"/>
              </a:rPr>
              <a:t>member methods </a:t>
            </a:r>
            <a:r>
              <a:rPr lang="en-US" dirty="0">
                <a:latin typeface="Perpetua" panose="02020502060401020303" pitchFamily="18" charset="0"/>
              </a:rPr>
              <a:t>or just </a:t>
            </a:r>
            <a:r>
              <a:rPr lang="en-US" i="1" dirty="0">
                <a:latin typeface="Perpetua" panose="02020502060401020303" pitchFamily="18" charset="0"/>
              </a:rPr>
              <a:t>methods.</a:t>
            </a:r>
          </a:p>
          <a:p>
            <a:pPr marL="0" indent="0" algn="just">
              <a:buNone/>
            </a:pPr>
            <a:r>
              <a:rPr lang="en-US" dirty="0">
                <a:latin typeface="Perpetua" panose="02020502060401020303" pitchFamily="18" charset="0"/>
              </a:rPr>
              <a:t>Each method or variable in a class may be marked private or public. The public interface of a class represents everything that external users of the class need to know, or may know. The private methods and data can only be accessed by code that is a member of the class. Therefore, any other code that is not a member of the class cannot access a private method or variable.</a:t>
            </a:r>
          </a:p>
          <a:p>
            <a:pPr marL="0" indent="0" algn="just">
              <a:buNone/>
            </a:pPr>
            <a:r>
              <a:rPr lang="en-US" b="1" dirty="0">
                <a:latin typeface="Perpetua" panose="02020502060401020303" pitchFamily="18" charset="0"/>
              </a:rPr>
              <a:t>Inheritance</a:t>
            </a:r>
          </a:p>
          <a:p>
            <a:pPr marL="0" indent="0" algn="just">
              <a:buNone/>
            </a:pPr>
            <a:r>
              <a:rPr lang="en-US" dirty="0">
                <a:latin typeface="Perpetua" panose="02020502060401020303" pitchFamily="18" charset="0"/>
              </a:rPr>
              <a:t>Inheritance is the process by which one object acquires the properties of another object. This is important because it supports the concept of hierarchical classification.</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529ED14E-16C6-4528-AA94-6DF22E67EE1D}"/>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2D8A638-099E-4A85-BADC-9555CA4CE800}"/>
              </a:ext>
            </a:extLst>
          </p:cNvPr>
          <p:cNvSpPr>
            <a:spLocks noGrp="1"/>
          </p:cNvSpPr>
          <p:nvPr>
            <p:ph type="sldNum" sz="quarter" idx="12"/>
          </p:nvPr>
        </p:nvSpPr>
        <p:spPr/>
        <p:txBody>
          <a:bodyPr/>
          <a:lstStyle/>
          <a:p>
            <a:fld id="{5FA48C45-9521-491C-91CF-B3D0F067F577}" type="slidenum">
              <a:rPr lang="en-IN" smtClean="0"/>
              <a:t>30</a:t>
            </a:fld>
            <a:endParaRPr lang="en-IN"/>
          </a:p>
        </p:txBody>
      </p:sp>
    </p:spTree>
    <p:extLst>
      <p:ext uri="{BB962C8B-B14F-4D97-AF65-F5344CB8AC3E}">
        <p14:creationId xmlns:p14="http://schemas.microsoft.com/office/powerpoint/2010/main" val="3653378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705C8-CDD1-4DB1-A586-A51A6AFB19AA}"/>
              </a:ext>
            </a:extLst>
          </p:cNvPr>
          <p:cNvSpPr>
            <a:spLocks noGrp="1"/>
          </p:cNvSpPr>
          <p:nvPr>
            <p:ph idx="1"/>
          </p:nvPr>
        </p:nvSpPr>
        <p:spPr>
          <a:xfrm>
            <a:off x="228600" y="157163"/>
            <a:ext cx="11730038" cy="6515100"/>
          </a:xfrm>
        </p:spPr>
        <p:txBody>
          <a:bodyPr/>
          <a:lstStyle/>
          <a:p>
            <a:pPr marL="0" indent="0" algn="just">
              <a:buNone/>
            </a:pPr>
            <a:r>
              <a:rPr lang="en-IN" b="1" dirty="0">
                <a:latin typeface="Perpetua" panose="02020502060401020303" pitchFamily="18" charset="0"/>
              </a:rPr>
              <a:t>Polymorphism</a:t>
            </a:r>
          </a:p>
          <a:p>
            <a:pPr marL="0" indent="0" algn="just">
              <a:buNone/>
            </a:pPr>
            <a:r>
              <a:rPr lang="en-US" dirty="0">
                <a:latin typeface="Perpetua" panose="02020502060401020303" pitchFamily="18" charset="0"/>
              </a:rPr>
              <a:t>Polymorphism (from Greek, meaning “many forms”) is a feature that allows one interface to be used for a general class of actions.</a:t>
            </a:r>
          </a:p>
          <a:p>
            <a:pPr marL="0" indent="0" algn="just">
              <a:buNone/>
            </a:pPr>
            <a:r>
              <a:rPr lang="en-US" dirty="0">
                <a:latin typeface="Perpetua" panose="02020502060401020303" pitchFamily="18" charset="0"/>
              </a:rPr>
              <a:t>More generally, the concept of polymorphism is often expressed by the phrase “one interface, multiple methods.” This means that it is possible to design a generic interface to a group of related activities. This helps reduce complexity by allowing the same interface to be used to specify a general class of action.</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B8C14DA0-EF20-4AF1-AE7E-53C8EB9C7C7A}"/>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8FB6DCE-2F1A-4FC4-9253-981E01CB0797}"/>
              </a:ext>
            </a:extLst>
          </p:cNvPr>
          <p:cNvSpPr>
            <a:spLocks noGrp="1"/>
          </p:cNvSpPr>
          <p:nvPr>
            <p:ph type="sldNum" sz="quarter" idx="12"/>
          </p:nvPr>
        </p:nvSpPr>
        <p:spPr/>
        <p:txBody>
          <a:bodyPr/>
          <a:lstStyle/>
          <a:p>
            <a:fld id="{5FA48C45-9521-491C-91CF-B3D0F067F577}" type="slidenum">
              <a:rPr lang="en-IN" smtClean="0"/>
              <a:t>31</a:t>
            </a:fld>
            <a:endParaRPr lang="en-IN"/>
          </a:p>
        </p:txBody>
      </p:sp>
    </p:spTree>
    <p:extLst>
      <p:ext uri="{BB962C8B-B14F-4D97-AF65-F5344CB8AC3E}">
        <p14:creationId xmlns:p14="http://schemas.microsoft.com/office/powerpoint/2010/main" val="5298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6A1F6-BAE0-46EC-B5AC-7BDAE6D5663E}"/>
              </a:ext>
            </a:extLst>
          </p:cNvPr>
          <p:cNvSpPr>
            <a:spLocks noGrp="1"/>
          </p:cNvSpPr>
          <p:nvPr>
            <p:ph idx="1"/>
          </p:nvPr>
        </p:nvSpPr>
        <p:spPr>
          <a:xfrm>
            <a:off x="242887" y="257175"/>
            <a:ext cx="11730037" cy="6300788"/>
          </a:xfrm>
        </p:spPr>
        <p:txBody>
          <a:bodyPr/>
          <a:lstStyle/>
          <a:p>
            <a:pPr marL="0" indent="0" algn="just">
              <a:buNone/>
            </a:pPr>
            <a:r>
              <a:rPr lang="en-IN" b="1" dirty="0">
                <a:latin typeface="Perpetua" panose="02020502060401020303" pitchFamily="18" charset="0"/>
              </a:rPr>
              <a:t>A First Simple Program</a:t>
            </a:r>
          </a:p>
          <a:p>
            <a:pPr marL="0" indent="0" algn="just">
              <a:buNone/>
            </a:pPr>
            <a:r>
              <a:rPr lang="en-US" dirty="0">
                <a:latin typeface="Perpetua" panose="02020502060401020303" pitchFamily="18" charset="0"/>
              </a:rPr>
              <a:t>class Example </a:t>
            </a:r>
          </a:p>
          <a:p>
            <a:pPr marL="0" indent="0" algn="just">
              <a:buNone/>
            </a:pPr>
            <a:r>
              <a:rPr lang="en-US" dirty="0">
                <a:latin typeface="Perpetua" panose="02020502060401020303" pitchFamily="18" charset="0"/>
              </a:rPr>
              <a:t>{</a:t>
            </a:r>
          </a:p>
          <a:p>
            <a:pPr marL="0" indent="0" algn="just">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a:t>
            </a:r>
          </a:p>
          <a:p>
            <a:pPr marL="0" indent="0" algn="just">
              <a:buNone/>
            </a:pPr>
            <a:r>
              <a:rPr lang="en-US" dirty="0">
                <a:latin typeface="Perpetua" panose="02020502060401020303" pitchFamily="18" charset="0"/>
              </a:rPr>
              <a:t>	{</a:t>
            </a:r>
          </a:p>
          <a:p>
            <a:pPr marL="0" indent="0" algn="just">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("This is a simple Java program.");</a:t>
            </a:r>
          </a:p>
          <a:p>
            <a:pPr marL="0" indent="0" algn="just">
              <a:buNone/>
            </a:pPr>
            <a:r>
              <a:rPr lang="en-US" dirty="0">
                <a:latin typeface="Perpetua" panose="02020502060401020303" pitchFamily="18" charset="0"/>
              </a:rPr>
              <a:t>	}</a:t>
            </a:r>
          </a:p>
          <a:p>
            <a:pPr marL="0" indent="0" algn="just">
              <a:buNone/>
            </a:pPr>
            <a:r>
              <a:rPr lang="en-US" dirty="0">
                <a:latin typeface="Perpetua" panose="02020502060401020303" pitchFamily="18" charset="0"/>
              </a:rPr>
              <a:t>}</a:t>
            </a:r>
          </a:p>
          <a:p>
            <a:pPr marL="0" indent="0" algn="just">
              <a:buNone/>
            </a:pPr>
            <a:r>
              <a:rPr lang="en-US" b="1" dirty="0">
                <a:latin typeface="Perpetua" panose="02020502060401020303" pitchFamily="18" charset="0"/>
              </a:rPr>
              <a:t>Compiling the Program</a:t>
            </a:r>
          </a:p>
          <a:p>
            <a:pPr marL="0" indent="0" algn="just">
              <a:buNone/>
            </a:pPr>
            <a:r>
              <a:rPr lang="en-US" dirty="0">
                <a:latin typeface="Perpetua" panose="02020502060401020303" pitchFamily="18" charset="0"/>
              </a:rPr>
              <a:t>To compile the Example program, execute the compiler, </a:t>
            </a:r>
            <a:r>
              <a:rPr lang="en-US" dirty="0" err="1">
                <a:latin typeface="Perpetua" panose="02020502060401020303" pitchFamily="18" charset="0"/>
              </a:rPr>
              <a:t>javac</a:t>
            </a:r>
            <a:r>
              <a:rPr lang="en-US" dirty="0">
                <a:latin typeface="Perpetua" panose="02020502060401020303" pitchFamily="18" charset="0"/>
              </a:rPr>
              <a:t>, specifying the name of the</a:t>
            </a:r>
          </a:p>
          <a:p>
            <a:pPr marL="0" indent="0" algn="just">
              <a:buNone/>
            </a:pPr>
            <a:r>
              <a:rPr lang="en-US" dirty="0">
                <a:latin typeface="Perpetua" panose="02020502060401020303" pitchFamily="18" charset="0"/>
              </a:rPr>
              <a:t>source file on the command line, as shown here:</a:t>
            </a:r>
          </a:p>
          <a:p>
            <a:pPr marL="0" indent="0" algn="just">
              <a:buNone/>
            </a:pPr>
            <a:r>
              <a:rPr lang="en-US" dirty="0">
                <a:latin typeface="Perpetua" panose="02020502060401020303" pitchFamily="18" charset="0"/>
              </a:rPr>
              <a:t>C:\&gt;javac Example.java</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FBC6DEA5-DCB1-47EE-B5B5-00EEC9E1BD2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F4D52F26-A218-4E1D-97D8-448B3705FB22}"/>
              </a:ext>
            </a:extLst>
          </p:cNvPr>
          <p:cNvSpPr>
            <a:spLocks noGrp="1"/>
          </p:cNvSpPr>
          <p:nvPr>
            <p:ph type="sldNum" sz="quarter" idx="12"/>
          </p:nvPr>
        </p:nvSpPr>
        <p:spPr/>
        <p:txBody>
          <a:bodyPr/>
          <a:lstStyle/>
          <a:p>
            <a:fld id="{5FA48C45-9521-491C-91CF-B3D0F067F577}" type="slidenum">
              <a:rPr lang="en-IN" smtClean="0"/>
              <a:t>32</a:t>
            </a:fld>
            <a:endParaRPr lang="en-IN"/>
          </a:p>
        </p:txBody>
      </p:sp>
    </p:spTree>
    <p:extLst>
      <p:ext uri="{BB962C8B-B14F-4D97-AF65-F5344CB8AC3E}">
        <p14:creationId xmlns:p14="http://schemas.microsoft.com/office/powerpoint/2010/main" val="3509852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7C7DA-B4FA-49F2-9958-BC28F049F1C3}"/>
              </a:ext>
            </a:extLst>
          </p:cNvPr>
          <p:cNvSpPr>
            <a:spLocks noGrp="1"/>
          </p:cNvSpPr>
          <p:nvPr>
            <p:ph idx="1"/>
          </p:nvPr>
        </p:nvSpPr>
        <p:spPr>
          <a:xfrm>
            <a:off x="242887" y="142875"/>
            <a:ext cx="11730037" cy="6572250"/>
          </a:xfrm>
        </p:spPr>
        <p:txBody>
          <a:bodyPr>
            <a:normAutofit fontScale="85000" lnSpcReduction="20000"/>
          </a:bodyPr>
          <a:lstStyle/>
          <a:p>
            <a:pPr marL="0" indent="0" algn="just">
              <a:buNone/>
            </a:pPr>
            <a:r>
              <a:rPr lang="en-US" dirty="0">
                <a:latin typeface="Perpetua" panose="02020502060401020303" pitchFamily="18" charset="0"/>
              </a:rPr>
              <a:t>To actually run the program, you must use the Java application launcher, called </a:t>
            </a:r>
            <a:r>
              <a:rPr lang="en-US" b="1" dirty="0">
                <a:latin typeface="Perpetua" panose="02020502060401020303" pitchFamily="18" charset="0"/>
              </a:rPr>
              <a:t>java</a:t>
            </a:r>
            <a:r>
              <a:rPr lang="en-US" dirty="0">
                <a:latin typeface="Perpetua" panose="02020502060401020303" pitchFamily="18" charset="0"/>
              </a:rPr>
              <a:t>.</a:t>
            </a:r>
          </a:p>
          <a:p>
            <a:pPr marL="0" indent="0" algn="just">
              <a:buNone/>
            </a:pPr>
            <a:r>
              <a:rPr lang="en-US" dirty="0">
                <a:latin typeface="Perpetua" panose="02020502060401020303" pitchFamily="18" charset="0"/>
              </a:rPr>
              <a:t>To do so, pass the class name </a:t>
            </a:r>
            <a:r>
              <a:rPr lang="en-US" b="1" dirty="0">
                <a:latin typeface="Perpetua" panose="02020502060401020303" pitchFamily="18" charset="0"/>
              </a:rPr>
              <a:t>Example </a:t>
            </a:r>
            <a:r>
              <a:rPr lang="en-US" dirty="0">
                <a:latin typeface="Perpetua" panose="02020502060401020303" pitchFamily="18" charset="0"/>
              </a:rPr>
              <a:t>as a command-line argument, as shown here:</a:t>
            </a:r>
          </a:p>
          <a:p>
            <a:pPr marL="0" indent="0" algn="just">
              <a:buNone/>
            </a:pPr>
            <a:r>
              <a:rPr lang="en-IN" dirty="0">
                <a:latin typeface="Perpetua" panose="02020502060401020303" pitchFamily="18" charset="0"/>
              </a:rPr>
              <a:t>C:\&gt;java Example</a:t>
            </a:r>
          </a:p>
          <a:p>
            <a:pPr marL="0" indent="0" algn="just">
              <a:buNone/>
            </a:pPr>
            <a:endParaRPr lang="en-IN" dirty="0">
              <a:latin typeface="Perpetua" panose="02020502060401020303" pitchFamily="18" charset="0"/>
            </a:endParaRPr>
          </a:p>
          <a:p>
            <a:pPr marL="0" indent="0" algn="just">
              <a:buNone/>
            </a:pPr>
            <a:r>
              <a:rPr lang="en-IN" dirty="0">
                <a:latin typeface="Perpetua" panose="02020502060401020303" pitchFamily="18" charset="0"/>
              </a:rPr>
              <a:t>class Example2 </a:t>
            </a:r>
          </a:p>
          <a:p>
            <a:pPr marL="0" indent="0" algn="just">
              <a:buNone/>
            </a:pPr>
            <a:r>
              <a:rPr lang="en-IN" dirty="0">
                <a:latin typeface="Perpetua" panose="02020502060401020303" pitchFamily="18" charset="0"/>
              </a:rPr>
              <a:t>{</a:t>
            </a:r>
          </a:p>
          <a:p>
            <a:pPr marL="0" indent="0" algn="just">
              <a:buNone/>
            </a:pPr>
            <a:r>
              <a:rPr lang="en-IN" dirty="0">
                <a:latin typeface="Perpetua" panose="02020502060401020303" pitchFamily="18" charset="0"/>
              </a:rPr>
              <a:t>	public static void main(String </a:t>
            </a:r>
            <a:r>
              <a:rPr lang="en-IN" dirty="0" err="1">
                <a:latin typeface="Perpetua" panose="02020502060401020303" pitchFamily="18" charset="0"/>
              </a:rPr>
              <a:t>args</a:t>
            </a:r>
            <a:r>
              <a:rPr lang="en-IN" dirty="0">
                <a:latin typeface="Perpetua" panose="02020502060401020303" pitchFamily="18" charset="0"/>
              </a:rPr>
              <a:t>[]) </a:t>
            </a:r>
          </a:p>
          <a:p>
            <a:pPr marL="0" indent="0" algn="just">
              <a:buNone/>
            </a:pPr>
            <a:r>
              <a:rPr lang="en-IN" dirty="0">
                <a:latin typeface="Perpetua" panose="02020502060401020303" pitchFamily="18" charset="0"/>
              </a:rPr>
              <a:t>	{</a:t>
            </a:r>
          </a:p>
          <a:p>
            <a:pPr marL="0" indent="0" algn="just">
              <a:buNone/>
            </a:pPr>
            <a:r>
              <a:rPr lang="en-IN" dirty="0">
                <a:latin typeface="Perpetua" panose="02020502060401020303" pitchFamily="18" charset="0"/>
              </a:rPr>
              <a:t>		int </a:t>
            </a:r>
            <a:r>
              <a:rPr lang="en-IN" dirty="0" err="1">
                <a:latin typeface="Perpetua" panose="02020502060401020303" pitchFamily="18" charset="0"/>
              </a:rPr>
              <a:t>num</a:t>
            </a:r>
            <a:r>
              <a:rPr lang="en-IN" dirty="0">
                <a:latin typeface="Perpetua" panose="02020502060401020303" pitchFamily="18" charset="0"/>
              </a:rPr>
              <a:t>; // this declares a variable called </a:t>
            </a:r>
            <a:r>
              <a:rPr lang="en-IN" dirty="0" err="1">
                <a:latin typeface="Perpetua" panose="02020502060401020303" pitchFamily="18" charset="0"/>
              </a:rPr>
              <a:t>num</a:t>
            </a:r>
            <a:endParaRPr lang="en-IN" dirty="0">
              <a:latin typeface="Perpetua" panose="02020502060401020303" pitchFamily="18" charset="0"/>
            </a:endParaRPr>
          </a:p>
          <a:p>
            <a:pPr marL="0" indent="0" algn="just">
              <a:buNone/>
            </a:pPr>
            <a:r>
              <a:rPr lang="en-IN" dirty="0">
                <a:latin typeface="Perpetua" panose="02020502060401020303" pitchFamily="18" charset="0"/>
              </a:rPr>
              <a:t>		</a:t>
            </a:r>
            <a:r>
              <a:rPr lang="en-IN" dirty="0" err="1">
                <a:latin typeface="Perpetua" panose="02020502060401020303" pitchFamily="18" charset="0"/>
              </a:rPr>
              <a:t>num</a:t>
            </a:r>
            <a:r>
              <a:rPr lang="en-IN" dirty="0">
                <a:latin typeface="Perpetua" panose="02020502060401020303" pitchFamily="18" charset="0"/>
              </a:rPr>
              <a:t> = 100; // this assigns </a:t>
            </a:r>
            <a:r>
              <a:rPr lang="en-IN" dirty="0" err="1">
                <a:latin typeface="Perpetua" panose="02020502060401020303" pitchFamily="18" charset="0"/>
              </a:rPr>
              <a:t>num</a:t>
            </a:r>
            <a:r>
              <a:rPr lang="en-IN" dirty="0">
                <a:latin typeface="Perpetua" panose="02020502060401020303" pitchFamily="18" charset="0"/>
              </a:rPr>
              <a:t> the value 100</a:t>
            </a:r>
          </a:p>
          <a:p>
            <a:pPr marL="0" indent="0" algn="just">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("This is </a:t>
            </a:r>
            <a:r>
              <a:rPr lang="en-IN" dirty="0" err="1">
                <a:latin typeface="Perpetua" panose="02020502060401020303" pitchFamily="18" charset="0"/>
              </a:rPr>
              <a:t>num</a:t>
            </a:r>
            <a:r>
              <a:rPr lang="en-IN" dirty="0">
                <a:latin typeface="Perpetua" panose="02020502060401020303" pitchFamily="18" charset="0"/>
              </a:rPr>
              <a:t>: " + </a:t>
            </a:r>
            <a:r>
              <a:rPr lang="en-IN" dirty="0" err="1">
                <a:latin typeface="Perpetua" panose="02020502060401020303" pitchFamily="18" charset="0"/>
              </a:rPr>
              <a:t>num</a:t>
            </a:r>
            <a:r>
              <a:rPr lang="en-IN" dirty="0">
                <a:latin typeface="Perpetua" panose="02020502060401020303" pitchFamily="18" charset="0"/>
              </a:rPr>
              <a:t>+”value”);</a:t>
            </a:r>
          </a:p>
          <a:p>
            <a:pPr marL="0" indent="0" algn="just">
              <a:buNone/>
            </a:pPr>
            <a:r>
              <a:rPr lang="en-IN" dirty="0">
                <a:latin typeface="Perpetua" panose="02020502060401020303" pitchFamily="18" charset="0"/>
              </a:rPr>
              <a:t>		</a:t>
            </a:r>
            <a:r>
              <a:rPr lang="en-IN" dirty="0" err="1">
                <a:latin typeface="Perpetua" panose="02020502060401020303" pitchFamily="18" charset="0"/>
              </a:rPr>
              <a:t>num</a:t>
            </a:r>
            <a:r>
              <a:rPr lang="en-IN" dirty="0">
                <a:latin typeface="Perpetua" panose="02020502060401020303" pitchFamily="18" charset="0"/>
              </a:rPr>
              <a:t> = </a:t>
            </a:r>
            <a:r>
              <a:rPr lang="en-IN" dirty="0" err="1">
                <a:latin typeface="Perpetua" panose="02020502060401020303" pitchFamily="18" charset="0"/>
              </a:rPr>
              <a:t>num</a:t>
            </a:r>
            <a:r>
              <a:rPr lang="en-IN" dirty="0">
                <a:latin typeface="Perpetua" panose="02020502060401020303" pitchFamily="18" charset="0"/>
              </a:rPr>
              <a:t> * 2;</a:t>
            </a:r>
          </a:p>
          <a:p>
            <a:pPr marL="0" indent="0" algn="just">
              <a:buNone/>
            </a:pPr>
            <a:r>
              <a:rPr lang="en-IN" dirty="0">
                <a:latin typeface="Perpetua" panose="02020502060401020303" pitchFamily="18" charset="0"/>
              </a:rPr>
              <a:t>		</a:t>
            </a:r>
            <a:r>
              <a:rPr lang="en-IN" dirty="0" err="1">
                <a:latin typeface="Perpetua" panose="02020502060401020303" pitchFamily="18" charset="0"/>
              </a:rPr>
              <a:t>System.out.print</a:t>
            </a:r>
            <a:r>
              <a:rPr lang="en-IN" dirty="0">
                <a:latin typeface="Perpetua" panose="02020502060401020303" pitchFamily="18" charset="0"/>
              </a:rPr>
              <a:t>("The value of </a:t>
            </a:r>
            <a:r>
              <a:rPr lang="en-IN" dirty="0" err="1">
                <a:latin typeface="Perpetua" panose="02020502060401020303" pitchFamily="18" charset="0"/>
              </a:rPr>
              <a:t>num</a:t>
            </a:r>
            <a:r>
              <a:rPr lang="en-IN" dirty="0">
                <a:latin typeface="Perpetua" panose="02020502060401020303" pitchFamily="18" charset="0"/>
              </a:rPr>
              <a:t> * 2 is ");</a:t>
            </a:r>
          </a:p>
          <a:p>
            <a:pPr marL="0" indent="0" algn="just">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a:t>
            </a:r>
            <a:r>
              <a:rPr lang="en-IN" dirty="0" err="1">
                <a:latin typeface="Perpetua" panose="02020502060401020303" pitchFamily="18" charset="0"/>
              </a:rPr>
              <a:t>num</a:t>
            </a:r>
            <a:r>
              <a:rPr lang="en-IN" dirty="0">
                <a:latin typeface="Perpetua" panose="02020502060401020303" pitchFamily="18" charset="0"/>
              </a:rPr>
              <a:t>);</a:t>
            </a:r>
          </a:p>
          <a:p>
            <a:pPr marL="0" indent="0" algn="just">
              <a:buNone/>
            </a:pPr>
            <a:r>
              <a:rPr lang="en-IN" dirty="0">
                <a:latin typeface="Perpetua" panose="02020502060401020303" pitchFamily="18" charset="0"/>
              </a:rPr>
              <a:t>	}</a:t>
            </a:r>
          </a:p>
          <a:p>
            <a:pPr marL="0" indent="0" algn="just">
              <a:buNone/>
            </a:pPr>
            <a:r>
              <a:rPr lang="en-IN" dirty="0">
                <a:latin typeface="Perpetua" panose="02020502060401020303" pitchFamily="18" charset="0"/>
              </a:rPr>
              <a:t>}</a:t>
            </a:r>
          </a:p>
        </p:txBody>
      </p:sp>
      <p:sp>
        <p:nvSpPr>
          <p:cNvPr id="2" name="Footer Placeholder 1">
            <a:extLst>
              <a:ext uri="{FF2B5EF4-FFF2-40B4-BE49-F238E27FC236}">
                <a16:creationId xmlns:a16="http://schemas.microsoft.com/office/drawing/2014/main" id="{CFCEDCF1-0E24-4BAF-AFCF-0B31871B8E22}"/>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8D8F4891-228D-495A-9CE0-04499053B854}"/>
              </a:ext>
            </a:extLst>
          </p:cNvPr>
          <p:cNvSpPr>
            <a:spLocks noGrp="1"/>
          </p:cNvSpPr>
          <p:nvPr>
            <p:ph type="sldNum" sz="quarter" idx="12"/>
          </p:nvPr>
        </p:nvSpPr>
        <p:spPr/>
        <p:txBody>
          <a:bodyPr/>
          <a:lstStyle/>
          <a:p>
            <a:fld id="{5FA48C45-9521-491C-91CF-B3D0F067F577}" type="slidenum">
              <a:rPr lang="en-IN" smtClean="0"/>
              <a:t>33</a:t>
            </a:fld>
            <a:endParaRPr lang="en-IN"/>
          </a:p>
        </p:txBody>
      </p:sp>
    </p:spTree>
    <p:extLst>
      <p:ext uri="{BB962C8B-B14F-4D97-AF65-F5344CB8AC3E}">
        <p14:creationId xmlns:p14="http://schemas.microsoft.com/office/powerpoint/2010/main" val="3741927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C9AA9-6A49-4701-9002-C16A8EB79513}"/>
              </a:ext>
            </a:extLst>
          </p:cNvPr>
          <p:cNvSpPr>
            <a:spLocks noGrp="1"/>
          </p:cNvSpPr>
          <p:nvPr>
            <p:ph idx="1"/>
          </p:nvPr>
        </p:nvSpPr>
        <p:spPr>
          <a:xfrm>
            <a:off x="200025" y="100013"/>
            <a:ext cx="11730038" cy="6572249"/>
          </a:xfrm>
        </p:spPr>
        <p:txBody>
          <a:bodyPr>
            <a:noAutofit/>
          </a:bodyPr>
          <a:lstStyle/>
          <a:p>
            <a:pPr marL="0" indent="0">
              <a:spcBef>
                <a:spcPts val="0"/>
              </a:spcBef>
              <a:buNone/>
            </a:pPr>
            <a:r>
              <a:rPr lang="en-IN" sz="2400" dirty="0">
                <a:latin typeface="Perpetua" panose="02020502060401020303" pitchFamily="18" charset="0"/>
              </a:rPr>
              <a:t>class </a:t>
            </a:r>
            <a:r>
              <a:rPr lang="en-IN" sz="2400" dirty="0" err="1">
                <a:latin typeface="Perpetua" panose="02020502060401020303" pitchFamily="18" charset="0"/>
              </a:rPr>
              <a:t>IfSample</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	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int x, y;</a:t>
            </a:r>
          </a:p>
          <a:p>
            <a:pPr marL="0" indent="0">
              <a:spcBef>
                <a:spcPts val="0"/>
              </a:spcBef>
              <a:buNone/>
            </a:pPr>
            <a:r>
              <a:rPr lang="en-IN" sz="2400" dirty="0">
                <a:latin typeface="Perpetua" panose="02020502060401020303" pitchFamily="18" charset="0"/>
              </a:rPr>
              <a:t>		x = 10;</a:t>
            </a:r>
          </a:p>
          <a:p>
            <a:pPr marL="0" indent="0">
              <a:spcBef>
                <a:spcPts val="0"/>
              </a:spcBef>
              <a:buNone/>
            </a:pPr>
            <a:r>
              <a:rPr lang="en-IN" sz="2400" dirty="0">
                <a:latin typeface="Perpetua" panose="02020502060401020303" pitchFamily="18" charset="0"/>
              </a:rPr>
              <a:t>		y = 20;</a:t>
            </a:r>
          </a:p>
          <a:p>
            <a:pPr marL="0" indent="0">
              <a:spcBef>
                <a:spcPts val="0"/>
              </a:spcBef>
              <a:buNone/>
            </a:pPr>
            <a:r>
              <a:rPr lang="en-US" sz="2400" dirty="0">
                <a:latin typeface="Perpetua" panose="02020502060401020303" pitchFamily="18" charset="0"/>
              </a:rPr>
              <a:t>		if(x &lt; y)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("x is less than y");</a:t>
            </a:r>
          </a:p>
          <a:p>
            <a:pPr marL="0" indent="0">
              <a:spcBef>
                <a:spcPts val="0"/>
              </a:spcBef>
              <a:buNone/>
            </a:pPr>
            <a:r>
              <a:rPr lang="en-IN" sz="2400" dirty="0">
                <a:latin typeface="Perpetua" panose="02020502060401020303" pitchFamily="18" charset="0"/>
              </a:rPr>
              <a:t>		x = x * 2;</a:t>
            </a:r>
          </a:p>
          <a:p>
            <a:pPr marL="0" indent="0">
              <a:spcBef>
                <a:spcPts val="0"/>
              </a:spcBef>
              <a:buNone/>
            </a:pPr>
            <a:r>
              <a:rPr lang="en-US" sz="2400" dirty="0">
                <a:latin typeface="Perpetua" panose="02020502060401020303" pitchFamily="18" charset="0"/>
              </a:rPr>
              <a:t>		if(x == y)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("x now equal to y");</a:t>
            </a:r>
          </a:p>
          <a:p>
            <a:pPr marL="0" indent="0">
              <a:spcBef>
                <a:spcPts val="0"/>
              </a:spcBef>
              <a:buNone/>
            </a:pPr>
            <a:r>
              <a:rPr lang="en-IN" sz="2400" dirty="0">
                <a:latin typeface="Perpetua" panose="02020502060401020303" pitchFamily="18" charset="0"/>
              </a:rPr>
              <a:t>		x = x * 2;</a:t>
            </a:r>
          </a:p>
          <a:p>
            <a:pPr marL="0" indent="0">
              <a:spcBef>
                <a:spcPts val="0"/>
              </a:spcBef>
              <a:buNone/>
            </a:pPr>
            <a:r>
              <a:rPr lang="en-US" sz="2400" dirty="0">
                <a:latin typeface="Perpetua" panose="02020502060401020303" pitchFamily="18" charset="0"/>
              </a:rPr>
              <a:t>		if(x &gt; y)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("x now greater than y");</a:t>
            </a:r>
          </a:p>
          <a:p>
            <a:pPr marL="0" indent="0">
              <a:spcBef>
                <a:spcPts val="0"/>
              </a:spcBef>
              <a:buNone/>
            </a:pPr>
            <a:r>
              <a:rPr lang="en-IN" sz="2400" dirty="0">
                <a:latin typeface="Perpetua" panose="02020502060401020303" pitchFamily="18" charset="0"/>
              </a:rPr>
              <a:t>		// this won't display anything</a:t>
            </a:r>
          </a:p>
          <a:p>
            <a:pPr marL="0" indent="0">
              <a:spcBef>
                <a:spcPts val="0"/>
              </a:spcBef>
              <a:buNone/>
            </a:pPr>
            <a:r>
              <a:rPr lang="en-US" sz="2400" dirty="0">
                <a:latin typeface="Perpetua" panose="02020502060401020303" pitchFamily="18" charset="0"/>
              </a:rPr>
              <a:t>		if(x == y)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("you won't see this");</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8FD8663F-9B77-45FD-84EE-18E2714B989E}"/>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AD93F9B-8A8A-4C37-94E7-698D874B9C5C}"/>
              </a:ext>
            </a:extLst>
          </p:cNvPr>
          <p:cNvSpPr>
            <a:spLocks noGrp="1"/>
          </p:cNvSpPr>
          <p:nvPr>
            <p:ph type="sldNum" sz="quarter" idx="12"/>
          </p:nvPr>
        </p:nvSpPr>
        <p:spPr/>
        <p:txBody>
          <a:bodyPr/>
          <a:lstStyle/>
          <a:p>
            <a:fld id="{5FA48C45-9521-491C-91CF-B3D0F067F577}" type="slidenum">
              <a:rPr lang="en-IN" smtClean="0"/>
              <a:t>34</a:t>
            </a:fld>
            <a:endParaRPr lang="en-IN"/>
          </a:p>
        </p:txBody>
      </p:sp>
    </p:spTree>
    <p:extLst>
      <p:ext uri="{BB962C8B-B14F-4D97-AF65-F5344CB8AC3E}">
        <p14:creationId xmlns:p14="http://schemas.microsoft.com/office/powerpoint/2010/main" val="380297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25900-4092-46BD-A556-7AD6A702DA44}"/>
              </a:ext>
            </a:extLst>
          </p:cNvPr>
          <p:cNvSpPr>
            <a:spLocks noGrp="1"/>
          </p:cNvSpPr>
          <p:nvPr>
            <p:ph idx="1"/>
          </p:nvPr>
        </p:nvSpPr>
        <p:spPr>
          <a:xfrm>
            <a:off x="257175" y="0"/>
            <a:ext cx="11715750" cy="6615113"/>
          </a:xfrm>
        </p:spPr>
        <p:txBody>
          <a:bodyPr>
            <a:noAutofit/>
          </a:bodyPr>
          <a:lstStyle/>
          <a:p>
            <a:pPr marL="0" indent="0">
              <a:spcBef>
                <a:spcPts val="0"/>
              </a:spcBef>
              <a:buNone/>
            </a:pPr>
            <a:r>
              <a:rPr lang="en-IN" sz="2000" dirty="0">
                <a:latin typeface="Perpetua" panose="02020502060401020303" pitchFamily="18" charset="0"/>
              </a:rPr>
              <a:t>class </a:t>
            </a:r>
            <a:r>
              <a:rPr lang="en-IN" sz="2000" dirty="0" err="1">
                <a:latin typeface="Perpetua" panose="02020502060401020303" pitchFamily="18" charset="0"/>
              </a:rPr>
              <a:t>ForTest</a:t>
            </a: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a:t>
            </a:r>
          </a:p>
          <a:p>
            <a:pPr marL="0" indent="0">
              <a:spcBef>
                <a:spcPts val="0"/>
              </a:spcBef>
              <a:buNone/>
            </a:pPr>
            <a:r>
              <a:rPr lang="en-US" sz="2000" dirty="0">
                <a:latin typeface="Perpetua" panose="02020502060401020303" pitchFamily="18" charset="0"/>
              </a:rPr>
              <a:t>	public static void main(String </a:t>
            </a:r>
            <a:r>
              <a:rPr lang="en-US" sz="2000" dirty="0" err="1">
                <a:latin typeface="Perpetua" panose="02020502060401020303" pitchFamily="18" charset="0"/>
              </a:rPr>
              <a:t>args</a:t>
            </a:r>
            <a:r>
              <a:rPr lang="en-US" sz="2000" dirty="0">
                <a:latin typeface="Perpetua" panose="02020502060401020303" pitchFamily="18" charset="0"/>
              </a:rPr>
              <a:t>[]) </a:t>
            </a:r>
          </a:p>
          <a:p>
            <a:pPr marL="0" indent="0">
              <a:spcBef>
                <a:spcPts val="0"/>
              </a:spcBef>
              <a:buNone/>
            </a:pPr>
            <a:r>
              <a:rPr lang="en-US"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		int x;</a:t>
            </a:r>
          </a:p>
          <a:p>
            <a:pPr marL="0" indent="0">
              <a:spcBef>
                <a:spcPts val="0"/>
              </a:spcBef>
              <a:buNone/>
            </a:pPr>
            <a:r>
              <a:rPr lang="en-IN" sz="2000" dirty="0">
                <a:latin typeface="Perpetua" panose="02020502060401020303" pitchFamily="18" charset="0"/>
              </a:rPr>
              <a:t>		for(x = 0; x&lt;10; x = x+1)</a:t>
            </a:r>
          </a:p>
          <a:p>
            <a:pPr marL="0" indent="0">
              <a:spcBef>
                <a:spcPts val="0"/>
              </a:spcBef>
              <a:buNone/>
            </a:pPr>
            <a:r>
              <a:rPr lang="en-US" sz="2000" dirty="0">
                <a:latin typeface="Perpetua" panose="02020502060401020303" pitchFamily="18" charset="0"/>
              </a:rPr>
              <a:t>			</a:t>
            </a:r>
            <a:r>
              <a:rPr lang="en-US" sz="2000" dirty="0" err="1">
                <a:latin typeface="Perpetua" panose="02020502060401020303" pitchFamily="18" charset="0"/>
              </a:rPr>
              <a:t>System.out.println</a:t>
            </a:r>
            <a:r>
              <a:rPr lang="en-US" sz="2000" dirty="0">
                <a:latin typeface="Perpetua" panose="02020502060401020303" pitchFamily="18" charset="0"/>
              </a:rPr>
              <a:t>("This is x: " + x);</a:t>
            </a:r>
          </a:p>
          <a:p>
            <a:pPr marL="0" indent="0">
              <a:spcBef>
                <a:spcPts val="0"/>
              </a:spcBef>
              <a:buNone/>
            </a:pP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a:t>
            </a:r>
          </a:p>
          <a:p>
            <a:pPr marL="0" indent="0">
              <a:spcBef>
                <a:spcPts val="0"/>
              </a:spcBef>
              <a:buNone/>
            </a:pPr>
            <a:endParaRPr lang="en-IN" sz="2000" dirty="0">
              <a:latin typeface="Perpetua" panose="02020502060401020303" pitchFamily="18" charset="0"/>
            </a:endParaRPr>
          </a:p>
          <a:p>
            <a:pPr marL="0" indent="0">
              <a:spcBef>
                <a:spcPts val="0"/>
              </a:spcBef>
              <a:buNone/>
            </a:pPr>
            <a:r>
              <a:rPr lang="en-IN" sz="2000" dirty="0">
                <a:latin typeface="Perpetua" panose="02020502060401020303" pitchFamily="18" charset="0"/>
              </a:rPr>
              <a:t>class </a:t>
            </a:r>
            <a:r>
              <a:rPr lang="en-IN" sz="2000" dirty="0" err="1">
                <a:latin typeface="Perpetua" panose="02020502060401020303" pitchFamily="18" charset="0"/>
              </a:rPr>
              <a:t>BlockTest</a:t>
            </a: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a:t>
            </a:r>
          </a:p>
          <a:p>
            <a:pPr marL="0" indent="0">
              <a:spcBef>
                <a:spcPts val="0"/>
              </a:spcBef>
              <a:buNone/>
            </a:pPr>
            <a:r>
              <a:rPr lang="en-IN" sz="2000" dirty="0">
                <a:latin typeface="Perpetua" panose="02020502060401020303" pitchFamily="18" charset="0"/>
              </a:rPr>
              <a:t>	public static void main(String </a:t>
            </a:r>
            <a:r>
              <a:rPr lang="en-IN" sz="2000" dirty="0" err="1">
                <a:latin typeface="Perpetua" panose="02020502060401020303" pitchFamily="18" charset="0"/>
              </a:rPr>
              <a:t>args</a:t>
            </a: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		int x, y;</a:t>
            </a:r>
          </a:p>
          <a:p>
            <a:pPr marL="0" indent="0">
              <a:spcBef>
                <a:spcPts val="0"/>
              </a:spcBef>
              <a:buNone/>
            </a:pPr>
            <a:r>
              <a:rPr lang="en-IN" sz="2000" dirty="0">
                <a:latin typeface="Perpetua" panose="02020502060401020303" pitchFamily="18" charset="0"/>
              </a:rPr>
              <a:t>		y = 20;</a:t>
            </a:r>
          </a:p>
          <a:p>
            <a:pPr marL="0" indent="0">
              <a:spcBef>
                <a:spcPts val="0"/>
              </a:spcBef>
              <a:buNone/>
            </a:pPr>
            <a:r>
              <a:rPr lang="en-IN" sz="2000" dirty="0">
                <a:latin typeface="Perpetua" panose="02020502060401020303" pitchFamily="18" charset="0"/>
              </a:rPr>
              <a:t>		// the target of this loop is a block</a:t>
            </a:r>
          </a:p>
          <a:p>
            <a:pPr marL="0" indent="0">
              <a:spcBef>
                <a:spcPts val="0"/>
              </a:spcBef>
              <a:buNone/>
            </a:pPr>
            <a:r>
              <a:rPr lang="en-IN" sz="2000" dirty="0">
                <a:latin typeface="Perpetua" panose="02020502060401020303" pitchFamily="18" charset="0"/>
              </a:rPr>
              <a:t>		for(x = 0; x&lt;10; x++) </a:t>
            </a:r>
          </a:p>
          <a:p>
            <a:pPr marL="0" indent="0">
              <a:spcBef>
                <a:spcPts val="0"/>
              </a:spcBef>
              <a:buNone/>
            </a:pP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			</a:t>
            </a:r>
            <a:r>
              <a:rPr lang="en-IN" sz="2000" dirty="0" err="1">
                <a:latin typeface="Perpetua" panose="02020502060401020303" pitchFamily="18" charset="0"/>
              </a:rPr>
              <a:t>System.out.println</a:t>
            </a:r>
            <a:r>
              <a:rPr lang="en-IN" sz="2000" dirty="0">
                <a:latin typeface="Perpetua" panose="02020502060401020303" pitchFamily="18" charset="0"/>
              </a:rPr>
              <a:t>("This is x: " + x);</a:t>
            </a:r>
          </a:p>
          <a:p>
            <a:pPr marL="0" indent="0">
              <a:spcBef>
                <a:spcPts val="0"/>
              </a:spcBef>
              <a:buNone/>
            </a:pPr>
            <a:r>
              <a:rPr lang="en-IN" sz="2000" dirty="0">
                <a:latin typeface="Perpetua" panose="02020502060401020303" pitchFamily="18" charset="0"/>
              </a:rPr>
              <a:t>			</a:t>
            </a:r>
            <a:r>
              <a:rPr lang="en-IN" sz="2000" dirty="0" err="1">
                <a:latin typeface="Perpetua" panose="02020502060401020303" pitchFamily="18" charset="0"/>
              </a:rPr>
              <a:t>System.out.println</a:t>
            </a:r>
            <a:r>
              <a:rPr lang="en-IN" sz="2000" dirty="0">
                <a:latin typeface="Perpetua" panose="02020502060401020303" pitchFamily="18" charset="0"/>
              </a:rPr>
              <a:t>("This is y: " + y);</a:t>
            </a:r>
          </a:p>
          <a:p>
            <a:pPr marL="0" indent="0">
              <a:spcBef>
                <a:spcPts val="0"/>
              </a:spcBef>
              <a:buNone/>
            </a:pPr>
            <a:r>
              <a:rPr lang="en-IN" sz="2000" dirty="0">
                <a:latin typeface="Perpetua" panose="02020502060401020303" pitchFamily="18" charset="0"/>
              </a:rPr>
              <a:t>			y = y - 2;</a:t>
            </a:r>
          </a:p>
          <a:p>
            <a:pPr marL="0" indent="0">
              <a:spcBef>
                <a:spcPts val="0"/>
              </a:spcBef>
              <a:buNone/>
            </a:pP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	}</a:t>
            </a:r>
          </a:p>
          <a:p>
            <a:pPr marL="0" indent="0">
              <a:spcBef>
                <a:spcPts val="0"/>
              </a:spcBef>
              <a:buNone/>
            </a:pPr>
            <a:r>
              <a:rPr lang="en-IN" sz="2000" dirty="0">
                <a:latin typeface="Perpetua" panose="02020502060401020303" pitchFamily="18" charset="0"/>
              </a:rPr>
              <a:t>}</a:t>
            </a:r>
          </a:p>
        </p:txBody>
      </p:sp>
      <p:sp>
        <p:nvSpPr>
          <p:cNvPr id="2" name="Footer Placeholder 1">
            <a:extLst>
              <a:ext uri="{FF2B5EF4-FFF2-40B4-BE49-F238E27FC236}">
                <a16:creationId xmlns:a16="http://schemas.microsoft.com/office/drawing/2014/main" id="{64F071DB-D245-4149-B968-B0362AF3E841}"/>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1713CA54-2E90-4A25-ACE6-EBB474F543B6}"/>
              </a:ext>
            </a:extLst>
          </p:cNvPr>
          <p:cNvSpPr>
            <a:spLocks noGrp="1"/>
          </p:cNvSpPr>
          <p:nvPr>
            <p:ph type="sldNum" sz="quarter" idx="12"/>
          </p:nvPr>
        </p:nvSpPr>
        <p:spPr/>
        <p:txBody>
          <a:bodyPr/>
          <a:lstStyle/>
          <a:p>
            <a:fld id="{5FA48C45-9521-491C-91CF-B3D0F067F577}" type="slidenum">
              <a:rPr lang="en-IN" smtClean="0"/>
              <a:t>35</a:t>
            </a:fld>
            <a:endParaRPr lang="en-IN"/>
          </a:p>
        </p:txBody>
      </p:sp>
    </p:spTree>
    <p:extLst>
      <p:ext uri="{BB962C8B-B14F-4D97-AF65-F5344CB8AC3E}">
        <p14:creationId xmlns:p14="http://schemas.microsoft.com/office/powerpoint/2010/main" val="1965242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4A220-69F1-4878-BED7-17C6FB437730}"/>
              </a:ext>
            </a:extLst>
          </p:cNvPr>
          <p:cNvSpPr>
            <a:spLocks noGrp="1"/>
          </p:cNvSpPr>
          <p:nvPr>
            <p:ph idx="1"/>
          </p:nvPr>
        </p:nvSpPr>
        <p:spPr>
          <a:xfrm>
            <a:off x="214313" y="185738"/>
            <a:ext cx="11801475" cy="6486525"/>
          </a:xfrm>
        </p:spPr>
        <p:txBody>
          <a:bodyPr/>
          <a:lstStyle/>
          <a:p>
            <a:pPr marL="0" indent="0" algn="just">
              <a:buNone/>
            </a:pPr>
            <a:r>
              <a:rPr lang="en-IN" b="1" dirty="0">
                <a:latin typeface="Perpetua" panose="02020502060401020303" pitchFamily="18" charset="0"/>
              </a:rPr>
              <a:t>Lexical Issues</a:t>
            </a:r>
          </a:p>
          <a:p>
            <a:pPr marL="0" indent="0" algn="just">
              <a:buNone/>
            </a:pPr>
            <a:r>
              <a:rPr lang="en-US" dirty="0">
                <a:latin typeface="Perpetua" panose="02020502060401020303" pitchFamily="18" charset="0"/>
              </a:rPr>
              <a:t>Java programs are a collection of whitespace, identifiers, literals, comments, operators, separators, and keywords.</a:t>
            </a:r>
          </a:p>
          <a:p>
            <a:pPr marL="0" indent="0" algn="just">
              <a:buNone/>
            </a:pPr>
            <a:r>
              <a:rPr lang="en-US" b="1" dirty="0">
                <a:latin typeface="Perpetua" panose="02020502060401020303" pitchFamily="18" charset="0"/>
              </a:rPr>
              <a:t>Whitespace</a:t>
            </a:r>
          </a:p>
          <a:p>
            <a:pPr marL="0" indent="0" algn="just">
              <a:buNone/>
            </a:pPr>
            <a:r>
              <a:rPr lang="en-US" dirty="0">
                <a:latin typeface="Perpetua" panose="02020502060401020303" pitchFamily="18" charset="0"/>
              </a:rPr>
              <a:t>Java is a free-form language. This means that you do not need to follow any special indentation rules. In Java, whitespace is a space, tab, or newline.</a:t>
            </a:r>
          </a:p>
          <a:p>
            <a:pPr marL="0" indent="0" algn="just">
              <a:buNone/>
            </a:pPr>
            <a:r>
              <a:rPr lang="en-US" b="1" dirty="0">
                <a:latin typeface="Perpetua" panose="02020502060401020303" pitchFamily="18" charset="0"/>
              </a:rPr>
              <a:t>Identifiers</a:t>
            </a:r>
          </a:p>
          <a:p>
            <a:pPr marL="0" indent="0" algn="just">
              <a:buNone/>
            </a:pPr>
            <a:r>
              <a:rPr lang="en-US" dirty="0">
                <a:latin typeface="Perpetua" panose="02020502060401020303" pitchFamily="18" charset="0"/>
              </a:rPr>
              <a:t>Identifiers are used for class names, method names, and variable names. An identifier may be any descriptive sequence of uppercase and lowercase letters, numbers, or the underscore and dollar-sign characters. They must not begin with a number as they be confused with a numeric literal. Again, Java is case-sensitive, so VALUE is a different identifier than Value.</a:t>
            </a:r>
          </a:p>
          <a:p>
            <a:pPr marL="0" indent="0" algn="just">
              <a:buNone/>
            </a:pPr>
            <a:endParaRPr lang="en-US"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93DCB5B8-EFAC-44DD-9A9B-3E9A67D927E8}"/>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52670AB-FF0A-4278-B816-D935B2B5C02D}"/>
              </a:ext>
            </a:extLst>
          </p:cNvPr>
          <p:cNvSpPr>
            <a:spLocks noGrp="1"/>
          </p:cNvSpPr>
          <p:nvPr>
            <p:ph type="sldNum" sz="quarter" idx="12"/>
          </p:nvPr>
        </p:nvSpPr>
        <p:spPr/>
        <p:txBody>
          <a:bodyPr/>
          <a:lstStyle/>
          <a:p>
            <a:fld id="{5FA48C45-9521-491C-91CF-B3D0F067F577}" type="slidenum">
              <a:rPr lang="en-IN" smtClean="0"/>
              <a:t>36</a:t>
            </a:fld>
            <a:endParaRPr lang="en-IN"/>
          </a:p>
        </p:txBody>
      </p:sp>
    </p:spTree>
    <p:extLst>
      <p:ext uri="{BB962C8B-B14F-4D97-AF65-F5344CB8AC3E}">
        <p14:creationId xmlns:p14="http://schemas.microsoft.com/office/powerpoint/2010/main" val="3882325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D2D16-1001-4357-8587-A9590EDCDB89}"/>
              </a:ext>
            </a:extLst>
          </p:cNvPr>
          <p:cNvSpPr>
            <a:spLocks noGrp="1"/>
          </p:cNvSpPr>
          <p:nvPr>
            <p:ph idx="1"/>
          </p:nvPr>
        </p:nvSpPr>
        <p:spPr>
          <a:xfrm>
            <a:off x="238124" y="114304"/>
            <a:ext cx="11715750" cy="6443662"/>
          </a:xfrm>
        </p:spPr>
        <p:txBody>
          <a:bodyPr>
            <a:normAutofit/>
          </a:bodyPr>
          <a:lstStyle/>
          <a:p>
            <a:pPr marL="0" indent="0" algn="just">
              <a:buNone/>
            </a:pPr>
            <a:r>
              <a:rPr lang="en-IN" b="1" dirty="0">
                <a:latin typeface="Perpetua" panose="02020502060401020303" pitchFamily="18" charset="0"/>
              </a:rPr>
              <a:t>Literals</a:t>
            </a:r>
          </a:p>
          <a:p>
            <a:pPr marL="0" indent="0" algn="just">
              <a:buNone/>
            </a:pPr>
            <a:r>
              <a:rPr lang="en-US" dirty="0">
                <a:latin typeface="Perpetua" panose="02020502060401020303" pitchFamily="18" charset="0"/>
              </a:rPr>
              <a:t>A constant value in Java is created by using a </a:t>
            </a:r>
            <a:r>
              <a:rPr lang="en-US" i="1" dirty="0">
                <a:latin typeface="Perpetua" panose="02020502060401020303" pitchFamily="18" charset="0"/>
              </a:rPr>
              <a:t>literal </a:t>
            </a:r>
            <a:r>
              <a:rPr lang="en-US" dirty="0">
                <a:latin typeface="Perpetua" panose="02020502060401020303" pitchFamily="18" charset="0"/>
              </a:rPr>
              <a:t>representation of it. For example, here </a:t>
            </a:r>
            <a:r>
              <a:rPr lang="en-IN" dirty="0">
                <a:latin typeface="Perpetua" panose="02020502060401020303" pitchFamily="18" charset="0"/>
              </a:rPr>
              <a:t>are some literals:</a:t>
            </a:r>
          </a:p>
          <a:p>
            <a:pPr marL="0" indent="0" algn="just">
              <a:buNone/>
            </a:pPr>
            <a:endParaRPr lang="en-IN" dirty="0">
              <a:latin typeface="Perpetua" panose="02020502060401020303" pitchFamily="18" charset="0"/>
            </a:endParaRPr>
          </a:p>
          <a:p>
            <a:pPr marL="0" indent="0" algn="just">
              <a:buNone/>
            </a:pPr>
            <a:endParaRPr lang="en-IN" dirty="0">
              <a:latin typeface="Perpetua" panose="02020502060401020303" pitchFamily="18" charset="0"/>
            </a:endParaRPr>
          </a:p>
          <a:p>
            <a:pPr marL="0" indent="0" algn="just">
              <a:buNone/>
            </a:pPr>
            <a:r>
              <a:rPr lang="en-US" b="1" dirty="0">
                <a:latin typeface="Perpetua" panose="02020502060401020303" pitchFamily="18" charset="0"/>
              </a:rPr>
              <a:t>Comments</a:t>
            </a:r>
          </a:p>
          <a:p>
            <a:pPr marL="0" indent="0" algn="just">
              <a:buNone/>
            </a:pPr>
            <a:r>
              <a:rPr lang="en-US" dirty="0">
                <a:latin typeface="Perpetua" panose="02020502060401020303" pitchFamily="18" charset="0"/>
              </a:rPr>
              <a:t>There are three types of comments defined by Java: single-line (//) and multiline (/* ……   */). The third type is called a documentation comment. This type of comment is used to produce an </a:t>
            </a:r>
            <a:r>
              <a:rPr lang="en-US" dirty="0" err="1">
                <a:latin typeface="Perpetua" panose="02020502060401020303" pitchFamily="18" charset="0"/>
              </a:rPr>
              <a:t>HTMLfile</a:t>
            </a:r>
            <a:r>
              <a:rPr lang="en-US" dirty="0">
                <a:latin typeface="Perpetua" panose="02020502060401020303" pitchFamily="18" charset="0"/>
              </a:rPr>
              <a:t> that documents your program. The documentation comment begins with a /** and ends with a */.</a:t>
            </a:r>
          </a:p>
          <a:p>
            <a:pPr marL="0" indent="0" algn="just">
              <a:buNone/>
            </a:pPr>
            <a:r>
              <a:rPr lang="en-US" b="1" dirty="0">
                <a:latin typeface="Perpetua" panose="02020502060401020303" pitchFamily="18" charset="0"/>
              </a:rPr>
              <a:t>Separators</a:t>
            </a:r>
          </a:p>
          <a:p>
            <a:pPr marL="0" indent="0" algn="just">
              <a:buNone/>
            </a:pPr>
            <a:r>
              <a:rPr lang="en-US" dirty="0">
                <a:latin typeface="Perpetua" panose="02020502060401020303" pitchFamily="18" charset="0"/>
              </a:rPr>
              <a:t>In Java, there are a few characters that are used as separators. The most used separator in Java is the semicolon.</a:t>
            </a:r>
            <a:endParaRPr lang="en-IN" dirty="0">
              <a:latin typeface="Perpetua" panose="02020502060401020303" pitchFamily="18" charset="0"/>
            </a:endParaRPr>
          </a:p>
        </p:txBody>
      </p:sp>
      <p:pic>
        <p:nvPicPr>
          <p:cNvPr id="4" name="Picture 3">
            <a:extLst>
              <a:ext uri="{FF2B5EF4-FFF2-40B4-BE49-F238E27FC236}">
                <a16:creationId xmlns:a16="http://schemas.microsoft.com/office/drawing/2014/main" id="{4D77BF0F-AE57-489E-817B-E5C73BBB7E01}"/>
              </a:ext>
            </a:extLst>
          </p:cNvPr>
          <p:cNvPicPr>
            <a:picLocks noChangeAspect="1"/>
          </p:cNvPicPr>
          <p:nvPr/>
        </p:nvPicPr>
        <p:blipFill>
          <a:blip r:embed="rId2"/>
          <a:stretch>
            <a:fillRect/>
          </a:stretch>
        </p:blipFill>
        <p:spPr>
          <a:xfrm>
            <a:off x="1223962" y="1447799"/>
            <a:ext cx="10453306" cy="652464"/>
          </a:xfrm>
          <a:prstGeom prst="rect">
            <a:avLst/>
          </a:prstGeom>
        </p:spPr>
      </p:pic>
      <p:sp>
        <p:nvSpPr>
          <p:cNvPr id="2" name="Footer Placeholder 1">
            <a:extLst>
              <a:ext uri="{FF2B5EF4-FFF2-40B4-BE49-F238E27FC236}">
                <a16:creationId xmlns:a16="http://schemas.microsoft.com/office/drawing/2014/main" id="{FF8E113A-BA2E-4668-9FFF-32B8022201E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F394524-1326-4753-A33A-0BB13C10223C}"/>
              </a:ext>
            </a:extLst>
          </p:cNvPr>
          <p:cNvSpPr>
            <a:spLocks noGrp="1"/>
          </p:cNvSpPr>
          <p:nvPr>
            <p:ph type="sldNum" sz="quarter" idx="12"/>
          </p:nvPr>
        </p:nvSpPr>
        <p:spPr/>
        <p:txBody>
          <a:bodyPr/>
          <a:lstStyle/>
          <a:p>
            <a:fld id="{5FA48C45-9521-491C-91CF-B3D0F067F577}" type="slidenum">
              <a:rPr lang="en-IN" smtClean="0"/>
              <a:t>37</a:t>
            </a:fld>
            <a:endParaRPr lang="en-IN"/>
          </a:p>
        </p:txBody>
      </p:sp>
    </p:spTree>
    <p:extLst>
      <p:ext uri="{BB962C8B-B14F-4D97-AF65-F5344CB8AC3E}">
        <p14:creationId xmlns:p14="http://schemas.microsoft.com/office/powerpoint/2010/main" val="3075719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1FA74-69AA-4CAA-B3EA-49446D365BE0}"/>
              </a:ext>
            </a:extLst>
          </p:cNvPr>
          <p:cNvSpPr>
            <a:spLocks noGrp="1"/>
          </p:cNvSpPr>
          <p:nvPr>
            <p:ph idx="1"/>
          </p:nvPr>
        </p:nvSpPr>
        <p:spPr>
          <a:xfrm>
            <a:off x="171449" y="271462"/>
            <a:ext cx="11815763" cy="6372225"/>
          </a:xfrm>
        </p:spPr>
        <p:txBody>
          <a:bodyPr/>
          <a:lstStyle/>
          <a:p>
            <a:pPr marL="0" indent="0" algn="just">
              <a:buNone/>
            </a:pPr>
            <a:r>
              <a:rPr lang="en-IN" b="1" dirty="0">
                <a:latin typeface="Perpetua" panose="02020502060401020303" pitchFamily="18" charset="0"/>
              </a:rPr>
              <a:t>Separators</a:t>
            </a:r>
          </a:p>
          <a:p>
            <a:pPr marL="0" indent="0" algn="just">
              <a:buNone/>
            </a:pPr>
            <a:r>
              <a:rPr lang="en-US" dirty="0">
                <a:latin typeface="Perpetua" panose="02020502060401020303" pitchFamily="18" charset="0"/>
              </a:rPr>
              <a:t>In Java, there are a few characters that are used as separators. The most used </a:t>
            </a:r>
            <a:r>
              <a:rPr lang="en-IN" dirty="0">
                <a:latin typeface="Perpetua" panose="02020502060401020303" pitchFamily="18" charset="0"/>
              </a:rPr>
              <a:t>separator in Java is the semicolon.</a:t>
            </a:r>
          </a:p>
          <a:p>
            <a:pPr marL="0" indent="0" algn="just">
              <a:buNone/>
            </a:pPr>
            <a:endParaRPr lang="en-IN" dirty="0">
              <a:latin typeface="Perpetua" panose="02020502060401020303" pitchFamily="18" charset="0"/>
            </a:endParaRPr>
          </a:p>
        </p:txBody>
      </p:sp>
      <p:pic>
        <p:nvPicPr>
          <p:cNvPr id="4" name="Picture 3">
            <a:extLst>
              <a:ext uri="{FF2B5EF4-FFF2-40B4-BE49-F238E27FC236}">
                <a16:creationId xmlns:a16="http://schemas.microsoft.com/office/drawing/2014/main" id="{1C316035-703D-4596-851A-D9D170416511}"/>
              </a:ext>
            </a:extLst>
          </p:cNvPr>
          <p:cNvPicPr>
            <a:picLocks noChangeAspect="1"/>
          </p:cNvPicPr>
          <p:nvPr/>
        </p:nvPicPr>
        <p:blipFill>
          <a:blip r:embed="rId2"/>
          <a:stretch>
            <a:fillRect/>
          </a:stretch>
        </p:blipFill>
        <p:spPr>
          <a:xfrm>
            <a:off x="204788" y="1666874"/>
            <a:ext cx="10739437" cy="4390156"/>
          </a:xfrm>
          <a:prstGeom prst="rect">
            <a:avLst/>
          </a:prstGeom>
        </p:spPr>
      </p:pic>
      <p:sp>
        <p:nvSpPr>
          <p:cNvPr id="2" name="Footer Placeholder 1">
            <a:extLst>
              <a:ext uri="{FF2B5EF4-FFF2-40B4-BE49-F238E27FC236}">
                <a16:creationId xmlns:a16="http://schemas.microsoft.com/office/drawing/2014/main" id="{33F30B22-348E-4A7D-93DB-DE69EC78640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A9E9B35-1DFD-414C-BA24-C5DD23CC80F1}"/>
              </a:ext>
            </a:extLst>
          </p:cNvPr>
          <p:cNvSpPr>
            <a:spLocks noGrp="1"/>
          </p:cNvSpPr>
          <p:nvPr>
            <p:ph type="sldNum" sz="quarter" idx="12"/>
          </p:nvPr>
        </p:nvSpPr>
        <p:spPr/>
        <p:txBody>
          <a:bodyPr/>
          <a:lstStyle/>
          <a:p>
            <a:fld id="{5FA48C45-9521-491C-91CF-B3D0F067F577}" type="slidenum">
              <a:rPr lang="en-IN" smtClean="0"/>
              <a:t>38</a:t>
            </a:fld>
            <a:endParaRPr lang="en-IN"/>
          </a:p>
        </p:txBody>
      </p:sp>
    </p:spTree>
    <p:extLst>
      <p:ext uri="{BB962C8B-B14F-4D97-AF65-F5344CB8AC3E}">
        <p14:creationId xmlns:p14="http://schemas.microsoft.com/office/powerpoint/2010/main" val="957812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DCA87-3EEF-45B6-A4A5-277EE53D5E90}"/>
              </a:ext>
            </a:extLst>
          </p:cNvPr>
          <p:cNvSpPr>
            <a:spLocks noGrp="1"/>
          </p:cNvSpPr>
          <p:nvPr>
            <p:ph idx="1"/>
          </p:nvPr>
        </p:nvSpPr>
        <p:spPr>
          <a:xfrm>
            <a:off x="271463" y="257175"/>
            <a:ext cx="11701462" cy="6357938"/>
          </a:xfrm>
        </p:spPr>
        <p:txBody>
          <a:bodyPr/>
          <a:lstStyle/>
          <a:p>
            <a:pPr marL="0" indent="0" algn="just">
              <a:buNone/>
            </a:pPr>
            <a:r>
              <a:rPr lang="en-IN" b="1" dirty="0">
                <a:latin typeface="Perpetua" panose="02020502060401020303" pitchFamily="18" charset="0"/>
              </a:rPr>
              <a:t>The Java Keywords</a:t>
            </a:r>
          </a:p>
          <a:p>
            <a:pPr marL="0" indent="0" algn="just">
              <a:buNone/>
            </a:pPr>
            <a:r>
              <a:rPr lang="en-US" dirty="0">
                <a:latin typeface="Perpetua" panose="02020502060401020303" pitchFamily="18" charset="0"/>
              </a:rPr>
              <a:t>There are 50 keywords currently defined in the Java language. These keywords, combined with the syntax of the operators and separators, form the foundation of the Java language. These keywords cannot be used as names for a variable, class, or method.</a:t>
            </a:r>
          </a:p>
          <a:p>
            <a:pPr marL="0" indent="0" algn="just">
              <a:buNone/>
            </a:pPr>
            <a:endParaRPr lang="en-US" dirty="0">
              <a:latin typeface="Perpetua" panose="02020502060401020303" pitchFamily="18" charset="0"/>
            </a:endParaRPr>
          </a:p>
          <a:p>
            <a:pPr marL="0" indent="0" algn="just">
              <a:buNone/>
            </a:pPr>
            <a:endParaRPr lang="en-IN" dirty="0">
              <a:latin typeface="Perpetua" panose="02020502060401020303" pitchFamily="18" charset="0"/>
            </a:endParaRPr>
          </a:p>
        </p:txBody>
      </p:sp>
      <p:pic>
        <p:nvPicPr>
          <p:cNvPr id="4" name="Picture 3">
            <a:extLst>
              <a:ext uri="{FF2B5EF4-FFF2-40B4-BE49-F238E27FC236}">
                <a16:creationId xmlns:a16="http://schemas.microsoft.com/office/drawing/2014/main" id="{3F1C184B-D4DB-488D-85FA-6E4BCECA5CD0}"/>
              </a:ext>
            </a:extLst>
          </p:cNvPr>
          <p:cNvPicPr>
            <a:picLocks noChangeAspect="1"/>
          </p:cNvPicPr>
          <p:nvPr/>
        </p:nvPicPr>
        <p:blipFill>
          <a:blip r:embed="rId2"/>
          <a:stretch>
            <a:fillRect/>
          </a:stretch>
        </p:blipFill>
        <p:spPr>
          <a:xfrm>
            <a:off x="271462" y="2093118"/>
            <a:ext cx="10258425" cy="3846909"/>
          </a:xfrm>
          <a:prstGeom prst="rect">
            <a:avLst/>
          </a:prstGeom>
        </p:spPr>
      </p:pic>
      <p:sp>
        <p:nvSpPr>
          <p:cNvPr id="2" name="Footer Placeholder 1">
            <a:extLst>
              <a:ext uri="{FF2B5EF4-FFF2-40B4-BE49-F238E27FC236}">
                <a16:creationId xmlns:a16="http://schemas.microsoft.com/office/drawing/2014/main" id="{29B076F4-2179-4228-A6A8-4B0CE9FCC0F9}"/>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C259A719-A3C1-4409-ACFD-07DCF69F49F6}"/>
              </a:ext>
            </a:extLst>
          </p:cNvPr>
          <p:cNvSpPr>
            <a:spLocks noGrp="1"/>
          </p:cNvSpPr>
          <p:nvPr>
            <p:ph type="sldNum" sz="quarter" idx="12"/>
          </p:nvPr>
        </p:nvSpPr>
        <p:spPr/>
        <p:txBody>
          <a:bodyPr/>
          <a:lstStyle/>
          <a:p>
            <a:fld id="{5FA48C45-9521-491C-91CF-B3D0F067F577}" type="slidenum">
              <a:rPr lang="en-IN" smtClean="0"/>
              <a:t>39</a:t>
            </a:fld>
            <a:endParaRPr lang="en-IN"/>
          </a:p>
        </p:txBody>
      </p:sp>
    </p:spTree>
    <p:extLst>
      <p:ext uri="{BB962C8B-B14F-4D97-AF65-F5344CB8AC3E}">
        <p14:creationId xmlns:p14="http://schemas.microsoft.com/office/powerpoint/2010/main" val="261072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5D4A6-08C8-4671-8507-D3DAFB24FBCF}"/>
              </a:ext>
            </a:extLst>
          </p:cNvPr>
          <p:cNvSpPr>
            <a:spLocks noGrp="1"/>
          </p:cNvSpPr>
          <p:nvPr>
            <p:ph idx="1"/>
          </p:nvPr>
        </p:nvSpPr>
        <p:spPr>
          <a:xfrm>
            <a:off x="211015" y="112542"/>
            <a:ext cx="11873133" cy="6597747"/>
          </a:xfrm>
        </p:spPr>
        <p:txBody>
          <a:bodyPr>
            <a:normAutofit/>
          </a:bodyPr>
          <a:lstStyle/>
          <a:p>
            <a:pPr marL="0" indent="0" algn="just">
              <a:buNone/>
            </a:pPr>
            <a:r>
              <a:rPr lang="en-IN" sz="2400" b="1" dirty="0">
                <a:latin typeface="Perpetua" panose="02020502060401020303" pitchFamily="18" charset="0"/>
              </a:rPr>
              <a:t>UNIT – I</a:t>
            </a:r>
            <a:endParaRPr lang="en-IN" sz="2400" dirty="0">
              <a:latin typeface="Perpetua" panose="02020502060401020303" pitchFamily="18" charset="0"/>
            </a:endParaRPr>
          </a:p>
          <a:p>
            <a:pPr marL="0" indent="0" algn="just">
              <a:buNone/>
            </a:pPr>
            <a:r>
              <a:rPr lang="en-IN" sz="2400" b="1" dirty="0">
                <a:latin typeface="Perpetua" panose="02020502060401020303" pitchFamily="18" charset="0"/>
              </a:rPr>
              <a:t>Introduction to Java: </a:t>
            </a:r>
            <a:r>
              <a:rPr lang="en-IN" sz="2400" dirty="0">
                <a:latin typeface="Perpetua" panose="02020502060401020303" pitchFamily="18" charset="0"/>
              </a:rPr>
              <a:t>The History and Evolution of Java, An overview of Java, Data Types, Variables, and Arrays. </a:t>
            </a:r>
          </a:p>
          <a:p>
            <a:pPr marL="0" indent="0" algn="just">
              <a:buNone/>
            </a:pPr>
            <a:r>
              <a:rPr lang="en-IN" sz="2400" b="1" dirty="0">
                <a:latin typeface="Perpetua" panose="02020502060401020303" pitchFamily="18" charset="0"/>
              </a:rPr>
              <a:t>Introducing Classes: </a:t>
            </a:r>
            <a:r>
              <a:rPr lang="en-IN" sz="2400" dirty="0">
                <a:latin typeface="Perpetua" panose="02020502060401020303" pitchFamily="18" charset="0"/>
              </a:rPr>
              <a:t>Class Fundamentals, Declaring Objects, Assigning Object Reference Variables, Introducing Methods, Constructors, The this keyword, Garbage Collection, The finalize() method, A stack class. </a:t>
            </a:r>
            <a:r>
              <a:rPr lang="en-IN" sz="2400" b="1" dirty="0">
                <a:latin typeface="Perpetua" panose="02020502060401020303" pitchFamily="18" charset="0"/>
              </a:rPr>
              <a:t>Methods and Classes: </a:t>
            </a:r>
            <a:r>
              <a:rPr lang="en-IN" sz="2400" dirty="0">
                <a:latin typeface="Perpetua" panose="02020502060401020303" pitchFamily="18" charset="0"/>
              </a:rPr>
              <a:t>Overloading Methods, Overloading Constructors, Using objects as Parameters, Argument passing, Returning objects, Access control, Understanding static, final, Nested and Inner classes, Using Command-line arguments.                                                                            </a:t>
            </a:r>
            <a:r>
              <a:rPr lang="en-IN" sz="2400" b="1" dirty="0">
                <a:latin typeface="Perpetua" panose="02020502060401020303" pitchFamily="18" charset="0"/>
              </a:rPr>
              <a:t>10 Hours</a:t>
            </a:r>
          </a:p>
          <a:p>
            <a:pPr marL="0" indent="0" algn="just">
              <a:buNone/>
            </a:pPr>
            <a:endParaRPr lang="en-IN" sz="2400" b="1" dirty="0">
              <a:latin typeface="Perpetua" panose="02020502060401020303" pitchFamily="18" charset="0"/>
            </a:endParaRPr>
          </a:p>
          <a:p>
            <a:pPr marL="0" indent="0" algn="just">
              <a:buNone/>
            </a:pPr>
            <a:r>
              <a:rPr lang="en-US" sz="2400" b="1" dirty="0">
                <a:latin typeface="Perpetua" panose="02020502060401020303" pitchFamily="18" charset="0"/>
              </a:rPr>
              <a:t>UNIT – II</a:t>
            </a:r>
          </a:p>
          <a:p>
            <a:pPr marL="0" indent="0" algn="just">
              <a:buNone/>
            </a:pPr>
            <a:r>
              <a:rPr lang="en-US" sz="2400" b="1" dirty="0">
                <a:latin typeface="Perpetua" panose="02020502060401020303" pitchFamily="18" charset="0"/>
              </a:rPr>
              <a:t>Inheritance</a:t>
            </a:r>
            <a:r>
              <a:rPr lang="en-US" sz="2400" dirty="0">
                <a:latin typeface="Perpetua" panose="02020502060401020303" pitchFamily="18" charset="0"/>
              </a:rPr>
              <a:t>: Inheritance Basics, Using super, Creating a Multilevel Hierarchy, When Constructors are Called,  Method Overriding, Dynamic method dispatch, Using abstract classes, Using final with Inheritance.   </a:t>
            </a:r>
          </a:p>
          <a:p>
            <a:pPr marL="0" indent="0" algn="just">
              <a:buNone/>
            </a:pPr>
            <a:r>
              <a:rPr lang="en-US" sz="2400" b="1" dirty="0">
                <a:latin typeface="Perpetua" panose="02020502060401020303" pitchFamily="18" charset="0"/>
              </a:rPr>
              <a:t>Packages and Interfaces:</a:t>
            </a:r>
            <a:r>
              <a:rPr lang="en-US" sz="2400" dirty="0">
                <a:latin typeface="Perpetua" panose="02020502060401020303" pitchFamily="18" charset="0"/>
              </a:rPr>
              <a:t> Packages, Access Protection, Importing Packages, Interfaces.                                   </a:t>
            </a:r>
            <a:r>
              <a:rPr lang="en-US" sz="2400" b="1" dirty="0">
                <a:latin typeface="Perpetua" panose="02020502060401020303" pitchFamily="18" charset="0"/>
              </a:rPr>
              <a:t>Exception Handling</a:t>
            </a:r>
            <a:r>
              <a:rPr lang="en-US" sz="2400" dirty="0">
                <a:latin typeface="Perpetua" panose="02020502060401020303" pitchFamily="18" charset="0"/>
              </a:rPr>
              <a:t>: Exception-Handling Fundamentals, Exception Types, Uncaught Exceptions, Using try and catch, Multiple catch Clauses, Nested try Statements, throw, throws, finally, Java’s Built-in Exceptions, Creating your Own Exception Subclasses.                                                                 </a:t>
            </a:r>
            <a:r>
              <a:rPr lang="en-US" sz="2400" b="1" dirty="0">
                <a:latin typeface="Perpetua" panose="02020502060401020303" pitchFamily="18" charset="0"/>
              </a:rPr>
              <a:t>12 Hours</a:t>
            </a:r>
          </a:p>
          <a:p>
            <a:pPr marL="0" indent="0" algn="just">
              <a:buNone/>
            </a:pPr>
            <a:endParaRPr lang="en-IN"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F9E7BB34-DA8E-4F42-8921-4304F518FA54}"/>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8844661-5ECB-459D-AA63-8E9FD69B95A7}"/>
              </a:ext>
            </a:extLst>
          </p:cNvPr>
          <p:cNvSpPr>
            <a:spLocks noGrp="1"/>
          </p:cNvSpPr>
          <p:nvPr>
            <p:ph type="sldNum" sz="quarter" idx="12"/>
          </p:nvPr>
        </p:nvSpPr>
        <p:spPr/>
        <p:txBody>
          <a:bodyPr/>
          <a:lstStyle/>
          <a:p>
            <a:fld id="{5FA48C45-9521-491C-91CF-B3D0F067F577}" type="slidenum">
              <a:rPr lang="en-IN" smtClean="0"/>
              <a:t>4</a:t>
            </a:fld>
            <a:endParaRPr lang="en-IN"/>
          </a:p>
        </p:txBody>
      </p:sp>
    </p:spTree>
    <p:extLst>
      <p:ext uri="{BB962C8B-B14F-4D97-AF65-F5344CB8AC3E}">
        <p14:creationId xmlns:p14="http://schemas.microsoft.com/office/powerpoint/2010/main" val="2202880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730B4-B69D-4CFF-A609-35C0318999D8}"/>
              </a:ext>
            </a:extLst>
          </p:cNvPr>
          <p:cNvSpPr>
            <a:spLocks noGrp="1"/>
          </p:cNvSpPr>
          <p:nvPr>
            <p:ph idx="1"/>
          </p:nvPr>
        </p:nvSpPr>
        <p:spPr>
          <a:xfrm>
            <a:off x="257175" y="228600"/>
            <a:ext cx="11715750" cy="6429375"/>
          </a:xfrm>
        </p:spPr>
        <p:txBody>
          <a:bodyPr/>
          <a:lstStyle/>
          <a:p>
            <a:pPr marL="0" indent="0" algn="just">
              <a:buNone/>
            </a:pPr>
            <a:r>
              <a:rPr lang="en-US" b="1" dirty="0">
                <a:latin typeface="Perpetua" panose="02020502060401020303" pitchFamily="18" charset="0"/>
              </a:rPr>
              <a:t>Data type</a:t>
            </a:r>
          </a:p>
          <a:p>
            <a:pPr marL="0" indent="0" algn="just">
              <a:buNone/>
            </a:pPr>
            <a:r>
              <a:rPr lang="en-US" dirty="0">
                <a:latin typeface="Perpetua" panose="02020502060401020303" pitchFamily="18" charset="0"/>
              </a:rPr>
              <a:t>Data type specifies the size and type of values that can be stored in an identifier. The Java language is rich in its data types.</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Data types in Java are classified into two types:</a:t>
            </a:r>
          </a:p>
          <a:p>
            <a:pPr marL="0" indent="0" algn="just">
              <a:buNone/>
            </a:pPr>
            <a:r>
              <a:rPr lang="en-US" b="1" dirty="0">
                <a:latin typeface="Perpetua" panose="02020502060401020303" pitchFamily="18" charset="0"/>
              </a:rPr>
              <a:t>Primitive</a:t>
            </a:r>
            <a:r>
              <a:rPr lang="en-US" dirty="0">
                <a:latin typeface="Perpetua" panose="02020502060401020303" pitchFamily="18" charset="0"/>
              </a:rPr>
              <a:t>—which include Integer, Character, Boolean, and Floating Point.</a:t>
            </a:r>
          </a:p>
          <a:p>
            <a:pPr marL="0" indent="0" algn="just">
              <a:buNone/>
            </a:pPr>
            <a:r>
              <a:rPr lang="en-US" b="1" dirty="0">
                <a:latin typeface="Perpetua" panose="02020502060401020303" pitchFamily="18" charset="0"/>
              </a:rPr>
              <a:t>Non-primitive</a:t>
            </a:r>
            <a:r>
              <a:rPr lang="en-US" dirty="0">
                <a:latin typeface="Perpetua" panose="02020502060401020303" pitchFamily="18" charset="0"/>
              </a:rPr>
              <a:t>—which include Classes, Interfaces, and Arrays.</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Primitive Data Types</a:t>
            </a:r>
          </a:p>
          <a:p>
            <a:pPr marL="0" indent="0" algn="just">
              <a:buNone/>
            </a:pPr>
            <a:r>
              <a:rPr lang="en-US" b="1" dirty="0">
                <a:latin typeface="Perpetua" panose="02020502060401020303" pitchFamily="18" charset="0"/>
              </a:rPr>
              <a:t>1. Integer</a:t>
            </a:r>
          </a:p>
          <a:p>
            <a:pPr marL="0" indent="0" algn="just">
              <a:buNone/>
            </a:pPr>
            <a:r>
              <a:rPr lang="en-US" dirty="0">
                <a:latin typeface="Perpetua" panose="02020502060401020303" pitchFamily="18" charset="0"/>
              </a:rPr>
              <a:t>Integer types can hold whole numbers such as 123 and −96. The size of the values that can be stored depends on the integer type that we choose.</a:t>
            </a:r>
          </a:p>
          <a:p>
            <a:pPr marL="0" indent="0" algn="just">
              <a:buNone/>
            </a:pPr>
            <a:endParaRPr lang="en-US" dirty="0">
              <a:latin typeface="Perpetua" panose="02020502060401020303" pitchFamily="18" charset="0"/>
            </a:endParaRPr>
          </a:p>
          <a:p>
            <a:pPr marL="0" indent="0" algn="just">
              <a:buNone/>
            </a:pPr>
            <a:endParaRPr lang="en-US" dirty="0">
              <a:latin typeface="Perpetua" panose="02020502060401020303" pitchFamily="18" charset="0"/>
            </a:endParaRPr>
          </a:p>
          <a:p>
            <a:pPr marL="0" indent="0" algn="just">
              <a:buNone/>
            </a:pPr>
            <a:endParaRPr lang="en-US"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600E9406-8F80-4932-9E7D-CFA8C1B81C52}"/>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60FFC683-280F-47EC-9B78-6DF3531B4A70}"/>
              </a:ext>
            </a:extLst>
          </p:cNvPr>
          <p:cNvSpPr>
            <a:spLocks noGrp="1"/>
          </p:cNvSpPr>
          <p:nvPr>
            <p:ph type="sldNum" sz="quarter" idx="12"/>
          </p:nvPr>
        </p:nvSpPr>
        <p:spPr/>
        <p:txBody>
          <a:bodyPr/>
          <a:lstStyle/>
          <a:p>
            <a:fld id="{5FA48C45-9521-491C-91CF-B3D0F067F577}" type="slidenum">
              <a:rPr lang="en-IN" smtClean="0"/>
              <a:t>40</a:t>
            </a:fld>
            <a:endParaRPr lang="en-IN"/>
          </a:p>
        </p:txBody>
      </p:sp>
    </p:spTree>
    <p:extLst>
      <p:ext uri="{BB962C8B-B14F-4D97-AF65-F5344CB8AC3E}">
        <p14:creationId xmlns:p14="http://schemas.microsoft.com/office/powerpoint/2010/main" val="1410141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74B574-0990-4596-A64E-50B9834DD645}"/>
              </a:ext>
            </a:extLst>
          </p:cNvPr>
          <p:cNvPicPr>
            <a:picLocks noGrp="1" noChangeAspect="1"/>
          </p:cNvPicPr>
          <p:nvPr>
            <p:ph idx="1"/>
          </p:nvPr>
        </p:nvPicPr>
        <p:blipFill>
          <a:blip r:embed="rId2"/>
          <a:stretch>
            <a:fillRect/>
          </a:stretch>
        </p:blipFill>
        <p:spPr>
          <a:xfrm>
            <a:off x="178594" y="197644"/>
            <a:ext cx="10683415" cy="2388394"/>
          </a:xfrm>
          <a:prstGeom prst="rect">
            <a:avLst/>
          </a:prstGeom>
        </p:spPr>
      </p:pic>
      <p:sp>
        <p:nvSpPr>
          <p:cNvPr id="5" name="Rectangle 4">
            <a:extLst>
              <a:ext uri="{FF2B5EF4-FFF2-40B4-BE49-F238E27FC236}">
                <a16:creationId xmlns:a16="http://schemas.microsoft.com/office/drawing/2014/main" id="{EB96ED73-E1DE-42A7-A167-F204C31BD770}"/>
              </a:ext>
            </a:extLst>
          </p:cNvPr>
          <p:cNvSpPr/>
          <p:nvPr/>
        </p:nvSpPr>
        <p:spPr>
          <a:xfrm>
            <a:off x="178593" y="2699088"/>
            <a:ext cx="11808619" cy="4401205"/>
          </a:xfrm>
          <a:prstGeom prst="rect">
            <a:avLst/>
          </a:prstGeom>
        </p:spPr>
        <p:txBody>
          <a:bodyPr wrap="square">
            <a:spAutoFit/>
          </a:bodyPr>
          <a:lstStyle/>
          <a:p>
            <a:r>
              <a:rPr lang="en-US" sz="2800" dirty="0">
                <a:solidFill>
                  <a:srgbClr val="3A3A3A"/>
                </a:solidFill>
                <a:latin typeface="Perpetua" panose="02020502060401020303" pitchFamily="18" charset="0"/>
              </a:rPr>
              <a:t>The range of values is calculated as −(2</a:t>
            </a:r>
            <a:r>
              <a:rPr lang="en-US" sz="2800" baseline="30000" dirty="0">
                <a:solidFill>
                  <a:srgbClr val="3A3A3A"/>
                </a:solidFill>
                <a:latin typeface="Perpetua" panose="02020502060401020303" pitchFamily="18" charset="0"/>
              </a:rPr>
              <a:t>n−1</a:t>
            </a:r>
            <a:r>
              <a:rPr lang="en-US" sz="2800" dirty="0">
                <a:solidFill>
                  <a:srgbClr val="3A3A3A"/>
                </a:solidFill>
                <a:latin typeface="Perpetua" panose="02020502060401020303" pitchFamily="18" charset="0"/>
              </a:rPr>
              <a:t>) to (2</a:t>
            </a:r>
            <a:r>
              <a:rPr lang="en-US" sz="2800" baseline="30000" dirty="0">
                <a:solidFill>
                  <a:srgbClr val="3A3A3A"/>
                </a:solidFill>
                <a:latin typeface="Perpetua" panose="02020502060401020303" pitchFamily="18" charset="0"/>
              </a:rPr>
              <a:t>n−1</a:t>
            </a:r>
            <a:r>
              <a:rPr lang="en-US" sz="2800" dirty="0">
                <a:solidFill>
                  <a:srgbClr val="3A3A3A"/>
                </a:solidFill>
                <a:latin typeface="Perpetua" panose="02020502060401020303" pitchFamily="18" charset="0"/>
              </a:rPr>
              <a:t>)−1; where n is the number of bits required. For example, the byte data type requires 1 byte = 8 bits. Therefore, the range of values that can be stored in the byte data type is −(2</a:t>
            </a:r>
            <a:r>
              <a:rPr lang="en-US" sz="2800" baseline="30000" dirty="0">
                <a:solidFill>
                  <a:srgbClr val="3A3A3A"/>
                </a:solidFill>
                <a:latin typeface="Perpetua" panose="02020502060401020303" pitchFamily="18" charset="0"/>
              </a:rPr>
              <a:t>8−1</a:t>
            </a:r>
            <a:r>
              <a:rPr lang="en-US" sz="2800" dirty="0">
                <a:solidFill>
                  <a:srgbClr val="3A3A3A"/>
                </a:solidFill>
                <a:latin typeface="Perpetua" panose="02020502060401020303" pitchFamily="18" charset="0"/>
              </a:rPr>
              <a:t>) to (2</a:t>
            </a:r>
            <a:r>
              <a:rPr lang="en-US" sz="2800" baseline="30000" dirty="0">
                <a:solidFill>
                  <a:srgbClr val="3A3A3A"/>
                </a:solidFill>
                <a:latin typeface="Perpetua" panose="02020502060401020303" pitchFamily="18" charset="0"/>
              </a:rPr>
              <a:t>8−1</a:t>
            </a:r>
            <a:r>
              <a:rPr lang="en-US" sz="2800" dirty="0">
                <a:solidFill>
                  <a:srgbClr val="3A3A3A"/>
                </a:solidFill>
                <a:latin typeface="Perpetua" panose="02020502060401020303" pitchFamily="18" charset="0"/>
              </a:rPr>
              <a:t>)−1</a:t>
            </a:r>
            <a:br>
              <a:rPr lang="en-US" sz="2800" dirty="0">
                <a:latin typeface="Perpetua" panose="02020502060401020303" pitchFamily="18" charset="0"/>
              </a:rPr>
            </a:br>
            <a:r>
              <a:rPr lang="en-US" sz="2800" dirty="0">
                <a:solidFill>
                  <a:srgbClr val="3A3A3A"/>
                </a:solidFill>
                <a:latin typeface="Perpetua" panose="02020502060401020303" pitchFamily="18" charset="0"/>
              </a:rPr>
              <a:t>= −2</a:t>
            </a:r>
            <a:r>
              <a:rPr lang="en-US" sz="2800" baseline="30000" dirty="0">
                <a:solidFill>
                  <a:srgbClr val="3A3A3A"/>
                </a:solidFill>
                <a:latin typeface="Perpetua" panose="02020502060401020303" pitchFamily="18" charset="0"/>
              </a:rPr>
              <a:t>7</a:t>
            </a:r>
            <a:r>
              <a:rPr lang="en-US" sz="2800" dirty="0">
                <a:solidFill>
                  <a:srgbClr val="3A3A3A"/>
                </a:solidFill>
                <a:latin typeface="Perpetua" panose="02020502060401020303" pitchFamily="18" charset="0"/>
              </a:rPr>
              <a:t> to (2</a:t>
            </a:r>
            <a:r>
              <a:rPr lang="en-US" sz="2800" baseline="30000" dirty="0">
                <a:solidFill>
                  <a:srgbClr val="3A3A3A"/>
                </a:solidFill>
                <a:latin typeface="Perpetua" panose="02020502060401020303" pitchFamily="18" charset="0"/>
              </a:rPr>
              <a:t>7</a:t>
            </a:r>
            <a:r>
              <a:rPr lang="en-US" sz="2800" dirty="0">
                <a:solidFill>
                  <a:srgbClr val="3A3A3A"/>
                </a:solidFill>
                <a:latin typeface="Perpetua" panose="02020502060401020303" pitchFamily="18" charset="0"/>
              </a:rPr>
              <a:t>) -1</a:t>
            </a:r>
            <a:br>
              <a:rPr lang="en-US" sz="2800" dirty="0">
                <a:latin typeface="Perpetua" panose="02020502060401020303" pitchFamily="18" charset="0"/>
              </a:rPr>
            </a:br>
            <a:r>
              <a:rPr lang="en-US" sz="2800" dirty="0">
                <a:solidFill>
                  <a:srgbClr val="3A3A3A"/>
                </a:solidFill>
                <a:latin typeface="Perpetua" panose="02020502060401020303" pitchFamily="18" charset="0"/>
              </a:rPr>
              <a:t>= −128 to 127</a:t>
            </a:r>
          </a:p>
          <a:p>
            <a:endParaRPr lang="en-US" sz="2800" dirty="0">
              <a:solidFill>
                <a:srgbClr val="3A3A3A"/>
              </a:solidFill>
              <a:latin typeface="Perpetua" panose="02020502060401020303" pitchFamily="18" charset="0"/>
            </a:endParaRPr>
          </a:p>
          <a:p>
            <a:r>
              <a:rPr lang="en-US" sz="2800" b="1" dirty="0">
                <a:latin typeface="Perpetua" panose="02020502060401020303" pitchFamily="18" charset="0"/>
              </a:rPr>
              <a:t>2. Floating Point</a:t>
            </a:r>
          </a:p>
          <a:p>
            <a:pPr algn="just"/>
            <a:r>
              <a:rPr lang="en-US" sz="2800" dirty="0">
                <a:latin typeface="Perpetua" panose="02020502060401020303" pitchFamily="18" charset="0"/>
              </a:rPr>
              <a:t>Floating point data types are used to represent numbers with a fractional part. Single precision floating point numbers occupy 4 bytes and Double precision floating point numbers occupy 8 bytes. There are two subtypes:</a:t>
            </a:r>
            <a:endParaRPr lang="en-IN" sz="2800" dirty="0">
              <a:latin typeface="Perpetua" panose="02020502060401020303" pitchFamily="18" charset="0"/>
            </a:endParaRPr>
          </a:p>
        </p:txBody>
      </p:sp>
      <p:sp>
        <p:nvSpPr>
          <p:cNvPr id="2" name="Footer Placeholder 1">
            <a:extLst>
              <a:ext uri="{FF2B5EF4-FFF2-40B4-BE49-F238E27FC236}">
                <a16:creationId xmlns:a16="http://schemas.microsoft.com/office/drawing/2014/main" id="{E6A4CCFE-F81E-4FAB-81C7-C2284041691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2F638DE-ECB6-4C15-8C9F-D5A2601E7960}"/>
              </a:ext>
            </a:extLst>
          </p:cNvPr>
          <p:cNvSpPr>
            <a:spLocks noGrp="1"/>
          </p:cNvSpPr>
          <p:nvPr>
            <p:ph type="sldNum" sz="quarter" idx="12"/>
          </p:nvPr>
        </p:nvSpPr>
        <p:spPr/>
        <p:txBody>
          <a:bodyPr/>
          <a:lstStyle/>
          <a:p>
            <a:fld id="{5FA48C45-9521-491C-91CF-B3D0F067F577}" type="slidenum">
              <a:rPr lang="en-IN" smtClean="0"/>
              <a:t>41</a:t>
            </a:fld>
            <a:endParaRPr lang="en-IN"/>
          </a:p>
        </p:txBody>
      </p:sp>
    </p:spTree>
    <p:extLst>
      <p:ext uri="{BB962C8B-B14F-4D97-AF65-F5344CB8AC3E}">
        <p14:creationId xmlns:p14="http://schemas.microsoft.com/office/powerpoint/2010/main" val="2403569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A6778-2357-4326-9247-EDF7D02EAF07}"/>
              </a:ext>
            </a:extLst>
          </p:cNvPr>
          <p:cNvSpPr>
            <a:spLocks noGrp="1"/>
          </p:cNvSpPr>
          <p:nvPr>
            <p:ph idx="1"/>
          </p:nvPr>
        </p:nvSpPr>
        <p:spPr>
          <a:xfrm>
            <a:off x="171449" y="242888"/>
            <a:ext cx="11858625" cy="6415087"/>
          </a:xfrm>
        </p:spPr>
        <p:txBody>
          <a:bodyPr/>
          <a:lstStyle/>
          <a:p>
            <a:pPr marL="0" indent="0" algn="just">
              <a:buNone/>
            </a:pPr>
            <a:endParaRPr lang="en-IN" dirty="0">
              <a:latin typeface="Perpetua" panose="02020502060401020303" pitchFamily="18" charset="0"/>
            </a:endParaRPr>
          </a:p>
          <a:p>
            <a:pPr marL="0" indent="0" algn="just">
              <a:buNone/>
            </a:pPr>
            <a:endParaRPr lang="en-IN" dirty="0">
              <a:latin typeface="Perpetua" panose="02020502060401020303" pitchFamily="18" charset="0"/>
            </a:endParaRPr>
          </a:p>
          <a:p>
            <a:pPr marL="0" indent="0" algn="just">
              <a:buNone/>
            </a:pPr>
            <a:endParaRPr lang="en-IN" dirty="0">
              <a:latin typeface="Perpetua" panose="02020502060401020303" pitchFamily="18" charset="0"/>
            </a:endParaRPr>
          </a:p>
          <a:p>
            <a:pPr marL="0" indent="0" algn="just">
              <a:buNone/>
            </a:pPr>
            <a:endParaRPr lang="en-IN" dirty="0">
              <a:latin typeface="Perpetua" panose="02020502060401020303" pitchFamily="18" charset="0"/>
            </a:endParaRPr>
          </a:p>
          <a:p>
            <a:pPr marL="0" indent="0" algn="just">
              <a:buNone/>
            </a:pPr>
            <a:r>
              <a:rPr lang="en-US" b="1" dirty="0">
                <a:latin typeface="Perpetua" panose="02020502060401020303" pitchFamily="18" charset="0"/>
              </a:rPr>
              <a:t>3. Character</a:t>
            </a:r>
          </a:p>
          <a:p>
            <a:pPr marL="0" indent="0" algn="just">
              <a:buNone/>
            </a:pPr>
            <a:r>
              <a:rPr lang="en-US" dirty="0">
                <a:latin typeface="Perpetua" panose="02020502060401020303" pitchFamily="18" charset="0"/>
              </a:rPr>
              <a:t>It stores character constants in the memory. It assumes a size of 2 bytes, but basically it can hold only a single character because char stores </a:t>
            </a:r>
            <a:r>
              <a:rPr lang="en-US" dirty="0" err="1">
                <a:latin typeface="Perpetua" panose="02020502060401020303" pitchFamily="18" charset="0"/>
              </a:rPr>
              <a:t>unicode</a:t>
            </a:r>
            <a:r>
              <a:rPr lang="en-US" dirty="0">
                <a:latin typeface="Perpetua" panose="02020502060401020303" pitchFamily="18" charset="0"/>
              </a:rPr>
              <a:t> character sets. It has a minimum value of ‘u0000’ (or 0) and a maximum value of ‘</a:t>
            </a:r>
            <a:r>
              <a:rPr lang="en-US" dirty="0" err="1">
                <a:latin typeface="Perpetua" panose="02020502060401020303" pitchFamily="18" charset="0"/>
              </a:rPr>
              <a:t>uffff</a:t>
            </a:r>
            <a:r>
              <a:rPr lang="en-US" dirty="0">
                <a:latin typeface="Perpetua" panose="02020502060401020303" pitchFamily="18" charset="0"/>
              </a:rPr>
              <a:t>’ (or 65,535, inclusive).</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4. Boolean</a:t>
            </a:r>
          </a:p>
          <a:p>
            <a:pPr marL="0" indent="0" algn="just">
              <a:buNone/>
            </a:pPr>
            <a:r>
              <a:rPr lang="en-US" dirty="0">
                <a:latin typeface="Perpetua" panose="02020502060401020303" pitchFamily="18" charset="0"/>
              </a:rPr>
              <a:t>Boolean data types are used to store values with two states: true or false.</a:t>
            </a:r>
          </a:p>
        </p:txBody>
      </p:sp>
      <p:pic>
        <p:nvPicPr>
          <p:cNvPr id="4" name="Picture 3">
            <a:extLst>
              <a:ext uri="{FF2B5EF4-FFF2-40B4-BE49-F238E27FC236}">
                <a16:creationId xmlns:a16="http://schemas.microsoft.com/office/drawing/2014/main" id="{6D39E352-EB99-4B04-AF50-BD40A2537811}"/>
              </a:ext>
            </a:extLst>
          </p:cNvPr>
          <p:cNvPicPr>
            <a:picLocks noChangeAspect="1"/>
          </p:cNvPicPr>
          <p:nvPr/>
        </p:nvPicPr>
        <p:blipFill>
          <a:blip r:embed="rId2"/>
          <a:stretch>
            <a:fillRect/>
          </a:stretch>
        </p:blipFill>
        <p:spPr>
          <a:xfrm>
            <a:off x="171449" y="200025"/>
            <a:ext cx="10329480" cy="1528763"/>
          </a:xfrm>
          <a:prstGeom prst="rect">
            <a:avLst/>
          </a:prstGeom>
        </p:spPr>
      </p:pic>
      <p:sp>
        <p:nvSpPr>
          <p:cNvPr id="2" name="Footer Placeholder 1">
            <a:extLst>
              <a:ext uri="{FF2B5EF4-FFF2-40B4-BE49-F238E27FC236}">
                <a16:creationId xmlns:a16="http://schemas.microsoft.com/office/drawing/2014/main" id="{AE0668BF-0D67-411F-BE2F-D0884A820A5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63678FB-C3CA-49CA-B259-3F500E552BF8}"/>
              </a:ext>
            </a:extLst>
          </p:cNvPr>
          <p:cNvSpPr>
            <a:spLocks noGrp="1"/>
          </p:cNvSpPr>
          <p:nvPr>
            <p:ph type="sldNum" sz="quarter" idx="12"/>
          </p:nvPr>
        </p:nvSpPr>
        <p:spPr/>
        <p:txBody>
          <a:bodyPr/>
          <a:lstStyle/>
          <a:p>
            <a:fld id="{5FA48C45-9521-491C-91CF-B3D0F067F577}" type="slidenum">
              <a:rPr lang="en-IN" smtClean="0"/>
              <a:t>42</a:t>
            </a:fld>
            <a:endParaRPr lang="en-IN"/>
          </a:p>
        </p:txBody>
      </p:sp>
    </p:spTree>
    <p:extLst>
      <p:ext uri="{BB962C8B-B14F-4D97-AF65-F5344CB8AC3E}">
        <p14:creationId xmlns:p14="http://schemas.microsoft.com/office/powerpoint/2010/main" val="1289888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80B42-8DA6-4341-9D69-293393ABE278}"/>
              </a:ext>
            </a:extLst>
          </p:cNvPr>
          <p:cNvSpPr>
            <a:spLocks noGrp="1"/>
          </p:cNvSpPr>
          <p:nvPr>
            <p:ph idx="1"/>
          </p:nvPr>
        </p:nvSpPr>
        <p:spPr>
          <a:xfrm>
            <a:off x="242887" y="200025"/>
            <a:ext cx="11730037" cy="6415088"/>
          </a:xfrm>
        </p:spPr>
        <p:txBody>
          <a:bodyPr/>
          <a:lstStyle/>
          <a:p>
            <a:pPr marL="0" indent="0" algn="just">
              <a:buNone/>
            </a:pPr>
            <a:r>
              <a:rPr lang="en-IN" b="1" dirty="0">
                <a:latin typeface="Perpetua" panose="02020502060401020303" pitchFamily="18" charset="0"/>
              </a:rPr>
              <a:t>Literals</a:t>
            </a:r>
          </a:p>
          <a:p>
            <a:pPr marL="0" indent="0" algn="just">
              <a:buNone/>
            </a:pPr>
            <a:r>
              <a:rPr lang="en-IN" b="1" dirty="0">
                <a:latin typeface="Perpetua" panose="02020502060401020303" pitchFamily="18" charset="0"/>
              </a:rPr>
              <a:t>Integer Literals</a:t>
            </a:r>
          </a:p>
          <a:p>
            <a:pPr marL="0" indent="0" algn="just">
              <a:buNone/>
            </a:pPr>
            <a:r>
              <a:rPr lang="en-US" dirty="0">
                <a:latin typeface="Perpetua" panose="02020502060401020303" pitchFamily="18" charset="0"/>
              </a:rPr>
              <a:t>Integers are probably the most commonly used type in the typical program. Any whole number value is an integer literal. Examples are 1, 2, 3, and 42. These are all decimal values, meaning they are describing a base 10 number.</a:t>
            </a:r>
          </a:p>
          <a:p>
            <a:pPr marL="0" indent="0" algn="just">
              <a:buNone/>
            </a:pPr>
            <a:r>
              <a:rPr lang="en-US" b="1" dirty="0">
                <a:latin typeface="Perpetua" panose="02020502060401020303" pitchFamily="18" charset="0"/>
              </a:rPr>
              <a:t>Floating-Point Literals</a:t>
            </a:r>
          </a:p>
          <a:p>
            <a:pPr marL="0" indent="0" algn="just">
              <a:buNone/>
            </a:pPr>
            <a:r>
              <a:rPr lang="en-US" dirty="0">
                <a:latin typeface="Perpetua" panose="02020502060401020303" pitchFamily="18" charset="0"/>
              </a:rPr>
              <a:t>Floating-point numbers represent decimal values with a fractional component. They can be expressed in either standard or scientific notation. Standard notation consists of a whole number component followed by a decimal point followed by a fractional component. For example, 2.0, 3.14159, and 0.6667 represent valid standard-notation floating-point numbers. Floating-point literals in Java default to double precision. To specify a float literal, you must append an F or f to the constant. You can also explicitly specify a double literal by appending a D or d.</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6F27E2C2-DE9F-4994-84D4-326C3DBC66D9}"/>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0C99E311-550F-4D41-AD2F-5DDEA017AB0D}"/>
              </a:ext>
            </a:extLst>
          </p:cNvPr>
          <p:cNvSpPr>
            <a:spLocks noGrp="1"/>
          </p:cNvSpPr>
          <p:nvPr>
            <p:ph type="sldNum" sz="quarter" idx="12"/>
          </p:nvPr>
        </p:nvSpPr>
        <p:spPr/>
        <p:txBody>
          <a:bodyPr/>
          <a:lstStyle/>
          <a:p>
            <a:fld id="{5FA48C45-9521-491C-91CF-B3D0F067F577}" type="slidenum">
              <a:rPr lang="en-IN" smtClean="0"/>
              <a:t>43</a:t>
            </a:fld>
            <a:endParaRPr lang="en-IN"/>
          </a:p>
        </p:txBody>
      </p:sp>
    </p:spTree>
    <p:extLst>
      <p:ext uri="{BB962C8B-B14F-4D97-AF65-F5344CB8AC3E}">
        <p14:creationId xmlns:p14="http://schemas.microsoft.com/office/powerpoint/2010/main" val="738927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F6F33-A383-4A8F-9F01-8C7174DE0123}"/>
              </a:ext>
            </a:extLst>
          </p:cNvPr>
          <p:cNvSpPr>
            <a:spLocks noGrp="1"/>
          </p:cNvSpPr>
          <p:nvPr>
            <p:ph idx="1"/>
          </p:nvPr>
        </p:nvSpPr>
        <p:spPr>
          <a:xfrm>
            <a:off x="214313" y="314324"/>
            <a:ext cx="11758612" cy="6329363"/>
          </a:xfrm>
        </p:spPr>
        <p:txBody>
          <a:bodyPr>
            <a:normAutofit/>
          </a:bodyPr>
          <a:lstStyle/>
          <a:p>
            <a:pPr marL="0" indent="0" algn="just">
              <a:buNone/>
            </a:pPr>
            <a:r>
              <a:rPr lang="en-IN" b="1" dirty="0">
                <a:latin typeface="Perpetua" panose="02020502060401020303" pitchFamily="18" charset="0"/>
              </a:rPr>
              <a:t>Boolean Literals</a:t>
            </a:r>
          </a:p>
          <a:p>
            <a:pPr marL="0" indent="0" algn="just">
              <a:buNone/>
            </a:pPr>
            <a:r>
              <a:rPr lang="en-US" dirty="0">
                <a:latin typeface="Perpetua" panose="02020502060401020303" pitchFamily="18" charset="0"/>
              </a:rPr>
              <a:t>Boolean literals are simple. There are only two logical values that a </a:t>
            </a:r>
            <a:r>
              <a:rPr lang="en-US" b="1" dirty="0" err="1">
                <a:latin typeface="Perpetua" panose="02020502060401020303" pitchFamily="18" charset="0"/>
              </a:rPr>
              <a:t>boolean</a:t>
            </a:r>
            <a:r>
              <a:rPr lang="en-US" b="1" dirty="0">
                <a:latin typeface="Perpetua" panose="02020502060401020303" pitchFamily="18" charset="0"/>
              </a:rPr>
              <a:t> </a:t>
            </a:r>
            <a:r>
              <a:rPr lang="en-US" dirty="0">
                <a:latin typeface="Perpetua" panose="02020502060401020303" pitchFamily="18" charset="0"/>
              </a:rPr>
              <a:t>value can have, </a:t>
            </a:r>
            <a:r>
              <a:rPr lang="en-US" b="1" dirty="0">
                <a:latin typeface="Perpetua" panose="02020502060401020303" pitchFamily="18" charset="0"/>
              </a:rPr>
              <a:t>true </a:t>
            </a:r>
            <a:r>
              <a:rPr lang="en-US" dirty="0">
                <a:latin typeface="Perpetua" panose="02020502060401020303" pitchFamily="18" charset="0"/>
              </a:rPr>
              <a:t>and </a:t>
            </a:r>
            <a:r>
              <a:rPr lang="en-US" b="1" dirty="0">
                <a:latin typeface="Perpetua" panose="02020502060401020303" pitchFamily="18" charset="0"/>
              </a:rPr>
              <a:t>false</a:t>
            </a:r>
            <a:r>
              <a:rPr lang="en-US" dirty="0">
                <a:latin typeface="Perpetua" panose="02020502060401020303" pitchFamily="18" charset="0"/>
              </a:rPr>
              <a:t>. The values of </a:t>
            </a:r>
            <a:r>
              <a:rPr lang="en-US" b="1" dirty="0">
                <a:latin typeface="Perpetua" panose="02020502060401020303" pitchFamily="18" charset="0"/>
              </a:rPr>
              <a:t>true </a:t>
            </a:r>
            <a:r>
              <a:rPr lang="en-US" dirty="0">
                <a:latin typeface="Perpetua" panose="02020502060401020303" pitchFamily="18" charset="0"/>
              </a:rPr>
              <a:t>and </a:t>
            </a:r>
            <a:r>
              <a:rPr lang="en-US" b="1" dirty="0">
                <a:latin typeface="Perpetua" panose="02020502060401020303" pitchFamily="18" charset="0"/>
              </a:rPr>
              <a:t>false </a:t>
            </a:r>
            <a:r>
              <a:rPr lang="en-US" dirty="0">
                <a:latin typeface="Perpetua" panose="02020502060401020303" pitchFamily="18" charset="0"/>
              </a:rPr>
              <a:t>do not convert into any numerical representation.</a:t>
            </a:r>
          </a:p>
          <a:p>
            <a:pPr marL="0" indent="0" algn="just">
              <a:buNone/>
            </a:pPr>
            <a:r>
              <a:rPr lang="en-US" dirty="0">
                <a:latin typeface="Perpetua" panose="02020502060401020303" pitchFamily="18" charset="0"/>
              </a:rPr>
              <a:t>The </a:t>
            </a:r>
            <a:r>
              <a:rPr lang="en-US" b="1" dirty="0">
                <a:latin typeface="Perpetua" panose="02020502060401020303" pitchFamily="18" charset="0"/>
              </a:rPr>
              <a:t>true </a:t>
            </a:r>
            <a:r>
              <a:rPr lang="en-US" dirty="0">
                <a:latin typeface="Perpetua" panose="02020502060401020303" pitchFamily="18" charset="0"/>
              </a:rPr>
              <a:t>literal in Java does not equal 1, nor does the </a:t>
            </a:r>
            <a:r>
              <a:rPr lang="en-US" b="1" dirty="0">
                <a:latin typeface="Perpetua" panose="02020502060401020303" pitchFamily="18" charset="0"/>
              </a:rPr>
              <a:t>false </a:t>
            </a:r>
            <a:r>
              <a:rPr lang="en-US" dirty="0">
                <a:latin typeface="Perpetua" panose="02020502060401020303" pitchFamily="18" charset="0"/>
              </a:rPr>
              <a:t>literal equal 0. In Java, they can only be assigned to variables declared as </a:t>
            </a:r>
            <a:r>
              <a:rPr lang="en-US" b="1" dirty="0" err="1">
                <a:latin typeface="Perpetua" panose="02020502060401020303" pitchFamily="18" charset="0"/>
              </a:rPr>
              <a:t>boolean</a:t>
            </a:r>
            <a:r>
              <a:rPr lang="en-US" dirty="0">
                <a:latin typeface="Perpetua" panose="02020502060401020303" pitchFamily="18" charset="0"/>
              </a:rPr>
              <a:t>, or used in expressions with Boolean operators.</a:t>
            </a:r>
          </a:p>
          <a:p>
            <a:pPr marL="0" indent="0" algn="just">
              <a:buNone/>
            </a:pPr>
            <a:r>
              <a:rPr lang="en-US" b="1" dirty="0">
                <a:latin typeface="Perpetua" panose="02020502060401020303" pitchFamily="18" charset="0"/>
              </a:rPr>
              <a:t>Character Literals</a:t>
            </a:r>
          </a:p>
          <a:p>
            <a:pPr marL="0" indent="0" algn="just">
              <a:buNone/>
            </a:pPr>
            <a:r>
              <a:rPr lang="en-US" dirty="0">
                <a:latin typeface="Perpetua" panose="02020502060401020303" pitchFamily="18" charset="0"/>
              </a:rPr>
              <a:t>Characters in Java are indices into the Unicode character set. They are 16-bit values that can be converted into integers and manipulated with the integer operators, such as the addition and subtraction operators. A literal character is represented inside a pair of single quotes. All of the visible ASCII characters can be directly entered inside the quotes, such as ‘a’, ‘z’, and ‘@’.</a:t>
            </a:r>
          </a:p>
        </p:txBody>
      </p:sp>
      <p:sp>
        <p:nvSpPr>
          <p:cNvPr id="2" name="Footer Placeholder 1">
            <a:extLst>
              <a:ext uri="{FF2B5EF4-FFF2-40B4-BE49-F238E27FC236}">
                <a16:creationId xmlns:a16="http://schemas.microsoft.com/office/drawing/2014/main" id="{ABD756E9-EC78-4E30-9388-A0E483119676}"/>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DDB0C071-CB55-44EF-A697-A770A5A969D5}"/>
              </a:ext>
            </a:extLst>
          </p:cNvPr>
          <p:cNvSpPr>
            <a:spLocks noGrp="1"/>
          </p:cNvSpPr>
          <p:nvPr>
            <p:ph type="sldNum" sz="quarter" idx="12"/>
          </p:nvPr>
        </p:nvSpPr>
        <p:spPr/>
        <p:txBody>
          <a:bodyPr/>
          <a:lstStyle/>
          <a:p>
            <a:fld id="{5FA48C45-9521-491C-91CF-B3D0F067F577}" type="slidenum">
              <a:rPr lang="en-IN" smtClean="0"/>
              <a:t>44</a:t>
            </a:fld>
            <a:endParaRPr lang="en-IN"/>
          </a:p>
        </p:txBody>
      </p:sp>
    </p:spTree>
    <p:extLst>
      <p:ext uri="{BB962C8B-B14F-4D97-AF65-F5344CB8AC3E}">
        <p14:creationId xmlns:p14="http://schemas.microsoft.com/office/powerpoint/2010/main" val="2363135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4331A-5385-40E8-8739-E612FE854EF2}"/>
              </a:ext>
            </a:extLst>
          </p:cNvPr>
          <p:cNvSpPr>
            <a:spLocks noGrp="1"/>
          </p:cNvSpPr>
          <p:nvPr>
            <p:ph idx="1"/>
          </p:nvPr>
        </p:nvSpPr>
        <p:spPr>
          <a:xfrm>
            <a:off x="228599" y="257174"/>
            <a:ext cx="11744325" cy="6386513"/>
          </a:xfrm>
        </p:spPr>
        <p:txBody>
          <a:bodyPr/>
          <a:lstStyle/>
          <a:p>
            <a:pPr marL="0" indent="0" algn="just">
              <a:buNone/>
            </a:pPr>
            <a:r>
              <a:rPr lang="en-IN" b="1" dirty="0">
                <a:latin typeface="Perpetua" panose="02020502060401020303" pitchFamily="18" charset="0"/>
              </a:rPr>
              <a:t>String Literals</a:t>
            </a:r>
          </a:p>
          <a:p>
            <a:pPr marL="0" indent="0" algn="just">
              <a:buNone/>
            </a:pPr>
            <a:r>
              <a:rPr lang="en-US" dirty="0">
                <a:latin typeface="Perpetua" panose="02020502060401020303" pitchFamily="18" charset="0"/>
              </a:rPr>
              <a:t>String literals in Java are specified like they are in most other languages—by enclosing a sequence of characters between a pair of double quotes. Examples of string literals are </a:t>
            </a:r>
            <a:r>
              <a:rPr lang="en-IN" dirty="0">
                <a:latin typeface="Perpetua" panose="02020502060401020303" pitchFamily="18" charset="0"/>
              </a:rPr>
              <a:t>“Hello World”</a:t>
            </a:r>
          </a:p>
          <a:p>
            <a:pPr marL="0" indent="0" algn="just">
              <a:buNone/>
            </a:pPr>
            <a:r>
              <a:rPr lang="en-IN" dirty="0">
                <a:latin typeface="Perpetua" panose="02020502060401020303" pitchFamily="18" charset="0"/>
              </a:rPr>
              <a:t>“two\</a:t>
            </a:r>
            <a:r>
              <a:rPr lang="en-IN" dirty="0" err="1">
                <a:latin typeface="Perpetua" panose="02020502060401020303" pitchFamily="18" charset="0"/>
              </a:rPr>
              <a:t>nlines</a:t>
            </a:r>
            <a:r>
              <a:rPr lang="en-IN" dirty="0">
                <a:latin typeface="Perpetua" panose="02020502060401020303" pitchFamily="18" charset="0"/>
              </a:rPr>
              <a:t>”</a:t>
            </a:r>
          </a:p>
          <a:p>
            <a:pPr marL="0" indent="0" algn="just">
              <a:buNone/>
            </a:pPr>
            <a:r>
              <a:rPr lang="en-IN" dirty="0">
                <a:latin typeface="Perpetua" panose="02020502060401020303" pitchFamily="18" charset="0"/>
              </a:rPr>
              <a:t>“\”This is in quotes\””</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72BFE000-8FCA-48C7-81E1-037ED55648E3}"/>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E632704C-08E8-4B06-93BE-DF060A0DFD7E}"/>
              </a:ext>
            </a:extLst>
          </p:cNvPr>
          <p:cNvSpPr>
            <a:spLocks noGrp="1"/>
          </p:cNvSpPr>
          <p:nvPr>
            <p:ph type="sldNum" sz="quarter" idx="12"/>
          </p:nvPr>
        </p:nvSpPr>
        <p:spPr/>
        <p:txBody>
          <a:bodyPr/>
          <a:lstStyle/>
          <a:p>
            <a:fld id="{5FA48C45-9521-491C-91CF-B3D0F067F577}" type="slidenum">
              <a:rPr lang="en-IN" smtClean="0"/>
              <a:t>45</a:t>
            </a:fld>
            <a:endParaRPr lang="en-IN"/>
          </a:p>
        </p:txBody>
      </p:sp>
    </p:spTree>
    <p:extLst>
      <p:ext uri="{BB962C8B-B14F-4D97-AF65-F5344CB8AC3E}">
        <p14:creationId xmlns:p14="http://schemas.microsoft.com/office/powerpoint/2010/main" val="2715786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E093D-A365-40C3-A992-FEFEE12C6F69}"/>
              </a:ext>
            </a:extLst>
          </p:cNvPr>
          <p:cNvSpPr>
            <a:spLocks noGrp="1"/>
          </p:cNvSpPr>
          <p:nvPr>
            <p:ph idx="1"/>
          </p:nvPr>
        </p:nvSpPr>
        <p:spPr>
          <a:xfrm>
            <a:off x="228599" y="285750"/>
            <a:ext cx="11801475" cy="6457950"/>
          </a:xfrm>
        </p:spPr>
        <p:txBody>
          <a:bodyPr/>
          <a:lstStyle/>
          <a:p>
            <a:pPr marL="0" indent="0" algn="just">
              <a:buNone/>
            </a:pPr>
            <a:r>
              <a:rPr lang="en-IN" b="1" dirty="0">
                <a:latin typeface="Perpetua" panose="02020502060401020303" pitchFamily="18" charset="0"/>
              </a:rPr>
              <a:t>Variables</a:t>
            </a:r>
          </a:p>
          <a:p>
            <a:pPr marL="0" indent="0" algn="just">
              <a:buNone/>
            </a:pPr>
            <a:r>
              <a:rPr lang="en-US" dirty="0">
                <a:latin typeface="Perpetua" panose="02020502060401020303" pitchFamily="18" charset="0"/>
              </a:rPr>
              <a:t>The variable is the basic unit of storage in a Java program. A variable is defined by the combination of an identifier, a type, and an optional initializer.</a:t>
            </a:r>
          </a:p>
          <a:p>
            <a:pPr marL="0" indent="0" algn="just">
              <a:buNone/>
            </a:pPr>
            <a:r>
              <a:rPr lang="en-US" b="1" dirty="0">
                <a:latin typeface="Perpetua" panose="02020502060401020303" pitchFamily="18" charset="0"/>
              </a:rPr>
              <a:t>Declaring a Variable</a:t>
            </a:r>
          </a:p>
          <a:p>
            <a:pPr marL="0" indent="0" algn="just">
              <a:buNone/>
            </a:pPr>
            <a:r>
              <a:rPr lang="en-US" dirty="0">
                <a:latin typeface="Perpetua" panose="02020502060401020303" pitchFamily="18" charset="0"/>
              </a:rPr>
              <a:t>In Java, all variables must be declared before they can be used:</a:t>
            </a:r>
          </a:p>
          <a:p>
            <a:pPr marL="0" indent="0" algn="just">
              <a:buNone/>
            </a:pPr>
            <a:r>
              <a:rPr lang="en-US" dirty="0">
                <a:latin typeface="Perpetua" panose="02020502060401020303" pitchFamily="18" charset="0"/>
              </a:rPr>
              <a:t>int a, b, c; // declares three </a:t>
            </a:r>
            <a:r>
              <a:rPr lang="en-US" dirty="0" err="1">
                <a:latin typeface="Perpetua" panose="02020502060401020303" pitchFamily="18" charset="0"/>
              </a:rPr>
              <a:t>ints</a:t>
            </a:r>
            <a:r>
              <a:rPr lang="en-US" dirty="0">
                <a:latin typeface="Perpetua" panose="02020502060401020303" pitchFamily="18" charset="0"/>
              </a:rPr>
              <a:t>, a, b, and c.</a:t>
            </a:r>
          </a:p>
          <a:p>
            <a:pPr marL="0" indent="0" algn="just">
              <a:buNone/>
            </a:pPr>
            <a:r>
              <a:rPr lang="en-US" dirty="0">
                <a:latin typeface="Perpetua" panose="02020502060401020303" pitchFamily="18" charset="0"/>
              </a:rPr>
              <a:t>int d = 3, e, f = 5; // declares three more </a:t>
            </a:r>
            <a:r>
              <a:rPr lang="en-US" dirty="0" err="1">
                <a:latin typeface="Perpetua" panose="02020502060401020303" pitchFamily="18" charset="0"/>
              </a:rPr>
              <a:t>ints</a:t>
            </a:r>
            <a:r>
              <a:rPr lang="en-US" dirty="0">
                <a:latin typeface="Perpetua" panose="02020502060401020303" pitchFamily="18" charset="0"/>
              </a:rPr>
              <a:t>, initializing // d and f.</a:t>
            </a:r>
          </a:p>
          <a:p>
            <a:pPr marL="0" indent="0" algn="just">
              <a:buNone/>
            </a:pPr>
            <a:r>
              <a:rPr lang="en-US" dirty="0">
                <a:latin typeface="Perpetua" panose="02020502060401020303" pitchFamily="18" charset="0"/>
              </a:rPr>
              <a:t>byte z = 22; // initializes z.</a:t>
            </a:r>
          </a:p>
          <a:p>
            <a:pPr marL="0" indent="0" algn="just">
              <a:buNone/>
            </a:pPr>
            <a:r>
              <a:rPr lang="en-US" dirty="0">
                <a:latin typeface="Perpetua" panose="02020502060401020303" pitchFamily="18" charset="0"/>
              </a:rPr>
              <a:t>double pi = 3.14159; // declares an approximation of pi.</a:t>
            </a:r>
          </a:p>
          <a:p>
            <a:pPr marL="0" indent="0" algn="just">
              <a:buNone/>
            </a:pPr>
            <a:r>
              <a:rPr lang="en-US" dirty="0">
                <a:latin typeface="Perpetua" panose="02020502060401020303" pitchFamily="18" charset="0"/>
              </a:rPr>
              <a:t>char x = 'x'; // the variable x has the value 'x'.</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E3D901F7-5A8A-4D9E-A832-0866D2EDC9A1}"/>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6C514635-9AE5-41E0-8F8A-0DE699C1E358}"/>
              </a:ext>
            </a:extLst>
          </p:cNvPr>
          <p:cNvSpPr>
            <a:spLocks noGrp="1"/>
          </p:cNvSpPr>
          <p:nvPr>
            <p:ph type="sldNum" sz="quarter" idx="12"/>
          </p:nvPr>
        </p:nvSpPr>
        <p:spPr/>
        <p:txBody>
          <a:bodyPr/>
          <a:lstStyle/>
          <a:p>
            <a:fld id="{5FA48C45-9521-491C-91CF-B3D0F067F577}" type="slidenum">
              <a:rPr lang="en-IN" smtClean="0"/>
              <a:t>46</a:t>
            </a:fld>
            <a:endParaRPr lang="en-IN"/>
          </a:p>
        </p:txBody>
      </p:sp>
    </p:spTree>
    <p:extLst>
      <p:ext uri="{BB962C8B-B14F-4D97-AF65-F5344CB8AC3E}">
        <p14:creationId xmlns:p14="http://schemas.microsoft.com/office/powerpoint/2010/main" val="410145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B0D8F-3A50-42F4-9222-A485D60F3FB6}"/>
              </a:ext>
            </a:extLst>
          </p:cNvPr>
          <p:cNvSpPr>
            <a:spLocks noGrp="1"/>
          </p:cNvSpPr>
          <p:nvPr>
            <p:ph idx="1"/>
          </p:nvPr>
        </p:nvSpPr>
        <p:spPr>
          <a:xfrm>
            <a:off x="285750" y="285750"/>
            <a:ext cx="11730038" cy="6400800"/>
          </a:xfrm>
        </p:spPr>
        <p:txBody>
          <a:bodyPr/>
          <a:lstStyle/>
          <a:p>
            <a:pPr marL="0" indent="0">
              <a:buNone/>
            </a:pPr>
            <a:r>
              <a:rPr lang="en-IN" b="1" dirty="0">
                <a:latin typeface="Perpetua" panose="02020502060401020303" pitchFamily="18" charset="0"/>
              </a:rPr>
              <a:t>Dynamic Initialization</a:t>
            </a:r>
          </a:p>
          <a:p>
            <a:pPr marL="0" indent="0">
              <a:buNone/>
            </a:pPr>
            <a:r>
              <a:rPr lang="en-IN" dirty="0">
                <a:latin typeface="Perpetua" panose="02020502060401020303" pitchFamily="18" charset="0"/>
              </a:rPr>
              <a:t>class </a:t>
            </a:r>
            <a:r>
              <a:rPr lang="en-IN" dirty="0" err="1">
                <a:latin typeface="Perpetua" panose="02020502060401020303" pitchFamily="18" charset="0"/>
              </a:rPr>
              <a:t>DynInit</a:t>
            </a:r>
            <a:r>
              <a:rPr lang="en-IN" dirty="0">
                <a:latin typeface="Perpetua" panose="02020502060401020303" pitchFamily="18" charset="0"/>
              </a:rPr>
              <a:t> </a:t>
            </a:r>
          </a:p>
          <a:p>
            <a:pPr marL="0" indent="0">
              <a:buNone/>
            </a:pPr>
            <a:r>
              <a:rPr lang="en-IN" dirty="0">
                <a:latin typeface="Perpetua" panose="02020502060401020303" pitchFamily="18" charset="0"/>
              </a:rPr>
              <a:t>{</a:t>
            </a:r>
          </a:p>
          <a:p>
            <a:pPr marL="0" indent="0">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a:t>
            </a:r>
          </a:p>
          <a:p>
            <a:pPr marL="0" indent="0">
              <a:buNone/>
            </a:pPr>
            <a:r>
              <a:rPr lang="en-US" dirty="0">
                <a:latin typeface="Perpetua" panose="02020502060401020303" pitchFamily="18" charset="0"/>
              </a:rPr>
              <a:t>	{</a:t>
            </a:r>
          </a:p>
          <a:p>
            <a:pPr marL="0" indent="0">
              <a:buNone/>
            </a:pPr>
            <a:r>
              <a:rPr lang="en-IN" dirty="0">
                <a:latin typeface="Perpetua" panose="02020502060401020303" pitchFamily="18" charset="0"/>
              </a:rPr>
              <a:t>		double a = 3.0, b = 4.0;</a:t>
            </a:r>
          </a:p>
          <a:p>
            <a:pPr marL="0" indent="0">
              <a:buNone/>
            </a:pPr>
            <a:r>
              <a:rPr lang="en-IN" dirty="0">
                <a:latin typeface="Perpetua" panose="02020502060401020303" pitchFamily="18" charset="0"/>
              </a:rPr>
              <a:t>		// c is dynamically initialized</a:t>
            </a:r>
          </a:p>
          <a:p>
            <a:pPr marL="0" indent="0">
              <a:buNone/>
            </a:pPr>
            <a:r>
              <a:rPr lang="en-IN" dirty="0">
                <a:latin typeface="Perpetua" panose="02020502060401020303" pitchFamily="18" charset="0"/>
              </a:rPr>
              <a:t>		double c = </a:t>
            </a:r>
            <a:r>
              <a:rPr lang="en-IN" dirty="0" err="1">
                <a:latin typeface="Perpetua" panose="02020502060401020303" pitchFamily="18" charset="0"/>
              </a:rPr>
              <a:t>Math.sqrt</a:t>
            </a:r>
            <a:r>
              <a:rPr lang="en-IN" dirty="0">
                <a:latin typeface="Perpetua" panose="02020502060401020303" pitchFamily="18" charset="0"/>
              </a:rPr>
              <a:t>(a * a + b * b);</a:t>
            </a:r>
          </a:p>
          <a:p>
            <a:pPr marL="0" indent="0">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("Hypotenuse is " + c);</a:t>
            </a:r>
          </a:p>
          <a:p>
            <a:pPr marL="0" indent="0">
              <a:buNone/>
            </a:pPr>
            <a:r>
              <a:rPr lang="en-IN" dirty="0">
                <a:latin typeface="Perpetua" panose="02020502060401020303" pitchFamily="18" charset="0"/>
              </a:rPr>
              <a:t>	}</a:t>
            </a:r>
          </a:p>
          <a:p>
            <a:pPr marL="0" indent="0">
              <a:buNone/>
            </a:pPr>
            <a:r>
              <a:rPr lang="en-IN" dirty="0">
                <a:latin typeface="Perpetua" panose="02020502060401020303" pitchFamily="18" charset="0"/>
              </a:rPr>
              <a:t>}</a:t>
            </a:r>
          </a:p>
        </p:txBody>
      </p:sp>
      <p:sp>
        <p:nvSpPr>
          <p:cNvPr id="2" name="Footer Placeholder 1">
            <a:extLst>
              <a:ext uri="{FF2B5EF4-FFF2-40B4-BE49-F238E27FC236}">
                <a16:creationId xmlns:a16="http://schemas.microsoft.com/office/drawing/2014/main" id="{D25C03F2-5751-42F1-9596-F71A1EA194BA}"/>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67173789-5307-46BE-AB41-16280E4BEE25}"/>
              </a:ext>
            </a:extLst>
          </p:cNvPr>
          <p:cNvSpPr>
            <a:spLocks noGrp="1"/>
          </p:cNvSpPr>
          <p:nvPr>
            <p:ph type="sldNum" sz="quarter" idx="12"/>
          </p:nvPr>
        </p:nvSpPr>
        <p:spPr/>
        <p:txBody>
          <a:bodyPr/>
          <a:lstStyle/>
          <a:p>
            <a:fld id="{5FA48C45-9521-491C-91CF-B3D0F067F577}" type="slidenum">
              <a:rPr lang="en-IN" smtClean="0"/>
              <a:t>47</a:t>
            </a:fld>
            <a:endParaRPr lang="en-IN"/>
          </a:p>
        </p:txBody>
      </p:sp>
    </p:spTree>
    <p:extLst>
      <p:ext uri="{BB962C8B-B14F-4D97-AF65-F5344CB8AC3E}">
        <p14:creationId xmlns:p14="http://schemas.microsoft.com/office/powerpoint/2010/main" val="2645242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96C79-D4CD-4FB0-8934-8AFB21625C17}"/>
              </a:ext>
            </a:extLst>
          </p:cNvPr>
          <p:cNvSpPr>
            <a:spLocks noGrp="1"/>
          </p:cNvSpPr>
          <p:nvPr>
            <p:ph idx="1"/>
          </p:nvPr>
        </p:nvSpPr>
        <p:spPr>
          <a:xfrm>
            <a:off x="142875" y="228600"/>
            <a:ext cx="11872913" cy="6443663"/>
          </a:xfrm>
        </p:spPr>
        <p:txBody>
          <a:bodyPr>
            <a:normAutofit/>
          </a:bodyPr>
          <a:lstStyle/>
          <a:p>
            <a:pPr marL="0" indent="0" algn="just">
              <a:buNone/>
            </a:pPr>
            <a:r>
              <a:rPr lang="en-US" sz="2400" dirty="0">
                <a:latin typeface="Perpetua" panose="02020502060401020303" pitchFamily="18" charset="0"/>
              </a:rPr>
              <a:t>There are different types of variables in Java. They are as follows:</a:t>
            </a:r>
          </a:p>
          <a:p>
            <a:pPr marL="0" indent="0" algn="just">
              <a:buNone/>
            </a:pPr>
            <a:r>
              <a:rPr lang="en-US" sz="2400" b="1" dirty="0">
                <a:latin typeface="Perpetua" panose="02020502060401020303" pitchFamily="18" charset="0"/>
              </a:rPr>
              <a:t>1. Instance Variables (Non-Static Fields)</a:t>
            </a:r>
          </a:p>
          <a:p>
            <a:pPr marL="0" indent="0" algn="just">
              <a:buNone/>
            </a:pPr>
            <a:r>
              <a:rPr lang="en-US" sz="2400" dirty="0">
                <a:latin typeface="Perpetua" panose="02020502060401020303" pitchFamily="18" charset="0"/>
              </a:rPr>
              <a:t>An </a:t>
            </a:r>
            <a:r>
              <a:rPr lang="en-US" sz="2400" b="1" dirty="0">
                <a:latin typeface="Perpetua" panose="02020502060401020303" pitchFamily="18" charset="0"/>
              </a:rPr>
              <a:t>instance variable</a:t>
            </a:r>
            <a:r>
              <a:rPr lang="en-US" sz="2400" dirty="0">
                <a:latin typeface="Perpetua" panose="02020502060401020303" pitchFamily="18" charset="0"/>
              </a:rPr>
              <a:t> is a </a:t>
            </a:r>
            <a:r>
              <a:rPr lang="en-US" sz="2400" b="1" dirty="0">
                <a:latin typeface="Perpetua" panose="02020502060401020303" pitchFamily="18" charset="0"/>
              </a:rPr>
              <a:t>variable</a:t>
            </a:r>
            <a:r>
              <a:rPr lang="en-US" sz="2400" dirty="0">
                <a:latin typeface="Perpetua" panose="02020502060401020303" pitchFamily="18" charset="0"/>
              </a:rPr>
              <a:t> which is declared in a class but outside of constructors, methods, or blocks. </a:t>
            </a:r>
            <a:r>
              <a:rPr lang="en-US" sz="2400" b="1" dirty="0">
                <a:latin typeface="Perpetua" panose="02020502060401020303" pitchFamily="18" charset="0"/>
              </a:rPr>
              <a:t>Instance variables</a:t>
            </a:r>
            <a:r>
              <a:rPr lang="en-US" sz="2400" dirty="0">
                <a:latin typeface="Perpetua" panose="02020502060401020303" pitchFamily="18" charset="0"/>
              </a:rPr>
              <a:t> are created when an object is instantiated, and are accessible to all the constructors, methods, or blocks in the class. Access modifiers can be given to the </a:t>
            </a:r>
            <a:r>
              <a:rPr lang="en-US" sz="2400" b="1" dirty="0">
                <a:latin typeface="Perpetua" panose="02020502060401020303" pitchFamily="18" charset="0"/>
              </a:rPr>
              <a:t>instance variable</a:t>
            </a:r>
            <a:r>
              <a:rPr lang="en-US" sz="2400" dirty="0">
                <a:latin typeface="Perpetua" panose="02020502060401020303" pitchFamily="18" charset="0"/>
              </a:rPr>
              <a:t>. Non-static fields are also known as instance variables because their values are unique to each instance of a class. For example, the </a:t>
            </a:r>
            <a:r>
              <a:rPr lang="en-US" sz="2400" dirty="0" err="1">
                <a:latin typeface="Perpetua" panose="02020502060401020303" pitchFamily="18" charset="0"/>
              </a:rPr>
              <a:t>currentSpeed</a:t>
            </a:r>
            <a:r>
              <a:rPr lang="en-US" sz="2400" dirty="0">
                <a:latin typeface="Perpetua" panose="02020502060401020303" pitchFamily="18" charset="0"/>
              </a:rPr>
              <a:t> of one bicycle is independent from the </a:t>
            </a:r>
            <a:r>
              <a:rPr lang="en-US" sz="2400" dirty="0" err="1">
                <a:latin typeface="Perpetua" panose="02020502060401020303" pitchFamily="18" charset="0"/>
              </a:rPr>
              <a:t>currentSpeed</a:t>
            </a:r>
            <a:r>
              <a:rPr lang="en-US" sz="2400" dirty="0">
                <a:latin typeface="Perpetua" panose="02020502060401020303" pitchFamily="18" charset="0"/>
              </a:rPr>
              <a:t> of another.</a:t>
            </a:r>
          </a:p>
          <a:p>
            <a:pPr marL="0" indent="0" algn="just">
              <a:buNone/>
            </a:pPr>
            <a:r>
              <a:rPr lang="en-US" sz="2400" b="1" dirty="0">
                <a:latin typeface="Perpetua" panose="02020502060401020303" pitchFamily="18" charset="0"/>
              </a:rPr>
              <a:t>2. Class Variables (Static Fields)</a:t>
            </a:r>
          </a:p>
          <a:p>
            <a:pPr marL="0" indent="0" algn="just">
              <a:buNone/>
            </a:pPr>
            <a:r>
              <a:rPr lang="en-US" sz="2400" dirty="0">
                <a:latin typeface="Perpetua" panose="02020502060401020303" pitchFamily="18" charset="0"/>
              </a:rPr>
              <a:t>A class variable is any field declared with the static modifier; this tells the compiler that there is exactly one copy of this variable in existence, regardless of how many times the class has been instantiated. A field defining the number of gears for a particular kind of bicycle could be marked as static since, conceptually, the same number of gears will apply to all instances. The code static int </a:t>
            </a:r>
            <a:r>
              <a:rPr lang="en-US" sz="2400" dirty="0" err="1">
                <a:latin typeface="Perpetua" panose="02020502060401020303" pitchFamily="18" charset="0"/>
              </a:rPr>
              <a:t>numGears</a:t>
            </a:r>
            <a:r>
              <a:rPr lang="en-US" sz="2400" dirty="0">
                <a:latin typeface="Perpetua" panose="02020502060401020303" pitchFamily="18" charset="0"/>
              </a:rPr>
              <a:t> = 6; would create such a static field.</a:t>
            </a:r>
          </a:p>
          <a:p>
            <a:pPr marL="0" indent="0" algn="just">
              <a:buNone/>
            </a:pPr>
            <a:r>
              <a:rPr lang="en-US" sz="2400" b="1" dirty="0">
                <a:latin typeface="Perpetua" panose="02020502060401020303" pitchFamily="18" charset="0"/>
              </a:rPr>
              <a:t>3. Local Variables</a:t>
            </a:r>
          </a:p>
          <a:p>
            <a:pPr marL="0" indent="0" algn="just">
              <a:buNone/>
            </a:pPr>
            <a:r>
              <a:rPr lang="en-US" sz="2400" dirty="0">
                <a:latin typeface="Perpetua" panose="02020502060401020303" pitchFamily="18" charset="0"/>
              </a:rPr>
              <a:t>A method stores its temporary state in local variables. The syntax for declaring a local variable is similar to declaring a field (for example, int count = 0;).</a:t>
            </a:r>
          </a:p>
          <a:p>
            <a:pPr marL="0" indent="0" algn="just">
              <a:buNone/>
            </a:pPr>
            <a:endParaRPr lang="en-US" sz="2400" dirty="0">
              <a:latin typeface="Perpetua" panose="02020502060401020303" pitchFamily="18" charset="0"/>
            </a:endParaRPr>
          </a:p>
          <a:p>
            <a:pPr marL="0" indent="0" algn="just">
              <a:buNone/>
            </a:pPr>
            <a:endParaRPr lang="en-IN"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C626FAD2-411D-4B1A-9878-1B5D67D69E53}"/>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680B9E03-6C50-48DE-99E8-5D49DC147EEB}"/>
              </a:ext>
            </a:extLst>
          </p:cNvPr>
          <p:cNvSpPr>
            <a:spLocks noGrp="1"/>
          </p:cNvSpPr>
          <p:nvPr>
            <p:ph type="sldNum" sz="quarter" idx="12"/>
          </p:nvPr>
        </p:nvSpPr>
        <p:spPr/>
        <p:txBody>
          <a:bodyPr/>
          <a:lstStyle/>
          <a:p>
            <a:fld id="{5FA48C45-9521-491C-91CF-B3D0F067F577}" type="slidenum">
              <a:rPr lang="en-IN" smtClean="0"/>
              <a:t>48</a:t>
            </a:fld>
            <a:endParaRPr lang="en-IN"/>
          </a:p>
        </p:txBody>
      </p:sp>
    </p:spTree>
    <p:extLst>
      <p:ext uri="{BB962C8B-B14F-4D97-AF65-F5344CB8AC3E}">
        <p14:creationId xmlns:p14="http://schemas.microsoft.com/office/powerpoint/2010/main" val="3980516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90DD-1024-42CC-BA0E-BD0C6851F959}"/>
              </a:ext>
            </a:extLst>
          </p:cNvPr>
          <p:cNvSpPr>
            <a:spLocks noGrp="1"/>
          </p:cNvSpPr>
          <p:nvPr>
            <p:ph type="title"/>
          </p:nvPr>
        </p:nvSpPr>
        <p:spPr/>
        <p:txBody>
          <a:bodyPr/>
          <a:lstStyle/>
          <a:p>
            <a:r>
              <a:rPr lang="en-US" b="1" dirty="0">
                <a:solidFill>
                  <a:srgbClr val="FF0000"/>
                </a:solidFill>
              </a:rPr>
              <a:t>Instance Variables</a:t>
            </a:r>
            <a:endParaRPr lang="en-IN" b="1" dirty="0">
              <a:solidFill>
                <a:srgbClr val="FF0000"/>
              </a:solidFill>
            </a:endParaRPr>
          </a:p>
        </p:txBody>
      </p:sp>
      <p:sp>
        <p:nvSpPr>
          <p:cNvPr id="4" name="Footer Placeholder 3">
            <a:extLst>
              <a:ext uri="{FF2B5EF4-FFF2-40B4-BE49-F238E27FC236}">
                <a16:creationId xmlns:a16="http://schemas.microsoft.com/office/drawing/2014/main" id="{4FE3658A-2C83-4EEF-B4DD-DF2841E316F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A0F4B3F9-0CC2-49DE-9E9F-2CB6EB785006}"/>
              </a:ext>
            </a:extLst>
          </p:cNvPr>
          <p:cNvSpPr>
            <a:spLocks noGrp="1"/>
          </p:cNvSpPr>
          <p:nvPr>
            <p:ph type="sldNum" sz="quarter" idx="12"/>
          </p:nvPr>
        </p:nvSpPr>
        <p:spPr/>
        <p:txBody>
          <a:bodyPr/>
          <a:lstStyle/>
          <a:p>
            <a:fld id="{5FA48C45-9521-491C-91CF-B3D0F067F577}" type="slidenum">
              <a:rPr lang="en-IN" smtClean="0"/>
              <a:t>49</a:t>
            </a:fld>
            <a:endParaRPr lang="en-IN"/>
          </a:p>
        </p:txBody>
      </p:sp>
      <p:sp>
        <p:nvSpPr>
          <p:cNvPr id="6" name="Rectangle 1">
            <a:extLst>
              <a:ext uri="{FF2B5EF4-FFF2-40B4-BE49-F238E27FC236}">
                <a16:creationId xmlns:a16="http://schemas.microsoft.com/office/drawing/2014/main" id="{DA949AE3-D97F-4926-8E23-5692B057AD63}"/>
              </a:ext>
            </a:extLst>
          </p:cNvPr>
          <p:cNvSpPr>
            <a:spLocks noGrp="1" noChangeArrowheads="1"/>
          </p:cNvSpPr>
          <p:nvPr>
            <p:ph idx="1"/>
          </p:nvPr>
        </p:nvSpPr>
        <p:spPr bwMode="auto">
          <a:xfrm>
            <a:off x="838200" y="43458"/>
            <a:ext cx="8385313" cy="67710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java.io.*;</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These variables are instance variables.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These variables are in a class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and are not inside any function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engMarks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mathsMarks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phyMarks</a:t>
            </a:r>
            <a:r>
              <a:rPr kumimoji="0" lang="en-US" altLang="en-US" sz="2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public static void main(String </a:t>
            </a:r>
            <a:r>
              <a:rPr lang="en-US" altLang="en-US" sz="2000" dirty="0" err="1">
                <a:solidFill>
                  <a:srgbClr val="000000"/>
                </a:solidFill>
                <a:latin typeface="Consolas" panose="020B0609020204030204" pitchFamily="49" charset="0"/>
              </a:rPr>
              <a:t>args</a:t>
            </a:r>
            <a:r>
              <a:rPr lang="en-US" altLang="en-US" sz="2000" dirty="0">
                <a:solidFill>
                  <a:srgbClr val="00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Marks m=new Marks();</a:t>
            </a:r>
          </a:p>
          <a:p>
            <a:pPr marL="0" lvl="0" indent="0">
              <a:lnSpc>
                <a:spcPct val="100000"/>
              </a:lnSpc>
              <a:buNone/>
            </a:pPr>
            <a:r>
              <a:rPr lang="en-US" altLang="en-US" sz="2000" dirty="0">
                <a:solidFill>
                  <a:srgbClr val="000000"/>
                </a:solidFill>
                <a:latin typeface="Consolas" panose="020B0609020204030204" pitchFamily="49" charset="0"/>
              </a:rPr>
              <a:t>		Marks m1=new Marks();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m.engMarks</a:t>
            </a:r>
            <a:r>
              <a:rPr kumimoji="0" lang="en-US" altLang="en-US" sz="2000" b="0" i="0" u="none" strike="noStrike" cap="none" normalizeH="0" baseline="0" dirty="0">
                <a:ln>
                  <a:noFill/>
                </a:ln>
                <a:solidFill>
                  <a:srgbClr val="000000"/>
                </a:solidFill>
                <a:effectLst/>
                <a:latin typeface="Consolas" panose="020B0609020204030204" pitchFamily="49" charset="0"/>
              </a:rPr>
              <a:t>=75;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m.mathsMarks</a:t>
            </a:r>
            <a:r>
              <a:rPr lang="en-US" altLang="en-US" sz="2000" dirty="0">
                <a:solidFill>
                  <a:srgbClr val="000000"/>
                </a:solidFill>
                <a:latin typeface="Consolas" panose="020B0609020204030204" pitchFamily="49" charset="0"/>
              </a:rPr>
              <a:t>=80;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m.phyMarks</a:t>
            </a:r>
            <a:r>
              <a:rPr kumimoji="0" lang="en-US" altLang="en-US" sz="2000" b="0" i="0" u="none" strike="noStrike" cap="none" normalizeH="0" baseline="0" dirty="0">
                <a:ln>
                  <a:noFill/>
                </a:ln>
                <a:solidFill>
                  <a:srgbClr val="000000"/>
                </a:solidFill>
                <a:effectLst/>
                <a:latin typeface="Consolas" panose="020B0609020204030204" pitchFamily="49" charset="0"/>
              </a:rPr>
              <a:t>=90;</a:t>
            </a:r>
          </a:p>
          <a:p>
            <a:pPr marL="0" lvl="0" indent="0">
              <a:lnSpc>
                <a:spcPct val="100000"/>
              </a:lnSpc>
              <a:buNone/>
            </a:pPr>
            <a:r>
              <a:rPr lang="en-US" altLang="en-US" sz="2000" dirty="0">
                <a:solidFill>
                  <a:srgbClr val="000000"/>
                </a:solidFill>
                <a:latin typeface="Consolas" panose="020B0609020204030204" pitchFamily="49" charset="0"/>
              </a:rPr>
              <a:t>		m1.engMarks=65;</a:t>
            </a:r>
          </a:p>
          <a:p>
            <a:pPr marL="0" lvl="0" indent="0">
              <a:lnSpc>
                <a:spcPct val="100000"/>
              </a:lnSpc>
              <a:buNone/>
            </a:pPr>
            <a:r>
              <a:rPr lang="en-US" altLang="en-US" sz="2000" dirty="0">
                <a:solidFill>
                  <a:srgbClr val="000000"/>
                </a:solidFill>
                <a:latin typeface="Consolas" panose="020B0609020204030204" pitchFamily="49" charset="0"/>
              </a:rPr>
              <a:t>		m1.mathsMarks=50;</a:t>
            </a:r>
          </a:p>
          <a:p>
            <a:pPr marL="0" lvl="0" indent="0">
              <a:lnSpc>
                <a:spcPct val="100000"/>
              </a:lnSpc>
              <a:buNone/>
            </a:pPr>
            <a:r>
              <a:rPr lang="en-US" altLang="en-US" sz="2000" dirty="0">
                <a:solidFill>
                  <a:srgbClr val="000000"/>
                </a:solidFill>
                <a:latin typeface="Consolas" panose="020B0609020204030204" pitchFamily="49" charset="0"/>
              </a:rPr>
              <a:t>		m1.phyMarks=100;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12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5D4A6-08C8-4671-8507-D3DAFB24FBCF}"/>
              </a:ext>
            </a:extLst>
          </p:cNvPr>
          <p:cNvSpPr>
            <a:spLocks noGrp="1"/>
          </p:cNvSpPr>
          <p:nvPr>
            <p:ph idx="1"/>
          </p:nvPr>
        </p:nvSpPr>
        <p:spPr>
          <a:xfrm>
            <a:off x="211015" y="112542"/>
            <a:ext cx="11873133" cy="6597747"/>
          </a:xfrm>
        </p:spPr>
        <p:txBody>
          <a:bodyPr>
            <a:normAutofit/>
          </a:bodyPr>
          <a:lstStyle/>
          <a:p>
            <a:pPr marL="0" indent="0" algn="just">
              <a:buNone/>
            </a:pPr>
            <a:r>
              <a:rPr lang="en-US" sz="2400" b="1" dirty="0">
                <a:latin typeface="Perpetua" panose="02020502060401020303" pitchFamily="18" charset="0"/>
              </a:rPr>
              <a:t>UNIT-III</a:t>
            </a:r>
          </a:p>
          <a:p>
            <a:pPr marL="0" indent="0" algn="just">
              <a:buNone/>
            </a:pPr>
            <a:r>
              <a:rPr lang="en-US" sz="2400" b="1" dirty="0">
                <a:latin typeface="Perpetua" panose="02020502060401020303" pitchFamily="18" charset="0"/>
              </a:rPr>
              <a:t>Multithreaded Programming: </a:t>
            </a:r>
            <a:r>
              <a:rPr lang="en-US" sz="2400" dirty="0">
                <a:latin typeface="Perpetua" panose="02020502060401020303" pitchFamily="18" charset="0"/>
              </a:rPr>
              <a:t>The Java Thread Model, The Main Thread, Creating a Thread, Creating Multiple Threads, Using </a:t>
            </a:r>
            <a:r>
              <a:rPr lang="en-US" sz="2400" dirty="0" err="1">
                <a:latin typeface="Perpetua" panose="02020502060401020303" pitchFamily="18" charset="0"/>
              </a:rPr>
              <a:t>isAlive</a:t>
            </a:r>
            <a:r>
              <a:rPr lang="en-US" sz="2400" dirty="0">
                <a:latin typeface="Perpetua" panose="02020502060401020303" pitchFamily="18" charset="0"/>
              </a:rPr>
              <a:t>() and join(), Thread Priorities, Synchronization, Interthread Communication, Suspending, Resuming, and Stopping Threads.</a:t>
            </a:r>
          </a:p>
          <a:p>
            <a:pPr marL="0" indent="0" algn="just">
              <a:buNone/>
            </a:pPr>
            <a:r>
              <a:rPr lang="en-US" sz="2400" b="1" dirty="0">
                <a:latin typeface="Perpetua" panose="02020502060401020303" pitchFamily="18" charset="0"/>
              </a:rPr>
              <a:t>Input/Output: </a:t>
            </a:r>
            <a:r>
              <a:rPr lang="en-US" sz="2400" dirty="0">
                <a:latin typeface="Perpetua" panose="02020502060401020303" pitchFamily="18" charset="0"/>
              </a:rPr>
              <a:t>The Java I/O Classes and Interfaces, File, The Closeable and Flushable Interfaces, The Stream Classes, The Byte Streams: </a:t>
            </a:r>
            <a:r>
              <a:rPr lang="en-US" sz="2400" dirty="0" err="1">
                <a:latin typeface="Perpetua" panose="02020502060401020303" pitchFamily="18" charset="0"/>
              </a:rPr>
              <a:t>InputStream</a:t>
            </a:r>
            <a:r>
              <a:rPr lang="en-US" sz="2400" dirty="0">
                <a:latin typeface="Perpetua" panose="02020502060401020303" pitchFamily="18" charset="0"/>
              </a:rPr>
              <a:t>, </a:t>
            </a:r>
            <a:r>
              <a:rPr lang="en-US" sz="2400" dirty="0" err="1">
                <a:latin typeface="Perpetua" panose="02020502060401020303" pitchFamily="18" charset="0"/>
              </a:rPr>
              <a:t>OutputStream</a:t>
            </a:r>
            <a:r>
              <a:rPr lang="en-US" sz="2400" dirty="0">
                <a:latin typeface="Perpetua" panose="02020502060401020303" pitchFamily="18" charset="0"/>
              </a:rPr>
              <a:t>, </a:t>
            </a:r>
            <a:r>
              <a:rPr lang="en-US" sz="2400" dirty="0" err="1">
                <a:latin typeface="Perpetua" panose="02020502060401020303" pitchFamily="18" charset="0"/>
              </a:rPr>
              <a:t>FileInputStream</a:t>
            </a:r>
            <a:r>
              <a:rPr lang="en-US" sz="2400" dirty="0">
                <a:latin typeface="Perpetua" panose="02020502060401020303" pitchFamily="18" charset="0"/>
              </a:rPr>
              <a:t>, </a:t>
            </a:r>
            <a:r>
              <a:rPr lang="en-US" sz="2400" dirty="0" err="1">
                <a:latin typeface="Perpetua" panose="02020502060401020303" pitchFamily="18" charset="0"/>
              </a:rPr>
              <a:t>FileOutputStream</a:t>
            </a:r>
            <a:r>
              <a:rPr lang="en-US" sz="2400" dirty="0">
                <a:latin typeface="Perpetua" panose="02020502060401020303" pitchFamily="18" charset="0"/>
              </a:rPr>
              <a:t>; The Character Streams: Reader, Writer, </a:t>
            </a:r>
            <a:r>
              <a:rPr lang="en-US" sz="2400" dirty="0" err="1">
                <a:latin typeface="Perpetua" panose="02020502060401020303" pitchFamily="18" charset="0"/>
              </a:rPr>
              <a:t>FileReader</a:t>
            </a:r>
            <a:r>
              <a:rPr lang="en-US" sz="2400" dirty="0">
                <a:latin typeface="Perpetua" panose="02020502060401020303" pitchFamily="18" charset="0"/>
              </a:rPr>
              <a:t>, </a:t>
            </a:r>
            <a:r>
              <a:rPr lang="en-US" sz="2400" dirty="0" err="1">
                <a:latin typeface="Perpetua" panose="02020502060401020303" pitchFamily="18" charset="0"/>
              </a:rPr>
              <a:t>FileWriter</a:t>
            </a:r>
            <a:r>
              <a:rPr lang="en-US" sz="2400" dirty="0">
                <a:latin typeface="Perpetua" panose="02020502060401020303" pitchFamily="18" charset="0"/>
              </a:rPr>
              <a:t>.                                                         </a:t>
            </a:r>
            <a:r>
              <a:rPr lang="en-US" sz="2400" b="1" dirty="0">
                <a:latin typeface="Perpetua" panose="02020502060401020303" pitchFamily="18" charset="0"/>
              </a:rPr>
              <a:t>12 Hours</a:t>
            </a:r>
          </a:p>
          <a:p>
            <a:pPr marL="0" indent="0" algn="just">
              <a:buNone/>
            </a:pPr>
            <a:endParaRPr lang="en-IN" sz="2400" b="1" dirty="0">
              <a:latin typeface="Perpetua" panose="02020502060401020303" pitchFamily="18" charset="0"/>
            </a:endParaRPr>
          </a:p>
          <a:p>
            <a:pPr marL="0" indent="0" algn="just">
              <a:buNone/>
            </a:pPr>
            <a:r>
              <a:rPr lang="en-US" sz="2400" b="1" dirty="0">
                <a:latin typeface="Perpetua" panose="02020502060401020303" pitchFamily="18" charset="0"/>
              </a:rPr>
              <a:t>UNIT – IV</a:t>
            </a:r>
          </a:p>
          <a:p>
            <a:pPr marL="0" indent="0" algn="just">
              <a:buNone/>
            </a:pPr>
            <a:r>
              <a:rPr lang="en-IN" sz="2400" b="1" dirty="0">
                <a:latin typeface="Perpetua" panose="02020502060401020303" pitchFamily="18" charset="0"/>
              </a:rPr>
              <a:t>The Collections Framework: </a:t>
            </a:r>
            <a:r>
              <a:rPr lang="en-IN" sz="2400" dirty="0">
                <a:latin typeface="Perpetua" panose="02020502060401020303" pitchFamily="18" charset="0"/>
              </a:rPr>
              <a:t>Collections Overview, Recent Changes to Collections, The Collection Interfaces: The Collection interface, The List interface, The Set interface; The Collection Classes: The </a:t>
            </a:r>
            <a:r>
              <a:rPr lang="en-IN" sz="2400" dirty="0" err="1">
                <a:latin typeface="Perpetua" panose="02020502060401020303" pitchFamily="18" charset="0"/>
              </a:rPr>
              <a:t>ArrayList</a:t>
            </a:r>
            <a:r>
              <a:rPr lang="en-IN" sz="2400" dirty="0">
                <a:latin typeface="Perpetua" panose="02020502060401020303" pitchFamily="18" charset="0"/>
              </a:rPr>
              <a:t> Class, The LinkedList Class, The HashSet Class, The </a:t>
            </a:r>
            <a:r>
              <a:rPr lang="en-IN" sz="2400" dirty="0" err="1">
                <a:latin typeface="Perpetua" panose="02020502060401020303" pitchFamily="18" charset="0"/>
              </a:rPr>
              <a:t>LinkedHashSet</a:t>
            </a:r>
            <a:r>
              <a:rPr lang="en-IN" sz="2400" dirty="0">
                <a:latin typeface="Perpetua" panose="02020502060401020303" pitchFamily="18" charset="0"/>
              </a:rPr>
              <a:t> class, The </a:t>
            </a:r>
            <a:r>
              <a:rPr lang="en-IN" sz="2400" dirty="0" err="1">
                <a:latin typeface="Perpetua" panose="02020502060401020303" pitchFamily="18" charset="0"/>
              </a:rPr>
              <a:t>TreeSet</a:t>
            </a:r>
            <a:r>
              <a:rPr lang="en-IN" sz="2400" dirty="0">
                <a:latin typeface="Perpetua" panose="02020502060401020303" pitchFamily="18" charset="0"/>
              </a:rPr>
              <a:t> class; Accessing a Collection via an Iterator, Storing User-Defined Classes in Collections, Working with Maps: The Map interfaces, The Map classes: The HashMap class, The </a:t>
            </a:r>
            <a:r>
              <a:rPr lang="en-IN" sz="2400" dirty="0" err="1">
                <a:latin typeface="Perpetua" panose="02020502060401020303" pitchFamily="18" charset="0"/>
              </a:rPr>
              <a:t>TreeMap</a:t>
            </a:r>
            <a:r>
              <a:rPr lang="en-IN" sz="2400" dirty="0">
                <a:latin typeface="Perpetua" panose="02020502060401020303" pitchFamily="18" charset="0"/>
              </a:rPr>
              <a:t> class, The </a:t>
            </a:r>
            <a:r>
              <a:rPr lang="en-IN" sz="2400" dirty="0" err="1">
                <a:latin typeface="Perpetua" panose="02020502060401020303" pitchFamily="18" charset="0"/>
              </a:rPr>
              <a:t>LinkedHashMap</a:t>
            </a:r>
            <a:r>
              <a:rPr lang="en-IN" sz="2400" dirty="0">
                <a:latin typeface="Perpetua" panose="02020502060401020303" pitchFamily="18" charset="0"/>
              </a:rPr>
              <a:t> class, Comparators. </a:t>
            </a:r>
          </a:p>
          <a:p>
            <a:pPr marL="0" indent="0" algn="just">
              <a:buNone/>
            </a:pPr>
            <a:r>
              <a:rPr lang="en-IN" sz="2400" b="1" dirty="0">
                <a:latin typeface="Perpetua" panose="02020502060401020303" pitchFamily="18" charset="0"/>
              </a:rPr>
              <a:t>Generics: </a:t>
            </a:r>
            <a:r>
              <a:rPr lang="en-IN" sz="2400" dirty="0">
                <a:latin typeface="Perpetua" panose="02020502060401020303" pitchFamily="18" charset="0"/>
              </a:rPr>
              <a:t>What Are Generics?, A Simple Generics Example, A Generic Class with Two Type Parameters, Bounded Types, Using Wildcard Arguments.</a:t>
            </a:r>
            <a:r>
              <a:rPr lang="en-US" sz="2400" dirty="0">
                <a:latin typeface="Perpetua" panose="02020502060401020303" pitchFamily="18" charset="0"/>
              </a:rPr>
              <a:t>                                       			     </a:t>
            </a:r>
            <a:r>
              <a:rPr lang="en-US" sz="2400" b="1" dirty="0">
                <a:latin typeface="Perpetua" panose="02020502060401020303" pitchFamily="18" charset="0"/>
              </a:rPr>
              <a:t>10 Hours</a:t>
            </a:r>
          </a:p>
          <a:p>
            <a:pPr marL="0" indent="0" algn="just">
              <a:buNone/>
            </a:pPr>
            <a:endParaRPr lang="en-US" sz="2400" b="1" dirty="0">
              <a:latin typeface="Perpetua" panose="02020502060401020303" pitchFamily="18" charset="0"/>
            </a:endParaRPr>
          </a:p>
          <a:p>
            <a:pPr marL="0" indent="0" algn="just">
              <a:buNone/>
            </a:pPr>
            <a:endParaRPr lang="en-IN"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521907E2-EB13-4087-997D-6A0117366211}"/>
              </a:ext>
            </a:extLst>
          </p:cNvPr>
          <p:cNvSpPr>
            <a:spLocks noGrp="1"/>
          </p:cNvSpPr>
          <p:nvPr>
            <p:ph type="ftr" sz="quarter" idx="11"/>
          </p:nvPr>
        </p:nvSpPr>
        <p:spPr/>
        <p:txBody>
          <a:bodyPr/>
          <a:lstStyle/>
          <a:p>
            <a:r>
              <a:rPr lang="en-US" dirty="0"/>
              <a:t>Prepared By: Abhishek S. Rao</a:t>
            </a:r>
            <a:endParaRPr lang="en-IN" dirty="0"/>
          </a:p>
        </p:txBody>
      </p:sp>
      <p:sp>
        <p:nvSpPr>
          <p:cNvPr id="4" name="Slide Number Placeholder 3">
            <a:extLst>
              <a:ext uri="{FF2B5EF4-FFF2-40B4-BE49-F238E27FC236}">
                <a16:creationId xmlns:a16="http://schemas.microsoft.com/office/drawing/2014/main" id="{5829B0F6-F712-42F2-AA16-E38B7A4EDD34}"/>
              </a:ext>
            </a:extLst>
          </p:cNvPr>
          <p:cNvSpPr>
            <a:spLocks noGrp="1"/>
          </p:cNvSpPr>
          <p:nvPr>
            <p:ph type="sldNum" sz="quarter" idx="12"/>
          </p:nvPr>
        </p:nvSpPr>
        <p:spPr/>
        <p:txBody>
          <a:bodyPr/>
          <a:lstStyle/>
          <a:p>
            <a:fld id="{5FA48C45-9521-491C-91CF-B3D0F067F577}" type="slidenum">
              <a:rPr lang="en-IN" smtClean="0"/>
              <a:t>5</a:t>
            </a:fld>
            <a:endParaRPr lang="en-IN"/>
          </a:p>
        </p:txBody>
      </p:sp>
    </p:spTree>
    <p:extLst>
      <p:ext uri="{BB962C8B-B14F-4D97-AF65-F5344CB8AC3E}">
        <p14:creationId xmlns:p14="http://schemas.microsoft.com/office/powerpoint/2010/main" val="3883908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6ABE-6F56-410B-A9B0-36039B350D1F}"/>
              </a:ext>
            </a:extLst>
          </p:cNvPr>
          <p:cNvSpPr>
            <a:spLocks noGrp="1"/>
          </p:cNvSpPr>
          <p:nvPr>
            <p:ph type="title"/>
          </p:nvPr>
        </p:nvSpPr>
        <p:spPr/>
        <p:txBody>
          <a:bodyPr/>
          <a:lstStyle/>
          <a:p>
            <a:r>
              <a:rPr lang="en-US" b="1" dirty="0">
                <a:solidFill>
                  <a:srgbClr val="FF0000"/>
                </a:solidFill>
              </a:rPr>
              <a:t>Local Variables</a:t>
            </a:r>
            <a:endParaRPr lang="en-IN" b="1" dirty="0">
              <a:solidFill>
                <a:srgbClr val="FF0000"/>
              </a:solidFill>
            </a:endParaRPr>
          </a:p>
        </p:txBody>
      </p:sp>
      <p:sp>
        <p:nvSpPr>
          <p:cNvPr id="4" name="Footer Placeholder 3">
            <a:extLst>
              <a:ext uri="{FF2B5EF4-FFF2-40B4-BE49-F238E27FC236}">
                <a16:creationId xmlns:a16="http://schemas.microsoft.com/office/drawing/2014/main" id="{695C1A4A-219E-407F-A347-062341E28D2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EA6BDED-5D10-49A2-AA8E-22BE404D84F1}"/>
              </a:ext>
            </a:extLst>
          </p:cNvPr>
          <p:cNvSpPr>
            <a:spLocks noGrp="1"/>
          </p:cNvSpPr>
          <p:nvPr>
            <p:ph type="sldNum" sz="quarter" idx="12"/>
          </p:nvPr>
        </p:nvSpPr>
        <p:spPr/>
        <p:txBody>
          <a:bodyPr/>
          <a:lstStyle/>
          <a:p>
            <a:fld id="{5FA48C45-9521-491C-91CF-B3D0F067F577}" type="slidenum">
              <a:rPr lang="en-IN" smtClean="0"/>
              <a:t>50</a:t>
            </a:fld>
            <a:endParaRPr lang="en-IN"/>
          </a:p>
        </p:txBody>
      </p:sp>
      <p:sp>
        <p:nvSpPr>
          <p:cNvPr id="6" name="Rectangle 1">
            <a:extLst>
              <a:ext uri="{FF2B5EF4-FFF2-40B4-BE49-F238E27FC236}">
                <a16:creationId xmlns:a16="http://schemas.microsoft.com/office/drawing/2014/main" id="{D1781FF3-2B65-4844-A3CC-B3B4AC569536}"/>
              </a:ext>
            </a:extLst>
          </p:cNvPr>
          <p:cNvSpPr>
            <a:spLocks noGrp="1" noChangeArrowheads="1"/>
          </p:cNvSpPr>
          <p:nvPr>
            <p:ph idx="1"/>
          </p:nvPr>
        </p:nvSpPr>
        <p:spPr bwMode="auto">
          <a:xfrm>
            <a:off x="838200" y="2154634"/>
            <a:ext cx="7053213"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public class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public void </a:t>
            </a:r>
            <a:r>
              <a:rPr kumimoji="0" lang="en-US" altLang="en-US" sz="2000" b="1" i="0" u="none" strike="noStrike" cap="none" normalizeH="0" baseline="0" dirty="0" err="1">
                <a:ln>
                  <a:noFill/>
                </a:ln>
                <a:solidFill>
                  <a:srgbClr val="006699"/>
                </a:solidFill>
                <a:effectLst/>
                <a:latin typeface="Consolas" panose="020B0609020204030204" pitchFamily="49" charset="0"/>
              </a:rPr>
              <a:t>pupAge</a:t>
            </a:r>
            <a:r>
              <a:rPr kumimoji="0" lang="en-US" altLang="en-US" sz="2000" b="1" i="0" u="none" strike="noStrike" cap="none" normalizeH="0" baseline="0" dirty="0">
                <a:ln>
                  <a:noFill/>
                </a:ln>
                <a:solidFill>
                  <a:srgbClr val="0066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int age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age = age + 7;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a:t>
            </a:r>
            <a:r>
              <a:rPr kumimoji="0" lang="en-US" altLang="en-US" sz="2000" b="1" i="0" u="none" strike="noStrike" cap="none" normalizeH="0" baseline="0" dirty="0" err="1">
                <a:ln>
                  <a:noFill/>
                </a:ln>
                <a:solidFill>
                  <a:srgbClr val="006699"/>
                </a:solidFill>
                <a:effectLst/>
                <a:latin typeface="Consolas" panose="020B0609020204030204" pitchFamily="49" charset="0"/>
              </a:rPr>
              <a:t>System.out.println</a:t>
            </a:r>
            <a:r>
              <a:rPr kumimoji="0" lang="en-US" altLang="en-US" sz="2000" b="1" i="0" u="none" strike="noStrike" cap="none" normalizeH="0" baseline="0" dirty="0">
                <a:ln>
                  <a:noFill/>
                </a:ln>
                <a:solidFill>
                  <a:srgbClr val="006699"/>
                </a:solidFill>
                <a:effectLst/>
                <a:latin typeface="Consolas" panose="020B0609020204030204" pitchFamily="49" charset="0"/>
              </a:rPr>
              <a:t>("Puppy age is : " + 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public static void main(String </a:t>
            </a:r>
            <a:r>
              <a:rPr kumimoji="0" lang="en-US" altLang="en-US" sz="2000" b="1" i="0" u="none" strike="noStrike" cap="none" normalizeH="0" baseline="0" dirty="0" err="1">
                <a:ln>
                  <a:noFill/>
                </a:ln>
                <a:solidFill>
                  <a:srgbClr val="006699"/>
                </a:solidFill>
                <a:effectLst/>
                <a:latin typeface="Consolas" panose="020B0609020204030204" pitchFamily="49" charset="0"/>
              </a:rPr>
              <a:t>args</a:t>
            </a:r>
            <a:r>
              <a:rPr kumimoji="0" lang="en-US" altLang="en-US" sz="2000" b="1" i="0" u="none" strike="noStrike" cap="none" normalizeH="0" baseline="0" dirty="0">
                <a:ln>
                  <a:noFill/>
                </a:ln>
                <a:solidFill>
                  <a:srgbClr val="0066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Test </a:t>
            </a:r>
            <a:r>
              <a:rPr kumimoji="0" lang="en-US" altLang="en-US" sz="2000" b="1" i="0" u="none" strike="noStrike" cap="none" normalizeH="0" baseline="0" dirty="0" err="1">
                <a:ln>
                  <a:noFill/>
                </a:ln>
                <a:solidFill>
                  <a:srgbClr val="006699"/>
                </a:solidFill>
                <a:effectLst/>
                <a:latin typeface="Consolas" panose="020B0609020204030204" pitchFamily="49" charset="0"/>
              </a:rPr>
              <a:t>test</a:t>
            </a:r>
            <a:r>
              <a:rPr kumimoji="0" lang="en-US" altLang="en-US" sz="2000" b="1" i="0" u="none" strike="noStrike" cap="none" normalizeH="0" baseline="0" dirty="0">
                <a:ln>
                  <a:noFill/>
                </a:ln>
                <a:solidFill>
                  <a:srgbClr val="006699"/>
                </a:solidFill>
                <a:effectLst/>
                <a:latin typeface="Consolas" panose="020B0609020204030204" pitchFamily="49" charset="0"/>
              </a:rPr>
              <a:t> = new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a:t>
            </a:r>
            <a:r>
              <a:rPr kumimoji="0" lang="en-US" altLang="en-US" sz="2000" b="1" i="0" u="none" strike="noStrike" cap="none" normalizeH="0" baseline="0" dirty="0" err="1">
                <a:ln>
                  <a:noFill/>
                </a:ln>
                <a:solidFill>
                  <a:srgbClr val="006699"/>
                </a:solidFill>
                <a:effectLst/>
                <a:latin typeface="Consolas" panose="020B0609020204030204" pitchFamily="49" charset="0"/>
              </a:rPr>
              <a:t>test.pupAge</a:t>
            </a:r>
            <a:r>
              <a:rPr kumimoji="0" lang="en-US" altLang="en-US" sz="2000" b="1" i="0" u="none" strike="noStrike" cap="none" normalizeH="0" baseline="0" dirty="0">
                <a:ln>
                  <a:noFill/>
                </a:ln>
                <a:solidFill>
                  <a:srgbClr val="0066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9684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7897B5-343F-4E03-8D46-67CB6B7BF5F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D249C323-A51F-466A-B079-B6230838B80A}"/>
              </a:ext>
            </a:extLst>
          </p:cNvPr>
          <p:cNvSpPr>
            <a:spLocks noGrp="1"/>
          </p:cNvSpPr>
          <p:nvPr>
            <p:ph type="sldNum" sz="quarter" idx="12"/>
          </p:nvPr>
        </p:nvSpPr>
        <p:spPr/>
        <p:txBody>
          <a:bodyPr/>
          <a:lstStyle/>
          <a:p>
            <a:fld id="{5FA48C45-9521-491C-91CF-B3D0F067F577}" type="slidenum">
              <a:rPr lang="en-IN" smtClean="0"/>
              <a:t>51</a:t>
            </a:fld>
            <a:endParaRPr lang="en-IN"/>
          </a:p>
        </p:txBody>
      </p:sp>
      <p:sp>
        <p:nvSpPr>
          <p:cNvPr id="6" name="Rectangle 1">
            <a:extLst>
              <a:ext uri="{FF2B5EF4-FFF2-40B4-BE49-F238E27FC236}">
                <a16:creationId xmlns:a16="http://schemas.microsoft.com/office/drawing/2014/main" id="{A7F26498-C0F7-4914-A47C-89E81537CF4C}"/>
              </a:ext>
            </a:extLst>
          </p:cNvPr>
          <p:cNvSpPr>
            <a:spLocks noGrp="1" noChangeArrowheads="1"/>
          </p:cNvSpPr>
          <p:nvPr>
            <p:ph idx="1"/>
          </p:nvPr>
        </p:nvSpPr>
        <p:spPr bwMode="auto">
          <a:xfrm>
            <a:off x="477838" y="1027906"/>
            <a:ext cx="10875962"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java.io.*;</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Emp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static variable salary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double</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salary;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String name = </a:t>
            </a:r>
            <a:r>
              <a:rPr kumimoji="0" lang="en-US" altLang="en-US" sz="2000" b="0" i="0" u="none" strike="noStrike" cap="none" normalizeH="0" baseline="0" dirty="0">
                <a:ln>
                  <a:noFill/>
                </a:ln>
                <a:solidFill>
                  <a:srgbClr val="0000FF"/>
                </a:solidFill>
                <a:effectLst/>
                <a:latin typeface="Consolas" panose="020B0609020204030204" pitchFamily="49" charset="0"/>
              </a:rPr>
              <a:t>"Harsh"</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EmpDemo</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main(String </a:t>
            </a:r>
            <a:r>
              <a:rPr kumimoji="0" lang="en-US" altLang="en-US" sz="2000" b="0" i="0" u="none" strike="noStrike" cap="none" normalizeH="0" baseline="0" dirty="0" err="1">
                <a:ln>
                  <a:noFill/>
                </a:ln>
                <a:solidFill>
                  <a:srgbClr val="000000"/>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accessing static variable without object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Emp.salary</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a:ln>
                  <a:noFill/>
                </a:ln>
                <a:solidFill>
                  <a:srgbClr val="009900"/>
                </a:solidFill>
                <a:effectLst/>
                <a:latin typeface="Consolas" panose="020B0609020204030204" pitchFamily="49" charset="0"/>
              </a:rPr>
              <a:t>1000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2000" b="0" i="0" u="none" strike="noStrike" cap="none" normalizeH="0" baseline="0" dirty="0">
                <a:ln>
                  <a:noFill/>
                </a:ln>
                <a:solidFill>
                  <a:srgbClr val="000000"/>
                </a:solidFill>
                <a:effectLst/>
                <a:latin typeface="Consolas" panose="020B0609020204030204" pitchFamily="49" charset="0"/>
              </a:rPr>
              <a:t>(Emp.name + </a:t>
            </a:r>
            <a:r>
              <a:rPr kumimoji="0" lang="en-US" altLang="en-US" sz="2000" b="0" i="0" u="none" strike="noStrike" cap="none" normalizeH="0" baseline="0" dirty="0">
                <a:ln>
                  <a:noFill/>
                </a:ln>
                <a:solidFill>
                  <a:srgbClr val="0000FF"/>
                </a:solidFill>
                <a:effectLst/>
                <a:latin typeface="Consolas" panose="020B0609020204030204" pitchFamily="49" charset="0"/>
              </a:rPr>
              <a:t>"'s average salary:"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Emp.salary</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24E"/>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CA103120-7E9C-4F95-BC47-035A97EFFF6C}"/>
              </a:ext>
            </a:extLst>
          </p:cNvPr>
          <p:cNvSpPr>
            <a:spLocks noGrp="1"/>
          </p:cNvSpPr>
          <p:nvPr>
            <p:ph type="title"/>
          </p:nvPr>
        </p:nvSpPr>
        <p:spPr>
          <a:xfrm>
            <a:off x="334617" y="136525"/>
            <a:ext cx="10515600" cy="509190"/>
          </a:xfrm>
        </p:spPr>
        <p:txBody>
          <a:bodyPr>
            <a:normAutofit fontScale="90000"/>
          </a:bodyPr>
          <a:lstStyle/>
          <a:p>
            <a:r>
              <a:rPr lang="en-US" b="1" dirty="0">
                <a:solidFill>
                  <a:srgbClr val="FF0000"/>
                </a:solidFill>
              </a:rPr>
              <a:t>Static Variables</a:t>
            </a:r>
            <a:endParaRPr lang="en-IN" b="1" dirty="0">
              <a:solidFill>
                <a:srgbClr val="FF0000"/>
              </a:solidFill>
            </a:endParaRPr>
          </a:p>
        </p:txBody>
      </p:sp>
    </p:spTree>
    <p:extLst>
      <p:ext uri="{BB962C8B-B14F-4D97-AF65-F5344CB8AC3E}">
        <p14:creationId xmlns:p14="http://schemas.microsoft.com/office/powerpoint/2010/main" val="1346003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19F5C-10AF-4948-B2AF-798932EBF37D}"/>
              </a:ext>
            </a:extLst>
          </p:cNvPr>
          <p:cNvSpPr>
            <a:spLocks noGrp="1"/>
          </p:cNvSpPr>
          <p:nvPr>
            <p:ph idx="1"/>
          </p:nvPr>
        </p:nvSpPr>
        <p:spPr>
          <a:xfrm>
            <a:off x="242888" y="257175"/>
            <a:ext cx="11110912" cy="6400800"/>
          </a:xfrm>
        </p:spPr>
        <p:txBody>
          <a:bodyPr>
            <a:noAutofit/>
          </a:bodyPr>
          <a:lstStyle/>
          <a:p>
            <a:pPr marL="0" indent="0">
              <a:buNone/>
            </a:pPr>
            <a:r>
              <a:rPr lang="en-IN" b="1" dirty="0">
                <a:latin typeface="Perpetua" panose="02020502060401020303" pitchFamily="18" charset="0"/>
              </a:rPr>
              <a:t>Type Conversion and Casting</a:t>
            </a:r>
          </a:p>
          <a:p>
            <a:pPr marL="0" indent="0">
              <a:spcBef>
                <a:spcPts val="0"/>
              </a:spcBef>
              <a:buNone/>
            </a:pPr>
            <a:r>
              <a:rPr lang="en-IN" sz="2400" dirty="0">
                <a:latin typeface="Perpetua" panose="02020502060401020303" pitchFamily="18" charset="0"/>
              </a:rPr>
              <a:t>class Conversion </a:t>
            </a:r>
          </a:p>
          <a:p>
            <a:pPr marL="0" indent="0">
              <a:spcBef>
                <a:spcPts val="0"/>
              </a:spcBef>
              <a:buNone/>
            </a:pP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	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byte b;</a:t>
            </a:r>
          </a:p>
          <a:p>
            <a:pPr marL="0" indent="0">
              <a:spcBef>
                <a:spcPts val="0"/>
              </a:spcBef>
              <a:buNone/>
            </a:pPr>
            <a:r>
              <a:rPr lang="en-IN" sz="2400" dirty="0">
                <a:latin typeface="Perpetua" panose="02020502060401020303" pitchFamily="18" charset="0"/>
              </a:rPr>
              <a:t>		int </a:t>
            </a:r>
            <a:r>
              <a:rPr lang="en-IN" sz="2400" dirty="0" err="1">
                <a:latin typeface="Perpetua" panose="02020502060401020303" pitchFamily="18" charset="0"/>
              </a:rPr>
              <a:t>i</a:t>
            </a:r>
            <a:r>
              <a:rPr lang="en-IN" sz="2400" dirty="0">
                <a:latin typeface="Perpetua" panose="02020502060401020303" pitchFamily="18" charset="0"/>
              </a:rPr>
              <a:t> = 257;</a:t>
            </a:r>
          </a:p>
          <a:p>
            <a:pPr marL="0" indent="0">
              <a:spcBef>
                <a:spcPts val="0"/>
              </a:spcBef>
              <a:buNone/>
            </a:pPr>
            <a:r>
              <a:rPr lang="en-IN" sz="2400" dirty="0">
                <a:latin typeface="Perpetua" panose="02020502060401020303" pitchFamily="18" charset="0"/>
              </a:rPr>
              <a:t>		double d = 323.142;</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a:t>
            </a:r>
            <a:r>
              <a:rPr lang="en-US" sz="2400" dirty="0" err="1">
                <a:latin typeface="Perpetua" panose="02020502060401020303" pitchFamily="18" charset="0"/>
              </a:rPr>
              <a:t>nConversion</a:t>
            </a:r>
            <a:r>
              <a:rPr lang="en-US" sz="2400" dirty="0">
                <a:latin typeface="Perpetua" panose="02020502060401020303" pitchFamily="18" charset="0"/>
              </a:rPr>
              <a:t> of int to byte.");</a:t>
            </a:r>
          </a:p>
          <a:p>
            <a:pPr marL="0" indent="0">
              <a:spcBef>
                <a:spcPts val="0"/>
              </a:spcBef>
              <a:buNone/>
            </a:pPr>
            <a:r>
              <a:rPr lang="en-IN" sz="2400" dirty="0">
                <a:latin typeface="Perpetua" panose="02020502060401020303" pitchFamily="18" charset="0"/>
              </a:rPr>
              <a:t>		b = (byte) </a:t>
            </a:r>
            <a:r>
              <a:rPr lang="en-IN" sz="2400" dirty="0" err="1">
                <a:latin typeface="Perpetua" panose="02020502060401020303" pitchFamily="18" charset="0"/>
              </a:rPr>
              <a:t>i</a:t>
            </a: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a:t>
            </a:r>
            <a:r>
              <a:rPr lang="en-IN" sz="2400" dirty="0" err="1">
                <a:latin typeface="Perpetua" panose="02020502060401020303" pitchFamily="18" charset="0"/>
              </a:rPr>
              <a:t>i</a:t>
            </a:r>
            <a:r>
              <a:rPr lang="en-IN" sz="2400" dirty="0">
                <a:latin typeface="Perpetua" panose="02020502060401020303" pitchFamily="18" charset="0"/>
              </a:rPr>
              <a:t> and b " + </a:t>
            </a:r>
            <a:r>
              <a:rPr lang="en-IN" sz="2400" dirty="0" err="1">
                <a:latin typeface="Perpetua" panose="02020502060401020303" pitchFamily="18" charset="0"/>
              </a:rPr>
              <a:t>i</a:t>
            </a:r>
            <a:r>
              <a:rPr lang="en-IN" sz="2400" dirty="0">
                <a:latin typeface="Perpetua" panose="02020502060401020303" pitchFamily="18" charset="0"/>
              </a:rPr>
              <a:t> + " " + b);</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a:t>
            </a:r>
            <a:r>
              <a:rPr lang="en-US" sz="2400" dirty="0" err="1">
                <a:latin typeface="Perpetua" panose="02020502060401020303" pitchFamily="18" charset="0"/>
              </a:rPr>
              <a:t>nConversion</a:t>
            </a:r>
            <a:r>
              <a:rPr lang="en-US" sz="2400" dirty="0">
                <a:latin typeface="Perpetua" panose="02020502060401020303" pitchFamily="18" charset="0"/>
              </a:rPr>
              <a:t> of double to int.");</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i</a:t>
            </a:r>
            <a:r>
              <a:rPr lang="en-IN" sz="2400" dirty="0">
                <a:latin typeface="Perpetua" panose="02020502060401020303" pitchFamily="18" charset="0"/>
              </a:rPr>
              <a:t> = (int) d;</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("d and </a:t>
            </a:r>
            <a:r>
              <a:rPr lang="en-IN" sz="2400" dirty="0" err="1">
                <a:latin typeface="Perpetua" panose="02020502060401020303" pitchFamily="18" charset="0"/>
              </a:rPr>
              <a:t>i</a:t>
            </a:r>
            <a:r>
              <a:rPr lang="en-IN" sz="2400" dirty="0">
                <a:latin typeface="Perpetua" panose="02020502060401020303" pitchFamily="18" charset="0"/>
              </a:rPr>
              <a:t> " + d + " " + </a:t>
            </a:r>
            <a:r>
              <a:rPr lang="en-IN" sz="2400" dirty="0" err="1">
                <a:latin typeface="Perpetua" panose="02020502060401020303" pitchFamily="18" charset="0"/>
              </a:rPr>
              <a:t>i</a:t>
            </a: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a:t>
            </a:r>
            <a:r>
              <a:rPr lang="en-US" sz="2400" dirty="0" err="1">
                <a:latin typeface="Perpetua" panose="02020502060401020303" pitchFamily="18" charset="0"/>
              </a:rPr>
              <a:t>nConversion</a:t>
            </a:r>
            <a:r>
              <a:rPr lang="en-US" sz="2400" dirty="0">
                <a:latin typeface="Perpetua" panose="02020502060401020303" pitchFamily="18" charset="0"/>
              </a:rPr>
              <a:t> of double to byte.");</a:t>
            </a:r>
          </a:p>
          <a:p>
            <a:pPr marL="0" indent="0">
              <a:spcBef>
                <a:spcPts val="0"/>
              </a:spcBef>
              <a:buNone/>
            </a:pPr>
            <a:r>
              <a:rPr lang="en-IN" sz="2400" dirty="0">
                <a:latin typeface="Perpetua" panose="02020502060401020303" pitchFamily="18" charset="0"/>
              </a:rPr>
              <a:t>		b = (byte) d;</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("d and b " + d + " " + b);</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A6035B27-604A-4419-8396-1E21811FE01F}"/>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981AFBBE-0E57-413F-B65B-0D2FDC8691D9}"/>
              </a:ext>
            </a:extLst>
          </p:cNvPr>
          <p:cNvSpPr>
            <a:spLocks noGrp="1"/>
          </p:cNvSpPr>
          <p:nvPr>
            <p:ph type="sldNum" sz="quarter" idx="12"/>
          </p:nvPr>
        </p:nvSpPr>
        <p:spPr/>
        <p:txBody>
          <a:bodyPr/>
          <a:lstStyle/>
          <a:p>
            <a:fld id="{5FA48C45-9521-491C-91CF-B3D0F067F577}" type="slidenum">
              <a:rPr lang="en-IN" smtClean="0"/>
              <a:t>52</a:t>
            </a:fld>
            <a:endParaRPr lang="en-IN"/>
          </a:p>
        </p:txBody>
      </p:sp>
    </p:spTree>
    <p:extLst>
      <p:ext uri="{BB962C8B-B14F-4D97-AF65-F5344CB8AC3E}">
        <p14:creationId xmlns:p14="http://schemas.microsoft.com/office/powerpoint/2010/main" val="1879673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DE5E1-1976-4300-A585-3935D6275220}"/>
              </a:ext>
            </a:extLst>
          </p:cNvPr>
          <p:cNvSpPr>
            <a:spLocks noGrp="1"/>
          </p:cNvSpPr>
          <p:nvPr>
            <p:ph idx="1"/>
          </p:nvPr>
        </p:nvSpPr>
        <p:spPr>
          <a:xfrm>
            <a:off x="838200" y="636104"/>
            <a:ext cx="10515600" cy="5540859"/>
          </a:xfrm>
        </p:spPr>
        <p:txBody>
          <a:bodyPr/>
          <a:lstStyle/>
          <a:p>
            <a:pPr marL="0" indent="0">
              <a:buNone/>
            </a:pPr>
            <a:r>
              <a:rPr lang="en-US" b="1" dirty="0">
                <a:solidFill>
                  <a:srgbClr val="FF0000"/>
                </a:solidFill>
              </a:rPr>
              <a:t>Output</a:t>
            </a:r>
            <a:r>
              <a:rPr lang="en-US" dirty="0"/>
              <a:t>:</a:t>
            </a:r>
          </a:p>
          <a:p>
            <a:pPr marL="0" indent="0">
              <a:buNone/>
            </a:pPr>
            <a:r>
              <a:rPr lang="en-US" dirty="0"/>
              <a:t>Conversion of int to byte.</a:t>
            </a:r>
          </a:p>
          <a:p>
            <a:pPr marL="0" indent="0">
              <a:buNone/>
            </a:pPr>
            <a:r>
              <a:rPr lang="en-US" dirty="0" err="1"/>
              <a:t>i</a:t>
            </a:r>
            <a:r>
              <a:rPr lang="en-US" dirty="0"/>
              <a:t> and b 257 1</a:t>
            </a:r>
          </a:p>
          <a:p>
            <a:pPr marL="0" indent="0">
              <a:buNone/>
            </a:pPr>
            <a:endParaRPr lang="en-IN" dirty="0"/>
          </a:p>
          <a:p>
            <a:pPr marL="0" indent="0">
              <a:buNone/>
            </a:pPr>
            <a:r>
              <a:rPr lang="en-US" dirty="0"/>
              <a:t>Conversion of double to int.</a:t>
            </a:r>
          </a:p>
          <a:p>
            <a:pPr marL="0" indent="0">
              <a:buNone/>
            </a:pPr>
            <a:r>
              <a:rPr lang="en-US" dirty="0"/>
              <a:t>d and </a:t>
            </a:r>
            <a:r>
              <a:rPr lang="en-US" dirty="0" err="1"/>
              <a:t>i</a:t>
            </a:r>
            <a:r>
              <a:rPr lang="en-US" dirty="0"/>
              <a:t> 323.142 323</a:t>
            </a:r>
          </a:p>
          <a:p>
            <a:pPr marL="0" indent="0">
              <a:buNone/>
            </a:pPr>
            <a:endParaRPr lang="en-IN" dirty="0"/>
          </a:p>
          <a:p>
            <a:pPr marL="0" indent="0">
              <a:buNone/>
            </a:pPr>
            <a:r>
              <a:rPr lang="en-US" dirty="0"/>
              <a:t>Conversion of double to byte.</a:t>
            </a:r>
          </a:p>
          <a:p>
            <a:pPr marL="0" indent="0">
              <a:buNone/>
            </a:pPr>
            <a:r>
              <a:rPr lang="en-US" dirty="0"/>
              <a:t>d and b 323.142 67</a:t>
            </a:r>
            <a:endParaRPr lang="en-IN" dirty="0"/>
          </a:p>
        </p:txBody>
      </p:sp>
      <p:sp>
        <p:nvSpPr>
          <p:cNvPr id="4" name="Footer Placeholder 3">
            <a:extLst>
              <a:ext uri="{FF2B5EF4-FFF2-40B4-BE49-F238E27FC236}">
                <a16:creationId xmlns:a16="http://schemas.microsoft.com/office/drawing/2014/main" id="{CAC941B4-DF86-41BC-92F9-164475D347F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47E801D-C66E-4030-B73B-0374E22EE756}"/>
              </a:ext>
            </a:extLst>
          </p:cNvPr>
          <p:cNvSpPr>
            <a:spLocks noGrp="1"/>
          </p:cNvSpPr>
          <p:nvPr>
            <p:ph type="sldNum" sz="quarter" idx="12"/>
          </p:nvPr>
        </p:nvSpPr>
        <p:spPr/>
        <p:txBody>
          <a:bodyPr/>
          <a:lstStyle/>
          <a:p>
            <a:fld id="{5FA48C45-9521-491C-91CF-B3D0F067F577}" type="slidenum">
              <a:rPr lang="en-IN" smtClean="0"/>
              <a:t>53</a:t>
            </a:fld>
            <a:endParaRPr lang="en-IN"/>
          </a:p>
        </p:txBody>
      </p:sp>
    </p:spTree>
    <p:extLst>
      <p:ext uri="{BB962C8B-B14F-4D97-AF65-F5344CB8AC3E}">
        <p14:creationId xmlns:p14="http://schemas.microsoft.com/office/powerpoint/2010/main" val="344659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46C2A-5CB9-41C5-A4C9-92ABEE97572C}"/>
              </a:ext>
            </a:extLst>
          </p:cNvPr>
          <p:cNvSpPr>
            <a:spLocks noGrp="1"/>
          </p:cNvSpPr>
          <p:nvPr>
            <p:ph idx="1"/>
          </p:nvPr>
        </p:nvSpPr>
        <p:spPr>
          <a:xfrm>
            <a:off x="200025" y="344556"/>
            <a:ext cx="11830050" cy="6513443"/>
          </a:xfrm>
        </p:spPr>
        <p:txBody>
          <a:bodyPr>
            <a:normAutofit fontScale="92500" lnSpcReduction="20000"/>
          </a:bodyPr>
          <a:lstStyle/>
          <a:p>
            <a:pPr marL="0" indent="0" algn="just">
              <a:buNone/>
            </a:pPr>
            <a:r>
              <a:rPr lang="en-IN" b="1" dirty="0">
                <a:latin typeface="Perpetua" panose="02020502060401020303" pitchFamily="18" charset="0"/>
              </a:rPr>
              <a:t>The Type Promotion Rules</a:t>
            </a:r>
          </a:p>
          <a:p>
            <a:pPr marL="0" indent="0" algn="just">
              <a:buNone/>
            </a:pPr>
            <a:r>
              <a:rPr lang="en-US" dirty="0">
                <a:latin typeface="Perpetua" panose="02020502060401020303" pitchFamily="18" charset="0"/>
              </a:rPr>
              <a:t>Java defines several </a:t>
            </a:r>
            <a:r>
              <a:rPr lang="en-US" i="1" dirty="0">
                <a:latin typeface="Perpetua" panose="02020502060401020303" pitchFamily="18" charset="0"/>
              </a:rPr>
              <a:t>type promotion </a:t>
            </a:r>
            <a:r>
              <a:rPr lang="en-US" dirty="0">
                <a:latin typeface="Perpetua" panose="02020502060401020303" pitchFamily="18" charset="0"/>
              </a:rPr>
              <a:t>rules that apply to expressions. They are as follows: First, all </a:t>
            </a:r>
            <a:r>
              <a:rPr lang="en-US" b="1" dirty="0">
                <a:latin typeface="Perpetua" panose="02020502060401020303" pitchFamily="18" charset="0"/>
              </a:rPr>
              <a:t>byte</a:t>
            </a:r>
            <a:r>
              <a:rPr lang="en-US" dirty="0">
                <a:latin typeface="Perpetua" panose="02020502060401020303" pitchFamily="18" charset="0"/>
              </a:rPr>
              <a:t>, </a:t>
            </a:r>
            <a:r>
              <a:rPr lang="en-US" b="1" dirty="0">
                <a:latin typeface="Perpetua" panose="02020502060401020303" pitchFamily="18" charset="0"/>
              </a:rPr>
              <a:t>short</a:t>
            </a:r>
            <a:r>
              <a:rPr lang="en-US" dirty="0">
                <a:latin typeface="Perpetua" panose="02020502060401020303" pitchFamily="18" charset="0"/>
              </a:rPr>
              <a:t>, and </a:t>
            </a:r>
            <a:r>
              <a:rPr lang="en-US" b="1" dirty="0">
                <a:latin typeface="Perpetua" panose="02020502060401020303" pitchFamily="18" charset="0"/>
              </a:rPr>
              <a:t>char </a:t>
            </a:r>
            <a:r>
              <a:rPr lang="en-US" dirty="0">
                <a:latin typeface="Perpetua" panose="02020502060401020303" pitchFamily="18" charset="0"/>
              </a:rPr>
              <a:t>values are promoted to </a:t>
            </a:r>
            <a:r>
              <a:rPr lang="en-US" b="1" dirty="0">
                <a:latin typeface="Perpetua" panose="02020502060401020303" pitchFamily="18" charset="0"/>
              </a:rPr>
              <a:t>int</a:t>
            </a:r>
            <a:r>
              <a:rPr lang="en-US" dirty="0">
                <a:latin typeface="Perpetua" panose="02020502060401020303" pitchFamily="18" charset="0"/>
              </a:rPr>
              <a:t>, as just described. Then, if one operand is a </a:t>
            </a:r>
            <a:r>
              <a:rPr lang="en-US" b="1" dirty="0">
                <a:latin typeface="Perpetua" panose="02020502060401020303" pitchFamily="18" charset="0"/>
              </a:rPr>
              <a:t>long</a:t>
            </a:r>
            <a:r>
              <a:rPr lang="en-US" dirty="0">
                <a:latin typeface="Perpetua" panose="02020502060401020303" pitchFamily="18" charset="0"/>
              </a:rPr>
              <a:t>, the whole expression is promoted to </a:t>
            </a:r>
            <a:r>
              <a:rPr lang="en-US" b="1" dirty="0">
                <a:latin typeface="Perpetua" panose="02020502060401020303" pitchFamily="18" charset="0"/>
              </a:rPr>
              <a:t>long</a:t>
            </a:r>
            <a:r>
              <a:rPr lang="en-US" dirty="0">
                <a:latin typeface="Perpetua" panose="02020502060401020303" pitchFamily="18" charset="0"/>
              </a:rPr>
              <a:t>. If one operand is a </a:t>
            </a:r>
            <a:r>
              <a:rPr lang="en-US" b="1" dirty="0">
                <a:latin typeface="Perpetua" panose="02020502060401020303" pitchFamily="18" charset="0"/>
              </a:rPr>
              <a:t>float, </a:t>
            </a:r>
            <a:r>
              <a:rPr lang="en-US" dirty="0">
                <a:latin typeface="Perpetua" panose="02020502060401020303" pitchFamily="18" charset="0"/>
              </a:rPr>
              <a:t>the entire expression is promoted to </a:t>
            </a:r>
            <a:r>
              <a:rPr lang="en-US" b="1" dirty="0">
                <a:latin typeface="Perpetua" panose="02020502060401020303" pitchFamily="18" charset="0"/>
              </a:rPr>
              <a:t>float</a:t>
            </a:r>
            <a:r>
              <a:rPr lang="en-US" dirty="0">
                <a:latin typeface="Perpetua" panose="02020502060401020303" pitchFamily="18" charset="0"/>
              </a:rPr>
              <a:t>. If any of the operands is </a:t>
            </a:r>
            <a:r>
              <a:rPr lang="en-US" b="1" dirty="0">
                <a:latin typeface="Perpetua" panose="02020502060401020303" pitchFamily="18" charset="0"/>
              </a:rPr>
              <a:t>double</a:t>
            </a:r>
            <a:r>
              <a:rPr lang="en-US" dirty="0">
                <a:latin typeface="Perpetua" panose="02020502060401020303" pitchFamily="18" charset="0"/>
              </a:rPr>
              <a:t>, the result is </a:t>
            </a:r>
            <a:r>
              <a:rPr lang="en-US" b="1" dirty="0">
                <a:latin typeface="Perpetua" panose="02020502060401020303" pitchFamily="18" charset="0"/>
              </a:rPr>
              <a:t>double</a:t>
            </a:r>
            <a:r>
              <a:rPr lang="en-US" dirty="0">
                <a:latin typeface="Perpetua" panose="02020502060401020303" pitchFamily="18" charset="0"/>
              </a:rPr>
              <a:t>.</a:t>
            </a:r>
          </a:p>
          <a:p>
            <a:pPr marL="0" indent="0" algn="just">
              <a:spcBef>
                <a:spcPts val="0"/>
              </a:spcBef>
              <a:buNone/>
            </a:pPr>
            <a:endParaRPr lang="en-IN" dirty="0">
              <a:latin typeface="Perpetua" panose="02020502060401020303" pitchFamily="18" charset="0"/>
            </a:endParaRPr>
          </a:p>
          <a:p>
            <a:pPr marL="0" indent="0" algn="just">
              <a:spcBef>
                <a:spcPts val="0"/>
              </a:spcBef>
              <a:buNone/>
            </a:pPr>
            <a:r>
              <a:rPr lang="en-IN" dirty="0">
                <a:latin typeface="Perpetua" panose="02020502060401020303" pitchFamily="18" charset="0"/>
              </a:rPr>
              <a:t>class Promote </a:t>
            </a:r>
          </a:p>
          <a:p>
            <a:pPr marL="0" indent="0" algn="just">
              <a:spcBef>
                <a:spcPts val="0"/>
              </a:spcBef>
              <a:buNone/>
            </a:pPr>
            <a:r>
              <a:rPr lang="en-IN" dirty="0">
                <a:latin typeface="Perpetua" panose="02020502060401020303" pitchFamily="18" charset="0"/>
              </a:rPr>
              <a:t>{</a:t>
            </a:r>
          </a:p>
          <a:p>
            <a:pPr marL="0" indent="0" algn="just">
              <a:spcBef>
                <a:spcPts val="0"/>
              </a:spcBef>
              <a:buNone/>
            </a:pPr>
            <a:r>
              <a:rPr lang="en-IN" dirty="0">
                <a:latin typeface="Perpetua" panose="02020502060401020303" pitchFamily="18" charset="0"/>
              </a:rPr>
              <a:t>	public static void main(String </a:t>
            </a:r>
            <a:r>
              <a:rPr lang="en-IN" dirty="0" err="1">
                <a:latin typeface="Perpetua" panose="02020502060401020303" pitchFamily="18" charset="0"/>
              </a:rPr>
              <a:t>args</a:t>
            </a:r>
            <a:r>
              <a:rPr lang="en-IN" dirty="0">
                <a:latin typeface="Perpetua" panose="02020502060401020303" pitchFamily="18" charset="0"/>
              </a:rPr>
              <a:t>[]) </a:t>
            </a:r>
          </a:p>
          <a:p>
            <a:pPr marL="0" indent="0" algn="just">
              <a:spcBef>
                <a:spcPts val="0"/>
              </a:spcBef>
              <a:buNone/>
            </a:pPr>
            <a:r>
              <a:rPr lang="en-IN" dirty="0">
                <a:latin typeface="Perpetua" panose="02020502060401020303" pitchFamily="18" charset="0"/>
              </a:rPr>
              <a:t>	{</a:t>
            </a:r>
          </a:p>
          <a:p>
            <a:pPr marL="0" indent="0" algn="just">
              <a:spcBef>
                <a:spcPts val="0"/>
              </a:spcBef>
              <a:buNone/>
            </a:pPr>
            <a:r>
              <a:rPr lang="en-IN" dirty="0">
                <a:latin typeface="Perpetua" panose="02020502060401020303" pitchFamily="18" charset="0"/>
              </a:rPr>
              <a:t>		byte b = 42;</a:t>
            </a:r>
          </a:p>
          <a:p>
            <a:pPr marL="0" indent="0" algn="just">
              <a:spcBef>
                <a:spcPts val="0"/>
              </a:spcBef>
              <a:buNone/>
            </a:pPr>
            <a:r>
              <a:rPr lang="en-IN" dirty="0">
                <a:latin typeface="Perpetua" panose="02020502060401020303" pitchFamily="18" charset="0"/>
              </a:rPr>
              <a:t>		char c = 'a’;</a:t>
            </a:r>
          </a:p>
          <a:p>
            <a:pPr marL="0" indent="0" algn="just">
              <a:spcBef>
                <a:spcPts val="0"/>
              </a:spcBef>
              <a:buNone/>
            </a:pPr>
            <a:r>
              <a:rPr lang="en-IN" dirty="0">
                <a:latin typeface="Perpetua" panose="02020502060401020303" pitchFamily="18" charset="0"/>
              </a:rPr>
              <a:t>		short s = 1024;</a:t>
            </a:r>
          </a:p>
          <a:p>
            <a:pPr marL="0" indent="0" algn="just">
              <a:spcBef>
                <a:spcPts val="0"/>
              </a:spcBef>
              <a:buNone/>
            </a:pPr>
            <a:r>
              <a:rPr lang="en-IN" dirty="0">
                <a:latin typeface="Perpetua" panose="02020502060401020303" pitchFamily="18" charset="0"/>
              </a:rPr>
              <a:t>		int </a:t>
            </a:r>
            <a:r>
              <a:rPr lang="en-IN" dirty="0" err="1">
                <a:latin typeface="Perpetua" panose="02020502060401020303" pitchFamily="18" charset="0"/>
              </a:rPr>
              <a:t>i</a:t>
            </a:r>
            <a:r>
              <a:rPr lang="en-IN" dirty="0">
                <a:latin typeface="Perpetua" panose="02020502060401020303" pitchFamily="18" charset="0"/>
              </a:rPr>
              <a:t> = 50000;</a:t>
            </a:r>
          </a:p>
          <a:p>
            <a:pPr marL="0" indent="0" algn="just">
              <a:spcBef>
                <a:spcPts val="0"/>
              </a:spcBef>
              <a:buNone/>
            </a:pPr>
            <a:r>
              <a:rPr lang="en-IN" dirty="0">
                <a:latin typeface="Perpetua" panose="02020502060401020303" pitchFamily="18" charset="0"/>
              </a:rPr>
              <a:t>		float f = 5.67f;</a:t>
            </a:r>
          </a:p>
          <a:p>
            <a:pPr marL="0" indent="0" algn="just">
              <a:spcBef>
                <a:spcPts val="0"/>
              </a:spcBef>
              <a:buNone/>
            </a:pPr>
            <a:r>
              <a:rPr lang="en-IN" dirty="0">
                <a:latin typeface="Perpetua" panose="02020502060401020303" pitchFamily="18" charset="0"/>
              </a:rPr>
              <a:t>		double d = .1234;</a:t>
            </a:r>
          </a:p>
          <a:p>
            <a:pPr marL="0" indent="0" algn="just">
              <a:spcBef>
                <a:spcPts val="0"/>
              </a:spcBef>
              <a:buNone/>
            </a:pPr>
            <a:r>
              <a:rPr lang="en-IN" dirty="0">
                <a:latin typeface="Perpetua" panose="02020502060401020303" pitchFamily="18" charset="0"/>
              </a:rPr>
              <a:t>		double result = (f * b) + (</a:t>
            </a:r>
            <a:r>
              <a:rPr lang="en-IN" dirty="0" err="1">
                <a:latin typeface="Perpetua" panose="02020502060401020303" pitchFamily="18" charset="0"/>
              </a:rPr>
              <a:t>i</a:t>
            </a:r>
            <a:r>
              <a:rPr lang="en-IN" dirty="0">
                <a:latin typeface="Perpetua" panose="02020502060401020303" pitchFamily="18" charset="0"/>
              </a:rPr>
              <a:t> / c) - (d * s);</a:t>
            </a:r>
          </a:p>
          <a:p>
            <a:pPr marL="0" indent="0" algn="just">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((f * b) + " + " + (</a:t>
            </a:r>
            <a:r>
              <a:rPr lang="en-IN" dirty="0" err="1">
                <a:latin typeface="Perpetua" panose="02020502060401020303" pitchFamily="18" charset="0"/>
              </a:rPr>
              <a:t>i</a:t>
            </a:r>
            <a:r>
              <a:rPr lang="en-IN" dirty="0">
                <a:latin typeface="Perpetua" panose="02020502060401020303" pitchFamily="18" charset="0"/>
              </a:rPr>
              <a:t> / c) + " - " + (d * s));</a:t>
            </a:r>
          </a:p>
          <a:p>
            <a:pPr marL="0" indent="0" algn="just">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("result = " + result);</a:t>
            </a:r>
          </a:p>
          <a:p>
            <a:pPr marL="0" indent="0" algn="just">
              <a:spcBef>
                <a:spcPts val="0"/>
              </a:spcBef>
              <a:buNone/>
            </a:pPr>
            <a:r>
              <a:rPr lang="en-IN" dirty="0">
                <a:latin typeface="Perpetua" panose="02020502060401020303" pitchFamily="18" charset="0"/>
              </a:rPr>
              <a:t>	}</a:t>
            </a:r>
          </a:p>
          <a:p>
            <a:pPr marL="0" indent="0" algn="just">
              <a:spcBef>
                <a:spcPts val="0"/>
              </a:spcBef>
              <a:buNone/>
            </a:pPr>
            <a:r>
              <a:rPr lang="en-IN" dirty="0">
                <a:latin typeface="Perpetua" panose="02020502060401020303" pitchFamily="18" charset="0"/>
              </a:rPr>
              <a:t>}</a:t>
            </a:r>
          </a:p>
        </p:txBody>
      </p:sp>
      <p:sp>
        <p:nvSpPr>
          <p:cNvPr id="2" name="Footer Placeholder 1">
            <a:extLst>
              <a:ext uri="{FF2B5EF4-FFF2-40B4-BE49-F238E27FC236}">
                <a16:creationId xmlns:a16="http://schemas.microsoft.com/office/drawing/2014/main" id="{DFB22331-50CC-4927-B9C4-5BB09279472D}"/>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C968FDB0-0325-4A66-A5A1-EEF8640AF875}"/>
              </a:ext>
            </a:extLst>
          </p:cNvPr>
          <p:cNvSpPr>
            <a:spLocks noGrp="1"/>
          </p:cNvSpPr>
          <p:nvPr>
            <p:ph type="sldNum" sz="quarter" idx="12"/>
          </p:nvPr>
        </p:nvSpPr>
        <p:spPr/>
        <p:txBody>
          <a:bodyPr/>
          <a:lstStyle/>
          <a:p>
            <a:fld id="{5FA48C45-9521-491C-91CF-B3D0F067F577}" type="slidenum">
              <a:rPr lang="en-IN" smtClean="0"/>
              <a:t>54</a:t>
            </a:fld>
            <a:endParaRPr lang="en-IN"/>
          </a:p>
        </p:txBody>
      </p:sp>
    </p:spTree>
    <p:extLst>
      <p:ext uri="{BB962C8B-B14F-4D97-AF65-F5344CB8AC3E}">
        <p14:creationId xmlns:p14="http://schemas.microsoft.com/office/powerpoint/2010/main" val="3816059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6E88-9EF4-45BB-AB3A-18566BFE5B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583DDC-4EC7-4463-901B-9E7F81EC48B5}"/>
              </a:ext>
            </a:extLst>
          </p:cNvPr>
          <p:cNvSpPr>
            <a:spLocks noGrp="1"/>
          </p:cNvSpPr>
          <p:nvPr>
            <p:ph idx="1"/>
          </p:nvPr>
        </p:nvSpPr>
        <p:spPr/>
        <p:txBody>
          <a:bodyPr/>
          <a:lstStyle/>
          <a:p>
            <a:pPr marL="0" indent="0">
              <a:buNone/>
            </a:pPr>
            <a:r>
              <a:rPr lang="en-IN" b="1" dirty="0">
                <a:solidFill>
                  <a:srgbClr val="FF0000"/>
                </a:solidFill>
              </a:rPr>
              <a:t>Output:</a:t>
            </a:r>
          </a:p>
          <a:p>
            <a:pPr marL="0" indent="0">
              <a:buNone/>
            </a:pPr>
            <a:endParaRPr lang="en-IN" dirty="0"/>
          </a:p>
          <a:p>
            <a:pPr marL="0" indent="0">
              <a:buNone/>
            </a:pPr>
            <a:r>
              <a:rPr lang="en-IN" dirty="0"/>
              <a:t>238.14 + 515 - 126.3616</a:t>
            </a:r>
          </a:p>
          <a:p>
            <a:pPr marL="0" indent="0">
              <a:buNone/>
            </a:pPr>
            <a:r>
              <a:rPr lang="en-IN" dirty="0"/>
              <a:t>result = 626.7784146484375</a:t>
            </a:r>
          </a:p>
        </p:txBody>
      </p:sp>
      <p:sp>
        <p:nvSpPr>
          <p:cNvPr id="4" name="Footer Placeholder 3">
            <a:extLst>
              <a:ext uri="{FF2B5EF4-FFF2-40B4-BE49-F238E27FC236}">
                <a16:creationId xmlns:a16="http://schemas.microsoft.com/office/drawing/2014/main" id="{7DECA20A-45DC-44B6-A54C-5125245C7DC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D2F8AB2-5544-487F-ABC1-09A7F96D3483}"/>
              </a:ext>
            </a:extLst>
          </p:cNvPr>
          <p:cNvSpPr>
            <a:spLocks noGrp="1"/>
          </p:cNvSpPr>
          <p:nvPr>
            <p:ph type="sldNum" sz="quarter" idx="12"/>
          </p:nvPr>
        </p:nvSpPr>
        <p:spPr/>
        <p:txBody>
          <a:bodyPr/>
          <a:lstStyle/>
          <a:p>
            <a:fld id="{5FA48C45-9521-491C-91CF-B3D0F067F577}" type="slidenum">
              <a:rPr lang="en-IN" smtClean="0"/>
              <a:t>55</a:t>
            </a:fld>
            <a:endParaRPr lang="en-IN"/>
          </a:p>
        </p:txBody>
      </p:sp>
    </p:spTree>
    <p:extLst>
      <p:ext uri="{BB962C8B-B14F-4D97-AF65-F5344CB8AC3E}">
        <p14:creationId xmlns:p14="http://schemas.microsoft.com/office/powerpoint/2010/main" val="2240552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2DE05-6B63-42D8-948D-F3435CAEE5F0}"/>
              </a:ext>
            </a:extLst>
          </p:cNvPr>
          <p:cNvSpPr>
            <a:spLocks noGrp="1"/>
          </p:cNvSpPr>
          <p:nvPr>
            <p:ph idx="1"/>
          </p:nvPr>
        </p:nvSpPr>
        <p:spPr>
          <a:xfrm>
            <a:off x="228599" y="228600"/>
            <a:ext cx="11644313" cy="6486525"/>
          </a:xfrm>
        </p:spPr>
        <p:txBody>
          <a:bodyPr/>
          <a:lstStyle/>
          <a:p>
            <a:pPr marL="0" indent="0" algn="just">
              <a:buNone/>
            </a:pPr>
            <a:r>
              <a:rPr lang="en-IN" b="1" dirty="0">
                <a:latin typeface="Perpetua" panose="02020502060401020303" pitchFamily="18" charset="0"/>
              </a:rPr>
              <a:t>Arrays</a:t>
            </a:r>
          </a:p>
          <a:p>
            <a:pPr marL="0" indent="0" algn="just">
              <a:buNone/>
            </a:pPr>
            <a:r>
              <a:rPr lang="en-US" dirty="0">
                <a:latin typeface="Perpetua" panose="02020502060401020303" pitchFamily="18" charset="0"/>
              </a:rPr>
              <a:t>An </a:t>
            </a:r>
            <a:r>
              <a:rPr lang="en-US" i="1" dirty="0">
                <a:latin typeface="Perpetua" panose="02020502060401020303" pitchFamily="18" charset="0"/>
              </a:rPr>
              <a:t>array </a:t>
            </a:r>
            <a:r>
              <a:rPr lang="en-US" dirty="0">
                <a:latin typeface="Perpetua" panose="02020502060401020303" pitchFamily="18" charset="0"/>
              </a:rPr>
              <a:t>is a group of like-typed variables that are referred to by a common name. Arrays of any type can be created and may have one or more dimensions. A specific element in an array is accessed by its index. Arrays offer a convenient means of grouping related information.</a:t>
            </a:r>
          </a:p>
          <a:p>
            <a:pPr marL="0" indent="0" algn="just">
              <a:buNone/>
            </a:pPr>
            <a:r>
              <a:rPr lang="en-US" b="1" dirty="0">
                <a:latin typeface="Perpetua" panose="02020502060401020303" pitchFamily="18" charset="0"/>
              </a:rPr>
              <a:t>One-Dimensional Arrays</a:t>
            </a:r>
          </a:p>
          <a:p>
            <a:pPr marL="0" indent="0" algn="just">
              <a:buNone/>
            </a:pPr>
            <a:r>
              <a:rPr lang="en-US" dirty="0">
                <a:latin typeface="Perpetua" panose="02020502060401020303" pitchFamily="18" charset="0"/>
              </a:rPr>
              <a:t>A one-dimensional array is, essentially, a list of like-typed variables. To create an array, you first must create an array variable of the desired type. The general form of a one-dimensional array declaration is:</a:t>
            </a:r>
          </a:p>
          <a:p>
            <a:pPr marL="0" indent="0" algn="just">
              <a:buNone/>
            </a:pPr>
            <a:r>
              <a:rPr lang="en-IN" dirty="0">
                <a:latin typeface="Perpetua" panose="02020502060401020303" pitchFamily="18" charset="0"/>
              </a:rPr>
              <a:t>type var-name[ ];</a:t>
            </a:r>
          </a:p>
          <a:p>
            <a:pPr marL="0" indent="0" algn="just">
              <a:buNone/>
            </a:pPr>
            <a:r>
              <a:rPr lang="en-US" dirty="0">
                <a:latin typeface="Perpetua" panose="02020502060401020303" pitchFamily="18" charset="0"/>
              </a:rPr>
              <a:t>The general form of new as it applies to one-dimensional arrays appears as follows:</a:t>
            </a:r>
          </a:p>
          <a:p>
            <a:pPr marL="0" indent="0" algn="just">
              <a:buNone/>
            </a:pPr>
            <a:r>
              <a:rPr lang="en-US" dirty="0">
                <a:latin typeface="Perpetua" panose="02020502060401020303" pitchFamily="18" charset="0"/>
              </a:rPr>
              <a:t>array-var = new type[size];</a:t>
            </a:r>
          </a:p>
          <a:p>
            <a:pPr marL="0" indent="0" algn="just">
              <a:buNone/>
            </a:pPr>
            <a:r>
              <a:rPr lang="en-US" b="1" dirty="0" err="1">
                <a:latin typeface="Perpetua" panose="02020502060401020303" pitchFamily="18" charset="0"/>
              </a:rPr>
              <a:t>month_days</a:t>
            </a:r>
            <a:r>
              <a:rPr lang="en-US" b="1" dirty="0">
                <a:latin typeface="Perpetua" panose="02020502060401020303" pitchFamily="18" charset="0"/>
              </a:rPr>
              <a:t> = new int[12];</a:t>
            </a:r>
            <a:endParaRPr lang="en-IN" b="1" dirty="0">
              <a:latin typeface="Perpetua" panose="02020502060401020303" pitchFamily="18" charset="0"/>
            </a:endParaRPr>
          </a:p>
        </p:txBody>
      </p:sp>
      <p:sp>
        <p:nvSpPr>
          <p:cNvPr id="2" name="Footer Placeholder 1">
            <a:extLst>
              <a:ext uri="{FF2B5EF4-FFF2-40B4-BE49-F238E27FC236}">
                <a16:creationId xmlns:a16="http://schemas.microsoft.com/office/drawing/2014/main" id="{E685485F-0437-4AE2-B466-E43FBB9B4D37}"/>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FAB211E5-72BC-403F-AF78-ECBBF605CE83}"/>
              </a:ext>
            </a:extLst>
          </p:cNvPr>
          <p:cNvSpPr>
            <a:spLocks noGrp="1"/>
          </p:cNvSpPr>
          <p:nvPr>
            <p:ph type="sldNum" sz="quarter" idx="12"/>
          </p:nvPr>
        </p:nvSpPr>
        <p:spPr/>
        <p:txBody>
          <a:bodyPr/>
          <a:lstStyle/>
          <a:p>
            <a:fld id="{5FA48C45-9521-491C-91CF-B3D0F067F577}" type="slidenum">
              <a:rPr lang="en-IN" smtClean="0"/>
              <a:t>56</a:t>
            </a:fld>
            <a:endParaRPr lang="en-IN"/>
          </a:p>
        </p:txBody>
      </p:sp>
    </p:spTree>
    <p:extLst>
      <p:ext uri="{BB962C8B-B14F-4D97-AF65-F5344CB8AC3E}">
        <p14:creationId xmlns:p14="http://schemas.microsoft.com/office/powerpoint/2010/main" val="543560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B9CDA-9E95-49E6-AFC9-B0051687C51C}"/>
              </a:ext>
            </a:extLst>
          </p:cNvPr>
          <p:cNvSpPr>
            <a:spLocks noGrp="1"/>
          </p:cNvSpPr>
          <p:nvPr>
            <p:ph idx="1"/>
          </p:nvPr>
        </p:nvSpPr>
        <p:spPr>
          <a:xfrm>
            <a:off x="185738" y="42856"/>
            <a:ext cx="11815762" cy="6429375"/>
          </a:xfrm>
        </p:spPr>
        <p:txBody>
          <a:bodyPr>
            <a:noAutofit/>
          </a:bodyPr>
          <a:lstStyle/>
          <a:p>
            <a:pPr marL="0" indent="0" algn="just">
              <a:spcBef>
                <a:spcPts val="0"/>
              </a:spcBef>
              <a:buNone/>
            </a:pPr>
            <a:r>
              <a:rPr lang="en-IN" sz="2400" dirty="0">
                <a:latin typeface="Perpetua" panose="02020502060401020303" pitchFamily="18" charset="0"/>
              </a:rPr>
              <a:t>class Array </a:t>
            </a:r>
          </a:p>
          <a:p>
            <a:pPr marL="0" indent="0" algn="just">
              <a:spcBef>
                <a:spcPts val="0"/>
              </a:spcBef>
              <a:buNone/>
            </a:pPr>
            <a:r>
              <a:rPr lang="en-IN" sz="2400" dirty="0">
                <a:latin typeface="Perpetua" panose="02020502060401020303" pitchFamily="18" charset="0"/>
              </a:rPr>
              <a:t>{</a:t>
            </a:r>
          </a:p>
          <a:p>
            <a:pPr marL="0" indent="0" algn="just">
              <a:spcBef>
                <a:spcPts val="0"/>
              </a:spcBef>
              <a:buNone/>
            </a:pPr>
            <a:r>
              <a:rPr lang="en-US" sz="2400" dirty="0">
                <a:latin typeface="Perpetua" panose="02020502060401020303" pitchFamily="18" charset="0"/>
              </a:rPr>
              <a:t>	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lgn="just">
              <a:spcBef>
                <a:spcPts val="0"/>
              </a:spcBef>
              <a:buNone/>
            </a:pPr>
            <a:r>
              <a:rPr lang="en-US" sz="2400" dirty="0">
                <a:latin typeface="Perpetua" panose="02020502060401020303" pitchFamily="18" charset="0"/>
              </a:rPr>
              <a:t>	{</a:t>
            </a:r>
          </a:p>
          <a:p>
            <a:pPr marL="0" indent="0" algn="just">
              <a:spcBef>
                <a:spcPts val="0"/>
              </a:spcBef>
              <a:buNone/>
            </a:pPr>
            <a:r>
              <a:rPr lang="en-IN" sz="2400" dirty="0">
                <a:latin typeface="Perpetua" panose="02020502060401020303" pitchFamily="18" charset="0"/>
              </a:rPr>
              <a:t>		int </a:t>
            </a:r>
            <a:r>
              <a:rPr lang="en-IN" sz="2400" dirty="0" err="1">
                <a:latin typeface="Perpetua" panose="02020502060401020303" pitchFamily="18" charset="0"/>
              </a:rPr>
              <a:t>month_days</a:t>
            </a:r>
            <a:r>
              <a:rPr lang="en-IN" sz="2400" dirty="0">
                <a:latin typeface="Perpetua" panose="02020502060401020303" pitchFamily="18" charset="0"/>
              </a:rPr>
              <a:t>[];</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month_days</a:t>
            </a:r>
            <a:r>
              <a:rPr lang="en-US" sz="2400" dirty="0">
                <a:latin typeface="Perpetua" panose="02020502060401020303" pitchFamily="18" charset="0"/>
              </a:rPr>
              <a:t> = new int[12];</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month_days</a:t>
            </a:r>
            <a:r>
              <a:rPr lang="en-IN" sz="2400" dirty="0">
                <a:latin typeface="Perpetua" panose="02020502060401020303" pitchFamily="18" charset="0"/>
              </a:rPr>
              <a:t>[0] = 31;</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month_days</a:t>
            </a:r>
            <a:r>
              <a:rPr lang="en-IN" sz="2400" dirty="0">
                <a:latin typeface="Perpetua" panose="02020502060401020303" pitchFamily="18" charset="0"/>
              </a:rPr>
              <a:t>[1] = 28;</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month_days</a:t>
            </a:r>
            <a:r>
              <a:rPr lang="en-IN" sz="2400" dirty="0">
                <a:latin typeface="Perpetua" panose="02020502060401020303" pitchFamily="18" charset="0"/>
              </a:rPr>
              <a:t>[2] = 31;</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month_days</a:t>
            </a:r>
            <a:r>
              <a:rPr lang="en-IN" sz="2400" dirty="0">
                <a:latin typeface="Perpetua" panose="02020502060401020303" pitchFamily="18" charset="0"/>
              </a:rPr>
              <a:t>[3] = 30;</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month_days</a:t>
            </a:r>
            <a:r>
              <a:rPr lang="en-IN" sz="2400" dirty="0">
                <a:latin typeface="Perpetua" panose="02020502060401020303" pitchFamily="18" charset="0"/>
              </a:rPr>
              <a:t>[4] = 31;</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month_days</a:t>
            </a:r>
            <a:r>
              <a:rPr lang="en-IN" sz="2400" dirty="0">
                <a:latin typeface="Perpetua" panose="02020502060401020303" pitchFamily="18" charset="0"/>
              </a:rPr>
              <a:t>[5] = 30;</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month_days</a:t>
            </a:r>
            <a:r>
              <a:rPr lang="en-IN" sz="2400" dirty="0">
                <a:latin typeface="Perpetua" panose="02020502060401020303" pitchFamily="18" charset="0"/>
              </a:rPr>
              <a:t>[6] = 31;</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month_days</a:t>
            </a:r>
            <a:r>
              <a:rPr lang="en-US" sz="2400" dirty="0">
                <a:latin typeface="Perpetua" panose="02020502060401020303" pitchFamily="18" charset="0"/>
              </a:rPr>
              <a:t>[7] = 31;</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month_days</a:t>
            </a:r>
            <a:r>
              <a:rPr lang="en-US" sz="2400" dirty="0">
                <a:latin typeface="Perpetua" panose="02020502060401020303" pitchFamily="18" charset="0"/>
              </a:rPr>
              <a:t>[8] = 30;</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month_days</a:t>
            </a:r>
            <a:r>
              <a:rPr lang="en-US" sz="2400" dirty="0">
                <a:latin typeface="Perpetua" panose="02020502060401020303" pitchFamily="18" charset="0"/>
              </a:rPr>
              <a:t>[9] = 31;</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month_days</a:t>
            </a:r>
            <a:r>
              <a:rPr lang="en-US" sz="2400" dirty="0">
                <a:latin typeface="Perpetua" panose="02020502060401020303" pitchFamily="18" charset="0"/>
              </a:rPr>
              <a:t>[10] = 30;</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month_days</a:t>
            </a:r>
            <a:r>
              <a:rPr lang="en-US" sz="2400" dirty="0">
                <a:latin typeface="Perpetua" panose="02020502060401020303" pitchFamily="18" charset="0"/>
              </a:rPr>
              <a:t>[11] = 31;</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("April has " + </a:t>
            </a:r>
            <a:r>
              <a:rPr lang="en-US" sz="2400" dirty="0" err="1">
                <a:latin typeface="Perpetua" panose="02020502060401020303" pitchFamily="18" charset="0"/>
              </a:rPr>
              <a:t>month_days</a:t>
            </a:r>
            <a:r>
              <a:rPr lang="en-US" sz="2400" dirty="0">
                <a:latin typeface="Perpetua" panose="02020502060401020303" pitchFamily="18" charset="0"/>
              </a:rPr>
              <a:t>[3] + " days.");</a:t>
            </a:r>
          </a:p>
          <a:p>
            <a:pPr marL="0" indent="0" algn="just">
              <a:spcBef>
                <a:spcPts val="0"/>
              </a:spcBef>
              <a:buNone/>
            </a:pPr>
            <a:r>
              <a:rPr lang="en-US" sz="2400" dirty="0">
                <a:latin typeface="Perpetua" panose="02020502060401020303" pitchFamily="18" charset="0"/>
              </a:rPr>
              <a:t>	}</a:t>
            </a:r>
          </a:p>
          <a:p>
            <a:pPr marL="0" indent="0" algn="just">
              <a:spcBef>
                <a:spcPts val="0"/>
              </a:spcBef>
              <a:buNone/>
            </a:pPr>
            <a:r>
              <a:rPr lang="en-US" sz="2400" dirty="0">
                <a:latin typeface="Perpetua" panose="02020502060401020303" pitchFamily="18" charset="0"/>
              </a:rPr>
              <a:t>}</a:t>
            </a:r>
            <a:endParaRPr lang="en-IN"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234DA8AA-B640-4850-A0C9-5594E66BE8E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73F14900-53E6-4FD5-A629-BF01D23C7170}"/>
              </a:ext>
            </a:extLst>
          </p:cNvPr>
          <p:cNvSpPr>
            <a:spLocks noGrp="1"/>
          </p:cNvSpPr>
          <p:nvPr>
            <p:ph type="sldNum" sz="quarter" idx="12"/>
          </p:nvPr>
        </p:nvSpPr>
        <p:spPr/>
        <p:txBody>
          <a:bodyPr/>
          <a:lstStyle/>
          <a:p>
            <a:fld id="{5FA48C45-9521-491C-91CF-B3D0F067F577}" type="slidenum">
              <a:rPr lang="en-IN" smtClean="0"/>
              <a:t>57</a:t>
            </a:fld>
            <a:endParaRPr lang="en-IN"/>
          </a:p>
        </p:txBody>
      </p:sp>
    </p:spTree>
    <p:extLst>
      <p:ext uri="{BB962C8B-B14F-4D97-AF65-F5344CB8AC3E}">
        <p14:creationId xmlns:p14="http://schemas.microsoft.com/office/powerpoint/2010/main" val="552634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11B21-3A48-46E4-B878-187E45A072D0}"/>
              </a:ext>
            </a:extLst>
          </p:cNvPr>
          <p:cNvSpPr>
            <a:spLocks noGrp="1"/>
          </p:cNvSpPr>
          <p:nvPr>
            <p:ph idx="1"/>
          </p:nvPr>
        </p:nvSpPr>
        <p:spPr>
          <a:xfrm>
            <a:off x="285749" y="271463"/>
            <a:ext cx="11687175" cy="6386512"/>
          </a:xfrm>
        </p:spPr>
        <p:txBody>
          <a:bodyPr/>
          <a:lstStyle/>
          <a:p>
            <a:pPr marL="0" indent="0" algn="just">
              <a:spcBef>
                <a:spcPts val="0"/>
              </a:spcBef>
              <a:buNone/>
            </a:pPr>
            <a:r>
              <a:rPr lang="en-IN" dirty="0">
                <a:latin typeface="Perpetua" panose="02020502060401020303" pitchFamily="18" charset="0"/>
              </a:rPr>
              <a:t>class </a:t>
            </a:r>
            <a:r>
              <a:rPr lang="en-IN" dirty="0" err="1">
                <a:latin typeface="Perpetua" panose="02020502060401020303" pitchFamily="18" charset="0"/>
              </a:rPr>
              <a:t>AutoArray</a:t>
            </a:r>
            <a:r>
              <a:rPr lang="en-IN" dirty="0">
                <a:latin typeface="Perpetua" panose="02020502060401020303" pitchFamily="18" charset="0"/>
              </a:rPr>
              <a:t> </a:t>
            </a:r>
          </a:p>
          <a:p>
            <a:pPr marL="0" indent="0" algn="just">
              <a:spcBef>
                <a:spcPts val="0"/>
              </a:spcBef>
              <a:buNone/>
            </a:pPr>
            <a:r>
              <a:rPr lang="en-IN" dirty="0">
                <a:latin typeface="Perpetua" panose="02020502060401020303" pitchFamily="18" charset="0"/>
              </a:rPr>
              <a:t>{</a:t>
            </a:r>
          </a:p>
          <a:p>
            <a:pPr marL="0" indent="0" algn="just">
              <a:spcBef>
                <a:spcPts val="0"/>
              </a:spcBef>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a:t>
            </a:r>
          </a:p>
          <a:p>
            <a:pPr marL="0" indent="0" algn="just">
              <a:spcBef>
                <a:spcPts val="0"/>
              </a:spcBef>
              <a:buNone/>
            </a:pPr>
            <a:r>
              <a:rPr lang="en-US" dirty="0">
                <a:latin typeface="Perpetua" panose="02020502060401020303" pitchFamily="18" charset="0"/>
              </a:rPr>
              <a:t>	{</a:t>
            </a:r>
          </a:p>
          <a:p>
            <a:pPr marL="0" indent="0" algn="just">
              <a:spcBef>
                <a:spcPts val="0"/>
              </a:spcBef>
              <a:buNone/>
            </a:pPr>
            <a:r>
              <a:rPr lang="en-US" dirty="0">
                <a:latin typeface="Perpetua" panose="02020502060401020303" pitchFamily="18" charset="0"/>
              </a:rPr>
              <a:t>		int </a:t>
            </a:r>
            <a:r>
              <a:rPr lang="en-US" dirty="0" err="1">
                <a:latin typeface="Perpetua" panose="02020502060401020303" pitchFamily="18" charset="0"/>
              </a:rPr>
              <a:t>month_days</a:t>
            </a:r>
            <a:r>
              <a:rPr lang="en-US" dirty="0">
                <a:latin typeface="Perpetua" panose="02020502060401020303" pitchFamily="18" charset="0"/>
              </a:rPr>
              <a:t>[] = { 31, 28, 31, 30, 31, 30, 31, 31, 30, 31,</a:t>
            </a:r>
          </a:p>
          <a:p>
            <a:pPr marL="0" indent="0" algn="just">
              <a:spcBef>
                <a:spcPts val="0"/>
              </a:spcBef>
              <a:buNone/>
            </a:pPr>
            <a:r>
              <a:rPr lang="en-IN" dirty="0">
                <a:latin typeface="Perpetua" panose="02020502060401020303" pitchFamily="18" charset="0"/>
              </a:rPr>
              <a:t>		30, 31 };</a:t>
            </a:r>
          </a:p>
          <a:p>
            <a:pPr marL="0" indent="0" algn="just">
              <a:spcBef>
                <a:spcPts val="0"/>
              </a:spcBef>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("April has " + </a:t>
            </a:r>
            <a:r>
              <a:rPr lang="en-US" dirty="0" err="1">
                <a:latin typeface="Perpetua" panose="02020502060401020303" pitchFamily="18" charset="0"/>
              </a:rPr>
              <a:t>month_days</a:t>
            </a:r>
            <a:r>
              <a:rPr lang="en-US" dirty="0">
                <a:latin typeface="Perpetua" panose="02020502060401020303" pitchFamily="18" charset="0"/>
              </a:rPr>
              <a:t>[3] + " days.");</a:t>
            </a:r>
          </a:p>
          <a:p>
            <a:pPr marL="0" indent="0" algn="just">
              <a:spcBef>
                <a:spcPts val="0"/>
              </a:spcBef>
              <a:buNone/>
            </a:pPr>
            <a:r>
              <a:rPr lang="en-IN" dirty="0">
                <a:latin typeface="Perpetua" panose="02020502060401020303" pitchFamily="18" charset="0"/>
              </a:rPr>
              <a:t>	}</a:t>
            </a:r>
          </a:p>
          <a:p>
            <a:pPr marL="0" indent="0" algn="just">
              <a:spcBef>
                <a:spcPts val="0"/>
              </a:spcBef>
              <a:buNone/>
            </a:pPr>
            <a:r>
              <a:rPr lang="en-IN" dirty="0">
                <a:latin typeface="Perpetua" panose="02020502060401020303" pitchFamily="18" charset="0"/>
              </a:rPr>
              <a:t>}</a:t>
            </a:r>
          </a:p>
          <a:p>
            <a:pPr marL="0" indent="0" algn="just">
              <a:spcBef>
                <a:spcPts val="0"/>
              </a:spcBef>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4BBDA9FB-E774-4063-BE97-83E0B0F05F84}"/>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3B8EB66B-8EB5-4429-BDB4-A30A17CD1B15}"/>
              </a:ext>
            </a:extLst>
          </p:cNvPr>
          <p:cNvSpPr>
            <a:spLocks noGrp="1"/>
          </p:cNvSpPr>
          <p:nvPr>
            <p:ph type="sldNum" sz="quarter" idx="12"/>
          </p:nvPr>
        </p:nvSpPr>
        <p:spPr/>
        <p:txBody>
          <a:bodyPr/>
          <a:lstStyle/>
          <a:p>
            <a:fld id="{5FA48C45-9521-491C-91CF-B3D0F067F577}" type="slidenum">
              <a:rPr lang="en-IN" smtClean="0"/>
              <a:t>58</a:t>
            </a:fld>
            <a:endParaRPr lang="en-IN"/>
          </a:p>
        </p:txBody>
      </p:sp>
    </p:spTree>
    <p:extLst>
      <p:ext uri="{BB962C8B-B14F-4D97-AF65-F5344CB8AC3E}">
        <p14:creationId xmlns:p14="http://schemas.microsoft.com/office/powerpoint/2010/main" val="2472156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11B21-3A48-46E4-B878-187E45A072D0}"/>
              </a:ext>
            </a:extLst>
          </p:cNvPr>
          <p:cNvSpPr>
            <a:spLocks noGrp="1"/>
          </p:cNvSpPr>
          <p:nvPr>
            <p:ph idx="1"/>
          </p:nvPr>
        </p:nvSpPr>
        <p:spPr>
          <a:xfrm>
            <a:off x="285749" y="271463"/>
            <a:ext cx="11687175" cy="6386512"/>
          </a:xfrm>
        </p:spPr>
        <p:txBody>
          <a:bodyPr/>
          <a:lstStyle/>
          <a:p>
            <a:pPr marL="0" indent="0" algn="just">
              <a:spcBef>
                <a:spcPts val="0"/>
              </a:spcBef>
              <a:buNone/>
            </a:pPr>
            <a:r>
              <a:rPr lang="en-US" dirty="0">
                <a:latin typeface="Perpetua" panose="02020502060401020303" pitchFamily="18" charset="0"/>
              </a:rPr>
              <a:t>// Average an array of values.</a:t>
            </a:r>
          </a:p>
          <a:p>
            <a:pPr marL="0" indent="0" algn="just">
              <a:spcBef>
                <a:spcPts val="0"/>
              </a:spcBef>
              <a:buNone/>
            </a:pPr>
            <a:r>
              <a:rPr lang="en-US" dirty="0">
                <a:latin typeface="Perpetua" panose="02020502060401020303" pitchFamily="18" charset="0"/>
              </a:rPr>
              <a:t>class Average </a:t>
            </a:r>
          </a:p>
          <a:p>
            <a:pPr marL="0" indent="0" algn="just">
              <a:spcBef>
                <a:spcPts val="0"/>
              </a:spcBef>
              <a:buNone/>
            </a:pPr>
            <a:r>
              <a:rPr lang="en-US" dirty="0">
                <a:latin typeface="Perpetua" panose="02020502060401020303" pitchFamily="18" charset="0"/>
              </a:rPr>
              <a:t>{</a:t>
            </a:r>
          </a:p>
          <a:p>
            <a:pPr marL="0" indent="0" algn="just">
              <a:spcBef>
                <a:spcPts val="0"/>
              </a:spcBef>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a:t>
            </a:r>
          </a:p>
          <a:p>
            <a:pPr marL="0" indent="0" algn="just">
              <a:spcBef>
                <a:spcPts val="0"/>
              </a:spcBef>
              <a:buNone/>
            </a:pPr>
            <a:r>
              <a:rPr lang="en-US" dirty="0">
                <a:latin typeface="Perpetua" panose="02020502060401020303" pitchFamily="18" charset="0"/>
              </a:rPr>
              <a:t>	{</a:t>
            </a:r>
          </a:p>
          <a:p>
            <a:pPr marL="0" indent="0" algn="just">
              <a:spcBef>
                <a:spcPts val="0"/>
              </a:spcBef>
              <a:buNone/>
            </a:pPr>
            <a:r>
              <a:rPr lang="en-US" dirty="0">
                <a:latin typeface="Perpetua" panose="02020502060401020303" pitchFamily="18" charset="0"/>
              </a:rPr>
              <a:t>		double </a:t>
            </a:r>
            <a:r>
              <a:rPr lang="en-US" dirty="0" err="1">
                <a:latin typeface="Perpetua" panose="02020502060401020303" pitchFamily="18" charset="0"/>
              </a:rPr>
              <a:t>nums</a:t>
            </a:r>
            <a:r>
              <a:rPr lang="en-US" dirty="0">
                <a:latin typeface="Perpetua" panose="02020502060401020303" pitchFamily="18" charset="0"/>
              </a:rPr>
              <a:t>[] = {10.1, 11.2, 12.3, 13.4, 14.5};</a:t>
            </a:r>
          </a:p>
          <a:p>
            <a:pPr marL="0" indent="0" algn="just">
              <a:spcBef>
                <a:spcPts val="0"/>
              </a:spcBef>
              <a:buNone/>
            </a:pPr>
            <a:r>
              <a:rPr lang="en-US" dirty="0">
                <a:latin typeface="Perpetua" panose="02020502060401020303" pitchFamily="18" charset="0"/>
              </a:rPr>
              <a:t>		double result = 0;</a:t>
            </a:r>
          </a:p>
          <a:p>
            <a:pPr marL="0" indent="0" algn="just">
              <a:spcBef>
                <a:spcPts val="0"/>
              </a:spcBef>
              <a:buNone/>
            </a:pPr>
            <a:r>
              <a:rPr lang="en-US" dirty="0">
                <a:latin typeface="Perpetua" panose="02020502060401020303" pitchFamily="18" charset="0"/>
              </a:rPr>
              <a:t>		int </a:t>
            </a:r>
            <a:r>
              <a:rPr lang="en-US" dirty="0" err="1">
                <a:latin typeface="Perpetua" panose="02020502060401020303" pitchFamily="18" charset="0"/>
              </a:rPr>
              <a:t>i</a:t>
            </a:r>
            <a:r>
              <a:rPr lang="en-US" dirty="0">
                <a:latin typeface="Perpetua" panose="02020502060401020303" pitchFamily="18" charset="0"/>
              </a:rPr>
              <a:t>;</a:t>
            </a:r>
          </a:p>
          <a:p>
            <a:pPr marL="0" indent="0" algn="just">
              <a:spcBef>
                <a:spcPts val="0"/>
              </a:spcBef>
              <a:buNone/>
            </a:pPr>
            <a:r>
              <a:rPr lang="en-IN" dirty="0">
                <a:latin typeface="Perpetua" panose="02020502060401020303" pitchFamily="18" charset="0"/>
              </a:rPr>
              <a:t>		for(</a:t>
            </a:r>
            <a:r>
              <a:rPr lang="en-IN" dirty="0" err="1">
                <a:latin typeface="Perpetua" panose="02020502060401020303" pitchFamily="18" charset="0"/>
              </a:rPr>
              <a:t>i</a:t>
            </a:r>
            <a:r>
              <a:rPr lang="en-IN" dirty="0">
                <a:latin typeface="Perpetua" panose="02020502060401020303" pitchFamily="18" charset="0"/>
              </a:rPr>
              <a:t>=0; </a:t>
            </a:r>
            <a:r>
              <a:rPr lang="en-IN" dirty="0" err="1">
                <a:latin typeface="Perpetua" panose="02020502060401020303" pitchFamily="18" charset="0"/>
              </a:rPr>
              <a:t>i</a:t>
            </a:r>
            <a:r>
              <a:rPr lang="en-IN" dirty="0">
                <a:latin typeface="Perpetua" panose="02020502060401020303" pitchFamily="18" charset="0"/>
              </a:rPr>
              <a:t>&lt;5; </a:t>
            </a:r>
            <a:r>
              <a:rPr lang="en-IN" dirty="0" err="1">
                <a:latin typeface="Perpetua" panose="02020502060401020303" pitchFamily="18" charset="0"/>
              </a:rPr>
              <a:t>i</a:t>
            </a:r>
            <a:r>
              <a:rPr lang="en-IN" dirty="0">
                <a:latin typeface="Perpetua" panose="02020502060401020303" pitchFamily="18" charset="0"/>
              </a:rPr>
              <a:t>++)</a:t>
            </a:r>
          </a:p>
          <a:p>
            <a:pPr marL="0" indent="0" algn="just">
              <a:spcBef>
                <a:spcPts val="0"/>
              </a:spcBef>
              <a:buNone/>
            </a:pPr>
            <a:r>
              <a:rPr lang="en-IN" dirty="0">
                <a:latin typeface="Perpetua" panose="02020502060401020303" pitchFamily="18" charset="0"/>
              </a:rPr>
              <a:t>			result = result + </a:t>
            </a:r>
            <a:r>
              <a:rPr lang="en-IN" dirty="0" err="1">
                <a:latin typeface="Perpetua" panose="02020502060401020303" pitchFamily="18" charset="0"/>
              </a:rPr>
              <a:t>nums</a:t>
            </a:r>
            <a:r>
              <a:rPr lang="en-IN" dirty="0">
                <a:latin typeface="Perpetua" panose="02020502060401020303" pitchFamily="18" charset="0"/>
              </a:rPr>
              <a:t>[</a:t>
            </a:r>
            <a:r>
              <a:rPr lang="en-IN" dirty="0" err="1">
                <a:latin typeface="Perpetua" panose="02020502060401020303" pitchFamily="18" charset="0"/>
              </a:rPr>
              <a:t>i</a:t>
            </a:r>
            <a:r>
              <a:rPr lang="en-IN" dirty="0">
                <a:latin typeface="Perpetua" panose="02020502060401020303" pitchFamily="18" charset="0"/>
              </a:rPr>
              <a:t>];</a:t>
            </a:r>
          </a:p>
          <a:p>
            <a:pPr marL="0" indent="0" algn="just">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("Average is " + result / 5);</a:t>
            </a:r>
          </a:p>
          <a:p>
            <a:pPr marL="0" indent="0" algn="just">
              <a:spcBef>
                <a:spcPts val="0"/>
              </a:spcBef>
              <a:buNone/>
            </a:pPr>
            <a:r>
              <a:rPr lang="en-IN" dirty="0">
                <a:latin typeface="Perpetua" panose="02020502060401020303" pitchFamily="18" charset="0"/>
              </a:rPr>
              <a:t>	}</a:t>
            </a:r>
          </a:p>
          <a:p>
            <a:pPr marL="0" indent="0" algn="just">
              <a:spcBef>
                <a:spcPts val="0"/>
              </a:spcBef>
              <a:buNone/>
            </a:pPr>
            <a:r>
              <a:rPr lang="en-IN" dirty="0">
                <a:latin typeface="Perpetua" panose="02020502060401020303" pitchFamily="18" charset="0"/>
              </a:rPr>
              <a:t>}</a:t>
            </a:r>
          </a:p>
        </p:txBody>
      </p:sp>
      <p:sp>
        <p:nvSpPr>
          <p:cNvPr id="2" name="Footer Placeholder 1">
            <a:extLst>
              <a:ext uri="{FF2B5EF4-FFF2-40B4-BE49-F238E27FC236}">
                <a16:creationId xmlns:a16="http://schemas.microsoft.com/office/drawing/2014/main" id="{11B6B904-3989-4E6E-A671-CB6A76402F3D}"/>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7D8F899B-2A4D-4F32-B83C-414BBF94CBD2}"/>
              </a:ext>
            </a:extLst>
          </p:cNvPr>
          <p:cNvSpPr>
            <a:spLocks noGrp="1"/>
          </p:cNvSpPr>
          <p:nvPr>
            <p:ph type="sldNum" sz="quarter" idx="12"/>
          </p:nvPr>
        </p:nvSpPr>
        <p:spPr/>
        <p:txBody>
          <a:bodyPr/>
          <a:lstStyle/>
          <a:p>
            <a:fld id="{5FA48C45-9521-491C-91CF-B3D0F067F577}" type="slidenum">
              <a:rPr lang="en-IN" smtClean="0"/>
              <a:t>59</a:t>
            </a:fld>
            <a:endParaRPr lang="en-IN"/>
          </a:p>
        </p:txBody>
      </p:sp>
    </p:spTree>
    <p:extLst>
      <p:ext uri="{BB962C8B-B14F-4D97-AF65-F5344CB8AC3E}">
        <p14:creationId xmlns:p14="http://schemas.microsoft.com/office/powerpoint/2010/main" val="226934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5D4A6-08C8-4671-8507-D3DAFB24FBCF}"/>
              </a:ext>
            </a:extLst>
          </p:cNvPr>
          <p:cNvSpPr>
            <a:spLocks noGrp="1"/>
          </p:cNvSpPr>
          <p:nvPr>
            <p:ph idx="1"/>
          </p:nvPr>
        </p:nvSpPr>
        <p:spPr>
          <a:xfrm>
            <a:off x="211015" y="112542"/>
            <a:ext cx="11873133" cy="6597747"/>
          </a:xfrm>
        </p:spPr>
        <p:txBody>
          <a:bodyPr>
            <a:normAutofit/>
          </a:bodyPr>
          <a:lstStyle/>
          <a:p>
            <a:pPr marL="0" indent="0" algn="just">
              <a:buNone/>
            </a:pPr>
            <a:r>
              <a:rPr lang="en-US" sz="2400" b="1" dirty="0">
                <a:latin typeface="Perpetua" panose="02020502060401020303" pitchFamily="18" charset="0"/>
              </a:rPr>
              <a:t>UNIT – V</a:t>
            </a:r>
          </a:p>
          <a:p>
            <a:pPr marL="0" indent="0" algn="just">
              <a:buNone/>
            </a:pPr>
            <a:r>
              <a:rPr lang="en-IN" sz="2400" b="1" dirty="0">
                <a:latin typeface="Perpetua" panose="02020502060401020303" pitchFamily="18" charset="0"/>
              </a:rPr>
              <a:t>Introducing JavaFX GUI Programming:</a:t>
            </a:r>
            <a:r>
              <a:rPr lang="en-IN" sz="2400" dirty="0">
                <a:latin typeface="Perpetua" panose="02020502060401020303" pitchFamily="18" charset="0"/>
              </a:rPr>
              <a:t> JavaFX Basic Concepts, The Application Class and the Life-cycle methods, Launching a JavaFX Application, A JavaFX Application Skeleton, Compiling and Running a JavaFX Program, The Application Thread, A Simple JavaFX Control: Label, Using Buttons and Events, Event Basics, Introducing the Button Control, Demonstrating Event Handling and the Button.</a:t>
            </a:r>
          </a:p>
          <a:p>
            <a:pPr marL="0" indent="0" algn="just">
              <a:buNone/>
            </a:pPr>
            <a:r>
              <a:rPr lang="en-IN" sz="2400" b="1" dirty="0">
                <a:latin typeface="Perpetua" panose="02020502060401020303" pitchFamily="18" charset="0"/>
              </a:rPr>
              <a:t>Exploring JavaFX Controls:</a:t>
            </a:r>
            <a:r>
              <a:rPr lang="en-IN" sz="2400" dirty="0">
                <a:latin typeface="Perpetua" panose="02020502060401020303" pitchFamily="18" charset="0"/>
              </a:rPr>
              <a:t> Using Image and </a:t>
            </a:r>
            <a:r>
              <a:rPr lang="en-IN" sz="2400" dirty="0" err="1">
                <a:latin typeface="Perpetua" panose="02020502060401020303" pitchFamily="18" charset="0"/>
              </a:rPr>
              <a:t>ImageView</a:t>
            </a:r>
            <a:r>
              <a:rPr lang="en-IN" sz="2400" dirty="0">
                <a:latin typeface="Perpetua" panose="02020502060401020303" pitchFamily="18" charset="0"/>
              </a:rPr>
              <a:t>, Adding an Image to a Label, Using an Image with a Button, </a:t>
            </a:r>
            <a:r>
              <a:rPr lang="en-IN" sz="2400" dirty="0" err="1">
                <a:latin typeface="Perpetua" panose="02020502060401020303" pitchFamily="18" charset="0"/>
              </a:rPr>
              <a:t>ToggleButton</a:t>
            </a:r>
            <a:r>
              <a:rPr lang="en-IN" sz="2400" dirty="0">
                <a:latin typeface="Perpetua" panose="02020502060401020303" pitchFamily="18" charset="0"/>
              </a:rPr>
              <a:t>, </a:t>
            </a:r>
            <a:r>
              <a:rPr lang="en-IN" sz="2400" dirty="0" err="1">
                <a:latin typeface="Perpetua" panose="02020502060401020303" pitchFamily="18" charset="0"/>
              </a:rPr>
              <a:t>RadioButton</a:t>
            </a:r>
            <a:r>
              <a:rPr lang="en-IN" sz="2400" dirty="0">
                <a:latin typeface="Perpetua" panose="02020502060401020303" pitchFamily="18" charset="0"/>
              </a:rPr>
              <a:t>, </a:t>
            </a:r>
            <a:r>
              <a:rPr lang="en-IN" sz="2400" dirty="0" err="1">
                <a:latin typeface="Perpetua" panose="02020502060401020303" pitchFamily="18" charset="0"/>
              </a:rPr>
              <a:t>CheckBox</a:t>
            </a:r>
            <a:r>
              <a:rPr lang="en-IN" sz="2400" dirty="0">
                <a:latin typeface="Perpetua" panose="02020502060401020303" pitchFamily="18" charset="0"/>
              </a:rPr>
              <a:t>, </a:t>
            </a:r>
            <a:r>
              <a:rPr lang="en-IN" sz="2400" dirty="0" err="1">
                <a:latin typeface="Perpetua" panose="02020502060401020303" pitchFamily="18" charset="0"/>
              </a:rPr>
              <a:t>ComboBox</a:t>
            </a:r>
            <a:r>
              <a:rPr lang="en-IN" sz="2400" dirty="0">
                <a:latin typeface="Perpetua" panose="02020502060401020303" pitchFamily="18" charset="0"/>
              </a:rPr>
              <a:t>, </a:t>
            </a:r>
            <a:r>
              <a:rPr lang="en-IN" sz="2400" dirty="0" err="1">
                <a:latin typeface="Perpetua" panose="02020502060401020303" pitchFamily="18" charset="0"/>
              </a:rPr>
              <a:t>TextField</a:t>
            </a:r>
            <a:r>
              <a:rPr lang="en-IN" sz="2400" dirty="0">
                <a:latin typeface="Perpetua" panose="02020502060401020303" pitchFamily="18" charset="0"/>
              </a:rPr>
              <a:t>, </a:t>
            </a:r>
            <a:r>
              <a:rPr lang="en-IN" sz="2400" dirty="0" err="1">
                <a:latin typeface="Perpetua" panose="02020502060401020303" pitchFamily="18" charset="0"/>
              </a:rPr>
              <a:t>ScrollPane</a:t>
            </a:r>
            <a:r>
              <a:rPr lang="en-IN" sz="2400" dirty="0">
                <a:latin typeface="Perpetua" panose="02020502060401020303" pitchFamily="18" charset="0"/>
              </a:rPr>
              <a:t>.</a:t>
            </a:r>
            <a:r>
              <a:rPr lang="en-US" sz="2400" dirty="0">
                <a:latin typeface="Perpetua" panose="02020502060401020303" pitchFamily="18" charset="0"/>
              </a:rPr>
              <a:t>           </a:t>
            </a:r>
            <a:r>
              <a:rPr lang="en-US" dirty="0">
                <a:latin typeface="Perpetua" panose="02020502060401020303" pitchFamily="18" charset="0"/>
              </a:rPr>
              <a:t>							     </a:t>
            </a:r>
            <a:r>
              <a:rPr lang="en-US" sz="2400" b="1" dirty="0">
                <a:latin typeface="Perpetua" panose="02020502060401020303" pitchFamily="18" charset="0"/>
              </a:rPr>
              <a:t>08 Hours</a:t>
            </a:r>
          </a:p>
          <a:p>
            <a:pPr marL="0" indent="0" algn="just">
              <a:buNone/>
            </a:pPr>
            <a:endParaRPr lang="en-US" sz="2400" b="1" dirty="0">
              <a:latin typeface="Perpetua" panose="02020502060401020303" pitchFamily="18" charset="0"/>
            </a:endParaRPr>
          </a:p>
          <a:p>
            <a:pPr marL="0" indent="0" algn="just">
              <a:buNone/>
            </a:pPr>
            <a:r>
              <a:rPr lang="en-US" sz="2400" b="1" dirty="0">
                <a:latin typeface="Perpetua" panose="02020502060401020303" pitchFamily="18" charset="0"/>
              </a:rPr>
              <a:t>Self Study:</a:t>
            </a:r>
          </a:p>
          <a:p>
            <a:pPr marL="0" indent="0" algn="just">
              <a:buNone/>
            </a:pPr>
            <a:r>
              <a:rPr lang="en-IN" sz="2400" b="1" dirty="0">
                <a:latin typeface="Perpetua" panose="02020502060401020303" pitchFamily="18" charset="0"/>
                <a:cs typeface="Times New Roman" panose="02020603050405020304" pitchFamily="18" charset="0"/>
              </a:rPr>
              <a:t>String Handling:</a:t>
            </a:r>
            <a:r>
              <a:rPr lang="en-IN" sz="2400" dirty="0">
                <a:latin typeface="Perpetua" panose="02020502060401020303" pitchFamily="18" charset="0"/>
                <a:cs typeface="Times New Roman" panose="02020603050405020304" pitchFamily="18" charset="0"/>
              </a:rPr>
              <a:t> The String Constructors, String Length, Special String Operations, String Conversion and </a:t>
            </a:r>
            <a:r>
              <a:rPr lang="en-IN" sz="2400" dirty="0" err="1">
                <a:latin typeface="Perpetua" panose="02020502060401020303" pitchFamily="18" charset="0"/>
                <a:cs typeface="Times New Roman" panose="02020603050405020304" pitchFamily="18" charset="0"/>
              </a:rPr>
              <a:t>toString</a:t>
            </a:r>
            <a:r>
              <a:rPr lang="en-IN" sz="2400" dirty="0">
                <a:latin typeface="Perpetua" panose="02020502060401020303" pitchFamily="18" charset="0"/>
                <a:cs typeface="Times New Roman" panose="02020603050405020304" pitchFamily="18" charset="0"/>
              </a:rPr>
              <a:t>( ), Character Extraction, String Comparison, Modifying a String, </a:t>
            </a:r>
            <a:r>
              <a:rPr lang="en-IN" sz="2400" dirty="0" err="1">
                <a:latin typeface="Perpetua" panose="02020502060401020303" pitchFamily="18" charset="0"/>
                <a:cs typeface="Times New Roman" panose="02020603050405020304" pitchFamily="18" charset="0"/>
              </a:rPr>
              <a:t>StringBuffer</a:t>
            </a:r>
            <a:r>
              <a:rPr lang="en-IN" sz="2400" dirty="0">
                <a:latin typeface="Perpetua" panose="02020502060401020303" pitchFamily="18" charset="0"/>
                <a:cs typeface="Times New Roman" panose="02020603050405020304" pitchFamily="18" charset="0"/>
              </a:rPr>
              <a:t>.</a:t>
            </a:r>
            <a:endParaRPr lang="en-US" sz="2400" dirty="0">
              <a:latin typeface="Perpetua" panose="02020502060401020303" pitchFamily="18" charset="0"/>
              <a:cs typeface="Times New Roman" panose="02020603050405020304" pitchFamily="18" charset="0"/>
            </a:endParaRPr>
          </a:p>
          <a:p>
            <a:pPr marL="0" indent="0" algn="just">
              <a:buNone/>
            </a:pPr>
            <a:endParaRPr lang="en-US" sz="2400" b="1" dirty="0">
              <a:latin typeface="Perpetua" panose="02020502060401020303" pitchFamily="18" charset="0"/>
            </a:endParaRPr>
          </a:p>
          <a:p>
            <a:pPr marL="0" indent="0" algn="just">
              <a:buNone/>
            </a:pPr>
            <a:endParaRPr lang="en-IN"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9EB1EFFE-4988-4B67-AB40-AA7A106F6AEC}"/>
              </a:ext>
            </a:extLst>
          </p:cNvPr>
          <p:cNvSpPr>
            <a:spLocks noGrp="1"/>
          </p:cNvSpPr>
          <p:nvPr>
            <p:ph type="ftr" sz="quarter" idx="11"/>
          </p:nvPr>
        </p:nvSpPr>
        <p:spPr/>
        <p:txBody>
          <a:bodyPr/>
          <a:lstStyle/>
          <a:p>
            <a:r>
              <a:rPr lang="en-US" sz="1400" b="1" dirty="0">
                <a:solidFill>
                  <a:schemeClr val="tx1"/>
                </a:solidFill>
              </a:rPr>
              <a:t>Prepared By: Abhishek S. Rao</a:t>
            </a:r>
            <a:endParaRPr lang="en-IN" sz="1400" b="1" dirty="0">
              <a:solidFill>
                <a:schemeClr val="tx1"/>
              </a:solidFill>
            </a:endParaRPr>
          </a:p>
        </p:txBody>
      </p:sp>
      <p:sp>
        <p:nvSpPr>
          <p:cNvPr id="4" name="Slide Number Placeholder 3">
            <a:extLst>
              <a:ext uri="{FF2B5EF4-FFF2-40B4-BE49-F238E27FC236}">
                <a16:creationId xmlns:a16="http://schemas.microsoft.com/office/drawing/2014/main" id="{E662231C-B6BB-4319-8B16-1CF819F708E3}"/>
              </a:ext>
            </a:extLst>
          </p:cNvPr>
          <p:cNvSpPr>
            <a:spLocks noGrp="1"/>
          </p:cNvSpPr>
          <p:nvPr>
            <p:ph type="sldNum" sz="quarter" idx="12"/>
          </p:nvPr>
        </p:nvSpPr>
        <p:spPr/>
        <p:txBody>
          <a:bodyPr/>
          <a:lstStyle/>
          <a:p>
            <a:fld id="{5FA48C45-9521-491C-91CF-B3D0F067F577}" type="slidenum">
              <a:rPr lang="en-IN" sz="1800" b="1" smtClean="0">
                <a:solidFill>
                  <a:schemeClr val="tx1"/>
                </a:solidFill>
              </a:rPr>
              <a:t>6</a:t>
            </a:fld>
            <a:endParaRPr lang="en-IN" sz="1800" b="1">
              <a:solidFill>
                <a:schemeClr val="tx1"/>
              </a:solidFill>
            </a:endParaRPr>
          </a:p>
        </p:txBody>
      </p:sp>
    </p:spTree>
    <p:extLst>
      <p:ext uri="{BB962C8B-B14F-4D97-AF65-F5344CB8AC3E}">
        <p14:creationId xmlns:p14="http://schemas.microsoft.com/office/powerpoint/2010/main" val="2653528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A9F08-E313-4645-AE8E-7C01B6C89C07}"/>
              </a:ext>
            </a:extLst>
          </p:cNvPr>
          <p:cNvSpPr>
            <a:spLocks noGrp="1"/>
          </p:cNvSpPr>
          <p:nvPr>
            <p:ph idx="1"/>
          </p:nvPr>
        </p:nvSpPr>
        <p:spPr>
          <a:xfrm>
            <a:off x="157163" y="114300"/>
            <a:ext cx="11844337" cy="6743700"/>
          </a:xfrm>
        </p:spPr>
        <p:txBody>
          <a:bodyPr>
            <a:normAutofit fontScale="85000" lnSpcReduction="20000"/>
          </a:bodyPr>
          <a:lstStyle/>
          <a:p>
            <a:pPr marL="0" indent="0" algn="just">
              <a:spcBef>
                <a:spcPts val="0"/>
              </a:spcBef>
              <a:buNone/>
            </a:pPr>
            <a:r>
              <a:rPr lang="en-IN" b="1" dirty="0">
                <a:latin typeface="Perpetua" panose="02020502060401020303" pitchFamily="18" charset="0"/>
              </a:rPr>
              <a:t>Multidimensional Arrays</a:t>
            </a:r>
          </a:p>
          <a:p>
            <a:pPr marL="0" indent="0" algn="just">
              <a:spcBef>
                <a:spcPts val="0"/>
              </a:spcBef>
              <a:buNone/>
            </a:pPr>
            <a:r>
              <a:rPr lang="en-US" dirty="0">
                <a:latin typeface="Perpetua" panose="02020502060401020303" pitchFamily="18" charset="0"/>
              </a:rPr>
              <a:t>In Java, </a:t>
            </a:r>
            <a:r>
              <a:rPr lang="en-US" i="1" dirty="0">
                <a:latin typeface="Perpetua" panose="02020502060401020303" pitchFamily="18" charset="0"/>
              </a:rPr>
              <a:t>multidimensional arrays </a:t>
            </a:r>
            <a:r>
              <a:rPr lang="en-US" dirty="0">
                <a:latin typeface="Perpetua" panose="02020502060401020303" pitchFamily="18" charset="0"/>
              </a:rPr>
              <a:t>are arraying of arrays. To declare a multidimensional array variable, specify each additional index using another set of square brackets.</a:t>
            </a:r>
          </a:p>
          <a:p>
            <a:pPr marL="0" indent="0" algn="just">
              <a:spcBef>
                <a:spcPts val="0"/>
              </a:spcBef>
              <a:buNone/>
            </a:pPr>
            <a:endParaRPr lang="en-IN" dirty="0">
              <a:latin typeface="Perpetua" panose="02020502060401020303" pitchFamily="18" charset="0"/>
            </a:endParaRPr>
          </a:p>
          <a:p>
            <a:pPr marL="0" indent="0" algn="just">
              <a:spcBef>
                <a:spcPts val="0"/>
              </a:spcBef>
              <a:buNone/>
            </a:pPr>
            <a:r>
              <a:rPr lang="en-IN" sz="3100" dirty="0">
                <a:latin typeface="Perpetua" panose="02020502060401020303" pitchFamily="18" charset="0"/>
              </a:rPr>
              <a:t>class </a:t>
            </a:r>
            <a:r>
              <a:rPr lang="en-IN" sz="3100" dirty="0" err="1">
                <a:latin typeface="Perpetua" panose="02020502060401020303" pitchFamily="18" charset="0"/>
              </a:rPr>
              <a:t>TwoDArray</a:t>
            </a: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a:t>
            </a:r>
          </a:p>
          <a:p>
            <a:pPr marL="0" indent="0" algn="just">
              <a:spcBef>
                <a:spcPts val="0"/>
              </a:spcBef>
              <a:buNone/>
            </a:pPr>
            <a:r>
              <a:rPr lang="en-IN" sz="3100" dirty="0">
                <a:latin typeface="Perpetua" panose="02020502060401020303" pitchFamily="18" charset="0"/>
              </a:rPr>
              <a:t>	public static void main(String </a:t>
            </a:r>
            <a:r>
              <a:rPr lang="en-IN" sz="3100" dirty="0" err="1">
                <a:latin typeface="Perpetua" panose="02020502060401020303" pitchFamily="18" charset="0"/>
              </a:rPr>
              <a:t>args</a:t>
            </a: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int </a:t>
            </a:r>
            <a:r>
              <a:rPr lang="en-IN" sz="3100" dirty="0" err="1">
                <a:latin typeface="Perpetua" panose="02020502060401020303" pitchFamily="18" charset="0"/>
              </a:rPr>
              <a:t>twoD</a:t>
            </a:r>
            <a:r>
              <a:rPr lang="en-IN" sz="3100" dirty="0">
                <a:latin typeface="Perpetua" panose="02020502060401020303" pitchFamily="18" charset="0"/>
              </a:rPr>
              <a:t>[][]= new int[4][5];</a:t>
            </a:r>
          </a:p>
          <a:p>
            <a:pPr marL="0" indent="0" algn="just">
              <a:spcBef>
                <a:spcPts val="0"/>
              </a:spcBef>
              <a:buNone/>
            </a:pPr>
            <a:r>
              <a:rPr lang="en-IN" sz="3100" dirty="0">
                <a:latin typeface="Perpetua" panose="02020502060401020303" pitchFamily="18" charset="0"/>
              </a:rPr>
              <a:t>		int </a:t>
            </a:r>
            <a:r>
              <a:rPr lang="en-IN" sz="3100" dirty="0" err="1">
                <a:latin typeface="Perpetua" panose="02020502060401020303" pitchFamily="18" charset="0"/>
              </a:rPr>
              <a:t>i</a:t>
            </a:r>
            <a:r>
              <a:rPr lang="en-IN" sz="3100" dirty="0">
                <a:latin typeface="Perpetua" panose="02020502060401020303" pitchFamily="18" charset="0"/>
              </a:rPr>
              <a:t>, j, k = 0;</a:t>
            </a:r>
          </a:p>
          <a:p>
            <a:pPr marL="0" indent="0" algn="just">
              <a:spcBef>
                <a:spcPts val="0"/>
              </a:spcBef>
              <a:buNone/>
            </a:pPr>
            <a:r>
              <a:rPr lang="en-IN" sz="3100" dirty="0">
                <a:latin typeface="Perpetua" panose="02020502060401020303" pitchFamily="18" charset="0"/>
              </a:rPr>
              <a:t>		for(</a:t>
            </a:r>
            <a:r>
              <a:rPr lang="en-IN" sz="3100" dirty="0" err="1">
                <a:latin typeface="Perpetua" panose="02020502060401020303" pitchFamily="18" charset="0"/>
              </a:rPr>
              <a:t>i</a:t>
            </a:r>
            <a:r>
              <a:rPr lang="en-IN" sz="3100" dirty="0">
                <a:latin typeface="Perpetua" panose="02020502060401020303" pitchFamily="18" charset="0"/>
              </a:rPr>
              <a:t>=0; </a:t>
            </a:r>
            <a:r>
              <a:rPr lang="en-IN" sz="3100" dirty="0" err="1">
                <a:latin typeface="Perpetua" panose="02020502060401020303" pitchFamily="18" charset="0"/>
              </a:rPr>
              <a:t>i</a:t>
            </a:r>
            <a:r>
              <a:rPr lang="en-IN" sz="3100" dirty="0">
                <a:latin typeface="Perpetua" panose="02020502060401020303" pitchFamily="18" charset="0"/>
              </a:rPr>
              <a:t>&lt;4; </a:t>
            </a:r>
            <a:r>
              <a:rPr lang="en-IN" sz="3100" dirty="0" err="1">
                <a:latin typeface="Perpetua" panose="02020502060401020303" pitchFamily="18" charset="0"/>
              </a:rPr>
              <a:t>i</a:t>
            </a:r>
            <a:r>
              <a:rPr lang="en-IN" sz="3100" dirty="0">
                <a:latin typeface="Perpetua" panose="02020502060401020303" pitchFamily="18" charset="0"/>
              </a:rPr>
              <a:t>++)</a:t>
            </a:r>
          </a:p>
          <a:p>
            <a:pPr marL="0" indent="0" algn="just">
              <a:spcBef>
                <a:spcPts val="0"/>
              </a:spcBef>
              <a:buNone/>
            </a:pPr>
            <a:r>
              <a:rPr lang="en-IN" sz="3100" dirty="0">
                <a:latin typeface="Perpetua" panose="02020502060401020303" pitchFamily="18" charset="0"/>
              </a:rPr>
              <a:t>			for(j=0; j&lt;5; </a:t>
            </a:r>
            <a:r>
              <a:rPr lang="en-IN" sz="3100" dirty="0" err="1">
                <a:latin typeface="Perpetua" panose="02020502060401020303" pitchFamily="18" charset="0"/>
              </a:rPr>
              <a:t>j++</a:t>
            </a: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a:t>
            </a:r>
            <a:r>
              <a:rPr lang="en-IN" sz="3100" dirty="0" err="1">
                <a:latin typeface="Perpetua" panose="02020502060401020303" pitchFamily="18" charset="0"/>
              </a:rPr>
              <a:t>twoD</a:t>
            </a:r>
            <a:r>
              <a:rPr lang="en-IN" sz="3100" dirty="0">
                <a:latin typeface="Perpetua" panose="02020502060401020303" pitchFamily="18" charset="0"/>
              </a:rPr>
              <a:t>[</a:t>
            </a:r>
            <a:r>
              <a:rPr lang="en-IN" sz="3100" dirty="0" err="1">
                <a:latin typeface="Perpetua" panose="02020502060401020303" pitchFamily="18" charset="0"/>
              </a:rPr>
              <a:t>i</a:t>
            </a:r>
            <a:r>
              <a:rPr lang="en-IN" sz="3100" dirty="0">
                <a:latin typeface="Perpetua" panose="02020502060401020303" pitchFamily="18" charset="0"/>
              </a:rPr>
              <a:t>][j] = k;</a:t>
            </a:r>
          </a:p>
          <a:p>
            <a:pPr marL="0" indent="0" algn="just">
              <a:spcBef>
                <a:spcPts val="0"/>
              </a:spcBef>
              <a:buNone/>
            </a:pPr>
            <a:r>
              <a:rPr lang="en-IN" sz="3100" dirty="0">
                <a:latin typeface="Perpetua" panose="02020502060401020303" pitchFamily="18" charset="0"/>
              </a:rPr>
              <a:t>				k++;</a:t>
            </a:r>
          </a:p>
          <a:p>
            <a:pPr marL="0" indent="0" algn="just">
              <a:spcBef>
                <a:spcPts val="0"/>
              </a:spcBef>
              <a:buNone/>
            </a:pP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for(</a:t>
            </a:r>
            <a:r>
              <a:rPr lang="en-IN" sz="3100" dirty="0" err="1">
                <a:latin typeface="Perpetua" panose="02020502060401020303" pitchFamily="18" charset="0"/>
              </a:rPr>
              <a:t>i</a:t>
            </a:r>
            <a:r>
              <a:rPr lang="en-IN" sz="3100" dirty="0">
                <a:latin typeface="Perpetua" panose="02020502060401020303" pitchFamily="18" charset="0"/>
              </a:rPr>
              <a:t>=0; </a:t>
            </a:r>
            <a:r>
              <a:rPr lang="en-IN" sz="3100" dirty="0" err="1">
                <a:latin typeface="Perpetua" panose="02020502060401020303" pitchFamily="18" charset="0"/>
              </a:rPr>
              <a:t>i</a:t>
            </a:r>
            <a:r>
              <a:rPr lang="en-IN" sz="3100" dirty="0">
                <a:latin typeface="Perpetua" panose="02020502060401020303" pitchFamily="18" charset="0"/>
              </a:rPr>
              <a:t>&lt;4; </a:t>
            </a:r>
            <a:r>
              <a:rPr lang="en-IN" sz="3100" dirty="0" err="1">
                <a:latin typeface="Perpetua" panose="02020502060401020303" pitchFamily="18" charset="0"/>
              </a:rPr>
              <a:t>i</a:t>
            </a: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for(j=0; j&lt;5; </a:t>
            </a:r>
            <a:r>
              <a:rPr lang="en-IN" sz="3100" dirty="0" err="1">
                <a:latin typeface="Perpetua" panose="02020502060401020303" pitchFamily="18" charset="0"/>
              </a:rPr>
              <a:t>j++</a:t>
            </a:r>
            <a:r>
              <a:rPr lang="en-IN" sz="3100" dirty="0">
                <a:latin typeface="Perpetua" panose="02020502060401020303" pitchFamily="18" charset="0"/>
              </a:rPr>
              <a:t>)</a:t>
            </a:r>
          </a:p>
          <a:p>
            <a:pPr marL="0" indent="0" algn="just">
              <a:spcBef>
                <a:spcPts val="0"/>
              </a:spcBef>
              <a:buNone/>
            </a:pPr>
            <a:r>
              <a:rPr lang="en-IN" sz="3100" dirty="0">
                <a:latin typeface="Perpetua" panose="02020502060401020303" pitchFamily="18" charset="0"/>
              </a:rPr>
              <a:t>				</a:t>
            </a:r>
            <a:r>
              <a:rPr lang="en-IN" sz="3100" dirty="0" err="1">
                <a:latin typeface="Perpetua" panose="02020502060401020303" pitchFamily="18" charset="0"/>
              </a:rPr>
              <a:t>System.out.print</a:t>
            </a:r>
            <a:r>
              <a:rPr lang="en-IN" sz="3100" dirty="0">
                <a:latin typeface="Perpetua" panose="02020502060401020303" pitchFamily="18" charset="0"/>
              </a:rPr>
              <a:t>(</a:t>
            </a:r>
            <a:r>
              <a:rPr lang="en-IN" sz="3100" dirty="0" err="1">
                <a:latin typeface="Perpetua" panose="02020502060401020303" pitchFamily="18" charset="0"/>
              </a:rPr>
              <a:t>twoD</a:t>
            </a:r>
            <a:r>
              <a:rPr lang="en-IN" sz="3100" dirty="0">
                <a:latin typeface="Perpetua" panose="02020502060401020303" pitchFamily="18" charset="0"/>
              </a:rPr>
              <a:t>[</a:t>
            </a:r>
            <a:r>
              <a:rPr lang="en-IN" sz="3100" dirty="0" err="1">
                <a:latin typeface="Perpetua" panose="02020502060401020303" pitchFamily="18" charset="0"/>
              </a:rPr>
              <a:t>i</a:t>
            </a:r>
            <a:r>
              <a:rPr lang="en-IN" sz="3100" dirty="0">
                <a:latin typeface="Perpetua" panose="02020502060401020303" pitchFamily="18" charset="0"/>
              </a:rPr>
              <a:t>][j] + " ");</a:t>
            </a:r>
          </a:p>
          <a:p>
            <a:pPr marL="0" indent="0" algn="just">
              <a:spcBef>
                <a:spcPts val="0"/>
              </a:spcBef>
              <a:buNone/>
            </a:pPr>
            <a:r>
              <a:rPr lang="en-IN" sz="3100" dirty="0">
                <a:latin typeface="Perpetua" panose="02020502060401020303" pitchFamily="18" charset="0"/>
              </a:rPr>
              <a:t>			</a:t>
            </a:r>
            <a:r>
              <a:rPr lang="en-IN" sz="3100" dirty="0" err="1">
                <a:latin typeface="Perpetua" panose="02020502060401020303" pitchFamily="18" charset="0"/>
              </a:rPr>
              <a:t>System.out.println</a:t>
            </a:r>
            <a:r>
              <a:rPr lang="en-IN" sz="3100" dirty="0">
                <a:latin typeface="Perpetua" panose="02020502060401020303" pitchFamily="18" charset="0"/>
              </a:rPr>
              <a:t>();</a:t>
            </a:r>
          </a:p>
          <a:p>
            <a:pPr marL="0" indent="0" algn="just">
              <a:spcBef>
                <a:spcPts val="0"/>
              </a:spcBef>
              <a:buNone/>
            </a:pP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	}</a:t>
            </a:r>
          </a:p>
          <a:p>
            <a:pPr marL="0" indent="0" algn="just">
              <a:spcBef>
                <a:spcPts val="0"/>
              </a:spcBef>
              <a:buNone/>
            </a:pPr>
            <a:r>
              <a:rPr lang="en-IN" sz="3100" dirty="0">
                <a:latin typeface="Perpetua" panose="02020502060401020303" pitchFamily="18" charset="0"/>
              </a:rPr>
              <a:t>}</a:t>
            </a:r>
          </a:p>
        </p:txBody>
      </p:sp>
      <p:sp>
        <p:nvSpPr>
          <p:cNvPr id="2" name="Footer Placeholder 1">
            <a:extLst>
              <a:ext uri="{FF2B5EF4-FFF2-40B4-BE49-F238E27FC236}">
                <a16:creationId xmlns:a16="http://schemas.microsoft.com/office/drawing/2014/main" id="{318345C4-C598-4901-BFEC-21C841D2CA27}"/>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950CB434-86A1-45D6-A9C2-4290B46C81CD}"/>
              </a:ext>
            </a:extLst>
          </p:cNvPr>
          <p:cNvSpPr>
            <a:spLocks noGrp="1"/>
          </p:cNvSpPr>
          <p:nvPr>
            <p:ph type="sldNum" sz="quarter" idx="12"/>
          </p:nvPr>
        </p:nvSpPr>
        <p:spPr/>
        <p:txBody>
          <a:bodyPr/>
          <a:lstStyle/>
          <a:p>
            <a:fld id="{5FA48C45-9521-491C-91CF-B3D0F067F577}" type="slidenum">
              <a:rPr lang="en-IN" smtClean="0"/>
              <a:t>60</a:t>
            </a:fld>
            <a:endParaRPr lang="en-IN"/>
          </a:p>
        </p:txBody>
      </p:sp>
    </p:spTree>
    <p:extLst>
      <p:ext uri="{BB962C8B-B14F-4D97-AF65-F5344CB8AC3E}">
        <p14:creationId xmlns:p14="http://schemas.microsoft.com/office/powerpoint/2010/main" val="772535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80E24-F957-44DB-854F-2B831981175A}"/>
              </a:ext>
            </a:extLst>
          </p:cNvPr>
          <p:cNvSpPr>
            <a:spLocks noGrp="1"/>
          </p:cNvSpPr>
          <p:nvPr>
            <p:ph idx="1"/>
          </p:nvPr>
        </p:nvSpPr>
        <p:spPr>
          <a:xfrm>
            <a:off x="257175" y="242888"/>
            <a:ext cx="11715750" cy="6372225"/>
          </a:xfrm>
        </p:spPr>
        <p:txBody>
          <a:bodyPr/>
          <a:lstStyle/>
          <a:p>
            <a:pPr marL="0" indent="0" algn="just">
              <a:buNone/>
            </a:pPr>
            <a:r>
              <a:rPr lang="en-IN" dirty="0">
                <a:latin typeface="Perpetua" panose="02020502060401020303" pitchFamily="18" charset="0"/>
              </a:rPr>
              <a:t>This program generates the following output:</a:t>
            </a:r>
          </a:p>
          <a:p>
            <a:pPr marL="0" indent="0" algn="just">
              <a:buNone/>
            </a:pPr>
            <a:r>
              <a:rPr lang="en-IN" dirty="0">
                <a:latin typeface="Perpetua" panose="02020502060401020303" pitchFamily="18" charset="0"/>
              </a:rPr>
              <a:t>0 1 2 3 4</a:t>
            </a:r>
          </a:p>
          <a:p>
            <a:pPr marL="0" indent="0" algn="just">
              <a:buNone/>
            </a:pPr>
            <a:r>
              <a:rPr lang="en-IN" dirty="0">
                <a:latin typeface="Perpetua" panose="02020502060401020303" pitchFamily="18" charset="0"/>
              </a:rPr>
              <a:t>5 6 7 8 9</a:t>
            </a:r>
          </a:p>
          <a:p>
            <a:pPr marL="0" indent="0" algn="just">
              <a:buNone/>
            </a:pPr>
            <a:r>
              <a:rPr lang="en-IN" dirty="0">
                <a:latin typeface="Perpetua" panose="02020502060401020303" pitchFamily="18" charset="0"/>
              </a:rPr>
              <a:t>10 11 12 13 14</a:t>
            </a:r>
          </a:p>
          <a:p>
            <a:pPr marL="0" indent="0" algn="just">
              <a:buNone/>
            </a:pPr>
            <a:r>
              <a:rPr lang="en-IN" dirty="0">
                <a:latin typeface="Perpetua" panose="02020502060401020303" pitchFamily="18" charset="0"/>
              </a:rPr>
              <a:t>15 16 17 18 19</a:t>
            </a:r>
          </a:p>
          <a:p>
            <a:pPr marL="0" indent="0">
              <a:buNone/>
            </a:pPr>
            <a:endParaRPr lang="en-IN" dirty="0"/>
          </a:p>
        </p:txBody>
      </p:sp>
      <p:sp>
        <p:nvSpPr>
          <p:cNvPr id="2" name="Footer Placeholder 1">
            <a:extLst>
              <a:ext uri="{FF2B5EF4-FFF2-40B4-BE49-F238E27FC236}">
                <a16:creationId xmlns:a16="http://schemas.microsoft.com/office/drawing/2014/main" id="{DFE7D29C-4174-4DDC-81F0-D5C6940E7C87}"/>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95937826-38A2-4C9B-A769-8D30CF8AFCB8}"/>
              </a:ext>
            </a:extLst>
          </p:cNvPr>
          <p:cNvSpPr>
            <a:spLocks noGrp="1"/>
          </p:cNvSpPr>
          <p:nvPr>
            <p:ph type="sldNum" sz="quarter" idx="12"/>
          </p:nvPr>
        </p:nvSpPr>
        <p:spPr/>
        <p:txBody>
          <a:bodyPr/>
          <a:lstStyle/>
          <a:p>
            <a:fld id="{5FA48C45-9521-491C-91CF-B3D0F067F577}" type="slidenum">
              <a:rPr lang="en-IN" smtClean="0"/>
              <a:t>61</a:t>
            </a:fld>
            <a:endParaRPr lang="en-IN"/>
          </a:p>
        </p:txBody>
      </p:sp>
    </p:spTree>
    <p:extLst>
      <p:ext uri="{BB962C8B-B14F-4D97-AF65-F5344CB8AC3E}">
        <p14:creationId xmlns:p14="http://schemas.microsoft.com/office/powerpoint/2010/main" val="2356466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80E24-F957-44DB-854F-2B831981175A}"/>
              </a:ext>
            </a:extLst>
          </p:cNvPr>
          <p:cNvSpPr>
            <a:spLocks noGrp="1"/>
          </p:cNvSpPr>
          <p:nvPr>
            <p:ph idx="1"/>
          </p:nvPr>
        </p:nvSpPr>
        <p:spPr>
          <a:xfrm>
            <a:off x="257175" y="242888"/>
            <a:ext cx="11715750" cy="6372225"/>
          </a:xfrm>
        </p:spPr>
        <p:txBody>
          <a:bodyPr>
            <a:normAutofit fontScale="85000" lnSpcReduction="20000"/>
          </a:bodyPr>
          <a:lstStyle/>
          <a:p>
            <a:pPr marL="0" indent="0" algn="just">
              <a:buNone/>
            </a:pPr>
            <a:r>
              <a:rPr lang="en-US" dirty="0">
                <a:latin typeface="Perpetua" panose="02020502060401020303" pitchFamily="18" charset="0"/>
              </a:rPr>
              <a:t>class </a:t>
            </a:r>
            <a:r>
              <a:rPr lang="en-US" dirty="0" err="1">
                <a:latin typeface="Perpetua" panose="02020502060401020303" pitchFamily="18" charset="0"/>
              </a:rPr>
              <a:t>TwoDAgain</a:t>
            </a:r>
            <a:r>
              <a:rPr lang="en-US" dirty="0">
                <a:latin typeface="Perpetua" panose="02020502060401020303" pitchFamily="18" charset="0"/>
              </a:rPr>
              <a:t> </a:t>
            </a:r>
          </a:p>
          <a:p>
            <a:pPr marL="0" indent="0" algn="just">
              <a:buNone/>
            </a:pPr>
            <a:r>
              <a:rPr lang="en-US" dirty="0">
                <a:latin typeface="Perpetua" panose="02020502060401020303" pitchFamily="18" charset="0"/>
              </a:rPr>
              <a:t>{</a:t>
            </a:r>
          </a:p>
          <a:p>
            <a:pPr marL="0" indent="0" algn="just">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a:t>
            </a:r>
          </a:p>
          <a:p>
            <a:pPr marL="0" indent="0" algn="just">
              <a:buNone/>
            </a:pPr>
            <a:r>
              <a:rPr lang="en-US" dirty="0">
                <a:latin typeface="Perpetua" panose="02020502060401020303" pitchFamily="18" charset="0"/>
              </a:rPr>
              <a:t>	{</a:t>
            </a:r>
          </a:p>
          <a:p>
            <a:pPr marL="0" indent="0" algn="just">
              <a:buNone/>
            </a:pPr>
            <a:r>
              <a:rPr lang="en-US" dirty="0">
                <a:latin typeface="Perpetua" panose="02020502060401020303" pitchFamily="18" charset="0"/>
              </a:rPr>
              <a:t>		int </a:t>
            </a:r>
            <a:r>
              <a:rPr lang="en-US" dirty="0" err="1">
                <a:latin typeface="Perpetua" panose="02020502060401020303" pitchFamily="18" charset="0"/>
              </a:rPr>
              <a:t>twoD</a:t>
            </a:r>
            <a:r>
              <a:rPr lang="en-US" dirty="0">
                <a:latin typeface="Perpetua" panose="02020502060401020303" pitchFamily="18" charset="0"/>
              </a:rPr>
              <a:t>[][] = new int[4][];</a:t>
            </a:r>
          </a:p>
          <a:p>
            <a:pPr marL="0" indent="0" algn="just">
              <a:buNone/>
            </a:pPr>
            <a:r>
              <a:rPr lang="en-US" dirty="0">
                <a:latin typeface="Perpetua" panose="02020502060401020303" pitchFamily="18" charset="0"/>
              </a:rPr>
              <a:t>		</a:t>
            </a:r>
            <a:r>
              <a:rPr lang="en-US" dirty="0" err="1">
                <a:latin typeface="Perpetua" panose="02020502060401020303" pitchFamily="18" charset="0"/>
              </a:rPr>
              <a:t>twoD</a:t>
            </a:r>
            <a:r>
              <a:rPr lang="en-US" dirty="0">
                <a:latin typeface="Perpetua" panose="02020502060401020303" pitchFamily="18" charset="0"/>
              </a:rPr>
              <a:t>[0] = new int[1];</a:t>
            </a:r>
          </a:p>
          <a:p>
            <a:pPr marL="0" indent="0" algn="just">
              <a:buNone/>
            </a:pPr>
            <a:r>
              <a:rPr lang="en-US" dirty="0">
                <a:latin typeface="Perpetua" panose="02020502060401020303" pitchFamily="18" charset="0"/>
              </a:rPr>
              <a:t>		</a:t>
            </a:r>
            <a:r>
              <a:rPr lang="en-US" dirty="0" err="1">
                <a:latin typeface="Perpetua" panose="02020502060401020303" pitchFamily="18" charset="0"/>
              </a:rPr>
              <a:t>twoD</a:t>
            </a:r>
            <a:r>
              <a:rPr lang="en-US" dirty="0">
                <a:latin typeface="Perpetua" panose="02020502060401020303" pitchFamily="18" charset="0"/>
              </a:rPr>
              <a:t>[1] = new int[2];</a:t>
            </a:r>
          </a:p>
          <a:p>
            <a:pPr marL="0" indent="0" algn="just">
              <a:buNone/>
            </a:pPr>
            <a:r>
              <a:rPr lang="en-US" dirty="0">
                <a:latin typeface="Perpetua" panose="02020502060401020303" pitchFamily="18" charset="0"/>
              </a:rPr>
              <a:t>		</a:t>
            </a:r>
            <a:r>
              <a:rPr lang="en-US" dirty="0" err="1">
                <a:latin typeface="Perpetua" panose="02020502060401020303" pitchFamily="18" charset="0"/>
              </a:rPr>
              <a:t>twoD</a:t>
            </a:r>
            <a:r>
              <a:rPr lang="en-US" dirty="0">
                <a:latin typeface="Perpetua" panose="02020502060401020303" pitchFamily="18" charset="0"/>
              </a:rPr>
              <a:t>[2] = new int[3];</a:t>
            </a:r>
          </a:p>
          <a:p>
            <a:pPr marL="0" indent="0" algn="just">
              <a:buNone/>
            </a:pPr>
            <a:r>
              <a:rPr lang="en-US" dirty="0">
                <a:latin typeface="Perpetua" panose="02020502060401020303" pitchFamily="18" charset="0"/>
              </a:rPr>
              <a:t>		</a:t>
            </a:r>
            <a:r>
              <a:rPr lang="en-US" dirty="0" err="1">
                <a:latin typeface="Perpetua" panose="02020502060401020303" pitchFamily="18" charset="0"/>
              </a:rPr>
              <a:t>twoD</a:t>
            </a:r>
            <a:r>
              <a:rPr lang="en-US" dirty="0">
                <a:latin typeface="Perpetua" panose="02020502060401020303" pitchFamily="18" charset="0"/>
              </a:rPr>
              <a:t>[3] = new int[4];</a:t>
            </a:r>
          </a:p>
          <a:p>
            <a:pPr marL="0" indent="0" algn="just">
              <a:buNone/>
            </a:pPr>
            <a:r>
              <a:rPr lang="en-US" dirty="0">
                <a:latin typeface="Perpetua" panose="02020502060401020303" pitchFamily="18" charset="0"/>
              </a:rPr>
              <a:t>		int </a:t>
            </a:r>
            <a:r>
              <a:rPr lang="en-US" dirty="0" err="1">
                <a:latin typeface="Perpetua" panose="02020502060401020303" pitchFamily="18" charset="0"/>
              </a:rPr>
              <a:t>i</a:t>
            </a:r>
            <a:r>
              <a:rPr lang="en-US" dirty="0">
                <a:latin typeface="Perpetua" panose="02020502060401020303" pitchFamily="18" charset="0"/>
              </a:rPr>
              <a:t>, j, k = 0;</a:t>
            </a:r>
          </a:p>
          <a:p>
            <a:pPr marL="0" indent="0" algn="just">
              <a:buNone/>
            </a:pPr>
            <a:r>
              <a:rPr lang="en-US" dirty="0">
                <a:latin typeface="Perpetua" panose="02020502060401020303" pitchFamily="18" charset="0"/>
              </a:rPr>
              <a:t>		for(</a:t>
            </a:r>
            <a:r>
              <a:rPr lang="en-US" dirty="0" err="1">
                <a:latin typeface="Perpetua" panose="02020502060401020303" pitchFamily="18" charset="0"/>
              </a:rPr>
              <a:t>i</a:t>
            </a:r>
            <a:r>
              <a:rPr lang="en-US" dirty="0">
                <a:latin typeface="Perpetua" panose="02020502060401020303" pitchFamily="18" charset="0"/>
              </a:rPr>
              <a:t>=0; </a:t>
            </a:r>
            <a:r>
              <a:rPr lang="en-US" dirty="0" err="1">
                <a:latin typeface="Perpetua" panose="02020502060401020303" pitchFamily="18" charset="0"/>
              </a:rPr>
              <a:t>i</a:t>
            </a:r>
            <a:r>
              <a:rPr lang="en-US" dirty="0">
                <a:latin typeface="Perpetua" panose="02020502060401020303" pitchFamily="18" charset="0"/>
              </a:rPr>
              <a:t>&lt;4; </a:t>
            </a:r>
            <a:r>
              <a:rPr lang="en-US" dirty="0" err="1">
                <a:latin typeface="Perpetua" panose="02020502060401020303" pitchFamily="18" charset="0"/>
              </a:rPr>
              <a:t>i</a:t>
            </a:r>
            <a:r>
              <a:rPr lang="en-US" dirty="0">
                <a:latin typeface="Perpetua" panose="02020502060401020303" pitchFamily="18" charset="0"/>
              </a:rPr>
              <a:t>++)</a:t>
            </a:r>
          </a:p>
          <a:p>
            <a:pPr marL="0" indent="0" algn="just">
              <a:buNone/>
            </a:pPr>
            <a:r>
              <a:rPr lang="en-US" dirty="0">
                <a:latin typeface="Perpetua" panose="02020502060401020303" pitchFamily="18" charset="0"/>
              </a:rPr>
              <a:t>			for(j=0; j&lt;i+1; </a:t>
            </a:r>
            <a:r>
              <a:rPr lang="en-US" dirty="0" err="1">
                <a:latin typeface="Perpetua" panose="02020502060401020303" pitchFamily="18" charset="0"/>
              </a:rPr>
              <a:t>j++</a:t>
            </a:r>
            <a:r>
              <a:rPr lang="en-US" dirty="0">
                <a:latin typeface="Perpetua" panose="02020502060401020303" pitchFamily="18" charset="0"/>
              </a:rPr>
              <a:t>) </a:t>
            </a:r>
          </a:p>
          <a:p>
            <a:pPr marL="0" indent="0" algn="just">
              <a:buNone/>
            </a:pPr>
            <a:r>
              <a:rPr lang="en-US" dirty="0">
                <a:latin typeface="Perpetua" panose="02020502060401020303" pitchFamily="18" charset="0"/>
              </a:rPr>
              <a:t>			{</a:t>
            </a:r>
          </a:p>
          <a:p>
            <a:pPr marL="0" indent="0" algn="just">
              <a:buNone/>
            </a:pPr>
            <a:r>
              <a:rPr lang="en-US" dirty="0">
                <a:latin typeface="Perpetua" panose="02020502060401020303" pitchFamily="18" charset="0"/>
              </a:rPr>
              <a:t>				</a:t>
            </a:r>
            <a:r>
              <a:rPr lang="pl-PL" dirty="0">
                <a:latin typeface="Perpetua" panose="02020502060401020303" pitchFamily="18" charset="0"/>
              </a:rPr>
              <a:t>twoD[i][j] = k;</a:t>
            </a:r>
          </a:p>
          <a:p>
            <a:pPr marL="0" indent="0" algn="just">
              <a:buNone/>
            </a:pPr>
            <a:r>
              <a:rPr lang="en-IN" dirty="0">
                <a:latin typeface="Perpetua" panose="02020502060401020303" pitchFamily="18" charset="0"/>
              </a:rPr>
              <a:t>				</a:t>
            </a:r>
            <a:r>
              <a:rPr lang="pl-PL" dirty="0">
                <a:latin typeface="Perpetua" panose="02020502060401020303" pitchFamily="18" charset="0"/>
              </a:rPr>
              <a:t>k++;</a:t>
            </a:r>
          </a:p>
          <a:p>
            <a:pPr marL="0" indent="0" algn="just">
              <a:buNone/>
            </a:pPr>
            <a:r>
              <a:rPr lang="en-IN" dirty="0">
                <a:latin typeface="Perpetua" panose="02020502060401020303" pitchFamily="18" charset="0"/>
              </a:rPr>
              <a:t>			</a:t>
            </a:r>
            <a:r>
              <a:rPr lang="pl-PL" dirty="0">
                <a:latin typeface="Perpetua" panose="02020502060401020303" pitchFamily="18" charset="0"/>
              </a:rPr>
              <a:t>}</a:t>
            </a:r>
            <a:endParaRPr lang="en-IN" dirty="0"/>
          </a:p>
        </p:txBody>
      </p:sp>
      <p:sp>
        <p:nvSpPr>
          <p:cNvPr id="2" name="Footer Placeholder 1">
            <a:extLst>
              <a:ext uri="{FF2B5EF4-FFF2-40B4-BE49-F238E27FC236}">
                <a16:creationId xmlns:a16="http://schemas.microsoft.com/office/drawing/2014/main" id="{354B9454-7C66-44C2-8F46-B5160C4F360D}"/>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084D05F1-E6C1-496D-9177-F95C4E529E0B}"/>
              </a:ext>
            </a:extLst>
          </p:cNvPr>
          <p:cNvSpPr>
            <a:spLocks noGrp="1"/>
          </p:cNvSpPr>
          <p:nvPr>
            <p:ph type="sldNum" sz="quarter" idx="12"/>
          </p:nvPr>
        </p:nvSpPr>
        <p:spPr/>
        <p:txBody>
          <a:bodyPr/>
          <a:lstStyle/>
          <a:p>
            <a:fld id="{5FA48C45-9521-491C-91CF-B3D0F067F577}" type="slidenum">
              <a:rPr lang="en-IN" smtClean="0"/>
              <a:t>62</a:t>
            </a:fld>
            <a:endParaRPr lang="en-IN"/>
          </a:p>
        </p:txBody>
      </p:sp>
    </p:spTree>
    <p:extLst>
      <p:ext uri="{BB962C8B-B14F-4D97-AF65-F5344CB8AC3E}">
        <p14:creationId xmlns:p14="http://schemas.microsoft.com/office/powerpoint/2010/main" val="591824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80E24-F957-44DB-854F-2B831981175A}"/>
              </a:ext>
            </a:extLst>
          </p:cNvPr>
          <p:cNvSpPr>
            <a:spLocks noGrp="1"/>
          </p:cNvSpPr>
          <p:nvPr>
            <p:ph idx="1"/>
          </p:nvPr>
        </p:nvSpPr>
        <p:spPr>
          <a:xfrm>
            <a:off x="257175" y="242888"/>
            <a:ext cx="11715750" cy="6372225"/>
          </a:xfrm>
        </p:spPr>
        <p:txBody>
          <a:bodyPr>
            <a:normAutofit lnSpcReduction="10000"/>
          </a:bodyPr>
          <a:lstStyle/>
          <a:p>
            <a:pPr marL="0" indent="0" algn="just">
              <a:buNone/>
            </a:pPr>
            <a:r>
              <a:rPr lang="en-US" dirty="0">
                <a:latin typeface="Perpetua" panose="02020502060401020303" pitchFamily="18" charset="0"/>
              </a:rPr>
              <a:t>		for(</a:t>
            </a:r>
            <a:r>
              <a:rPr lang="en-US" dirty="0" err="1">
                <a:latin typeface="Perpetua" panose="02020502060401020303" pitchFamily="18" charset="0"/>
              </a:rPr>
              <a:t>i</a:t>
            </a:r>
            <a:r>
              <a:rPr lang="en-US" dirty="0">
                <a:latin typeface="Perpetua" panose="02020502060401020303" pitchFamily="18" charset="0"/>
              </a:rPr>
              <a:t>=0; </a:t>
            </a:r>
            <a:r>
              <a:rPr lang="en-US" dirty="0" err="1">
                <a:latin typeface="Perpetua" panose="02020502060401020303" pitchFamily="18" charset="0"/>
              </a:rPr>
              <a:t>i</a:t>
            </a:r>
            <a:r>
              <a:rPr lang="en-US" dirty="0">
                <a:latin typeface="Perpetua" panose="02020502060401020303" pitchFamily="18" charset="0"/>
              </a:rPr>
              <a:t>&lt;4; </a:t>
            </a:r>
            <a:r>
              <a:rPr lang="en-US" dirty="0" err="1">
                <a:latin typeface="Perpetua" panose="02020502060401020303" pitchFamily="18" charset="0"/>
              </a:rPr>
              <a:t>i</a:t>
            </a:r>
            <a:r>
              <a:rPr lang="en-US" dirty="0">
                <a:latin typeface="Perpetua" panose="02020502060401020303" pitchFamily="18" charset="0"/>
              </a:rPr>
              <a:t>++) </a:t>
            </a:r>
          </a:p>
          <a:p>
            <a:pPr marL="0" indent="0" algn="just">
              <a:buNone/>
            </a:pPr>
            <a:r>
              <a:rPr lang="en-US" dirty="0">
                <a:latin typeface="Perpetua" panose="02020502060401020303" pitchFamily="18" charset="0"/>
              </a:rPr>
              <a:t>		{</a:t>
            </a:r>
          </a:p>
          <a:p>
            <a:pPr marL="0" indent="0" algn="just">
              <a:buNone/>
            </a:pPr>
            <a:r>
              <a:rPr lang="en-US" dirty="0">
                <a:latin typeface="Perpetua" panose="02020502060401020303" pitchFamily="18" charset="0"/>
              </a:rPr>
              <a:t>			for(j=0; j&lt;i+1; </a:t>
            </a:r>
            <a:r>
              <a:rPr lang="en-US" dirty="0" err="1">
                <a:latin typeface="Perpetua" panose="02020502060401020303" pitchFamily="18" charset="0"/>
              </a:rPr>
              <a:t>j++</a:t>
            </a:r>
            <a:r>
              <a:rPr lang="en-US" dirty="0">
                <a:latin typeface="Perpetua" panose="02020502060401020303" pitchFamily="18" charset="0"/>
              </a:rPr>
              <a:t>)</a:t>
            </a:r>
          </a:p>
          <a:p>
            <a:pPr marL="0" indent="0" algn="just">
              <a:buNone/>
            </a:pPr>
            <a:r>
              <a:rPr lang="en-US" dirty="0">
                <a:latin typeface="Perpetua" panose="02020502060401020303" pitchFamily="18" charset="0"/>
              </a:rPr>
              <a:t>				</a:t>
            </a:r>
            <a:r>
              <a:rPr lang="en-US" dirty="0" err="1">
                <a:latin typeface="Perpetua" panose="02020502060401020303" pitchFamily="18" charset="0"/>
              </a:rPr>
              <a:t>System.out.print</a:t>
            </a:r>
            <a:r>
              <a:rPr lang="en-US" dirty="0">
                <a:latin typeface="Perpetua" panose="02020502060401020303" pitchFamily="18" charset="0"/>
              </a:rPr>
              <a:t>(</a:t>
            </a:r>
            <a:r>
              <a:rPr lang="en-US" dirty="0" err="1">
                <a:latin typeface="Perpetua" panose="02020502060401020303" pitchFamily="18" charset="0"/>
              </a:rPr>
              <a:t>twoD</a:t>
            </a:r>
            <a:r>
              <a:rPr lang="en-US" dirty="0">
                <a:latin typeface="Perpetua" panose="02020502060401020303" pitchFamily="18" charset="0"/>
              </a:rPr>
              <a:t>[</a:t>
            </a:r>
            <a:r>
              <a:rPr lang="en-US" dirty="0" err="1">
                <a:latin typeface="Perpetua" panose="02020502060401020303" pitchFamily="18" charset="0"/>
              </a:rPr>
              <a:t>i</a:t>
            </a:r>
            <a:r>
              <a:rPr lang="en-US" dirty="0">
                <a:latin typeface="Perpetua" panose="02020502060401020303" pitchFamily="18" charset="0"/>
              </a:rPr>
              <a:t>][j] + " ");</a:t>
            </a:r>
          </a:p>
          <a:p>
            <a:pPr marL="0" indent="0" algn="just">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a:t>
            </a:r>
          </a:p>
          <a:p>
            <a:pPr marL="0" indent="0" algn="just">
              <a:buNone/>
            </a:pPr>
            <a:r>
              <a:rPr lang="en-US" dirty="0">
                <a:latin typeface="Perpetua" panose="02020502060401020303" pitchFamily="18" charset="0"/>
              </a:rPr>
              <a:t>		}</a:t>
            </a:r>
          </a:p>
          <a:p>
            <a:pPr marL="0" indent="0" algn="just">
              <a:buNone/>
            </a:pPr>
            <a:r>
              <a:rPr lang="en-US" dirty="0">
                <a:latin typeface="Perpetua" panose="02020502060401020303" pitchFamily="18" charset="0"/>
              </a:rPr>
              <a:t>	}</a:t>
            </a:r>
          </a:p>
          <a:p>
            <a:pPr marL="0" indent="0" algn="just">
              <a:buNone/>
            </a:pPr>
            <a:r>
              <a:rPr lang="en-US" dirty="0">
                <a:latin typeface="Perpetua" panose="02020502060401020303" pitchFamily="18" charset="0"/>
              </a:rPr>
              <a:t>}</a:t>
            </a:r>
          </a:p>
          <a:p>
            <a:pPr marL="0" indent="0" algn="just">
              <a:buNone/>
            </a:pPr>
            <a:r>
              <a:rPr lang="en-US" dirty="0">
                <a:latin typeface="Perpetua" panose="02020502060401020303" pitchFamily="18" charset="0"/>
              </a:rPr>
              <a:t>This program generates the following output:</a:t>
            </a:r>
          </a:p>
          <a:p>
            <a:pPr marL="0" indent="0" algn="just">
              <a:buNone/>
            </a:pPr>
            <a:r>
              <a:rPr lang="en-US" dirty="0">
                <a:latin typeface="Perpetua" panose="02020502060401020303" pitchFamily="18" charset="0"/>
              </a:rPr>
              <a:t>0</a:t>
            </a:r>
          </a:p>
          <a:p>
            <a:pPr marL="0" indent="0" algn="just">
              <a:buNone/>
            </a:pPr>
            <a:r>
              <a:rPr lang="en-US" dirty="0">
                <a:latin typeface="Perpetua" panose="02020502060401020303" pitchFamily="18" charset="0"/>
              </a:rPr>
              <a:t>1 2</a:t>
            </a:r>
          </a:p>
          <a:p>
            <a:pPr marL="0" indent="0" algn="just">
              <a:buNone/>
            </a:pPr>
            <a:r>
              <a:rPr lang="en-US" dirty="0">
                <a:latin typeface="Perpetua" panose="02020502060401020303" pitchFamily="18" charset="0"/>
              </a:rPr>
              <a:t>3 4 5</a:t>
            </a:r>
          </a:p>
          <a:p>
            <a:pPr marL="0" indent="0" algn="just">
              <a:buNone/>
            </a:pPr>
            <a:r>
              <a:rPr lang="en-US" dirty="0">
                <a:latin typeface="Perpetua" panose="02020502060401020303" pitchFamily="18" charset="0"/>
              </a:rPr>
              <a:t>6 7 8 9</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C2E37EF0-488D-4B5D-9195-153A71F10695}"/>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3B21B934-C321-4638-A828-B58EAEB051E8}"/>
              </a:ext>
            </a:extLst>
          </p:cNvPr>
          <p:cNvSpPr>
            <a:spLocks noGrp="1"/>
          </p:cNvSpPr>
          <p:nvPr>
            <p:ph type="sldNum" sz="quarter" idx="12"/>
          </p:nvPr>
        </p:nvSpPr>
        <p:spPr/>
        <p:txBody>
          <a:bodyPr/>
          <a:lstStyle/>
          <a:p>
            <a:fld id="{5FA48C45-9521-491C-91CF-B3D0F067F577}" type="slidenum">
              <a:rPr lang="en-IN" smtClean="0"/>
              <a:t>63</a:t>
            </a:fld>
            <a:endParaRPr lang="en-IN"/>
          </a:p>
        </p:txBody>
      </p:sp>
    </p:spTree>
    <p:extLst>
      <p:ext uri="{BB962C8B-B14F-4D97-AF65-F5344CB8AC3E}">
        <p14:creationId xmlns:p14="http://schemas.microsoft.com/office/powerpoint/2010/main" val="1923199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1B6EC-C70D-451F-AE68-D7831A3F5557}"/>
              </a:ext>
            </a:extLst>
          </p:cNvPr>
          <p:cNvSpPr>
            <a:spLocks noGrp="1"/>
          </p:cNvSpPr>
          <p:nvPr>
            <p:ph idx="1"/>
          </p:nvPr>
        </p:nvSpPr>
        <p:spPr>
          <a:xfrm>
            <a:off x="228600" y="214313"/>
            <a:ext cx="11715750" cy="6386512"/>
          </a:xfrm>
        </p:spPr>
        <p:txBody>
          <a:bodyPr/>
          <a:lstStyle/>
          <a:p>
            <a:pPr marL="0" indent="0" algn="just">
              <a:buNone/>
            </a:pPr>
            <a:r>
              <a:rPr lang="en-IN" b="1" dirty="0">
                <a:latin typeface="Perpetua" panose="02020502060401020303" pitchFamily="18" charset="0"/>
              </a:rPr>
              <a:t>Class Fundamentals</a:t>
            </a:r>
          </a:p>
          <a:p>
            <a:pPr algn="just"/>
            <a:r>
              <a:rPr lang="en-US" altLang="en-US" dirty="0">
                <a:latin typeface="Perpetua" panose="02020502060401020303" pitchFamily="18" charset="0"/>
              </a:rPr>
              <a:t>Class defines the shape and behavior of an object. </a:t>
            </a:r>
          </a:p>
          <a:p>
            <a:pPr algn="just"/>
            <a:r>
              <a:rPr lang="en-US" altLang="en-US" dirty="0">
                <a:latin typeface="Perpetua" panose="02020502060401020303" pitchFamily="18" charset="0"/>
              </a:rPr>
              <a:t>Any concept we wish to represent in our java program is encapsulated in a class. </a:t>
            </a:r>
          </a:p>
          <a:p>
            <a:pPr algn="just"/>
            <a:r>
              <a:rPr lang="en-US" altLang="en-US" dirty="0">
                <a:latin typeface="Perpetua" panose="02020502060401020303" pitchFamily="18" charset="0"/>
              </a:rPr>
              <a:t>Java class includes instance variables and methods.</a:t>
            </a:r>
          </a:p>
          <a:p>
            <a:pPr algn="just"/>
            <a:r>
              <a:rPr lang="en-US" altLang="en-US" dirty="0">
                <a:latin typeface="Perpetua" panose="02020502060401020303" pitchFamily="18" charset="0"/>
              </a:rPr>
              <a:t>Class is a template for an object.</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EBF518EA-4608-4080-BE72-5AE452B6DB4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FD06A2F-7D94-4E8A-934F-63288396289F}"/>
              </a:ext>
            </a:extLst>
          </p:cNvPr>
          <p:cNvSpPr>
            <a:spLocks noGrp="1"/>
          </p:cNvSpPr>
          <p:nvPr>
            <p:ph type="sldNum" sz="quarter" idx="12"/>
          </p:nvPr>
        </p:nvSpPr>
        <p:spPr/>
        <p:txBody>
          <a:bodyPr/>
          <a:lstStyle/>
          <a:p>
            <a:fld id="{5FA48C45-9521-491C-91CF-B3D0F067F577}" type="slidenum">
              <a:rPr lang="en-IN" smtClean="0"/>
              <a:t>64</a:t>
            </a:fld>
            <a:endParaRPr lang="en-IN"/>
          </a:p>
        </p:txBody>
      </p:sp>
    </p:spTree>
    <p:extLst>
      <p:ext uri="{BB962C8B-B14F-4D97-AF65-F5344CB8AC3E}">
        <p14:creationId xmlns:p14="http://schemas.microsoft.com/office/powerpoint/2010/main" val="726891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E021CD8-F98D-4146-8136-0465D4B0B7AA}"/>
              </a:ext>
            </a:extLst>
          </p:cNvPr>
          <p:cNvSpPr txBox="1">
            <a:spLocks/>
          </p:cNvSpPr>
          <p:nvPr/>
        </p:nvSpPr>
        <p:spPr>
          <a:xfrm>
            <a:off x="228600" y="142875"/>
            <a:ext cx="8534400" cy="671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Tx/>
              <a:buNone/>
            </a:pPr>
            <a:r>
              <a:rPr lang="en-US" altLang="en-US" sz="2300" dirty="0">
                <a:latin typeface="Perpetua" panose="02020502060401020303" pitchFamily="18" charset="0"/>
              </a:rPr>
              <a:t> class </a:t>
            </a:r>
            <a:r>
              <a:rPr lang="en-US" altLang="en-US" sz="2300" dirty="0" err="1">
                <a:latin typeface="Perpetua" panose="02020502060401020303" pitchFamily="18" charset="0"/>
              </a:rPr>
              <a:t>classname</a:t>
            </a:r>
            <a:endParaRPr lang="en-US" altLang="en-US" sz="2300" dirty="0">
              <a:latin typeface="Perpetua" panose="02020502060401020303" pitchFamily="18" charset="0"/>
            </a:endParaRPr>
          </a:p>
          <a:p>
            <a:pPr>
              <a:spcBef>
                <a:spcPts val="0"/>
              </a:spcBef>
              <a:buFontTx/>
              <a:buNone/>
            </a:pPr>
            <a:r>
              <a:rPr lang="en-US" altLang="en-US" sz="2300" dirty="0">
                <a:latin typeface="Perpetua" panose="02020502060401020303" pitchFamily="18" charset="0"/>
              </a:rPr>
              <a:t> {</a:t>
            </a:r>
          </a:p>
          <a:p>
            <a:pPr>
              <a:spcBef>
                <a:spcPts val="0"/>
              </a:spcBef>
              <a:buFontTx/>
              <a:buNone/>
            </a:pPr>
            <a:r>
              <a:rPr lang="en-US" altLang="en-US" sz="2300" dirty="0">
                <a:latin typeface="Perpetua" panose="02020502060401020303" pitchFamily="18" charset="0"/>
              </a:rPr>
              <a:t>	   type instance-variable1;</a:t>
            </a:r>
          </a:p>
          <a:p>
            <a:pPr>
              <a:spcBef>
                <a:spcPts val="0"/>
              </a:spcBef>
              <a:buFontTx/>
              <a:buNone/>
            </a:pPr>
            <a:r>
              <a:rPr lang="en-US" altLang="en-US" sz="2300" dirty="0">
                <a:latin typeface="Perpetua" panose="02020502060401020303" pitchFamily="18" charset="0"/>
              </a:rPr>
              <a:t>	    type instance-variable2;</a:t>
            </a:r>
          </a:p>
          <a:p>
            <a:pPr>
              <a:spcBef>
                <a:spcPts val="0"/>
              </a:spcBef>
              <a:buFontTx/>
              <a:buNone/>
            </a:pPr>
            <a:r>
              <a:rPr lang="en-US" altLang="en-US" sz="2300" dirty="0">
                <a:latin typeface="Perpetua" panose="02020502060401020303" pitchFamily="18" charset="0"/>
              </a:rPr>
              <a:t>	   // ...</a:t>
            </a:r>
          </a:p>
          <a:p>
            <a:pPr>
              <a:spcBef>
                <a:spcPts val="0"/>
              </a:spcBef>
              <a:buFontTx/>
              <a:buNone/>
            </a:pPr>
            <a:r>
              <a:rPr lang="en-US" altLang="en-US" sz="2300" dirty="0">
                <a:latin typeface="Perpetua" panose="02020502060401020303" pitchFamily="18" charset="0"/>
              </a:rPr>
              <a:t>	   type instance-</a:t>
            </a:r>
            <a:r>
              <a:rPr lang="en-US" altLang="en-US" sz="2300" dirty="0" err="1">
                <a:latin typeface="Perpetua" panose="02020502060401020303" pitchFamily="18" charset="0"/>
              </a:rPr>
              <a:t>variableN</a:t>
            </a:r>
            <a:r>
              <a:rPr lang="en-US" altLang="en-US" sz="2300" dirty="0">
                <a:latin typeface="Perpetua" panose="02020502060401020303" pitchFamily="18" charset="0"/>
              </a:rPr>
              <a:t>;</a:t>
            </a:r>
          </a:p>
          <a:p>
            <a:pPr>
              <a:spcBef>
                <a:spcPts val="0"/>
              </a:spcBef>
              <a:buFontTx/>
              <a:buNone/>
            </a:pPr>
            <a:endParaRPr lang="en-US" altLang="en-US" sz="2300" dirty="0">
              <a:latin typeface="Perpetua" panose="02020502060401020303" pitchFamily="18" charset="0"/>
            </a:endParaRPr>
          </a:p>
          <a:p>
            <a:pPr>
              <a:spcBef>
                <a:spcPts val="0"/>
              </a:spcBef>
              <a:buFontTx/>
              <a:buNone/>
            </a:pPr>
            <a:r>
              <a:rPr lang="en-US" altLang="en-US" sz="2300" dirty="0">
                <a:latin typeface="Perpetua" panose="02020502060401020303" pitchFamily="18" charset="0"/>
              </a:rPr>
              <a:t>	    type methodname1(parameter-list) </a:t>
            </a:r>
          </a:p>
          <a:p>
            <a:pPr>
              <a:spcBef>
                <a:spcPts val="0"/>
              </a:spcBef>
              <a:buFontTx/>
              <a:buNone/>
            </a:pPr>
            <a:r>
              <a:rPr lang="en-US" altLang="en-US" sz="2300" dirty="0">
                <a:latin typeface="Perpetua" panose="02020502060401020303" pitchFamily="18" charset="0"/>
              </a:rPr>
              <a:t>	    {</a:t>
            </a:r>
          </a:p>
          <a:p>
            <a:pPr>
              <a:spcBef>
                <a:spcPts val="0"/>
              </a:spcBef>
              <a:buFontTx/>
              <a:buNone/>
            </a:pPr>
            <a:r>
              <a:rPr lang="en-US" altLang="en-US" sz="2300" dirty="0">
                <a:latin typeface="Perpetua" panose="02020502060401020303" pitchFamily="18" charset="0"/>
              </a:rPr>
              <a:t>		// body of method</a:t>
            </a:r>
          </a:p>
          <a:p>
            <a:pPr>
              <a:spcBef>
                <a:spcPts val="0"/>
              </a:spcBef>
              <a:buFontTx/>
              <a:buNone/>
            </a:pPr>
            <a:r>
              <a:rPr lang="en-US" altLang="en-US" sz="2300" dirty="0">
                <a:latin typeface="Perpetua" panose="02020502060401020303" pitchFamily="18" charset="0"/>
              </a:rPr>
              <a:t>	   }</a:t>
            </a:r>
          </a:p>
          <a:p>
            <a:pPr>
              <a:spcBef>
                <a:spcPts val="0"/>
              </a:spcBef>
              <a:buFontTx/>
              <a:buNone/>
            </a:pPr>
            <a:r>
              <a:rPr lang="en-US" altLang="en-US" sz="2300" dirty="0">
                <a:latin typeface="Perpetua" panose="02020502060401020303" pitchFamily="18" charset="0"/>
              </a:rPr>
              <a:t>	    type methodname2(parameter-list) </a:t>
            </a:r>
          </a:p>
          <a:p>
            <a:pPr>
              <a:spcBef>
                <a:spcPts val="0"/>
              </a:spcBef>
              <a:buFontTx/>
              <a:buNone/>
            </a:pPr>
            <a:r>
              <a:rPr lang="en-US" altLang="en-US" sz="2300" dirty="0">
                <a:latin typeface="Perpetua" panose="02020502060401020303" pitchFamily="18" charset="0"/>
              </a:rPr>
              <a:t>        {</a:t>
            </a:r>
          </a:p>
          <a:p>
            <a:pPr>
              <a:spcBef>
                <a:spcPts val="0"/>
              </a:spcBef>
              <a:buFontTx/>
              <a:buNone/>
            </a:pPr>
            <a:r>
              <a:rPr lang="en-US" altLang="en-US" sz="2300" dirty="0">
                <a:latin typeface="Perpetua" panose="02020502060401020303" pitchFamily="18" charset="0"/>
              </a:rPr>
              <a:t>		// body of method</a:t>
            </a:r>
          </a:p>
          <a:p>
            <a:pPr>
              <a:spcBef>
                <a:spcPts val="0"/>
              </a:spcBef>
              <a:buFontTx/>
              <a:buNone/>
            </a:pPr>
            <a:r>
              <a:rPr lang="en-US" altLang="en-US" sz="2300" dirty="0">
                <a:latin typeface="Perpetua" panose="02020502060401020303" pitchFamily="18" charset="0"/>
              </a:rPr>
              <a:t>	   }</a:t>
            </a:r>
          </a:p>
          <a:p>
            <a:pPr>
              <a:spcBef>
                <a:spcPts val="0"/>
              </a:spcBef>
              <a:buFontTx/>
              <a:buNone/>
            </a:pPr>
            <a:r>
              <a:rPr lang="en-US" altLang="en-US" sz="2300" dirty="0">
                <a:latin typeface="Perpetua" panose="02020502060401020303" pitchFamily="18" charset="0"/>
              </a:rPr>
              <a:t>	    // ...</a:t>
            </a:r>
          </a:p>
          <a:p>
            <a:pPr>
              <a:spcBef>
                <a:spcPts val="0"/>
              </a:spcBef>
              <a:buFontTx/>
              <a:buNone/>
            </a:pPr>
            <a:r>
              <a:rPr lang="en-US" altLang="en-US" sz="2300" dirty="0">
                <a:latin typeface="Perpetua" panose="02020502060401020303" pitchFamily="18" charset="0"/>
              </a:rPr>
              <a:t>	   type </a:t>
            </a:r>
            <a:r>
              <a:rPr lang="en-US" altLang="en-US" sz="2300" dirty="0" err="1">
                <a:latin typeface="Perpetua" panose="02020502060401020303" pitchFamily="18" charset="0"/>
              </a:rPr>
              <a:t>methodnameN</a:t>
            </a:r>
            <a:r>
              <a:rPr lang="en-US" altLang="en-US" sz="2300" dirty="0">
                <a:latin typeface="Perpetua" panose="02020502060401020303" pitchFamily="18" charset="0"/>
              </a:rPr>
              <a:t>(parameter-list)</a:t>
            </a:r>
          </a:p>
          <a:p>
            <a:pPr>
              <a:spcBef>
                <a:spcPts val="0"/>
              </a:spcBef>
              <a:buFontTx/>
              <a:buNone/>
            </a:pPr>
            <a:r>
              <a:rPr lang="en-US" altLang="en-US" sz="2300" dirty="0">
                <a:latin typeface="Perpetua" panose="02020502060401020303" pitchFamily="18" charset="0"/>
              </a:rPr>
              <a:t>       {</a:t>
            </a:r>
          </a:p>
          <a:p>
            <a:pPr>
              <a:spcBef>
                <a:spcPts val="0"/>
              </a:spcBef>
              <a:buFontTx/>
              <a:buNone/>
            </a:pPr>
            <a:r>
              <a:rPr lang="en-US" altLang="en-US" sz="2300" dirty="0">
                <a:latin typeface="Perpetua" panose="02020502060401020303" pitchFamily="18" charset="0"/>
              </a:rPr>
              <a:t>	            // body of method</a:t>
            </a:r>
          </a:p>
          <a:p>
            <a:pPr>
              <a:spcBef>
                <a:spcPts val="0"/>
              </a:spcBef>
              <a:buFontTx/>
              <a:buNone/>
            </a:pPr>
            <a:r>
              <a:rPr lang="en-US" altLang="en-US" sz="2300" dirty="0">
                <a:latin typeface="Perpetua" panose="02020502060401020303" pitchFamily="18" charset="0"/>
              </a:rPr>
              <a:t>	 }</a:t>
            </a:r>
          </a:p>
          <a:p>
            <a:pPr>
              <a:spcBef>
                <a:spcPts val="0"/>
              </a:spcBef>
              <a:buFontTx/>
              <a:buNone/>
            </a:pPr>
            <a:r>
              <a:rPr lang="en-US" altLang="en-US" sz="2300" dirty="0">
                <a:latin typeface="Perpetua" panose="02020502060401020303" pitchFamily="18" charset="0"/>
              </a:rPr>
              <a:t>}</a:t>
            </a:r>
          </a:p>
          <a:p>
            <a:pPr>
              <a:spcBef>
                <a:spcPts val="0"/>
              </a:spcBef>
            </a:pPr>
            <a:endParaRPr lang="en-US" altLang="en-US" sz="2300" dirty="0">
              <a:latin typeface="Perpetua" panose="02020502060401020303" pitchFamily="18" charset="0"/>
            </a:endParaRPr>
          </a:p>
        </p:txBody>
      </p:sp>
      <p:sp>
        <p:nvSpPr>
          <p:cNvPr id="2" name="Footer Placeholder 1">
            <a:extLst>
              <a:ext uri="{FF2B5EF4-FFF2-40B4-BE49-F238E27FC236}">
                <a16:creationId xmlns:a16="http://schemas.microsoft.com/office/drawing/2014/main" id="{343A5663-EA53-47C0-B667-781154389F7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76FE9DAC-3A6B-45EF-971C-7FE16A3050B3}"/>
              </a:ext>
            </a:extLst>
          </p:cNvPr>
          <p:cNvSpPr>
            <a:spLocks noGrp="1"/>
          </p:cNvSpPr>
          <p:nvPr>
            <p:ph type="sldNum" sz="quarter" idx="12"/>
          </p:nvPr>
        </p:nvSpPr>
        <p:spPr/>
        <p:txBody>
          <a:bodyPr/>
          <a:lstStyle/>
          <a:p>
            <a:fld id="{5FA48C45-9521-491C-91CF-B3D0F067F577}" type="slidenum">
              <a:rPr lang="en-IN" smtClean="0"/>
              <a:t>65</a:t>
            </a:fld>
            <a:endParaRPr lang="en-IN"/>
          </a:p>
        </p:txBody>
      </p:sp>
    </p:spTree>
    <p:extLst>
      <p:ext uri="{BB962C8B-B14F-4D97-AF65-F5344CB8AC3E}">
        <p14:creationId xmlns:p14="http://schemas.microsoft.com/office/powerpoint/2010/main" val="227891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40BA4-BAF4-4615-8892-A3D0BABD04D0}"/>
              </a:ext>
            </a:extLst>
          </p:cNvPr>
          <p:cNvSpPr>
            <a:spLocks noGrp="1"/>
          </p:cNvSpPr>
          <p:nvPr>
            <p:ph idx="1"/>
          </p:nvPr>
        </p:nvSpPr>
        <p:spPr>
          <a:xfrm>
            <a:off x="257175" y="271462"/>
            <a:ext cx="11715750" cy="6472237"/>
          </a:xfrm>
        </p:spPr>
        <p:txBody>
          <a:bodyPr/>
          <a:lstStyle/>
          <a:p>
            <a:pPr>
              <a:buNone/>
            </a:pPr>
            <a:r>
              <a:rPr lang="en-US" altLang="en-US" dirty="0">
                <a:latin typeface="Perpetua" panose="02020502060401020303" pitchFamily="18" charset="0"/>
              </a:rPr>
              <a:t>class Box</a:t>
            </a: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	double width;</a:t>
            </a:r>
          </a:p>
          <a:p>
            <a:pPr>
              <a:buNone/>
            </a:pPr>
            <a:r>
              <a:rPr lang="en-US" altLang="en-US" dirty="0">
                <a:latin typeface="Perpetua" panose="02020502060401020303" pitchFamily="18" charset="0"/>
              </a:rPr>
              <a:t>	double height;</a:t>
            </a:r>
          </a:p>
          <a:p>
            <a:pPr>
              <a:buNone/>
            </a:pPr>
            <a:r>
              <a:rPr lang="en-US" altLang="en-US" dirty="0">
                <a:latin typeface="Perpetua" panose="02020502060401020303" pitchFamily="18" charset="0"/>
              </a:rPr>
              <a:t>	double depth;</a:t>
            </a:r>
          </a:p>
          <a:p>
            <a:pPr>
              <a:buNone/>
            </a:pPr>
            <a:r>
              <a:rPr lang="en-US" altLang="en-US" dirty="0">
                <a:latin typeface="Perpetua" panose="02020502060401020303" pitchFamily="18" charset="0"/>
              </a:rPr>
              <a:t>}</a:t>
            </a:r>
          </a:p>
          <a:p>
            <a:endParaRPr lang="en-US" altLang="en-US" dirty="0">
              <a:latin typeface="Perpetua" panose="02020502060401020303" pitchFamily="18" charset="0"/>
            </a:endParaRPr>
          </a:p>
          <a:p>
            <a:pPr marL="0" indent="0">
              <a:buNone/>
            </a:pPr>
            <a:r>
              <a:rPr lang="en-US" altLang="en-US" dirty="0">
                <a:latin typeface="Perpetua" panose="02020502060401020303" pitchFamily="18" charset="0"/>
              </a:rPr>
              <a:t>Box     </a:t>
            </a:r>
            <a:r>
              <a:rPr lang="en-US" altLang="en-US" dirty="0" err="1">
                <a:latin typeface="Perpetua" panose="02020502060401020303" pitchFamily="18" charset="0"/>
              </a:rPr>
              <a:t>mybox</a:t>
            </a:r>
            <a:r>
              <a:rPr lang="en-US" altLang="en-US" dirty="0">
                <a:latin typeface="Perpetua" panose="02020502060401020303" pitchFamily="18" charset="0"/>
              </a:rPr>
              <a:t> = new Box();             // create a Box object called </a:t>
            </a:r>
            <a:r>
              <a:rPr lang="en-US" altLang="en-US" dirty="0" err="1">
                <a:latin typeface="Perpetua" panose="02020502060401020303" pitchFamily="18" charset="0"/>
              </a:rPr>
              <a:t>mybox</a:t>
            </a:r>
            <a:endParaRPr lang="en-US" altLang="en-US" dirty="0">
              <a:latin typeface="Perpetua" panose="02020502060401020303" pitchFamily="18" charset="0"/>
            </a:endParaRPr>
          </a:p>
          <a:p>
            <a:pPr marL="0" indent="0">
              <a:buNone/>
            </a:pPr>
            <a:r>
              <a:rPr lang="en-US" altLang="en-US" dirty="0">
                <a:latin typeface="Perpetua" panose="02020502060401020303" pitchFamily="18" charset="0"/>
              </a:rPr>
              <a:t> </a:t>
            </a:r>
            <a:r>
              <a:rPr lang="en-US" altLang="en-US" dirty="0" err="1">
                <a:latin typeface="Perpetua" panose="02020502060401020303" pitchFamily="18" charset="0"/>
              </a:rPr>
              <a:t>mybox.width</a:t>
            </a:r>
            <a:r>
              <a:rPr lang="en-US" altLang="en-US" dirty="0">
                <a:latin typeface="Perpetua" panose="02020502060401020303" pitchFamily="18" charset="0"/>
              </a:rPr>
              <a:t> = 100;</a:t>
            </a: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F5BA0CBC-3350-4A1C-8084-A1B3EBDC92D2}"/>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DFEA2DE3-301D-4842-A35F-C2FFCE9E958E}"/>
              </a:ext>
            </a:extLst>
          </p:cNvPr>
          <p:cNvSpPr>
            <a:spLocks noGrp="1"/>
          </p:cNvSpPr>
          <p:nvPr>
            <p:ph type="sldNum" sz="quarter" idx="12"/>
          </p:nvPr>
        </p:nvSpPr>
        <p:spPr/>
        <p:txBody>
          <a:bodyPr/>
          <a:lstStyle/>
          <a:p>
            <a:fld id="{5FA48C45-9521-491C-91CF-B3D0F067F577}" type="slidenum">
              <a:rPr lang="en-IN" smtClean="0"/>
              <a:t>66</a:t>
            </a:fld>
            <a:endParaRPr lang="en-IN"/>
          </a:p>
        </p:txBody>
      </p:sp>
    </p:spTree>
    <p:extLst>
      <p:ext uri="{BB962C8B-B14F-4D97-AF65-F5344CB8AC3E}">
        <p14:creationId xmlns:p14="http://schemas.microsoft.com/office/powerpoint/2010/main" val="3736692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40BA4-BAF4-4615-8892-A3D0BABD04D0}"/>
              </a:ext>
            </a:extLst>
          </p:cNvPr>
          <p:cNvSpPr>
            <a:spLocks noGrp="1"/>
          </p:cNvSpPr>
          <p:nvPr>
            <p:ph idx="1"/>
          </p:nvPr>
        </p:nvSpPr>
        <p:spPr>
          <a:xfrm>
            <a:off x="257175" y="85718"/>
            <a:ext cx="11715750" cy="6643695"/>
          </a:xfrm>
        </p:spPr>
        <p:txBody>
          <a:bodyPr>
            <a:noAutofit/>
          </a:bodyPr>
          <a:lstStyle/>
          <a:p>
            <a:pPr>
              <a:spcBef>
                <a:spcPts val="0"/>
              </a:spcBef>
              <a:buNone/>
            </a:pPr>
            <a:r>
              <a:rPr lang="en-US" altLang="en-US" sz="2400" dirty="0">
                <a:latin typeface="Perpetua" panose="02020502060401020303" pitchFamily="18" charset="0"/>
              </a:rPr>
              <a:t>class </a:t>
            </a:r>
            <a:r>
              <a:rPr lang="en-US" altLang="en-US" sz="2400" dirty="0">
                <a:solidFill>
                  <a:srgbClr val="FF0000"/>
                </a:solidFill>
                <a:latin typeface="Perpetua" panose="02020502060401020303" pitchFamily="18" charset="0"/>
              </a:rPr>
              <a:t>Box </a:t>
            </a:r>
          </a:p>
          <a:p>
            <a:pPr>
              <a:spcBef>
                <a:spcPts val="0"/>
              </a:spcBef>
              <a:buNone/>
            </a:pPr>
            <a:r>
              <a:rPr lang="en-US" altLang="en-US" sz="2400" dirty="0">
                <a:latin typeface="Perpetua" panose="02020502060401020303" pitchFamily="18" charset="0"/>
              </a:rPr>
              <a:t>{</a:t>
            </a:r>
          </a:p>
          <a:p>
            <a:pPr>
              <a:spcBef>
                <a:spcPts val="0"/>
              </a:spcBef>
              <a:buNone/>
            </a:pPr>
            <a:r>
              <a:rPr lang="en-US" altLang="en-US" sz="2400" dirty="0">
                <a:latin typeface="Perpetua" panose="02020502060401020303" pitchFamily="18" charset="0"/>
              </a:rPr>
              <a:t>	double width;</a:t>
            </a:r>
          </a:p>
          <a:p>
            <a:pPr>
              <a:spcBef>
                <a:spcPts val="0"/>
              </a:spcBef>
              <a:buNone/>
            </a:pPr>
            <a:r>
              <a:rPr lang="en-US" altLang="en-US" sz="2400" dirty="0">
                <a:latin typeface="Perpetua" panose="02020502060401020303" pitchFamily="18" charset="0"/>
              </a:rPr>
              <a:t>	double height;</a:t>
            </a:r>
          </a:p>
          <a:p>
            <a:pPr>
              <a:spcBef>
                <a:spcPts val="0"/>
              </a:spcBef>
              <a:buNone/>
            </a:pPr>
            <a:r>
              <a:rPr lang="en-US" altLang="en-US" sz="2400" dirty="0">
                <a:latin typeface="Perpetua" panose="02020502060401020303" pitchFamily="18" charset="0"/>
              </a:rPr>
              <a:t>	double depth;</a:t>
            </a:r>
          </a:p>
          <a:p>
            <a:pPr>
              <a:spcBef>
                <a:spcPts val="0"/>
              </a:spcBef>
              <a:buNone/>
            </a:pPr>
            <a:r>
              <a:rPr lang="en-US" altLang="en-US" sz="2400" dirty="0">
                <a:latin typeface="Perpetua" panose="02020502060401020303" pitchFamily="18" charset="0"/>
              </a:rPr>
              <a:t>}</a:t>
            </a:r>
          </a:p>
          <a:p>
            <a:pPr>
              <a:spcBef>
                <a:spcPts val="0"/>
              </a:spcBef>
              <a:buNone/>
            </a:pPr>
            <a:r>
              <a:rPr lang="en-US" altLang="en-US" sz="2400" dirty="0">
                <a:latin typeface="Perpetua" panose="02020502060401020303" pitchFamily="18" charset="0"/>
              </a:rPr>
              <a:t>class </a:t>
            </a:r>
            <a:r>
              <a:rPr lang="en-US" altLang="en-US" sz="2400" dirty="0" err="1">
                <a:latin typeface="Perpetua" panose="02020502060401020303" pitchFamily="18" charset="0"/>
              </a:rPr>
              <a:t>BoxDemo</a:t>
            </a: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a:t>
            </a:r>
          </a:p>
          <a:p>
            <a:pPr>
              <a:spcBef>
                <a:spcPts val="0"/>
              </a:spcBef>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Box </a:t>
            </a:r>
            <a:r>
              <a:rPr lang="en-US" altLang="en-US" sz="2400" dirty="0" err="1">
                <a:solidFill>
                  <a:srgbClr val="FF0000"/>
                </a:solidFill>
                <a:latin typeface="Perpetua" panose="02020502060401020303" pitchFamily="18" charset="0"/>
              </a:rPr>
              <a:t>mybox</a:t>
            </a:r>
            <a:r>
              <a:rPr lang="en-US" altLang="en-US" sz="2400" dirty="0">
                <a:solidFill>
                  <a:srgbClr val="FF0000"/>
                </a:solidFill>
                <a:latin typeface="Perpetua" panose="02020502060401020303" pitchFamily="18" charset="0"/>
              </a:rPr>
              <a:t> = new Box();</a:t>
            </a:r>
          </a:p>
          <a:p>
            <a:pPr>
              <a:spcBef>
                <a:spcPts val="0"/>
              </a:spcBef>
              <a:buNone/>
            </a:pPr>
            <a:r>
              <a:rPr lang="en-US" altLang="en-US" sz="2400" dirty="0">
                <a:latin typeface="Perpetua" panose="02020502060401020303" pitchFamily="18" charset="0"/>
              </a:rPr>
              <a:t>		double vol;</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mybox.width</a:t>
            </a:r>
            <a:r>
              <a:rPr lang="en-US" altLang="en-US" sz="2400" dirty="0">
                <a:latin typeface="Perpetua" panose="02020502060401020303" pitchFamily="18" charset="0"/>
              </a:rPr>
              <a:t> = 10;</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mybox.height</a:t>
            </a:r>
            <a:r>
              <a:rPr lang="en-US" altLang="en-US" sz="2400" dirty="0">
                <a:latin typeface="Perpetua" panose="02020502060401020303" pitchFamily="18" charset="0"/>
              </a:rPr>
              <a:t> = 20;</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mybox.depth</a:t>
            </a:r>
            <a:r>
              <a:rPr lang="en-US" altLang="en-US" sz="2400" dirty="0">
                <a:latin typeface="Perpetua" panose="02020502060401020303" pitchFamily="18" charset="0"/>
              </a:rPr>
              <a:t> = 15;</a:t>
            </a:r>
          </a:p>
          <a:p>
            <a:pPr>
              <a:spcBef>
                <a:spcPts val="0"/>
              </a:spcBef>
              <a:buNone/>
            </a:pPr>
            <a:endParaRPr lang="en-US" altLang="en-US" sz="2400" dirty="0">
              <a:latin typeface="Perpetua" panose="02020502060401020303" pitchFamily="18" charset="0"/>
            </a:endParaRPr>
          </a:p>
          <a:p>
            <a:pPr>
              <a:spcBef>
                <a:spcPts val="0"/>
              </a:spcBef>
              <a:buNone/>
            </a:pPr>
            <a:r>
              <a:rPr lang="en-US" altLang="en-US" sz="2400" dirty="0">
                <a:latin typeface="Perpetua" panose="02020502060401020303" pitchFamily="18" charset="0"/>
              </a:rPr>
              <a:t>		vol = </a:t>
            </a:r>
            <a:r>
              <a:rPr lang="en-US" altLang="en-US" sz="2400" dirty="0" err="1">
                <a:latin typeface="Perpetua" panose="02020502060401020303" pitchFamily="18" charset="0"/>
              </a:rPr>
              <a:t>mybox.width</a:t>
            </a:r>
            <a:r>
              <a:rPr lang="en-US" altLang="en-US" sz="2400" dirty="0">
                <a:latin typeface="Perpetua" panose="02020502060401020303" pitchFamily="18" charset="0"/>
              </a:rPr>
              <a:t> * </a:t>
            </a:r>
            <a:r>
              <a:rPr lang="en-US" altLang="en-US" sz="2400" dirty="0" err="1">
                <a:latin typeface="Perpetua" panose="02020502060401020303" pitchFamily="18" charset="0"/>
              </a:rPr>
              <a:t>mybox.height</a:t>
            </a:r>
            <a:r>
              <a:rPr lang="en-US" altLang="en-US" sz="2400" dirty="0">
                <a:latin typeface="Perpetua" panose="02020502060401020303" pitchFamily="18" charset="0"/>
              </a:rPr>
              <a:t> * </a:t>
            </a:r>
            <a:r>
              <a:rPr lang="en-US" altLang="en-US" sz="2400" dirty="0" err="1">
                <a:latin typeface="Perpetua" panose="02020502060401020303" pitchFamily="18" charset="0"/>
              </a:rPr>
              <a:t>mybox.depth</a:t>
            </a:r>
            <a:r>
              <a:rPr lang="en-US" altLang="en-US" sz="2400" dirty="0">
                <a:latin typeface="Perpetua" panose="02020502060401020303" pitchFamily="18" charset="0"/>
              </a:rPr>
              <a:t>;</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a:spcBef>
                <a:spcPts val="0"/>
              </a:spcBef>
              <a:buNone/>
            </a:pPr>
            <a:r>
              <a:rPr lang="en-US" altLang="en-US" sz="2400" dirty="0">
                <a:latin typeface="Perpetua" panose="02020502060401020303" pitchFamily="18" charset="0"/>
              </a:rPr>
              <a:t>	}  </a:t>
            </a:r>
          </a:p>
          <a:p>
            <a:pPr>
              <a:spcBef>
                <a:spcPts val="0"/>
              </a:spcBef>
              <a:buNone/>
            </a:pPr>
            <a:r>
              <a:rPr lang="en-US" altLang="en-US" sz="2400" dirty="0">
                <a:latin typeface="Perpetua" panose="02020502060401020303" pitchFamily="18" charset="0"/>
              </a:rPr>
              <a:t>}</a:t>
            </a:r>
          </a:p>
          <a:p>
            <a:pPr>
              <a:spcBef>
                <a:spcPts val="0"/>
              </a:spcBef>
            </a:pPr>
            <a:endParaRPr lang="en-US" altLang="en-US" sz="2400" dirty="0">
              <a:latin typeface="Perpetua" panose="02020502060401020303" pitchFamily="18" charset="0"/>
            </a:endParaRPr>
          </a:p>
          <a:p>
            <a:pPr>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45B6A0CE-68FA-435D-A5CB-D0A1DA2D1B36}"/>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C6A5E1A5-0FE5-4C87-AAAB-2FDDD474A325}"/>
              </a:ext>
            </a:extLst>
          </p:cNvPr>
          <p:cNvSpPr>
            <a:spLocks noGrp="1"/>
          </p:cNvSpPr>
          <p:nvPr>
            <p:ph type="sldNum" sz="quarter" idx="12"/>
          </p:nvPr>
        </p:nvSpPr>
        <p:spPr/>
        <p:txBody>
          <a:bodyPr/>
          <a:lstStyle/>
          <a:p>
            <a:fld id="{5FA48C45-9521-491C-91CF-B3D0F067F577}" type="slidenum">
              <a:rPr lang="en-IN" smtClean="0"/>
              <a:t>67</a:t>
            </a:fld>
            <a:endParaRPr lang="en-IN"/>
          </a:p>
        </p:txBody>
      </p:sp>
    </p:spTree>
    <p:extLst>
      <p:ext uri="{BB962C8B-B14F-4D97-AF65-F5344CB8AC3E}">
        <p14:creationId xmlns:p14="http://schemas.microsoft.com/office/powerpoint/2010/main" val="2839822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40BA4-BAF4-4615-8892-A3D0BABD04D0}"/>
              </a:ext>
            </a:extLst>
          </p:cNvPr>
          <p:cNvSpPr>
            <a:spLocks noGrp="1"/>
          </p:cNvSpPr>
          <p:nvPr>
            <p:ph idx="1"/>
          </p:nvPr>
        </p:nvSpPr>
        <p:spPr>
          <a:xfrm>
            <a:off x="257175" y="85718"/>
            <a:ext cx="11715750" cy="6643695"/>
          </a:xfrm>
        </p:spPr>
        <p:txBody>
          <a:bodyPr>
            <a:noAutofit/>
          </a:bodyPr>
          <a:lstStyle/>
          <a:p>
            <a:pPr>
              <a:spcBef>
                <a:spcPts val="0"/>
              </a:spcBef>
              <a:buNone/>
            </a:pPr>
            <a:r>
              <a:rPr lang="en-US" altLang="en-US" sz="2400" dirty="0">
                <a:latin typeface="Perpetua" panose="02020502060401020303" pitchFamily="18" charset="0"/>
              </a:rPr>
              <a:t>class BoxDemo2 </a:t>
            </a:r>
          </a:p>
          <a:p>
            <a:pPr>
              <a:spcBef>
                <a:spcPts val="0"/>
              </a:spcBef>
              <a:buNone/>
            </a:pPr>
            <a:r>
              <a:rPr lang="en-US" altLang="en-US" sz="2400" dirty="0">
                <a:latin typeface="Perpetua" panose="02020502060401020303" pitchFamily="18" charset="0"/>
              </a:rPr>
              <a:t>{</a:t>
            </a:r>
          </a:p>
          <a:p>
            <a:pPr>
              <a:spcBef>
                <a:spcPts val="0"/>
              </a:spcBef>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Box mybox1 = new Box();</a:t>
            </a:r>
          </a:p>
          <a:p>
            <a:pPr>
              <a:spcBef>
                <a:spcPts val="0"/>
              </a:spcBef>
              <a:buNone/>
            </a:pPr>
            <a:r>
              <a:rPr lang="en-US" altLang="en-US" sz="2400" dirty="0">
                <a:solidFill>
                  <a:srgbClr val="FF0000"/>
                </a:solidFill>
                <a:latin typeface="Perpetua" panose="02020502060401020303" pitchFamily="18" charset="0"/>
              </a:rPr>
              <a:t>		Box mybox2 = new Box();</a:t>
            </a:r>
          </a:p>
          <a:p>
            <a:pPr>
              <a:spcBef>
                <a:spcPts val="0"/>
              </a:spcBef>
              <a:buNone/>
            </a:pPr>
            <a:r>
              <a:rPr lang="en-US" altLang="en-US" sz="2400" dirty="0">
                <a:latin typeface="Perpetua" panose="02020502060401020303" pitchFamily="18" charset="0"/>
              </a:rPr>
              <a:t>		double vol;</a:t>
            </a:r>
          </a:p>
          <a:p>
            <a:pPr>
              <a:spcBef>
                <a:spcPts val="0"/>
              </a:spcBef>
              <a:buNone/>
            </a:pPr>
            <a:r>
              <a:rPr lang="en-US" altLang="en-US" sz="2400" dirty="0">
                <a:latin typeface="Perpetua" panose="02020502060401020303" pitchFamily="18" charset="0"/>
              </a:rPr>
              <a:t>		mybox1.width = 10;</a:t>
            </a:r>
          </a:p>
          <a:p>
            <a:pPr>
              <a:spcBef>
                <a:spcPts val="0"/>
              </a:spcBef>
              <a:buNone/>
            </a:pPr>
            <a:r>
              <a:rPr lang="en-US" altLang="en-US" sz="2400" dirty="0">
                <a:latin typeface="Perpetua" panose="02020502060401020303" pitchFamily="18" charset="0"/>
              </a:rPr>
              <a:t>		mybox1.height = 20;</a:t>
            </a:r>
          </a:p>
          <a:p>
            <a:pPr>
              <a:spcBef>
                <a:spcPts val="0"/>
              </a:spcBef>
              <a:buNone/>
            </a:pPr>
            <a:r>
              <a:rPr lang="en-US" altLang="en-US" sz="2400" dirty="0">
                <a:latin typeface="Perpetua" panose="02020502060401020303" pitchFamily="18" charset="0"/>
              </a:rPr>
              <a:t>		mybox1.depth = 15;</a:t>
            </a:r>
          </a:p>
          <a:p>
            <a:pPr>
              <a:spcBef>
                <a:spcPts val="0"/>
              </a:spcBef>
              <a:buNone/>
            </a:pPr>
            <a:r>
              <a:rPr lang="en-US" altLang="en-US" sz="2400" dirty="0">
                <a:latin typeface="Perpetua" panose="02020502060401020303" pitchFamily="18" charset="0"/>
              </a:rPr>
              <a:t>		mybox2.width = 3;</a:t>
            </a:r>
          </a:p>
          <a:p>
            <a:pPr>
              <a:spcBef>
                <a:spcPts val="0"/>
              </a:spcBef>
              <a:buNone/>
            </a:pPr>
            <a:r>
              <a:rPr lang="en-US" altLang="en-US" sz="2400" dirty="0">
                <a:latin typeface="Perpetua" panose="02020502060401020303" pitchFamily="18" charset="0"/>
              </a:rPr>
              <a:t>		mybox2.height = 6;</a:t>
            </a:r>
          </a:p>
          <a:p>
            <a:pPr>
              <a:spcBef>
                <a:spcPts val="0"/>
              </a:spcBef>
              <a:buNone/>
            </a:pPr>
            <a:r>
              <a:rPr lang="en-US" altLang="en-US" sz="2400" dirty="0">
                <a:latin typeface="Perpetua" panose="02020502060401020303" pitchFamily="18" charset="0"/>
              </a:rPr>
              <a:t>		mybox2.depth = 9;</a:t>
            </a:r>
          </a:p>
          <a:p>
            <a:pPr>
              <a:spcBef>
                <a:spcPts val="0"/>
              </a:spcBef>
              <a:buNone/>
            </a:pPr>
            <a:r>
              <a:rPr lang="en-US" altLang="en-US" sz="2400" dirty="0">
                <a:latin typeface="Perpetua" panose="02020502060401020303" pitchFamily="18" charset="0"/>
              </a:rPr>
              <a:t>		vol = mybox1.width * mybox1.height * mybox1.depth;</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a:spcBef>
                <a:spcPts val="0"/>
              </a:spcBef>
              <a:buNone/>
            </a:pPr>
            <a:r>
              <a:rPr lang="en-US" altLang="en-US" sz="2400" dirty="0">
                <a:latin typeface="Perpetua" panose="02020502060401020303" pitchFamily="18" charset="0"/>
              </a:rPr>
              <a:t>		vol = mybox2.width * mybox2.height * mybox2.depth;</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a:t>
            </a:r>
          </a:p>
          <a:p>
            <a:pPr>
              <a:spcBef>
                <a:spcPts val="0"/>
              </a:spcBef>
              <a:buNone/>
            </a:pPr>
            <a:endParaRPr lang="en-US" altLang="en-US" sz="2400" dirty="0">
              <a:latin typeface="Perpetua" panose="02020502060401020303" pitchFamily="18" charset="0"/>
            </a:endParaRPr>
          </a:p>
          <a:p>
            <a:pPr>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D82D0D7D-A945-4DD0-9E58-172D2F3A7F61}"/>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8EF62B56-C64E-48F5-86BA-B95DC64F1AAB}"/>
              </a:ext>
            </a:extLst>
          </p:cNvPr>
          <p:cNvSpPr>
            <a:spLocks noGrp="1"/>
          </p:cNvSpPr>
          <p:nvPr>
            <p:ph type="sldNum" sz="quarter" idx="12"/>
          </p:nvPr>
        </p:nvSpPr>
        <p:spPr/>
        <p:txBody>
          <a:bodyPr/>
          <a:lstStyle/>
          <a:p>
            <a:fld id="{5FA48C45-9521-491C-91CF-B3D0F067F577}" type="slidenum">
              <a:rPr lang="en-IN" smtClean="0"/>
              <a:t>68</a:t>
            </a:fld>
            <a:endParaRPr lang="en-IN"/>
          </a:p>
        </p:txBody>
      </p:sp>
    </p:spTree>
    <p:extLst>
      <p:ext uri="{BB962C8B-B14F-4D97-AF65-F5344CB8AC3E}">
        <p14:creationId xmlns:p14="http://schemas.microsoft.com/office/powerpoint/2010/main" val="3835656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lstStyle/>
          <a:p>
            <a:pPr marL="0" indent="0">
              <a:buNone/>
            </a:pPr>
            <a:r>
              <a:rPr lang="en-US" altLang="en-US" b="1" dirty="0">
                <a:latin typeface="Perpetua" panose="02020502060401020303" pitchFamily="18" charset="0"/>
              </a:rPr>
              <a:t>Declaring Objects</a:t>
            </a:r>
          </a:p>
          <a:p>
            <a:pPr>
              <a:buNone/>
            </a:pPr>
            <a:r>
              <a:rPr lang="en-US" altLang="en-US" dirty="0">
                <a:latin typeface="Perpetua" panose="02020502060401020303" pitchFamily="18" charset="0"/>
              </a:rPr>
              <a:t>Box </a:t>
            </a:r>
            <a:r>
              <a:rPr lang="en-US" altLang="en-US" dirty="0" err="1">
                <a:latin typeface="Perpetua" panose="02020502060401020303" pitchFamily="18" charset="0"/>
              </a:rPr>
              <a:t>mybox</a:t>
            </a:r>
            <a:r>
              <a:rPr lang="en-US" altLang="en-US" dirty="0">
                <a:latin typeface="Perpetua" panose="02020502060401020303" pitchFamily="18" charset="0"/>
              </a:rPr>
              <a:t> = new Box();</a:t>
            </a:r>
          </a:p>
          <a:p>
            <a:pPr algn="just">
              <a:buNone/>
            </a:pPr>
            <a:r>
              <a:rPr lang="en-US" altLang="en-US" dirty="0">
                <a:latin typeface="Perpetua" panose="02020502060401020303" pitchFamily="18" charset="0"/>
              </a:rPr>
              <a:t>This statement combines the two steps just described. It can be rewritten like this to show each step more clearly:</a:t>
            </a:r>
          </a:p>
          <a:p>
            <a:pPr>
              <a:buNone/>
            </a:pPr>
            <a:r>
              <a:rPr lang="en-US" altLang="en-US" dirty="0">
                <a:latin typeface="Perpetua" panose="02020502060401020303" pitchFamily="18" charset="0"/>
              </a:rPr>
              <a:t>Box    </a:t>
            </a:r>
            <a:r>
              <a:rPr lang="en-US" altLang="en-US" dirty="0" err="1">
                <a:latin typeface="Perpetua" panose="02020502060401020303" pitchFamily="18" charset="0"/>
              </a:rPr>
              <a:t>mybox</a:t>
            </a:r>
            <a:r>
              <a:rPr lang="en-US" altLang="en-US" dirty="0">
                <a:latin typeface="Perpetua" panose="02020502060401020303" pitchFamily="18" charset="0"/>
              </a:rPr>
              <a:t>;             // declare reference to object</a:t>
            </a:r>
          </a:p>
          <a:p>
            <a:pPr>
              <a:buNone/>
            </a:pPr>
            <a:r>
              <a:rPr lang="en-US" altLang="en-US" dirty="0" err="1">
                <a:latin typeface="Perpetua" panose="02020502060401020303" pitchFamily="18" charset="0"/>
              </a:rPr>
              <a:t>mybox</a:t>
            </a:r>
            <a:r>
              <a:rPr lang="en-US" altLang="en-US" dirty="0">
                <a:latin typeface="Perpetua" panose="02020502060401020303" pitchFamily="18" charset="0"/>
              </a:rPr>
              <a:t> = new Box();    // allocate a Box object</a:t>
            </a:r>
          </a:p>
          <a:p>
            <a:endParaRPr lang="en-US" altLang="en-US" dirty="0">
              <a:latin typeface="Perpetua" panose="02020502060401020303" pitchFamily="18" charset="0"/>
            </a:endParaRPr>
          </a:p>
          <a:p>
            <a:pPr marL="0" indent="0">
              <a:buNone/>
            </a:pPr>
            <a:endParaRPr lang="en-IN" b="1" dirty="0">
              <a:latin typeface="Perpetua" panose="02020502060401020303" pitchFamily="18" charset="0"/>
            </a:endParaRPr>
          </a:p>
        </p:txBody>
      </p:sp>
      <p:pic>
        <p:nvPicPr>
          <p:cNvPr id="4" name="Picture 2">
            <a:extLst>
              <a:ext uri="{FF2B5EF4-FFF2-40B4-BE49-F238E27FC236}">
                <a16:creationId xmlns:a16="http://schemas.microsoft.com/office/drawing/2014/main" id="{D1981C9A-E4D6-4225-816A-7D8914618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15100" y="2809876"/>
            <a:ext cx="5486400" cy="3657600"/>
          </a:xfrm>
          <a:prstGeom prst="rect">
            <a:avLst/>
          </a:prstGeom>
          <a:noFill/>
        </p:spPr>
      </p:pic>
      <p:sp>
        <p:nvSpPr>
          <p:cNvPr id="2" name="Footer Placeholder 1">
            <a:extLst>
              <a:ext uri="{FF2B5EF4-FFF2-40B4-BE49-F238E27FC236}">
                <a16:creationId xmlns:a16="http://schemas.microsoft.com/office/drawing/2014/main" id="{A76C1AB8-ECAA-431D-AAD5-FDD745BD98B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ACAC0DF-74E2-41F7-835F-AA7CC7481CCD}"/>
              </a:ext>
            </a:extLst>
          </p:cNvPr>
          <p:cNvSpPr>
            <a:spLocks noGrp="1"/>
          </p:cNvSpPr>
          <p:nvPr>
            <p:ph type="sldNum" sz="quarter" idx="12"/>
          </p:nvPr>
        </p:nvSpPr>
        <p:spPr/>
        <p:txBody>
          <a:bodyPr/>
          <a:lstStyle/>
          <a:p>
            <a:fld id="{5FA48C45-9521-491C-91CF-B3D0F067F577}" type="slidenum">
              <a:rPr lang="en-IN" smtClean="0"/>
              <a:t>69</a:t>
            </a:fld>
            <a:endParaRPr lang="en-IN"/>
          </a:p>
        </p:txBody>
      </p:sp>
    </p:spTree>
    <p:extLst>
      <p:ext uri="{BB962C8B-B14F-4D97-AF65-F5344CB8AC3E}">
        <p14:creationId xmlns:p14="http://schemas.microsoft.com/office/powerpoint/2010/main" val="181086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481C-88B7-4884-8095-0F386BDD9717}"/>
              </a:ext>
            </a:extLst>
          </p:cNvPr>
          <p:cNvSpPr>
            <a:spLocks noGrp="1"/>
          </p:cNvSpPr>
          <p:nvPr>
            <p:ph type="title"/>
          </p:nvPr>
        </p:nvSpPr>
        <p:spPr>
          <a:xfrm>
            <a:off x="838200" y="365126"/>
            <a:ext cx="10515600" cy="718086"/>
          </a:xfrm>
        </p:spPr>
        <p:txBody>
          <a:bodyPr>
            <a:noAutofit/>
          </a:bodyPr>
          <a:lstStyle/>
          <a:p>
            <a:r>
              <a:rPr lang="en-IN" sz="3200" b="1" u="sng" dirty="0">
                <a:solidFill>
                  <a:srgbClr val="0070C0"/>
                </a:solidFill>
                <a:latin typeface="Perpetua" panose="02020502060401020303" pitchFamily="18" charset="0"/>
              </a:rPr>
              <a:t>Continuous Evaluation Procedure</a:t>
            </a:r>
          </a:p>
        </p:txBody>
      </p:sp>
      <p:sp>
        <p:nvSpPr>
          <p:cNvPr id="3" name="Content Placeholder 2">
            <a:extLst>
              <a:ext uri="{FF2B5EF4-FFF2-40B4-BE49-F238E27FC236}">
                <a16:creationId xmlns:a16="http://schemas.microsoft.com/office/drawing/2014/main" id="{332FCF27-0C01-47CC-9A56-AA8E6D60B296}"/>
              </a:ext>
            </a:extLst>
          </p:cNvPr>
          <p:cNvSpPr>
            <a:spLocks noGrp="1"/>
          </p:cNvSpPr>
          <p:nvPr>
            <p:ph idx="1"/>
          </p:nvPr>
        </p:nvSpPr>
        <p:spPr>
          <a:xfrm>
            <a:off x="838200" y="1223889"/>
            <a:ext cx="10515600" cy="4953074"/>
          </a:xfrm>
        </p:spPr>
        <p:txBody>
          <a:bodyPr/>
          <a:lstStyle/>
          <a:p>
            <a:pPr marL="0" indent="0">
              <a:buNone/>
            </a:pPr>
            <a:r>
              <a:rPr lang="en-IN" b="1" dirty="0">
                <a:latin typeface="Perpetua" panose="02020502060401020303" pitchFamily="18" charset="0"/>
              </a:rPr>
              <a:t>TASK – 1: </a:t>
            </a:r>
            <a:r>
              <a:rPr lang="en-IN" dirty="0">
                <a:latin typeface="Perpetua" panose="02020502060401020303" pitchFamily="18" charset="0"/>
              </a:rPr>
              <a:t>Programs &amp; Quiz (4M)</a:t>
            </a:r>
          </a:p>
          <a:p>
            <a:pPr marL="0" indent="0">
              <a:buNone/>
            </a:pPr>
            <a:r>
              <a:rPr lang="en-IN" b="1" dirty="0">
                <a:latin typeface="Perpetua" panose="02020502060401020303" pitchFamily="18" charset="0"/>
              </a:rPr>
              <a:t>TASK – 2: </a:t>
            </a:r>
            <a:r>
              <a:rPr lang="en-IN" dirty="0">
                <a:latin typeface="Perpetua" panose="02020502060401020303" pitchFamily="18" charset="0"/>
              </a:rPr>
              <a:t>Programs &amp; Quiz (4M)</a:t>
            </a:r>
          </a:p>
          <a:p>
            <a:pPr marL="0" indent="0">
              <a:buNone/>
            </a:pPr>
            <a:r>
              <a:rPr lang="en-IN" b="1" dirty="0">
                <a:latin typeface="Perpetua" panose="02020502060401020303" pitchFamily="18" charset="0"/>
              </a:rPr>
              <a:t>TASK – 3: </a:t>
            </a:r>
            <a:r>
              <a:rPr lang="en-IN" dirty="0">
                <a:latin typeface="Perpetua" panose="02020502060401020303" pitchFamily="18" charset="0"/>
              </a:rPr>
              <a:t>Assignment (2M)</a:t>
            </a:r>
          </a:p>
          <a:p>
            <a:pPr marL="0" indent="0">
              <a:buNone/>
            </a:pPr>
            <a:r>
              <a:rPr lang="en-IN" b="1" dirty="0">
                <a:latin typeface="Perpetua" panose="02020502060401020303" pitchFamily="18" charset="0"/>
              </a:rPr>
              <a:t>MSE-1: </a:t>
            </a:r>
            <a:r>
              <a:rPr lang="en-IN" dirty="0">
                <a:latin typeface="Perpetua" panose="02020502060401020303" pitchFamily="18" charset="0"/>
              </a:rPr>
              <a:t>UNIT – 1 &amp; UNIT – 2 (20M)</a:t>
            </a:r>
          </a:p>
          <a:p>
            <a:pPr marL="0" indent="0">
              <a:buNone/>
            </a:pPr>
            <a:r>
              <a:rPr lang="en-IN" b="1" dirty="0">
                <a:latin typeface="Perpetua" panose="02020502060401020303" pitchFamily="18" charset="0"/>
              </a:rPr>
              <a:t>MSE-2: </a:t>
            </a:r>
            <a:r>
              <a:rPr lang="en-IN" dirty="0">
                <a:latin typeface="Perpetua" panose="02020502060401020303" pitchFamily="18" charset="0"/>
              </a:rPr>
              <a:t>UNIT – 3 &amp; UNIT – 4 (20M)</a:t>
            </a:r>
          </a:p>
          <a:p>
            <a:pPr marL="0" indent="0">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D042B52E-0174-484A-BDE3-7D91985424D8}"/>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E9B47AB-77B1-481C-A7D1-DB20E06511F5}"/>
              </a:ext>
            </a:extLst>
          </p:cNvPr>
          <p:cNvSpPr>
            <a:spLocks noGrp="1"/>
          </p:cNvSpPr>
          <p:nvPr>
            <p:ph type="sldNum" sz="quarter" idx="12"/>
          </p:nvPr>
        </p:nvSpPr>
        <p:spPr/>
        <p:txBody>
          <a:bodyPr/>
          <a:lstStyle/>
          <a:p>
            <a:fld id="{5FA48C45-9521-491C-91CF-B3D0F067F577}" type="slidenum">
              <a:rPr lang="en-IN" smtClean="0"/>
              <a:t>7</a:t>
            </a:fld>
            <a:endParaRPr lang="en-IN"/>
          </a:p>
        </p:txBody>
      </p:sp>
    </p:spTree>
    <p:extLst>
      <p:ext uri="{BB962C8B-B14F-4D97-AF65-F5344CB8AC3E}">
        <p14:creationId xmlns:p14="http://schemas.microsoft.com/office/powerpoint/2010/main" val="6267104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lstStyle/>
          <a:p>
            <a:pPr marL="0" indent="0">
              <a:buNone/>
            </a:pPr>
            <a:r>
              <a:rPr lang="en-US" altLang="en-US" b="1" dirty="0">
                <a:latin typeface="Perpetua" panose="02020502060401020303" pitchFamily="18" charset="0"/>
              </a:rPr>
              <a:t>Assigning Object Reference Variables</a:t>
            </a:r>
          </a:p>
          <a:p>
            <a:pPr algn="just">
              <a:buNone/>
            </a:pPr>
            <a:r>
              <a:rPr lang="en-US" altLang="en-US" dirty="0">
                <a:latin typeface="Perpetua" panose="02020502060401020303" pitchFamily="18" charset="0"/>
              </a:rPr>
              <a:t>Box b1 = new Box();</a:t>
            </a:r>
          </a:p>
          <a:p>
            <a:pPr algn="just">
              <a:buNone/>
            </a:pPr>
            <a:r>
              <a:rPr lang="en-US" altLang="en-US" dirty="0">
                <a:latin typeface="Perpetua" panose="02020502060401020303" pitchFamily="18" charset="0"/>
              </a:rPr>
              <a:t>Box b2 = b1;</a:t>
            </a:r>
          </a:p>
          <a:p>
            <a:pPr algn="just">
              <a:buNone/>
            </a:pPr>
            <a:endParaRPr lang="en-US" altLang="en-US" dirty="0">
              <a:latin typeface="Perpetua" panose="02020502060401020303" pitchFamily="18" charset="0"/>
            </a:endParaRPr>
          </a:p>
          <a:p>
            <a:pPr algn="just">
              <a:buNone/>
            </a:pPr>
            <a:r>
              <a:rPr lang="en-US" altLang="en-US" dirty="0">
                <a:latin typeface="Perpetua" panose="02020502060401020303" pitchFamily="18" charset="0"/>
              </a:rPr>
              <a:t>Box b1 = new Box();</a:t>
            </a:r>
          </a:p>
          <a:p>
            <a:pPr algn="just">
              <a:buNone/>
            </a:pPr>
            <a:r>
              <a:rPr lang="en-US" altLang="en-US" dirty="0">
                <a:latin typeface="Perpetua" panose="02020502060401020303" pitchFamily="18" charset="0"/>
              </a:rPr>
              <a:t>Box b2 = b1;</a:t>
            </a:r>
          </a:p>
          <a:p>
            <a:pPr algn="just">
              <a:buNone/>
            </a:pPr>
            <a:r>
              <a:rPr lang="en-US" altLang="en-US" dirty="0">
                <a:latin typeface="Perpetua" panose="02020502060401020303" pitchFamily="18" charset="0"/>
              </a:rPr>
              <a:t>// ...</a:t>
            </a:r>
          </a:p>
          <a:p>
            <a:pPr algn="just">
              <a:buNone/>
            </a:pPr>
            <a:r>
              <a:rPr lang="en-US" altLang="en-US" dirty="0">
                <a:latin typeface="Perpetua" panose="02020502060401020303" pitchFamily="18" charset="0"/>
              </a:rPr>
              <a:t>b1 = null;</a:t>
            </a:r>
          </a:p>
          <a:p>
            <a:pPr algn="just">
              <a:buNone/>
            </a:pPr>
            <a:r>
              <a:rPr lang="en-US" altLang="en-US" dirty="0">
                <a:latin typeface="Perpetua" panose="02020502060401020303" pitchFamily="18" charset="0"/>
              </a:rPr>
              <a:t>Here, b1 has been set to null, but </a:t>
            </a:r>
            <a:r>
              <a:rPr lang="en-US" altLang="en-US" dirty="0">
                <a:solidFill>
                  <a:srgbClr val="FF0000"/>
                </a:solidFill>
                <a:latin typeface="Perpetua" panose="02020502060401020303" pitchFamily="18" charset="0"/>
              </a:rPr>
              <a:t>b2 still points to the original object</a:t>
            </a:r>
            <a:r>
              <a:rPr lang="en-US" altLang="en-US" dirty="0">
                <a:latin typeface="Perpetua" panose="02020502060401020303" pitchFamily="18" charset="0"/>
              </a:rPr>
              <a:t>.</a:t>
            </a:r>
          </a:p>
          <a:p>
            <a:pPr algn="just"/>
            <a:endParaRPr lang="en-US" altLang="en-US" b="1" dirty="0">
              <a:latin typeface="Perpetua" panose="02020502060401020303" pitchFamily="18" charset="0"/>
            </a:endParaRPr>
          </a:p>
          <a:p>
            <a:pPr algn="just">
              <a:buNone/>
            </a:pPr>
            <a:endParaRPr lang="en-US" altLang="en-US" dirty="0">
              <a:latin typeface="Perpetua" panose="02020502060401020303" pitchFamily="18" charset="0"/>
            </a:endParaRPr>
          </a:p>
          <a:p>
            <a:pPr marL="0" indent="0" algn="just">
              <a:buNone/>
            </a:pPr>
            <a:endParaRPr lang="en-IN" b="1" dirty="0">
              <a:latin typeface="Perpetua" panose="02020502060401020303" pitchFamily="18" charset="0"/>
            </a:endParaRPr>
          </a:p>
        </p:txBody>
      </p:sp>
      <p:pic>
        <p:nvPicPr>
          <p:cNvPr id="5" name="Picture 2">
            <a:extLst>
              <a:ext uri="{FF2B5EF4-FFF2-40B4-BE49-F238E27FC236}">
                <a16:creationId xmlns:a16="http://schemas.microsoft.com/office/drawing/2014/main" id="{EA367059-BFEA-498F-9B27-431649407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0" y="1176337"/>
            <a:ext cx="5181600" cy="2686050"/>
          </a:xfrm>
          <a:prstGeom prst="rect">
            <a:avLst/>
          </a:prstGeom>
          <a:noFill/>
        </p:spPr>
      </p:pic>
      <p:sp>
        <p:nvSpPr>
          <p:cNvPr id="2" name="Footer Placeholder 1">
            <a:extLst>
              <a:ext uri="{FF2B5EF4-FFF2-40B4-BE49-F238E27FC236}">
                <a16:creationId xmlns:a16="http://schemas.microsoft.com/office/drawing/2014/main" id="{F5BCDF16-DAD4-49E8-8A4C-E1668194522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32AFB42C-53CC-4144-A5B3-D151F8341818}"/>
              </a:ext>
            </a:extLst>
          </p:cNvPr>
          <p:cNvSpPr>
            <a:spLocks noGrp="1"/>
          </p:cNvSpPr>
          <p:nvPr>
            <p:ph type="sldNum" sz="quarter" idx="12"/>
          </p:nvPr>
        </p:nvSpPr>
        <p:spPr/>
        <p:txBody>
          <a:bodyPr/>
          <a:lstStyle/>
          <a:p>
            <a:fld id="{5FA48C45-9521-491C-91CF-B3D0F067F577}" type="slidenum">
              <a:rPr lang="en-IN" smtClean="0"/>
              <a:t>70</a:t>
            </a:fld>
            <a:endParaRPr lang="en-IN"/>
          </a:p>
        </p:txBody>
      </p:sp>
    </p:spTree>
    <p:extLst>
      <p:ext uri="{BB962C8B-B14F-4D97-AF65-F5344CB8AC3E}">
        <p14:creationId xmlns:p14="http://schemas.microsoft.com/office/powerpoint/2010/main" val="1392478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lstStyle/>
          <a:p>
            <a:pPr marL="0" indent="0">
              <a:buNone/>
            </a:pPr>
            <a:r>
              <a:rPr lang="en-US" altLang="en-US" b="1" dirty="0">
                <a:latin typeface="Perpetua" panose="02020502060401020303" pitchFamily="18" charset="0"/>
              </a:rPr>
              <a:t>Introducing Methods </a:t>
            </a:r>
          </a:p>
          <a:p>
            <a:pPr marL="0" indent="0">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type name(parameter-list)</a:t>
            </a: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	    // body of method</a:t>
            </a:r>
          </a:p>
          <a:p>
            <a:pPr>
              <a:buNone/>
            </a:pPr>
            <a:r>
              <a:rPr lang="en-US" altLang="en-US" dirty="0">
                <a:latin typeface="Perpetua" panose="02020502060401020303" pitchFamily="18" charset="0"/>
              </a:rPr>
              <a:t>}</a:t>
            </a:r>
          </a:p>
          <a:p>
            <a:pPr>
              <a:buNone/>
            </a:pPr>
            <a:r>
              <a:rPr lang="en-US" altLang="en-US" b="1" dirty="0">
                <a:latin typeface="Perpetua" panose="02020502060401020303" pitchFamily="18" charset="0"/>
              </a:rPr>
              <a:t>Adding a Method to the Box Class</a:t>
            </a:r>
            <a:br>
              <a:rPr lang="en-US" altLang="en-US" sz="3600" b="1" dirty="0">
                <a:latin typeface="Perpetua" panose="02020502060401020303" pitchFamily="18" charset="0"/>
              </a:rPr>
            </a:br>
            <a:endParaRPr lang="en-US" altLang="en-US" b="1" dirty="0">
              <a:latin typeface="Perpetua" panose="02020502060401020303" pitchFamily="18" charset="0"/>
            </a:endParaRPr>
          </a:p>
          <a:p>
            <a:pPr algn="just">
              <a:buNone/>
            </a:pPr>
            <a:endParaRPr lang="en-US" altLang="en-US" dirty="0">
              <a:latin typeface="Perpetua" panose="02020502060401020303" pitchFamily="18" charset="0"/>
            </a:endParaRPr>
          </a:p>
          <a:p>
            <a:pPr marL="0" indent="0" algn="just">
              <a:buNone/>
            </a:pPr>
            <a:endParaRPr lang="en-IN" b="1" dirty="0">
              <a:latin typeface="Perpetua" panose="02020502060401020303" pitchFamily="18" charset="0"/>
            </a:endParaRPr>
          </a:p>
        </p:txBody>
      </p:sp>
      <p:sp>
        <p:nvSpPr>
          <p:cNvPr id="2" name="Footer Placeholder 1">
            <a:extLst>
              <a:ext uri="{FF2B5EF4-FFF2-40B4-BE49-F238E27FC236}">
                <a16:creationId xmlns:a16="http://schemas.microsoft.com/office/drawing/2014/main" id="{4D6D1704-CE38-4040-B351-9123EDA2CBE9}"/>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BCB085D7-F076-4883-8F63-700A6258A54E}"/>
              </a:ext>
            </a:extLst>
          </p:cNvPr>
          <p:cNvSpPr>
            <a:spLocks noGrp="1"/>
          </p:cNvSpPr>
          <p:nvPr>
            <p:ph type="sldNum" sz="quarter" idx="12"/>
          </p:nvPr>
        </p:nvSpPr>
        <p:spPr/>
        <p:txBody>
          <a:bodyPr/>
          <a:lstStyle/>
          <a:p>
            <a:fld id="{5FA48C45-9521-491C-91CF-B3D0F067F577}" type="slidenum">
              <a:rPr lang="en-IN" smtClean="0"/>
              <a:t>71</a:t>
            </a:fld>
            <a:endParaRPr lang="en-IN"/>
          </a:p>
        </p:txBody>
      </p:sp>
    </p:spTree>
    <p:extLst>
      <p:ext uri="{BB962C8B-B14F-4D97-AF65-F5344CB8AC3E}">
        <p14:creationId xmlns:p14="http://schemas.microsoft.com/office/powerpoint/2010/main" val="9465721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normAutofit lnSpcReduction="10000"/>
          </a:bodyPr>
          <a:lstStyle/>
          <a:p>
            <a:pPr>
              <a:buNone/>
            </a:pPr>
            <a:r>
              <a:rPr lang="en-US" altLang="en-US" dirty="0">
                <a:latin typeface="Perpetua" panose="02020502060401020303" pitchFamily="18" charset="0"/>
              </a:rPr>
              <a:t>class Box</a:t>
            </a: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	double width;</a:t>
            </a:r>
          </a:p>
          <a:p>
            <a:pPr>
              <a:buNone/>
            </a:pPr>
            <a:r>
              <a:rPr lang="en-US" altLang="en-US" dirty="0">
                <a:latin typeface="Perpetua" panose="02020502060401020303" pitchFamily="18" charset="0"/>
              </a:rPr>
              <a:t>	double height;</a:t>
            </a:r>
          </a:p>
          <a:p>
            <a:pPr>
              <a:buNone/>
            </a:pPr>
            <a:r>
              <a:rPr lang="en-US" altLang="en-US" dirty="0">
                <a:latin typeface="Perpetua" panose="02020502060401020303" pitchFamily="18" charset="0"/>
              </a:rPr>
              <a:t>	double depth;</a:t>
            </a:r>
          </a:p>
          <a:p>
            <a:pPr>
              <a:buNone/>
            </a:pPr>
            <a:r>
              <a:rPr lang="en-US" altLang="en-US" dirty="0">
                <a:latin typeface="Perpetua" panose="02020502060401020303" pitchFamily="18" charset="0"/>
              </a:rPr>
              <a:t>	// display volume of a box</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	void volume()</a:t>
            </a: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		</a:t>
            </a:r>
            <a:r>
              <a:rPr lang="en-US" altLang="en-US" dirty="0" err="1">
                <a:latin typeface="Perpetua" panose="02020502060401020303" pitchFamily="18" charset="0"/>
              </a:rPr>
              <a:t>System.out.print</a:t>
            </a:r>
            <a:r>
              <a:rPr lang="en-US" altLang="en-US" dirty="0">
                <a:latin typeface="Perpetua" panose="02020502060401020303" pitchFamily="18" charset="0"/>
              </a:rPr>
              <a:t>("Volume is ");</a:t>
            </a:r>
          </a:p>
          <a:p>
            <a:pPr>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(width * height * depth);</a:t>
            </a: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a:t>
            </a:r>
          </a:p>
          <a:p>
            <a:endParaRPr lang="en-US" altLang="en-US" sz="3200" dirty="0">
              <a:latin typeface="Perpetua" panose="02020502060401020303" pitchFamily="18" charset="0"/>
            </a:endParaRPr>
          </a:p>
        </p:txBody>
      </p:sp>
      <p:sp>
        <p:nvSpPr>
          <p:cNvPr id="2" name="Footer Placeholder 1">
            <a:extLst>
              <a:ext uri="{FF2B5EF4-FFF2-40B4-BE49-F238E27FC236}">
                <a16:creationId xmlns:a16="http://schemas.microsoft.com/office/drawing/2014/main" id="{33B36829-157F-4546-B4AC-27537E0B85D7}"/>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4F3761B-62C6-405D-A2A3-D9173DA0E269}"/>
              </a:ext>
            </a:extLst>
          </p:cNvPr>
          <p:cNvSpPr>
            <a:spLocks noGrp="1"/>
          </p:cNvSpPr>
          <p:nvPr>
            <p:ph type="sldNum" sz="quarter" idx="12"/>
          </p:nvPr>
        </p:nvSpPr>
        <p:spPr/>
        <p:txBody>
          <a:bodyPr/>
          <a:lstStyle/>
          <a:p>
            <a:fld id="{5FA48C45-9521-491C-91CF-B3D0F067F577}" type="slidenum">
              <a:rPr lang="en-IN" smtClean="0"/>
              <a:t>72</a:t>
            </a:fld>
            <a:endParaRPr lang="en-IN"/>
          </a:p>
        </p:txBody>
      </p:sp>
    </p:spTree>
    <p:extLst>
      <p:ext uri="{BB962C8B-B14F-4D97-AF65-F5344CB8AC3E}">
        <p14:creationId xmlns:p14="http://schemas.microsoft.com/office/powerpoint/2010/main" val="3704078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normAutofit/>
          </a:bodyPr>
          <a:lstStyle/>
          <a:p>
            <a:pPr>
              <a:spcBef>
                <a:spcPts val="0"/>
              </a:spcBef>
              <a:buNone/>
            </a:pPr>
            <a:r>
              <a:rPr lang="en-US" altLang="en-US" sz="2400" dirty="0">
                <a:latin typeface="Perpetua" panose="02020502060401020303" pitchFamily="18" charset="0"/>
              </a:rPr>
              <a:t>class BoxDemo3 </a:t>
            </a:r>
          </a:p>
          <a:p>
            <a:pPr>
              <a:spcBef>
                <a:spcPts val="0"/>
              </a:spcBef>
              <a:buNone/>
            </a:pPr>
            <a:r>
              <a:rPr lang="en-US" altLang="en-US" sz="2400" dirty="0">
                <a:latin typeface="Perpetua" panose="02020502060401020303" pitchFamily="18" charset="0"/>
              </a:rPr>
              <a:t>{</a:t>
            </a:r>
          </a:p>
          <a:p>
            <a:pPr>
              <a:spcBef>
                <a:spcPts val="0"/>
              </a:spcBef>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	Box mybox1 = new Box();</a:t>
            </a:r>
          </a:p>
          <a:p>
            <a:pPr>
              <a:spcBef>
                <a:spcPts val="0"/>
              </a:spcBef>
              <a:buNone/>
            </a:pPr>
            <a:r>
              <a:rPr lang="en-US" altLang="en-US" sz="2400" dirty="0">
                <a:latin typeface="Perpetua" panose="02020502060401020303" pitchFamily="18" charset="0"/>
              </a:rPr>
              <a:t>		Box mybox2 = new Box();</a:t>
            </a:r>
          </a:p>
          <a:p>
            <a:pPr>
              <a:spcBef>
                <a:spcPts val="0"/>
              </a:spcBef>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 assign values to mybox1's instance variables</a:t>
            </a:r>
          </a:p>
          <a:p>
            <a:pPr>
              <a:spcBef>
                <a:spcPts val="0"/>
              </a:spcBef>
              <a:buNone/>
            </a:pPr>
            <a:r>
              <a:rPr lang="en-US" altLang="en-US" sz="2400" dirty="0">
                <a:latin typeface="Perpetua" panose="02020502060401020303" pitchFamily="18" charset="0"/>
              </a:rPr>
              <a:t>		mybox1.width = 10;</a:t>
            </a:r>
          </a:p>
          <a:p>
            <a:pPr>
              <a:spcBef>
                <a:spcPts val="0"/>
              </a:spcBef>
              <a:buNone/>
            </a:pPr>
            <a:r>
              <a:rPr lang="en-US" altLang="en-US" sz="2400" dirty="0">
                <a:latin typeface="Perpetua" panose="02020502060401020303" pitchFamily="18" charset="0"/>
              </a:rPr>
              <a:t>		mybox1.height = 20;</a:t>
            </a:r>
          </a:p>
          <a:p>
            <a:pPr>
              <a:spcBef>
                <a:spcPts val="0"/>
              </a:spcBef>
              <a:buNone/>
            </a:pPr>
            <a:r>
              <a:rPr lang="en-US" altLang="en-US" sz="2400" dirty="0">
                <a:latin typeface="Perpetua" panose="02020502060401020303" pitchFamily="18" charset="0"/>
              </a:rPr>
              <a:t>		mybox1.depth = 15;</a:t>
            </a:r>
          </a:p>
          <a:p>
            <a:pPr>
              <a:spcBef>
                <a:spcPts val="0"/>
              </a:spcBef>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 assign different values to mybox2's*/</a:t>
            </a:r>
          </a:p>
          <a:p>
            <a:pPr>
              <a:spcBef>
                <a:spcPts val="0"/>
              </a:spcBef>
              <a:buNone/>
            </a:pPr>
            <a:r>
              <a:rPr lang="en-US" altLang="en-US" sz="2400" dirty="0">
                <a:latin typeface="Perpetua" panose="02020502060401020303" pitchFamily="18" charset="0"/>
              </a:rPr>
              <a:t>		instance variables */</a:t>
            </a:r>
          </a:p>
          <a:p>
            <a:pPr>
              <a:spcBef>
                <a:spcPts val="0"/>
              </a:spcBef>
              <a:buNone/>
            </a:pPr>
            <a:r>
              <a:rPr lang="en-US" altLang="en-US" sz="2400" dirty="0">
                <a:latin typeface="Perpetua" panose="02020502060401020303" pitchFamily="18" charset="0"/>
              </a:rPr>
              <a:t>		mybox2.width = 3;</a:t>
            </a:r>
          </a:p>
          <a:p>
            <a:pPr>
              <a:spcBef>
                <a:spcPts val="0"/>
              </a:spcBef>
              <a:buNone/>
            </a:pPr>
            <a:r>
              <a:rPr lang="en-US" altLang="en-US" sz="2400" dirty="0">
                <a:latin typeface="Perpetua" panose="02020502060401020303" pitchFamily="18" charset="0"/>
              </a:rPr>
              <a:t>		mybox2.height = 6;</a:t>
            </a:r>
          </a:p>
          <a:p>
            <a:pPr>
              <a:spcBef>
                <a:spcPts val="0"/>
              </a:spcBef>
              <a:buNone/>
            </a:pPr>
            <a:r>
              <a:rPr lang="en-US" altLang="en-US" sz="2400" dirty="0">
                <a:latin typeface="Perpetua" panose="02020502060401020303" pitchFamily="18" charset="0"/>
              </a:rPr>
              <a:t>		mybox2.depth = 9;</a:t>
            </a:r>
          </a:p>
          <a:p>
            <a:pPr>
              <a:spcBef>
                <a:spcPts val="0"/>
              </a:spcBef>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 display volume of first box</a:t>
            </a:r>
          </a:p>
          <a:p>
            <a:pPr>
              <a:spcBef>
                <a:spcPts val="0"/>
              </a:spcBef>
              <a:buNone/>
            </a:pPr>
            <a:r>
              <a:rPr lang="en-US" altLang="en-US" sz="2400" dirty="0">
                <a:latin typeface="Perpetua" panose="02020502060401020303" pitchFamily="18" charset="0"/>
              </a:rPr>
              <a:t>		mybox1.volume();</a:t>
            </a:r>
          </a:p>
          <a:p>
            <a:pPr>
              <a:spcBef>
                <a:spcPts val="0"/>
              </a:spcBef>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 display volume of second box</a:t>
            </a:r>
          </a:p>
          <a:p>
            <a:pPr>
              <a:spcBef>
                <a:spcPts val="0"/>
              </a:spcBef>
              <a:buNone/>
            </a:pPr>
            <a:r>
              <a:rPr lang="en-US" altLang="en-US" sz="2400" dirty="0">
                <a:latin typeface="Perpetua" panose="02020502060401020303" pitchFamily="18" charset="0"/>
              </a:rPr>
              <a:t>		mybox2.volume();   </a:t>
            </a:r>
          </a:p>
          <a:p>
            <a:pPr>
              <a:spcBef>
                <a:spcPts val="0"/>
              </a:spcBef>
              <a:buNone/>
            </a:pPr>
            <a:r>
              <a:rPr lang="en-US" altLang="en-US" sz="2400" dirty="0">
                <a:latin typeface="Perpetua" panose="02020502060401020303" pitchFamily="18" charset="0"/>
              </a:rPr>
              <a:t>	} }</a:t>
            </a:r>
          </a:p>
          <a:p>
            <a:pPr>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B97998FE-867F-4A9D-9A74-ED66DCEDC928}"/>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4413F4C9-C7B5-41D8-9E69-4AB7D47DAFEB}"/>
              </a:ext>
            </a:extLst>
          </p:cNvPr>
          <p:cNvSpPr>
            <a:spLocks noGrp="1"/>
          </p:cNvSpPr>
          <p:nvPr>
            <p:ph type="sldNum" sz="quarter" idx="12"/>
          </p:nvPr>
        </p:nvSpPr>
        <p:spPr/>
        <p:txBody>
          <a:bodyPr/>
          <a:lstStyle/>
          <a:p>
            <a:fld id="{5FA48C45-9521-491C-91CF-B3D0F067F577}" type="slidenum">
              <a:rPr lang="en-IN" smtClean="0"/>
              <a:t>73</a:t>
            </a:fld>
            <a:endParaRPr lang="en-IN"/>
          </a:p>
        </p:txBody>
      </p:sp>
    </p:spTree>
    <p:extLst>
      <p:ext uri="{BB962C8B-B14F-4D97-AF65-F5344CB8AC3E}">
        <p14:creationId xmlns:p14="http://schemas.microsoft.com/office/powerpoint/2010/main" val="31064393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normAutofit/>
          </a:bodyPr>
          <a:lstStyle/>
          <a:p>
            <a:pPr marL="0" indent="0">
              <a:spcBef>
                <a:spcPts val="0"/>
              </a:spcBef>
              <a:buNone/>
            </a:pPr>
            <a:r>
              <a:rPr lang="en-US" altLang="en-US" b="1" dirty="0">
                <a:latin typeface="Perpetua" panose="02020502060401020303" pitchFamily="18" charset="0"/>
              </a:rPr>
              <a:t>Returning value</a:t>
            </a:r>
          </a:p>
          <a:p>
            <a:pPr>
              <a:buNone/>
            </a:pPr>
            <a:r>
              <a:rPr lang="en-US" altLang="en-US" sz="2400" dirty="0">
                <a:latin typeface="Perpetua" panose="02020502060401020303" pitchFamily="18" charset="0"/>
              </a:rPr>
              <a:t>// Now, volume() returns the volume of a box.</a:t>
            </a:r>
          </a:p>
          <a:p>
            <a:pPr>
              <a:buNone/>
            </a:pPr>
            <a:r>
              <a:rPr lang="en-US" altLang="en-US" sz="2400" dirty="0">
                <a:latin typeface="Perpetua" panose="02020502060401020303" pitchFamily="18" charset="0"/>
              </a:rPr>
              <a:t>	class Box</a:t>
            </a:r>
          </a:p>
          <a:p>
            <a:pPr>
              <a:buNone/>
            </a:pPr>
            <a:r>
              <a:rPr lang="en-US" altLang="en-US" sz="2400" dirty="0">
                <a:latin typeface="Perpetua" panose="02020502060401020303" pitchFamily="18" charset="0"/>
              </a:rPr>
              <a:t> 	{</a:t>
            </a:r>
          </a:p>
          <a:p>
            <a:pPr>
              <a:buNone/>
            </a:pPr>
            <a:r>
              <a:rPr lang="en-US" altLang="en-US" sz="2400" dirty="0">
                <a:latin typeface="Perpetua" panose="02020502060401020303" pitchFamily="18" charset="0"/>
              </a:rPr>
              <a:t>		double width;</a:t>
            </a:r>
          </a:p>
          <a:p>
            <a:pPr>
              <a:buNone/>
            </a:pPr>
            <a:r>
              <a:rPr lang="en-US" altLang="en-US" sz="2400" dirty="0">
                <a:latin typeface="Perpetua" panose="02020502060401020303" pitchFamily="18" charset="0"/>
              </a:rPr>
              <a:t>		double height;</a:t>
            </a:r>
          </a:p>
          <a:p>
            <a:pPr>
              <a:buNone/>
            </a:pPr>
            <a:r>
              <a:rPr lang="en-US" altLang="en-US" sz="2400" dirty="0">
                <a:latin typeface="Perpetua" panose="02020502060401020303" pitchFamily="18" charset="0"/>
              </a:rPr>
              <a:t>		double depth;</a:t>
            </a:r>
          </a:p>
          <a:p>
            <a:pPr>
              <a:buNone/>
            </a:pPr>
            <a:endParaRPr lang="en-US" altLang="en-US" sz="2400" dirty="0">
              <a:latin typeface="Perpetua" panose="02020502060401020303" pitchFamily="18" charset="0"/>
            </a:endParaRPr>
          </a:p>
          <a:p>
            <a:pPr>
              <a:buNone/>
            </a:pPr>
            <a:r>
              <a:rPr lang="en-US" altLang="en-US" sz="2400" dirty="0">
                <a:latin typeface="Perpetua" panose="02020502060401020303" pitchFamily="18" charset="0"/>
              </a:rPr>
              <a:t>		// compute and return volume</a:t>
            </a:r>
          </a:p>
          <a:p>
            <a:pPr>
              <a:buNone/>
            </a:pPr>
            <a:r>
              <a:rPr lang="en-US" altLang="en-US" sz="2400" dirty="0">
                <a:latin typeface="Perpetua" panose="02020502060401020303" pitchFamily="18" charset="0"/>
              </a:rPr>
              <a:t>		double volume()</a:t>
            </a:r>
          </a:p>
          <a:p>
            <a:pPr>
              <a:buNone/>
            </a:pPr>
            <a:r>
              <a:rPr lang="en-US" altLang="en-US" sz="2400" dirty="0">
                <a:latin typeface="Perpetua" panose="02020502060401020303" pitchFamily="18" charset="0"/>
              </a:rPr>
              <a:t> 		{</a:t>
            </a:r>
          </a:p>
          <a:p>
            <a:pPr>
              <a:buNone/>
            </a:pPr>
            <a:r>
              <a:rPr lang="en-US" altLang="en-US" sz="2400" dirty="0">
                <a:latin typeface="Perpetua" panose="02020502060401020303" pitchFamily="18" charset="0"/>
              </a:rPr>
              <a:t>			return width * height * depth;</a:t>
            </a:r>
          </a:p>
          <a:p>
            <a:pPr>
              <a:buNone/>
            </a:pPr>
            <a:r>
              <a:rPr lang="en-US" altLang="en-US" sz="2400" dirty="0">
                <a:latin typeface="Perpetua" panose="02020502060401020303" pitchFamily="18" charset="0"/>
              </a:rPr>
              <a:t>		}</a:t>
            </a:r>
          </a:p>
          <a:p>
            <a:pPr>
              <a:buNone/>
            </a:pPr>
            <a:r>
              <a:rPr lang="en-US" altLang="en-US" sz="2400" dirty="0">
                <a:latin typeface="Perpetua" panose="02020502060401020303" pitchFamily="18" charset="0"/>
              </a:rPr>
              <a:t>	}</a:t>
            </a:r>
          </a:p>
          <a:p>
            <a:endParaRPr lang="en-US" altLang="en-US" sz="2400" dirty="0">
              <a:latin typeface="Perpetua" panose="02020502060401020303" pitchFamily="18" charset="0"/>
            </a:endParaRPr>
          </a:p>
          <a:p>
            <a:pPr marL="0" indent="0">
              <a:spcBef>
                <a:spcPts val="0"/>
              </a:spcBef>
              <a:buNone/>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7A384B28-3F8E-4F66-B5D7-3F2C986FE9A8}"/>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F5B28FB6-138C-42F0-B2DF-6584E4FE7CE0}"/>
              </a:ext>
            </a:extLst>
          </p:cNvPr>
          <p:cNvSpPr>
            <a:spLocks noGrp="1"/>
          </p:cNvSpPr>
          <p:nvPr>
            <p:ph type="sldNum" sz="quarter" idx="12"/>
          </p:nvPr>
        </p:nvSpPr>
        <p:spPr/>
        <p:txBody>
          <a:bodyPr/>
          <a:lstStyle/>
          <a:p>
            <a:fld id="{5FA48C45-9521-491C-91CF-B3D0F067F577}" type="slidenum">
              <a:rPr lang="en-IN" smtClean="0"/>
              <a:t>74</a:t>
            </a:fld>
            <a:endParaRPr lang="en-IN"/>
          </a:p>
        </p:txBody>
      </p:sp>
    </p:spTree>
    <p:extLst>
      <p:ext uri="{BB962C8B-B14F-4D97-AF65-F5344CB8AC3E}">
        <p14:creationId xmlns:p14="http://schemas.microsoft.com/office/powerpoint/2010/main" val="39123207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normAutofit fontScale="92500" lnSpcReduction="10000"/>
          </a:bodyPr>
          <a:lstStyle/>
          <a:p>
            <a:pPr>
              <a:spcBef>
                <a:spcPts val="0"/>
              </a:spcBef>
              <a:buNone/>
            </a:pPr>
            <a:r>
              <a:rPr lang="en-US" altLang="en-US" dirty="0">
                <a:latin typeface="Perpetua" panose="02020502060401020303" pitchFamily="18" charset="0"/>
              </a:rPr>
              <a:t>class BoxDemo4 </a:t>
            </a:r>
          </a:p>
          <a:p>
            <a:pPr>
              <a:spcBef>
                <a:spcPts val="0"/>
              </a:spcBef>
              <a:buNone/>
            </a:pPr>
            <a:r>
              <a:rPr lang="en-US" altLang="en-US" dirty="0">
                <a:latin typeface="Perpetua" panose="02020502060401020303" pitchFamily="18" charset="0"/>
              </a:rPr>
              <a:t>{</a:t>
            </a:r>
          </a:p>
          <a:p>
            <a:pPr>
              <a:spcBef>
                <a:spcPts val="0"/>
              </a:spcBef>
              <a:buNone/>
            </a:pPr>
            <a:r>
              <a:rPr lang="en-US" altLang="en-US" dirty="0">
                <a:latin typeface="Perpetua" panose="02020502060401020303" pitchFamily="18" charset="0"/>
              </a:rPr>
              <a:t>	   public static void main(String </a:t>
            </a:r>
            <a:r>
              <a:rPr lang="en-US" altLang="en-US" dirty="0" err="1">
                <a:latin typeface="Perpetua" panose="02020502060401020303" pitchFamily="18" charset="0"/>
              </a:rPr>
              <a:t>args</a:t>
            </a:r>
            <a:r>
              <a:rPr lang="en-US" altLang="en-US" dirty="0">
                <a:latin typeface="Perpetua" panose="02020502060401020303" pitchFamily="18" charset="0"/>
              </a:rPr>
              <a:t>[]) </a:t>
            </a:r>
          </a:p>
          <a:p>
            <a:pPr>
              <a:spcBef>
                <a:spcPts val="0"/>
              </a:spcBef>
              <a:buNone/>
            </a:pPr>
            <a:r>
              <a:rPr lang="en-US" altLang="en-US" dirty="0">
                <a:latin typeface="Perpetua" panose="02020502060401020303" pitchFamily="18" charset="0"/>
              </a:rPr>
              <a:t>	  {</a:t>
            </a:r>
          </a:p>
          <a:p>
            <a:pPr>
              <a:spcBef>
                <a:spcPts val="0"/>
              </a:spcBef>
              <a:buNone/>
            </a:pP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Box mybox1 = new Box();</a:t>
            </a:r>
          </a:p>
          <a:p>
            <a:pPr>
              <a:spcBef>
                <a:spcPts val="0"/>
              </a:spcBef>
              <a:buNone/>
            </a:pPr>
            <a:r>
              <a:rPr lang="en-US" altLang="en-US" dirty="0">
                <a:solidFill>
                  <a:srgbClr val="FF0000"/>
                </a:solidFill>
                <a:latin typeface="Perpetua" panose="02020502060401020303" pitchFamily="18" charset="0"/>
              </a:rPr>
              <a:t>		Box mybox2 = new Box();</a:t>
            </a:r>
          </a:p>
          <a:p>
            <a:pPr>
              <a:spcBef>
                <a:spcPts val="0"/>
              </a:spcBef>
              <a:buNone/>
            </a:pPr>
            <a:r>
              <a:rPr lang="en-US" altLang="en-US" dirty="0">
                <a:latin typeface="Perpetua" panose="02020502060401020303" pitchFamily="18" charset="0"/>
              </a:rPr>
              <a:t>		double vol;</a:t>
            </a:r>
          </a:p>
          <a:p>
            <a:pPr>
              <a:spcBef>
                <a:spcPts val="0"/>
              </a:spcBef>
              <a:buNone/>
            </a:pPr>
            <a:r>
              <a:rPr lang="en-US" altLang="en-US" dirty="0">
                <a:latin typeface="Perpetua" panose="02020502060401020303" pitchFamily="18" charset="0"/>
              </a:rPr>
              <a:t>		mybox1.width = 10;</a:t>
            </a:r>
          </a:p>
          <a:p>
            <a:pPr>
              <a:spcBef>
                <a:spcPts val="0"/>
              </a:spcBef>
              <a:buNone/>
            </a:pPr>
            <a:r>
              <a:rPr lang="en-US" altLang="en-US" dirty="0">
                <a:latin typeface="Perpetua" panose="02020502060401020303" pitchFamily="18" charset="0"/>
              </a:rPr>
              <a:t>		mybox1.height = 20;</a:t>
            </a:r>
          </a:p>
          <a:p>
            <a:pPr>
              <a:spcBef>
                <a:spcPts val="0"/>
              </a:spcBef>
              <a:buNone/>
            </a:pPr>
            <a:r>
              <a:rPr lang="en-US" altLang="en-US" dirty="0">
                <a:latin typeface="Perpetua" panose="02020502060401020303" pitchFamily="18" charset="0"/>
              </a:rPr>
              <a:t>		mybox1.depth = 15;</a:t>
            </a:r>
          </a:p>
          <a:p>
            <a:pPr>
              <a:spcBef>
                <a:spcPts val="0"/>
              </a:spcBef>
              <a:buNone/>
            </a:pPr>
            <a:r>
              <a:rPr lang="en-US" altLang="en-US" dirty="0">
                <a:latin typeface="Perpetua" panose="02020502060401020303" pitchFamily="18" charset="0"/>
              </a:rPr>
              <a:t>		</a:t>
            </a:r>
          </a:p>
          <a:p>
            <a:pPr>
              <a:spcBef>
                <a:spcPts val="0"/>
              </a:spcBef>
              <a:buNone/>
            </a:pPr>
            <a:r>
              <a:rPr lang="en-US" altLang="en-US" dirty="0">
                <a:latin typeface="Perpetua" panose="02020502060401020303" pitchFamily="18" charset="0"/>
              </a:rPr>
              <a:t>		mybox2.width = 3;</a:t>
            </a:r>
          </a:p>
          <a:p>
            <a:pPr>
              <a:spcBef>
                <a:spcPts val="0"/>
              </a:spcBef>
              <a:buNone/>
            </a:pPr>
            <a:r>
              <a:rPr lang="en-US" altLang="en-US" dirty="0">
                <a:latin typeface="Perpetua" panose="02020502060401020303" pitchFamily="18" charset="0"/>
              </a:rPr>
              <a:t>		mybox2.height = 6;</a:t>
            </a:r>
          </a:p>
          <a:p>
            <a:pPr>
              <a:spcBef>
                <a:spcPts val="0"/>
              </a:spcBef>
              <a:buNone/>
            </a:pPr>
            <a:r>
              <a:rPr lang="en-US" altLang="en-US" dirty="0">
                <a:latin typeface="Perpetua" panose="02020502060401020303" pitchFamily="18" charset="0"/>
              </a:rPr>
              <a:t>		mybox2.depth = 9;</a:t>
            </a:r>
          </a:p>
          <a:p>
            <a:pPr>
              <a:spcBef>
                <a:spcPts val="0"/>
              </a:spcBef>
              <a:buNone/>
            </a:pP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vol = mybox1.volume();</a:t>
            </a:r>
          </a:p>
          <a:p>
            <a:pPr>
              <a:spcBef>
                <a:spcPts val="0"/>
              </a:spcBef>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("Volume is " + vol);</a:t>
            </a:r>
          </a:p>
          <a:p>
            <a:pPr>
              <a:spcBef>
                <a:spcPts val="0"/>
              </a:spcBef>
              <a:buNone/>
            </a:pP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vol = mybox2.volume();</a:t>
            </a:r>
          </a:p>
          <a:p>
            <a:pPr>
              <a:spcBef>
                <a:spcPts val="0"/>
              </a:spcBef>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("Volume is " + vol);</a:t>
            </a:r>
          </a:p>
          <a:p>
            <a:pPr>
              <a:spcBef>
                <a:spcPts val="0"/>
              </a:spcBef>
              <a:buNone/>
            </a:pPr>
            <a:r>
              <a:rPr lang="en-US" altLang="en-US" dirty="0">
                <a:latin typeface="Perpetua" panose="02020502060401020303" pitchFamily="18" charset="0"/>
              </a:rPr>
              <a:t>	   }   </a:t>
            </a:r>
          </a:p>
          <a:p>
            <a:pPr>
              <a:spcBef>
                <a:spcPts val="0"/>
              </a:spcBef>
              <a:buNone/>
            </a:pPr>
            <a:r>
              <a:rPr lang="en-US" altLang="en-US" dirty="0">
                <a:latin typeface="Perpetua" panose="02020502060401020303" pitchFamily="18" charset="0"/>
              </a:rPr>
              <a:t>}</a:t>
            </a:r>
          </a:p>
          <a:p>
            <a:pPr>
              <a:spcBef>
                <a:spcPts val="0"/>
              </a:spcBef>
            </a:pPr>
            <a:endParaRPr lang="en-US" altLang="en-US" sz="3600" dirty="0">
              <a:latin typeface="Perpetua" panose="02020502060401020303" pitchFamily="18" charset="0"/>
            </a:endParaRPr>
          </a:p>
        </p:txBody>
      </p:sp>
      <p:sp>
        <p:nvSpPr>
          <p:cNvPr id="2" name="Footer Placeholder 1">
            <a:extLst>
              <a:ext uri="{FF2B5EF4-FFF2-40B4-BE49-F238E27FC236}">
                <a16:creationId xmlns:a16="http://schemas.microsoft.com/office/drawing/2014/main" id="{D1F7456B-5EF9-4555-B4B9-F6A888C8301E}"/>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693B730E-4D46-4347-A8EC-A6A5B8D643CF}"/>
              </a:ext>
            </a:extLst>
          </p:cNvPr>
          <p:cNvSpPr>
            <a:spLocks noGrp="1"/>
          </p:cNvSpPr>
          <p:nvPr>
            <p:ph type="sldNum" sz="quarter" idx="12"/>
          </p:nvPr>
        </p:nvSpPr>
        <p:spPr/>
        <p:txBody>
          <a:bodyPr/>
          <a:lstStyle/>
          <a:p>
            <a:fld id="{5FA48C45-9521-491C-91CF-B3D0F067F577}" type="slidenum">
              <a:rPr lang="en-IN" smtClean="0"/>
              <a:t>75</a:t>
            </a:fld>
            <a:endParaRPr lang="en-IN"/>
          </a:p>
        </p:txBody>
      </p:sp>
    </p:spTree>
    <p:extLst>
      <p:ext uri="{BB962C8B-B14F-4D97-AF65-F5344CB8AC3E}">
        <p14:creationId xmlns:p14="http://schemas.microsoft.com/office/powerpoint/2010/main" val="2372596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normAutofit/>
          </a:bodyPr>
          <a:lstStyle/>
          <a:p>
            <a:pPr>
              <a:spcBef>
                <a:spcPts val="0"/>
              </a:spcBef>
              <a:buNone/>
            </a:pPr>
            <a:r>
              <a:rPr lang="en-US" altLang="en-US" sz="2400" dirty="0">
                <a:latin typeface="Perpetua" panose="02020502060401020303" pitchFamily="18" charset="0"/>
              </a:rPr>
              <a:t>// This program uses a parameterized method.</a:t>
            </a:r>
          </a:p>
          <a:p>
            <a:pPr>
              <a:spcBef>
                <a:spcPts val="0"/>
              </a:spcBef>
              <a:buNone/>
            </a:pPr>
            <a:r>
              <a:rPr lang="en-US" altLang="en-US" sz="2400" dirty="0">
                <a:latin typeface="Perpetua" panose="02020502060401020303" pitchFamily="18" charset="0"/>
              </a:rPr>
              <a:t>class Box </a:t>
            </a:r>
          </a:p>
          <a:p>
            <a:pPr>
              <a:spcBef>
                <a:spcPts val="0"/>
              </a:spcBef>
              <a:buNone/>
            </a:pPr>
            <a:r>
              <a:rPr lang="en-US" altLang="en-US" sz="2400" dirty="0">
                <a:latin typeface="Perpetua" panose="02020502060401020303" pitchFamily="18" charset="0"/>
              </a:rPr>
              <a:t>{</a:t>
            </a:r>
          </a:p>
          <a:p>
            <a:pPr>
              <a:spcBef>
                <a:spcPts val="0"/>
              </a:spcBef>
              <a:buNone/>
            </a:pPr>
            <a:r>
              <a:rPr lang="en-US" altLang="en-US" sz="2400" dirty="0">
                <a:latin typeface="Perpetua" panose="02020502060401020303" pitchFamily="18" charset="0"/>
              </a:rPr>
              <a:t>	double width;</a:t>
            </a:r>
          </a:p>
          <a:p>
            <a:pPr>
              <a:spcBef>
                <a:spcPts val="0"/>
              </a:spcBef>
              <a:buNone/>
            </a:pPr>
            <a:r>
              <a:rPr lang="en-US" altLang="en-US" sz="2400" dirty="0">
                <a:latin typeface="Perpetua" panose="02020502060401020303" pitchFamily="18" charset="0"/>
              </a:rPr>
              <a:t>	double height;</a:t>
            </a:r>
          </a:p>
          <a:p>
            <a:pPr>
              <a:spcBef>
                <a:spcPts val="0"/>
              </a:spcBef>
              <a:buNone/>
            </a:pPr>
            <a:r>
              <a:rPr lang="en-US" altLang="en-US" sz="2400" dirty="0">
                <a:latin typeface="Perpetua" panose="02020502060401020303" pitchFamily="18" charset="0"/>
              </a:rPr>
              <a:t>	double depth;</a:t>
            </a:r>
          </a:p>
          <a:p>
            <a:pPr>
              <a:spcBef>
                <a:spcPts val="0"/>
              </a:spcBef>
              <a:buNone/>
            </a:pPr>
            <a:r>
              <a:rPr lang="en-US" altLang="en-US" sz="2400" dirty="0">
                <a:latin typeface="Perpetua" panose="02020502060401020303" pitchFamily="18" charset="0"/>
              </a:rPr>
              <a:t>	// compute and return volume</a:t>
            </a:r>
          </a:p>
          <a:p>
            <a:pPr>
              <a:spcBef>
                <a:spcPts val="0"/>
              </a:spcBef>
              <a:buNone/>
            </a:pPr>
            <a:r>
              <a:rPr lang="en-US" altLang="en-US" sz="2400" dirty="0">
                <a:latin typeface="Perpetua" panose="02020502060401020303" pitchFamily="18" charset="0"/>
              </a:rPr>
              <a:t>	double volume()</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return width * height * depth;</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 sets dimensions of box</a:t>
            </a:r>
          </a:p>
          <a:p>
            <a:pPr>
              <a:spcBef>
                <a:spcPts val="0"/>
              </a:spcBef>
              <a:buNone/>
            </a:pPr>
            <a:r>
              <a:rPr lang="en-US" altLang="en-US" sz="2400" dirty="0">
                <a:latin typeface="Perpetua" panose="02020502060401020303" pitchFamily="18" charset="0"/>
              </a:rPr>
              <a:t>	void </a:t>
            </a:r>
            <a:r>
              <a:rPr lang="en-US" altLang="en-US" sz="2400" dirty="0" err="1">
                <a:latin typeface="Perpetua" panose="02020502060401020303" pitchFamily="18" charset="0"/>
              </a:rPr>
              <a:t>setDim</a:t>
            </a:r>
            <a:r>
              <a:rPr lang="en-US" altLang="en-US" sz="2400" dirty="0">
                <a:latin typeface="Perpetua" panose="02020502060401020303" pitchFamily="18" charset="0"/>
              </a:rPr>
              <a:t>(double w, double h, double d) </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width = w;</a:t>
            </a:r>
          </a:p>
          <a:p>
            <a:pPr>
              <a:spcBef>
                <a:spcPts val="0"/>
              </a:spcBef>
              <a:buNone/>
            </a:pPr>
            <a:r>
              <a:rPr lang="en-US" altLang="en-US" sz="2400" dirty="0">
                <a:latin typeface="Perpetua" panose="02020502060401020303" pitchFamily="18" charset="0"/>
              </a:rPr>
              <a:t>		height = h;</a:t>
            </a:r>
          </a:p>
          <a:p>
            <a:pPr>
              <a:spcBef>
                <a:spcPts val="0"/>
              </a:spcBef>
              <a:buNone/>
            </a:pPr>
            <a:r>
              <a:rPr lang="en-US" altLang="en-US" sz="2400" dirty="0">
                <a:latin typeface="Perpetua" panose="02020502060401020303" pitchFamily="18" charset="0"/>
              </a:rPr>
              <a:t>		depth = d;</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a:t>
            </a:r>
          </a:p>
          <a:p>
            <a:pPr>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BAFD7A22-B9B5-4992-A9A1-24562C954522}"/>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079181C7-35F9-48BE-B0AE-29D9F7E0BBB9}"/>
              </a:ext>
            </a:extLst>
          </p:cNvPr>
          <p:cNvSpPr>
            <a:spLocks noGrp="1"/>
          </p:cNvSpPr>
          <p:nvPr>
            <p:ph type="sldNum" sz="quarter" idx="12"/>
          </p:nvPr>
        </p:nvSpPr>
        <p:spPr/>
        <p:txBody>
          <a:bodyPr/>
          <a:lstStyle/>
          <a:p>
            <a:fld id="{5FA48C45-9521-491C-91CF-B3D0F067F577}" type="slidenum">
              <a:rPr lang="en-IN" smtClean="0"/>
              <a:t>76</a:t>
            </a:fld>
            <a:endParaRPr lang="en-IN"/>
          </a:p>
        </p:txBody>
      </p:sp>
    </p:spTree>
    <p:extLst>
      <p:ext uri="{BB962C8B-B14F-4D97-AF65-F5344CB8AC3E}">
        <p14:creationId xmlns:p14="http://schemas.microsoft.com/office/powerpoint/2010/main" val="2638423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D22C-CE68-4C8A-88FD-07F666C7EC39}"/>
              </a:ext>
            </a:extLst>
          </p:cNvPr>
          <p:cNvSpPr>
            <a:spLocks noGrp="1"/>
          </p:cNvSpPr>
          <p:nvPr>
            <p:ph idx="1"/>
          </p:nvPr>
        </p:nvSpPr>
        <p:spPr>
          <a:xfrm>
            <a:off x="142875" y="200024"/>
            <a:ext cx="11858625" cy="6500813"/>
          </a:xfrm>
        </p:spPr>
        <p:txBody>
          <a:bodyPr>
            <a:noAutofit/>
          </a:bodyPr>
          <a:lstStyle/>
          <a:p>
            <a:pPr>
              <a:spcBef>
                <a:spcPts val="0"/>
              </a:spcBef>
              <a:buNone/>
            </a:pPr>
            <a:r>
              <a:rPr lang="en-US" altLang="en-US" sz="2400" dirty="0">
                <a:latin typeface="Perpetua" panose="02020502060401020303" pitchFamily="18" charset="0"/>
              </a:rPr>
              <a:t>class BoxDemo5</a:t>
            </a:r>
          </a:p>
          <a:p>
            <a:pPr>
              <a:spcBef>
                <a:spcPts val="0"/>
              </a:spcBef>
              <a:buNone/>
            </a:pPr>
            <a:r>
              <a:rPr lang="en-US" altLang="en-US" sz="2400" dirty="0">
                <a:latin typeface="Perpetua" panose="02020502060401020303" pitchFamily="18" charset="0"/>
              </a:rPr>
              <a:t> {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Box mybox1 = new Box();</a:t>
            </a:r>
          </a:p>
          <a:p>
            <a:pPr>
              <a:spcBef>
                <a:spcPts val="0"/>
              </a:spcBef>
              <a:buNone/>
            </a:pPr>
            <a:r>
              <a:rPr lang="en-US" altLang="en-US" sz="2400" dirty="0">
                <a:latin typeface="Perpetua" panose="02020502060401020303" pitchFamily="18" charset="0"/>
              </a:rPr>
              <a:t>			Box mybox2 = new Box();</a:t>
            </a:r>
          </a:p>
          <a:p>
            <a:pPr>
              <a:spcBef>
                <a:spcPts val="0"/>
              </a:spcBef>
              <a:buNone/>
            </a:pPr>
            <a:r>
              <a:rPr lang="en-US" altLang="en-US" sz="2400" dirty="0">
                <a:latin typeface="Perpetua" panose="02020502060401020303" pitchFamily="18" charset="0"/>
              </a:rPr>
              <a:t>			double vol;</a:t>
            </a:r>
          </a:p>
          <a:p>
            <a:pPr>
              <a:spcBef>
                <a:spcPts val="0"/>
              </a:spcBef>
              <a:buNone/>
            </a:pPr>
            <a:r>
              <a:rPr lang="en-US" altLang="en-US" sz="2400" dirty="0">
                <a:latin typeface="Perpetua" panose="02020502060401020303" pitchFamily="18" charset="0"/>
              </a:rPr>
              <a:t>			// initialize each box</a:t>
            </a:r>
          </a:p>
          <a:p>
            <a:pPr>
              <a:spcBef>
                <a:spcPts val="0"/>
              </a:spcBef>
              <a:buNone/>
            </a:pPr>
            <a:r>
              <a:rPr lang="en-US" altLang="en-US" sz="2400" dirty="0">
                <a:latin typeface="Perpetua" panose="02020502060401020303" pitchFamily="18" charset="0"/>
              </a:rPr>
              <a:t>			mybox1.setDim(10, 20, 15);</a:t>
            </a:r>
          </a:p>
          <a:p>
            <a:pPr>
              <a:spcBef>
                <a:spcPts val="0"/>
              </a:spcBef>
              <a:buNone/>
            </a:pPr>
            <a:r>
              <a:rPr lang="en-US" altLang="en-US" sz="2400" dirty="0">
                <a:latin typeface="Perpetua" panose="02020502060401020303" pitchFamily="18" charset="0"/>
              </a:rPr>
              <a:t>			mybox2.setDim(3, 6, 9);</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                                     // get volume of first box</a:t>
            </a:r>
          </a:p>
          <a:p>
            <a:pPr>
              <a:spcBef>
                <a:spcPts val="0"/>
              </a:spcBef>
              <a:buNone/>
            </a:pPr>
            <a:r>
              <a:rPr lang="en-US" altLang="en-US" sz="2400" dirty="0">
                <a:latin typeface="Perpetua" panose="02020502060401020303" pitchFamily="18" charset="0"/>
              </a:rPr>
              <a:t>			vol = mybox1.volume();</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a:spcBef>
                <a:spcPts val="0"/>
              </a:spcBef>
              <a:buNone/>
            </a:pPr>
            <a:r>
              <a:rPr lang="en-US" altLang="en-US" sz="2400" dirty="0">
                <a:latin typeface="Perpetua" panose="02020502060401020303" pitchFamily="18" charset="0"/>
              </a:rPr>
              <a:t>			// get volume of second box</a:t>
            </a:r>
          </a:p>
          <a:p>
            <a:pPr>
              <a:spcBef>
                <a:spcPts val="0"/>
              </a:spcBef>
              <a:buNone/>
            </a:pPr>
            <a:r>
              <a:rPr lang="en-US" altLang="en-US" sz="2400" dirty="0">
                <a:latin typeface="Perpetua" panose="02020502060401020303" pitchFamily="18" charset="0"/>
              </a:rPr>
              <a:t>			vol = mybox2.volume();</a:t>
            </a:r>
          </a:p>
          <a:p>
            <a:pPr>
              <a:spcBef>
                <a:spcPts val="0"/>
              </a:spcBef>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a:spcBef>
                <a:spcPts val="0"/>
              </a:spcBef>
              <a:buNone/>
            </a:pPr>
            <a:r>
              <a:rPr lang="en-US" altLang="en-US" sz="2400" dirty="0">
                <a:latin typeface="Perpetua" panose="02020502060401020303" pitchFamily="18" charset="0"/>
              </a:rPr>
              <a:t>		}</a:t>
            </a:r>
          </a:p>
          <a:p>
            <a:pPr>
              <a:spcBef>
                <a:spcPts val="0"/>
              </a:spcBef>
              <a:buNone/>
            </a:pPr>
            <a:r>
              <a:rPr lang="en-US" altLang="en-US" sz="2400" dirty="0">
                <a:latin typeface="Perpetua" panose="02020502060401020303" pitchFamily="18" charset="0"/>
              </a:rPr>
              <a:t>}</a:t>
            </a:r>
          </a:p>
          <a:p>
            <a:pPr>
              <a:spcBef>
                <a:spcPts val="0"/>
              </a:spcBef>
              <a:buNone/>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814309A2-3491-4EFE-A6D2-AB5CB1364577}"/>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12750AF0-E0DD-4ED6-82B1-E8348BF70865}"/>
              </a:ext>
            </a:extLst>
          </p:cNvPr>
          <p:cNvSpPr>
            <a:spLocks noGrp="1"/>
          </p:cNvSpPr>
          <p:nvPr>
            <p:ph type="sldNum" sz="quarter" idx="12"/>
          </p:nvPr>
        </p:nvSpPr>
        <p:spPr/>
        <p:txBody>
          <a:bodyPr/>
          <a:lstStyle/>
          <a:p>
            <a:fld id="{5FA48C45-9521-491C-91CF-B3D0F067F577}" type="slidenum">
              <a:rPr lang="en-IN" smtClean="0"/>
              <a:t>77</a:t>
            </a:fld>
            <a:endParaRPr lang="en-IN"/>
          </a:p>
        </p:txBody>
      </p:sp>
    </p:spTree>
    <p:extLst>
      <p:ext uri="{BB962C8B-B14F-4D97-AF65-F5344CB8AC3E}">
        <p14:creationId xmlns:p14="http://schemas.microsoft.com/office/powerpoint/2010/main" val="12157466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3DEE2BBB-CA61-48F4-9D1B-710A6F88D5AF}"/>
              </a:ext>
            </a:extLst>
          </p:cNvPr>
          <p:cNvSpPr>
            <a:spLocks noGrp="1"/>
          </p:cNvSpPr>
          <p:nvPr>
            <p:ph idx="1"/>
          </p:nvPr>
        </p:nvSpPr>
        <p:spPr>
          <a:xfrm>
            <a:off x="271463" y="200025"/>
            <a:ext cx="10091737" cy="6486525"/>
          </a:xfrm>
        </p:spPr>
        <p:txBody>
          <a:bodyPr>
            <a:noAutofit/>
          </a:bodyPr>
          <a:lstStyle/>
          <a:p>
            <a:pPr>
              <a:spcBef>
                <a:spcPts val="0"/>
              </a:spcBef>
              <a:buNone/>
            </a:pPr>
            <a:r>
              <a:rPr lang="en-US" altLang="en-US" b="1" dirty="0">
                <a:latin typeface="Perpetua" panose="02020502060401020303" pitchFamily="18" charset="0"/>
              </a:rPr>
              <a:t>Constructors</a:t>
            </a:r>
          </a:p>
          <a:p>
            <a:pPr eaLnBrk="1" hangingPunct="1">
              <a:spcBef>
                <a:spcPts val="0"/>
              </a:spcBef>
              <a:buFontTx/>
              <a:buNone/>
            </a:pPr>
            <a:endParaRPr lang="en-US" altLang="en-US" sz="2400" dirty="0">
              <a:latin typeface="Perpetua" panose="02020502060401020303" pitchFamily="18" charset="0"/>
            </a:endParaRPr>
          </a:p>
          <a:p>
            <a:pPr eaLnBrk="1" hangingPunct="1">
              <a:spcBef>
                <a:spcPts val="0"/>
              </a:spcBef>
              <a:buFontTx/>
              <a:buNone/>
            </a:pPr>
            <a:r>
              <a:rPr lang="en-US" altLang="en-US" sz="2200" dirty="0">
                <a:latin typeface="Perpetua" panose="02020502060401020303" pitchFamily="18" charset="0"/>
              </a:rPr>
              <a:t>/* Here, Box uses a constructor to initialize the dimensions of a box. */</a:t>
            </a:r>
          </a:p>
          <a:p>
            <a:pPr eaLnBrk="1" hangingPunct="1">
              <a:spcBef>
                <a:spcPts val="0"/>
              </a:spcBef>
              <a:buFontTx/>
              <a:buNone/>
            </a:pPr>
            <a:r>
              <a:rPr lang="en-US" altLang="en-US" sz="2200" dirty="0">
                <a:latin typeface="Perpetua" panose="02020502060401020303" pitchFamily="18" charset="0"/>
              </a:rPr>
              <a:t>class </a:t>
            </a:r>
            <a:r>
              <a:rPr lang="en-US" altLang="en-US" sz="2200" dirty="0">
                <a:solidFill>
                  <a:srgbClr val="FF0000"/>
                </a:solidFill>
                <a:latin typeface="Perpetua" panose="02020502060401020303" pitchFamily="18" charset="0"/>
              </a:rPr>
              <a:t>Box</a:t>
            </a: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a:t>
            </a:r>
          </a:p>
          <a:p>
            <a:pPr eaLnBrk="1" hangingPunct="1">
              <a:spcBef>
                <a:spcPts val="0"/>
              </a:spcBef>
              <a:buFontTx/>
              <a:buNone/>
            </a:pPr>
            <a:r>
              <a:rPr lang="en-US" altLang="en-US" sz="2200" dirty="0">
                <a:latin typeface="Perpetua" panose="02020502060401020303" pitchFamily="18" charset="0"/>
              </a:rPr>
              <a:t>	double width;</a:t>
            </a:r>
          </a:p>
          <a:p>
            <a:pPr eaLnBrk="1" hangingPunct="1">
              <a:spcBef>
                <a:spcPts val="0"/>
              </a:spcBef>
              <a:buFontTx/>
              <a:buNone/>
            </a:pPr>
            <a:r>
              <a:rPr lang="en-US" altLang="en-US" sz="2200" dirty="0">
                <a:latin typeface="Perpetua" panose="02020502060401020303" pitchFamily="18" charset="0"/>
              </a:rPr>
              <a:t>	double height;</a:t>
            </a:r>
          </a:p>
          <a:p>
            <a:pPr eaLnBrk="1" hangingPunct="1">
              <a:spcBef>
                <a:spcPts val="0"/>
              </a:spcBef>
              <a:buFontTx/>
              <a:buNone/>
            </a:pPr>
            <a:r>
              <a:rPr lang="en-US" altLang="en-US" sz="2200" dirty="0">
                <a:latin typeface="Perpetua" panose="02020502060401020303" pitchFamily="18" charset="0"/>
              </a:rPr>
              <a:t>	double depth;</a:t>
            </a:r>
          </a:p>
          <a:p>
            <a:pPr eaLnBrk="1" hangingPunct="1">
              <a:spcBef>
                <a:spcPts val="0"/>
              </a:spcBef>
              <a:buFontTx/>
              <a:buNone/>
            </a:pPr>
            <a:r>
              <a:rPr lang="en-US" altLang="en-US" sz="2200" dirty="0">
                <a:latin typeface="Perpetua" panose="02020502060401020303" pitchFamily="18" charset="0"/>
              </a:rPr>
              <a:t>	// This is the constructor for Box.</a:t>
            </a:r>
          </a:p>
          <a:p>
            <a:pPr eaLnBrk="1" hangingPunct="1">
              <a:spcBef>
                <a:spcPts val="0"/>
              </a:spcBef>
              <a:buFontTx/>
              <a:buNone/>
            </a:pPr>
            <a:r>
              <a:rPr lang="en-US" altLang="en-US" sz="2200" dirty="0">
                <a:latin typeface="Perpetua" panose="02020502060401020303" pitchFamily="18" charset="0"/>
              </a:rPr>
              <a:t>	</a:t>
            </a:r>
            <a:r>
              <a:rPr lang="en-US" altLang="en-US" sz="2200" dirty="0">
                <a:solidFill>
                  <a:srgbClr val="FF0000"/>
                </a:solidFill>
                <a:latin typeface="Perpetua" panose="02020502060401020303" pitchFamily="18" charset="0"/>
              </a:rPr>
              <a:t>Box()</a:t>
            </a:r>
          </a:p>
          <a:p>
            <a:pPr eaLnBrk="1" hangingPunct="1">
              <a:spcBef>
                <a:spcPts val="0"/>
              </a:spcBef>
              <a:buFontTx/>
              <a:buNone/>
            </a:pPr>
            <a:r>
              <a:rPr lang="en-US" altLang="en-US" sz="2200" dirty="0">
                <a:latin typeface="Perpetua" panose="02020502060401020303" pitchFamily="18" charset="0"/>
              </a:rPr>
              <a:t>	 {	</a:t>
            </a:r>
            <a:r>
              <a:rPr lang="en-US" altLang="en-US" sz="2200" dirty="0" err="1">
                <a:latin typeface="Perpetua" panose="02020502060401020303" pitchFamily="18" charset="0"/>
              </a:rPr>
              <a:t>System.out.println</a:t>
            </a:r>
            <a:r>
              <a:rPr lang="en-US" altLang="en-US" sz="2200" dirty="0">
                <a:latin typeface="Perpetua" panose="02020502060401020303" pitchFamily="18" charset="0"/>
              </a:rPr>
              <a:t>("Constructing Box");</a:t>
            </a:r>
          </a:p>
          <a:p>
            <a:pPr eaLnBrk="1" hangingPunct="1">
              <a:spcBef>
                <a:spcPts val="0"/>
              </a:spcBef>
              <a:buFontTx/>
              <a:buNone/>
            </a:pPr>
            <a:r>
              <a:rPr lang="en-US" altLang="en-US" sz="2200" dirty="0">
                <a:latin typeface="Perpetua" panose="02020502060401020303" pitchFamily="18" charset="0"/>
              </a:rPr>
              <a:t>		width = 10;</a:t>
            </a:r>
          </a:p>
          <a:p>
            <a:pPr eaLnBrk="1" hangingPunct="1">
              <a:spcBef>
                <a:spcPts val="0"/>
              </a:spcBef>
              <a:buFontTx/>
              <a:buNone/>
            </a:pPr>
            <a:r>
              <a:rPr lang="en-US" altLang="en-US" sz="2200" dirty="0">
                <a:latin typeface="Perpetua" panose="02020502060401020303" pitchFamily="18" charset="0"/>
              </a:rPr>
              <a:t>		height = 10;</a:t>
            </a:r>
          </a:p>
          <a:p>
            <a:pPr eaLnBrk="1" hangingPunct="1">
              <a:spcBef>
                <a:spcPts val="0"/>
              </a:spcBef>
              <a:buFontTx/>
              <a:buNone/>
            </a:pPr>
            <a:r>
              <a:rPr lang="en-US" altLang="en-US" sz="2200" dirty="0">
                <a:latin typeface="Perpetua" panose="02020502060401020303" pitchFamily="18" charset="0"/>
              </a:rPr>
              <a:t>		depth = 10;</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 compute and return volume</a:t>
            </a:r>
          </a:p>
          <a:p>
            <a:pPr eaLnBrk="1" hangingPunct="1">
              <a:spcBef>
                <a:spcPts val="0"/>
              </a:spcBef>
              <a:buFontTx/>
              <a:buNone/>
            </a:pPr>
            <a:r>
              <a:rPr lang="en-US" altLang="en-US" sz="2200" dirty="0">
                <a:latin typeface="Perpetua" panose="02020502060401020303" pitchFamily="18" charset="0"/>
              </a:rPr>
              <a:t>	double volume()</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return width * height * depth;</a:t>
            </a:r>
          </a:p>
          <a:p>
            <a:pPr eaLnBrk="1" hangingPunct="1">
              <a:spcBef>
                <a:spcPts val="0"/>
              </a:spcBef>
              <a:buFontTx/>
              <a:buNone/>
            </a:pPr>
            <a:r>
              <a:rPr lang="en-US" altLang="en-US" sz="2200" dirty="0">
                <a:latin typeface="Perpetua" panose="02020502060401020303" pitchFamily="18" charset="0"/>
              </a:rPr>
              <a:t>	}  </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B066678D-71D4-4BCD-B4B9-3112DF1D75F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4CD8F824-CBA5-4435-8E9F-F4A198660579}"/>
              </a:ext>
            </a:extLst>
          </p:cNvPr>
          <p:cNvSpPr>
            <a:spLocks noGrp="1"/>
          </p:cNvSpPr>
          <p:nvPr>
            <p:ph type="sldNum" sz="quarter" idx="12"/>
          </p:nvPr>
        </p:nvSpPr>
        <p:spPr/>
        <p:txBody>
          <a:bodyPr/>
          <a:lstStyle/>
          <a:p>
            <a:fld id="{5FA48C45-9521-491C-91CF-B3D0F067F577}" type="slidenum">
              <a:rPr lang="en-IN" smtClean="0"/>
              <a:t>78</a:t>
            </a:fld>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8F8B9359-9EF1-4B47-B0C3-B0F022235AC8}"/>
              </a:ext>
            </a:extLst>
          </p:cNvPr>
          <p:cNvSpPr>
            <a:spLocks noGrp="1"/>
          </p:cNvSpPr>
          <p:nvPr>
            <p:ph idx="1"/>
          </p:nvPr>
        </p:nvSpPr>
        <p:spPr>
          <a:xfrm>
            <a:off x="271463" y="157163"/>
            <a:ext cx="9939337" cy="6015037"/>
          </a:xfrm>
        </p:spPr>
        <p:txBody>
          <a:bodyPr>
            <a:noAutofit/>
          </a:bodyPr>
          <a:lstStyle/>
          <a:p>
            <a:pPr eaLnBrk="1" hangingPunct="1">
              <a:spcBef>
                <a:spcPts val="0"/>
              </a:spcBef>
              <a:buFontTx/>
              <a:buNone/>
            </a:pPr>
            <a:r>
              <a:rPr lang="en-US" altLang="en-US" sz="2400" dirty="0">
                <a:latin typeface="Perpetua" panose="02020502060401020303" pitchFamily="18" charset="0"/>
              </a:rPr>
              <a:t>class BoxDemo6</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declare, allocate, and initialize Box objects</a:t>
            </a:r>
          </a:p>
          <a:p>
            <a:pPr eaLnBrk="1" hangingPunct="1">
              <a:spcBef>
                <a:spcPts val="0"/>
              </a:spcBef>
              <a:buFontTx/>
              <a:buNone/>
            </a:pPr>
            <a:r>
              <a:rPr lang="en-US" altLang="en-US" sz="2400" dirty="0">
                <a:latin typeface="Perpetua" panose="02020502060401020303" pitchFamily="18" charset="0"/>
              </a:rPr>
              <a:t>		Box mybox1 = new </a:t>
            </a:r>
            <a:r>
              <a:rPr lang="en-US" altLang="en-US" sz="2400" dirty="0">
                <a:solidFill>
                  <a:srgbClr val="FF0000"/>
                </a:solidFill>
                <a:latin typeface="Perpetua" panose="02020502060401020303" pitchFamily="18" charset="0"/>
              </a:rPr>
              <a:t>Box();</a:t>
            </a:r>
          </a:p>
          <a:p>
            <a:pPr eaLnBrk="1" hangingPunct="1">
              <a:spcBef>
                <a:spcPts val="0"/>
              </a:spcBef>
              <a:buFontTx/>
              <a:buNone/>
            </a:pPr>
            <a:r>
              <a:rPr lang="en-US" altLang="en-US" sz="2400" dirty="0">
                <a:latin typeface="Perpetua" panose="02020502060401020303" pitchFamily="18" charset="0"/>
              </a:rPr>
              <a:t>		Box mybox2 = new </a:t>
            </a:r>
            <a:r>
              <a:rPr lang="en-US" altLang="en-US" sz="2400" dirty="0">
                <a:solidFill>
                  <a:srgbClr val="FF0000"/>
                </a:solidFill>
                <a:latin typeface="Perpetua" panose="02020502060401020303" pitchFamily="18" charset="0"/>
              </a:rPr>
              <a:t>Box();</a:t>
            </a:r>
          </a:p>
          <a:p>
            <a:pPr eaLnBrk="1" hangingPunct="1">
              <a:spcBef>
                <a:spcPts val="0"/>
              </a:spcBef>
              <a:buFontTx/>
              <a:buNone/>
            </a:pPr>
            <a:r>
              <a:rPr lang="en-US" altLang="en-US" sz="2400" dirty="0">
                <a:latin typeface="Perpetua" panose="02020502060401020303" pitchFamily="18" charset="0"/>
              </a:rPr>
              <a:t>		double vol;</a:t>
            </a:r>
          </a:p>
          <a:p>
            <a:pPr eaLnBrk="1" hangingPunct="1">
              <a:spcBef>
                <a:spcPts val="0"/>
              </a:spcBef>
              <a:buFontTx/>
              <a:buNone/>
            </a:pPr>
            <a:r>
              <a:rPr lang="en-US" altLang="en-US" sz="2400" dirty="0">
                <a:latin typeface="Perpetua" panose="02020502060401020303" pitchFamily="18" charset="0"/>
              </a:rPr>
              <a:t>		// get volume of first box</a:t>
            </a:r>
          </a:p>
          <a:p>
            <a:pPr eaLnBrk="1" hangingPunct="1">
              <a:spcBef>
                <a:spcPts val="0"/>
              </a:spcBef>
              <a:buFontTx/>
              <a:buNone/>
            </a:pPr>
            <a:r>
              <a:rPr lang="en-US" altLang="en-US" sz="2400" dirty="0">
                <a:latin typeface="Perpetua" panose="02020502060401020303" pitchFamily="18" charset="0"/>
              </a:rPr>
              <a:t>		vol = mybox1.volume();</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eaLnBrk="1" hangingPunct="1">
              <a:spcBef>
                <a:spcPts val="0"/>
              </a:spcBef>
              <a:buFontTx/>
              <a:buNone/>
            </a:pPr>
            <a:r>
              <a:rPr lang="en-US" altLang="en-US" sz="2400" dirty="0">
                <a:latin typeface="Perpetua" panose="02020502060401020303" pitchFamily="18" charset="0"/>
              </a:rPr>
              <a:t>		// get volume of second box</a:t>
            </a:r>
          </a:p>
          <a:p>
            <a:pPr eaLnBrk="1" hangingPunct="1">
              <a:spcBef>
                <a:spcPts val="0"/>
              </a:spcBef>
              <a:buFontTx/>
              <a:buNone/>
            </a:pPr>
            <a:r>
              <a:rPr lang="en-US" altLang="en-US" sz="2400" dirty="0">
                <a:latin typeface="Perpetua" panose="02020502060401020303" pitchFamily="18" charset="0"/>
              </a:rPr>
              <a:t>		vol = mybox2.volume();</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a:t>
            </a:r>
          </a:p>
          <a:p>
            <a:pPr eaLnBrk="1" hangingPunct="1">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6B074443-0EFC-4432-9145-77B6BAD49B0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A4EDC188-0FB5-4625-B48E-694962A64BAB}"/>
              </a:ext>
            </a:extLst>
          </p:cNvPr>
          <p:cNvSpPr>
            <a:spLocks noGrp="1"/>
          </p:cNvSpPr>
          <p:nvPr>
            <p:ph type="sldNum" sz="quarter" idx="12"/>
          </p:nvPr>
        </p:nvSpPr>
        <p:spPr/>
        <p:txBody>
          <a:bodyPr/>
          <a:lstStyle/>
          <a:p>
            <a:fld id="{5FA48C45-9521-491C-91CF-B3D0F067F577}" type="slidenum">
              <a:rPr lang="en-IN" smtClean="0"/>
              <a:t>79</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8846-3EBB-4EEA-8AB0-8D2AC3A48F46}"/>
              </a:ext>
            </a:extLst>
          </p:cNvPr>
          <p:cNvSpPr>
            <a:spLocks noGrp="1"/>
          </p:cNvSpPr>
          <p:nvPr>
            <p:ph type="title"/>
          </p:nvPr>
        </p:nvSpPr>
        <p:spPr>
          <a:xfrm>
            <a:off x="838200" y="202418"/>
            <a:ext cx="10515600" cy="957237"/>
          </a:xfrm>
        </p:spPr>
        <p:txBody>
          <a:bodyPr>
            <a:normAutofit/>
          </a:bodyPr>
          <a:lstStyle/>
          <a:p>
            <a:pPr algn="ctr"/>
            <a:r>
              <a:rPr lang="en-IN" b="1" dirty="0">
                <a:solidFill>
                  <a:srgbClr val="0070C0"/>
                </a:solidFill>
                <a:latin typeface="Perpetua" panose="02020502060401020303" pitchFamily="18" charset="0"/>
              </a:rPr>
              <a:t>The History and Evolution of Java</a:t>
            </a:r>
          </a:p>
        </p:txBody>
      </p:sp>
      <p:sp>
        <p:nvSpPr>
          <p:cNvPr id="3" name="Content Placeholder 2">
            <a:extLst>
              <a:ext uri="{FF2B5EF4-FFF2-40B4-BE49-F238E27FC236}">
                <a16:creationId xmlns:a16="http://schemas.microsoft.com/office/drawing/2014/main" id="{F9CF5F98-209D-4CC5-A397-D5D39A709F8C}"/>
              </a:ext>
            </a:extLst>
          </p:cNvPr>
          <p:cNvSpPr>
            <a:spLocks noGrp="1"/>
          </p:cNvSpPr>
          <p:nvPr>
            <p:ph idx="1"/>
          </p:nvPr>
        </p:nvSpPr>
        <p:spPr>
          <a:xfrm>
            <a:off x="239151" y="1159654"/>
            <a:ext cx="11760591" cy="5495927"/>
          </a:xfrm>
        </p:spPr>
        <p:txBody>
          <a:bodyPr>
            <a:normAutofit/>
          </a:bodyPr>
          <a:lstStyle/>
          <a:p>
            <a:pPr marL="0" indent="0" algn="just">
              <a:buNone/>
            </a:pPr>
            <a:r>
              <a:rPr lang="en-IN" dirty="0">
                <a:latin typeface="Perpetua" panose="02020502060401020303" pitchFamily="18" charset="0"/>
              </a:rPr>
              <a:t>To fully understand Java, </a:t>
            </a:r>
            <a:r>
              <a:rPr lang="en-US" dirty="0">
                <a:latin typeface="Perpetua" panose="02020502060401020303" pitchFamily="18" charset="0"/>
              </a:rPr>
              <a:t>one must understand the reasons behind its creation, the forces that shaped it, and the legacy that it inherits. Like the successful computer languages that came before, Java is a blend of the best elements of its rich heritage combined with the innovative concepts required by its unique mission.</a:t>
            </a:r>
          </a:p>
          <a:p>
            <a:pPr marL="0" indent="0" algn="just">
              <a:buNone/>
            </a:pPr>
            <a:r>
              <a:rPr lang="en-US" dirty="0">
                <a:latin typeface="Perpetua" panose="02020502060401020303" pitchFamily="18" charset="0"/>
              </a:rPr>
              <a:t>Java is related to C++, which is a direct descendant of C. Much of the character of Java is inherited from these two languages. From C, Java derives its syntax. Many of Java’s object-oriented features were influenced by C++.</a:t>
            </a:r>
          </a:p>
          <a:p>
            <a:pPr marL="0" indent="0" algn="just">
              <a:buNone/>
            </a:pPr>
            <a:r>
              <a:rPr lang="en-US" b="1" dirty="0">
                <a:latin typeface="Perpetua" panose="02020502060401020303" pitchFamily="18" charset="0"/>
              </a:rPr>
              <a:t>The Birth of Modern Programming: C</a:t>
            </a:r>
          </a:p>
          <a:p>
            <a:pPr marL="0" indent="0" algn="just">
              <a:buNone/>
            </a:pPr>
            <a:r>
              <a:rPr lang="en-US" dirty="0">
                <a:latin typeface="Perpetua" panose="02020502060401020303" pitchFamily="18" charset="0"/>
              </a:rPr>
              <a:t>The C language shook the computer world. Its impact should not be underestimated, because it fundamentally changed the way programming was approached and thought about. The creation of C was a direct result of the need for a structured, efficient, high-level language that could replace assembly code when creating systems programs</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5FB6D47B-6E0B-427C-BE5D-E92D9D59CDC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5AED7CE-4246-4FA0-9EBE-9D5403FA627B}"/>
              </a:ext>
            </a:extLst>
          </p:cNvPr>
          <p:cNvSpPr>
            <a:spLocks noGrp="1"/>
          </p:cNvSpPr>
          <p:nvPr>
            <p:ph type="sldNum" sz="quarter" idx="12"/>
          </p:nvPr>
        </p:nvSpPr>
        <p:spPr/>
        <p:txBody>
          <a:bodyPr/>
          <a:lstStyle/>
          <a:p>
            <a:fld id="{5FA48C45-9521-491C-91CF-B3D0F067F577}" type="slidenum">
              <a:rPr lang="en-IN" smtClean="0"/>
              <a:t>8</a:t>
            </a:fld>
            <a:endParaRPr lang="en-IN"/>
          </a:p>
        </p:txBody>
      </p:sp>
    </p:spTree>
    <p:extLst>
      <p:ext uri="{BB962C8B-B14F-4D97-AF65-F5344CB8AC3E}">
        <p14:creationId xmlns:p14="http://schemas.microsoft.com/office/powerpoint/2010/main" val="1982965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4D7FB381-DC1B-4258-AB2C-D245912E7240}"/>
              </a:ext>
            </a:extLst>
          </p:cNvPr>
          <p:cNvSpPr>
            <a:spLocks noGrp="1"/>
          </p:cNvSpPr>
          <p:nvPr>
            <p:ph idx="1"/>
          </p:nvPr>
        </p:nvSpPr>
        <p:spPr>
          <a:xfrm>
            <a:off x="200025" y="171450"/>
            <a:ext cx="10010775" cy="6686550"/>
          </a:xfrm>
        </p:spPr>
        <p:txBody>
          <a:bodyPr>
            <a:noAutofit/>
          </a:bodyPr>
          <a:lstStyle/>
          <a:p>
            <a:pPr>
              <a:spcBef>
                <a:spcPts val="0"/>
              </a:spcBef>
              <a:buNone/>
            </a:pPr>
            <a:r>
              <a:rPr lang="en-US" altLang="en-US" b="1" dirty="0">
                <a:latin typeface="Perpetua" panose="02020502060401020303" pitchFamily="18" charset="0"/>
              </a:rPr>
              <a:t>Parameterized Constructors</a:t>
            </a:r>
          </a:p>
          <a:p>
            <a:pPr eaLnBrk="1" hangingPunct="1">
              <a:spcBef>
                <a:spcPts val="0"/>
              </a:spcBef>
              <a:buFontTx/>
              <a:buNone/>
            </a:pPr>
            <a:endParaRPr lang="en-US" altLang="en-US" sz="2400" dirty="0">
              <a:latin typeface="Perpetua" panose="02020502060401020303" pitchFamily="18" charset="0"/>
            </a:endParaRPr>
          </a:p>
          <a:p>
            <a:pPr eaLnBrk="1" hangingPunct="1">
              <a:spcBef>
                <a:spcPts val="0"/>
              </a:spcBef>
              <a:buFontTx/>
              <a:buNone/>
            </a:pPr>
            <a:r>
              <a:rPr lang="en-US" altLang="en-US" sz="2200" dirty="0">
                <a:latin typeface="Perpetua" panose="02020502060401020303" pitchFamily="18" charset="0"/>
              </a:rPr>
              <a:t>/* Here, Box uses a parameterized constructor to initialize the dimensions of a box. */</a:t>
            </a:r>
          </a:p>
          <a:p>
            <a:pPr eaLnBrk="1" hangingPunct="1">
              <a:spcBef>
                <a:spcPts val="0"/>
              </a:spcBef>
              <a:buFontTx/>
              <a:buNone/>
            </a:pPr>
            <a:r>
              <a:rPr lang="en-US" altLang="en-US" sz="2200" dirty="0">
                <a:latin typeface="Perpetua" panose="02020502060401020303" pitchFamily="18" charset="0"/>
              </a:rPr>
              <a:t>class </a:t>
            </a:r>
            <a:r>
              <a:rPr lang="en-US" altLang="en-US" sz="2200" dirty="0">
                <a:solidFill>
                  <a:srgbClr val="FF0000"/>
                </a:solidFill>
                <a:latin typeface="Perpetua" panose="02020502060401020303" pitchFamily="18" charset="0"/>
              </a:rPr>
              <a:t>Box </a:t>
            </a:r>
          </a:p>
          <a:p>
            <a:pPr eaLnBrk="1" hangingPunct="1">
              <a:spcBef>
                <a:spcPts val="0"/>
              </a:spcBef>
              <a:buFontTx/>
              <a:buNone/>
            </a:pPr>
            <a:r>
              <a:rPr lang="en-US" altLang="en-US" sz="2200" dirty="0">
                <a:latin typeface="Perpetua" panose="02020502060401020303" pitchFamily="18" charset="0"/>
              </a:rPr>
              <a:t>{</a:t>
            </a:r>
          </a:p>
          <a:p>
            <a:pPr eaLnBrk="1" hangingPunct="1">
              <a:spcBef>
                <a:spcPts val="0"/>
              </a:spcBef>
              <a:buFontTx/>
              <a:buNone/>
            </a:pPr>
            <a:r>
              <a:rPr lang="en-US" altLang="en-US" sz="2200" dirty="0">
                <a:latin typeface="Perpetua" panose="02020502060401020303" pitchFamily="18" charset="0"/>
              </a:rPr>
              <a:t>	double width;</a:t>
            </a:r>
          </a:p>
          <a:p>
            <a:pPr eaLnBrk="1" hangingPunct="1">
              <a:spcBef>
                <a:spcPts val="0"/>
              </a:spcBef>
              <a:buFontTx/>
              <a:buNone/>
            </a:pPr>
            <a:r>
              <a:rPr lang="en-US" altLang="en-US" sz="2200" dirty="0">
                <a:latin typeface="Perpetua" panose="02020502060401020303" pitchFamily="18" charset="0"/>
              </a:rPr>
              <a:t>	double height;</a:t>
            </a:r>
          </a:p>
          <a:p>
            <a:pPr eaLnBrk="1" hangingPunct="1">
              <a:spcBef>
                <a:spcPts val="0"/>
              </a:spcBef>
              <a:buFontTx/>
              <a:buNone/>
            </a:pPr>
            <a:r>
              <a:rPr lang="en-US" altLang="en-US" sz="2200" dirty="0">
                <a:latin typeface="Perpetua" panose="02020502060401020303" pitchFamily="18" charset="0"/>
              </a:rPr>
              <a:t>	double depth;</a:t>
            </a:r>
          </a:p>
          <a:p>
            <a:pPr eaLnBrk="1" hangingPunct="1">
              <a:spcBef>
                <a:spcPts val="0"/>
              </a:spcBef>
              <a:buFontTx/>
              <a:buNone/>
            </a:pPr>
            <a:r>
              <a:rPr lang="en-US" altLang="en-US" sz="2200" dirty="0">
                <a:latin typeface="Perpetua" panose="02020502060401020303" pitchFamily="18" charset="0"/>
              </a:rPr>
              <a:t>	// This is the constructor for Box.</a:t>
            </a:r>
          </a:p>
          <a:p>
            <a:pPr eaLnBrk="1" hangingPunct="1">
              <a:spcBef>
                <a:spcPts val="0"/>
              </a:spcBef>
              <a:buFontTx/>
              <a:buNone/>
            </a:pPr>
            <a:r>
              <a:rPr lang="fr-FR" altLang="en-US" sz="2200" dirty="0">
                <a:latin typeface="Perpetua" panose="02020502060401020303" pitchFamily="18" charset="0"/>
              </a:rPr>
              <a:t>	</a:t>
            </a:r>
            <a:r>
              <a:rPr lang="fr-FR" altLang="en-US" sz="2200" dirty="0">
                <a:solidFill>
                  <a:srgbClr val="FF0000"/>
                </a:solidFill>
                <a:latin typeface="Perpetua" panose="02020502060401020303" pitchFamily="18" charset="0"/>
              </a:rPr>
              <a:t>Box(double w, double h, double d) </a:t>
            </a:r>
          </a:p>
          <a:p>
            <a:pPr eaLnBrk="1" hangingPunct="1">
              <a:spcBef>
                <a:spcPts val="0"/>
              </a:spcBef>
              <a:buFontTx/>
              <a:buNone/>
            </a:pPr>
            <a:r>
              <a:rPr lang="fr-FR"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width = w;</a:t>
            </a:r>
          </a:p>
          <a:p>
            <a:pPr eaLnBrk="1" hangingPunct="1">
              <a:spcBef>
                <a:spcPts val="0"/>
              </a:spcBef>
              <a:buFontTx/>
              <a:buNone/>
            </a:pPr>
            <a:r>
              <a:rPr lang="en-US" altLang="en-US" sz="2200" dirty="0">
                <a:latin typeface="Perpetua" panose="02020502060401020303" pitchFamily="18" charset="0"/>
              </a:rPr>
              <a:t>		height = h;</a:t>
            </a:r>
          </a:p>
          <a:p>
            <a:pPr eaLnBrk="1" hangingPunct="1">
              <a:spcBef>
                <a:spcPts val="0"/>
              </a:spcBef>
              <a:buFontTx/>
              <a:buNone/>
            </a:pPr>
            <a:r>
              <a:rPr lang="en-US" altLang="en-US" sz="2200" dirty="0">
                <a:latin typeface="Perpetua" panose="02020502060401020303" pitchFamily="18" charset="0"/>
              </a:rPr>
              <a:t>		depth = d;</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 compute and return volume</a:t>
            </a:r>
          </a:p>
          <a:p>
            <a:pPr eaLnBrk="1" hangingPunct="1">
              <a:spcBef>
                <a:spcPts val="0"/>
              </a:spcBef>
              <a:buFontTx/>
              <a:buNone/>
            </a:pPr>
            <a:r>
              <a:rPr lang="en-US" altLang="en-US" sz="2200" dirty="0">
                <a:latin typeface="Perpetua" panose="02020502060401020303" pitchFamily="18" charset="0"/>
              </a:rPr>
              <a:t>	double volume() </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return width * height * depth;</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a:t>
            </a:r>
          </a:p>
          <a:p>
            <a:pPr eaLnBrk="1" hangingPunct="1">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CB403E7A-73C9-458E-9252-59D3CD1DEF40}"/>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6D707C1F-C94D-467F-9A1D-CC4AEF35EE67}"/>
              </a:ext>
            </a:extLst>
          </p:cNvPr>
          <p:cNvSpPr>
            <a:spLocks noGrp="1"/>
          </p:cNvSpPr>
          <p:nvPr>
            <p:ph type="sldNum" sz="quarter" idx="12"/>
          </p:nvPr>
        </p:nvSpPr>
        <p:spPr/>
        <p:txBody>
          <a:bodyPr/>
          <a:lstStyle/>
          <a:p>
            <a:fld id="{5FA48C45-9521-491C-91CF-B3D0F067F577}" type="slidenum">
              <a:rPr lang="en-IN" smtClean="0"/>
              <a:t>80</a:t>
            </a:fld>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1109945E-04F6-406B-9997-834BD2059A19}"/>
              </a:ext>
            </a:extLst>
          </p:cNvPr>
          <p:cNvSpPr>
            <a:spLocks noGrp="1"/>
          </p:cNvSpPr>
          <p:nvPr>
            <p:ph idx="1"/>
          </p:nvPr>
        </p:nvSpPr>
        <p:spPr>
          <a:xfrm>
            <a:off x="200025" y="533400"/>
            <a:ext cx="10163175" cy="5562600"/>
          </a:xfrm>
        </p:spPr>
        <p:txBody>
          <a:bodyPr>
            <a:noAutofit/>
          </a:bodyPr>
          <a:lstStyle/>
          <a:p>
            <a:pPr eaLnBrk="1" hangingPunct="1">
              <a:spcBef>
                <a:spcPts val="0"/>
              </a:spcBef>
              <a:buFontTx/>
              <a:buNone/>
            </a:pPr>
            <a:r>
              <a:rPr lang="en-US" altLang="en-US" sz="2400" dirty="0">
                <a:latin typeface="Perpetua" panose="02020502060401020303" pitchFamily="18" charset="0"/>
              </a:rPr>
              <a:t>class BoxDemo7 </a:t>
            </a:r>
          </a:p>
          <a:p>
            <a:pPr eaLnBrk="1" hangingPunct="1">
              <a:spcBef>
                <a:spcPts val="0"/>
              </a:spcBef>
              <a:buFontTx/>
              <a:buNone/>
            </a:pP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declare, allocate, and initialize Box objects</a:t>
            </a:r>
          </a:p>
          <a:p>
            <a:pPr eaLnBrk="1" hangingPunct="1">
              <a:spcBef>
                <a:spcPts val="0"/>
              </a:spcBef>
              <a:buFontTx/>
              <a:buNone/>
            </a:pPr>
            <a:r>
              <a:rPr lang="en-US" altLang="en-US" sz="2400" dirty="0">
                <a:latin typeface="Perpetua" panose="02020502060401020303" pitchFamily="18" charset="0"/>
              </a:rPr>
              <a:t>		Box mybox1 = new </a:t>
            </a:r>
            <a:r>
              <a:rPr lang="en-US" altLang="en-US" sz="2400" dirty="0">
                <a:solidFill>
                  <a:srgbClr val="FF0000"/>
                </a:solidFill>
                <a:latin typeface="Perpetua" panose="02020502060401020303" pitchFamily="18" charset="0"/>
              </a:rPr>
              <a:t>Box(10, 20, 15);</a:t>
            </a:r>
          </a:p>
          <a:p>
            <a:pPr eaLnBrk="1" hangingPunct="1">
              <a:spcBef>
                <a:spcPts val="0"/>
              </a:spcBef>
              <a:buFontTx/>
              <a:buNone/>
            </a:pPr>
            <a:r>
              <a:rPr lang="en-US" altLang="en-US" sz="2400" dirty="0">
                <a:latin typeface="Perpetua" panose="02020502060401020303" pitchFamily="18" charset="0"/>
              </a:rPr>
              <a:t>		Box mybox2 = new </a:t>
            </a:r>
            <a:r>
              <a:rPr lang="en-US" altLang="en-US" sz="2400" dirty="0">
                <a:solidFill>
                  <a:srgbClr val="FF0000"/>
                </a:solidFill>
                <a:latin typeface="Perpetua" panose="02020502060401020303" pitchFamily="18" charset="0"/>
              </a:rPr>
              <a:t>Box(3, 6, 9);</a:t>
            </a:r>
          </a:p>
          <a:p>
            <a:pPr eaLnBrk="1" hangingPunct="1">
              <a:spcBef>
                <a:spcPts val="0"/>
              </a:spcBef>
              <a:buFontTx/>
              <a:buNone/>
            </a:pPr>
            <a:r>
              <a:rPr lang="en-US" altLang="en-US" sz="2400" dirty="0">
                <a:latin typeface="Perpetua" panose="02020502060401020303" pitchFamily="18" charset="0"/>
              </a:rPr>
              <a:t>		double vol;</a:t>
            </a:r>
          </a:p>
          <a:p>
            <a:pPr eaLnBrk="1" hangingPunct="1">
              <a:spcBef>
                <a:spcPts val="0"/>
              </a:spcBef>
              <a:buFontTx/>
              <a:buNone/>
            </a:pPr>
            <a:r>
              <a:rPr lang="en-US" altLang="en-US" sz="2400" dirty="0">
                <a:latin typeface="Perpetua" panose="02020502060401020303" pitchFamily="18" charset="0"/>
              </a:rPr>
              <a:t>		// get volume of first box</a:t>
            </a:r>
          </a:p>
          <a:p>
            <a:pPr eaLnBrk="1" hangingPunct="1">
              <a:spcBef>
                <a:spcPts val="0"/>
              </a:spcBef>
              <a:buFontTx/>
              <a:buNone/>
            </a:pPr>
            <a:r>
              <a:rPr lang="en-US" altLang="en-US" sz="2400" dirty="0">
                <a:latin typeface="Perpetua" panose="02020502060401020303" pitchFamily="18" charset="0"/>
              </a:rPr>
              <a:t>		vol = mybox1.volume();</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eaLnBrk="1" hangingPunct="1">
              <a:spcBef>
                <a:spcPts val="0"/>
              </a:spcBef>
              <a:buFontTx/>
              <a:buNone/>
            </a:pPr>
            <a:r>
              <a:rPr lang="en-US" altLang="en-US" sz="2400" dirty="0">
                <a:latin typeface="Perpetua" panose="02020502060401020303" pitchFamily="18" charset="0"/>
              </a:rPr>
              <a:t>		// get volume of second box</a:t>
            </a:r>
          </a:p>
          <a:p>
            <a:pPr eaLnBrk="1" hangingPunct="1">
              <a:spcBef>
                <a:spcPts val="0"/>
              </a:spcBef>
              <a:buFontTx/>
              <a:buNone/>
            </a:pPr>
            <a:r>
              <a:rPr lang="en-US" altLang="en-US" sz="2400" dirty="0">
                <a:latin typeface="Perpetua" panose="02020502060401020303" pitchFamily="18" charset="0"/>
              </a:rPr>
              <a:t>		vol = mybox2.volume();</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("Volume is " + vol);</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a:t>
            </a:r>
          </a:p>
          <a:p>
            <a:pPr eaLnBrk="1" hangingPunct="1">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AD71AAEE-13D4-46DD-893E-1E0D3DD537CB}"/>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AADAFA27-BCC0-48DE-B00C-9FE18001BDDE}"/>
              </a:ext>
            </a:extLst>
          </p:cNvPr>
          <p:cNvSpPr>
            <a:spLocks noGrp="1"/>
          </p:cNvSpPr>
          <p:nvPr>
            <p:ph type="sldNum" sz="quarter" idx="12"/>
          </p:nvPr>
        </p:nvSpPr>
        <p:spPr/>
        <p:txBody>
          <a:bodyPr/>
          <a:lstStyle/>
          <a:p>
            <a:fld id="{5FA48C45-9521-491C-91CF-B3D0F067F577}" type="slidenum">
              <a:rPr lang="en-IN" smtClean="0"/>
              <a:t>81</a:t>
            </a:fld>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a:ext uri="{FF2B5EF4-FFF2-40B4-BE49-F238E27FC236}">
                <a16:creationId xmlns:a16="http://schemas.microsoft.com/office/drawing/2014/main" id="{84612231-6318-4433-82D9-FB5F24F96940}"/>
              </a:ext>
            </a:extLst>
          </p:cNvPr>
          <p:cNvSpPr>
            <a:spLocks noGrp="1"/>
          </p:cNvSpPr>
          <p:nvPr>
            <p:ph idx="1"/>
          </p:nvPr>
        </p:nvSpPr>
        <p:spPr>
          <a:xfrm>
            <a:off x="295275" y="136525"/>
            <a:ext cx="11499160" cy="6584950"/>
          </a:xfrm>
        </p:spPr>
        <p:txBody>
          <a:bodyPr>
            <a:noAutofit/>
          </a:bodyPr>
          <a:lstStyle/>
          <a:p>
            <a:pPr>
              <a:buNone/>
            </a:pPr>
            <a:r>
              <a:rPr lang="en-US" altLang="en-US" b="1" u="sng" dirty="0">
                <a:solidFill>
                  <a:srgbClr val="FF0000"/>
                </a:solidFill>
                <a:latin typeface="Perpetua" panose="02020502060401020303" pitchFamily="18" charset="0"/>
              </a:rPr>
              <a:t>this keyword</a:t>
            </a:r>
          </a:p>
          <a:p>
            <a:pPr algn="just">
              <a:buNone/>
            </a:pPr>
            <a:r>
              <a:rPr lang="en-US" dirty="0">
                <a:latin typeface="Perpetua" panose="02020502060401020303" pitchFamily="18" charset="0"/>
              </a:rPr>
              <a:t>   There can be a lot of usage of </a:t>
            </a:r>
            <a:r>
              <a:rPr lang="en-US" b="1" dirty="0">
                <a:latin typeface="Perpetua" panose="02020502060401020303" pitchFamily="18" charset="0"/>
              </a:rPr>
              <a:t>java this keyword</a:t>
            </a:r>
            <a:r>
              <a:rPr lang="en-US" dirty="0">
                <a:latin typeface="Perpetua" panose="02020502060401020303" pitchFamily="18" charset="0"/>
              </a:rPr>
              <a:t>. In java, this is a </a:t>
            </a:r>
            <a:r>
              <a:rPr lang="en-US" b="1" dirty="0">
                <a:latin typeface="Perpetua" panose="02020502060401020303" pitchFamily="18" charset="0"/>
              </a:rPr>
              <a:t>reference variable</a:t>
            </a:r>
            <a:r>
              <a:rPr lang="en-US" dirty="0">
                <a:latin typeface="Perpetua" panose="02020502060401020303" pitchFamily="18" charset="0"/>
              </a:rPr>
              <a:t> that refers to the current object</a:t>
            </a:r>
          </a:p>
          <a:p>
            <a:pPr algn="just">
              <a:buNone/>
            </a:pPr>
            <a:endParaRPr lang="en-US" altLang="en-US" b="1" dirty="0">
              <a:latin typeface="Perpetua" panose="02020502060401020303" pitchFamily="18" charset="0"/>
            </a:endParaRPr>
          </a:p>
          <a:p>
            <a:pPr marL="0" indent="0">
              <a:buNone/>
            </a:pPr>
            <a:r>
              <a:rPr lang="en-US" b="1" dirty="0">
                <a:solidFill>
                  <a:srgbClr val="FF0000"/>
                </a:solidFill>
                <a:latin typeface="Perpetua" panose="02020502060401020303" pitchFamily="18" charset="0"/>
              </a:rPr>
              <a:t>Here is given the 6 usage of java this keyword</a:t>
            </a:r>
            <a:endParaRPr lang="en-US" dirty="0">
              <a:latin typeface="Perpetua" panose="02020502060401020303" pitchFamily="18" charset="0"/>
            </a:endParaRPr>
          </a:p>
          <a:p>
            <a:r>
              <a:rPr lang="en-US" dirty="0">
                <a:latin typeface="Perpetua" panose="02020502060401020303" pitchFamily="18" charset="0"/>
              </a:rPr>
              <a:t>this can be used to refer current class instance variable.</a:t>
            </a:r>
          </a:p>
          <a:p>
            <a:r>
              <a:rPr lang="en-US" dirty="0">
                <a:latin typeface="Perpetua" panose="02020502060401020303" pitchFamily="18" charset="0"/>
              </a:rPr>
              <a:t>this can be used to invoke current class method (implicitly)</a:t>
            </a:r>
          </a:p>
          <a:p>
            <a:r>
              <a:rPr lang="en-US" dirty="0">
                <a:latin typeface="Perpetua" panose="02020502060401020303" pitchFamily="18" charset="0"/>
              </a:rPr>
              <a:t>this() can be used to invoke current class constructor.</a:t>
            </a:r>
          </a:p>
          <a:p>
            <a:r>
              <a:rPr lang="en-US" dirty="0">
                <a:latin typeface="Perpetua" panose="02020502060401020303" pitchFamily="18" charset="0"/>
              </a:rPr>
              <a:t>this can be passed as an argument in the method call.</a:t>
            </a:r>
          </a:p>
          <a:p>
            <a:r>
              <a:rPr lang="en-US" dirty="0">
                <a:latin typeface="Perpetua" panose="02020502060401020303" pitchFamily="18" charset="0"/>
              </a:rPr>
              <a:t>this can be passed as argument in the constructor call.</a:t>
            </a:r>
          </a:p>
          <a:p>
            <a:r>
              <a:rPr lang="en-US" dirty="0">
                <a:latin typeface="Perpetua" panose="02020502060401020303" pitchFamily="18" charset="0"/>
              </a:rPr>
              <a:t>this can be used to return the current class instance from the method.</a:t>
            </a:r>
          </a:p>
          <a:p>
            <a:pPr algn="just">
              <a:buNone/>
            </a:pPr>
            <a:endParaRPr lang="en-US" altLang="en-US" b="1" dirty="0">
              <a:latin typeface="Perpetua" panose="02020502060401020303" pitchFamily="18" charset="0"/>
            </a:endParaRPr>
          </a:p>
          <a:p>
            <a:pPr eaLnBrk="1" hangingPunct="1">
              <a:buFontTx/>
              <a:buNone/>
            </a:pPr>
            <a:endParaRPr lang="en-US" altLang="en-US" dirty="0">
              <a:latin typeface="Perpetua" panose="02020502060401020303" pitchFamily="18" charset="0"/>
            </a:endParaRPr>
          </a:p>
          <a:p>
            <a:pPr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DD0A2252-793A-4242-8BB7-F44FD048F17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9ED813D-FBD8-444B-A797-A66527AFE8E7}"/>
              </a:ext>
            </a:extLst>
          </p:cNvPr>
          <p:cNvSpPr>
            <a:spLocks noGrp="1"/>
          </p:cNvSpPr>
          <p:nvPr>
            <p:ph type="sldNum" sz="quarter" idx="12"/>
          </p:nvPr>
        </p:nvSpPr>
        <p:spPr/>
        <p:txBody>
          <a:bodyPr/>
          <a:lstStyle/>
          <a:p>
            <a:fld id="{5FA48C45-9521-491C-91CF-B3D0F067F577}" type="slidenum">
              <a:rPr lang="en-IN" smtClean="0"/>
              <a:t>82</a:t>
            </a:fld>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9E614-D4D9-44A6-AED1-C6529497D888}"/>
              </a:ext>
            </a:extLst>
          </p:cNvPr>
          <p:cNvSpPr>
            <a:spLocks noGrp="1"/>
          </p:cNvSpPr>
          <p:nvPr>
            <p:ph idx="1"/>
          </p:nvPr>
        </p:nvSpPr>
        <p:spPr>
          <a:xfrm>
            <a:off x="371061" y="318052"/>
            <a:ext cx="11463130" cy="5858911"/>
          </a:xfrm>
        </p:spPr>
        <p:txBody>
          <a:bodyPr>
            <a:normAutofit/>
          </a:bodyPr>
          <a:lstStyle/>
          <a:p>
            <a:pPr marL="0" indent="0">
              <a:buNone/>
            </a:pPr>
            <a:r>
              <a:rPr lang="en-US" sz="2400" b="1" dirty="0">
                <a:latin typeface="Perpetua" panose="02020502060401020303" pitchFamily="18" charset="0"/>
              </a:rPr>
              <a:t>Let's understand the problem if we don't use this keyword by the example given below:</a:t>
            </a:r>
          </a:p>
          <a:p>
            <a:pPr marL="0" indent="0">
              <a:buNone/>
            </a:pPr>
            <a:r>
              <a:rPr lang="en-IN" sz="2400" b="1" dirty="0">
                <a:latin typeface="Perpetua" panose="02020502060401020303" pitchFamily="18" charset="0"/>
              </a:rPr>
              <a:t>class</a:t>
            </a:r>
            <a:r>
              <a:rPr lang="en-IN" sz="2400" dirty="0">
                <a:latin typeface="Perpetua" panose="02020502060401020303" pitchFamily="18" charset="0"/>
              </a:rPr>
              <a:t> Student</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	int</a:t>
            </a:r>
            <a:r>
              <a:rPr lang="en-IN" sz="2400" dirty="0">
                <a:latin typeface="Perpetua" panose="02020502060401020303" pitchFamily="18" charset="0"/>
              </a:rPr>
              <a:t> </a:t>
            </a:r>
            <a:r>
              <a:rPr lang="en-IN" sz="2400" dirty="0" err="1">
                <a:latin typeface="Perpetua" panose="02020502060401020303" pitchFamily="18" charset="0"/>
              </a:rPr>
              <a:t>rollno</a:t>
            </a:r>
            <a:r>
              <a:rPr lang="en-IN" sz="2400" dirty="0">
                <a:latin typeface="Perpetua" panose="02020502060401020303" pitchFamily="18" charset="0"/>
              </a:rPr>
              <a:t>;  </a:t>
            </a:r>
          </a:p>
          <a:p>
            <a:pPr marL="0" indent="0">
              <a:buNone/>
            </a:pPr>
            <a:r>
              <a:rPr lang="en-IN" sz="2400" dirty="0">
                <a:latin typeface="Perpetua" panose="02020502060401020303" pitchFamily="18" charset="0"/>
              </a:rPr>
              <a:t>	String name;  </a:t>
            </a:r>
          </a:p>
          <a:p>
            <a:pPr marL="0" indent="0">
              <a:buNone/>
            </a:pPr>
            <a:r>
              <a:rPr lang="en-IN" sz="2400" b="1" dirty="0">
                <a:latin typeface="Perpetua" panose="02020502060401020303" pitchFamily="18" charset="0"/>
              </a:rPr>
              <a:t>	float</a:t>
            </a:r>
            <a:r>
              <a:rPr lang="en-IN" sz="2400" dirty="0">
                <a:latin typeface="Perpetua" panose="02020502060401020303" pitchFamily="18" charset="0"/>
              </a:rPr>
              <a:t> fee;  </a:t>
            </a:r>
          </a:p>
          <a:p>
            <a:pPr marL="0" indent="0">
              <a:buNone/>
            </a:pPr>
            <a:r>
              <a:rPr lang="en-IN" sz="2400" dirty="0">
                <a:latin typeface="Perpetua" panose="02020502060401020303" pitchFamily="18" charset="0"/>
              </a:rPr>
              <a:t>	Student(</a:t>
            </a:r>
            <a:r>
              <a:rPr lang="en-IN" sz="2400" b="1" dirty="0">
                <a:latin typeface="Perpetua" panose="02020502060401020303" pitchFamily="18" charset="0"/>
              </a:rPr>
              <a:t>int</a:t>
            </a:r>
            <a:r>
              <a:rPr lang="en-IN" sz="2400" dirty="0">
                <a:latin typeface="Perpetua" panose="02020502060401020303" pitchFamily="18" charset="0"/>
              </a:rPr>
              <a:t> </a:t>
            </a:r>
            <a:r>
              <a:rPr lang="en-IN" sz="2400" dirty="0" err="1">
                <a:latin typeface="Perpetua" panose="02020502060401020303" pitchFamily="18" charset="0"/>
              </a:rPr>
              <a:t>rollno,String</a:t>
            </a:r>
            <a:r>
              <a:rPr lang="en-IN" sz="2400" dirty="0">
                <a:latin typeface="Perpetua" panose="02020502060401020303" pitchFamily="18" charset="0"/>
              </a:rPr>
              <a:t> </a:t>
            </a:r>
            <a:r>
              <a:rPr lang="en-IN" sz="2400" dirty="0" err="1">
                <a:latin typeface="Perpetua" panose="02020502060401020303" pitchFamily="18" charset="0"/>
              </a:rPr>
              <a:t>name,</a:t>
            </a:r>
            <a:r>
              <a:rPr lang="en-IN" sz="2400" b="1" dirty="0" err="1">
                <a:latin typeface="Perpetua" panose="02020502060401020303" pitchFamily="18" charset="0"/>
              </a:rPr>
              <a:t>float</a:t>
            </a:r>
            <a:r>
              <a:rPr lang="en-IN" sz="2400" dirty="0">
                <a:latin typeface="Perpetua" panose="02020502060401020303" pitchFamily="18" charset="0"/>
              </a:rPr>
              <a:t> fee)</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r>
              <a:rPr lang="en-IN" sz="2400" dirty="0" err="1">
                <a:latin typeface="Perpetua" panose="02020502060401020303" pitchFamily="18" charset="0"/>
              </a:rPr>
              <a:t>rollno</a:t>
            </a:r>
            <a:r>
              <a:rPr lang="en-IN" sz="2400" dirty="0">
                <a:latin typeface="Perpetua" panose="02020502060401020303" pitchFamily="18" charset="0"/>
              </a:rPr>
              <a:t>=</a:t>
            </a:r>
            <a:r>
              <a:rPr lang="en-IN" sz="2400" dirty="0" err="1">
                <a:latin typeface="Perpetua" panose="02020502060401020303" pitchFamily="18" charset="0"/>
              </a:rPr>
              <a:t>rollno</a:t>
            </a:r>
            <a:r>
              <a:rPr lang="en-IN" sz="2400" dirty="0">
                <a:latin typeface="Perpetua" panose="02020502060401020303" pitchFamily="18" charset="0"/>
              </a:rPr>
              <a:t>;  </a:t>
            </a:r>
          </a:p>
          <a:p>
            <a:pPr marL="0" indent="0">
              <a:buNone/>
            </a:pPr>
            <a:r>
              <a:rPr lang="en-IN" sz="2400" dirty="0">
                <a:latin typeface="Perpetua" panose="02020502060401020303" pitchFamily="18" charset="0"/>
              </a:rPr>
              <a:t>		name=name;  </a:t>
            </a:r>
          </a:p>
          <a:p>
            <a:pPr marL="0" indent="0">
              <a:buNone/>
            </a:pPr>
            <a:r>
              <a:rPr lang="en-IN" sz="2400" dirty="0">
                <a:latin typeface="Perpetua" panose="02020502060401020303" pitchFamily="18" charset="0"/>
              </a:rPr>
              <a:t>		fee=fee;  </a:t>
            </a:r>
          </a:p>
          <a:p>
            <a:pPr marL="0" indent="0">
              <a:buNone/>
            </a:pPr>
            <a:r>
              <a:rPr lang="en-IN" sz="2400" dirty="0">
                <a:latin typeface="Perpetua" panose="02020502060401020303" pitchFamily="18" charset="0"/>
              </a:rPr>
              <a:t>	}  </a:t>
            </a:r>
          </a:p>
          <a:p>
            <a:pPr marL="0" indent="0">
              <a:buNone/>
            </a:pP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E20C0A33-91B5-425E-B198-E01BE13D7C8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5C23F11-283E-4E8F-8055-1B2B1148B317}"/>
              </a:ext>
            </a:extLst>
          </p:cNvPr>
          <p:cNvSpPr>
            <a:spLocks noGrp="1"/>
          </p:cNvSpPr>
          <p:nvPr>
            <p:ph type="sldNum" sz="quarter" idx="12"/>
          </p:nvPr>
        </p:nvSpPr>
        <p:spPr/>
        <p:txBody>
          <a:bodyPr/>
          <a:lstStyle/>
          <a:p>
            <a:fld id="{5FA48C45-9521-491C-91CF-B3D0F067F577}" type="slidenum">
              <a:rPr lang="en-IN" smtClean="0"/>
              <a:t>83</a:t>
            </a:fld>
            <a:endParaRPr lang="en-IN"/>
          </a:p>
        </p:txBody>
      </p:sp>
    </p:spTree>
    <p:extLst>
      <p:ext uri="{BB962C8B-B14F-4D97-AF65-F5344CB8AC3E}">
        <p14:creationId xmlns:p14="http://schemas.microsoft.com/office/powerpoint/2010/main" val="31646224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9E614-D4D9-44A6-AED1-C6529497D888}"/>
              </a:ext>
            </a:extLst>
          </p:cNvPr>
          <p:cNvSpPr>
            <a:spLocks noGrp="1"/>
          </p:cNvSpPr>
          <p:nvPr>
            <p:ph idx="1"/>
          </p:nvPr>
        </p:nvSpPr>
        <p:spPr>
          <a:xfrm>
            <a:off x="371061" y="318052"/>
            <a:ext cx="11463130" cy="6308035"/>
          </a:xfrm>
        </p:spPr>
        <p:txBody>
          <a:bodyPr>
            <a:normAutofit fontScale="92500" lnSpcReduction="10000"/>
          </a:bodyPr>
          <a:lstStyle/>
          <a:p>
            <a:pPr marL="0" indent="0">
              <a:buNone/>
            </a:pPr>
            <a:r>
              <a:rPr lang="en-IN" sz="2400" b="1" dirty="0">
                <a:latin typeface="Perpetua" panose="02020502060401020303" pitchFamily="18" charset="0"/>
              </a:rPr>
              <a:t>	void</a:t>
            </a:r>
            <a:r>
              <a:rPr lang="en-IN" sz="2400" dirty="0">
                <a:latin typeface="Perpetua" panose="02020502060401020303" pitchFamily="18" charset="0"/>
              </a:rPr>
              <a:t> display()</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a:t>
            </a:r>
            <a:r>
              <a:rPr lang="en-IN" sz="2400" dirty="0" err="1">
                <a:latin typeface="Perpetua" panose="02020502060401020303" pitchFamily="18" charset="0"/>
              </a:rPr>
              <a:t>rollno</a:t>
            </a:r>
            <a:r>
              <a:rPr lang="en-IN" sz="2400" dirty="0">
                <a:latin typeface="Perpetua" panose="02020502060401020303" pitchFamily="18" charset="0"/>
              </a:rPr>
              <a:t>+" "+name+" "+fee);</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class</a:t>
            </a:r>
            <a:r>
              <a:rPr lang="en-IN" sz="2400" dirty="0">
                <a:latin typeface="Perpetua" panose="02020502060401020303" pitchFamily="18" charset="0"/>
              </a:rPr>
              <a:t> TestThis1</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	public</a:t>
            </a:r>
            <a:r>
              <a:rPr lang="en-IN" sz="2400" dirty="0">
                <a:latin typeface="Perpetua" panose="02020502060401020303" pitchFamily="18" charset="0"/>
              </a:rPr>
              <a:t> </a:t>
            </a:r>
            <a:r>
              <a:rPr lang="en-IN" sz="2400" b="1" dirty="0">
                <a:latin typeface="Perpetua" panose="02020502060401020303" pitchFamily="18" charset="0"/>
              </a:rPr>
              <a:t>static</a:t>
            </a:r>
            <a:r>
              <a:rPr lang="en-IN" sz="2400" dirty="0">
                <a:latin typeface="Perpetua" panose="02020502060401020303" pitchFamily="18" charset="0"/>
              </a:rPr>
              <a:t> </a:t>
            </a:r>
            <a:r>
              <a:rPr lang="en-IN" sz="2400" b="1" dirty="0">
                <a:latin typeface="Perpetua" panose="02020502060401020303" pitchFamily="18" charset="0"/>
              </a:rPr>
              <a:t>void</a:t>
            </a:r>
            <a:r>
              <a:rPr lang="en-IN" sz="2400" dirty="0">
                <a:latin typeface="Perpetua" panose="02020502060401020303" pitchFamily="18" charset="0"/>
              </a:rPr>
              <a:t> main(String </a:t>
            </a:r>
            <a:r>
              <a:rPr lang="en-IN" sz="2400" dirty="0" err="1">
                <a:latin typeface="Perpetua" panose="02020502060401020303" pitchFamily="18" charset="0"/>
              </a:rPr>
              <a:t>args</a:t>
            </a:r>
            <a:r>
              <a:rPr lang="en-IN" sz="2400" dirty="0">
                <a:latin typeface="Perpetua" panose="02020502060401020303" pitchFamily="18" charset="0"/>
              </a:rPr>
              <a:t>[])</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Student s1=</a:t>
            </a:r>
            <a:r>
              <a:rPr lang="en-IN" sz="2400" b="1" dirty="0">
                <a:latin typeface="Perpetua" panose="02020502060401020303" pitchFamily="18" charset="0"/>
              </a:rPr>
              <a:t>new</a:t>
            </a:r>
            <a:r>
              <a:rPr lang="en-IN" sz="2400" dirty="0">
                <a:latin typeface="Perpetua" panose="02020502060401020303" pitchFamily="18" charset="0"/>
              </a:rPr>
              <a:t> Student(111,"ankit",5000f);  </a:t>
            </a:r>
          </a:p>
          <a:p>
            <a:pPr marL="0" indent="0">
              <a:buNone/>
            </a:pPr>
            <a:r>
              <a:rPr lang="en-IN" sz="2400" dirty="0">
                <a:latin typeface="Perpetua" panose="02020502060401020303" pitchFamily="18" charset="0"/>
              </a:rPr>
              <a:t>		Student s2=</a:t>
            </a:r>
            <a:r>
              <a:rPr lang="en-IN" sz="2400" b="1" dirty="0">
                <a:latin typeface="Perpetua" panose="02020502060401020303" pitchFamily="18" charset="0"/>
              </a:rPr>
              <a:t>new</a:t>
            </a:r>
            <a:r>
              <a:rPr lang="en-IN" sz="2400" dirty="0">
                <a:latin typeface="Perpetua" panose="02020502060401020303" pitchFamily="18" charset="0"/>
              </a:rPr>
              <a:t> Student(112,"sumit",6000f);  </a:t>
            </a:r>
          </a:p>
          <a:p>
            <a:pPr marL="0" indent="0">
              <a:buNone/>
            </a:pPr>
            <a:r>
              <a:rPr lang="en-IN" sz="2400" dirty="0">
                <a:latin typeface="Perpetua" panose="02020502060401020303" pitchFamily="18" charset="0"/>
              </a:rPr>
              <a:t>		s1.display();  </a:t>
            </a:r>
          </a:p>
          <a:p>
            <a:pPr marL="0" indent="0">
              <a:buNone/>
            </a:pPr>
            <a:r>
              <a:rPr lang="en-IN" sz="2400" dirty="0">
                <a:latin typeface="Perpetua" panose="02020502060401020303" pitchFamily="18" charset="0"/>
              </a:rPr>
              <a:t>		s2.display();  </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a:t>
            </a:r>
          </a:p>
        </p:txBody>
      </p:sp>
      <p:sp>
        <p:nvSpPr>
          <p:cNvPr id="4" name="Footer Placeholder 3">
            <a:extLst>
              <a:ext uri="{FF2B5EF4-FFF2-40B4-BE49-F238E27FC236}">
                <a16:creationId xmlns:a16="http://schemas.microsoft.com/office/drawing/2014/main" id="{E20C0A33-91B5-425E-B198-E01BE13D7C8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5C23F11-283E-4E8F-8055-1B2B1148B317}"/>
              </a:ext>
            </a:extLst>
          </p:cNvPr>
          <p:cNvSpPr>
            <a:spLocks noGrp="1"/>
          </p:cNvSpPr>
          <p:nvPr>
            <p:ph type="sldNum" sz="quarter" idx="12"/>
          </p:nvPr>
        </p:nvSpPr>
        <p:spPr/>
        <p:txBody>
          <a:bodyPr/>
          <a:lstStyle/>
          <a:p>
            <a:fld id="{5FA48C45-9521-491C-91CF-B3D0F067F577}" type="slidenum">
              <a:rPr lang="en-IN" smtClean="0"/>
              <a:t>84</a:t>
            </a:fld>
            <a:endParaRPr lang="en-IN"/>
          </a:p>
        </p:txBody>
      </p:sp>
    </p:spTree>
    <p:extLst>
      <p:ext uri="{BB962C8B-B14F-4D97-AF65-F5344CB8AC3E}">
        <p14:creationId xmlns:p14="http://schemas.microsoft.com/office/powerpoint/2010/main" val="13986169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34DF9-3473-4653-93C8-7DC969136D3F}"/>
              </a:ext>
            </a:extLst>
          </p:cNvPr>
          <p:cNvSpPr>
            <a:spLocks noGrp="1"/>
          </p:cNvSpPr>
          <p:nvPr>
            <p:ph idx="1"/>
          </p:nvPr>
        </p:nvSpPr>
        <p:spPr>
          <a:xfrm>
            <a:off x="838200" y="397565"/>
            <a:ext cx="10515600" cy="5779398"/>
          </a:xfrm>
        </p:spPr>
        <p:txBody>
          <a:bodyPr/>
          <a:lstStyle/>
          <a:p>
            <a:pPr marL="0" indent="0">
              <a:buNone/>
            </a:pPr>
            <a:r>
              <a:rPr lang="en-US" b="1" dirty="0">
                <a:solidFill>
                  <a:srgbClr val="FF0000"/>
                </a:solidFill>
                <a:latin typeface="Perpetua" panose="02020502060401020303" pitchFamily="18" charset="0"/>
              </a:rPr>
              <a:t>Output:</a:t>
            </a:r>
          </a:p>
          <a:p>
            <a:pPr marL="0" indent="0">
              <a:buNone/>
            </a:pPr>
            <a:r>
              <a:rPr lang="it-IT" dirty="0">
                <a:latin typeface="Perpetua" panose="02020502060401020303" pitchFamily="18" charset="0"/>
              </a:rPr>
              <a:t>0 null 0.0</a:t>
            </a:r>
          </a:p>
          <a:p>
            <a:pPr marL="0" indent="0">
              <a:buNone/>
            </a:pPr>
            <a:r>
              <a:rPr lang="it-IT" dirty="0">
                <a:latin typeface="Perpetua" panose="02020502060401020303" pitchFamily="18" charset="0"/>
              </a:rPr>
              <a:t>0 null 0.0</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84C917D-7D7E-4161-8CBF-1A2C40174341}"/>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3F47CD5-B2E5-4BC1-95A1-7F93B603FC2C}"/>
              </a:ext>
            </a:extLst>
          </p:cNvPr>
          <p:cNvSpPr>
            <a:spLocks noGrp="1"/>
          </p:cNvSpPr>
          <p:nvPr>
            <p:ph type="sldNum" sz="quarter" idx="12"/>
          </p:nvPr>
        </p:nvSpPr>
        <p:spPr/>
        <p:txBody>
          <a:bodyPr/>
          <a:lstStyle/>
          <a:p>
            <a:fld id="{5FA48C45-9521-491C-91CF-B3D0F067F577}" type="slidenum">
              <a:rPr lang="en-IN" smtClean="0"/>
              <a:t>85</a:t>
            </a:fld>
            <a:endParaRPr lang="en-IN"/>
          </a:p>
        </p:txBody>
      </p:sp>
    </p:spTree>
    <p:extLst>
      <p:ext uri="{BB962C8B-B14F-4D97-AF65-F5344CB8AC3E}">
        <p14:creationId xmlns:p14="http://schemas.microsoft.com/office/powerpoint/2010/main" val="439990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9E614-D4D9-44A6-AED1-C6529497D888}"/>
              </a:ext>
            </a:extLst>
          </p:cNvPr>
          <p:cNvSpPr>
            <a:spLocks noGrp="1"/>
          </p:cNvSpPr>
          <p:nvPr>
            <p:ph idx="1"/>
          </p:nvPr>
        </p:nvSpPr>
        <p:spPr>
          <a:xfrm>
            <a:off x="371061" y="318052"/>
            <a:ext cx="11463130" cy="5858911"/>
          </a:xfrm>
        </p:spPr>
        <p:txBody>
          <a:bodyPr>
            <a:normAutofit/>
          </a:bodyPr>
          <a:lstStyle/>
          <a:p>
            <a:pPr marL="0" indent="0">
              <a:buNone/>
            </a:pPr>
            <a:r>
              <a:rPr lang="en-US" sz="2400" b="1" dirty="0">
                <a:latin typeface="Perpetua" panose="02020502060401020303" pitchFamily="18" charset="0"/>
              </a:rPr>
              <a:t>Solution of the above problem by this keyword</a:t>
            </a:r>
          </a:p>
          <a:p>
            <a:pPr marL="0" indent="0">
              <a:buNone/>
            </a:pPr>
            <a:r>
              <a:rPr lang="en-IN" sz="2400" b="1" dirty="0">
                <a:latin typeface="Perpetua" panose="02020502060401020303" pitchFamily="18" charset="0"/>
              </a:rPr>
              <a:t>class</a:t>
            </a:r>
            <a:r>
              <a:rPr lang="en-IN" sz="2400" dirty="0">
                <a:latin typeface="Perpetua" panose="02020502060401020303" pitchFamily="18" charset="0"/>
              </a:rPr>
              <a:t> Student</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	int</a:t>
            </a:r>
            <a:r>
              <a:rPr lang="en-IN" sz="2400" dirty="0">
                <a:latin typeface="Perpetua" panose="02020502060401020303" pitchFamily="18" charset="0"/>
              </a:rPr>
              <a:t> </a:t>
            </a:r>
            <a:r>
              <a:rPr lang="en-IN" sz="2400" dirty="0" err="1">
                <a:latin typeface="Perpetua" panose="02020502060401020303" pitchFamily="18" charset="0"/>
              </a:rPr>
              <a:t>rollno</a:t>
            </a:r>
            <a:r>
              <a:rPr lang="en-IN" sz="2400" dirty="0">
                <a:latin typeface="Perpetua" panose="02020502060401020303" pitchFamily="18" charset="0"/>
              </a:rPr>
              <a:t>;  </a:t>
            </a:r>
          </a:p>
          <a:p>
            <a:pPr marL="0" indent="0">
              <a:buNone/>
            </a:pPr>
            <a:r>
              <a:rPr lang="en-IN" sz="2400" dirty="0">
                <a:latin typeface="Perpetua" panose="02020502060401020303" pitchFamily="18" charset="0"/>
              </a:rPr>
              <a:t>	String name;  </a:t>
            </a:r>
          </a:p>
          <a:p>
            <a:pPr marL="0" indent="0">
              <a:buNone/>
            </a:pPr>
            <a:r>
              <a:rPr lang="en-IN" sz="2400" b="1" dirty="0">
                <a:latin typeface="Perpetua" panose="02020502060401020303" pitchFamily="18" charset="0"/>
              </a:rPr>
              <a:t>	float</a:t>
            </a:r>
            <a:r>
              <a:rPr lang="en-IN" sz="2400" dirty="0">
                <a:latin typeface="Perpetua" panose="02020502060401020303" pitchFamily="18" charset="0"/>
              </a:rPr>
              <a:t> fee;  </a:t>
            </a:r>
          </a:p>
          <a:p>
            <a:pPr marL="0" indent="0">
              <a:buNone/>
            </a:pPr>
            <a:r>
              <a:rPr lang="en-IN" sz="2400" dirty="0">
                <a:latin typeface="Perpetua" panose="02020502060401020303" pitchFamily="18" charset="0"/>
              </a:rPr>
              <a:t>	Student(</a:t>
            </a:r>
            <a:r>
              <a:rPr lang="en-IN" sz="2400" b="1" dirty="0">
                <a:latin typeface="Perpetua" panose="02020502060401020303" pitchFamily="18" charset="0"/>
              </a:rPr>
              <a:t>int</a:t>
            </a:r>
            <a:r>
              <a:rPr lang="en-IN" sz="2400" dirty="0">
                <a:latin typeface="Perpetua" panose="02020502060401020303" pitchFamily="18" charset="0"/>
              </a:rPr>
              <a:t> </a:t>
            </a:r>
            <a:r>
              <a:rPr lang="en-IN" sz="2400" dirty="0" err="1">
                <a:latin typeface="Perpetua" panose="02020502060401020303" pitchFamily="18" charset="0"/>
              </a:rPr>
              <a:t>rollno,String</a:t>
            </a:r>
            <a:r>
              <a:rPr lang="en-IN" sz="2400" dirty="0">
                <a:latin typeface="Perpetua" panose="02020502060401020303" pitchFamily="18" charset="0"/>
              </a:rPr>
              <a:t> </a:t>
            </a:r>
            <a:r>
              <a:rPr lang="en-IN" sz="2400" dirty="0" err="1">
                <a:latin typeface="Perpetua" panose="02020502060401020303" pitchFamily="18" charset="0"/>
              </a:rPr>
              <a:t>name,</a:t>
            </a:r>
            <a:r>
              <a:rPr lang="en-IN" sz="2400" b="1" dirty="0" err="1">
                <a:latin typeface="Perpetua" panose="02020502060401020303" pitchFamily="18" charset="0"/>
              </a:rPr>
              <a:t>float</a:t>
            </a:r>
            <a:r>
              <a:rPr lang="en-IN" sz="2400" dirty="0">
                <a:latin typeface="Perpetua" panose="02020502060401020303" pitchFamily="18" charset="0"/>
              </a:rPr>
              <a:t> fee)</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r>
              <a:rPr lang="en-IN" sz="2400" dirty="0" err="1">
                <a:latin typeface="Perpetua" panose="02020502060401020303" pitchFamily="18" charset="0"/>
              </a:rPr>
              <a:t>this.rollno</a:t>
            </a:r>
            <a:r>
              <a:rPr lang="en-IN" sz="2400" dirty="0">
                <a:latin typeface="Perpetua" panose="02020502060401020303" pitchFamily="18" charset="0"/>
              </a:rPr>
              <a:t>=</a:t>
            </a:r>
            <a:r>
              <a:rPr lang="en-IN" sz="2400" dirty="0" err="1">
                <a:latin typeface="Perpetua" panose="02020502060401020303" pitchFamily="18" charset="0"/>
              </a:rPr>
              <a:t>rollno</a:t>
            </a:r>
            <a:r>
              <a:rPr lang="en-IN" sz="2400" dirty="0">
                <a:latin typeface="Perpetua" panose="02020502060401020303" pitchFamily="18" charset="0"/>
              </a:rPr>
              <a:t>;  </a:t>
            </a:r>
          </a:p>
          <a:p>
            <a:pPr marL="0" indent="0">
              <a:buNone/>
            </a:pPr>
            <a:r>
              <a:rPr lang="en-IN" sz="2400" dirty="0">
                <a:latin typeface="Perpetua" panose="02020502060401020303" pitchFamily="18" charset="0"/>
              </a:rPr>
              <a:t>		this.name=name;  </a:t>
            </a:r>
          </a:p>
          <a:p>
            <a:pPr marL="0" indent="0">
              <a:buNone/>
            </a:pPr>
            <a:r>
              <a:rPr lang="en-IN" sz="2400" dirty="0">
                <a:latin typeface="Perpetua" panose="02020502060401020303" pitchFamily="18" charset="0"/>
              </a:rPr>
              <a:t>		</a:t>
            </a:r>
            <a:r>
              <a:rPr lang="en-IN" sz="2400" dirty="0" err="1">
                <a:latin typeface="Perpetua" panose="02020502060401020303" pitchFamily="18" charset="0"/>
              </a:rPr>
              <a:t>this.fee</a:t>
            </a:r>
            <a:r>
              <a:rPr lang="en-IN" sz="2400" dirty="0">
                <a:latin typeface="Perpetua" panose="02020502060401020303" pitchFamily="18" charset="0"/>
              </a:rPr>
              <a:t>=fee;  </a:t>
            </a:r>
          </a:p>
          <a:p>
            <a:pPr marL="0" indent="0">
              <a:buNone/>
            </a:pPr>
            <a:r>
              <a:rPr lang="en-IN" sz="2400" dirty="0">
                <a:latin typeface="Perpetua" panose="02020502060401020303" pitchFamily="18" charset="0"/>
              </a:rPr>
              <a:t>	}  </a:t>
            </a:r>
          </a:p>
          <a:p>
            <a:pPr marL="0" indent="0">
              <a:buNone/>
            </a:pP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E20C0A33-91B5-425E-B198-E01BE13D7C8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5C23F11-283E-4E8F-8055-1B2B1148B317}"/>
              </a:ext>
            </a:extLst>
          </p:cNvPr>
          <p:cNvSpPr>
            <a:spLocks noGrp="1"/>
          </p:cNvSpPr>
          <p:nvPr>
            <p:ph type="sldNum" sz="quarter" idx="12"/>
          </p:nvPr>
        </p:nvSpPr>
        <p:spPr/>
        <p:txBody>
          <a:bodyPr/>
          <a:lstStyle/>
          <a:p>
            <a:fld id="{5FA48C45-9521-491C-91CF-B3D0F067F577}" type="slidenum">
              <a:rPr lang="en-IN" smtClean="0"/>
              <a:t>86</a:t>
            </a:fld>
            <a:endParaRPr lang="en-IN"/>
          </a:p>
        </p:txBody>
      </p:sp>
    </p:spTree>
    <p:extLst>
      <p:ext uri="{BB962C8B-B14F-4D97-AF65-F5344CB8AC3E}">
        <p14:creationId xmlns:p14="http://schemas.microsoft.com/office/powerpoint/2010/main" val="24680776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9E614-D4D9-44A6-AED1-C6529497D888}"/>
              </a:ext>
            </a:extLst>
          </p:cNvPr>
          <p:cNvSpPr>
            <a:spLocks noGrp="1"/>
          </p:cNvSpPr>
          <p:nvPr>
            <p:ph idx="1"/>
          </p:nvPr>
        </p:nvSpPr>
        <p:spPr>
          <a:xfrm>
            <a:off x="371061" y="318052"/>
            <a:ext cx="11463130" cy="6308035"/>
          </a:xfrm>
        </p:spPr>
        <p:txBody>
          <a:bodyPr>
            <a:normAutofit fontScale="92500" lnSpcReduction="10000"/>
          </a:bodyPr>
          <a:lstStyle/>
          <a:p>
            <a:pPr marL="0" indent="0">
              <a:buNone/>
            </a:pPr>
            <a:r>
              <a:rPr lang="en-IN" sz="2400" b="1" dirty="0">
                <a:latin typeface="Perpetua" panose="02020502060401020303" pitchFamily="18" charset="0"/>
              </a:rPr>
              <a:t>	void</a:t>
            </a:r>
            <a:r>
              <a:rPr lang="en-IN" sz="2400" dirty="0">
                <a:latin typeface="Perpetua" panose="02020502060401020303" pitchFamily="18" charset="0"/>
              </a:rPr>
              <a:t> display()</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a:t>
            </a:r>
            <a:r>
              <a:rPr lang="en-IN" sz="2400" dirty="0" err="1">
                <a:latin typeface="Perpetua" panose="02020502060401020303" pitchFamily="18" charset="0"/>
              </a:rPr>
              <a:t>rollno</a:t>
            </a:r>
            <a:r>
              <a:rPr lang="en-IN" sz="2400" dirty="0">
                <a:latin typeface="Perpetua" panose="02020502060401020303" pitchFamily="18" charset="0"/>
              </a:rPr>
              <a:t>+" "+name+" "+fee);</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class</a:t>
            </a:r>
            <a:r>
              <a:rPr lang="en-IN" sz="2400" dirty="0">
                <a:latin typeface="Perpetua" panose="02020502060401020303" pitchFamily="18" charset="0"/>
              </a:rPr>
              <a:t> TestThis1</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	public</a:t>
            </a:r>
            <a:r>
              <a:rPr lang="en-IN" sz="2400" dirty="0">
                <a:latin typeface="Perpetua" panose="02020502060401020303" pitchFamily="18" charset="0"/>
              </a:rPr>
              <a:t> </a:t>
            </a:r>
            <a:r>
              <a:rPr lang="en-IN" sz="2400" b="1" dirty="0">
                <a:latin typeface="Perpetua" panose="02020502060401020303" pitchFamily="18" charset="0"/>
              </a:rPr>
              <a:t>static</a:t>
            </a:r>
            <a:r>
              <a:rPr lang="en-IN" sz="2400" dirty="0">
                <a:latin typeface="Perpetua" panose="02020502060401020303" pitchFamily="18" charset="0"/>
              </a:rPr>
              <a:t> </a:t>
            </a:r>
            <a:r>
              <a:rPr lang="en-IN" sz="2400" b="1" dirty="0">
                <a:latin typeface="Perpetua" panose="02020502060401020303" pitchFamily="18" charset="0"/>
              </a:rPr>
              <a:t>void</a:t>
            </a:r>
            <a:r>
              <a:rPr lang="en-IN" sz="2400" dirty="0">
                <a:latin typeface="Perpetua" panose="02020502060401020303" pitchFamily="18" charset="0"/>
              </a:rPr>
              <a:t> main(String </a:t>
            </a:r>
            <a:r>
              <a:rPr lang="en-IN" sz="2400" dirty="0" err="1">
                <a:latin typeface="Perpetua" panose="02020502060401020303" pitchFamily="18" charset="0"/>
              </a:rPr>
              <a:t>args</a:t>
            </a:r>
            <a:r>
              <a:rPr lang="en-IN" sz="2400" dirty="0">
                <a:latin typeface="Perpetua" panose="02020502060401020303" pitchFamily="18" charset="0"/>
              </a:rPr>
              <a:t>[])</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Student s1=</a:t>
            </a:r>
            <a:r>
              <a:rPr lang="en-IN" sz="2400" b="1" dirty="0">
                <a:latin typeface="Perpetua" panose="02020502060401020303" pitchFamily="18" charset="0"/>
              </a:rPr>
              <a:t>new</a:t>
            </a:r>
            <a:r>
              <a:rPr lang="en-IN" sz="2400" dirty="0">
                <a:latin typeface="Perpetua" panose="02020502060401020303" pitchFamily="18" charset="0"/>
              </a:rPr>
              <a:t> Student(111,"ankit",5000f);  </a:t>
            </a:r>
          </a:p>
          <a:p>
            <a:pPr marL="0" indent="0">
              <a:buNone/>
            </a:pPr>
            <a:r>
              <a:rPr lang="en-IN" sz="2400" dirty="0">
                <a:latin typeface="Perpetua" panose="02020502060401020303" pitchFamily="18" charset="0"/>
              </a:rPr>
              <a:t>		Student s2=</a:t>
            </a:r>
            <a:r>
              <a:rPr lang="en-IN" sz="2400" b="1" dirty="0">
                <a:latin typeface="Perpetua" panose="02020502060401020303" pitchFamily="18" charset="0"/>
              </a:rPr>
              <a:t>new</a:t>
            </a:r>
            <a:r>
              <a:rPr lang="en-IN" sz="2400" dirty="0">
                <a:latin typeface="Perpetua" panose="02020502060401020303" pitchFamily="18" charset="0"/>
              </a:rPr>
              <a:t> Student(112,"sumit",6000f);  </a:t>
            </a:r>
          </a:p>
          <a:p>
            <a:pPr marL="0" indent="0">
              <a:buNone/>
            </a:pPr>
            <a:r>
              <a:rPr lang="en-IN" sz="2400" dirty="0">
                <a:latin typeface="Perpetua" panose="02020502060401020303" pitchFamily="18" charset="0"/>
              </a:rPr>
              <a:t>		s1.display();  </a:t>
            </a:r>
          </a:p>
          <a:p>
            <a:pPr marL="0" indent="0">
              <a:buNone/>
            </a:pPr>
            <a:r>
              <a:rPr lang="en-IN" sz="2400" dirty="0">
                <a:latin typeface="Perpetua" panose="02020502060401020303" pitchFamily="18" charset="0"/>
              </a:rPr>
              <a:t>		s2.display();  </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a:t>
            </a:r>
          </a:p>
        </p:txBody>
      </p:sp>
      <p:sp>
        <p:nvSpPr>
          <p:cNvPr id="4" name="Footer Placeholder 3">
            <a:extLst>
              <a:ext uri="{FF2B5EF4-FFF2-40B4-BE49-F238E27FC236}">
                <a16:creationId xmlns:a16="http://schemas.microsoft.com/office/drawing/2014/main" id="{E20C0A33-91B5-425E-B198-E01BE13D7C8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5C23F11-283E-4E8F-8055-1B2B1148B317}"/>
              </a:ext>
            </a:extLst>
          </p:cNvPr>
          <p:cNvSpPr>
            <a:spLocks noGrp="1"/>
          </p:cNvSpPr>
          <p:nvPr>
            <p:ph type="sldNum" sz="quarter" idx="12"/>
          </p:nvPr>
        </p:nvSpPr>
        <p:spPr/>
        <p:txBody>
          <a:bodyPr/>
          <a:lstStyle/>
          <a:p>
            <a:fld id="{5FA48C45-9521-491C-91CF-B3D0F067F577}" type="slidenum">
              <a:rPr lang="en-IN" smtClean="0"/>
              <a:t>87</a:t>
            </a:fld>
            <a:endParaRPr lang="en-IN"/>
          </a:p>
        </p:txBody>
      </p:sp>
    </p:spTree>
    <p:extLst>
      <p:ext uri="{BB962C8B-B14F-4D97-AF65-F5344CB8AC3E}">
        <p14:creationId xmlns:p14="http://schemas.microsoft.com/office/powerpoint/2010/main" val="27362481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34DF9-3473-4653-93C8-7DC969136D3F}"/>
              </a:ext>
            </a:extLst>
          </p:cNvPr>
          <p:cNvSpPr>
            <a:spLocks noGrp="1"/>
          </p:cNvSpPr>
          <p:nvPr>
            <p:ph idx="1"/>
          </p:nvPr>
        </p:nvSpPr>
        <p:spPr>
          <a:xfrm>
            <a:off x="838200" y="397565"/>
            <a:ext cx="10515600" cy="5779398"/>
          </a:xfrm>
        </p:spPr>
        <p:txBody>
          <a:bodyPr/>
          <a:lstStyle/>
          <a:p>
            <a:pPr marL="0" indent="0">
              <a:buNone/>
            </a:pPr>
            <a:r>
              <a:rPr lang="en-US" b="1" dirty="0">
                <a:solidFill>
                  <a:srgbClr val="FF0000"/>
                </a:solidFill>
                <a:latin typeface="Perpetua" panose="02020502060401020303" pitchFamily="18" charset="0"/>
              </a:rPr>
              <a:t>Output:</a:t>
            </a:r>
          </a:p>
          <a:p>
            <a:pPr marL="0" indent="0">
              <a:buNone/>
            </a:pPr>
            <a:r>
              <a:rPr lang="fi-FI" dirty="0">
                <a:latin typeface="Perpetua" panose="02020502060401020303" pitchFamily="18" charset="0"/>
              </a:rPr>
              <a:t>111 ankit 5000</a:t>
            </a:r>
          </a:p>
          <a:p>
            <a:pPr marL="0" indent="0">
              <a:buNone/>
            </a:pPr>
            <a:r>
              <a:rPr lang="fi-FI" dirty="0">
                <a:latin typeface="Perpetua" panose="02020502060401020303" pitchFamily="18" charset="0"/>
              </a:rPr>
              <a:t>112 sumit 6000</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84C917D-7D7E-4161-8CBF-1A2C40174341}"/>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3F47CD5-B2E5-4BC1-95A1-7F93B603FC2C}"/>
              </a:ext>
            </a:extLst>
          </p:cNvPr>
          <p:cNvSpPr>
            <a:spLocks noGrp="1"/>
          </p:cNvSpPr>
          <p:nvPr>
            <p:ph type="sldNum" sz="quarter" idx="12"/>
          </p:nvPr>
        </p:nvSpPr>
        <p:spPr/>
        <p:txBody>
          <a:bodyPr/>
          <a:lstStyle/>
          <a:p>
            <a:fld id="{5FA48C45-9521-491C-91CF-B3D0F067F577}" type="slidenum">
              <a:rPr lang="en-IN" smtClean="0"/>
              <a:t>88</a:t>
            </a:fld>
            <a:endParaRPr lang="en-IN"/>
          </a:p>
        </p:txBody>
      </p:sp>
    </p:spTree>
    <p:extLst>
      <p:ext uri="{BB962C8B-B14F-4D97-AF65-F5344CB8AC3E}">
        <p14:creationId xmlns:p14="http://schemas.microsoft.com/office/powerpoint/2010/main" val="13632418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a:extLst>
              <a:ext uri="{FF2B5EF4-FFF2-40B4-BE49-F238E27FC236}">
                <a16:creationId xmlns:a16="http://schemas.microsoft.com/office/drawing/2014/main" id="{EFB92499-0756-416C-AA2D-318EB49370A8}"/>
              </a:ext>
            </a:extLst>
          </p:cNvPr>
          <p:cNvSpPr>
            <a:spLocks noGrp="1"/>
          </p:cNvSpPr>
          <p:nvPr>
            <p:ph idx="1"/>
          </p:nvPr>
        </p:nvSpPr>
        <p:spPr>
          <a:xfrm>
            <a:off x="295274" y="228600"/>
            <a:ext cx="11578673" cy="5257800"/>
          </a:xfrm>
        </p:spPr>
        <p:txBody>
          <a:bodyPr>
            <a:noAutofit/>
          </a:bodyPr>
          <a:lstStyle/>
          <a:p>
            <a:pPr algn="just">
              <a:buNone/>
            </a:pPr>
            <a:r>
              <a:rPr lang="en-US" altLang="en-US" b="1" dirty="0">
                <a:latin typeface="Perpetua" panose="02020502060401020303" pitchFamily="18" charset="0"/>
              </a:rPr>
              <a:t>Instance variable hiding</a:t>
            </a:r>
          </a:p>
          <a:p>
            <a:pPr algn="just" eaLnBrk="1" hangingPunct="1">
              <a:buFontTx/>
              <a:buNone/>
            </a:pPr>
            <a:endParaRPr lang="en-US" altLang="en-US" sz="2400" dirty="0">
              <a:latin typeface="Perpetua" panose="02020502060401020303" pitchFamily="18" charset="0"/>
            </a:endParaRPr>
          </a:p>
          <a:p>
            <a:pPr algn="just">
              <a:buNone/>
            </a:pPr>
            <a:r>
              <a:rPr lang="en-US" dirty="0">
                <a:latin typeface="Perpetua" panose="02020502060401020303" pitchFamily="18" charset="0"/>
              </a:rPr>
              <a:t>   In Java, if there is a local variable in a method with same name as instance variable, then the local variable hides the instance variable. If we want to reflect the change made over to the instance variable, this can be achieved with the help of </a:t>
            </a:r>
            <a:r>
              <a:rPr lang="en-US" u="sng" dirty="0">
                <a:latin typeface="Perpetua" panose="02020502060401020303" pitchFamily="18" charset="0"/>
              </a:rPr>
              <a:t>this reference</a:t>
            </a:r>
            <a:r>
              <a:rPr lang="en-US" dirty="0">
                <a:latin typeface="Perpetua" panose="02020502060401020303" pitchFamily="18" charset="0"/>
              </a:rPr>
              <a:t>.</a:t>
            </a:r>
          </a:p>
          <a:p>
            <a:pPr algn="just">
              <a:buNone/>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95BC7F70-8493-43F3-91CD-C502EB322C3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61B43D04-8158-41C9-A10F-A86E20853155}"/>
              </a:ext>
            </a:extLst>
          </p:cNvPr>
          <p:cNvSpPr>
            <a:spLocks noGrp="1"/>
          </p:cNvSpPr>
          <p:nvPr>
            <p:ph type="sldNum" sz="quarter" idx="12"/>
          </p:nvPr>
        </p:nvSpPr>
        <p:spPr/>
        <p:txBody>
          <a:bodyPr/>
          <a:lstStyle/>
          <a:p>
            <a:fld id="{5FA48C45-9521-491C-91CF-B3D0F067F577}" type="slidenum">
              <a:rPr lang="en-IN" smtClean="0"/>
              <a:t>89</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C9135-659E-488C-BBCD-530D53116F87}"/>
              </a:ext>
            </a:extLst>
          </p:cNvPr>
          <p:cNvSpPr>
            <a:spLocks noGrp="1"/>
          </p:cNvSpPr>
          <p:nvPr>
            <p:ph idx="1"/>
          </p:nvPr>
        </p:nvSpPr>
        <p:spPr>
          <a:xfrm>
            <a:off x="304799" y="278296"/>
            <a:ext cx="11635409" cy="6308034"/>
          </a:xfrm>
        </p:spPr>
        <p:txBody>
          <a:bodyPr/>
          <a:lstStyle/>
          <a:p>
            <a:pPr marL="0" indent="0">
              <a:buNone/>
            </a:pPr>
            <a:r>
              <a:rPr lang="en-US" dirty="0">
                <a:latin typeface="Perpetua" panose="02020502060401020303" pitchFamily="18" charset="0"/>
              </a:rPr>
              <a:t>Prior to C, programmers usually had to choose between languages that optimized one set of traits or the other. For example; FORTRAN, BASIC, COBOL.</a:t>
            </a:r>
          </a:p>
          <a:p>
            <a:pPr marL="0" indent="0" algn="just">
              <a:buNone/>
            </a:pPr>
            <a:r>
              <a:rPr lang="en-US" dirty="0">
                <a:latin typeface="Perpetua" panose="02020502060401020303" pitchFamily="18" charset="0"/>
              </a:rPr>
              <a:t>Invented and first implemented by Dennis Ritchie on a DEC PDP-11 running the UNIX operating system, C was the result of a development process that started with an older language called BCPL, developed by Martin Richards. BCPL influenced a language called B, invented by Ken Thompson, which led to the development of C in the 1970s.</a:t>
            </a:r>
          </a:p>
          <a:p>
            <a:pPr marL="0" indent="0" algn="just">
              <a:buNone/>
            </a:pPr>
            <a:r>
              <a:rPr lang="en-US" dirty="0">
                <a:latin typeface="Perpetua" panose="02020502060401020303" pitchFamily="18" charset="0"/>
              </a:rPr>
              <a:t>C was formally standardized in December 1989, when the American National Standards Institute (ANSI) standard for C was adopted.</a:t>
            </a:r>
          </a:p>
          <a:p>
            <a:pPr marL="0" indent="0" algn="just">
              <a:buNone/>
            </a:pPr>
            <a:r>
              <a:rPr lang="en-US" dirty="0">
                <a:latin typeface="Perpetua" panose="02020502060401020303" pitchFamily="18" charset="0"/>
              </a:rPr>
              <a:t>Prior to the invention of C, computer languages were generally designed either as academic exercises or by bureaucratic committees. C is different. It was designed, implemented, and developed by real, working programmers, reflecting the way that they approached the job of programming.</a:t>
            </a:r>
          </a:p>
          <a:p>
            <a:pPr marL="0" indent="0" algn="just">
              <a:buNone/>
            </a:pPr>
            <a:endParaRPr lang="en-IN" dirty="0">
              <a:latin typeface="Perpetua" panose="02020502060401020303" pitchFamily="18" charset="0"/>
            </a:endParaRPr>
          </a:p>
        </p:txBody>
      </p:sp>
      <p:sp>
        <p:nvSpPr>
          <p:cNvPr id="2" name="Footer Placeholder 1">
            <a:extLst>
              <a:ext uri="{FF2B5EF4-FFF2-40B4-BE49-F238E27FC236}">
                <a16:creationId xmlns:a16="http://schemas.microsoft.com/office/drawing/2014/main" id="{FCB88926-1687-4F9D-903D-38732DC6A510}"/>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94A7B083-F1BF-45C9-880E-D4BC8E201EEA}"/>
              </a:ext>
            </a:extLst>
          </p:cNvPr>
          <p:cNvSpPr>
            <a:spLocks noGrp="1"/>
          </p:cNvSpPr>
          <p:nvPr>
            <p:ph type="sldNum" sz="quarter" idx="12"/>
          </p:nvPr>
        </p:nvSpPr>
        <p:spPr/>
        <p:txBody>
          <a:bodyPr/>
          <a:lstStyle/>
          <a:p>
            <a:fld id="{5FA48C45-9521-491C-91CF-B3D0F067F577}" type="slidenum">
              <a:rPr lang="en-IN" smtClean="0"/>
              <a:t>9</a:t>
            </a:fld>
            <a:endParaRPr lang="en-IN"/>
          </a:p>
        </p:txBody>
      </p:sp>
    </p:spTree>
    <p:extLst>
      <p:ext uri="{BB962C8B-B14F-4D97-AF65-F5344CB8AC3E}">
        <p14:creationId xmlns:p14="http://schemas.microsoft.com/office/powerpoint/2010/main" val="41064706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3794664-A7D6-421E-8ACE-751B38FF6E52}"/>
              </a:ext>
            </a:extLst>
          </p:cNvPr>
          <p:cNvGraphicFramePr>
            <a:graphicFrameLocks noGrp="1"/>
          </p:cNvGraphicFramePr>
          <p:nvPr>
            <p:ph idx="1"/>
            <p:extLst>
              <p:ext uri="{D42A27DB-BD31-4B8C-83A1-F6EECF244321}">
                <p14:modId xmlns:p14="http://schemas.microsoft.com/office/powerpoint/2010/main" val="130369007"/>
              </p:ext>
            </p:extLst>
          </p:nvPr>
        </p:nvGraphicFramePr>
        <p:xfrm>
          <a:off x="428048" y="136524"/>
          <a:ext cx="11388814" cy="6576060"/>
        </p:xfrm>
        <a:graphic>
          <a:graphicData uri="http://schemas.openxmlformats.org/drawingml/2006/table">
            <a:tbl>
              <a:tblPr/>
              <a:tblGrid>
                <a:gridCol w="11388814">
                  <a:extLst>
                    <a:ext uri="{9D8B030D-6E8A-4147-A177-3AD203B41FA5}">
                      <a16:colId xmlns:a16="http://schemas.microsoft.com/office/drawing/2014/main" val="3815440976"/>
                    </a:ext>
                  </a:extLst>
                </a:gridCol>
              </a:tblGrid>
              <a:tr h="5645297">
                <a:tc>
                  <a:txBody>
                    <a:bodyPr/>
                    <a:lstStyle/>
                    <a:p>
                      <a:pPr algn="l" rtl="0" fontAlgn="base"/>
                      <a:r>
                        <a:rPr lang="en-IN" sz="1800" b="0" i="0" dirty="0">
                          <a:effectLst/>
                          <a:latin typeface="Consolas" panose="020B0609020204030204" pitchFamily="49" charset="0"/>
                        </a:rPr>
                        <a:t>class Test</a:t>
                      </a:r>
                    </a:p>
                    <a:p>
                      <a:pPr algn="l" rtl="0" fontAlgn="base"/>
                      <a:r>
                        <a:rPr lang="en-IN" sz="1800" b="0" i="0" dirty="0">
                          <a:effectLst/>
                          <a:latin typeface="Consolas" panose="020B0609020204030204" pitchFamily="49" charset="0"/>
                        </a:rPr>
                        <a:t>{</a:t>
                      </a:r>
                    </a:p>
                    <a:p>
                      <a:pPr algn="l" rtl="0" fontAlgn="base"/>
                      <a:r>
                        <a:rPr lang="en-IN" sz="1800" b="0" i="0" dirty="0">
                          <a:effectLst/>
                          <a:latin typeface="Consolas" panose="020B0609020204030204" pitchFamily="49" charset="0"/>
                        </a:rPr>
                        <a:t>    // Instance variable or member variable</a:t>
                      </a:r>
                    </a:p>
                    <a:p>
                      <a:pPr algn="l" rtl="0" fontAlgn="base"/>
                      <a:r>
                        <a:rPr lang="en-IN" sz="1800" b="0" i="0" dirty="0">
                          <a:effectLst/>
                          <a:latin typeface="Consolas" panose="020B0609020204030204" pitchFamily="49" charset="0"/>
                        </a:rPr>
                        <a:t>    private int value = 10; </a:t>
                      </a:r>
                    </a:p>
                    <a:p>
                      <a:pPr algn="l" rtl="0" fontAlgn="base"/>
                      <a:r>
                        <a:rPr lang="en-IN" sz="1800" b="0" i="0" dirty="0">
                          <a:effectLst/>
                          <a:latin typeface="Consolas" panose="020B0609020204030204" pitchFamily="49" charset="0"/>
                        </a:rPr>
                        <a:t>  </a:t>
                      </a:r>
                    </a:p>
                    <a:p>
                      <a:pPr algn="l" rtl="0" fontAlgn="base"/>
                      <a:r>
                        <a:rPr lang="en-IN" sz="1800" b="0" i="0" dirty="0">
                          <a:effectLst/>
                          <a:latin typeface="Consolas" panose="020B0609020204030204" pitchFamily="49" charset="0"/>
                        </a:rPr>
                        <a:t>    void method()</a:t>
                      </a:r>
                    </a:p>
                    <a:p>
                      <a:pPr algn="l" rtl="0" fontAlgn="base"/>
                      <a:r>
                        <a:rPr lang="en-IN" sz="1800" b="0" i="0" dirty="0">
                          <a:effectLst/>
                          <a:latin typeface="Consolas" panose="020B0609020204030204" pitchFamily="49" charset="0"/>
                        </a:rPr>
                        <a:t>    {</a:t>
                      </a:r>
                    </a:p>
                    <a:p>
                      <a:pPr algn="l" rtl="0" fontAlgn="base"/>
                      <a:r>
                        <a:rPr lang="en-IN" sz="1800" b="0" i="0" dirty="0">
                          <a:effectLst/>
                          <a:latin typeface="Consolas" panose="020B0609020204030204" pitchFamily="49" charset="0"/>
                        </a:rPr>
                        <a:t>        // This local variable hides instance variable</a:t>
                      </a:r>
                    </a:p>
                    <a:p>
                      <a:pPr algn="l" rtl="0" fontAlgn="base"/>
                      <a:r>
                        <a:rPr lang="en-IN" sz="1800" b="0" i="0" dirty="0">
                          <a:effectLst/>
                          <a:latin typeface="Consolas" panose="020B0609020204030204" pitchFamily="49" charset="0"/>
                        </a:rPr>
                        <a:t>        int value = 40;</a:t>
                      </a:r>
                    </a:p>
                    <a:p>
                      <a:pPr algn="l" rtl="0" fontAlgn="base"/>
                      <a:r>
                        <a:rPr lang="en-IN" sz="1800" b="0" i="0" dirty="0">
                          <a:effectLst/>
                          <a:latin typeface="Consolas" panose="020B0609020204030204" pitchFamily="49" charset="0"/>
                        </a:rPr>
                        <a:t>  </a:t>
                      </a:r>
                    </a:p>
                    <a:p>
                      <a:pPr algn="l" rtl="0" fontAlgn="base"/>
                      <a:r>
                        <a:rPr lang="en-IN" sz="1800" b="0" i="0" dirty="0">
                          <a:effectLst/>
                          <a:latin typeface="Consolas" panose="020B0609020204030204" pitchFamily="49" charset="0"/>
                        </a:rPr>
                        <a:t>        </a:t>
                      </a:r>
                      <a:r>
                        <a:rPr lang="en-IN" sz="1800" b="0" i="0" dirty="0" err="1">
                          <a:effectLst/>
                          <a:latin typeface="Consolas" panose="020B0609020204030204" pitchFamily="49" charset="0"/>
                        </a:rPr>
                        <a:t>System.out.println</a:t>
                      </a:r>
                      <a:r>
                        <a:rPr lang="en-IN" sz="1800" b="0" i="0" dirty="0">
                          <a:effectLst/>
                          <a:latin typeface="Consolas" panose="020B0609020204030204" pitchFamily="49" charset="0"/>
                        </a:rPr>
                        <a:t>("Value of Instance variable :" + </a:t>
                      </a:r>
                      <a:r>
                        <a:rPr lang="en-IN" sz="1800" b="0" i="0" dirty="0" err="1">
                          <a:effectLst/>
                          <a:latin typeface="Consolas" panose="020B0609020204030204" pitchFamily="49" charset="0"/>
                        </a:rPr>
                        <a:t>this.value</a:t>
                      </a:r>
                      <a:r>
                        <a:rPr lang="en-IN" sz="1800" b="0" i="0" dirty="0">
                          <a:effectLst/>
                          <a:latin typeface="Consolas" panose="020B0609020204030204" pitchFamily="49" charset="0"/>
                        </a:rPr>
                        <a:t>);</a:t>
                      </a:r>
                    </a:p>
                    <a:p>
                      <a:pPr algn="l" rtl="0" fontAlgn="base"/>
                      <a:r>
                        <a:rPr lang="en-IN" sz="1800" b="0" i="0" dirty="0">
                          <a:effectLst/>
                          <a:latin typeface="Consolas" panose="020B0609020204030204" pitchFamily="49" charset="0"/>
                        </a:rPr>
                        <a:t>        </a:t>
                      </a:r>
                      <a:r>
                        <a:rPr lang="en-IN" sz="1800" b="0" i="0" dirty="0" err="1">
                          <a:effectLst/>
                          <a:latin typeface="Consolas" panose="020B0609020204030204" pitchFamily="49" charset="0"/>
                        </a:rPr>
                        <a:t>System.out.println</a:t>
                      </a:r>
                      <a:r>
                        <a:rPr lang="en-IN" sz="1800" b="0" i="0" dirty="0">
                          <a:effectLst/>
                          <a:latin typeface="Consolas" panose="020B0609020204030204" pitchFamily="49" charset="0"/>
                        </a:rPr>
                        <a:t>("Value of Local variable :"+ value);</a:t>
                      </a:r>
                    </a:p>
                    <a:p>
                      <a:pPr algn="l" rtl="0" fontAlgn="base"/>
                      <a:r>
                        <a:rPr lang="en-IN" sz="1800" b="0" i="0" dirty="0">
                          <a:effectLst/>
                          <a:latin typeface="Consolas" panose="020B0609020204030204" pitchFamily="49" charset="0"/>
                        </a:rPr>
                        <a:t>    }</a:t>
                      </a:r>
                    </a:p>
                    <a:p>
                      <a:pPr algn="l" rtl="0" fontAlgn="base"/>
                      <a:r>
                        <a:rPr lang="en-IN" sz="1800" b="0" i="0" dirty="0">
                          <a:effectLst/>
                          <a:latin typeface="Consolas" panose="020B0609020204030204" pitchFamily="49" charset="0"/>
                        </a:rPr>
                        <a:t>}</a:t>
                      </a:r>
                    </a:p>
                    <a:p>
                      <a:pPr algn="l" rtl="0" fontAlgn="base"/>
                      <a:r>
                        <a:rPr lang="en-IN" sz="1800" b="0" i="0" dirty="0">
                          <a:effectLst/>
                          <a:latin typeface="Consolas" panose="020B0609020204030204" pitchFamily="49" charset="0"/>
                        </a:rPr>
                        <a:t>  </a:t>
                      </a:r>
                    </a:p>
                    <a:p>
                      <a:pPr algn="l" rtl="0" fontAlgn="base"/>
                      <a:r>
                        <a:rPr lang="en-IN" sz="1800" b="0" i="0" dirty="0">
                          <a:effectLst/>
                          <a:latin typeface="Consolas" panose="020B0609020204030204" pitchFamily="49" charset="0"/>
                        </a:rPr>
                        <a:t>class </a:t>
                      </a:r>
                      <a:r>
                        <a:rPr lang="en-IN" sz="1800" b="0" i="0" dirty="0" err="1">
                          <a:effectLst/>
                          <a:latin typeface="Consolas" panose="020B0609020204030204" pitchFamily="49" charset="0"/>
                        </a:rPr>
                        <a:t>UseTest</a:t>
                      </a:r>
                      <a:endParaRPr lang="en-IN" sz="1800" b="0" i="0" dirty="0">
                        <a:effectLst/>
                        <a:latin typeface="Consolas" panose="020B0609020204030204" pitchFamily="49" charset="0"/>
                      </a:endParaRPr>
                    </a:p>
                    <a:p>
                      <a:pPr algn="l" rtl="0" fontAlgn="base"/>
                      <a:r>
                        <a:rPr lang="en-IN" sz="1800" b="0" i="0" dirty="0">
                          <a:effectLst/>
                          <a:latin typeface="Consolas" panose="020B0609020204030204" pitchFamily="49" charset="0"/>
                        </a:rPr>
                        <a:t>{</a:t>
                      </a:r>
                    </a:p>
                    <a:p>
                      <a:pPr algn="l" rtl="0" fontAlgn="base"/>
                      <a:r>
                        <a:rPr lang="en-IN" sz="1800" b="0" i="0" dirty="0">
                          <a:effectLst/>
                          <a:latin typeface="Consolas" panose="020B0609020204030204" pitchFamily="49" charset="0"/>
                        </a:rPr>
                        <a:t>    public static void main(String </a:t>
                      </a:r>
                      <a:r>
                        <a:rPr lang="en-IN" sz="1800" b="0" i="0" dirty="0" err="1">
                          <a:effectLst/>
                          <a:latin typeface="Consolas" panose="020B0609020204030204" pitchFamily="49" charset="0"/>
                        </a:rPr>
                        <a:t>args</a:t>
                      </a:r>
                      <a:r>
                        <a:rPr lang="en-IN" sz="1800" b="0" i="0" dirty="0">
                          <a:effectLst/>
                          <a:latin typeface="Consolas" panose="020B0609020204030204" pitchFamily="49" charset="0"/>
                        </a:rPr>
                        <a:t>[])</a:t>
                      </a:r>
                    </a:p>
                    <a:p>
                      <a:pPr algn="l" rtl="0" fontAlgn="base"/>
                      <a:r>
                        <a:rPr lang="en-IN" sz="1800" b="0" i="0" dirty="0">
                          <a:effectLst/>
                          <a:latin typeface="Consolas" panose="020B0609020204030204" pitchFamily="49" charset="0"/>
                        </a:rPr>
                        <a:t>    {</a:t>
                      </a:r>
                    </a:p>
                    <a:p>
                      <a:pPr algn="l" rtl="0" fontAlgn="base"/>
                      <a:r>
                        <a:rPr lang="en-IN" sz="1800" b="0" i="0" dirty="0">
                          <a:effectLst/>
                          <a:latin typeface="Consolas" panose="020B0609020204030204" pitchFamily="49" charset="0"/>
                        </a:rPr>
                        <a:t>        Test obj1 = new Test();</a:t>
                      </a:r>
                    </a:p>
                    <a:p>
                      <a:pPr algn="l" rtl="0" fontAlgn="base"/>
                      <a:r>
                        <a:rPr lang="en-IN" sz="1800" b="0" i="0" dirty="0">
                          <a:effectLst/>
                          <a:latin typeface="Consolas" panose="020B0609020204030204" pitchFamily="49" charset="0"/>
                        </a:rPr>
                        <a:t>        obj1.method();</a:t>
                      </a:r>
                    </a:p>
                    <a:p>
                      <a:pPr algn="l" rtl="0" fontAlgn="base"/>
                      <a:r>
                        <a:rPr lang="en-IN" sz="1800" b="0" i="0" dirty="0">
                          <a:effectLst/>
                          <a:latin typeface="Consolas" panose="020B0609020204030204" pitchFamily="49" charset="0"/>
                        </a:rPr>
                        <a:t>    }</a:t>
                      </a:r>
                    </a:p>
                    <a:p>
                      <a:pPr algn="l" rtl="0" fontAlgn="base"/>
                      <a:r>
                        <a:rPr lang="en-IN" sz="1800" b="0" i="0" dirty="0">
                          <a:effectLst/>
                          <a:latin typeface="Consolas" panose="020B0609020204030204" pitchFamily="49" charset="0"/>
                        </a:rPr>
                        <a:t>}</a:t>
                      </a:r>
                    </a:p>
                  </a:txBody>
                  <a:tcPr marL="95250" marR="95250" marT="133350" marB="133350" anchor="ctr">
                    <a:lnL>
                      <a:noFill/>
                    </a:lnL>
                    <a:lnR>
                      <a:noFill/>
                    </a:lnR>
                    <a:lnT>
                      <a:noFill/>
                    </a:lnT>
                    <a:lnB>
                      <a:noFill/>
                    </a:lnB>
                  </a:tcPr>
                </a:tc>
                <a:extLst>
                  <a:ext uri="{0D108BD9-81ED-4DB2-BD59-A6C34878D82A}">
                    <a16:rowId xmlns:a16="http://schemas.microsoft.com/office/drawing/2014/main" val="4293732980"/>
                  </a:ext>
                </a:extLst>
              </a:tr>
            </a:tbl>
          </a:graphicData>
        </a:graphic>
      </p:graphicFrame>
      <p:sp>
        <p:nvSpPr>
          <p:cNvPr id="4" name="Footer Placeholder 3">
            <a:extLst>
              <a:ext uri="{FF2B5EF4-FFF2-40B4-BE49-F238E27FC236}">
                <a16:creationId xmlns:a16="http://schemas.microsoft.com/office/drawing/2014/main" id="{0BE0F353-23E9-4E53-B8C9-002F94E148A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D78D397-86A0-4C51-B721-B5658CB18545}"/>
              </a:ext>
            </a:extLst>
          </p:cNvPr>
          <p:cNvSpPr>
            <a:spLocks noGrp="1"/>
          </p:cNvSpPr>
          <p:nvPr>
            <p:ph type="sldNum" sz="quarter" idx="12"/>
          </p:nvPr>
        </p:nvSpPr>
        <p:spPr/>
        <p:txBody>
          <a:bodyPr/>
          <a:lstStyle/>
          <a:p>
            <a:fld id="{5FA48C45-9521-491C-91CF-B3D0F067F577}" type="slidenum">
              <a:rPr lang="en-IN" smtClean="0"/>
              <a:t>90</a:t>
            </a:fld>
            <a:endParaRPr lang="en-IN"/>
          </a:p>
        </p:txBody>
      </p:sp>
      <p:sp>
        <p:nvSpPr>
          <p:cNvPr id="7" name="Rectangle 1">
            <a:extLst>
              <a:ext uri="{FF2B5EF4-FFF2-40B4-BE49-F238E27FC236}">
                <a16:creationId xmlns:a16="http://schemas.microsoft.com/office/drawing/2014/main" id="{438AB530-EAF9-454F-B402-C3EA5BA7A2DA}"/>
              </a:ext>
            </a:extLst>
          </p:cNvPr>
          <p:cNvSpPr>
            <a:spLocks noChangeArrowheads="1"/>
          </p:cNvSpPr>
          <p:nvPr/>
        </p:nvSpPr>
        <p:spPr bwMode="auto">
          <a:xfrm>
            <a:off x="7494207" y="4884321"/>
            <a:ext cx="4322655" cy="10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urw-din"/>
              </a:rPr>
              <a:t>Output:</a:t>
            </a:r>
            <a:endParaRPr kumimoji="0" lang="en-US" altLang="en-US" sz="2000" b="1" i="0" u="none" strike="noStrike" cap="none" normalizeH="0" baseline="0" dirty="0">
              <a:ln>
                <a:noFill/>
              </a:ln>
              <a:solidFill>
                <a:srgbClr val="FF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rPr>
              <a:t>Value of Instance variable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rPr>
              <a:t>Value of Local variable :40</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96912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75FCD519-2E34-4A86-B72E-031977F06751}"/>
              </a:ext>
            </a:extLst>
          </p:cNvPr>
          <p:cNvSpPr>
            <a:spLocks noGrp="1"/>
          </p:cNvSpPr>
          <p:nvPr>
            <p:ph idx="1"/>
          </p:nvPr>
        </p:nvSpPr>
        <p:spPr>
          <a:xfrm>
            <a:off x="414338" y="114300"/>
            <a:ext cx="10101262" cy="6572250"/>
          </a:xfrm>
        </p:spPr>
        <p:txBody>
          <a:bodyPr>
            <a:noAutofit/>
          </a:bodyPr>
          <a:lstStyle/>
          <a:p>
            <a:pPr>
              <a:spcBef>
                <a:spcPts val="0"/>
              </a:spcBef>
              <a:buNone/>
            </a:pPr>
            <a:r>
              <a:rPr lang="en-US" altLang="en-US" b="1" dirty="0">
                <a:latin typeface="Perpetua" panose="02020502060401020303" pitchFamily="18" charset="0"/>
              </a:rPr>
              <a:t>A stack class</a:t>
            </a:r>
          </a:p>
          <a:p>
            <a:pPr eaLnBrk="1" hangingPunct="1">
              <a:spcBef>
                <a:spcPts val="0"/>
              </a:spcBef>
              <a:buFontTx/>
              <a:buNone/>
            </a:pPr>
            <a:endParaRPr lang="en-US" altLang="en-US" sz="2400" dirty="0">
              <a:latin typeface="Perpetua" panose="02020502060401020303" pitchFamily="18" charset="0"/>
            </a:endParaRPr>
          </a:p>
          <a:p>
            <a:pPr eaLnBrk="1" hangingPunct="1">
              <a:spcBef>
                <a:spcPts val="0"/>
              </a:spcBef>
              <a:buFontTx/>
              <a:buNone/>
            </a:pPr>
            <a:r>
              <a:rPr lang="en-US" altLang="en-US" sz="2400" dirty="0">
                <a:latin typeface="Perpetua" panose="02020502060401020303" pitchFamily="18" charset="0"/>
              </a:rPr>
              <a:t>// This class defines an integer stack that can hold 10 values.</a:t>
            </a:r>
          </a:p>
          <a:p>
            <a:pPr eaLnBrk="1" hangingPunct="1">
              <a:spcBef>
                <a:spcPts val="0"/>
              </a:spcBef>
              <a:buFontTx/>
              <a:buNone/>
            </a:pPr>
            <a:r>
              <a:rPr lang="en-US" altLang="en-US" sz="2400" dirty="0">
                <a:latin typeface="Perpetua" panose="02020502060401020303" pitchFamily="18" charset="0"/>
              </a:rPr>
              <a:t>class Stack</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int </a:t>
            </a:r>
            <a:r>
              <a:rPr lang="en-US" altLang="en-US" sz="2400" dirty="0" err="1">
                <a:latin typeface="Perpetua" panose="02020502060401020303" pitchFamily="18" charset="0"/>
              </a:rPr>
              <a:t>stck</a:t>
            </a:r>
            <a:r>
              <a:rPr lang="en-US" altLang="en-US" sz="2400" dirty="0">
                <a:latin typeface="Perpetua" panose="02020502060401020303" pitchFamily="18" charset="0"/>
              </a:rPr>
              <a:t>[] = new int[10];</a:t>
            </a:r>
          </a:p>
          <a:p>
            <a:pPr eaLnBrk="1" hangingPunct="1">
              <a:spcBef>
                <a:spcPts val="0"/>
              </a:spcBef>
              <a:buFontTx/>
              <a:buNone/>
            </a:pPr>
            <a:r>
              <a:rPr lang="en-US" altLang="en-US" sz="2400" dirty="0">
                <a:latin typeface="Perpetua" panose="02020502060401020303" pitchFamily="18" charset="0"/>
              </a:rPr>
              <a:t>		int </a:t>
            </a:r>
            <a:r>
              <a:rPr lang="en-US" altLang="en-US" sz="2400" dirty="0" err="1">
                <a:latin typeface="Perpetua" panose="02020502060401020303" pitchFamily="18" charset="0"/>
              </a:rPr>
              <a:t>tos</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 Initial I ze top-of- stack</a:t>
            </a:r>
          </a:p>
          <a:p>
            <a:pPr eaLnBrk="1" hangingPunct="1">
              <a:spcBef>
                <a:spcPts val="0"/>
              </a:spcBef>
              <a:buFontTx/>
              <a:buNone/>
            </a:pPr>
            <a:r>
              <a:rPr lang="en-US" altLang="en-US" sz="2400" dirty="0">
                <a:latin typeface="Perpetua" panose="02020502060401020303" pitchFamily="18" charset="0"/>
              </a:rPr>
              <a:t>		Stack()</a:t>
            </a:r>
          </a:p>
          <a:p>
            <a:pPr eaLnBrk="1" hangingPunct="1">
              <a:spcBef>
                <a:spcPts val="0"/>
              </a:spcBef>
              <a:buFontTx/>
              <a:buNone/>
            </a:pPr>
            <a:r>
              <a:rPr lang="en-US" altLang="en-US" sz="2400" dirty="0">
                <a:latin typeface="Perpetua" panose="02020502060401020303" pitchFamily="18" charset="0"/>
              </a:rPr>
              <a:t>		 {	</a:t>
            </a:r>
            <a:r>
              <a:rPr lang="en-US" altLang="en-US" sz="2400" dirty="0" err="1">
                <a:latin typeface="Perpetua" panose="02020502060401020303" pitchFamily="18" charset="0"/>
              </a:rPr>
              <a:t>tos</a:t>
            </a:r>
            <a:r>
              <a:rPr lang="en-US" altLang="en-US" sz="2400" dirty="0">
                <a:latin typeface="Perpetua" panose="02020502060401020303" pitchFamily="18" charset="0"/>
              </a:rPr>
              <a:t> = -1;</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Push an item onto the stack</a:t>
            </a:r>
          </a:p>
          <a:p>
            <a:pPr eaLnBrk="1" hangingPunct="1">
              <a:spcBef>
                <a:spcPts val="0"/>
              </a:spcBef>
              <a:buFontTx/>
              <a:buNone/>
            </a:pPr>
            <a:r>
              <a:rPr lang="en-US" altLang="en-US" sz="2400" dirty="0">
                <a:latin typeface="Perpetua" panose="02020502060401020303" pitchFamily="18" charset="0"/>
              </a:rPr>
              <a:t>		void push(int item)</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if(</a:t>
            </a:r>
            <a:r>
              <a:rPr lang="en-US" altLang="en-US" sz="2400" dirty="0" err="1">
                <a:latin typeface="Perpetua" panose="02020502060401020303" pitchFamily="18" charset="0"/>
              </a:rPr>
              <a:t>tos</a:t>
            </a:r>
            <a:r>
              <a:rPr lang="en-US" altLang="en-US" sz="2400" dirty="0">
                <a:latin typeface="Perpetua" panose="02020502060401020303" pitchFamily="18" charset="0"/>
              </a:rPr>
              <a:t>==9)</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("Stack is full.");</a:t>
            </a:r>
          </a:p>
          <a:p>
            <a:pPr eaLnBrk="1" hangingPunct="1">
              <a:spcBef>
                <a:spcPts val="0"/>
              </a:spcBef>
              <a:buFontTx/>
              <a:buNone/>
            </a:pPr>
            <a:r>
              <a:rPr lang="en-US" altLang="en-US" sz="2400" dirty="0">
                <a:latin typeface="Perpetua" panose="02020502060401020303" pitchFamily="18" charset="0"/>
              </a:rPr>
              <a:t>			else</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stck</a:t>
            </a:r>
            <a:r>
              <a:rPr lang="en-US" altLang="en-US" sz="2400" dirty="0">
                <a:latin typeface="Perpetua" panose="02020502060401020303" pitchFamily="18" charset="0"/>
              </a:rPr>
              <a:t>[++</a:t>
            </a:r>
            <a:r>
              <a:rPr lang="en-US" altLang="en-US" sz="2400" dirty="0" err="1">
                <a:latin typeface="Perpetua" panose="02020502060401020303" pitchFamily="18" charset="0"/>
              </a:rPr>
              <a:t>tos</a:t>
            </a:r>
            <a:r>
              <a:rPr lang="en-US" altLang="en-US" sz="2400" dirty="0">
                <a:latin typeface="Perpetua" panose="02020502060401020303" pitchFamily="18" charset="0"/>
              </a:rPr>
              <a:t>] = item;</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7E7EAC53-F005-4243-8C70-F5B867382CAA}"/>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212A1C7-BD4E-46D3-86EA-58AE1323E384}"/>
              </a:ext>
            </a:extLst>
          </p:cNvPr>
          <p:cNvSpPr>
            <a:spLocks noGrp="1"/>
          </p:cNvSpPr>
          <p:nvPr>
            <p:ph type="sldNum" sz="quarter" idx="12"/>
          </p:nvPr>
        </p:nvSpPr>
        <p:spPr/>
        <p:txBody>
          <a:bodyPr/>
          <a:lstStyle/>
          <a:p>
            <a:fld id="{5FA48C45-9521-491C-91CF-B3D0F067F577}" type="slidenum">
              <a:rPr lang="en-IN" smtClean="0"/>
              <a:t>91</a:t>
            </a:fld>
            <a:endParaRPr lang="en-I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a:extLst>
              <a:ext uri="{FF2B5EF4-FFF2-40B4-BE49-F238E27FC236}">
                <a16:creationId xmlns:a16="http://schemas.microsoft.com/office/drawing/2014/main" id="{2DA063AE-1640-4545-B6D2-7A126F25C211}"/>
              </a:ext>
            </a:extLst>
          </p:cNvPr>
          <p:cNvSpPr>
            <a:spLocks noGrp="1"/>
          </p:cNvSpPr>
          <p:nvPr>
            <p:ph idx="1"/>
          </p:nvPr>
        </p:nvSpPr>
        <p:spPr>
          <a:xfrm>
            <a:off x="166687" y="200025"/>
            <a:ext cx="8305800" cy="4800600"/>
          </a:xfrm>
        </p:spPr>
        <p:txBody>
          <a:bodyPr>
            <a:noAutofit/>
          </a:bodyPr>
          <a:lstStyle/>
          <a:p>
            <a:pPr eaLnBrk="1" hangingPunct="1">
              <a:buFontTx/>
              <a:buNone/>
            </a:pPr>
            <a:r>
              <a:rPr lang="en-US" altLang="en-US" sz="2400" dirty="0">
                <a:latin typeface="Perpetua" panose="02020502060401020303" pitchFamily="18" charset="0"/>
              </a:rPr>
              <a:t>	// Pop an item from the stack</a:t>
            </a:r>
          </a:p>
          <a:p>
            <a:pPr eaLnBrk="1" hangingPunct="1">
              <a:buFontTx/>
              <a:buNone/>
            </a:pPr>
            <a:r>
              <a:rPr lang="en-US" altLang="en-US" sz="2400" dirty="0">
                <a:latin typeface="Perpetua" panose="02020502060401020303" pitchFamily="18" charset="0"/>
              </a:rPr>
              <a:t>	int pop()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if(</a:t>
            </a:r>
            <a:r>
              <a:rPr lang="en-US" altLang="en-US" sz="2400" dirty="0" err="1">
                <a:latin typeface="Perpetua" panose="02020502060401020303" pitchFamily="18" charset="0"/>
              </a:rPr>
              <a:t>tos</a:t>
            </a:r>
            <a:r>
              <a:rPr lang="en-US" altLang="en-US" sz="2400" dirty="0">
                <a:latin typeface="Perpetua" panose="02020502060401020303" pitchFamily="18" charset="0"/>
              </a:rPr>
              <a:t> &lt; 0)</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("Stack underflow.");</a:t>
            </a:r>
          </a:p>
          <a:p>
            <a:pPr eaLnBrk="1" hangingPunct="1">
              <a:buFontTx/>
              <a:buNone/>
            </a:pPr>
            <a:r>
              <a:rPr lang="en-US" altLang="en-US" sz="2400" dirty="0">
                <a:latin typeface="Perpetua" panose="02020502060401020303" pitchFamily="18" charset="0"/>
              </a:rPr>
              <a:t>			return 0;</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else</a:t>
            </a:r>
          </a:p>
          <a:p>
            <a:pPr eaLnBrk="1" hangingPunct="1">
              <a:buFontTx/>
              <a:buNone/>
            </a:pPr>
            <a:r>
              <a:rPr lang="en-US" altLang="en-US" sz="2400" dirty="0">
                <a:latin typeface="Perpetua" panose="02020502060401020303" pitchFamily="18" charset="0"/>
              </a:rPr>
              <a:t>		return </a:t>
            </a:r>
            <a:r>
              <a:rPr lang="en-US" altLang="en-US" sz="2400" dirty="0" err="1">
                <a:latin typeface="Perpetua" panose="02020502060401020303" pitchFamily="18" charset="0"/>
              </a:rPr>
              <a:t>stck</a:t>
            </a:r>
            <a:r>
              <a:rPr lang="en-US" altLang="en-US" sz="2400" dirty="0">
                <a:latin typeface="Perpetua" panose="02020502060401020303" pitchFamily="18" charset="0"/>
              </a:rPr>
              <a:t>[</a:t>
            </a:r>
            <a:r>
              <a:rPr lang="en-US" altLang="en-US" sz="2400" dirty="0" err="1">
                <a:latin typeface="Perpetua" panose="02020502060401020303" pitchFamily="18" charset="0"/>
              </a:rPr>
              <a:t>tos</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2FA9820D-AB26-4A0A-9E05-E493232E31F7}"/>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07100D5-C835-460E-9CBB-CDE7C71F2510}"/>
              </a:ext>
            </a:extLst>
          </p:cNvPr>
          <p:cNvSpPr>
            <a:spLocks noGrp="1"/>
          </p:cNvSpPr>
          <p:nvPr>
            <p:ph type="sldNum" sz="quarter" idx="12"/>
          </p:nvPr>
        </p:nvSpPr>
        <p:spPr/>
        <p:txBody>
          <a:bodyPr/>
          <a:lstStyle/>
          <a:p>
            <a:fld id="{5FA48C45-9521-491C-91CF-B3D0F067F577}" type="slidenum">
              <a:rPr lang="en-IN" smtClean="0"/>
              <a:t>92</a:t>
            </a:fld>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931A21FB-D6CA-4F03-86C0-9179A198AEA6}"/>
              </a:ext>
            </a:extLst>
          </p:cNvPr>
          <p:cNvSpPr>
            <a:spLocks noGrp="1"/>
          </p:cNvSpPr>
          <p:nvPr>
            <p:ph idx="1"/>
          </p:nvPr>
        </p:nvSpPr>
        <p:spPr>
          <a:xfrm>
            <a:off x="138112" y="138112"/>
            <a:ext cx="8458200" cy="6719888"/>
          </a:xfrm>
        </p:spPr>
        <p:txBody>
          <a:bodyPr>
            <a:noAutofit/>
          </a:bodyPr>
          <a:lstStyle/>
          <a:p>
            <a:pPr eaLnBrk="1" hangingPunct="1">
              <a:spcBef>
                <a:spcPts val="0"/>
              </a:spcBef>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TestStack</a:t>
            </a:r>
            <a:endParaRPr lang="en-US" altLang="en-US" sz="2400" dirty="0">
              <a:latin typeface="Perpetua" panose="02020502060401020303" pitchFamily="18" charset="0"/>
            </a:endParaRP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Stack mystack1 = new Stack();</a:t>
            </a:r>
          </a:p>
          <a:p>
            <a:pPr eaLnBrk="1" hangingPunct="1">
              <a:spcBef>
                <a:spcPts val="0"/>
              </a:spcBef>
              <a:buFontTx/>
              <a:buNone/>
            </a:pPr>
            <a:r>
              <a:rPr lang="en-US" altLang="en-US" sz="2400" dirty="0">
                <a:latin typeface="Perpetua" panose="02020502060401020303" pitchFamily="18" charset="0"/>
              </a:rPr>
              <a:t>		Stack mystack2 = new Stack();</a:t>
            </a:r>
          </a:p>
          <a:p>
            <a:pPr eaLnBrk="1" hangingPunct="1">
              <a:spcBef>
                <a:spcPts val="0"/>
              </a:spcBef>
              <a:buFontTx/>
              <a:buNone/>
            </a:pPr>
            <a:r>
              <a:rPr lang="en-US" altLang="en-US" sz="2400" dirty="0">
                <a:latin typeface="Perpetua" panose="02020502060401020303" pitchFamily="18" charset="0"/>
              </a:rPr>
              <a:t>		// push some numbers onto the stack</a:t>
            </a:r>
          </a:p>
          <a:p>
            <a:pPr eaLnBrk="1" hangingPunct="1">
              <a:spcBef>
                <a:spcPts val="0"/>
              </a:spcBef>
              <a:buFontTx/>
              <a:buNone/>
            </a:pPr>
            <a:r>
              <a:rPr lang="en-US" altLang="en-US" sz="2400" dirty="0">
                <a:latin typeface="Perpetua" panose="02020502060401020303" pitchFamily="18" charset="0"/>
              </a:rPr>
              <a:t>		for(int </a:t>
            </a:r>
            <a:r>
              <a:rPr lang="en-US" altLang="en-US" sz="2400" dirty="0" err="1">
                <a:latin typeface="Perpetua" panose="02020502060401020303" pitchFamily="18" charset="0"/>
              </a:rPr>
              <a:t>i</a:t>
            </a:r>
            <a:r>
              <a:rPr lang="en-US" altLang="en-US" sz="2400" dirty="0">
                <a:latin typeface="Perpetua" panose="02020502060401020303" pitchFamily="18" charset="0"/>
              </a:rPr>
              <a:t>=0; </a:t>
            </a:r>
            <a:r>
              <a:rPr lang="en-US" altLang="en-US" sz="2400" dirty="0" err="1">
                <a:latin typeface="Perpetua" panose="02020502060401020303" pitchFamily="18" charset="0"/>
              </a:rPr>
              <a:t>i</a:t>
            </a:r>
            <a:r>
              <a:rPr lang="en-US" altLang="en-US" sz="2400" dirty="0">
                <a:latin typeface="Perpetua" panose="02020502060401020303" pitchFamily="18" charset="0"/>
              </a:rPr>
              <a:t>&lt;10; </a:t>
            </a:r>
            <a:r>
              <a:rPr lang="en-US" altLang="en-US" sz="2400" dirty="0" err="1">
                <a:latin typeface="Perpetua" panose="02020502060401020303" pitchFamily="18" charset="0"/>
              </a:rPr>
              <a:t>i</a:t>
            </a:r>
            <a:r>
              <a:rPr lang="en-US" altLang="en-US" sz="2400" dirty="0">
                <a:latin typeface="Perpetua" panose="02020502060401020303" pitchFamily="18" charset="0"/>
              </a:rPr>
              <a:t>++)    mystack1.push( </a:t>
            </a:r>
            <a:r>
              <a:rPr lang="en-US" altLang="en-US" sz="2400" dirty="0" err="1">
                <a:solidFill>
                  <a:srgbClr val="FF0000"/>
                </a:solidFill>
                <a:latin typeface="Perpetua" panose="02020502060401020303" pitchFamily="18" charset="0"/>
              </a:rPr>
              <a:t>i</a:t>
            </a: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for(int </a:t>
            </a:r>
            <a:r>
              <a:rPr lang="en-US" altLang="en-US" sz="2400" dirty="0" err="1">
                <a:latin typeface="Perpetua" panose="02020502060401020303" pitchFamily="18" charset="0"/>
              </a:rPr>
              <a:t>i</a:t>
            </a:r>
            <a:r>
              <a:rPr lang="en-US" altLang="en-US" sz="2400" dirty="0">
                <a:latin typeface="Perpetua" panose="02020502060401020303" pitchFamily="18" charset="0"/>
              </a:rPr>
              <a:t>=10; </a:t>
            </a:r>
            <a:r>
              <a:rPr lang="en-US" altLang="en-US" sz="2400" dirty="0" err="1">
                <a:latin typeface="Perpetua" panose="02020502060401020303" pitchFamily="18" charset="0"/>
              </a:rPr>
              <a:t>i</a:t>
            </a:r>
            <a:r>
              <a:rPr lang="en-US" altLang="en-US" sz="2400" dirty="0">
                <a:latin typeface="Perpetua" panose="02020502060401020303" pitchFamily="18" charset="0"/>
              </a:rPr>
              <a:t>&lt;20; </a:t>
            </a:r>
            <a:r>
              <a:rPr lang="en-US" altLang="en-US" sz="2400" dirty="0" err="1">
                <a:latin typeface="Perpetua" panose="02020502060401020303" pitchFamily="18" charset="0"/>
              </a:rPr>
              <a:t>i</a:t>
            </a:r>
            <a:r>
              <a:rPr lang="en-US" altLang="en-US" sz="2400" dirty="0">
                <a:latin typeface="Perpetua" panose="02020502060401020303" pitchFamily="18" charset="0"/>
              </a:rPr>
              <a:t>++) mystack2.push( </a:t>
            </a:r>
            <a:r>
              <a:rPr lang="en-US" altLang="en-US" sz="2400" dirty="0" err="1">
                <a:solidFill>
                  <a:srgbClr val="FF0000"/>
                </a:solidFill>
                <a:latin typeface="Perpetua" panose="02020502060401020303" pitchFamily="18" charset="0"/>
              </a:rPr>
              <a:t>i</a:t>
            </a:r>
            <a:r>
              <a:rPr lang="en-US" altLang="en-US" sz="2400" dirty="0">
                <a:solidFill>
                  <a:srgbClr val="FF0000"/>
                </a:solidFill>
                <a:latin typeface="Perpetua" panose="02020502060401020303" pitchFamily="18" charset="0"/>
              </a:rPr>
              <a:t> </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 pop those numbers off the stack</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("Stack in mystack1:");</a:t>
            </a:r>
          </a:p>
          <a:p>
            <a:pPr eaLnBrk="1" hangingPunct="1">
              <a:spcBef>
                <a:spcPts val="0"/>
              </a:spcBef>
              <a:buFontTx/>
              <a:buNone/>
            </a:pPr>
            <a:r>
              <a:rPr lang="en-US" altLang="en-US" sz="2400" dirty="0">
                <a:latin typeface="Perpetua" panose="02020502060401020303" pitchFamily="18" charset="0"/>
              </a:rPr>
              <a:t>		for(int </a:t>
            </a:r>
            <a:r>
              <a:rPr lang="en-US" altLang="en-US" sz="2400" dirty="0" err="1">
                <a:latin typeface="Perpetua" panose="02020502060401020303" pitchFamily="18" charset="0"/>
              </a:rPr>
              <a:t>i</a:t>
            </a:r>
            <a:r>
              <a:rPr lang="en-US" altLang="en-US" sz="2400" dirty="0">
                <a:latin typeface="Perpetua" panose="02020502060401020303" pitchFamily="18" charset="0"/>
              </a:rPr>
              <a:t>=0; </a:t>
            </a:r>
            <a:r>
              <a:rPr lang="en-US" altLang="en-US" sz="2400" dirty="0" err="1">
                <a:latin typeface="Perpetua" panose="02020502060401020303" pitchFamily="18" charset="0"/>
              </a:rPr>
              <a:t>i</a:t>
            </a:r>
            <a:r>
              <a:rPr lang="en-US" altLang="en-US" sz="2400" dirty="0">
                <a:latin typeface="Perpetua" panose="02020502060401020303" pitchFamily="18" charset="0"/>
              </a:rPr>
              <a:t>&lt;10; </a:t>
            </a:r>
            <a:r>
              <a:rPr lang="en-US" altLang="en-US" sz="2400" dirty="0" err="1">
                <a:latin typeface="Perpetua" panose="02020502060401020303" pitchFamily="18" charset="0"/>
              </a:rPr>
              <a:t>i</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(mystack1.pop());</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("Stack in mystack2:");</a:t>
            </a:r>
          </a:p>
          <a:p>
            <a:pPr eaLnBrk="1" hangingPunct="1">
              <a:spcBef>
                <a:spcPts val="0"/>
              </a:spcBef>
              <a:buFontTx/>
              <a:buNone/>
            </a:pPr>
            <a:r>
              <a:rPr lang="en-US" altLang="en-US" sz="2400" dirty="0">
                <a:latin typeface="Perpetua" panose="02020502060401020303" pitchFamily="18" charset="0"/>
              </a:rPr>
              <a:t>			for(int </a:t>
            </a:r>
            <a:r>
              <a:rPr lang="en-US" altLang="en-US" sz="2400" dirty="0" err="1">
                <a:latin typeface="Perpetua" panose="02020502060401020303" pitchFamily="18" charset="0"/>
              </a:rPr>
              <a:t>i</a:t>
            </a:r>
            <a:r>
              <a:rPr lang="en-US" altLang="en-US" sz="2400" dirty="0">
                <a:latin typeface="Perpetua" panose="02020502060401020303" pitchFamily="18" charset="0"/>
              </a:rPr>
              <a:t>=0; </a:t>
            </a:r>
            <a:r>
              <a:rPr lang="en-US" altLang="en-US" sz="2400" dirty="0" err="1">
                <a:latin typeface="Perpetua" panose="02020502060401020303" pitchFamily="18" charset="0"/>
              </a:rPr>
              <a:t>i</a:t>
            </a:r>
            <a:r>
              <a:rPr lang="en-US" altLang="en-US" sz="2400" dirty="0">
                <a:latin typeface="Perpetua" panose="02020502060401020303" pitchFamily="18" charset="0"/>
              </a:rPr>
              <a:t>&lt;10; </a:t>
            </a:r>
            <a:r>
              <a:rPr lang="en-US" altLang="en-US" sz="2400" dirty="0" err="1">
                <a:latin typeface="Perpetua" panose="02020502060401020303" pitchFamily="18" charset="0"/>
              </a:rPr>
              <a:t>i</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(mystack2.pop());</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a:t>
            </a:r>
          </a:p>
          <a:p>
            <a:pPr eaLnBrk="1" hangingPunct="1">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BA71ED17-6750-444C-992A-65536E3A026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A328A839-1698-41B9-8CD0-59875673AFE6}"/>
              </a:ext>
            </a:extLst>
          </p:cNvPr>
          <p:cNvSpPr>
            <a:spLocks noGrp="1"/>
          </p:cNvSpPr>
          <p:nvPr>
            <p:ph type="sldNum" sz="quarter" idx="12"/>
          </p:nvPr>
        </p:nvSpPr>
        <p:spPr/>
        <p:txBody>
          <a:bodyPr/>
          <a:lstStyle/>
          <a:p>
            <a:fld id="{5FA48C45-9521-491C-91CF-B3D0F067F577}" type="slidenum">
              <a:rPr lang="en-IN" smtClean="0"/>
              <a:t>93</a:t>
            </a:fld>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8D13EA3F-F43C-47A8-8A3C-9F65AE82666D}"/>
              </a:ext>
            </a:extLst>
          </p:cNvPr>
          <p:cNvSpPr>
            <a:spLocks noGrp="1"/>
          </p:cNvSpPr>
          <p:nvPr>
            <p:ph idx="1"/>
          </p:nvPr>
        </p:nvSpPr>
        <p:spPr>
          <a:xfrm>
            <a:off x="185739" y="133350"/>
            <a:ext cx="8524875" cy="6396038"/>
          </a:xfrm>
        </p:spPr>
        <p:txBody>
          <a:bodyPr>
            <a:noAutofit/>
          </a:bodyPr>
          <a:lstStyle/>
          <a:p>
            <a:pPr>
              <a:spcBef>
                <a:spcPts val="0"/>
              </a:spcBef>
              <a:buFont typeface="Wingdings" panose="05000000000000000000" pitchFamily="2" charset="2"/>
              <a:buNone/>
            </a:pPr>
            <a:r>
              <a:rPr lang="en-US" altLang="en-US" sz="2000" b="1" dirty="0">
                <a:latin typeface="Perpetua" panose="02020502060401020303" pitchFamily="18" charset="0"/>
              </a:rPr>
              <a:t>Stack in mystack1:</a:t>
            </a:r>
          </a:p>
          <a:p>
            <a:pPr>
              <a:spcBef>
                <a:spcPts val="0"/>
              </a:spcBef>
              <a:buFont typeface="Wingdings" panose="05000000000000000000" pitchFamily="2" charset="2"/>
              <a:buNone/>
            </a:pPr>
            <a:r>
              <a:rPr lang="en-US" altLang="en-US" sz="2000" dirty="0">
                <a:latin typeface="Perpetua" panose="02020502060401020303" pitchFamily="18" charset="0"/>
              </a:rPr>
              <a:t>	9</a:t>
            </a:r>
          </a:p>
          <a:p>
            <a:pPr>
              <a:spcBef>
                <a:spcPts val="0"/>
              </a:spcBef>
              <a:buFont typeface="Wingdings" panose="05000000000000000000" pitchFamily="2" charset="2"/>
              <a:buNone/>
            </a:pPr>
            <a:r>
              <a:rPr lang="en-US" altLang="en-US" sz="2000" dirty="0">
                <a:latin typeface="Perpetua" panose="02020502060401020303" pitchFamily="18" charset="0"/>
              </a:rPr>
              <a:t>	8</a:t>
            </a:r>
          </a:p>
          <a:p>
            <a:pPr>
              <a:spcBef>
                <a:spcPts val="0"/>
              </a:spcBef>
              <a:buFont typeface="Wingdings" panose="05000000000000000000" pitchFamily="2" charset="2"/>
              <a:buNone/>
            </a:pPr>
            <a:r>
              <a:rPr lang="en-US" altLang="en-US" sz="2000" dirty="0">
                <a:latin typeface="Perpetua" panose="02020502060401020303" pitchFamily="18" charset="0"/>
              </a:rPr>
              <a:t>	7</a:t>
            </a:r>
          </a:p>
          <a:p>
            <a:pPr>
              <a:spcBef>
                <a:spcPts val="0"/>
              </a:spcBef>
              <a:buFont typeface="Wingdings" panose="05000000000000000000" pitchFamily="2" charset="2"/>
              <a:buNone/>
            </a:pPr>
            <a:r>
              <a:rPr lang="en-US" altLang="en-US" sz="2000" dirty="0">
                <a:latin typeface="Perpetua" panose="02020502060401020303" pitchFamily="18" charset="0"/>
              </a:rPr>
              <a:t>	6</a:t>
            </a:r>
          </a:p>
          <a:p>
            <a:pPr>
              <a:spcBef>
                <a:spcPts val="0"/>
              </a:spcBef>
              <a:buFont typeface="Wingdings" panose="05000000000000000000" pitchFamily="2" charset="2"/>
              <a:buNone/>
            </a:pPr>
            <a:r>
              <a:rPr lang="en-US" altLang="en-US" sz="2000" dirty="0">
                <a:latin typeface="Perpetua" panose="02020502060401020303" pitchFamily="18" charset="0"/>
              </a:rPr>
              <a:t>	5</a:t>
            </a:r>
          </a:p>
          <a:p>
            <a:pPr>
              <a:spcBef>
                <a:spcPts val="0"/>
              </a:spcBef>
              <a:buFont typeface="Wingdings" panose="05000000000000000000" pitchFamily="2" charset="2"/>
              <a:buNone/>
            </a:pPr>
            <a:r>
              <a:rPr lang="en-US" altLang="en-US" sz="2000" dirty="0">
                <a:latin typeface="Perpetua" panose="02020502060401020303" pitchFamily="18" charset="0"/>
              </a:rPr>
              <a:t>	4</a:t>
            </a:r>
          </a:p>
          <a:p>
            <a:pPr>
              <a:spcBef>
                <a:spcPts val="0"/>
              </a:spcBef>
              <a:buFont typeface="Wingdings" panose="05000000000000000000" pitchFamily="2" charset="2"/>
              <a:buNone/>
            </a:pPr>
            <a:r>
              <a:rPr lang="en-US" altLang="en-US" sz="2000" dirty="0">
                <a:latin typeface="Perpetua" panose="02020502060401020303" pitchFamily="18" charset="0"/>
              </a:rPr>
              <a:t>	3</a:t>
            </a:r>
          </a:p>
          <a:p>
            <a:pPr>
              <a:spcBef>
                <a:spcPts val="0"/>
              </a:spcBef>
              <a:buFont typeface="Wingdings" panose="05000000000000000000" pitchFamily="2" charset="2"/>
              <a:buNone/>
            </a:pPr>
            <a:r>
              <a:rPr lang="en-US" altLang="en-US" sz="2000" dirty="0">
                <a:latin typeface="Perpetua" panose="02020502060401020303" pitchFamily="18" charset="0"/>
              </a:rPr>
              <a:t>	2</a:t>
            </a:r>
          </a:p>
          <a:p>
            <a:pPr>
              <a:spcBef>
                <a:spcPts val="0"/>
              </a:spcBef>
              <a:buFont typeface="Wingdings" panose="05000000000000000000" pitchFamily="2" charset="2"/>
              <a:buNone/>
            </a:pPr>
            <a:r>
              <a:rPr lang="en-US" altLang="en-US" sz="2000" dirty="0">
                <a:latin typeface="Perpetua" panose="02020502060401020303" pitchFamily="18" charset="0"/>
              </a:rPr>
              <a:t>	1</a:t>
            </a:r>
          </a:p>
          <a:p>
            <a:pPr>
              <a:spcBef>
                <a:spcPts val="0"/>
              </a:spcBef>
              <a:buFont typeface="Wingdings" panose="05000000000000000000" pitchFamily="2" charset="2"/>
              <a:buNone/>
            </a:pPr>
            <a:r>
              <a:rPr lang="en-US" altLang="en-US" sz="2000" dirty="0">
                <a:latin typeface="Perpetua" panose="02020502060401020303" pitchFamily="18" charset="0"/>
              </a:rPr>
              <a:t>	0</a:t>
            </a:r>
          </a:p>
          <a:p>
            <a:pPr>
              <a:spcBef>
                <a:spcPts val="0"/>
              </a:spcBef>
              <a:buFont typeface="Wingdings" panose="05000000000000000000" pitchFamily="2" charset="2"/>
              <a:buNone/>
            </a:pPr>
            <a:r>
              <a:rPr lang="en-US" altLang="en-US" sz="2000" b="1" dirty="0">
                <a:latin typeface="Perpetua" panose="02020502060401020303" pitchFamily="18" charset="0"/>
              </a:rPr>
              <a:t>Stack in mystack2:</a:t>
            </a:r>
          </a:p>
          <a:p>
            <a:pPr>
              <a:spcBef>
                <a:spcPts val="0"/>
              </a:spcBef>
              <a:buFont typeface="Wingdings" panose="05000000000000000000" pitchFamily="2" charset="2"/>
              <a:buNone/>
            </a:pPr>
            <a:r>
              <a:rPr lang="en-US" altLang="en-US" sz="2000" dirty="0">
                <a:latin typeface="Perpetua" panose="02020502060401020303" pitchFamily="18" charset="0"/>
              </a:rPr>
              <a:t>	19</a:t>
            </a:r>
          </a:p>
          <a:p>
            <a:pPr>
              <a:spcBef>
                <a:spcPts val="0"/>
              </a:spcBef>
              <a:buFont typeface="Wingdings" panose="05000000000000000000" pitchFamily="2" charset="2"/>
              <a:buNone/>
            </a:pPr>
            <a:r>
              <a:rPr lang="en-US" altLang="en-US" sz="2000" dirty="0">
                <a:latin typeface="Perpetua" panose="02020502060401020303" pitchFamily="18" charset="0"/>
              </a:rPr>
              <a:t>	18</a:t>
            </a:r>
          </a:p>
          <a:p>
            <a:pPr>
              <a:spcBef>
                <a:spcPts val="0"/>
              </a:spcBef>
              <a:buFont typeface="Wingdings" panose="05000000000000000000" pitchFamily="2" charset="2"/>
              <a:buNone/>
            </a:pPr>
            <a:r>
              <a:rPr lang="en-US" altLang="en-US" sz="2000" dirty="0">
                <a:latin typeface="Perpetua" panose="02020502060401020303" pitchFamily="18" charset="0"/>
              </a:rPr>
              <a:t>	17</a:t>
            </a:r>
          </a:p>
          <a:p>
            <a:pPr>
              <a:spcBef>
                <a:spcPts val="0"/>
              </a:spcBef>
              <a:buFont typeface="Wingdings" panose="05000000000000000000" pitchFamily="2" charset="2"/>
              <a:buNone/>
            </a:pPr>
            <a:r>
              <a:rPr lang="en-US" altLang="en-US" sz="2000" dirty="0">
                <a:latin typeface="Perpetua" panose="02020502060401020303" pitchFamily="18" charset="0"/>
              </a:rPr>
              <a:t>	16</a:t>
            </a:r>
          </a:p>
          <a:p>
            <a:pPr>
              <a:spcBef>
                <a:spcPts val="0"/>
              </a:spcBef>
              <a:buFont typeface="Wingdings" panose="05000000000000000000" pitchFamily="2" charset="2"/>
              <a:buNone/>
            </a:pPr>
            <a:r>
              <a:rPr lang="en-US" altLang="en-US" sz="2000" dirty="0">
                <a:latin typeface="Perpetua" panose="02020502060401020303" pitchFamily="18" charset="0"/>
              </a:rPr>
              <a:t>	15</a:t>
            </a:r>
          </a:p>
          <a:p>
            <a:pPr>
              <a:spcBef>
                <a:spcPts val="0"/>
              </a:spcBef>
              <a:buFont typeface="Wingdings" panose="05000000000000000000" pitchFamily="2" charset="2"/>
              <a:buNone/>
            </a:pPr>
            <a:r>
              <a:rPr lang="en-US" altLang="en-US" sz="2000" dirty="0">
                <a:latin typeface="Perpetua" panose="02020502060401020303" pitchFamily="18" charset="0"/>
              </a:rPr>
              <a:t>	14</a:t>
            </a:r>
          </a:p>
          <a:p>
            <a:pPr>
              <a:spcBef>
                <a:spcPts val="0"/>
              </a:spcBef>
              <a:buFont typeface="Wingdings" panose="05000000000000000000" pitchFamily="2" charset="2"/>
              <a:buNone/>
            </a:pPr>
            <a:r>
              <a:rPr lang="en-US" altLang="en-US" sz="2000" dirty="0">
                <a:latin typeface="Perpetua" panose="02020502060401020303" pitchFamily="18" charset="0"/>
              </a:rPr>
              <a:t>	13</a:t>
            </a:r>
          </a:p>
          <a:p>
            <a:pPr>
              <a:spcBef>
                <a:spcPts val="0"/>
              </a:spcBef>
              <a:buFont typeface="Wingdings" panose="05000000000000000000" pitchFamily="2" charset="2"/>
              <a:buNone/>
            </a:pPr>
            <a:r>
              <a:rPr lang="en-US" altLang="en-US" sz="2000" dirty="0">
                <a:latin typeface="Perpetua" panose="02020502060401020303" pitchFamily="18" charset="0"/>
              </a:rPr>
              <a:t>	12</a:t>
            </a:r>
          </a:p>
          <a:p>
            <a:pPr>
              <a:spcBef>
                <a:spcPts val="0"/>
              </a:spcBef>
              <a:buFont typeface="Wingdings" panose="05000000000000000000" pitchFamily="2" charset="2"/>
              <a:buNone/>
            </a:pPr>
            <a:r>
              <a:rPr lang="en-US" altLang="en-US" sz="2000" dirty="0">
                <a:latin typeface="Perpetua" panose="02020502060401020303" pitchFamily="18" charset="0"/>
              </a:rPr>
              <a:t>	11</a:t>
            </a:r>
          </a:p>
          <a:p>
            <a:pPr>
              <a:spcBef>
                <a:spcPts val="0"/>
              </a:spcBef>
              <a:buFont typeface="Wingdings" panose="05000000000000000000" pitchFamily="2" charset="2"/>
              <a:buNone/>
            </a:pPr>
            <a:r>
              <a:rPr lang="en-US" altLang="en-US" sz="2000" dirty="0">
                <a:latin typeface="Perpetua" panose="02020502060401020303" pitchFamily="18" charset="0"/>
              </a:rPr>
              <a:t>	10</a:t>
            </a:r>
          </a:p>
          <a:p>
            <a:pPr marL="0" indent="0">
              <a:spcBef>
                <a:spcPts val="0"/>
              </a:spcBef>
              <a:buNone/>
            </a:pPr>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FEB421E6-59B8-46B1-8F6A-4C0CC0162B97}"/>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86AD5F56-BC18-4603-A3DF-5FB0C20D978B}"/>
              </a:ext>
            </a:extLst>
          </p:cNvPr>
          <p:cNvSpPr>
            <a:spLocks noGrp="1"/>
          </p:cNvSpPr>
          <p:nvPr>
            <p:ph type="sldNum" sz="quarter" idx="12"/>
          </p:nvPr>
        </p:nvSpPr>
        <p:spPr/>
        <p:txBody>
          <a:bodyPr/>
          <a:lstStyle/>
          <a:p>
            <a:fld id="{5FA48C45-9521-491C-91CF-B3D0F067F577}" type="slidenum">
              <a:rPr lang="en-IN" smtClean="0"/>
              <a:t>94</a:t>
            </a:fld>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F8F5661-B43F-429F-A425-1ACE34178D3F}"/>
              </a:ext>
            </a:extLst>
          </p:cNvPr>
          <p:cNvSpPr>
            <a:spLocks noGrp="1" noChangeArrowheads="1"/>
          </p:cNvSpPr>
          <p:nvPr>
            <p:ph idx="1"/>
          </p:nvPr>
        </p:nvSpPr>
        <p:spPr>
          <a:xfrm>
            <a:off x="176213" y="200025"/>
            <a:ext cx="11625262" cy="2362200"/>
          </a:xfrm>
        </p:spPr>
        <p:txBody>
          <a:bodyPr>
            <a:noAutofit/>
          </a:bodyPr>
          <a:lstStyle/>
          <a:p>
            <a:pPr>
              <a:buFontTx/>
              <a:buNone/>
            </a:pPr>
            <a:r>
              <a:rPr lang="en-US" altLang="en-US" b="1" dirty="0">
                <a:latin typeface="Perpetua" panose="02020502060401020303" pitchFamily="18" charset="0"/>
              </a:rPr>
              <a:t>Finalize</a:t>
            </a:r>
          </a:p>
          <a:p>
            <a:pPr algn="just">
              <a:buFontTx/>
              <a:buNone/>
            </a:pPr>
            <a:r>
              <a:rPr lang="en-US" altLang="en-US" dirty="0">
                <a:latin typeface="Perpetua" panose="02020502060401020303" pitchFamily="18" charset="0"/>
              </a:rPr>
              <a:t>Using finalize we can define a specific actions that  will occur when  an object is just about to be  reclaimed by the garbage collector.</a:t>
            </a:r>
          </a:p>
          <a:p>
            <a:pPr>
              <a:buFontTx/>
              <a:buNone/>
            </a:pPr>
            <a:endParaRPr lang="en-US" altLang="en-US" dirty="0">
              <a:latin typeface="Perpetua" panose="02020502060401020303" pitchFamily="18" charset="0"/>
            </a:endParaRPr>
          </a:p>
          <a:p>
            <a:pPr>
              <a:buFontTx/>
              <a:buNone/>
            </a:pPr>
            <a:r>
              <a:rPr lang="en-US" altLang="en-US" dirty="0">
                <a:latin typeface="Perpetua" panose="02020502060401020303" pitchFamily="18" charset="0"/>
              </a:rPr>
              <a:t> protected void finalize()</a:t>
            </a:r>
          </a:p>
          <a:p>
            <a:pPr>
              <a:buFontTx/>
              <a:buNone/>
            </a:pPr>
            <a:r>
              <a:rPr lang="en-US" altLang="en-US" dirty="0">
                <a:latin typeface="Perpetua" panose="02020502060401020303" pitchFamily="18" charset="0"/>
              </a:rPr>
              <a:t>{</a:t>
            </a:r>
          </a:p>
          <a:p>
            <a:pPr>
              <a:buFontTx/>
              <a:buNone/>
            </a:pPr>
            <a:endParaRPr lang="en-US" altLang="en-US" dirty="0">
              <a:latin typeface="Perpetua" panose="02020502060401020303" pitchFamily="18" charset="0"/>
            </a:endParaRPr>
          </a:p>
          <a:p>
            <a:pPr>
              <a:buFontTx/>
              <a:buNone/>
            </a:pPr>
            <a:r>
              <a:rPr lang="en-US" altLang="en-US" dirty="0">
                <a:latin typeface="Perpetua" panose="02020502060401020303" pitchFamily="18" charset="0"/>
              </a:rPr>
              <a:t>} </a:t>
            </a:r>
          </a:p>
          <a:p>
            <a:pPr marL="0" indent="0" algn="just">
              <a:buNone/>
            </a:pPr>
            <a:endParaRPr lang="en-US" altLang="en-US" dirty="0">
              <a:latin typeface="Perpetua" panose="02020502060401020303" pitchFamily="18" charset="0"/>
            </a:endParaRPr>
          </a:p>
          <a:p>
            <a:pPr marL="0" indent="0" algn="just">
              <a:buNone/>
            </a:pPr>
            <a:r>
              <a:rPr lang="en-US" altLang="en-US" dirty="0">
                <a:latin typeface="Perpetua" panose="02020502060401020303" pitchFamily="18" charset="0"/>
              </a:rPr>
              <a:t>finalize() is called before Garbage collector reclaim the Object, its last chance for any object to perform cleanup activity i.e. releasing any system resources held, closing connection if open etc.</a:t>
            </a:r>
          </a:p>
          <a:p>
            <a:pPr marL="0" indent="0" algn="just">
              <a:buNone/>
            </a:pPr>
            <a:r>
              <a:rPr lang="en-US" altLang="en-US" dirty="0">
                <a:latin typeface="Perpetua" panose="02020502060401020303" pitchFamily="18" charset="0"/>
              </a:rPr>
              <a:t>Main issue with finalize method in java is its not guaranteed that it will be called by Garbage collector or exactly when it will be called.</a:t>
            </a:r>
          </a:p>
          <a:p>
            <a:pPr marL="0" indent="0">
              <a:buNone/>
            </a:pPr>
            <a:endParaRPr lang="en-US" altLang="en-US" dirty="0">
              <a:latin typeface="Perpetua" panose="02020502060401020303" pitchFamily="18" charset="0"/>
            </a:endParaRPr>
          </a:p>
        </p:txBody>
      </p:sp>
      <p:sp>
        <p:nvSpPr>
          <p:cNvPr id="5" name="Footer Placeholder 4">
            <a:extLst>
              <a:ext uri="{FF2B5EF4-FFF2-40B4-BE49-F238E27FC236}">
                <a16:creationId xmlns:a16="http://schemas.microsoft.com/office/drawing/2014/main" id="{F71BB907-17D3-4BF4-B893-5B8594163A0B}"/>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B574FEF2-C3FC-43C2-A0D2-D21D84870311}"/>
              </a:ext>
            </a:extLst>
          </p:cNvPr>
          <p:cNvSpPr>
            <a:spLocks noGrp="1"/>
          </p:cNvSpPr>
          <p:nvPr>
            <p:ph type="sldNum" sz="quarter" idx="12"/>
          </p:nvPr>
        </p:nvSpPr>
        <p:spPr/>
        <p:txBody>
          <a:bodyPr/>
          <a:lstStyle/>
          <a:p>
            <a:fld id="{5FA48C45-9521-491C-91CF-B3D0F067F577}" type="slidenum">
              <a:rPr lang="en-IN" smtClean="0"/>
              <a:t>95</a:t>
            </a:fld>
            <a:endParaRPr lang="en-IN"/>
          </a:p>
        </p:txBody>
      </p:sp>
    </p:spTree>
    <p:extLst>
      <p:ext uri="{BB962C8B-B14F-4D97-AF65-F5344CB8AC3E}">
        <p14:creationId xmlns:p14="http://schemas.microsoft.com/office/powerpoint/2010/main" val="32381602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8C16D-F346-4850-ACAA-85397F9E7B8D}"/>
              </a:ext>
            </a:extLst>
          </p:cNvPr>
          <p:cNvSpPr>
            <a:spLocks noGrp="1"/>
          </p:cNvSpPr>
          <p:nvPr>
            <p:ph idx="1"/>
          </p:nvPr>
        </p:nvSpPr>
        <p:spPr>
          <a:xfrm>
            <a:off x="257175" y="228600"/>
            <a:ext cx="11672888" cy="6415088"/>
          </a:xfrm>
        </p:spPr>
        <p:txBody>
          <a:bodyPr>
            <a:normAutofit/>
          </a:bodyPr>
          <a:lstStyle/>
          <a:p>
            <a:pPr marL="0" indent="0" algn="just">
              <a:buNone/>
            </a:pPr>
            <a:r>
              <a:rPr lang="en-IN" sz="3200" b="1" dirty="0">
                <a:latin typeface="Perpetua" panose="02020502060401020303" pitchFamily="18" charset="0"/>
              </a:rPr>
              <a:t>Methods and Classes</a:t>
            </a:r>
          </a:p>
          <a:p>
            <a:pPr marL="0" indent="0" algn="just">
              <a:buNone/>
            </a:pPr>
            <a:r>
              <a:rPr lang="en-IN" b="1" dirty="0">
                <a:latin typeface="Perpetua" panose="02020502060401020303" pitchFamily="18" charset="0"/>
              </a:rPr>
              <a:t>Overloading Methods</a:t>
            </a:r>
          </a:p>
          <a:p>
            <a:pPr marL="0" indent="0" algn="just">
              <a:buNone/>
            </a:pPr>
            <a:r>
              <a:rPr lang="en-US" dirty="0">
                <a:latin typeface="Perpetua" panose="02020502060401020303" pitchFamily="18" charset="0"/>
              </a:rPr>
              <a:t>In Java it is possible to define two or more methods within the same class that share the same name, as long as their parameter declarations are different. </a:t>
            </a:r>
            <a:r>
              <a:rPr lang="en-IN" dirty="0">
                <a:latin typeface="Perpetua" panose="02020502060401020303" pitchFamily="18" charset="0"/>
              </a:rPr>
              <a:t>Method </a:t>
            </a:r>
            <a:r>
              <a:rPr lang="en-US" dirty="0">
                <a:latin typeface="Perpetua" panose="02020502060401020303" pitchFamily="18" charset="0"/>
              </a:rPr>
              <a:t>overloading is one of the ways that Java supports polymorphism. While overloaded methods may have different return types, the return type alone is insufficient to distinguish two versions of a method. When Java encounters a call to an overloaded method, it simply executes the version of the method whose parameters match the arguments used in the call.</a:t>
            </a:r>
          </a:p>
          <a:p>
            <a:pPr marL="0" indent="0" algn="just">
              <a:buNone/>
            </a:pPr>
            <a:endParaRPr lang="en-IN" sz="3200" b="1" dirty="0">
              <a:latin typeface="Perpetua" panose="02020502060401020303" pitchFamily="18" charset="0"/>
            </a:endParaRPr>
          </a:p>
        </p:txBody>
      </p:sp>
      <p:sp>
        <p:nvSpPr>
          <p:cNvPr id="2" name="Footer Placeholder 1">
            <a:extLst>
              <a:ext uri="{FF2B5EF4-FFF2-40B4-BE49-F238E27FC236}">
                <a16:creationId xmlns:a16="http://schemas.microsoft.com/office/drawing/2014/main" id="{BC833B5D-A807-4900-ADD1-B7A08035B9E8}"/>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62BAACF2-0AC7-47D7-8EF6-39703807165E}"/>
              </a:ext>
            </a:extLst>
          </p:cNvPr>
          <p:cNvSpPr>
            <a:spLocks noGrp="1"/>
          </p:cNvSpPr>
          <p:nvPr>
            <p:ph type="sldNum" sz="quarter" idx="12"/>
          </p:nvPr>
        </p:nvSpPr>
        <p:spPr/>
        <p:txBody>
          <a:bodyPr/>
          <a:lstStyle/>
          <a:p>
            <a:fld id="{5FA48C45-9521-491C-91CF-B3D0F067F577}" type="slidenum">
              <a:rPr lang="en-IN" smtClean="0"/>
              <a:t>96</a:t>
            </a:fld>
            <a:endParaRPr lang="en-IN"/>
          </a:p>
        </p:txBody>
      </p:sp>
    </p:spTree>
    <p:extLst>
      <p:ext uri="{BB962C8B-B14F-4D97-AF65-F5344CB8AC3E}">
        <p14:creationId xmlns:p14="http://schemas.microsoft.com/office/powerpoint/2010/main" val="1801954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EA3A156-75EC-4C87-A939-8058AE3C5899}"/>
              </a:ext>
            </a:extLst>
          </p:cNvPr>
          <p:cNvSpPr>
            <a:spLocks noGrp="1" noChangeArrowheads="1"/>
          </p:cNvSpPr>
          <p:nvPr>
            <p:ph idx="1"/>
          </p:nvPr>
        </p:nvSpPr>
        <p:spPr>
          <a:xfrm>
            <a:off x="228600" y="228601"/>
            <a:ext cx="8610600" cy="6486524"/>
          </a:xfrm>
        </p:spPr>
        <p:txBody>
          <a:bodyPr>
            <a:noAutofit/>
          </a:bodyPr>
          <a:lstStyle/>
          <a:p>
            <a:pPr eaLnBrk="1" hangingPunct="1">
              <a:buFontTx/>
              <a:buNone/>
            </a:pPr>
            <a:r>
              <a:rPr lang="en-US" altLang="en-US" sz="1600" dirty="0"/>
              <a:t>class </a:t>
            </a:r>
            <a:r>
              <a:rPr lang="en-US" altLang="en-US" sz="1600" dirty="0" err="1"/>
              <a:t>OverloadDemo</a:t>
            </a:r>
            <a:endParaRPr lang="en-US" altLang="en-US" sz="1600" dirty="0"/>
          </a:p>
          <a:p>
            <a:pPr eaLnBrk="1" hangingPunct="1">
              <a:buFontTx/>
              <a:buNone/>
            </a:pPr>
            <a:r>
              <a:rPr lang="en-US" altLang="en-US" sz="1600" dirty="0"/>
              <a:t> {</a:t>
            </a:r>
          </a:p>
          <a:p>
            <a:pPr eaLnBrk="1" hangingPunct="1">
              <a:buFontTx/>
              <a:buNone/>
            </a:pPr>
            <a:r>
              <a:rPr lang="en-US" altLang="en-US" sz="1600" dirty="0"/>
              <a:t>	</a:t>
            </a:r>
            <a:r>
              <a:rPr lang="en-US" altLang="en-US" sz="1600" dirty="0">
                <a:solidFill>
                  <a:srgbClr val="FF0000"/>
                </a:solidFill>
              </a:rPr>
              <a:t>void test()</a:t>
            </a:r>
          </a:p>
          <a:p>
            <a:pPr eaLnBrk="1" hangingPunct="1">
              <a:buFontTx/>
              <a:buNone/>
            </a:pPr>
            <a:r>
              <a:rPr lang="en-US" altLang="en-US" sz="1600" dirty="0"/>
              <a:t>	 {	</a:t>
            </a:r>
            <a:r>
              <a:rPr lang="en-US" altLang="en-US" sz="1600" dirty="0" err="1"/>
              <a:t>System.out.println</a:t>
            </a:r>
            <a:r>
              <a:rPr lang="en-US" altLang="en-US" sz="1600" dirty="0"/>
              <a:t>("No parameters");</a:t>
            </a:r>
          </a:p>
          <a:p>
            <a:pPr eaLnBrk="1" hangingPunct="1">
              <a:buFontTx/>
              <a:buNone/>
            </a:pPr>
            <a:r>
              <a:rPr lang="en-US" altLang="en-US" sz="1600" dirty="0"/>
              <a:t>	}</a:t>
            </a:r>
          </a:p>
          <a:p>
            <a:pPr eaLnBrk="1" hangingPunct="1">
              <a:buFontTx/>
              <a:buNone/>
            </a:pPr>
            <a:r>
              <a:rPr lang="en-US" altLang="en-US" sz="1600" dirty="0"/>
              <a:t>	// Overload test for one integer parameter.</a:t>
            </a:r>
          </a:p>
          <a:p>
            <a:pPr eaLnBrk="1" hangingPunct="1">
              <a:buFontTx/>
              <a:buNone/>
            </a:pPr>
            <a:r>
              <a:rPr lang="en-US" altLang="en-US" sz="1600" dirty="0"/>
              <a:t>	</a:t>
            </a:r>
            <a:r>
              <a:rPr lang="en-US" altLang="en-US" sz="1600" dirty="0">
                <a:solidFill>
                  <a:srgbClr val="FF0000"/>
                </a:solidFill>
              </a:rPr>
              <a:t>void test(int a) </a:t>
            </a:r>
          </a:p>
          <a:p>
            <a:pPr eaLnBrk="1" hangingPunct="1">
              <a:buFontTx/>
              <a:buNone/>
            </a:pPr>
            <a:r>
              <a:rPr lang="en-US" altLang="en-US" sz="1600" dirty="0"/>
              <a:t>	{	</a:t>
            </a:r>
            <a:r>
              <a:rPr lang="en-US" altLang="en-US" sz="1600" dirty="0" err="1"/>
              <a:t>System.out.println</a:t>
            </a:r>
            <a:r>
              <a:rPr lang="en-US" altLang="en-US" sz="1600" dirty="0"/>
              <a:t>("a: " + a);</a:t>
            </a:r>
          </a:p>
          <a:p>
            <a:pPr eaLnBrk="1" hangingPunct="1">
              <a:buFontTx/>
              <a:buNone/>
            </a:pPr>
            <a:r>
              <a:rPr lang="en-US" altLang="en-US" sz="1600" dirty="0"/>
              <a:t>	}</a:t>
            </a:r>
          </a:p>
          <a:p>
            <a:pPr eaLnBrk="1" hangingPunct="1">
              <a:buFontTx/>
              <a:buNone/>
            </a:pPr>
            <a:r>
              <a:rPr lang="en-US" altLang="en-US" sz="1600" dirty="0"/>
              <a:t>	// Overload test for two integer parameters.</a:t>
            </a:r>
          </a:p>
          <a:p>
            <a:pPr eaLnBrk="1" hangingPunct="1">
              <a:buFontTx/>
              <a:buNone/>
            </a:pPr>
            <a:r>
              <a:rPr lang="en-US" altLang="en-US" sz="1600" dirty="0"/>
              <a:t>	</a:t>
            </a:r>
            <a:r>
              <a:rPr lang="en-US" altLang="en-US" sz="1600" dirty="0">
                <a:solidFill>
                  <a:srgbClr val="FF0000"/>
                </a:solidFill>
              </a:rPr>
              <a:t>void test(int a, int b)</a:t>
            </a:r>
          </a:p>
          <a:p>
            <a:pPr eaLnBrk="1" hangingPunct="1">
              <a:buFontTx/>
              <a:buNone/>
            </a:pPr>
            <a:r>
              <a:rPr lang="en-US" altLang="en-US" sz="1600" dirty="0"/>
              <a:t>	 {	</a:t>
            </a:r>
            <a:r>
              <a:rPr lang="en-US" altLang="en-US" sz="1600" dirty="0" err="1"/>
              <a:t>System.out.println</a:t>
            </a:r>
            <a:r>
              <a:rPr lang="en-US" altLang="en-US" sz="1600" dirty="0"/>
              <a:t>("a and b: " + a + " " + b);</a:t>
            </a:r>
          </a:p>
          <a:p>
            <a:pPr eaLnBrk="1" hangingPunct="1">
              <a:buFontTx/>
              <a:buNone/>
            </a:pPr>
            <a:r>
              <a:rPr lang="en-US" altLang="en-US" sz="1600" dirty="0"/>
              <a:t>	}</a:t>
            </a:r>
          </a:p>
          <a:p>
            <a:pPr eaLnBrk="1" hangingPunct="1">
              <a:buFontTx/>
              <a:buNone/>
            </a:pPr>
            <a:r>
              <a:rPr lang="en-US" altLang="en-US" sz="1600" dirty="0"/>
              <a:t>	// overload test for a double parameter</a:t>
            </a:r>
          </a:p>
          <a:p>
            <a:pPr eaLnBrk="1" hangingPunct="1">
              <a:buFontTx/>
              <a:buNone/>
            </a:pPr>
            <a:r>
              <a:rPr lang="en-US" altLang="en-US" sz="1600" dirty="0"/>
              <a:t>	</a:t>
            </a:r>
            <a:r>
              <a:rPr lang="en-US" altLang="en-US" sz="1600" dirty="0">
                <a:solidFill>
                  <a:srgbClr val="FF0000"/>
                </a:solidFill>
              </a:rPr>
              <a:t>double test(double a)</a:t>
            </a:r>
          </a:p>
          <a:p>
            <a:pPr eaLnBrk="1" hangingPunct="1">
              <a:buFontTx/>
              <a:buNone/>
            </a:pPr>
            <a:r>
              <a:rPr lang="en-US" altLang="en-US" sz="1600" dirty="0"/>
              <a:t>	 {	</a:t>
            </a:r>
            <a:r>
              <a:rPr lang="en-US" altLang="en-US" sz="1600" dirty="0" err="1"/>
              <a:t>System.out.println</a:t>
            </a:r>
            <a:r>
              <a:rPr lang="en-US" altLang="en-US" sz="1600" dirty="0"/>
              <a:t>("double a: " + a);</a:t>
            </a:r>
          </a:p>
          <a:p>
            <a:pPr eaLnBrk="1" hangingPunct="1">
              <a:buFontTx/>
              <a:buNone/>
            </a:pPr>
            <a:r>
              <a:rPr lang="en-US" altLang="en-US" sz="1600" dirty="0"/>
              <a:t>		return a*a;</a:t>
            </a:r>
          </a:p>
          <a:p>
            <a:pPr eaLnBrk="1" hangingPunct="1">
              <a:buFontTx/>
              <a:buNone/>
            </a:pPr>
            <a:r>
              <a:rPr lang="en-US" altLang="en-US" sz="1600" dirty="0"/>
              <a:t>	}</a:t>
            </a:r>
          </a:p>
          <a:p>
            <a:pPr eaLnBrk="1" hangingPunct="1">
              <a:buFontTx/>
              <a:buNone/>
            </a:pPr>
            <a:r>
              <a:rPr lang="en-US" altLang="en-US" sz="1600" dirty="0"/>
              <a:t>}</a:t>
            </a:r>
          </a:p>
        </p:txBody>
      </p:sp>
      <p:sp>
        <p:nvSpPr>
          <p:cNvPr id="2" name="Footer Placeholder 1">
            <a:extLst>
              <a:ext uri="{FF2B5EF4-FFF2-40B4-BE49-F238E27FC236}">
                <a16:creationId xmlns:a16="http://schemas.microsoft.com/office/drawing/2014/main" id="{3BB9A61D-5CBD-4D48-BD6A-A317CD665C6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0E92962-D5BD-45FE-8560-7BC7CE36F5F6}"/>
              </a:ext>
            </a:extLst>
          </p:cNvPr>
          <p:cNvSpPr>
            <a:spLocks noGrp="1"/>
          </p:cNvSpPr>
          <p:nvPr>
            <p:ph type="sldNum" sz="quarter" idx="12"/>
          </p:nvPr>
        </p:nvSpPr>
        <p:spPr/>
        <p:txBody>
          <a:bodyPr/>
          <a:lstStyle/>
          <a:p>
            <a:fld id="{5FA48C45-9521-491C-91CF-B3D0F067F577}" type="slidenum">
              <a:rPr lang="en-IN" smtClean="0"/>
              <a:t>97</a:t>
            </a:fld>
            <a:endParaRPr lang="en-IN"/>
          </a:p>
        </p:txBody>
      </p:sp>
    </p:spTree>
    <p:extLst>
      <p:ext uri="{BB962C8B-B14F-4D97-AF65-F5344CB8AC3E}">
        <p14:creationId xmlns:p14="http://schemas.microsoft.com/office/powerpoint/2010/main" val="2684020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C58B14-1C4B-40A5-915C-2B0AC05CC598}"/>
              </a:ext>
            </a:extLst>
          </p:cNvPr>
          <p:cNvSpPr>
            <a:spLocks noGrp="1" noChangeArrowheads="1"/>
          </p:cNvSpPr>
          <p:nvPr>
            <p:ph idx="1"/>
          </p:nvPr>
        </p:nvSpPr>
        <p:spPr>
          <a:xfrm>
            <a:off x="290513" y="514350"/>
            <a:ext cx="8524875" cy="4029075"/>
          </a:xfrm>
        </p:spPr>
        <p:txBody>
          <a:bodyPr>
            <a:noAutofit/>
          </a:bodyPr>
          <a:lstStyle/>
          <a:p>
            <a:pPr eaLnBrk="1" hangingPunct="1">
              <a:buFontTx/>
              <a:buNone/>
            </a:pPr>
            <a:r>
              <a:rPr lang="en-US" altLang="en-US" sz="1600" dirty="0"/>
              <a:t>class Overload </a:t>
            </a:r>
          </a:p>
          <a:p>
            <a:pPr eaLnBrk="1" hangingPunct="1">
              <a:buFontTx/>
              <a:buNone/>
            </a:pPr>
            <a:r>
              <a:rPr lang="en-US" altLang="en-US" sz="1600" dirty="0"/>
              <a:t>{</a:t>
            </a:r>
          </a:p>
          <a:p>
            <a:pPr eaLnBrk="1" hangingPunct="1">
              <a:buFontTx/>
              <a:buNone/>
            </a:pPr>
            <a:r>
              <a:rPr lang="en-US" altLang="en-US" sz="1600" dirty="0"/>
              <a:t>	public static void main(String </a:t>
            </a:r>
            <a:r>
              <a:rPr lang="en-US" altLang="en-US" sz="1600" dirty="0" err="1"/>
              <a:t>args</a:t>
            </a:r>
            <a:r>
              <a:rPr lang="en-US" altLang="en-US" sz="1600" dirty="0"/>
              <a:t>[]) </a:t>
            </a:r>
          </a:p>
          <a:p>
            <a:pPr eaLnBrk="1" hangingPunct="1">
              <a:buFontTx/>
              <a:buNone/>
            </a:pPr>
            <a:r>
              <a:rPr lang="en-US" altLang="en-US" sz="1600" dirty="0"/>
              <a:t>	{</a:t>
            </a:r>
          </a:p>
          <a:p>
            <a:pPr eaLnBrk="1" hangingPunct="1">
              <a:buFontTx/>
              <a:buNone/>
            </a:pPr>
            <a:r>
              <a:rPr lang="en-US" altLang="en-US" sz="1600" dirty="0"/>
              <a:t>		</a:t>
            </a:r>
            <a:r>
              <a:rPr lang="en-US" altLang="en-US" sz="1600" dirty="0" err="1"/>
              <a:t>OverloadDemo</a:t>
            </a:r>
            <a:r>
              <a:rPr lang="en-US" altLang="en-US" sz="1600" dirty="0"/>
              <a:t> </a:t>
            </a:r>
            <a:r>
              <a:rPr lang="en-US" altLang="en-US" sz="1600" dirty="0" err="1">
                <a:solidFill>
                  <a:srgbClr val="FF0000"/>
                </a:solidFill>
              </a:rPr>
              <a:t>ob</a:t>
            </a:r>
            <a:r>
              <a:rPr lang="en-US" altLang="en-US" sz="1600" dirty="0"/>
              <a:t> = new </a:t>
            </a:r>
            <a:r>
              <a:rPr lang="en-US" altLang="en-US" sz="1600" dirty="0" err="1"/>
              <a:t>OverloadDemo</a:t>
            </a:r>
            <a:r>
              <a:rPr lang="en-US" altLang="en-US" sz="1600" dirty="0"/>
              <a:t>();</a:t>
            </a:r>
          </a:p>
          <a:p>
            <a:pPr eaLnBrk="1" hangingPunct="1">
              <a:buFontTx/>
              <a:buNone/>
            </a:pPr>
            <a:r>
              <a:rPr lang="en-US" altLang="en-US" sz="1600" dirty="0"/>
              <a:t>		double result;</a:t>
            </a:r>
          </a:p>
          <a:p>
            <a:pPr eaLnBrk="1" hangingPunct="1">
              <a:buFontTx/>
              <a:buNone/>
            </a:pPr>
            <a:r>
              <a:rPr lang="en-US" altLang="en-US" sz="1600" dirty="0"/>
              <a:t>		// call all versions of test()</a:t>
            </a:r>
          </a:p>
          <a:p>
            <a:pPr eaLnBrk="1" hangingPunct="1">
              <a:buFontTx/>
              <a:buNone/>
            </a:pPr>
            <a:r>
              <a:rPr lang="en-US" altLang="en-US" sz="1600" dirty="0"/>
              <a:t>		</a:t>
            </a:r>
            <a:r>
              <a:rPr lang="en-US" altLang="en-US" sz="1600" dirty="0" err="1">
                <a:solidFill>
                  <a:srgbClr val="FF0000"/>
                </a:solidFill>
              </a:rPr>
              <a:t>ob.test</a:t>
            </a:r>
            <a:r>
              <a:rPr lang="en-US" altLang="en-US" sz="1600" dirty="0">
                <a:solidFill>
                  <a:srgbClr val="FF0000"/>
                </a:solidFill>
              </a:rPr>
              <a:t>();</a:t>
            </a:r>
          </a:p>
          <a:p>
            <a:pPr eaLnBrk="1" hangingPunct="1">
              <a:buFontTx/>
              <a:buNone/>
            </a:pPr>
            <a:r>
              <a:rPr lang="en-US" altLang="en-US" sz="1600" dirty="0">
                <a:solidFill>
                  <a:srgbClr val="FF0000"/>
                </a:solidFill>
              </a:rPr>
              <a:t>		</a:t>
            </a:r>
            <a:r>
              <a:rPr lang="en-US" altLang="en-US" sz="1600" dirty="0" err="1">
                <a:solidFill>
                  <a:srgbClr val="FF0000"/>
                </a:solidFill>
              </a:rPr>
              <a:t>ob.test</a:t>
            </a:r>
            <a:r>
              <a:rPr lang="en-US" altLang="en-US" sz="1600" dirty="0">
                <a:solidFill>
                  <a:srgbClr val="FF0000"/>
                </a:solidFill>
              </a:rPr>
              <a:t>(10);</a:t>
            </a:r>
          </a:p>
          <a:p>
            <a:pPr eaLnBrk="1" hangingPunct="1">
              <a:buFontTx/>
              <a:buNone/>
            </a:pPr>
            <a:r>
              <a:rPr lang="en-US" altLang="en-US" sz="1600" dirty="0">
                <a:solidFill>
                  <a:srgbClr val="FF0000"/>
                </a:solidFill>
              </a:rPr>
              <a:t>		</a:t>
            </a:r>
            <a:r>
              <a:rPr lang="en-US" altLang="en-US" sz="1600" dirty="0" err="1">
                <a:solidFill>
                  <a:srgbClr val="FF0000"/>
                </a:solidFill>
              </a:rPr>
              <a:t>ob.test</a:t>
            </a:r>
            <a:r>
              <a:rPr lang="en-US" altLang="en-US" sz="1600" dirty="0">
                <a:solidFill>
                  <a:srgbClr val="FF0000"/>
                </a:solidFill>
              </a:rPr>
              <a:t>(10, 20);</a:t>
            </a:r>
          </a:p>
          <a:p>
            <a:pPr eaLnBrk="1" hangingPunct="1">
              <a:buFontTx/>
              <a:buNone/>
            </a:pPr>
            <a:r>
              <a:rPr lang="en-US" altLang="en-US" sz="1600" dirty="0">
                <a:solidFill>
                  <a:srgbClr val="FF0000"/>
                </a:solidFill>
              </a:rPr>
              <a:t>		result = </a:t>
            </a:r>
            <a:r>
              <a:rPr lang="en-US" altLang="en-US" sz="1600" dirty="0" err="1">
                <a:solidFill>
                  <a:srgbClr val="FF0000"/>
                </a:solidFill>
              </a:rPr>
              <a:t>ob.test</a:t>
            </a:r>
            <a:r>
              <a:rPr lang="en-US" altLang="en-US" sz="1600" dirty="0">
                <a:solidFill>
                  <a:srgbClr val="FF0000"/>
                </a:solidFill>
              </a:rPr>
              <a:t>(123.25);</a:t>
            </a:r>
          </a:p>
          <a:p>
            <a:pPr eaLnBrk="1" hangingPunct="1">
              <a:buFontTx/>
              <a:buNone/>
            </a:pPr>
            <a:r>
              <a:rPr lang="en-US" altLang="en-US" sz="1600" dirty="0"/>
              <a:t>		</a:t>
            </a:r>
            <a:r>
              <a:rPr lang="en-US" altLang="en-US" sz="1600" dirty="0" err="1"/>
              <a:t>System.out.println</a:t>
            </a:r>
            <a:r>
              <a:rPr lang="en-US" altLang="en-US" sz="1600" dirty="0"/>
              <a:t>("Result of </a:t>
            </a:r>
            <a:r>
              <a:rPr lang="en-US" altLang="en-US" sz="1600" dirty="0" err="1"/>
              <a:t>ob.test</a:t>
            </a:r>
            <a:r>
              <a:rPr lang="en-US" altLang="en-US" sz="1600" dirty="0"/>
              <a:t>(123.25): " + result);</a:t>
            </a:r>
          </a:p>
          <a:p>
            <a:pPr eaLnBrk="1" hangingPunct="1">
              <a:buFontTx/>
              <a:buNone/>
            </a:pPr>
            <a:r>
              <a:rPr lang="en-US" altLang="en-US" sz="1600" dirty="0"/>
              <a:t>	}</a:t>
            </a:r>
          </a:p>
          <a:p>
            <a:pPr eaLnBrk="1" hangingPunct="1">
              <a:buFontTx/>
              <a:buNone/>
            </a:pPr>
            <a:r>
              <a:rPr lang="en-US" altLang="en-US" sz="1600" dirty="0"/>
              <a:t>}</a:t>
            </a:r>
          </a:p>
        </p:txBody>
      </p:sp>
      <p:sp>
        <p:nvSpPr>
          <p:cNvPr id="2" name="Footer Placeholder 1">
            <a:extLst>
              <a:ext uri="{FF2B5EF4-FFF2-40B4-BE49-F238E27FC236}">
                <a16:creationId xmlns:a16="http://schemas.microsoft.com/office/drawing/2014/main" id="{1F0306E1-1C7C-4893-949E-6A7B878356D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5C82BEE-FB37-4792-9CD5-3D275BF35D97}"/>
              </a:ext>
            </a:extLst>
          </p:cNvPr>
          <p:cNvSpPr>
            <a:spLocks noGrp="1"/>
          </p:cNvSpPr>
          <p:nvPr>
            <p:ph type="sldNum" sz="quarter" idx="12"/>
          </p:nvPr>
        </p:nvSpPr>
        <p:spPr/>
        <p:txBody>
          <a:bodyPr/>
          <a:lstStyle/>
          <a:p>
            <a:fld id="{5FA48C45-9521-491C-91CF-B3D0F067F577}" type="slidenum">
              <a:rPr lang="en-IN" smtClean="0"/>
              <a:t>98</a:t>
            </a:fld>
            <a:endParaRPr lang="en-IN"/>
          </a:p>
        </p:txBody>
      </p:sp>
    </p:spTree>
    <p:extLst>
      <p:ext uri="{BB962C8B-B14F-4D97-AF65-F5344CB8AC3E}">
        <p14:creationId xmlns:p14="http://schemas.microsoft.com/office/powerpoint/2010/main" val="39513783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8D96E17-DEAA-4CBC-B2A9-177F0D437E9A}"/>
              </a:ext>
            </a:extLst>
          </p:cNvPr>
          <p:cNvSpPr>
            <a:spLocks noGrp="1" noChangeArrowheads="1"/>
          </p:cNvSpPr>
          <p:nvPr>
            <p:ph idx="1"/>
          </p:nvPr>
        </p:nvSpPr>
        <p:spPr>
          <a:xfrm>
            <a:off x="304800" y="280988"/>
            <a:ext cx="8534400" cy="6305550"/>
          </a:xfrm>
        </p:spPr>
        <p:txBody>
          <a:bodyPr>
            <a:noAutofit/>
          </a:bodyPr>
          <a:lstStyle/>
          <a:p>
            <a:pPr eaLnBrk="1" hangingPunct="1">
              <a:buFontTx/>
              <a:buNone/>
            </a:pPr>
            <a:r>
              <a:rPr lang="en-US" altLang="en-US" sz="1600" dirty="0">
                <a:solidFill>
                  <a:srgbClr val="FF0000"/>
                </a:solidFill>
              </a:rPr>
              <a:t>// Automatic type conversions apply to overloading.</a:t>
            </a:r>
          </a:p>
          <a:p>
            <a:pPr eaLnBrk="1" hangingPunct="1">
              <a:buFontTx/>
              <a:buNone/>
            </a:pPr>
            <a:r>
              <a:rPr lang="en-US" altLang="en-US" sz="1600" dirty="0"/>
              <a:t>class </a:t>
            </a:r>
            <a:r>
              <a:rPr lang="en-US" altLang="en-US" sz="1600" dirty="0" err="1"/>
              <a:t>OverloadDemo</a:t>
            </a:r>
            <a:endParaRPr lang="en-US" altLang="en-US" sz="1600" dirty="0"/>
          </a:p>
          <a:p>
            <a:pPr eaLnBrk="1" hangingPunct="1">
              <a:buFontTx/>
              <a:buNone/>
            </a:pPr>
            <a:r>
              <a:rPr lang="en-US" altLang="en-US" sz="1600" dirty="0"/>
              <a:t> {</a:t>
            </a:r>
          </a:p>
          <a:p>
            <a:pPr eaLnBrk="1" hangingPunct="1">
              <a:buFontTx/>
              <a:buNone/>
            </a:pPr>
            <a:r>
              <a:rPr lang="en-US" altLang="en-US" sz="1600" dirty="0"/>
              <a:t>	void test() </a:t>
            </a:r>
          </a:p>
          <a:p>
            <a:pPr eaLnBrk="1" hangingPunct="1">
              <a:buFontTx/>
              <a:buNone/>
            </a:pPr>
            <a:r>
              <a:rPr lang="en-US" altLang="en-US" sz="1600" dirty="0"/>
              <a:t>	{</a:t>
            </a:r>
          </a:p>
          <a:p>
            <a:pPr eaLnBrk="1" hangingPunct="1">
              <a:buFontTx/>
              <a:buNone/>
            </a:pPr>
            <a:r>
              <a:rPr lang="en-US" altLang="en-US" sz="1600" dirty="0"/>
              <a:t>		</a:t>
            </a:r>
            <a:r>
              <a:rPr lang="en-US" altLang="en-US" sz="1600" dirty="0" err="1"/>
              <a:t>System.out.println</a:t>
            </a:r>
            <a:r>
              <a:rPr lang="en-US" altLang="en-US" sz="1600" dirty="0"/>
              <a:t>("No parameters");</a:t>
            </a:r>
          </a:p>
          <a:p>
            <a:pPr eaLnBrk="1" hangingPunct="1">
              <a:buFontTx/>
              <a:buNone/>
            </a:pPr>
            <a:r>
              <a:rPr lang="en-US" altLang="en-US" sz="1600" dirty="0"/>
              <a:t>	}</a:t>
            </a:r>
          </a:p>
          <a:p>
            <a:pPr eaLnBrk="1" hangingPunct="1">
              <a:buFontTx/>
              <a:buNone/>
            </a:pPr>
            <a:r>
              <a:rPr lang="en-US" altLang="en-US" sz="1600" dirty="0"/>
              <a:t>	// Overload test for two integer parameters.</a:t>
            </a:r>
          </a:p>
          <a:p>
            <a:pPr eaLnBrk="1" hangingPunct="1">
              <a:buFontTx/>
              <a:buNone/>
            </a:pPr>
            <a:r>
              <a:rPr lang="en-US" altLang="en-US" sz="1600" dirty="0"/>
              <a:t>	void test(int a, int b) </a:t>
            </a:r>
          </a:p>
          <a:p>
            <a:pPr eaLnBrk="1" hangingPunct="1">
              <a:buFontTx/>
              <a:buNone/>
            </a:pPr>
            <a:r>
              <a:rPr lang="en-US" altLang="en-US" sz="1600" dirty="0"/>
              <a:t>	{</a:t>
            </a:r>
          </a:p>
          <a:p>
            <a:pPr eaLnBrk="1" hangingPunct="1">
              <a:buFontTx/>
              <a:buNone/>
            </a:pPr>
            <a:r>
              <a:rPr lang="en-US" altLang="en-US" sz="1600" dirty="0"/>
              <a:t>		</a:t>
            </a:r>
            <a:r>
              <a:rPr lang="en-US" altLang="en-US" sz="1600" dirty="0" err="1"/>
              <a:t>System.out.println</a:t>
            </a:r>
            <a:r>
              <a:rPr lang="en-US" altLang="en-US" sz="1600" dirty="0"/>
              <a:t>("a and b: " + a + " " + b);</a:t>
            </a:r>
          </a:p>
          <a:p>
            <a:pPr eaLnBrk="1" hangingPunct="1">
              <a:buFontTx/>
              <a:buNone/>
            </a:pPr>
            <a:r>
              <a:rPr lang="en-US" altLang="en-US" sz="1600" dirty="0"/>
              <a:t>	}</a:t>
            </a:r>
          </a:p>
          <a:p>
            <a:pPr eaLnBrk="1" hangingPunct="1">
              <a:buFontTx/>
              <a:buNone/>
            </a:pPr>
            <a:r>
              <a:rPr lang="en-US" altLang="en-US" sz="1600" dirty="0"/>
              <a:t>	// overload test for a double parameter</a:t>
            </a:r>
          </a:p>
          <a:p>
            <a:pPr eaLnBrk="1" hangingPunct="1">
              <a:buFontTx/>
              <a:buNone/>
            </a:pPr>
            <a:r>
              <a:rPr lang="en-US" altLang="en-US" sz="1600" dirty="0"/>
              <a:t>	void test(double a) </a:t>
            </a:r>
          </a:p>
          <a:p>
            <a:pPr eaLnBrk="1" hangingPunct="1">
              <a:buFontTx/>
              <a:buNone/>
            </a:pPr>
            <a:r>
              <a:rPr lang="en-US" altLang="en-US" sz="1600" dirty="0"/>
              <a:t>	{</a:t>
            </a:r>
          </a:p>
          <a:p>
            <a:pPr eaLnBrk="1" hangingPunct="1">
              <a:buFontTx/>
              <a:buNone/>
            </a:pPr>
            <a:r>
              <a:rPr lang="en-US" altLang="en-US" sz="1600" dirty="0"/>
              <a:t>		</a:t>
            </a:r>
            <a:r>
              <a:rPr lang="en-US" altLang="en-US" sz="1600" dirty="0" err="1"/>
              <a:t>System.out.println</a:t>
            </a:r>
            <a:r>
              <a:rPr lang="en-US" altLang="en-US" sz="1600" dirty="0"/>
              <a:t>("Inside test(double) a: " + a);</a:t>
            </a:r>
          </a:p>
          <a:p>
            <a:pPr eaLnBrk="1" hangingPunct="1">
              <a:buFontTx/>
              <a:buNone/>
            </a:pPr>
            <a:r>
              <a:rPr lang="en-US" altLang="en-US" sz="1600" dirty="0"/>
              <a:t>	}</a:t>
            </a:r>
          </a:p>
          <a:p>
            <a:pPr eaLnBrk="1" hangingPunct="1">
              <a:buFontTx/>
              <a:buNone/>
            </a:pPr>
            <a:r>
              <a:rPr lang="en-US" altLang="en-US" sz="1600" dirty="0"/>
              <a:t>}</a:t>
            </a:r>
          </a:p>
        </p:txBody>
      </p:sp>
      <p:sp>
        <p:nvSpPr>
          <p:cNvPr id="2" name="Footer Placeholder 1">
            <a:extLst>
              <a:ext uri="{FF2B5EF4-FFF2-40B4-BE49-F238E27FC236}">
                <a16:creationId xmlns:a16="http://schemas.microsoft.com/office/drawing/2014/main" id="{9DB3F616-B971-4A6B-8D53-97E423E87C7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A59A6AA5-1DB2-4D18-A201-D98E8DE1E1AD}"/>
              </a:ext>
            </a:extLst>
          </p:cNvPr>
          <p:cNvSpPr>
            <a:spLocks noGrp="1"/>
          </p:cNvSpPr>
          <p:nvPr>
            <p:ph type="sldNum" sz="quarter" idx="12"/>
          </p:nvPr>
        </p:nvSpPr>
        <p:spPr/>
        <p:txBody>
          <a:bodyPr/>
          <a:lstStyle/>
          <a:p>
            <a:fld id="{5FA48C45-9521-491C-91CF-B3D0F067F577}" type="slidenum">
              <a:rPr lang="en-IN" smtClean="0"/>
              <a:t>99</a:t>
            </a:fld>
            <a:endParaRPr lang="en-IN"/>
          </a:p>
        </p:txBody>
      </p:sp>
    </p:spTree>
    <p:extLst>
      <p:ext uri="{BB962C8B-B14F-4D97-AF65-F5344CB8AC3E}">
        <p14:creationId xmlns:p14="http://schemas.microsoft.com/office/powerpoint/2010/main" val="3322008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TotalTime>
  <Words>16574</Words>
  <Application>Microsoft Office PowerPoint</Application>
  <PresentationFormat>Widescreen</PresentationFormat>
  <Paragraphs>1860</Paragraphs>
  <Slides>134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134</vt:i4>
      </vt:variant>
    </vt:vector>
  </HeadingPairs>
  <TitlesOfParts>
    <vt:vector size="144" baseType="lpstr">
      <vt:lpstr>Angsana New</vt:lpstr>
      <vt:lpstr>Arial</vt:lpstr>
      <vt:lpstr>Calibri</vt:lpstr>
      <vt:lpstr>Calibri Light</vt:lpstr>
      <vt:lpstr>Consolas</vt:lpstr>
      <vt:lpstr>Perpetua</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Continuous Evaluation Procedure</vt:lpstr>
      <vt:lpstr>The History and Evolution of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Instance Variables</vt:lpstr>
      <vt:lpstr>Local Variables</vt:lpstr>
      <vt:lpstr>Static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c:title>
  <dc:creator>Abhishek Rao</dc:creator>
  <cp:lastModifiedBy>Abhishek Rao</cp:lastModifiedBy>
  <cp:revision>152</cp:revision>
  <dcterms:created xsi:type="dcterms:W3CDTF">2019-12-09T06:10:43Z</dcterms:created>
  <dcterms:modified xsi:type="dcterms:W3CDTF">2022-01-31T05:15:43Z</dcterms:modified>
</cp:coreProperties>
</file>