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6"/>
  </p:notesMasterIdLst>
  <p:sldIdLst>
    <p:sldId id="256" r:id="rId2"/>
    <p:sldId id="257" r:id="rId3"/>
    <p:sldId id="258" r:id="rId4"/>
    <p:sldId id="259" r:id="rId5"/>
    <p:sldId id="260" r:id="rId6"/>
    <p:sldId id="261" r:id="rId7"/>
    <p:sldId id="322" r:id="rId8"/>
    <p:sldId id="352" r:id="rId9"/>
    <p:sldId id="353" r:id="rId10"/>
    <p:sldId id="354" r:id="rId11"/>
    <p:sldId id="356" r:id="rId12"/>
    <p:sldId id="355" r:id="rId13"/>
    <p:sldId id="357" r:id="rId14"/>
    <p:sldId id="358" r:id="rId15"/>
    <p:sldId id="400" r:id="rId16"/>
    <p:sldId id="401" r:id="rId17"/>
    <p:sldId id="402" r:id="rId18"/>
    <p:sldId id="403" r:id="rId19"/>
    <p:sldId id="404" r:id="rId20"/>
    <p:sldId id="405" r:id="rId21"/>
    <p:sldId id="406" r:id="rId22"/>
    <p:sldId id="407" r:id="rId23"/>
    <p:sldId id="393" r:id="rId24"/>
    <p:sldId id="394" r:id="rId25"/>
    <p:sldId id="395" r:id="rId26"/>
    <p:sldId id="397" r:id="rId27"/>
    <p:sldId id="398" r:id="rId28"/>
    <p:sldId id="399" r:id="rId29"/>
    <p:sldId id="324" r:id="rId30"/>
    <p:sldId id="325" r:id="rId31"/>
    <p:sldId id="326" r:id="rId32"/>
    <p:sldId id="327" r:id="rId33"/>
    <p:sldId id="328" r:id="rId34"/>
    <p:sldId id="329" r:id="rId35"/>
    <p:sldId id="338" r:id="rId36"/>
    <p:sldId id="339" r:id="rId37"/>
    <p:sldId id="340" r:id="rId38"/>
    <p:sldId id="341" r:id="rId39"/>
    <p:sldId id="343" r:id="rId40"/>
    <p:sldId id="378" r:id="rId41"/>
    <p:sldId id="379" r:id="rId42"/>
    <p:sldId id="382" r:id="rId43"/>
    <p:sldId id="362" r:id="rId44"/>
    <p:sldId id="364" r:id="rId45"/>
    <p:sldId id="365" r:id="rId46"/>
    <p:sldId id="363" r:id="rId47"/>
    <p:sldId id="391" r:id="rId48"/>
    <p:sldId id="361" r:id="rId49"/>
    <p:sldId id="408" r:id="rId50"/>
    <p:sldId id="409" r:id="rId51"/>
    <p:sldId id="410" r:id="rId52"/>
    <p:sldId id="411" r:id="rId53"/>
    <p:sldId id="412" r:id="rId54"/>
    <p:sldId id="413" r:id="rId55"/>
    <p:sldId id="414" r:id="rId56"/>
    <p:sldId id="415" r:id="rId57"/>
    <p:sldId id="416" r:id="rId58"/>
    <p:sldId id="417" r:id="rId59"/>
    <p:sldId id="418" r:id="rId60"/>
    <p:sldId id="366" r:id="rId61"/>
    <p:sldId id="367" r:id="rId62"/>
    <p:sldId id="383" r:id="rId63"/>
    <p:sldId id="368" r:id="rId64"/>
    <p:sldId id="369" r:id="rId65"/>
    <p:sldId id="370" r:id="rId66"/>
    <p:sldId id="371" r:id="rId67"/>
    <p:sldId id="372" r:id="rId68"/>
    <p:sldId id="373" r:id="rId69"/>
    <p:sldId id="375" r:id="rId70"/>
    <p:sldId id="385" r:id="rId71"/>
    <p:sldId id="374" r:id="rId72"/>
    <p:sldId id="466" r:id="rId73"/>
    <p:sldId id="467" r:id="rId74"/>
    <p:sldId id="469" r:id="rId75"/>
    <p:sldId id="470" r:id="rId76"/>
    <p:sldId id="471" r:id="rId77"/>
    <p:sldId id="468" r:id="rId78"/>
    <p:sldId id="472" r:id="rId79"/>
    <p:sldId id="473" r:id="rId80"/>
    <p:sldId id="474" r:id="rId81"/>
    <p:sldId id="475" r:id="rId82"/>
    <p:sldId id="376" r:id="rId83"/>
    <p:sldId id="377" r:id="rId84"/>
    <p:sldId id="419" r:id="rId85"/>
    <p:sldId id="420" r:id="rId86"/>
    <p:sldId id="421" r:id="rId87"/>
    <p:sldId id="422" r:id="rId88"/>
    <p:sldId id="344" r:id="rId89"/>
    <p:sldId id="345" r:id="rId90"/>
    <p:sldId id="346" r:id="rId91"/>
    <p:sldId id="347" r:id="rId92"/>
    <p:sldId id="348" r:id="rId93"/>
    <p:sldId id="423" r:id="rId94"/>
    <p:sldId id="349" r:id="rId95"/>
    <p:sldId id="350" r:id="rId96"/>
    <p:sldId id="351" r:id="rId97"/>
    <p:sldId id="424" r:id="rId98"/>
    <p:sldId id="425" r:id="rId99"/>
    <p:sldId id="426" r:id="rId100"/>
    <p:sldId id="427" r:id="rId101"/>
    <p:sldId id="428" r:id="rId102"/>
    <p:sldId id="380" r:id="rId103"/>
    <p:sldId id="381" r:id="rId104"/>
    <p:sldId id="429" r:id="rId105"/>
    <p:sldId id="476" r:id="rId106"/>
    <p:sldId id="477" r:id="rId107"/>
    <p:sldId id="478" r:id="rId108"/>
    <p:sldId id="479" r:id="rId109"/>
    <p:sldId id="480" r:id="rId110"/>
    <p:sldId id="481" r:id="rId111"/>
    <p:sldId id="482" r:id="rId112"/>
    <p:sldId id="484" r:id="rId113"/>
    <p:sldId id="485" r:id="rId114"/>
    <p:sldId id="430" r:id="rId115"/>
    <p:sldId id="495" r:id="rId116"/>
    <p:sldId id="496" r:id="rId117"/>
    <p:sldId id="431" r:id="rId118"/>
    <p:sldId id="432" r:id="rId119"/>
    <p:sldId id="433" r:id="rId120"/>
    <p:sldId id="434" r:id="rId121"/>
    <p:sldId id="436" r:id="rId122"/>
    <p:sldId id="437" r:id="rId123"/>
    <p:sldId id="497" r:id="rId124"/>
    <p:sldId id="465" r:id="rId125"/>
    <p:sldId id="438" r:id="rId126"/>
    <p:sldId id="439" r:id="rId127"/>
    <p:sldId id="440" r:id="rId128"/>
    <p:sldId id="441" r:id="rId129"/>
    <p:sldId id="442" r:id="rId130"/>
    <p:sldId id="443" r:id="rId131"/>
    <p:sldId id="444" r:id="rId132"/>
    <p:sldId id="359" r:id="rId133"/>
    <p:sldId id="360" r:id="rId134"/>
    <p:sldId id="386" r:id="rId135"/>
    <p:sldId id="445" r:id="rId136"/>
    <p:sldId id="387" r:id="rId137"/>
    <p:sldId id="446" r:id="rId138"/>
    <p:sldId id="447" r:id="rId139"/>
    <p:sldId id="448" r:id="rId140"/>
    <p:sldId id="390" r:id="rId141"/>
    <p:sldId id="449" r:id="rId142"/>
    <p:sldId id="450" r:id="rId143"/>
    <p:sldId id="451" r:id="rId144"/>
    <p:sldId id="452" r:id="rId145"/>
    <p:sldId id="453" r:id="rId146"/>
    <p:sldId id="488" r:id="rId147"/>
    <p:sldId id="489" r:id="rId148"/>
    <p:sldId id="490" r:id="rId149"/>
    <p:sldId id="491" r:id="rId150"/>
    <p:sldId id="492" r:id="rId151"/>
    <p:sldId id="494" r:id="rId152"/>
    <p:sldId id="498" r:id="rId153"/>
    <p:sldId id="454" r:id="rId154"/>
    <p:sldId id="455" r:id="rId155"/>
    <p:sldId id="456" r:id="rId156"/>
    <p:sldId id="457" r:id="rId157"/>
    <p:sldId id="458" r:id="rId158"/>
    <p:sldId id="459" r:id="rId159"/>
    <p:sldId id="460" r:id="rId160"/>
    <p:sldId id="461" r:id="rId161"/>
    <p:sldId id="388" r:id="rId162"/>
    <p:sldId id="462" r:id="rId163"/>
    <p:sldId id="463" r:id="rId164"/>
    <p:sldId id="464" r:id="rId1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shek Rao" initials="AR" lastIdx="1" clrIdx="0">
    <p:extLst>
      <p:ext uri="{19B8F6BF-5375-455C-9EA6-DF929625EA0E}">
        <p15:presenceInfo xmlns:p15="http://schemas.microsoft.com/office/powerpoint/2012/main" userId="S::abhishekrao@nmamit.org::f7c026d2-6e79-4d4b-a7b4-214fe82ce9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C45C6F-6935-4C0F-BC61-3D24A0C12970}" type="datetimeFigureOut">
              <a:rPr lang="en-IN" smtClean="0"/>
              <a:t>24-02-2022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E4157-1058-4B8E-B428-6DA8ADDE5FE5}" type="slidenum">
              <a:rPr lang="en-IN" smtClean="0"/>
              <a:t>‹#›</a:t>
            </a:fld>
            <a:endParaRPr lang="en-IN"/>
          </a:p>
        </p:txBody>
      </p:sp>
    </p:spTree>
    <p:extLst>
      <p:ext uri="{BB962C8B-B14F-4D97-AF65-F5344CB8AC3E}">
        <p14:creationId xmlns:p14="http://schemas.microsoft.com/office/powerpoint/2010/main" val="2184474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DBDC0-1466-4A90-8D0A-EDFBC5CC9A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A560C8-953A-48B2-B630-68EEA8A7C8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B907A0-D146-4765-87CA-BCA91A32E15D}"/>
              </a:ext>
            </a:extLst>
          </p:cNvPr>
          <p:cNvSpPr>
            <a:spLocks noGrp="1"/>
          </p:cNvSpPr>
          <p:nvPr>
            <p:ph type="dt" sz="half" idx="10"/>
          </p:nvPr>
        </p:nvSpPr>
        <p:spPr/>
        <p:txBody>
          <a:bodyPr/>
          <a:lstStyle/>
          <a:p>
            <a:fld id="{9A974D6F-5956-4C38-918E-F2CB17B66216}" type="datetime1">
              <a:rPr lang="en-IN" smtClean="0"/>
              <a:t>24-02-2022</a:t>
            </a:fld>
            <a:endParaRPr lang="en-IN"/>
          </a:p>
        </p:txBody>
      </p:sp>
      <p:sp>
        <p:nvSpPr>
          <p:cNvPr id="5" name="Footer Placeholder 4">
            <a:extLst>
              <a:ext uri="{FF2B5EF4-FFF2-40B4-BE49-F238E27FC236}">
                <a16:creationId xmlns:a16="http://schemas.microsoft.com/office/drawing/2014/main" id="{91408B3B-D5C0-4A5E-87B5-E28C27E6F2E8}"/>
              </a:ext>
            </a:extLst>
          </p:cNvPr>
          <p:cNvSpPr>
            <a:spLocks noGrp="1"/>
          </p:cNvSpPr>
          <p:nvPr>
            <p:ph type="ftr" sz="quarter" idx="11"/>
          </p:nvPr>
        </p:nvSpPr>
        <p:spPr/>
        <p:txBody>
          <a:bodyPr/>
          <a:lstStyle/>
          <a:p>
            <a:r>
              <a:rPr lang="en-US"/>
              <a:t>Prepared By: Abhishek S. Rao</a:t>
            </a:r>
            <a:endParaRPr lang="en-IN"/>
          </a:p>
        </p:txBody>
      </p:sp>
      <p:sp>
        <p:nvSpPr>
          <p:cNvPr id="6" name="Slide Number Placeholder 5">
            <a:extLst>
              <a:ext uri="{FF2B5EF4-FFF2-40B4-BE49-F238E27FC236}">
                <a16:creationId xmlns:a16="http://schemas.microsoft.com/office/drawing/2014/main" id="{B437329D-30D2-4AC2-AC9E-CB3552247702}"/>
              </a:ext>
            </a:extLst>
          </p:cNvPr>
          <p:cNvSpPr>
            <a:spLocks noGrp="1"/>
          </p:cNvSpPr>
          <p:nvPr>
            <p:ph type="sldNum" sz="quarter" idx="12"/>
          </p:nvPr>
        </p:nvSpPr>
        <p:spPr/>
        <p:txBody>
          <a:bodyPr/>
          <a:lstStyle/>
          <a:p>
            <a:fld id="{5FA48C45-9521-491C-91CF-B3D0F067F577}" type="slidenum">
              <a:rPr lang="en-IN" smtClean="0"/>
              <a:t>‹#›</a:t>
            </a:fld>
            <a:endParaRPr lang="en-IN"/>
          </a:p>
        </p:txBody>
      </p:sp>
    </p:spTree>
    <p:extLst>
      <p:ext uri="{BB962C8B-B14F-4D97-AF65-F5344CB8AC3E}">
        <p14:creationId xmlns:p14="http://schemas.microsoft.com/office/powerpoint/2010/main" val="41302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1B970-1F91-483D-B9F8-7A0E5FB3E6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0107C9-1E7F-4FF1-9F93-ACF4183EFB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F27577-6ACA-4FD6-A16D-379E5CB4D39F}"/>
              </a:ext>
            </a:extLst>
          </p:cNvPr>
          <p:cNvSpPr>
            <a:spLocks noGrp="1"/>
          </p:cNvSpPr>
          <p:nvPr>
            <p:ph type="dt" sz="half" idx="10"/>
          </p:nvPr>
        </p:nvSpPr>
        <p:spPr/>
        <p:txBody>
          <a:bodyPr/>
          <a:lstStyle/>
          <a:p>
            <a:fld id="{4FD886DA-CE03-4162-8790-FDD360DE5EA7}" type="datetime1">
              <a:rPr lang="en-IN" smtClean="0"/>
              <a:t>24-02-2022</a:t>
            </a:fld>
            <a:endParaRPr lang="en-IN"/>
          </a:p>
        </p:txBody>
      </p:sp>
      <p:sp>
        <p:nvSpPr>
          <p:cNvPr id="5" name="Footer Placeholder 4">
            <a:extLst>
              <a:ext uri="{FF2B5EF4-FFF2-40B4-BE49-F238E27FC236}">
                <a16:creationId xmlns:a16="http://schemas.microsoft.com/office/drawing/2014/main" id="{A4C8C9C1-DB3C-41C5-9CE8-CCB4BA24E231}"/>
              </a:ext>
            </a:extLst>
          </p:cNvPr>
          <p:cNvSpPr>
            <a:spLocks noGrp="1"/>
          </p:cNvSpPr>
          <p:nvPr>
            <p:ph type="ftr" sz="quarter" idx="11"/>
          </p:nvPr>
        </p:nvSpPr>
        <p:spPr/>
        <p:txBody>
          <a:bodyPr/>
          <a:lstStyle/>
          <a:p>
            <a:r>
              <a:rPr lang="en-US"/>
              <a:t>Prepared By: Abhishek S. Rao</a:t>
            </a:r>
            <a:endParaRPr lang="en-IN"/>
          </a:p>
        </p:txBody>
      </p:sp>
      <p:sp>
        <p:nvSpPr>
          <p:cNvPr id="6" name="Slide Number Placeholder 5">
            <a:extLst>
              <a:ext uri="{FF2B5EF4-FFF2-40B4-BE49-F238E27FC236}">
                <a16:creationId xmlns:a16="http://schemas.microsoft.com/office/drawing/2014/main" id="{29FE0721-B93D-492B-AE7A-36D0CAFC60D1}"/>
              </a:ext>
            </a:extLst>
          </p:cNvPr>
          <p:cNvSpPr>
            <a:spLocks noGrp="1"/>
          </p:cNvSpPr>
          <p:nvPr>
            <p:ph type="sldNum" sz="quarter" idx="12"/>
          </p:nvPr>
        </p:nvSpPr>
        <p:spPr/>
        <p:txBody>
          <a:bodyPr/>
          <a:lstStyle/>
          <a:p>
            <a:fld id="{5FA48C45-9521-491C-91CF-B3D0F067F577}" type="slidenum">
              <a:rPr lang="en-IN" smtClean="0"/>
              <a:t>‹#›</a:t>
            </a:fld>
            <a:endParaRPr lang="en-IN"/>
          </a:p>
        </p:txBody>
      </p:sp>
    </p:spTree>
    <p:extLst>
      <p:ext uri="{BB962C8B-B14F-4D97-AF65-F5344CB8AC3E}">
        <p14:creationId xmlns:p14="http://schemas.microsoft.com/office/powerpoint/2010/main" val="502935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ACD20C-B4C4-4577-9D13-CA61D27DE2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FA8B13-0601-4B7D-9723-730240D69E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F15EC9-C730-400E-B3A8-DFB057DD5666}"/>
              </a:ext>
            </a:extLst>
          </p:cNvPr>
          <p:cNvSpPr>
            <a:spLocks noGrp="1"/>
          </p:cNvSpPr>
          <p:nvPr>
            <p:ph type="dt" sz="half" idx="10"/>
          </p:nvPr>
        </p:nvSpPr>
        <p:spPr/>
        <p:txBody>
          <a:bodyPr/>
          <a:lstStyle/>
          <a:p>
            <a:fld id="{4D46D486-39DD-4F22-BB94-05AEA5A108E4}" type="datetime1">
              <a:rPr lang="en-IN" smtClean="0"/>
              <a:t>24-02-2022</a:t>
            </a:fld>
            <a:endParaRPr lang="en-IN"/>
          </a:p>
        </p:txBody>
      </p:sp>
      <p:sp>
        <p:nvSpPr>
          <p:cNvPr id="5" name="Footer Placeholder 4">
            <a:extLst>
              <a:ext uri="{FF2B5EF4-FFF2-40B4-BE49-F238E27FC236}">
                <a16:creationId xmlns:a16="http://schemas.microsoft.com/office/drawing/2014/main" id="{2422CFBF-27A1-4CAA-A039-49302057D236}"/>
              </a:ext>
            </a:extLst>
          </p:cNvPr>
          <p:cNvSpPr>
            <a:spLocks noGrp="1"/>
          </p:cNvSpPr>
          <p:nvPr>
            <p:ph type="ftr" sz="quarter" idx="11"/>
          </p:nvPr>
        </p:nvSpPr>
        <p:spPr/>
        <p:txBody>
          <a:bodyPr/>
          <a:lstStyle/>
          <a:p>
            <a:r>
              <a:rPr lang="en-US"/>
              <a:t>Prepared By: Abhishek S. Rao</a:t>
            </a:r>
            <a:endParaRPr lang="en-IN"/>
          </a:p>
        </p:txBody>
      </p:sp>
      <p:sp>
        <p:nvSpPr>
          <p:cNvPr id="6" name="Slide Number Placeholder 5">
            <a:extLst>
              <a:ext uri="{FF2B5EF4-FFF2-40B4-BE49-F238E27FC236}">
                <a16:creationId xmlns:a16="http://schemas.microsoft.com/office/drawing/2014/main" id="{015802FD-D018-4A42-82A7-1423C709EA2F}"/>
              </a:ext>
            </a:extLst>
          </p:cNvPr>
          <p:cNvSpPr>
            <a:spLocks noGrp="1"/>
          </p:cNvSpPr>
          <p:nvPr>
            <p:ph type="sldNum" sz="quarter" idx="12"/>
          </p:nvPr>
        </p:nvSpPr>
        <p:spPr/>
        <p:txBody>
          <a:bodyPr/>
          <a:lstStyle/>
          <a:p>
            <a:fld id="{5FA48C45-9521-491C-91CF-B3D0F067F577}" type="slidenum">
              <a:rPr lang="en-IN" smtClean="0"/>
              <a:t>‹#›</a:t>
            </a:fld>
            <a:endParaRPr lang="en-IN"/>
          </a:p>
        </p:txBody>
      </p:sp>
    </p:spTree>
    <p:extLst>
      <p:ext uri="{BB962C8B-B14F-4D97-AF65-F5344CB8AC3E}">
        <p14:creationId xmlns:p14="http://schemas.microsoft.com/office/powerpoint/2010/main" val="387605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9F312-B4BC-4A23-8443-625E7C82FC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CEC801-231B-4712-8587-F41F4F3164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A7DB76-46AB-4558-A985-7D4615A10AB3}"/>
              </a:ext>
            </a:extLst>
          </p:cNvPr>
          <p:cNvSpPr>
            <a:spLocks noGrp="1"/>
          </p:cNvSpPr>
          <p:nvPr>
            <p:ph type="dt" sz="half" idx="10"/>
          </p:nvPr>
        </p:nvSpPr>
        <p:spPr/>
        <p:txBody>
          <a:bodyPr/>
          <a:lstStyle/>
          <a:p>
            <a:fld id="{FFDFE2F2-221A-435B-90E1-DAFAC05F071D}" type="datetime1">
              <a:rPr lang="en-IN" smtClean="0"/>
              <a:t>24-02-2022</a:t>
            </a:fld>
            <a:endParaRPr lang="en-IN"/>
          </a:p>
        </p:txBody>
      </p:sp>
      <p:sp>
        <p:nvSpPr>
          <p:cNvPr id="5" name="Footer Placeholder 4">
            <a:extLst>
              <a:ext uri="{FF2B5EF4-FFF2-40B4-BE49-F238E27FC236}">
                <a16:creationId xmlns:a16="http://schemas.microsoft.com/office/drawing/2014/main" id="{D5A26C91-FABA-41B1-A25B-B7B5C7E825FE}"/>
              </a:ext>
            </a:extLst>
          </p:cNvPr>
          <p:cNvSpPr>
            <a:spLocks noGrp="1"/>
          </p:cNvSpPr>
          <p:nvPr>
            <p:ph type="ftr" sz="quarter" idx="11"/>
          </p:nvPr>
        </p:nvSpPr>
        <p:spPr/>
        <p:txBody>
          <a:bodyPr/>
          <a:lstStyle/>
          <a:p>
            <a:r>
              <a:rPr lang="en-US"/>
              <a:t>Prepared By: Abhishek S. Rao</a:t>
            </a:r>
            <a:endParaRPr lang="en-IN"/>
          </a:p>
        </p:txBody>
      </p:sp>
      <p:sp>
        <p:nvSpPr>
          <p:cNvPr id="6" name="Slide Number Placeholder 5">
            <a:extLst>
              <a:ext uri="{FF2B5EF4-FFF2-40B4-BE49-F238E27FC236}">
                <a16:creationId xmlns:a16="http://schemas.microsoft.com/office/drawing/2014/main" id="{2A934C95-9CA0-4B01-B88E-5FD799C72E61}"/>
              </a:ext>
            </a:extLst>
          </p:cNvPr>
          <p:cNvSpPr>
            <a:spLocks noGrp="1"/>
          </p:cNvSpPr>
          <p:nvPr>
            <p:ph type="sldNum" sz="quarter" idx="12"/>
          </p:nvPr>
        </p:nvSpPr>
        <p:spPr/>
        <p:txBody>
          <a:bodyPr/>
          <a:lstStyle/>
          <a:p>
            <a:fld id="{5FA48C45-9521-491C-91CF-B3D0F067F577}" type="slidenum">
              <a:rPr lang="en-IN" smtClean="0"/>
              <a:t>‹#›</a:t>
            </a:fld>
            <a:endParaRPr lang="en-IN"/>
          </a:p>
        </p:txBody>
      </p:sp>
    </p:spTree>
    <p:extLst>
      <p:ext uri="{BB962C8B-B14F-4D97-AF65-F5344CB8AC3E}">
        <p14:creationId xmlns:p14="http://schemas.microsoft.com/office/powerpoint/2010/main" val="1272770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C01B-8ECB-4F4D-B745-C864802A36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747120-F0D0-493C-AB0B-A505BDDB6D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4240B4-4942-498F-9985-E1E20F8BFB31}"/>
              </a:ext>
            </a:extLst>
          </p:cNvPr>
          <p:cNvSpPr>
            <a:spLocks noGrp="1"/>
          </p:cNvSpPr>
          <p:nvPr>
            <p:ph type="dt" sz="half" idx="10"/>
          </p:nvPr>
        </p:nvSpPr>
        <p:spPr/>
        <p:txBody>
          <a:bodyPr/>
          <a:lstStyle/>
          <a:p>
            <a:fld id="{C8A0AF63-4133-4140-89D0-4A4855A23C68}" type="datetime1">
              <a:rPr lang="en-IN" smtClean="0"/>
              <a:t>24-02-2022</a:t>
            </a:fld>
            <a:endParaRPr lang="en-IN"/>
          </a:p>
        </p:txBody>
      </p:sp>
      <p:sp>
        <p:nvSpPr>
          <p:cNvPr id="5" name="Footer Placeholder 4">
            <a:extLst>
              <a:ext uri="{FF2B5EF4-FFF2-40B4-BE49-F238E27FC236}">
                <a16:creationId xmlns:a16="http://schemas.microsoft.com/office/drawing/2014/main" id="{B51FE314-8F00-4E68-83E3-B8115B529BF8}"/>
              </a:ext>
            </a:extLst>
          </p:cNvPr>
          <p:cNvSpPr>
            <a:spLocks noGrp="1"/>
          </p:cNvSpPr>
          <p:nvPr>
            <p:ph type="ftr" sz="quarter" idx="11"/>
          </p:nvPr>
        </p:nvSpPr>
        <p:spPr/>
        <p:txBody>
          <a:bodyPr/>
          <a:lstStyle/>
          <a:p>
            <a:r>
              <a:rPr lang="en-US"/>
              <a:t>Prepared By: Abhishek S. Rao</a:t>
            </a:r>
            <a:endParaRPr lang="en-IN"/>
          </a:p>
        </p:txBody>
      </p:sp>
      <p:sp>
        <p:nvSpPr>
          <p:cNvPr id="6" name="Slide Number Placeholder 5">
            <a:extLst>
              <a:ext uri="{FF2B5EF4-FFF2-40B4-BE49-F238E27FC236}">
                <a16:creationId xmlns:a16="http://schemas.microsoft.com/office/drawing/2014/main" id="{EA38EEE4-9032-4973-B3B5-7D8217A087C7}"/>
              </a:ext>
            </a:extLst>
          </p:cNvPr>
          <p:cNvSpPr>
            <a:spLocks noGrp="1"/>
          </p:cNvSpPr>
          <p:nvPr>
            <p:ph type="sldNum" sz="quarter" idx="12"/>
          </p:nvPr>
        </p:nvSpPr>
        <p:spPr/>
        <p:txBody>
          <a:bodyPr/>
          <a:lstStyle/>
          <a:p>
            <a:fld id="{5FA48C45-9521-491C-91CF-B3D0F067F577}" type="slidenum">
              <a:rPr lang="en-IN" smtClean="0"/>
              <a:t>‹#›</a:t>
            </a:fld>
            <a:endParaRPr lang="en-IN"/>
          </a:p>
        </p:txBody>
      </p:sp>
    </p:spTree>
    <p:extLst>
      <p:ext uri="{BB962C8B-B14F-4D97-AF65-F5344CB8AC3E}">
        <p14:creationId xmlns:p14="http://schemas.microsoft.com/office/powerpoint/2010/main" val="2838322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BE315-7CBB-466D-AEC2-97FDF45925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04B390-99B4-4A91-A5ED-DD46B5861A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C91DA79-751B-485B-B2AF-60B081D500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D38470-C152-4257-8B21-FFAE561D8698}"/>
              </a:ext>
            </a:extLst>
          </p:cNvPr>
          <p:cNvSpPr>
            <a:spLocks noGrp="1"/>
          </p:cNvSpPr>
          <p:nvPr>
            <p:ph type="dt" sz="half" idx="10"/>
          </p:nvPr>
        </p:nvSpPr>
        <p:spPr/>
        <p:txBody>
          <a:bodyPr/>
          <a:lstStyle/>
          <a:p>
            <a:fld id="{BAA7CF95-A2FF-43E7-A423-5B970E0EB9AC}" type="datetime1">
              <a:rPr lang="en-IN" smtClean="0"/>
              <a:t>24-02-2022</a:t>
            </a:fld>
            <a:endParaRPr lang="en-IN"/>
          </a:p>
        </p:txBody>
      </p:sp>
      <p:sp>
        <p:nvSpPr>
          <p:cNvPr id="6" name="Footer Placeholder 5">
            <a:extLst>
              <a:ext uri="{FF2B5EF4-FFF2-40B4-BE49-F238E27FC236}">
                <a16:creationId xmlns:a16="http://schemas.microsoft.com/office/drawing/2014/main" id="{B21FE74D-B4F1-4FA6-A241-BCDD8AD91CBD}"/>
              </a:ext>
            </a:extLst>
          </p:cNvPr>
          <p:cNvSpPr>
            <a:spLocks noGrp="1"/>
          </p:cNvSpPr>
          <p:nvPr>
            <p:ph type="ftr" sz="quarter" idx="11"/>
          </p:nvPr>
        </p:nvSpPr>
        <p:spPr/>
        <p:txBody>
          <a:bodyPr/>
          <a:lstStyle/>
          <a:p>
            <a:r>
              <a:rPr lang="en-US"/>
              <a:t>Prepared By: Abhishek S. Rao</a:t>
            </a:r>
            <a:endParaRPr lang="en-IN"/>
          </a:p>
        </p:txBody>
      </p:sp>
      <p:sp>
        <p:nvSpPr>
          <p:cNvPr id="7" name="Slide Number Placeholder 6">
            <a:extLst>
              <a:ext uri="{FF2B5EF4-FFF2-40B4-BE49-F238E27FC236}">
                <a16:creationId xmlns:a16="http://schemas.microsoft.com/office/drawing/2014/main" id="{434A1D3E-F194-4D80-A761-4D1BCDACD39C}"/>
              </a:ext>
            </a:extLst>
          </p:cNvPr>
          <p:cNvSpPr>
            <a:spLocks noGrp="1"/>
          </p:cNvSpPr>
          <p:nvPr>
            <p:ph type="sldNum" sz="quarter" idx="12"/>
          </p:nvPr>
        </p:nvSpPr>
        <p:spPr/>
        <p:txBody>
          <a:bodyPr/>
          <a:lstStyle/>
          <a:p>
            <a:fld id="{5FA48C45-9521-491C-91CF-B3D0F067F577}" type="slidenum">
              <a:rPr lang="en-IN" smtClean="0"/>
              <a:t>‹#›</a:t>
            </a:fld>
            <a:endParaRPr lang="en-IN"/>
          </a:p>
        </p:txBody>
      </p:sp>
    </p:spTree>
    <p:extLst>
      <p:ext uri="{BB962C8B-B14F-4D97-AF65-F5344CB8AC3E}">
        <p14:creationId xmlns:p14="http://schemas.microsoft.com/office/powerpoint/2010/main" val="1875395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71146-4AF3-4370-A7D5-A955BD3E7D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1F11A0-DE50-43CE-82AD-C0965F6FA6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22E992-6E78-4F0E-8E02-F487374821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087EB4-3518-432B-B5E7-61B16729BA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AEDE1C-4D3C-4E10-AB34-5013A4BCED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0197B9-02CE-4D63-B509-3CDB79A33E60}"/>
              </a:ext>
            </a:extLst>
          </p:cNvPr>
          <p:cNvSpPr>
            <a:spLocks noGrp="1"/>
          </p:cNvSpPr>
          <p:nvPr>
            <p:ph type="dt" sz="half" idx="10"/>
          </p:nvPr>
        </p:nvSpPr>
        <p:spPr/>
        <p:txBody>
          <a:bodyPr/>
          <a:lstStyle/>
          <a:p>
            <a:fld id="{54C2DCF5-5601-494C-AE16-914A871FB807}" type="datetime1">
              <a:rPr lang="en-IN" smtClean="0"/>
              <a:t>24-02-2022</a:t>
            </a:fld>
            <a:endParaRPr lang="en-IN"/>
          </a:p>
        </p:txBody>
      </p:sp>
      <p:sp>
        <p:nvSpPr>
          <p:cNvPr id="8" name="Footer Placeholder 7">
            <a:extLst>
              <a:ext uri="{FF2B5EF4-FFF2-40B4-BE49-F238E27FC236}">
                <a16:creationId xmlns:a16="http://schemas.microsoft.com/office/drawing/2014/main" id="{58BFDEDF-2D27-4663-B1DE-2B52AB7825F2}"/>
              </a:ext>
            </a:extLst>
          </p:cNvPr>
          <p:cNvSpPr>
            <a:spLocks noGrp="1"/>
          </p:cNvSpPr>
          <p:nvPr>
            <p:ph type="ftr" sz="quarter" idx="11"/>
          </p:nvPr>
        </p:nvSpPr>
        <p:spPr/>
        <p:txBody>
          <a:bodyPr/>
          <a:lstStyle/>
          <a:p>
            <a:r>
              <a:rPr lang="en-US"/>
              <a:t>Prepared By: Abhishek S. Rao</a:t>
            </a:r>
            <a:endParaRPr lang="en-IN"/>
          </a:p>
        </p:txBody>
      </p:sp>
      <p:sp>
        <p:nvSpPr>
          <p:cNvPr id="9" name="Slide Number Placeholder 8">
            <a:extLst>
              <a:ext uri="{FF2B5EF4-FFF2-40B4-BE49-F238E27FC236}">
                <a16:creationId xmlns:a16="http://schemas.microsoft.com/office/drawing/2014/main" id="{5114EAA6-CC49-42A3-82A6-0001CFADC068}"/>
              </a:ext>
            </a:extLst>
          </p:cNvPr>
          <p:cNvSpPr>
            <a:spLocks noGrp="1"/>
          </p:cNvSpPr>
          <p:nvPr>
            <p:ph type="sldNum" sz="quarter" idx="12"/>
          </p:nvPr>
        </p:nvSpPr>
        <p:spPr/>
        <p:txBody>
          <a:bodyPr/>
          <a:lstStyle/>
          <a:p>
            <a:fld id="{5FA48C45-9521-491C-91CF-B3D0F067F577}" type="slidenum">
              <a:rPr lang="en-IN" smtClean="0"/>
              <a:t>‹#›</a:t>
            </a:fld>
            <a:endParaRPr lang="en-IN"/>
          </a:p>
        </p:txBody>
      </p:sp>
    </p:spTree>
    <p:extLst>
      <p:ext uri="{BB962C8B-B14F-4D97-AF65-F5344CB8AC3E}">
        <p14:creationId xmlns:p14="http://schemas.microsoft.com/office/powerpoint/2010/main" val="295208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7300-A886-4A05-9210-56EEC99B34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6548A2-2F64-4ECF-B3C5-B1ABF2C25AD8}"/>
              </a:ext>
            </a:extLst>
          </p:cNvPr>
          <p:cNvSpPr>
            <a:spLocks noGrp="1"/>
          </p:cNvSpPr>
          <p:nvPr>
            <p:ph type="dt" sz="half" idx="10"/>
          </p:nvPr>
        </p:nvSpPr>
        <p:spPr/>
        <p:txBody>
          <a:bodyPr/>
          <a:lstStyle/>
          <a:p>
            <a:fld id="{017F2F73-B4B0-42B2-88FD-425177DDFDF6}" type="datetime1">
              <a:rPr lang="en-IN" smtClean="0"/>
              <a:t>24-02-2022</a:t>
            </a:fld>
            <a:endParaRPr lang="en-IN"/>
          </a:p>
        </p:txBody>
      </p:sp>
      <p:sp>
        <p:nvSpPr>
          <p:cNvPr id="4" name="Footer Placeholder 3">
            <a:extLst>
              <a:ext uri="{FF2B5EF4-FFF2-40B4-BE49-F238E27FC236}">
                <a16:creationId xmlns:a16="http://schemas.microsoft.com/office/drawing/2014/main" id="{27D4A6B2-E39D-4D6C-8A71-518B23F2F750}"/>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7E932EBB-C1FD-47B1-B101-106310FC68C3}"/>
              </a:ext>
            </a:extLst>
          </p:cNvPr>
          <p:cNvSpPr>
            <a:spLocks noGrp="1"/>
          </p:cNvSpPr>
          <p:nvPr>
            <p:ph type="sldNum" sz="quarter" idx="12"/>
          </p:nvPr>
        </p:nvSpPr>
        <p:spPr/>
        <p:txBody>
          <a:bodyPr/>
          <a:lstStyle/>
          <a:p>
            <a:fld id="{5FA48C45-9521-491C-91CF-B3D0F067F577}" type="slidenum">
              <a:rPr lang="en-IN" smtClean="0"/>
              <a:t>‹#›</a:t>
            </a:fld>
            <a:endParaRPr lang="en-IN"/>
          </a:p>
        </p:txBody>
      </p:sp>
    </p:spTree>
    <p:extLst>
      <p:ext uri="{BB962C8B-B14F-4D97-AF65-F5344CB8AC3E}">
        <p14:creationId xmlns:p14="http://schemas.microsoft.com/office/powerpoint/2010/main" val="1897769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9A926D-056D-4609-9F45-9F0135B48FFE}"/>
              </a:ext>
            </a:extLst>
          </p:cNvPr>
          <p:cNvSpPr>
            <a:spLocks noGrp="1"/>
          </p:cNvSpPr>
          <p:nvPr>
            <p:ph type="dt" sz="half" idx="10"/>
          </p:nvPr>
        </p:nvSpPr>
        <p:spPr/>
        <p:txBody>
          <a:bodyPr/>
          <a:lstStyle/>
          <a:p>
            <a:fld id="{0BCA4CB0-62D3-47C5-ADE9-34690E96BD1E}" type="datetime1">
              <a:rPr lang="en-IN" smtClean="0"/>
              <a:t>24-02-2022</a:t>
            </a:fld>
            <a:endParaRPr lang="en-IN"/>
          </a:p>
        </p:txBody>
      </p:sp>
      <p:sp>
        <p:nvSpPr>
          <p:cNvPr id="3" name="Footer Placeholder 2">
            <a:extLst>
              <a:ext uri="{FF2B5EF4-FFF2-40B4-BE49-F238E27FC236}">
                <a16:creationId xmlns:a16="http://schemas.microsoft.com/office/drawing/2014/main" id="{461AAE6E-6C5B-431C-9C07-5F0BCB7A52CA}"/>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5769D724-875E-42E8-842C-AC76A4804646}"/>
              </a:ext>
            </a:extLst>
          </p:cNvPr>
          <p:cNvSpPr>
            <a:spLocks noGrp="1"/>
          </p:cNvSpPr>
          <p:nvPr>
            <p:ph type="sldNum" sz="quarter" idx="12"/>
          </p:nvPr>
        </p:nvSpPr>
        <p:spPr/>
        <p:txBody>
          <a:bodyPr/>
          <a:lstStyle/>
          <a:p>
            <a:fld id="{5FA48C45-9521-491C-91CF-B3D0F067F577}" type="slidenum">
              <a:rPr lang="en-IN" smtClean="0"/>
              <a:t>‹#›</a:t>
            </a:fld>
            <a:endParaRPr lang="en-IN"/>
          </a:p>
        </p:txBody>
      </p:sp>
    </p:spTree>
    <p:extLst>
      <p:ext uri="{BB962C8B-B14F-4D97-AF65-F5344CB8AC3E}">
        <p14:creationId xmlns:p14="http://schemas.microsoft.com/office/powerpoint/2010/main" val="4156053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D7AA3-F77D-41CB-973D-F4EA27B52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B38475-4072-449A-8616-18569430FB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1C7EB0-7D61-4D66-9E24-3EF1F4E9A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A1FC92-ACD1-4118-AA39-F93BBBB1D37D}"/>
              </a:ext>
            </a:extLst>
          </p:cNvPr>
          <p:cNvSpPr>
            <a:spLocks noGrp="1"/>
          </p:cNvSpPr>
          <p:nvPr>
            <p:ph type="dt" sz="half" idx="10"/>
          </p:nvPr>
        </p:nvSpPr>
        <p:spPr/>
        <p:txBody>
          <a:bodyPr/>
          <a:lstStyle/>
          <a:p>
            <a:fld id="{36D9A405-5142-4471-810D-17A904F8DDC2}" type="datetime1">
              <a:rPr lang="en-IN" smtClean="0"/>
              <a:t>24-02-2022</a:t>
            </a:fld>
            <a:endParaRPr lang="en-IN"/>
          </a:p>
        </p:txBody>
      </p:sp>
      <p:sp>
        <p:nvSpPr>
          <p:cNvPr id="6" name="Footer Placeholder 5">
            <a:extLst>
              <a:ext uri="{FF2B5EF4-FFF2-40B4-BE49-F238E27FC236}">
                <a16:creationId xmlns:a16="http://schemas.microsoft.com/office/drawing/2014/main" id="{3572D289-2341-4DC4-B069-706C5CA28447}"/>
              </a:ext>
            </a:extLst>
          </p:cNvPr>
          <p:cNvSpPr>
            <a:spLocks noGrp="1"/>
          </p:cNvSpPr>
          <p:nvPr>
            <p:ph type="ftr" sz="quarter" idx="11"/>
          </p:nvPr>
        </p:nvSpPr>
        <p:spPr/>
        <p:txBody>
          <a:bodyPr/>
          <a:lstStyle/>
          <a:p>
            <a:r>
              <a:rPr lang="en-US"/>
              <a:t>Prepared By: Abhishek S. Rao</a:t>
            </a:r>
            <a:endParaRPr lang="en-IN"/>
          </a:p>
        </p:txBody>
      </p:sp>
      <p:sp>
        <p:nvSpPr>
          <p:cNvPr id="7" name="Slide Number Placeholder 6">
            <a:extLst>
              <a:ext uri="{FF2B5EF4-FFF2-40B4-BE49-F238E27FC236}">
                <a16:creationId xmlns:a16="http://schemas.microsoft.com/office/drawing/2014/main" id="{42A9D15E-5511-434B-9FF7-5A8BB915E7B0}"/>
              </a:ext>
            </a:extLst>
          </p:cNvPr>
          <p:cNvSpPr>
            <a:spLocks noGrp="1"/>
          </p:cNvSpPr>
          <p:nvPr>
            <p:ph type="sldNum" sz="quarter" idx="12"/>
          </p:nvPr>
        </p:nvSpPr>
        <p:spPr/>
        <p:txBody>
          <a:bodyPr/>
          <a:lstStyle/>
          <a:p>
            <a:fld id="{5FA48C45-9521-491C-91CF-B3D0F067F577}" type="slidenum">
              <a:rPr lang="en-IN" smtClean="0"/>
              <a:t>‹#›</a:t>
            </a:fld>
            <a:endParaRPr lang="en-IN"/>
          </a:p>
        </p:txBody>
      </p:sp>
    </p:spTree>
    <p:extLst>
      <p:ext uri="{BB962C8B-B14F-4D97-AF65-F5344CB8AC3E}">
        <p14:creationId xmlns:p14="http://schemas.microsoft.com/office/powerpoint/2010/main" val="1566078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D0E7B-12E6-4DF8-B833-3B2E783D7C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A5F2DB-B6BE-4C8E-8778-8A4491B933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7FF7E3-F53D-4439-BF55-091191380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C27D93-ED54-4548-B72F-51EB25558BEF}"/>
              </a:ext>
            </a:extLst>
          </p:cNvPr>
          <p:cNvSpPr>
            <a:spLocks noGrp="1"/>
          </p:cNvSpPr>
          <p:nvPr>
            <p:ph type="dt" sz="half" idx="10"/>
          </p:nvPr>
        </p:nvSpPr>
        <p:spPr/>
        <p:txBody>
          <a:bodyPr/>
          <a:lstStyle/>
          <a:p>
            <a:fld id="{2A298A99-EE39-4B40-93C0-72CE1A84AE1F}" type="datetime1">
              <a:rPr lang="en-IN" smtClean="0"/>
              <a:t>24-02-2022</a:t>
            </a:fld>
            <a:endParaRPr lang="en-IN"/>
          </a:p>
        </p:txBody>
      </p:sp>
      <p:sp>
        <p:nvSpPr>
          <p:cNvPr id="6" name="Footer Placeholder 5">
            <a:extLst>
              <a:ext uri="{FF2B5EF4-FFF2-40B4-BE49-F238E27FC236}">
                <a16:creationId xmlns:a16="http://schemas.microsoft.com/office/drawing/2014/main" id="{28C2846C-54AD-4D7F-BDB0-FC0D9D7A45AA}"/>
              </a:ext>
            </a:extLst>
          </p:cNvPr>
          <p:cNvSpPr>
            <a:spLocks noGrp="1"/>
          </p:cNvSpPr>
          <p:nvPr>
            <p:ph type="ftr" sz="quarter" idx="11"/>
          </p:nvPr>
        </p:nvSpPr>
        <p:spPr/>
        <p:txBody>
          <a:bodyPr/>
          <a:lstStyle/>
          <a:p>
            <a:r>
              <a:rPr lang="en-US"/>
              <a:t>Prepared By: Abhishek S. Rao</a:t>
            </a:r>
            <a:endParaRPr lang="en-IN"/>
          </a:p>
        </p:txBody>
      </p:sp>
      <p:sp>
        <p:nvSpPr>
          <p:cNvPr id="7" name="Slide Number Placeholder 6">
            <a:extLst>
              <a:ext uri="{FF2B5EF4-FFF2-40B4-BE49-F238E27FC236}">
                <a16:creationId xmlns:a16="http://schemas.microsoft.com/office/drawing/2014/main" id="{AC5B6EDE-DA85-42E6-A590-5B8EB099DFF9}"/>
              </a:ext>
            </a:extLst>
          </p:cNvPr>
          <p:cNvSpPr>
            <a:spLocks noGrp="1"/>
          </p:cNvSpPr>
          <p:nvPr>
            <p:ph type="sldNum" sz="quarter" idx="12"/>
          </p:nvPr>
        </p:nvSpPr>
        <p:spPr/>
        <p:txBody>
          <a:bodyPr/>
          <a:lstStyle/>
          <a:p>
            <a:fld id="{5FA48C45-9521-491C-91CF-B3D0F067F577}" type="slidenum">
              <a:rPr lang="en-IN" smtClean="0"/>
              <a:t>‹#›</a:t>
            </a:fld>
            <a:endParaRPr lang="en-IN"/>
          </a:p>
        </p:txBody>
      </p:sp>
    </p:spTree>
    <p:extLst>
      <p:ext uri="{BB962C8B-B14F-4D97-AF65-F5344CB8AC3E}">
        <p14:creationId xmlns:p14="http://schemas.microsoft.com/office/powerpoint/2010/main" val="2206301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1A9075-645E-42C8-ABE0-9DB09C5253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2B5793-FCCC-4689-893A-47AC07EF4F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BEE436-13B9-424B-8EC4-DC40DE8C8E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C7F216-EF5B-4783-9CAE-8B2865B3B104}" type="datetime1">
              <a:rPr lang="en-IN" smtClean="0"/>
              <a:t>24-02-2022</a:t>
            </a:fld>
            <a:endParaRPr lang="en-IN"/>
          </a:p>
        </p:txBody>
      </p:sp>
      <p:sp>
        <p:nvSpPr>
          <p:cNvPr id="5" name="Footer Placeholder 4">
            <a:extLst>
              <a:ext uri="{FF2B5EF4-FFF2-40B4-BE49-F238E27FC236}">
                <a16:creationId xmlns:a16="http://schemas.microsoft.com/office/drawing/2014/main" id="{56538C4E-89C9-49A1-9227-D9CEB17328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Prepared By: Abhishek S. Rao</a:t>
            </a:r>
            <a:endParaRPr lang="en-IN"/>
          </a:p>
        </p:txBody>
      </p:sp>
      <p:sp>
        <p:nvSpPr>
          <p:cNvPr id="6" name="Slide Number Placeholder 5">
            <a:extLst>
              <a:ext uri="{FF2B5EF4-FFF2-40B4-BE49-F238E27FC236}">
                <a16:creationId xmlns:a16="http://schemas.microsoft.com/office/drawing/2014/main" id="{371E6E3A-3501-4BDA-B150-2B685451CF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48C45-9521-491C-91CF-B3D0F067F577}" type="slidenum">
              <a:rPr lang="en-IN" smtClean="0"/>
              <a:t>‹#›</a:t>
            </a:fld>
            <a:endParaRPr lang="en-IN"/>
          </a:p>
        </p:txBody>
      </p:sp>
    </p:spTree>
    <p:extLst>
      <p:ext uri="{BB962C8B-B14F-4D97-AF65-F5344CB8AC3E}">
        <p14:creationId xmlns:p14="http://schemas.microsoft.com/office/powerpoint/2010/main" val="763809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hyperlink" Target="https://www.journaldev.com/14544/java-lang-nullpointerexception" TargetMode="Externa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hyperlink" Target="https://www.geeksforgeeks.org/checked-vs-unchecked-exceptions-in-java/" TargetMode="Externa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974C1A6-5FC2-4D68-8971-929DFB575DEA}"/>
              </a:ext>
            </a:extLst>
          </p:cNvPr>
          <p:cNvSpPr>
            <a:spLocks noGrp="1"/>
          </p:cNvSpPr>
          <p:nvPr>
            <p:ph type="subTitle" idx="1"/>
          </p:nvPr>
        </p:nvSpPr>
        <p:spPr>
          <a:xfrm>
            <a:off x="1524000" y="4797792"/>
            <a:ext cx="9144000" cy="1655762"/>
          </a:xfrm>
        </p:spPr>
        <p:txBody>
          <a:bodyPr>
            <a:noAutofit/>
          </a:bodyPr>
          <a:lstStyle/>
          <a:p>
            <a:pPr>
              <a:spcBef>
                <a:spcPts val="0"/>
              </a:spcBef>
            </a:pPr>
            <a:r>
              <a:rPr lang="en-IN" sz="3200" b="1" dirty="0">
                <a:latin typeface="Perpetua" panose="02020502060401020303" pitchFamily="18" charset="0"/>
              </a:rPr>
              <a:t>Abhishek S. Rao</a:t>
            </a:r>
          </a:p>
          <a:p>
            <a:pPr>
              <a:spcBef>
                <a:spcPts val="0"/>
              </a:spcBef>
            </a:pPr>
            <a:r>
              <a:rPr lang="en-IN" sz="2800" dirty="0">
                <a:latin typeface="Perpetua" panose="02020502060401020303" pitchFamily="18" charset="0"/>
              </a:rPr>
              <a:t>Asst. Professor</a:t>
            </a:r>
          </a:p>
          <a:p>
            <a:pPr>
              <a:spcBef>
                <a:spcPts val="0"/>
              </a:spcBef>
            </a:pPr>
            <a:r>
              <a:rPr lang="en-IN" sz="2800" dirty="0">
                <a:latin typeface="Perpetua" panose="02020502060401020303" pitchFamily="18" charset="0"/>
              </a:rPr>
              <a:t>Dept. of IS&amp;E</a:t>
            </a:r>
          </a:p>
          <a:p>
            <a:pPr>
              <a:spcBef>
                <a:spcPts val="0"/>
              </a:spcBef>
            </a:pPr>
            <a:r>
              <a:rPr lang="en-IN" sz="2800" dirty="0">
                <a:latin typeface="Perpetua" panose="02020502060401020303" pitchFamily="18" charset="0"/>
              </a:rPr>
              <a:t>NMAMIT, Nitte</a:t>
            </a:r>
          </a:p>
        </p:txBody>
      </p:sp>
      <p:pic>
        <p:nvPicPr>
          <p:cNvPr id="5" name="Picture 4">
            <a:extLst>
              <a:ext uri="{FF2B5EF4-FFF2-40B4-BE49-F238E27FC236}">
                <a16:creationId xmlns:a16="http://schemas.microsoft.com/office/drawing/2014/main" id="{60296D5D-389A-4892-952E-AA406737B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9272" y="1088489"/>
            <a:ext cx="2590801" cy="4845665"/>
          </a:xfrm>
          <a:prstGeom prst="rect">
            <a:avLst/>
          </a:prstGeom>
        </p:spPr>
      </p:pic>
      <p:sp>
        <p:nvSpPr>
          <p:cNvPr id="6" name="Rectangle 5">
            <a:extLst>
              <a:ext uri="{FF2B5EF4-FFF2-40B4-BE49-F238E27FC236}">
                <a16:creationId xmlns:a16="http://schemas.microsoft.com/office/drawing/2014/main" id="{6D644CBC-44D3-482C-A4AD-107C4AC20A4F}"/>
              </a:ext>
            </a:extLst>
          </p:cNvPr>
          <p:cNvSpPr/>
          <p:nvPr/>
        </p:nvSpPr>
        <p:spPr>
          <a:xfrm>
            <a:off x="2921893" y="1408837"/>
            <a:ext cx="6348213" cy="2123658"/>
          </a:xfrm>
          <a:prstGeom prst="rect">
            <a:avLst/>
          </a:prstGeom>
          <a:noFill/>
        </p:spPr>
        <p:txBody>
          <a:bodyPr wrap="none" lIns="91440" tIns="45720" rIns="91440" bIns="45720">
            <a:spAutoFit/>
          </a:bodyPr>
          <a:lstStyle/>
          <a:p>
            <a:pPr algn="ctr"/>
            <a:r>
              <a:rPr lang="en-IN" sz="6600" b="1" cap="none" spc="0" dirty="0">
                <a:ln w="9525">
                  <a:solidFill>
                    <a:srgbClr val="002060"/>
                  </a:solidFill>
                  <a:prstDash val="solid"/>
                </a:ln>
                <a:solidFill>
                  <a:srgbClr val="FF0000"/>
                </a:solidFill>
                <a:effectLst>
                  <a:outerShdw blurRad="12700" dist="38100" dir="2700000" algn="tl" rotWithShape="0">
                    <a:schemeClr val="bg1">
                      <a:lumMod val="50000"/>
                    </a:schemeClr>
                  </a:outerShdw>
                </a:effectLst>
                <a:latin typeface="Angsana New" panose="02020603050405020304" pitchFamily="18" charset="-34"/>
                <a:cs typeface="Angsana New" panose="02020603050405020304" pitchFamily="18" charset="-34"/>
              </a:rPr>
              <a:t>JAVA PROGRAMMING</a:t>
            </a:r>
            <a:br>
              <a:rPr lang="en-IN" sz="6600" b="1" cap="none" spc="0">
                <a:ln w="9525">
                  <a:solidFill>
                    <a:srgbClr val="002060"/>
                  </a:solidFill>
                  <a:prstDash val="solid"/>
                </a:ln>
                <a:solidFill>
                  <a:srgbClr val="FF0000"/>
                </a:solidFill>
                <a:effectLst>
                  <a:outerShdw blurRad="12700" dist="38100" dir="2700000" algn="tl" rotWithShape="0">
                    <a:schemeClr val="bg1">
                      <a:lumMod val="50000"/>
                    </a:schemeClr>
                  </a:outerShdw>
                </a:effectLst>
                <a:latin typeface="Angsana New" panose="02020603050405020304" pitchFamily="18" charset="-34"/>
                <a:cs typeface="Angsana New" panose="02020603050405020304" pitchFamily="18" charset="-34"/>
              </a:rPr>
            </a:br>
            <a:r>
              <a:rPr lang="en-IN" sz="6600" b="1" cap="none" spc="0">
                <a:ln w="9525">
                  <a:solidFill>
                    <a:srgbClr val="002060"/>
                  </a:solidFill>
                  <a:prstDash val="solid"/>
                </a:ln>
                <a:solidFill>
                  <a:srgbClr val="FF0000"/>
                </a:solidFill>
                <a:effectLst>
                  <a:outerShdw blurRad="12700" dist="38100" dir="2700000" algn="tl" rotWithShape="0">
                    <a:schemeClr val="bg1">
                      <a:lumMod val="50000"/>
                    </a:schemeClr>
                  </a:outerShdw>
                </a:effectLst>
                <a:latin typeface="Angsana New" panose="02020603050405020304" pitchFamily="18" charset="-34"/>
                <a:cs typeface="Angsana New" panose="02020603050405020304" pitchFamily="18" charset="-34"/>
              </a:rPr>
              <a:t>(20IS403</a:t>
            </a:r>
            <a:r>
              <a:rPr lang="en-IN" sz="6600" b="1" cap="none" spc="0" dirty="0">
                <a:ln w="9525">
                  <a:solidFill>
                    <a:srgbClr val="002060"/>
                  </a:solidFill>
                  <a:prstDash val="solid"/>
                </a:ln>
                <a:solidFill>
                  <a:srgbClr val="FF0000"/>
                </a:solidFill>
                <a:effectLst>
                  <a:outerShdw blurRad="12700" dist="38100" dir="2700000" algn="tl" rotWithShape="0">
                    <a:schemeClr val="bg1">
                      <a:lumMod val="50000"/>
                    </a:schemeClr>
                  </a:outerShdw>
                </a:effectLst>
                <a:latin typeface="Angsana New" panose="02020603050405020304" pitchFamily="18" charset="-34"/>
                <a:cs typeface="Angsana New" panose="02020603050405020304" pitchFamily="18" charset="-34"/>
              </a:rPr>
              <a:t>)</a:t>
            </a:r>
            <a:endParaRPr lang="en-IN" sz="6600" b="1" cap="none" spc="0" dirty="0">
              <a:ln w="9525">
                <a:solidFill>
                  <a:srgbClr val="002060"/>
                </a:solidFill>
                <a:prstDash val="solid"/>
              </a:ln>
              <a:solidFill>
                <a:srgbClr val="FF0000"/>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460337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Content Placeholder 2">
            <a:extLst>
              <a:ext uri="{FF2B5EF4-FFF2-40B4-BE49-F238E27FC236}">
                <a16:creationId xmlns:a16="http://schemas.microsoft.com/office/drawing/2014/main" id="{2F5C7D0B-0046-4F24-87D2-1A1BC70B3137}"/>
              </a:ext>
            </a:extLst>
          </p:cNvPr>
          <p:cNvSpPr>
            <a:spLocks noGrp="1" noChangeArrowheads="1"/>
          </p:cNvSpPr>
          <p:nvPr>
            <p:ph idx="1"/>
          </p:nvPr>
        </p:nvSpPr>
        <p:spPr>
          <a:xfrm>
            <a:off x="200024" y="185737"/>
            <a:ext cx="11458575" cy="5638800"/>
          </a:xfrm>
        </p:spPr>
        <p:txBody>
          <a:bodyPr>
            <a:noAutofit/>
          </a:bodyPr>
          <a:lstStyle/>
          <a:p>
            <a:pPr eaLnBrk="1" hangingPunct="1">
              <a:buFontTx/>
              <a:buNone/>
            </a:pPr>
            <a:r>
              <a:rPr lang="en-US" altLang="en-US" sz="1800" dirty="0"/>
              <a:t>class </a:t>
            </a:r>
            <a:r>
              <a:rPr lang="en-US" altLang="en-US" sz="1800" dirty="0" err="1"/>
              <a:t>BoxWeight</a:t>
            </a:r>
            <a:r>
              <a:rPr lang="en-US" altLang="en-US" sz="1800" dirty="0"/>
              <a:t> </a:t>
            </a:r>
            <a:r>
              <a:rPr lang="en-US" altLang="en-US" sz="1800" dirty="0">
                <a:solidFill>
                  <a:srgbClr val="FF0000"/>
                </a:solidFill>
              </a:rPr>
              <a:t>extends Box </a:t>
            </a:r>
          </a:p>
          <a:p>
            <a:pPr eaLnBrk="1" hangingPunct="1">
              <a:buFontTx/>
              <a:buNone/>
            </a:pPr>
            <a:r>
              <a:rPr lang="en-US" altLang="en-US" sz="1800" dirty="0"/>
              <a:t>{		</a:t>
            </a:r>
            <a:r>
              <a:rPr lang="en-US" altLang="en-US" sz="1800" dirty="0">
                <a:solidFill>
                  <a:srgbClr val="FF0000"/>
                </a:solidFill>
              </a:rPr>
              <a:t>double weight;</a:t>
            </a:r>
          </a:p>
          <a:p>
            <a:pPr eaLnBrk="1" hangingPunct="1">
              <a:buFontTx/>
              <a:buNone/>
            </a:pPr>
            <a:r>
              <a:rPr lang="en-US" altLang="en-US" sz="1800" dirty="0"/>
              <a:t>		</a:t>
            </a:r>
            <a:r>
              <a:rPr lang="en-US" altLang="en-US" sz="1800" dirty="0" err="1"/>
              <a:t>BoxWeight</a:t>
            </a:r>
            <a:r>
              <a:rPr lang="en-US" altLang="en-US" sz="1800" dirty="0"/>
              <a:t>(double w, double h, double d, double m)    //constructor for </a:t>
            </a:r>
            <a:r>
              <a:rPr lang="en-US" altLang="en-US" sz="1800" dirty="0" err="1"/>
              <a:t>BoxWeight</a:t>
            </a:r>
            <a:endParaRPr lang="en-US" altLang="en-US" sz="1800" dirty="0"/>
          </a:p>
          <a:p>
            <a:pPr eaLnBrk="1" hangingPunct="1">
              <a:buFontTx/>
              <a:buNone/>
            </a:pPr>
            <a:r>
              <a:rPr lang="en-US" altLang="en-US" sz="1800" dirty="0"/>
              <a:t>		{  	width = w;</a:t>
            </a:r>
          </a:p>
          <a:p>
            <a:pPr eaLnBrk="1" hangingPunct="1">
              <a:buFontTx/>
              <a:buNone/>
            </a:pPr>
            <a:r>
              <a:rPr lang="en-US" altLang="en-US" sz="1800" dirty="0"/>
              <a:t> 			height = h; </a:t>
            </a:r>
          </a:p>
          <a:p>
            <a:pPr eaLnBrk="1" hangingPunct="1">
              <a:buFontTx/>
              <a:buNone/>
            </a:pPr>
            <a:r>
              <a:rPr lang="en-US" altLang="en-US" sz="1800" dirty="0"/>
              <a:t>			depth = d; </a:t>
            </a:r>
          </a:p>
          <a:p>
            <a:pPr eaLnBrk="1" hangingPunct="1">
              <a:buFontTx/>
              <a:buNone/>
            </a:pPr>
            <a:r>
              <a:rPr lang="en-US" altLang="en-US" sz="1800" dirty="0"/>
              <a:t>			</a:t>
            </a:r>
            <a:r>
              <a:rPr lang="en-US" altLang="en-US" sz="1800" dirty="0">
                <a:solidFill>
                  <a:srgbClr val="FF0000"/>
                </a:solidFill>
              </a:rPr>
              <a:t>weight = m;</a:t>
            </a:r>
          </a:p>
          <a:p>
            <a:pPr eaLnBrk="1" hangingPunct="1">
              <a:buFontTx/>
              <a:buNone/>
            </a:pPr>
            <a:r>
              <a:rPr lang="en-US" altLang="en-US" sz="1800" dirty="0"/>
              <a:t>     	 }</a:t>
            </a:r>
          </a:p>
          <a:p>
            <a:pPr eaLnBrk="1" hangingPunct="1">
              <a:buFontTx/>
              <a:buNone/>
            </a:pPr>
            <a:r>
              <a:rPr lang="en-US" altLang="en-US" sz="1800" dirty="0"/>
              <a:t> }</a:t>
            </a:r>
          </a:p>
          <a:p>
            <a:pPr eaLnBrk="1" hangingPunct="1">
              <a:buFontTx/>
              <a:buNone/>
            </a:pPr>
            <a:r>
              <a:rPr lang="en-US" altLang="en-US" sz="1800" dirty="0"/>
              <a:t>class </a:t>
            </a:r>
            <a:r>
              <a:rPr lang="en-US" altLang="en-US" sz="1800" dirty="0" err="1"/>
              <a:t>DemoBoxWeight</a:t>
            </a:r>
            <a:r>
              <a:rPr lang="en-US" altLang="en-US" sz="1800" dirty="0"/>
              <a:t> {</a:t>
            </a:r>
          </a:p>
          <a:p>
            <a:pPr eaLnBrk="1" hangingPunct="1">
              <a:buFontTx/>
              <a:buNone/>
            </a:pPr>
            <a:r>
              <a:rPr lang="en-US" altLang="en-US" sz="1800" dirty="0"/>
              <a:t>		public static void main(String </a:t>
            </a:r>
            <a:r>
              <a:rPr lang="en-US" altLang="en-US" sz="1800" dirty="0" err="1"/>
              <a:t>args</a:t>
            </a:r>
            <a:r>
              <a:rPr lang="en-US" altLang="en-US" sz="1800" dirty="0"/>
              <a:t>[]) {</a:t>
            </a:r>
          </a:p>
          <a:p>
            <a:pPr eaLnBrk="1" hangingPunct="1">
              <a:buFontTx/>
              <a:buNone/>
            </a:pPr>
            <a:r>
              <a:rPr lang="en-US" altLang="en-US" sz="1800" dirty="0"/>
              <a:t>			</a:t>
            </a:r>
            <a:r>
              <a:rPr lang="en-US" altLang="en-US" sz="1800" dirty="0" err="1"/>
              <a:t>BoxWeight</a:t>
            </a:r>
            <a:r>
              <a:rPr lang="en-US" altLang="en-US" sz="1800" dirty="0"/>
              <a:t> mybox1 = new </a:t>
            </a:r>
            <a:r>
              <a:rPr lang="en-US" altLang="en-US" sz="1800" dirty="0" err="1"/>
              <a:t>BoxWeight</a:t>
            </a:r>
            <a:r>
              <a:rPr lang="en-US" altLang="en-US" sz="1800" dirty="0"/>
              <a:t>(10, 20, 15, </a:t>
            </a:r>
            <a:r>
              <a:rPr lang="en-US" altLang="en-US" sz="1800" dirty="0">
                <a:solidFill>
                  <a:srgbClr val="FF0000"/>
                </a:solidFill>
              </a:rPr>
              <a:t>34.3</a:t>
            </a:r>
            <a:r>
              <a:rPr lang="en-US" altLang="en-US" sz="1800" dirty="0"/>
              <a:t>);</a:t>
            </a:r>
          </a:p>
          <a:p>
            <a:pPr eaLnBrk="1" hangingPunct="1">
              <a:buFontTx/>
              <a:buNone/>
            </a:pPr>
            <a:r>
              <a:rPr lang="en-US" altLang="en-US" sz="1800" dirty="0"/>
              <a:t>			</a:t>
            </a:r>
            <a:r>
              <a:rPr lang="en-US" altLang="en-US" sz="1800" dirty="0" err="1"/>
              <a:t>BoxWeight</a:t>
            </a:r>
            <a:r>
              <a:rPr lang="en-US" altLang="en-US" sz="1800" dirty="0"/>
              <a:t> mybox2 = new </a:t>
            </a:r>
            <a:r>
              <a:rPr lang="en-US" altLang="en-US" sz="1800" dirty="0" err="1"/>
              <a:t>BoxWeight</a:t>
            </a:r>
            <a:r>
              <a:rPr lang="en-US" altLang="en-US" sz="1800" dirty="0"/>
              <a:t>(2, 3, 4, </a:t>
            </a:r>
            <a:r>
              <a:rPr lang="en-US" altLang="en-US" sz="1800" dirty="0">
                <a:solidFill>
                  <a:srgbClr val="FF0000"/>
                </a:solidFill>
              </a:rPr>
              <a:t>0.076</a:t>
            </a:r>
            <a:r>
              <a:rPr lang="en-US" altLang="en-US" sz="1800" dirty="0"/>
              <a:t>);</a:t>
            </a:r>
          </a:p>
          <a:p>
            <a:pPr eaLnBrk="1" hangingPunct="1">
              <a:buFontTx/>
              <a:buNone/>
            </a:pPr>
            <a:r>
              <a:rPr lang="en-US" altLang="en-US" sz="1800" dirty="0"/>
              <a:t>	           		double vol;</a:t>
            </a:r>
          </a:p>
          <a:p>
            <a:pPr eaLnBrk="1" hangingPunct="1">
              <a:buFontTx/>
              <a:buNone/>
            </a:pPr>
            <a:r>
              <a:rPr lang="en-US" altLang="en-US" sz="1800" dirty="0"/>
              <a:t>			vol = mybox1.volume();</a:t>
            </a:r>
          </a:p>
          <a:p>
            <a:pPr eaLnBrk="1" hangingPunct="1">
              <a:buFontTx/>
              <a:buNone/>
            </a:pPr>
            <a:r>
              <a:rPr lang="en-US" altLang="en-US" sz="1800" dirty="0"/>
              <a:t>			</a:t>
            </a:r>
            <a:r>
              <a:rPr lang="en-US" altLang="en-US" sz="1800" dirty="0" err="1"/>
              <a:t>System.out.println</a:t>
            </a:r>
            <a:r>
              <a:rPr lang="en-US" altLang="en-US" sz="1800" dirty="0"/>
              <a:t>("Volume of mybox1 is " + vol);</a:t>
            </a:r>
          </a:p>
          <a:p>
            <a:pPr eaLnBrk="1" hangingPunct="1">
              <a:buFontTx/>
              <a:buNone/>
            </a:pPr>
            <a:r>
              <a:rPr lang="en-US" altLang="en-US" sz="1800" dirty="0"/>
              <a:t>                  	</a:t>
            </a:r>
            <a:r>
              <a:rPr lang="en-US" altLang="en-US" sz="1800" dirty="0" err="1"/>
              <a:t>System.out.println</a:t>
            </a:r>
            <a:r>
              <a:rPr lang="en-US" altLang="en-US" sz="1800" dirty="0"/>
              <a:t>(“Weight of mybox1 is " + mybox1.weight);</a:t>
            </a:r>
          </a:p>
          <a:p>
            <a:pPr eaLnBrk="1" hangingPunct="1">
              <a:buFontTx/>
              <a:buNone/>
            </a:pPr>
            <a:r>
              <a:rPr lang="en-US" altLang="en-US" sz="1800" dirty="0"/>
              <a:t>                 		</a:t>
            </a:r>
          </a:p>
        </p:txBody>
      </p:sp>
      <p:sp>
        <p:nvSpPr>
          <p:cNvPr id="2" name="Footer Placeholder 1">
            <a:extLst>
              <a:ext uri="{FF2B5EF4-FFF2-40B4-BE49-F238E27FC236}">
                <a16:creationId xmlns:a16="http://schemas.microsoft.com/office/drawing/2014/main" id="{B70884EC-2505-4521-849C-D78B267C6EFC}"/>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969796FA-FDE7-470C-BF6A-DD08ACE448BB}"/>
              </a:ext>
            </a:extLst>
          </p:cNvPr>
          <p:cNvSpPr>
            <a:spLocks noGrp="1"/>
          </p:cNvSpPr>
          <p:nvPr>
            <p:ph type="sldNum" sz="quarter" idx="12"/>
          </p:nvPr>
        </p:nvSpPr>
        <p:spPr/>
        <p:txBody>
          <a:bodyPr/>
          <a:lstStyle/>
          <a:p>
            <a:fld id="{5FA48C45-9521-491C-91CF-B3D0F067F577}" type="slidenum">
              <a:rPr lang="en-IN" smtClean="0"/>
              <a:t>10</a:t>
            </a:fld>
            <a:endParaRPr lang="en-IN"/>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a:extLst>
              <a:ext uri="{FF2B5EF4-FFF2-40B4-BE49-F238E27FC236}">
                <a16:creationId xmlns:a16="http://schemas.microsoft.com/office/drawing/2014/main" id="{FC2061C2-3425-4D5B-BB4E-501B6781F77F}"/>
              </a:ext>
            </a:extLst>
          </p:cNvPr>
          <p:cNvSpPr>
            <a:spLocks noGrp="1"/>
          </p:cNvSpPr>
          <p:nvPr>
            <p:ph idx="1"/>
          </p:nvPr>
        </p:nvSpPr>
        <p:spPr>
          <a:xfrm>
            <a:off x="223837" y="247650"/>
            <a:ext cx="8382000" cy="5105400"/>
          </a:xfrm>
        </p:spPr>
        <p:txBody>
          <a:bodyPr>
            <a:noAutofit/>
          </a:bodyPr>
          <a:lstStyle/>
          <a:p>
            <a:pPr eaLnBrk="1" hangingPunct="1">
              <a:buFontTx/>
              <a:buNone/>
            </a:pPr>
            <a:r>
              <a:rPr lang="en-US" altLang="en-US" sz="2400" dirty="0">
                <a:latin typeface="Perpetua" panose="02020502060401020303" pitchFamily="18" charset="0"/>
              </a:rPr>
              <a:t>// This class must implement all of A and B</a:t>
            </a:r>
          </a:p>
          <a:p>
            <a:pPr eaLnBrk="1" hangingPunct="1">
              <a:buFontTx/>
              <a:buNone/>
            </a:pPr>
            <a:r>
              <a:rPr lang="en-US" altLang="en-US" sz="2400" dirty="0">
                <a:latin typeface="Perpetua" panose="02020502060401020303" pitchFamily="18" charset="0"/>
              </a:rPr>
              <a:t>class </a:t>
            </a:r>
            <a:r>
              <a:rPr lang="en-US" altLang="en-US" sz="2400" dirty="0" err="1">
                <a:latin typeface="Perpetua" panose="02020502060401020303" pitchFamily="18" charset="0"/>
              </a:rPr>
              <a:t>MyClass</a:t>
            </a:r>
            <a:r>
              <a:rPr lang="en-US" altLang="en-US" sz="2400" dirty="0">
                <a:latin typeface="Perpetua" panose="02020502060401020303" pitchFamily="18" charset="0"/>
              </a:rPr>
              <a:t> implements B </a:t>
            </a:r>
          </a:p>
          <a:p>
            <a:pPr eaLnBrk="1" hangingPunct="1">
              <a:buFontTx/>
              <a:buNone/>
            </a:pPr>
            <a:r>
              <a:rPr lang="en-US" altLang="en-US" sz="2400" dirty="0">
                <a:latin typeface="Perpetua" panose="02020502060401020303" pitchFamily="18" charset="0"/>
              </a:rPr>
              <a:t>{</a:t>
            </a:r>
          </a:p>
          <a:p>
            <a:pPr eaLnBrk="1" hangingPunct="1">
              <a:buFontTx/>
              <a:buNone/>
            </a:pPr>
            <a:r>
              <a:rPr lang="en-US" altLang="en-US" sz="2400" dirty="0">
                <a:latin typeface="Perpetua" panose="02020502060401020303" pitchFamily="18" charset="0"/>
              </a:rPr>
              <a:t>	public void meth1() </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("Implement meth1().");</a:t>
            </a:r>
          </a:p>
          <a:p>
            <a:pPr eaLnBrk="1" hangingPunct="1">
              <a:buFontTx/>
              <a:buNone/>
            </a:pPr>
            <a:r>
              <a:rPr lang="en-US" altLang="en-US" sz="2400" dirty="0">
                <a:latin typeface="Perpetua" panose="02020502060401020303" pitchFamily="18" charset="0"/>
              </a:rPr>
              <a:t>	}	</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public void meth2() </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("Implement meth2().");</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a:t>
            </a:r>
          </a:p>
          <a:p>
            <a:pPr eaLnBrk="1" hangingPunct="1"/>
            <a:endParaRPr lang="en-US" altLang="en-US"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94E4A6C0-6AB9-418F-A562-F1148A68EF1E}"/>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55E1F5CE-9BA0-4697-B813-AD4C8B2EC01F}"/>
              </a:ext>
            </a:extLst>
          </p:cNvPr>
          <p:cNvSpPr>
            <a:spLocks noGrp="1"/>
          </p:cNvSpPr>
          <p:nvPr>
            <p:ph type="sldNum" sz="quarter" idx="12"/>
          </p:nvPr>
        </p:nvSpPr>
        <p:spPr/>
        <p:txBody>
          <a:bodyPr/>
          <a:lstStyle/>
          <a:p>
            <a:fld id="{5FA48C45-9521-491C-91CF-B3D0F067F577}" type="slidenum">
              <a:rPr lang="en-IN" smtClean="0"/>
              <a:t>100</a:t>
            </a:fld>
            <a:endParaRPr lang="en-IN"/>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a:extLst>
              <a:ext uri="{FF2B5EF4-FFF2-40B4-BE49-F238E27FC236}">
                <a16:creationId xmlns:a16="http://schemas.microsoft.com/office/drawing/2014/main" id="{D376A04F-7773-4478-B160-4AFDBDDC8672}"/>
              </a:ext>
            </a:extLst>
          </p:cNvPr>
          <p:cNvSpPr>
            <a:spLocks noGrp="1"/>
          </p:cNvSpPr>
          <p:nvPr>
            <p:ph idx="1"/>
          </p:nvPr>
        </p:nvSpPr>
        <p:spPr>
          <a:xfrm>
            <a:off x="266699" y="228600"/>
            <a:ext cx="11134725" cy="5257800"/>
          </a:xfrm>
        </p:spPr>
        <p:txBody>
          <a:bodyPr>
            <a:noAutofit/>
          </a:bodyPr>
          <a:lstStyle/>
          <a:p>
            <a:pPr eaLnBrk="1" hangingPunct="1">
              <a:buFontTx/>
              <a:buNone/>
            </a:pPr>
            <a:r>
              <a:rPr lang="en-US" altLang="en-US" sz="2400" dirty="0">
                <a:latin typeface="Perpetua" panose="02020502060401020303" pitchFamily="18" charset="0"/>
              </a:rPr>
              <a:t>class </a:t>
            </a:r>
            <a:r>
              <a:rPr lang="en-US" altLang="en-US" sz="2400" dirty="0" err="1">
                <a:latin typeface="Perpetua" panose="02020502060401020303" pitchFamily="18" charset="0"/>
              </a:rPr>
              <a:t>prg</a:t>
            </a:r>
            <a:endParaRPr lang="en-US" altLang="en-US" sz="2400" dirty="0">
              <a:latin typeface="Perpetua" panose="02020502060401020303" pitchFamily="18" charset="0"/>
            </a:endParaRP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public static void main(String </a:t>
            </a:r>
            <a:r>
              <a:rPr lang="en-US" altLang="en-US" sz="2400" dirty="0" err="1">
                <a:latin typeface="Perpetua" panose="02020502060401020303" pitchFamily="18" charset="0"/>
              </a:rPr>
              <a:t>arg</a:t>
            </a: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MyClass</a:t>
            </a:r>
            <a:r>
              <a:rPr lang="en-US" altLang="en-US" sz="2400" dirty="0">
                <a:latin typeface="Perpetua" panose="02020502060401020303" pitchFamily="18" charset="0"/>
              </a:rPr>
              <a:t> </a:t>
            </a:r>
            <a:r>
              <a:rPr lang="en-US" altLang="en-US" sz="2400" dirty="0" err="1">
                <a:latin typeface="Perpetua" panose="02020502060401020303" pitchFamily="18" charset="0"/>
              </a:rPr>
              <a:t>ob</a:t>
            </a:r>
            <a:r>
              <a:rPr lang="en-US" altLang="en-US" sz="2400" dirty="0">
                <a:latin typeface="Perpetua" panose="02020502060401020303" pitchFamily="18" charset="0"/>
              </a:rPr>
              <a:t> = new </a:t>
            </a:r>
            <a:r>
              <a:rPr lang="en-US" altLang="en-US" sz="2400" dirty="0" err="1">
                <a:latin typeface="Perpetua" panose="02020502060401020303" pitchFamily="18" charset="0"/>
              </a:rPr>
              <a:t>MyClass</a:t>
            </a:r>
            <a:r>
              <a:rPr lang="en-US" altLang="en-US" sz="2400" dirty="0">
                <a:latin typeface="Perpetua" panose="02020502060401020303" pitchFamily="18" charset="0"/>
              </a:rPr>
              <a:t>();</a:t>
            </a:r>
          </a:p>
          <a:p>
            <a:pPr eaLnBrk="1" hangingPunct="1">
              <a:buFontTx/>
              <a:buNone/>
            </a:pPr>
            <a:r>
              <a:rPr lang="en-US" altLang="en-US" sz="2400" dirty="0">
                <a:latin typeface="Perpetua" panose="02020502060401020303" pitchFamily="18" charset="0"/>
              </a:rPr>
              <a:t>		ob.meth1();</a:t>
            </a:r>
          </a:p>
          <a:p>
            <a:pPr eaLnBrk="1" hangingPunct="1">
              <a:buFontTx/>
              <a:buNone/>
            </a:pPr>
            <a:r>
              <a:rPr lang="en-US" altLang="en-US" sz="2400" dirty="0">
                <a:latin typeface="Perpetua" panose="02020502060401020303" pitchFamily="18" charset="0"/>
              </a:rPr>
              <a:t>		ob.meth2();</a:t>
            </a:r>
          </a:p>
          <a:p>
            <a:pPr eaLnBrk="1" hangingPunct="1">
              <a:buFontTx/>
              <a:buNone/>
            </a:pPr>
            <a:endParaRPr lang="en-US" altLang="en-US" sz="2400" dirty="0">
              <a:latin typeface="Perpetua" panose="02020502060401020303" pitchFamily="18" charset="0"/>
            </a:endParaRP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a:t>
            </a:r>
          </a:p>
          <a:p>
            <a:pPr eaLnBrk="1" hangingPunct="1">
              <a:buFontTx/>
              <a:buNone/>
            </a:pPr>
            <a:endParaRPr lang="en-US" altLang="en-US" sz="2400" dirty="0">
              <a:latin typeface="Perpetua" panose="02020502060401020303" pitchFamily="18" charset="0"/>
            </a:endParaRPr>
          </a:p>
          <a:p>
            <a:pPr eaLnBrk="1" hangingPunct="1">
              <a:buFontTx/>
              <a:buNone/>
            </a:pPr>
            <a:r>
              <a:rPr lang="en-US" altLang="en-US" sz="2400" dirty="0">
                <a:solidFill>
                  <a:srgbClr val="FF0000"/>
                </a:solidFill>
                <a:latin typeface="Perpetua" panose="02020502060401020303" pitchFamily="18" charset="0"/>
              </a:rPr>
              <a:t>Any class that implements an interface must implement all methods defined by that  interface.</a:t>
            </a:r>
          </a:p>
        </p:txBody>
      </p:sp>
      <p:sp>
        <p:nvSpPr>
          <p:cNvPr id="2" name="Footer Placeholder 1">
            <a:extLst>
              <a:ext uri="{FF2B5EF4-FFF2-40B4-BE49-F238E27FC236}">
                <a16:creationId xmlns:a16="http://schemas.microsoft.com/office/drawing/2014/main" id="{89F41545-BCBF-4261-A3FD-CD08F7F9BA1C}"/>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CA1DD0D8-FC97-466D-9583-BE8863A3097C}"/>
              </a:ext>
            </a:extLst>
          </p:cNvPr>
          <p:cNvSpPr>
            <a:spLocks noGrp="1"/>
          </p:cNvSpPr>
          <p:nvPr>
            <p:ph type="sldNum" sz="quarter" idx="12"/>
          </p:nvPr>
        </p:nvSpPr>
        <p:spPr/>
        <p:txBody>
          <a:bodyPr/>
          <a:lstStyle/>
          <a:p>
            <a:fld id="{5FA48C45-9521-491C-91CF-B3D0F067F577}" type="slidenum">
              <a:rPr lang="en-IN" smtClean="0"/>
              <a:t>101</a:t>
            </a:fld>
            <a:endParaRPr lang="en-IN"/>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a:extLst>
              <a:ext uri="{FF2B5EF4-FFF2-40B4-BE49-F238E27FC236}">
                <a16:creationId xmlns:a16="http://schemas.microsoft.com/office/drawing/2014/main" id="{0F8E2F5B-52F3-4873-BC14-0AA9DBFB1092}"/>
              </a:ext>
            </a:extLst>
          </p:cNvPr>
          <p:cNvSpPr>
            <a:spLocks noGrp="1"/>
          </p:cNvSpPr>
          <p:nvPr>
            <p:ph idx="1"/>
          </p:nvPr>
        </p:nvSpPr>
        <p:spPr>
          <a:xfrm>
            <a:off x="252412" y="90483"/>
            <a:ext cx="8534400" cy="5638800"/>
          </a:xfrm>
        </p:spPr>
        <p:txBody>
          <a:bodyPr>
            <a:noAutofit/>
          </a:bodyPr>
          <a:lstStyle/>
          <a:p>
            <a:pPr eaLnBrk="1" hangingPunct="1">
              <a:spcBef>
                <a:spcPts val="600"/>
              </a:spcBef>
              <a:buFontTx/>
              <a:buNone/>
            </a:pPr>
            <a:r>
              <a:rPr lang="en-US" altLang="en-US" sz="1800" dirty="0">
                <a:latin typeface="Perpetua" panose="02020502060401020303" pitchFamily="18" charset="0"/>
              </a:rPr>
              <a:t>interface Area</a:t>
            </a:r>
          </a:p>
          <a:p>
            <a:pPr eaLnBrk="1" hangingPunct="1">
              <a:spcBef>
                <a:spcPts val="600"/>
              </a:spcBef>
              <a:buFontTx/>
              <a:buNone/>
            </a:pPr>
            <a:r>
              <a:rPr lang="en-US" altLang="en-US" sz="1800" dirty="0">
                <a:latin typeface="Perpetua" panose="02020502060401020303" pitchFamily="18" charset="0"/>
              </a:rPr>
              <a:t>{</a:t>
            </a:r>
          </a:p>
          <a:p>
            <a:pPr eaLnBrk="1" hangingPunct="1">
              <a:spcBef>
                <a:spcPts val="600"/>
              </a:spcBef>
              <a:buFontTx/>
              <a:buNone/>
            </a:pPr>
            <a:r>
              <a:rPr lang="en-US" altLang="en-US" sz="1800" dirty="0">
                <a:latin typeface="Perpetua" panose="02020502060401020303" pitchFamily="18" charset="0"/>
              </a:rPr>
              <a:t>       final static float pi=3.14f;</a:t>
            </a:r>
          </a:p>
          <a:p>
            <a:pPr eaLnBrk="1" hangingPunct="1">
              <a:spcBef>
                <a:spcPts val="600"/>
              </a:spcBef>
              <a:buFontTx/>
              <a:buNone/>
            </a:pPr>
            <a:r>
              <a:rPr lang="en-US" altLang="en-US" sz="1800" dirty="0">
                <a:latin typeface="Perpetua" panose="02020502060401020303" pitchFamily="18" charset="0"/>
              </a:rPr>
              <a:t>	  </a:t>
            </a:r>
            <a:r>
              <a:rPr lang="en-US" altLang="en-US" sz="1800" dirty="0">
                <a:solidFill>
                  <a:srgbClr val="FF0000"/>
                </a:solidFill>
                <a:latin typeface="Perpetua" panose="02020502060401020303" pitchFamily="18" charset="0"/>
              </a:rPr>
              <a:t>float </a:t>
            </a:r>
            <a:r>
              <a:rPr lang="en-US" altLang="en-US" sz="1800" dirty="0" err="1">
                <a:solidFill>
                  <a:srgbClr val="FF0000"/>
                </a:solidFill>
                <a:latin typeface="Perpetua" panose="02020502060401020303" pitchFamily="18" charset="0"/>
              </a:rPr>
              <a:t>findArea</a:t>
            </a:r>
            <a:r>
              <a:rPr lang="en-US" altLang="en-US" sz="1800" dirty="0">
                <a:solidFill>
                  <a:srgbClr val="FF0000"/>
                </a:solidFill>
                <a:latin typeface="Perpetua" panose="02020502060401020303" pitchFamily="18" charset="0"/>
              </a:rPr>
              <a:t>(int x, int y);</a:t>
            </a:r>
          </a:p>
          <a:p>
            <a:pPr eaLnBrk="1" hangingPunct="1">
              <a:spcBef>
                <a:spcPts val="600"/>
              </a:spcBef>
              <a:buFontTx/>
              <a:buNone/>
            </a:pPr>
            <a:r>
              <a:rPr lang="en-US" altLang="en-US" sz="1800" dirty="0">
                <a:latin typeface="Perpetua" panose="02020502060401020303" pitchFamily="18" charset="0"/>
              </a:rPr>
              <a:t>}</a:t>
            </a:r>
          </a:p>
          <a:p>
            <a:pPr eaLnBrk="1" hangingPunct="1">
              <a:spcBef>
                <a:spcPts val="600"/>
              </a:spcBef>
              <a:buFontTx/>
              <a:buNone/>
            </a:pPr>
            <a:endParaRPr lang="en-US" altLang="en-US" sz="1800" dirty="0">
              <a:latin typeface="Perpetua" panose="02020502060401020303" pitchFamily="18" charset="0"/>
            </a:endParaRPr>
          </a:p>
          <a:p>
            <a:pPr eaLnBrk="1" hangingPunct="1">
              <a:spcBef>
                <a:spcPts val="600"/>
              </a:spcBef>
              <a:buFontTx/>
              <a:buNone/>
            </a:pPr>
            <a:r>
              <a:rPr lang="en-US" altLang="en-US" sz="1800" dirty="0">
                <a:latin typeface="Perpetua" panose="02020502060401020303" pitchFamily="18" charset="0"/>
              </a:rPr>
              <a:t>class Rectangle implements Area</a:t>
            </a:r>
          </a:p>
          <a:p>
            <a:pPr eaLnBrk="1" hangingPunct="1">
              <a:spcBef>
                <a:spcPts val="600"/>
              </a:spcBef>
              <a:buFontTx/>
              <a:buNone/>
            </a:pPr>
            <a:r>
              <a:rPr lang="en-US" altLang="en-US" sz="1800" dirty="0">
                <a:latin typeface="Perpetua" panose="02020502060401020303" pitchFamily="18" charset="0"/>
              </a:rPr>
              <a:t>{</a:t>
            </a:r>
          </a:p>
          <a:p>
            <a:pPr eaLnBrk="1" hangingPunct="1">
              <a:spcBef>
                <a:spcPts val="600"/>
              </a:spcBef>
              <a:buFontTx/>
              <a:buNone/>
            </a:pPr>
            <a:r>
              <a:rPr lang="en-US" altLang="en-US" sz="1800" dirty="0">
                <a:latin typeface="Perpetua" panose="02020502060401020303" pitchFamily="18" charset="0"/>
              </a:rPr>
              <a:t>	</a:t>
            </a:r>
            <a:r>
              <a:rPr lang="en-US" altLang="en-US" sz="1800" dirty="0">
                <a:solidFill>
                  <a:srgbClr val="FF0000"/>
                </a:solidFill>
                <a:latin typeface="Perpetua" panose="02020502060401020303" pitchFamily="18" charset="0"/>
              </a:rPr>
              <a:t>public float </a:t>
            </a:r>
            <a:r>
              <a:rPr lang="en-US" altLang="en-US" sz="1800" dirty="0" err="1">
                <a:solidFill>
                  <a:srgbClr val="FF0000"/>
                </a:solidFill>
                <a:latin typeface="Perpetua" panose="02020502060401020303" pitchFamily="18" charset="0"/>
              </a:rPr>
              <a:t>findArea</a:t>
            </a:r>
            <a:r>
              <a:rPr lang="en-US" altLang="en-US" sz="1800" dirty="0">
                <a:solidFill>
                  <a:srgbClr val="FF0000"/>
                </a:solidFill>
                <a:latin typeface="Perpetua" panose="02020502060401020303" pitchFamily="18" charset="0"/>
              </a:rPr>
              <a:t>(int x, int y)</a:t>
            </a:r>
          </a:p>
          <a:p>
            <a:pPr eaLnBrk="1" hangingPunct="1">
              <a:spcBef>
                <a:spcPts val="600"/>
              </a:spcBef>
              <a:buFontTx/>
              <a:buNone/>
            </a:pPr>
            <a:r>
              <a:rPr lang="en-US" altLang="en-US" sz="1800" dirty="0">
                <a:latin typeface="Perpetua" panose="02020502060401020303" pitchFamily="18" charset="0"/>
              </a:rPr>
              <a:t>	{</a:t>
            </a:r>
          </a:p>
          <a:p>
            <a:pPr eaLnBrk="1" hangingPunct="1">
              <a:spcBef>
                <a:spcPts val="600"/>
              </a:spcBef>
              <a:buFontTx/>
              <a:buNone/>
            </a:pPr>
            <a:r>
              <a:rPr lang="en-US" altLang="en-US" sz="1800" dirty="0">
                <a:latin typeface="Perpetua" panose="02020502060401020303" pitchFamily="18" charset="0"/>
              </a:rPr>
              <a:t>		return (x*y);</a:t>
            </a:r>
          </a:p>
          <a:p>
            <a:pPr eaLnBrk="1" hangingPunct="1">
              <a:spcBef>
                <a:spcPts val="600"/>
              </a:spcBef>
              <a:buFontTx/>
              <a:buNone/>
            </a:pPr>
            <a:r>
              <a:rPr lang="en-US" altLang="en-US" sz="1800" dirty="0">
                <a:latin typeface="Perpetua" panose="02020502060401020303" pitchFamily="18" charset="0"/>
              </a:rPr>
              <a:t>	}</a:t>
            </a:r>
          </a:p>
          <a:p>
            <a:pPr eaLnBrk="1" hangingPunct="1">
              <a:spcBef>
                <a:spcPts val="600"/>
              </a:spcBef>
              <a:buFontTx/>
              <a:buNone/>
            </a:pPr>
            <a:r>
              <a:rPr lang="en-US" altLang="en-US" sz="1800" dirty="0">
                <a:latin typeface="Perpetua" panose="02020502060401020303" pitchFamily="18" charset="0"/>
              </a:rPr>
              <a:t>}</a:t>
            </a:r>
          </a:p>
          <a:p>
            <a:pPr eaLnBrk="1" hangingPunct="1">
              <a:spcBef>
                <a:spcPts val="600"/>
              </a:spcBef>
              <a:buFontTx/>
              <a:buNone/>
            </a:pPr>
            <a:endParaRPr lang="en-US" altLang="en-US" sz="1800" dirty="0">
              <a:latin typeface="Perpetua" panose="02020502060401020303" pitchFamily="18" charset="0"/>
            </a:endParaRPr>
          </a:p>
          <a:p>
            <a:pPr eaLnBrk="1" hangingPunct="1">
              <a:spcBef>
                <a:spcPts val="600"/>
              </a:spcBef>
              <a:buFontTx/>
              <a:buNone/>
            </a:pPr>
            <a:r>
              <a:rPr lang="en-US" altLang="en-US" sz="1800" dirty="0">
                <a:latin typeface="Perpetua" panose="02020502060401020303" pitchFamily="18" charset="0"/>
              </a:rPr>
              <a:t>class Triangle implements Area</a:t>
            </a:r>
          </a:p>
          <a:p>
            <a:pPr eaLnBrk="1" hangingPunct="1">
              <a:spcBef>
                <a:spcPts val="600"/>
              </a:spcBef>
              <a:buFontTx/>
              <a:buNone/>
            </a:pPr>
            <a:r>
              <a:rPr lang="en-US" altLang="en-US" sz="1800" dirty="0">
                <a:latin typeface="Perpetua" panose="02020502060401020303" pitchFamily="18" charset="0"/>
              </a:rPr>
              <a:t>{</a:t>
            </a:r>
          </a:p>
          <a:p>
            <a:pPr eaLnBrk="1" hangingPunct="1">
              <a:spcBef>
                <a:spcPts val="600"/>
              </a:spcBef>
              <a:buFontTx/>
              <a:buNone/>
            </a:pPr>
            <a:r>
              <a:rPr lang="en-US" altLang="en-US" sz="1800" dirty="0">
                <a:latin typeface="Perpetua" panose="02020502060401020303" pitchFamily="18" charset="0"/>
              </a:rPr>
              <a:t>	</a:t>
            </a:r>
            <a:r>
              <a:rPr lang="en-US" altLang="en-US" sz="1800" dirty="0">
                <a:solidFill>
                  <a:srgbClr val="FF0000"/>
                </a:solidFill>
                <a:latin typeface="Perpetua" panose="02020502060401020303" pitchFamily="18" charset="0"/>
              </a:rPr>
              <a:t>public float </a:t>
            </a:r>
            <a:r>
              <a:rPr lang="en-US" altLang="en-US" sz="1800" dirty="0" err="1">
                <a:solidFill>
                  <a:srgbClr val="FF0000"/>
                </a:solidFill>
                <a:latin typeface="Perpetua" panose="02020502060401020303" pitchFamily="18" charset="0"/>
              </a:rPr>
              <a:t>findArea</a:t>
            </a:r>
            <a:r>
              <a:rPr lang="en-US" altLang="en-US" sz="1800" dirty="0">
                <a:solidFill>
                  <a:srgbClr val="FF0000"/>
                </a:solidFill>
                <a:latin typeface="Perpetua" panose="02020502060401020303" pitchFamily="18" charset="0"/>
              </a:rPr>
              <a:t>(int x, int y)</a:t>
            </a:r>
          </a:p>
          <a:p>
            <a:pPr eaLnBrk="1" hangingPunct="1">
              <a:spcBef>
                <a:spcPts val="600"/>
              </a:spcBef>
              <a:buFontTx/>
              <a:buNone/>
            </a:pPr>
            <a:r>
              <a:rPr lang="en-US" altLang="en-US" sz="1800" dirty="0">
                <a:latin typeface="Perpetua" panose="02020502060401020303" pitchFamily="18" charset="0"/>
              </a:rPr>
              <a:t>	{</a:t>
            </a:r>
          </a:p>
          <a:p>
            <a:pPr eaLnBrk="1" hangingPunct="1">
              <a:spcBef>
                <a:spcPts val="600"/>
              </a:spcBef>
              <a:buFontTx/>
              <a:buNone/>
            </a:pPr>
            <a:r>
              <a:rPr lang="en-US" altLang="en-US" sz="1800" dirty="0">
                <a:latin typeface="Perpetua" panose="02020502060401020303" pitchFamily="18" charset="0"/>
              </a:rPr>
              <a:t>		return (x*y*1/2);</a:t>
            </a:r>
          </a:p>
          <a:p>
            <a:pPr eaLnBrk="1" hangingPunct="1">
              <a:spcBef>
                <a:spcPts val="600"/>
              </a:spcBef>
              <a:buFontTx/>
              <a:buNone/>
            </a:pPr>
            <a:r>
              <a:rPr lang="en-US" altLang="en-US" sz="1800" dirty="0">
                <a:latin typeface="Perpetua" panose="02020502060401020303" pitchFamily="18" charset="0"/>
              </a:rPr>
              <a:t>	}</a:t>
            </a:r>
          </a:p>
          <a:p>
            <a:pPr eaLnBrk="1" hangingPunct="1">
              <a:spcBef>
                <a:spcPts val="600"/>
              </a:spcBef>
              <a:buFontTx/>
              <a:buNone/>
            </a:pPr>
            <a:r>
              <a:rPr lang="en-US" altLang="en-US" sz="1800" dirty="0">
                <a:latin typeface="Perpetua" panose="02020502060401020303" pitchFamily="18" charset="0"/>
              </a:rPr>
              <a:t>}</a:t>
            </a:r>
          </a:p>
        </p:txBody>
      </p:sp>
      <p:sp>
        <p:nvSpPr>
          <p:cNvPr id="2" name="Footer Placeholder 1">
            <a:extLst>
              <a:ext uri="{FF2B5EF4-FFF2-40B4-BE49-F238E27FC236}">
                <a16:creationId xmlns:a16="http://schemas.microsoft.com/office/drawing/2014/main" id="{8D7238AF-1028-4955-A6C6-5BB7A2807E1A}"/>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CE05E6F0-B0EC-43F1-9485-30D67C0E2BB9}"/>
              </a:ext>
            </a:extLst>
          </p:cNvPr>
          <p:cNvSpPr>
            <a:spLocks noGrp="1"/>
          </p:cNvSpPr>
          <p:nvPr>
            <p:ph type="sldNum" sz="quarter" idx="12"/>
          </p:nvPr>
        </p:nvSpPr>
        <p:spPr/>
        <p:txBody>
          <a:bodyPr/>
          <a:lstStyle/>
          <a:p>
            <a:fld id="{5FA48C45-9521-491C-91CF-B3D0F067F577}" type="slidenum">
              <a:rPr lang="en-IN" smtClean="0"/>
              <a:t>102</a:t>
            </a:fld>
            <a:endParaRPr lang="en-I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a:extLst>
              <a:ext uri="{FF2B5EF4-FFF2-40B4-BE49-F238E27FC236}">
                <a16:creationId xmlns:a16="http://schemas.microsoft.com/office/drawing/2014/main" id="{1ED30B32-F09A-4302-9532-0D206700EB9E}"/>
              </a:ext>
            </a:extLst>
          </p:cNvPr>
          <p:cNvSpPr>
            <a:spLocks noGrp="1"/>
          </p:cNvSpPr>
          <p:nvPr>
            <p:ph idx="1"/>
          </p:nvPr>
        </p:nvSpPr>
        <p:spPr>
          <a:xfrm>
            <a:off x="223838" y="242887"/>
            <a:ext cx="8382000" cy="5257800"/>
          </a:xfrm>
        </p:spPr>
        <p:txBody>
          <a:bodyPr>
            <a:noAutofit/>
          </a:bodyPr>
          <a:lstStyle/>
          <a:p>
            <a:pPr eaLnBrk="1" hangingPunct="1">
              <a:buFontTx/>
              <a:buNone/>
            </a:pPr>
            <a:r>
              <a:rPr lang="en-US" altLang="en-US" sz="2400" dirty="0">
                <a:latin typeface="Perpetua" panose="02020502060401020303" pitchFamily="18" charset="0"/>
              </a:rPr>
              <a:t>class </a:t>
            </a:r>
            <a:r>
              <a:rPr lang="en-US" altLang="en-US" sz="2400" dirty="0" err="1">
                <a:latin typeface="Perpetua" panose="02020502060401020303" pitchFamily="18" charset="0"/>
              </a:rPr>
              <a:t>interfacePrg</a:t>
            </a:r>
            <a:endParaRPr lang="en-US" altLang="en-US" sz="2400" dirty="0">
              <a:latin typeface="Perpetua" panose="02020502060401020303" pitchFamily="18" charset="0"/>
            </a:endParaRPr>
          </a:p>
          <a:p>
            <a:pPr eaLnBrk="1" hangingPunct="1">
              <a:buFontTx/>
              <a:buNone/>
            </a:pPr>
            <a:r>
              <a:rPr lang="en-US" altLang="en-US" sz="2400" dirty="0">
                <a:latin typeface="Perpetua" panose="02020502060401020303" pitchFamily="18" charset="0"/>
              </a:rPr>
              <a:t>{</a:t>
            </a:r>
          </a:p>
          <a:p>
            <a:pPr eaLnBrk="1" hangingPunct="1">
              <a:buFontTx/>
              <a:buNone/>
            </a:pPr>
            <a:r>
              <a:rPr lang="en-US" altLang="en-US" sz="2400" dirty="0">
                <a:latin typeface="Perpetua" panose="02020502060401020303" pitchFamily="18" charset="0"/>
              </a:rPr>
              <a:t>	public static void main(String </a:t>
            </a:r>
            <a:r>
              <a:rPr lang="en-US" altLang="en-US" sz="2400" dirty="0" err="1">
                <a:latin typeface="Perpetua" panose="02020502060401020303" pitchFamily="18" charset="0"/>
              </a:rPr>
              <a:t>args</a:t>
            </a:r>
            <a:r>
              <a:rPr lang="en-US" altLang="en-US" sz="2400" dirty="0">
                <a:latin typeface="Perpetua" panose="02020502060401020303" pitchFamily="18" charset="0"/>
              </a:rPr>
              <a:t>[])</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Rectangle r = new Rectangle();</a:t>
            </a:r>
          </a:p>
          <a:p>
            <a:pPr eaLnBrk="1" hangingPunct="1">
              <a:buFontTx/>
              <a:buNone/>
            </a:pPr>
            <a:r>
              <a:rPr lang="en-US" altLang="en-US" sz="2400" dirty="0">
                <a:latin typeface="Perpetua" panose="02020502060401020303" pitchFamily="18" charset="0"/>
              </a:rPr>
              <a:t>		Triangle t = new Triangle();</a:t>
            </a:r>
          </a:p>
          <a:p>
            <a:pPr eaLnBrk="1" hangingPunct="1">
              <a:buFontTx/>
              <a:buNone/>
            </a:pPr>
            <a:r>
              <a:rPr lang="en-US" altLang="en-US" sz="2400" dirty="0">
                <a:latin typeface="Perpetua" panose="02020502060401020303" pitchFamily="18" charset="0"/>
              </a:rPr>
              <a:t>		Area a;</a:t>
            </a:r>
          </a:p>
          <a:p>
            <a:pPr eaLnBrk="1" hangingPunct="1">
              <a:buFontTx/>
              <a:buNone/>
            </a:pPr>
            <a:r>
              <a:rPr lang="en-US" altLang="en-US" sz="2400" dirty="0">
                <a:latin typeface="Perpetua" panose="02020502060401020303" pitchFamily="18" charset="0"/>
              </a:rPr>
              <a:t>		a= r;</a:t>
            </a:r>
          </a:p>
          <a:p>
            <a:pPr eaLnBrk="1" hangingPunct="1">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("Area of rectangle ="+</a:t>
            </a:r>
            <a:r>
              <a:rPr lang="en-US" altLang="en-US" sz="2400" dirty="0" err="1">
                <a:solidFill>
                  <a:srgbClr val="FF0000"/>
                </a:solidFill>
                <a:latin typeface="Perpetua" panose="02020502060401020303" pitchFamily="18" charset="0"/>
              </a:rPr>
              <a:t>a.findArea</a:t>
            </a:r>
            <a:r>
              <a:rPr lang="en-US" altLang="en-US" sz="2400" dirty="0">
                <a:solidFill>
                  <a:srgbClr val="FF0000"/>
                </a:solidFill>
                <a:latin typeface="Perpetua" panose="02020502060401020303" pitchFamily="18" charset="0"/>
              </a:rPr>
              <a:t>(10,20)</a:t>
            </a:r>
            <a:r>
              <a:rPr lang="en-US" altLang="en-US" sz="2400" dirty="0">
                <a:latin typeface="Perpetua" panose="02020502060401020303" pitchFamily="18" charset="0"/>
              </a:rPr>
              <a:t>);</a:t>
            </a:r>
          </a:p>
          <a:p>
            <a:pPr eaLnBrk="1" hangingPunct="1">
              <a:buFontTx/>
              <a:buNone/>
            </a:pPr>
            <a:r>
              <a:rPr lang="en-US" altLang="en-US" sz="2400" dirty="0">
                <a:latin typeface="Perpetua" panose="02020502060401020303" pitchFamily="18" charset="0"/>
              </a:rPr>
              <a:t>		a= t;</a:t>
            </a:r>
          </a:p>
          <a:p>
            <a:pPr eaLnBrk="1" hangingPunct="1">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("Area of triangle ="+</a:t>
            </a:r>
            <a:r>
              <a:rPr lang="en-US" altLang="en-US" sz="2400" dirty="0" err="1">
                <a:solidFill>
                  <a:srgbClr val="FF0000"/>
                </a:solidFill>
                <a:latin typeface="Perpetua" panose="02020502060401020303" pitchFamily="18" charset="0"/>
              </a:rPr>
              <a:t>a.findArea</a:t>
            </a:r>
            <a:r>
              <a:rPr lang="en-US" altLang="en-US" sz="2400" dirty="0">
                <a:solidFill>
                  <a:srgbClr val="FF0000"/>
                </a:solidFill>
                <a:latin typeface="Perpetua" panose="02020502060401020303" pitchFamily="18" charset="0"/>
              </a:rPr>
              <a:t>(5,10)</a:t>
            </a:r>
            <a:r>
              <a:rPr lang="en-US" altLang="en-US" sz="2400" dirty="0">
                <a:latin typeface="Perpetua" panose="02020502060401020303" pitchFamily="18" charset="0"/>
              </a:rPr>
              <a:t>);</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a:t>
            </a:r>
          </a:p>
        </p:txBody>
      </p:sp>
      <p:sp>
        <p:nvSpPr>
          <p:cNvPr id="2" name="Footer Placeholder 1">
            <a:extLst>
              <a:ext uri="{FF2B5EF4-FFF2-40B4-BE49-F238E27FC236}">
                <a16:creationId xmlns:a16="http://schemas.microsoft.com/office/drawing/2014/main" id="{EB18AC42-8D37-426B-9D67-DEC3B2915685}"/>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D0EAF212-3BC0-4655-911B-7F8C1CB500CA}"/>
              </a:ext>
            </a:extLst>
          </p:cNvPr>
          <p:cNvSpPr>
            <a:spLocks noGrp="1"/>
          </p:cNvSpPr>
          <p:nvPr>
            <p:ph type="sldNum" sz="quarter" idx="12"/>
          </p:nvPr>
        </p:nvSpPr>
        <p:spPr/>
        <p:txBody>
          <a:bodyPr/>
          <a:lstStyle/>
          <a:p>
            <a:fld id="{5FA48C45-9521-491C-91CF-B3D0F067F577}" type="slidenum">
              <a:rPr lang="en-IN" smtClean="0"/>
              <a:t>103</a:t>
            </a:fld>
            <a:endParaRPr lang="en-IN"/>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BC0583E-3138-4EFC-815E-0662ED916FAE}"/>
              </a:ext>
            </a:extLst>
          </p:cNvPr>
          <p:cNvGraphicFramePr>
            <a:graphicFrameLocks noGrp="1"/>
          </p:cNvGraphicFramePr>
          <p:nvPr>
            <p:ph idx="1"/>
            <p:extLst>
              <p:ext uri="{D42A27DB-BD31-4B8C-83A1-F6EECF244321}">
                <p14:modId xmlns:p14="http://schemas.microsoft.com/office/powerpoint/2010/main" val="2818818001"/>
              </p:ext>
            </p:extLst>
          </p:nvPr>
        </p:nvGraphicFramePr>
        <p:xfrm>
          <a:off x="590549" y="404813"/>
          <a:ext cx="10868025" cy="6038850"/>
        </p:xfrm>
        <a:graphic>
          <a:graphicData uri="http://schemas.openxmlformats.org/drawingml/2006/table">
            <a:tbl>
              <a:tblPr firstRow="1" firstCol="1" bandRow="1"/>
              <a:tblGrid>
                <a:gridCol w="5433435">
                  <a:extLst>
                    <a:ext uri="{9D8B030D-6E8A-4147-A177-3AD203B41FA5}">
                      <a16:colId xmlns:a16="http://schemas.microsoft.com/office/drawing/2014/main" val="20000"/>
                    </a:ext>
                  </a:extLst>
                </a:gridCol>
                <a:gridCol w="5434590">
                  <a:extLst>
                    <a:ext uri="{9D8B030D-6E8A-4147-A177-3AD203B41FA5}">
                      <a16:colId xmlns:a16="http://schemas.microsoft.com/office/drawing/2014/main" val="20001"/>
                    </a:ext>
                  </a:extLst>
                </a:gridCol>
              </a:tblGrid>
              <a:tr h="570393">
                <a:tc>
                  <a:txBody>
                    <a:bodyPr/>
                    <a:lstStyle/>
                    <a:p>
                      <a:pPr marL="0" marR="0">
                        <a:spcBef>
                          <a:spcPts val="0"/>
                        </a:spcBef>
                        <a:spcAft>
                          <a:spcPts val="0"/>
                        </a:spcAft>
                      </a:pPr>
                      <a:r>
                        <a:rPr lang="en-US" sz="2400" b="1" dirty="0">
                          <a:solidFill>
                            <a:srgbClr val="000000"/>
                          </a:solidFill>
                          <a:effectLst/>
                          <a:latin typeface="Perpetua" panose="02020502060401020303" pitchFamily="18" charset="0"/>
                          <a:ea typeface="Times New Roman" panose="02020603050405020304" pitchFamily="18" charset="0"/>
                        </a:rPr>
                        <a:t>Abstract class</a:t>
                      </a:r>
                      <a:endParaRPr lang="en-US" sz="2400" dirty="0">
                        <a:effectLst/>
                        <a:latin typeface="Perpetua" panose="02020502060401020303" pitchFamily="18" charset="0"/>
                        <a:ea typeface="Times New Roman" panose="02020603050405020304" pitchFamily="18" charset="0"/>
                      </a:endParaRPr>
                    </a:p>
                  </a:txBody>
                  <a:tcPr marL="92812" marR="92812" marT="92812" marB="92812">
                    <a:lnL w="12700" cap="flat" cmpd="sng" algn="ctr">
                      <a:solidFill>
                        <a:srgbClr val="C7CCBE"/>
                      </a:solidFill>
                      <a:prstDash val="solid"/>
                      <a:round/>
                      <a:headEnd type="none" w="med" len="med"/>
                      <a:tailEnd type="none" w="med" len="med"/>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marL="0" marR="0">
                        <a:spcBef>
                          <a:spcPts val="0"/>
                        </a:spcBef>
                        <a:spcAft>
                          <a:spcPts val="0"/>
                        </a:spcAft>
                      </a:pPr>
                      <a:r>
                        <a:rPr lang="en-US" sz="2400" b="1">
                          <a:solidFill>
                            <a:srgbClr val="000000"/>
                          </a:solidFill>
                          <a:effectLst/>
                          <a:latin typeface="Perpetua" panose="02020502060401020303" pitchFamily="18" charset="0"/>
                          <a:ea typeface="Times New Roman" panose="02020603050405020304" pitchFamily="18" charset="0"/>
                        </a:rPr>
                        <a:t>Interface</a:t>
                      </a:r>
                      <a:endParaRPr lang="en-US" sz="2400">
                        <a:effectLst/>
                        <a:latin typeface="Perpetua" panose="02020502060401020303" pitchFamily="18" charset="0"/>
                        <a:ea typeface="Times New Roman" panose="02020603050405020304" pitchFamily="18" charset="0"/>
                      </a:endParaRPr>
                    </a:p>
                  </a:txBody>
                  <a:tcPr marL="92812" marR="92812" marT="92812" marB="92812">
                    <a:lnL>
                      <a:noFill/>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960356">
                <a:tc>
                  <a:txBody>
                    <a:bodyPr/>
                    <a:lstStyle/>
                    <a:p>
                      <a:pPr marL="190500" marR="0" algn="just">
                        <a:lnSpc>
                          <a:spcPts val="1725"/>
                        </a:lnSpc>
                        <a:spcBef>
                          <a:spcPts val="0"/>
                        </a:spcBef>
                        <a:spcAft>
                          <a:spcPts val="0"/>
                        </a:spcAft>
                      </a:pPr>
                      <a:r>
                        <a:rPr lang="en-US" sz="2400">
                          <a:solidFill>
                            <a:srgbClr val="000000"/>
                          </a:solidFill>
                          <a:effectLst/>
                          <a:latin typeface="Perpetua" panose="02020502060401020303" pitchFamily="18" charset="0"/>
                          <a:ea typeface="Times New Roman" panose="02020603050405020304" pitchFamily="18" charset="0"/>
                        </a:rPr>
                        <a:t>1) Abstract class can </a:t>
                      </a:r>
                      <a:r>
                        <a:rPr lang="en-US" sz="2400" b="1">
                          <a:solidFill>
                            <a:srgbClr val="000000"/>
                          </a:solidFill>
                          <a:effectLst/>
                          <a:latin typeface="Perpetua" panose="02020502060401020303" pitchFamily="18" charset="0"/>
                          <a:ea typeface="Times New Roman" panose="02020603050405020304" pitchFamily="18" charset="0"/>
                        </a:rPr>
                        <a:t>have abstract and non-abstract</a:t>
                      </a:r>
                      <a:r>
                        <a:rPr lang="en-US" sz="2400">
                          <a:solidFill>
                            <a:srgbClr val="000000"/>
                          </a:solidFill>
                          <a:effectLst/>
                          <a:latin typeface="Perpetua" panose="02020502060401020303" pitchFamily="18" charset="0"/>
                          <a:ea typeface="Times New Roman" panose="02020603050405020304" pitchFamily="18" charset="0"/>
                        </a:rPr>
                        <a:t> methods.</a:t>
                      </a:r>
                      <a:endParaRPr lang="en-US" sz="2400">
                        <a:effectLst/>
                        <a:latin typeface="Perpetua" panose="02020502060401020303" pitchFamily="18" charset="0"/>
                        <a:ea typeface="Times New Roman" panose="02020603050405020304" pitchFamily="18" charset="0"/>
                      </a:endParaRPr>
                    </a:p>
                  </a:txBody>
                  <a:tcPr marL="61875" marR="61875" marT="61875" marB="6187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gn="just">
                        <a:lnSpc>
                          <a:spcPts val="1725"/>
                        </a:lnSpc>
                        <a:spcBef>
                          <a:spcPts val="0"/>
                        </a:spcBef>
                        <a:spcAft>
                          <a:spcPts val="0"/>
                        </a:spcAft>
                      </a:pPr>
                      <a:r>
                        <a:rPr lang="en-US" sz="2400" dirty="0">
                          <a:solidFill>
                            <a:srgbClr val="000000"/>
                          </a:solidFill>
                          <a:effectLst/>
                          <a:latin typeface="Perpetua" panose="02020502060401020303" pitchFamily="18" charset="0"/>
                          <a:ea typeface="Times New Roman" panose="02020603050405020304" pitchFamily="18" charset="0"/>
                        </a:rPr>
                        <a:t>Interface can have </a:t>
                      </a:r>
                      <a:r>
                        <a:rPr lang="en-US" sz="2400" b="1" dirty="0">
                          <a:solidFill>
                            <a:srgbClr val="000000"/>
                          </a:solidFill>
                          <a:effectLst/>
                          <a:latin typeface="Perpetua" panose="02020502060401020303" pitchFamily="18" charset="0"/>
                          <a:ea typeface="Times New Roman" panose="02020603050405020304" pitchFamily="18" charset="0"/>
                        </a:rPr>
                        <a:t>only abstract</a:t>
                      </a:r>
                      <a:r>
                        <a:rPr lang="en-US" sz="2400" dirty="0">
                          <a:solidFill>
                            <a:srgbClr val="000000"/>
                          </a:solidFill>
                          <a:effectLst/>
                          <a:latin typeface="Perpetua" panose="02020502060401020303" pitchFamily="18" charset="0"/>
                          <a:ea typeface="Times New Roman" panose="02020603050405020304" pitchFamily="18" charset="0"/>
                        </a:rPr>
                        <a:t> methods. </a:t>
                      </a:r>
                      <a:endParaRPr lang="en-US" sz="2400" dirty="0">
                        <a:effectLst/>
                        <a:latin typeface="Perpetua" panose="02020502060401020303" pitchFamily="18" charset="0"/>
                        <a:ea typeface="Times New Roman" panose="02020603050405020304" pitchFamily="18" charset="0"/>
                      </a:endParaRPr>
                    </a:p>
                  </a:txBody>
                  <a:tcPr marL="61875" marR="61875" marT="61875" marB="6187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802397">
                <a:tc>
                  <a:txBody>
                    <a:bodyPr/>
                    <a:lstStyle/>
                    <a:p>
                      <a:pPr marL="190500" marR="0" algn="just">
                        <a:lnSpc>
                          <a:spcPts val="1725"/>
                        </a:lnSpc>
                        <a:spcBef>
                          <a:spcPts val="0"/>
                        </a:spcBef>
                        <a:spcAft>
                          <a:spcPts val="0"/>
                        </a:spcAft>
                      </a:pPr>
                      <a:r>
                        <a:rPr lang="en-US" sz="2400">
                          <a:solidFill>
                            <a:srgbClr val="000000"/>
                          </a:solidFill>
                          <a:effectLst/>
                          <a:latin typeface="Perpetua" panose="02020502060401020303" pitchFamily="18" charset="0"/>
                          <a:ea typeface="Times New Roman" panose="02020603050405020304" pitchFamily="18" charset="0"/>
                        </a:rPr>
                        <a:t>2) Abstract class </a:t>
                      </a:r>
                      <a:r>
                        <a:rPr lang="en-US" sz="2400" b="1">
                          <a:solidFill>
                            <a:srgbClr val="000000"/>
                          </a:solidFill>
                          <a:effectLst/>
                          <a:latin typeface="Perpetua" panose="02020502060401020303" pitchFamily="18" charset="0"/>
                          <a:ea typeface="Times New Roman" panose="02020603050405020304" pitchFamily="18" charset="0"/>
                        </a:rPr>
                        <a:t>doesn't support multiple inheritance</a:t>
                      </a:r>
                      <a:r>
                        <a:rPr lang="en-US" sz="2400">
                          <a:solidFill>
                            <a:srgbClr val="000000"/>
                          </a:solidFill>
                          <a:effectLst/>
                          <a:latin typeface="Perpetua" panose="02020502060401020303" pitchFamily="18" charset="0"/>
                          <a:ea typeface="Times New Roman" panose="02020603050405020304" pitchFamily="18" charset="0"/>
                        </a:rPr>
                        <a:t>.</a:t>
                      </a:r>
                      <a:endParaRPr lang="en-US" sz="2400">
                        <a:effectLst/>
                        <a:latin typeface="Perpetua" panose="02020502060401020303" pitchFamily="18" charset="0"/>
                        <a:ea typeface="Times New Roman" panose="02020603050405020304" pitchFamily="18" charset="0"/>
                      </a:endParaRPr>
                    </a:p>
                  </a:txBody>
                  <a:tcPr marL="61875" marR="61875" marT="61875" marB="6187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gn="just">
                        <a:lnSpc>
                          <a:spcPts val="1725"/>
                        </a:lnSpc>
                        <a:spcBef>
                          <a:spcPts val="0"/>
                        </a:spcBef>
                        <a:spcAft>
                          <a:spcPts val="0"/>
                        </a:spcAft>
                      </a:pPr>
                      <a:r>
                        <a:rPr lang="en-US" sz="2400" dirty="0">
                          <a:solidFill>
                            <a:srgbClr val="000000"/>
                          </a:solidFill>
                          <a:effectLst/>
                          <a:latin typeface="Perpetua" panose="02020502060401020303" pitchFamily="18" charset="0"/>
                          <a:ea typeface="Times New Roman" panose="02020603050405020304" pitchFamily="18" charset="0"/>
                        </a:rPr>
                        <a:t>Interface </a:t>
                      </a:r>
                      <a:r>
                        <a:rPr lang="en-US" sz="2400" b="1" dirty="0">
                          <a:solidFill>
                            <a:srgbClr val="000000"/>
                          </a:solidFill>
                          <a:effectLst/>
                          <a:latin typeface="Perpetua" panose="02020502060401020303" pitchFamily="18" charset="0"/>
                          <a:ea typeface="Times New Roman" panose="02020603050405020304" pitchFamily="18" charset="0"/>
                        </a:rPr>
                        <a:t>supports multiple inheritance</a:t>
                      </a:r>
                      <a:r>
                        <a:rPr lang="en-US" sz="2400" dirty="0">
                          <a:solidFill>
                            <a:srgbClr val="000000"/>
                          </a:solidFill>
                          <a:effectLst/>
                          <a:latin typeface="Perpetua" panose="02020502060401020303" pitchFamily="18" charset="0"/>
                          <a:ea typeface="Times New Roman" panose="02020603050405020304" pitchFamily="18" charset="0"/>
                        </a:rPr>
                        <a:t>.</a:t>
                      </a:r>
                      <a:endParaRPr lang="en-US" sz="2400" dirty="0">
                        <a:effectLst/>
                        <a:latin typeface="Perpetua" panose="02020502060401020303" pitchFamily="18" charset="0"/>
                        <a:ea typeface="Times New Roman" panose="02020603050405020304" pitchFamily="18" charset="0"/>
                      </a:endParaRPr>
                    </a:p>
                  </a:txBody>
                  <a:tcPr marL="61875" marR="61875" marT="61875" marB="6187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836802">
                <a:tc>
                  <a:txBody>
                    <a:bodyPr/>
                    <a:lstStyle/>
                    <a:p>
                      <a:pPr marL="190500" marR="0" algn="just">
                        <a:lnSpc>
                          <a:spcPts val="1725"/>
                        </a:lnSpc>
                        <a:spcBef>
                          <a:spcPts val="0"/>
                        </a:spcBef>
                        <a:spcAft>
                          <a:spcPts val="0"/>
                        </a:spcAft>
                      </a:pPr>
                      <a:r>
                        <a:rPr lang="en-US" sz="2400" dirty="0">
                          <a:solidFill>
                            <a:srgbClr val="000000"/>
                          </a:solidFill>
                          <a:effectLst/>
                          <a:latin typeface="Perpetua" panose="02020502060401020303" pitchFamily="18" charset="0"/>
                          <a:ea typeface="Times New Roman" panose="02020603050405020304" pitchFamily="18" charset="0"/>
                        </a:rPr>
                        <a:t>3) Abstract class </a:t>
                      </a:r>
                      <a:r>
                        <a:rPr lang="en-US" sz="2400" b="1" dirty="0">
                          <a:solidFill>
                            <a:srgbClr val="000000"/>
                          </a:solidFill>
                          <a:effectLst/>
                          <a:latin typeface="Perpetua" panose="02020502060401020303" pitchFamily="18" charset="0"/>
                          <a:ea typeface="Times New Roman" panose="02020603050405020304" pitchFamily="18" charset="0"/>
                        </a:rPr>
                        <a:t>can have final, non-final, static and non-static variables</a:t>
                      </a:r>
                      <a:r>
                        <a:rPr lang="en-US" sz="2400" dirty="0">
                          <a:solidFill>
                            <a:srgbClr val="000000"/>
                          </a:solidFill>
                          <a:effectLst/>
                          <a:latin typeface="Perpetua" panose="02020502060401020303" pitchFamily="18" charset="0"/>
                          <a:ea typeface="Times New Roman" panose="02020603050405020304" pitchFamily="18" charset="0"/>
                        </a:rPr>
                        <a:t>.</a:t>
                      </a:r>
                      <a:endParaRPr lang="en-US" sz="2400" dirty="0">
                        <a:effectLst/>
                        <a:latin typeface="Perpetua" panose="02020502060401020303" pitchFamily="18" charset="0"/>
                        <a:ea typeface="Times New Roman" panose="02020603050405020304" pitchFamily="18" charset="0"/>
                      </a:endParaRPr>
                    </a:p>
                  </a:txBody>
                  <a:tcPr marL="61875" marR="61875" marT="61875" marB="6187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gn="just">
                        <a:lnSpc>
                          <a:spcPts val="1725"/>
                        </a:lnSpc>
                        <a:spcBef>
                          <a:spcPts val="0"/>
                        </a:spcBef>
                        <a:spcAft>
                          <a:spcPts val="0"/>
                        </a:spcAft>
                      </a:pPr>
                      <a:r>
                        <a:rPr lang="en-US" sz="2400" dirty="0">
                          <a:solidFill>
                            <a:srgbClr val="000000"/>
                          </a:solidFill>
                          <a:effectLst/>
                          <a:latin typeface="Perpetua" panose="02020502060401020303" pitchFamily="18" charset="0"/>
                          <a:ea typeface="Times New Roman" panose="02020603050405020304" pitchFamily="18" charset="0"/>
                        </a:rPr>
                        <a:t>Interface has </a:t>
                      </a:r>
                      <a:r>
                        <a:rPr lang="en-US" sz="2400" b="1" dirty="0">
                          <a:solidFill>
                            <a:srgbClr val="000000"/>
                          </a:solidFill>
                          <a:effectLst/>
                          <a:latin typeface="Perpetua" panose="02020502060401020303" pitchFamily="18" charset="0"/>
                          <a:ea typeface="Times New Roman" panose="02020603050405020304" pitchFamily="18" charset="0"/>
                        </a:rPr>
                        <a:t>only static and final variables</a:t>
                      </a:r>
                      <a:r>
                        <a:rPr lang="en-US" sz="2400" dirty="0">
                          <a:solidFill>
                            <a:srgbClr val="000000"/>
                          </a:solidFill>
                          <a:effectLst/>
                          <a:latin typeface="Perpetua" panose="02020502060401020303" pitchFamily="18" charset="0"/>
                          <a:ea typeface="Times New Roman" panose="02020603050405020304" pitchFamily="18" charset="0"/>
                        </a:rPr>
                        <a:t>.</a:t>
                      </a:r>
                      <a:endParaRPr lang="en-US" sz="2400" dirty="0">
                        <a:effectLst/>
                        <a:latin typeface="Perpetua" panose="02020502060401020303" pitchFamily="18" charset="0"/>
                        <a:ea typeface="Times New Roman" panose="02020603050405020304" pitchFamily="18" charset="0"/>
                      </a:endParaRPr>
                    </a:p>
                  </a:txBody>
                  <a:tcPr marL="61875" marR="61875" marT="61875" marB="6187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802397">
                <a:tc>
                  <a:txBody>
                    <a:bodyPr/>
                    <a:lstStyle/>
                    <a:p>
                      <a:pPr marL="190500" marR="0" algn="just">
                        <a:lnSpc>
                          <a:spcPts val="1725"/>
                        </a:lnSpc>
                        <a:spcBef>
                          <a:spcPts val="0"/>
                        </a:spcBef>
                        <a:spcAft>
                          <a:spcPts val="0"/>
                        </a:spcAft>
                      </a:pPr>
                      <a:r>
                        <a:rPr lang="en-US" sz="2400" dirty="0">
                          <a:solidFill>
                            <a:srgbClr val="000000"/>
                          </a:solidFill>
                          <a:effectLst/>
                          <a:latin typeface="Perpetua" panose="02020502060401020303" pitchFamily="18" charset="0"/>
                          <a:ea typeface="Times New Roman" panose="02020603050405020304" pitchFamily="18" charset="0"/>
                        </a:rPr>
                        <a:t>4) Abstract class </a:t>
                      </a:r>
                      <a:r>
                        <a:rPr lang="en-US" sz="2400" b="1" dirty="0">
                          <a:solidFill>
                            <a:srgbClr val="000000"/>
                          </a:solidFill>
                          <a:effectLst/>
                          <a:latin typeface="Perpetua" panose="02020502060401020303" pitchFamily="18" charset="0"/>
                          <a:ea typeface="Times New Roman" panose="02020603050405020304" pitchFamily="18" charset="0"/>
                        </a:rPr>
                        <a:t>can provide the implementation of interface</a:t>
                      </a:r>
                      <a:r>
                        <a:rPr lang="en-US" sz="2400" dirty="0">
                          <a:solidFill>
                            <a:srgbClr val="000000"/>
                          </a:solidFill>
                          <a:effectLst/>
                          <a:latin typeface="Perpetua" panose="02020502060401020303" pitchFamily="18" charset="0"/>
                          <a:ea typeface="Times New Roman" panose="02020603050405020304" pitchFamily="18" charset="0"/>
                        </a:rPr>
                        <a:t>.</a:t>
                      </a:r>
                      <a:endParaRPr lang="en-US" sz="2400" dirty="0">
                        <a:effectLst/>
                        <a:latin typeface="Perpetua" panose="02020502060401020303" pitchFamily="18" charset="0"/>
                        <a:ea typeface="Times New Roman" panose="02020603050405020304" pitchFamily="18" charset="0"/>
                      </a:endParaRPr>
                    </a:p>
                  </a:txBody>
                  <a:tcPr marL="61875" marR="61875" marT="61875" marB="6187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gn="just">
                        <a:lnSpc>
                          <a:spcPts val="1725"/>
                        </a:lnSpc>
                        <a:spcBef>
                          <a:spcPts val="0"/>
                        </a:spcBef>
                        <a:spcAft>
                          <a:spcPts val="0"/>
                        </a:spcAft>
                      </a:pPr>
                      <a:r>
                        <a:rPr lang="en-US" sz="2400" dirty="0">
                          <a:solidFill>
                            <a:srgbClr val="000000"/>
                          </a:solidFill>
                          <a:effectLst/>
                          <a:latin typeface="Perpetua" panose="02020502060401020303" pitchFamily="18" charset="0"/>
                          <a:ea typeface="Times New Roman" panose="02020603050405020304" pitchFamily="18" charset="0"/>
                        </a:rPr>
                        <a:t>Interface </a:t>
                      </a:r>
                      <a:r>
                        <a:rPr lang="en-US" sz="2400" b="1" dirty="0">
                          <a:solidFill>
                            <a:srgbClr val="000000"/>
                          </a:solidFill>
                          <a:effectLst/>
                          <a:latin typeface="Perpetua" panose="02020502060401020303" pitchFamily="18" charset="0"/>
                          <a:ea typeface="Times New Roman" panose="02020603050405020304" pitchFamily="18" charset="0"/>
                        </a:rPr>
                        <a:t>can't provide the implementation of abstract class</a:t>
                      </a:r>
                      <a:r>
                        <a:rPr lang="en-US" sz="2400" dirty="0">
                          <a:solidFill>
                            <a:srgbClr val="000000"/>
                          </a:solidFill>
                          <a:effectLst/>
                          <a:latin typeface="Perpetua" panose="02020502060401020303" pitchFamily="18" charset="0"/>
                          <a:ea typeface="Times New Roman" panose="02020603050405020304" pitchFamily="18" charset="0"/>
                        </a:rPr>
                        <a:t>.</a:t>
                      </a:r>
                      <a:endParaRPr lang="en-US" sz="2400" dirty="0">
                        <a:effectLst/>
                        <a:latin typeface="Perpetua" panose="02020502060401020303" pitchFamily="18" charset="0"/>
                        <a:ea typeface="Times New Roman" panose="02020603050405020304" pitchFamily="18" charset="0"/>
                      </a:endParaRPr>
                    </a:p>
                  </a:txBody>
                  <a:tcPr marL="61875" marR="61875" marT="61875" marB="6187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691588">
                <a:tc>
                  <a:txBody>
                    <a:bodyPr/>
                    <a:lstStyle/>
                    <a:p>
                      <a:pPr marL="190500" marR="0" algn="just">
                        <a:lnSpc>
                          <a:spcPts val="1725"/>
                        </a:lnSpc>
                        <a:spcBef>
                          <a:spcPts val="0"/>
                        </a:spcBef>
                        <a:spcAft>
                          <a:spcPts val="0"/>
                        </a:spcAft>
                      </a:pPr>
                      <a:r>
                        <a:rPr lang="en-US" sz="2400">
                          <a:solidFill>
                            <a:srgbClr val="000000"/>
                          </a:solidFill>
                          <a:effectLst/>
                          <a:latin typeface="Perpetua" panose="02020502060401020303" pitchFamily="18" charset="0"/>
                          <a:ea typeface="Times New Roman" panose="02020603050405020304" pitchFamily="18" charset="0"/>
                        </a:rPr>
                        <a:t>5) The </a:t>
                      </a:r>
                      <a:r>
                        <a:rPr lang="en-US" sz="2400" b="1">
                          <a:solidFill>
                            <a:srgbClr val="000000"/>
                          </a:solidFill>
                          <a:effectLst/>
                          <a:latin typeface="Perpetua" panose="02020502060401020303" pitchFamily="18" charset="0"/>
                          <a:ea typeface="Times New Roman" panose="02020603050405020304" pitchFamily="18" charset="0"/>
                        </a:rPr>
                        <a:t>abstract keyword</a:t>
                      </a:r>
                      <a:r>
                        <a:rPr lang="en-US" sz="2400">
                          <a:solidFill>
                            <a:srgbClr val="000000"/>
                          </a:solidFill>
                          <a:effectLst/>
                          <a:latin typeface="Perpetua" panose="02020502060401020303" pitchFamily="18" charset="0"/>
                          <a:ea typeface="Times New Roman" panose="02020603050405020304" pitchFamily="18" charset="0"/>
                        </a:rPr>
                        <a:t> is used to declare abstract class.</a:t>
                      </a:r>
                      <a:endParaRPr lang="en-US" sz="2400">
                        <a:effectLst/>
                        <a:latin typeface="Perpetua" panose="02020502060401020303" pitchFamily="18" charset="0"/>
                        <a:ea typeface="Times New Roman" panose="02020603050405020304" pitchFamily="18" charset="0"/>
                      </a:endParaRPr>
                    </a:p>
                  </a:txBody>
                  <a:tcPr marL="61875" marR="61875" marT="61875" marB="6187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gn="just">
                        <a:lnSpc>
                          <a:spcPts val="1725"/>
                        </a:lnSpc>
                        <a:spcBef>
                          <a:spcPts val="0"/>
                        </a:spcBef>
                        <a:spcAft>
                          <a:spcPts val="0"/>
                        </a:spcAft>
                      </a:pPr>
                      <a:r>
                        <a:rPr lang="en-US" sz="2400" dirty="0">
                          <a:solidFill>
                            <a:srgbClr val="000000"/>
                          </a:solidFill>
                          <a:effectLst/>
                          <a:latin typeface="Perpetua" panose="02020502060401020303" pitchFamily="18" charset="0"/>
                          <a:ea typeface="Times New Roman" panose="02020603050405020304" pitchFamily="18" charset="0"/>
                        </a:rPr>
                        <a:t>The </a:t>
                      </a:r>
                      <a:r>
                        <a:rPr lang="en-US" sz="2400" b="1" dirty="0">
                          <a:solidFill>
                            <a:srgbClr val="000000"/>
                          </a:solidFill>
                          <a:effectLst/>
                          <a:latin typeface="Perpetua" panose="02020502060401020303" pitchFamily="18" charset="0"/>
                          <a:ea typeface="Times New Roman" panose="02020603050405020304" pitchFamily="18" charset="0"/>
                        </a:rPr>
                        <a:t>interface keyword</a:t>
                      </a:r>
                      <a:r>
                        <a:rPr lang="en-US" sz="2400" dirty="0">
                          <a:solidFill>
                            <a:srgbClr val="000000"/>
                          </a:solidFill>
                          <a:effectLst/>
                          <a:latin typeface="Perpetua" panose="02020502060401020303" pitchFamily="18" charset="0"/>
                          <a:ea typeface="Times New Roman" panose="02020603050405020304" pitchFamily="18" charset="0"/>
                        </a:rPr>
                        <a:t> is used to declare interface.</a:t>
                      </a:r>
                      <a:endParaRPr lang="en-US" sz="2400" dirty="0">
                        <a:effectLst/>
                        <a:latin typeface="Perpetua" panose="02020502060401020303" pitchFamily="18" charset="0"/>
                        <a:ea typeface="Times New Roman" panose="02020603050405020304" pitchFamily="18" charset="0"/>
                      </a:endParaRPr>
                    </a:p>
                  </a:txBody>
                  <a:tcPr marL="61875" marR="61875" marT="61875" marB="6187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374917">
                <a:tc>
                  <a:txBody>
                    <a:bodyPr/>
                    <a:lstStyle/>
                    <a:p>
                      <a:pPr marL="190500" marR="0" algn="l">
                        <a:lnSpc>
                          <a:spcPts val="1725"/>
                        </a:lnSpc>
                        <a:spcBef>
                          <a:spcPts val="0"/>
                        </a:spcBef>
                        <a:spcAft>
                          <a:spcPts val="0"/>
                        </a:spcAft>
                      </a:pPr>
                      <a:r>
                        <a:rPr lang="en-US" sz="2400" dirty="0">
                          <a:solidFill>
                            <a:srgbClr val="000000"/>
                          </a:solidFill>
                          <a:effectLst/>
                          <a:latin typeface="Perpetua" panose="02020502060401020303" pitchFamily="18" charset="0"/>
                          <a:ea typeface="Times New Roman" panose="02020603050405020304" pitchFamily="18" charset="0"/>
                        </a:rPr>
                        <a:t>6)</a:t>
                      </a:r>
                      <a:r>
                        <a:rPr lang="en-US" sz="2400" b="1" dirty="0">
                          <a:solidFill>
                            <a:srgbClr val="000000"/>
                          </a:solidFill>
                          <a:effectLst/>
                          <a:latin typeface="Perpetua" panose="02020502060401020303" pitchFamily="18" charset="0"/>
                          <a:ea typeface="Times New Roman" panose="02020603050405020304" pitchFamily="18" charset="0"/>
                        </a:rPr>
                        <a:t>Example:</a:t>
                      </a:r>
                      <a:br>
                        <a:rPr lang="en-US" sz="2400" dirty="0">
                          <a:solidFill>
                            <a:srgbClr val="000000"/>
                          </a:solidFill>
                          <a:effectLst/>
                          <a:latin typeface="Perpetua" panose="02020502060401020303" pitchFamily="18" charset="0"/>
                          <a:ea typeface="Times New Roman" panose="02020603050405020304" pitchFamily="18" charset="0"/>
                        </a:rPr>
                      </a:br>
                      <a:r>
                        <a:rPr lang="en-US" sz="2400" dirty="0">
                          <a:solidFill>
                            <a:srgbClr val="000000"/>
                          </a:solidFill>
                          <a:effectLst/>
                          <a:latin typeface="Perpetua" panose="02020502060401020303" pitchFamily="18" charset="0"/>
                          <a:ea typeface="Times New Roman" panose="02020603050405020304" pitchFamily="18" charset="0"/>
                        </a:rPr>
                        <a:t>public abstract class Shape</a:t>
                      </a:r>
                    </a:p>
                    <a:p>
                      <a:pPr marL="190500" marR="0" algn="l">
                        <a:lnSpc>
                          <a:spcPts val="1725"/>
                        </a:lnSpc>
                        <a:spcBef>
                          <a:spcPts val="0"/>
                        </a:spcBef>
                        <a:spcAft>
                          <a:spcPts val="0"/>
                        </a:spcAft>
                      </a:pPr>
                      <a:r>
                        <a:rPr lang="en-US" sz="2400" dirty="0">
                          <a:solidFill>
                            <a:srgbClr val="000000"/>
                          </a:solidFill>
                          <a:effectLst/>
                          <a:latin typeface="Perpetua" panose="02020502060401020303" pitchFamily="18" charset="0"/>
                          <a:ea typeface="Times New Roman" panose="02020603050405020304" pitchFamily="18" charset="0"/>
                        </a:rPr>
                        <a:t>{</a:t>
                      </a:r>
                      <a:br>
                        <a:rPr lang="en-US" sz="2400" dirty="0">
                          <a:solidFill>
                            <a:srgbClr val="000000"/>
                          </a:solidFill>
                          <a:effectLst/>
                          <a:latin typeface="Perpetua" panose="02020502060401020303" pitchFamily="18" charset="0"/>
                          <a:ea typeface="Times New Roman" panose="02020603050405020304" pitchFamily="18" charset="0"/>
                        </a:rPr>
                      </a:br>
                      <a:r>
                        <a:rPr lang="en-US" sz="2400" dirty="0">
                          <a:solidFill>
                            <a:srgbClr val="000000"/>
                          </a:solidFill>
                          <a:effectLst/>
                          <a:latin typeface="Perpetua" panose="02020502060401020303" pitchFamily="18" charset="0"/>
                          <a:ea typeface="Times New Roman" panose="02020603050405020304" pitchFamily="18" charset="0"/>
                        </a:rPr>
                        <a:t>           public abstract void draw();</a:t>
                      </a:r>
                      <a:br>
                        <a:rPr lang="en-US" sz="2400" dirty="0">
                          <a:solidFill>
                            <a:srgbClr val="000000"/>
                          </a:solidFill>
                          <a:effectLst/>
                          <a:latin typeface="Perpetua" panose="02020502060401020303" pitchFamily="18" charset="0"/>
                          <a:ea typeface="Times New Roman" panose="02020603050405020304" pitchFamily="18" charset="0"/>
                        </a:rPr>
                      </a:br>
                      <a:r>
                        <a:rPr lang="en-US" sz="2400" dirty="0">
                          <a:solidFill>
                            <a:srgbClr val="000000"/>
                          </a:solidFill>
                          <a:effectLst/>
                          <a:latin typeface="Perpetua" panose="02020502060401020303" pitchFamily="18" charset="0"/>
                          <a:ea typeface="Times New Roman" panose="02020603050405020304" pitchFamily="18" charset="0"/>
                        </a:rPr>
                        <a:t>}</a:t>
                      </a:r>
                      <a:endParaRPr lang="en-US" sz="2400" dirty="0">
                        <a:effectLst/>
                        <a:latin typeface="Perpetua" panose="02020502060401020303" pitchFamily="18" charset="0"/>
                        <a:ea typeface="Times New Roman" panose="02020603050405020304" pitchFamily="18" charset="0"/>
                      </a:endParaRPr>
                    </a:p>
                  </a:txBody>
                  <a:tcPr marL="61875" marR="61875" marT="61875" marB="6187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gn="l">
                        <a:lnSpc>
                          <a:spcPts val="1725"/>
                        </a:lnSpc>
                        <a:spcBef>
                          <a:spcPts val="0"/>
                        </a:spcBef>
                        <a:spcAft>
                          <a:spcPts val="0"/>
                        </a:spcAft>
                      </a:pPr>
                      <a:r>
                        <a:rPr lang="en-US" sz="2400" b="1" dirty="0">
                          <a:solidFill>
                            <a:srgbClr val="000000"/>
                          </a:solidFill>
                          <a:effectLst/>
                          <a:latin typeface="Perpetua" panose="02020502060401020303" pitchFamily="18" charset="0"/>
                          <a:ea typeface="Times New Roman" panose="02020603050405020304" pitchFamily="18" charset="0"/>
                        </a:rPr>
                        <a:t>Example:</a:t>
                      </a:r>
                      <a:br>
                        <a:rPr lang="en-US" sz="2400" dirty="0">
                          <a:solidFill>
                            <a:srgbClr val="000000"/>
                          </a:solidFill>
                          <a:effectLst/>
                          <a:latin typeface="Perpetua" panose="02020502060401020303" pitchFamily="18" charset="0"/>
                          <a:ea typeface="Times New Roman" panose="02020603050405020304" pitchFamily="18" charset="0"/>
                        </a:rPr>
                      </a:br>
                      <a:r>
                        <a:rPr lang="en-US" sz="2400" dirty="0">
                          <a:solidFill>
                            <a:srgbClr val="000000"/>
                          </a:solidFill>
                          <a:effectLst/>
                          <a:latin typeface="Perpetua" panose="02020502060401020303" pitchFamily="18" charset="0"/>
                          <a:ea typeface="Times New Roman" panose="02020603050405020304" pitchFamily="18" charset="0"/>
                        </a:rPr>
                        <a:t>public interface Drawable</a:t>
                      </a:r>
                    </a:p>
                    <a:p>
                      <a:pPr marL="190500" marR="0" algn="l">
                        <a:lnSpc>
                          <a:spcPts val="1725"/>
                        </a:lnSpc>
                        <a:spcBef>
                          <a:spcPts val="0"/>
                        </a:spcBef>
                        <a:spcAft>
                          <a:spcPts val="0"/>
                        </a:spcAft>
                      </a:pPr>
                      <a:r>
                        <a:rPr lang="en-US" sz="2400" dirty="0">
                          <a:solidFill>
                            <a:srgbClr val="000000"/>
                          </a:solidFill>
                          <a:effectLst/>
                          <a:latin typeface="Perpetua" panose="02020502060401020303" pitchFamily="18" charset="0"/>
                          <a:ea typeface="Times New Roman" panose="02020603050405020304" pitchFamily="18" charset="0"/>
                        </a:rPr>
                        <a:t>{</a:t>
                      </a:r>
                      <a:br>
                        <a:rPr lang="en-US" sz="2400" dirty="0">
                          <a:solidFill>
                            <a:srgbClr val="000000"/>
                          </a:solidFill>
                          <a:effectLst/>
                          <a:latin typeface="Perpetua" panose="02020502060401020303" pitchFamily="18" charset="0"/>
                          <a:ea typeface="Times New Roman" panose="02020603050405020304" pitchFamily="18" charset="0"/>
                        </a:rPr>
                      </a:br>
                      <a:r>
                        <a:rPr lang="en-US" sz="2400" dirty="0">
                          <a:solidFill>
                            <a:srgbClr val="000000"/>
                          </a:solidFill>
                          <a:effectLst/>
                          <a:latin typeface="Perpetua" panose="02020502060401020303" pitchFamily="18" charset="0"/>
                          <a:ea typeface="Times New Roman" panose="02020603050405020304" pitchFamily="18" charset="0"/>
                        </a:rPr>
                        <a:t>        void draw();</a:t>
                      </a:r>
                      <a:br>
                        <a:rPr lang="en-US" sz="2400" dirty="0">
                          <a:solidFill>
                            <a:srgbClr val="000000"/>
                          </a:solidFill>
                          <a:effectLst/>
                          <a:latin typeface="Perpetua" panose="02020502060401020303" pitchFamily="18" charset="0"/>
                          <a:ea typeface="Times New Roman" panose="02020603050405020304" pitchFamily="18" charset="0"/>
                        </a:rPr>
                      </a:br>
                      <a:r>
                        <a:rPr lang="en-US" sz="2400" dirty="0">
                          <a:solidFill>
                            <a:srgbClr val="000000"/>
                          </a:solidFill>
                          <a:effectLst/>
                          <a:latin typeface="Perpetua" panose="02020502060401020303" pitchFamily="18" charset="0"/>
                          <a:ea typeface="Times New Roman" panose="02020603050405020304" pitchFamily="18" charset="0"/>
                        </a:rPr>
                        <a:t>}</a:t>
                      </a:r>
                      <a:endParaRPr lang="en-US" sz="2400" dirty="0">
                        <a:effectLst/>
                        <a:latin typeface="Perpetua" panose="02020502060401020303" pitchFamily="18" charset="0"/>
                        <a:ea typeface="Times New Roman" panose="02020603050405020304" pitchFamily="18" charset="0"/>
                      </a:endParaRPr>
                    </a:p>
                  </a:txBody>
                  <a:tcPr marL="61875" marR="61875" marT="61875" marB="6187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
        <p:nvSpPr>
          <p:cNvPr id="2" name="Footer Placeholder 1">
            <a:extLst>
              <a:ext uri="{FF2B5EF4-FFF2-40B4-BE49-F238E27FC236}">
                <a16:creationId xmlns:a16="http://schemas.microsoft.com/office/drawing/2014/main" id="{56006EB8-F22D-40FB-AFC0-6A692DD5BC49}"/>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1D0F3DCF-2052-4AB5-8A1A-A1E1B7FC4BA7}"/>
              </a:ext>
            </a:extLst>
          </p:cNvPr>
          <p:cNvSpPr>
            <a:spLocks noGrp="1"/>
          </p:cNvSpPr>
          <p:nvPr>
            <p:ph type="sldNum" sz="quarter" idx="12"/>
          </p:nvPr>
        </p:nvSpPr>
        <p:spPr/>
        <p:txBody>
          <a:bodyPr/>
          <a:lstStyle/>
          <a:p>
            <a:fld id="{5FA48C45-9521-491C-91CF-B3D0F067F577}" type="slidenum">
              <a:rPr lang="en-IN" smtClean="0"/>
              <a:t>104</a:t>
            </a:fld>
            <a:endParaRPr lang="en-IN"/>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FDC812-8E5D-47E4-827F-D830CE099CC4}"/>
              </a:ext>
            </a:extLst>
          </p:cNvPr>
          <p:cNvSpPr>
            <a:spLocks noGrp="1"/>
          </p:cNvSpPr>
          <p:nvPr>
            <p:ph idx="1"/>
          </p:nvPr>
        </p:nvSpPr>
        <p:spPr>
          <a:xfrm>
            <a:off x="285750" y="257175"/>
            <a:ext cx="11068050" cy="5919788"/>
          </a:xfrm>
        </p:spPr>
        <p:txBody>
          <a:bodyPr>
            <a:noAutofit/>
          </a:bodyPr>
          <a:lstStyle/>
          <a:p>
            <a:pPr marL="0" indent="0">
              <a:spcBef>
                <a:spcPts val="0"/>
              </a:spcBef>
              <a:buNone/>
            </a:pPr>
            <a:r>
              <a:rPr lang="en-IN" sz="2200" dirty="0">
                <a:latin typeface="Times New Roman" panose="02020603050405020304" pitchFamily="18" charset="0"/>
                <a:cs typeface="Times New Roman" panose="02020603050405020304" pitchFamily="18" charset="0"/>
              </a:rPr>
              <a:t>interface calculate</a:t>
            </a:r>
          </a:p>
          <a:p>
            <a:pPr marL="0" indent="0">
              <a:spcBef>
                <a:spcPts val="0"/>
              </a:spcBef>
              <a:buNone/>
            </a:pPr>
            <a:r>
              <a:rPr lang="en-IN" sz="2200" dirty="0">
                <a:latin typeface="Times New Roman" panose="02020603050405020304" pitchFamily="18" charset="0"/>
                <a:cs typeface="Times New Roman" panose="02020603050405020304" pitchFamily="18" charset="0"/>
              </a:rPr>
              <a:t>{</a:t>
            </a:r>
          </a:p>
          <a:p>
            <a:pPr marL="0" indent="0">
              <a:spcBef>
                <a:spcPts val="0"/>
              </a:spcBef>
              <a:buNone/>
            </a:pPr>
            <a:r>
              <a:rPr lang="en-IN" sz="2200" dirty="0">
                <a:latin typeface="Times New Roman" panose="02020603050405020304" pitchFamily="18" charset="0"/>
                <a:cs typeface="Times New Roman" panose="02020603050405020304" pitchFamily="18" charset="0"/>
              </a:rPr>
              <a:t>	void </a:t>
            </a:r>
            <a:r>
              <a:rPr lang="en-IN" sz="2200" dirty="0" err="1">
                <a:latin typeface="Times New Roman" panose="02020603050405020304" pitchFamily="18" charset="0"/>
                <a:cs typeface="Times New Roman" panose="02020603050405020304" pitchFamily="18" charset="0"/>
              </a:rPr>
              <a:t>cal</a:t>
            </a:r>
            <a:r>
              <a:rPr lang="en-IN" sz="2200" dirty="0">
                <a:latin typeface="Times New Roman" panose="02020603050405020304" pitchFamily="18" charset="0"/>
                <a:cs typeface="Times New Roman" panose="02020603050405020304" pitchFamily="18" charset="0"/>
              </a:rPr>
              <a:t>(int item);</a:t>
            </a:r>
          </a:p>
          <a:p>
            <a:pPr marL="0" indent="0">
              <a:spcBef>
                <a:spcPts val="0"/>
              </a:spcBef>
              <a:buNone/>
            </a:pPr>
            <a:r>
              <a:rPr lang="en-IN" sz="2200" dirty="0">
                <a:latin typeface="Times New Roman" panose="02020603050405020304" pitchFamily="18" charset="0"/>
                <a:cs typeface="Times New Roman" panose="02020603050405020304" pitchFamily="18" charset="0"/>
              </a:rPr>
              <a:t>}</a:t>
            </a:r>
          </a:p>
          <a:p>
            <a:pPr marL="0" indent="0">
              <a:spcBef>
                <a:spcPts val="0"/>
              </a:spcBef>
              <a:buNone/>
            </a:pPr>
            <a:r>
              <a:rPr lang="en-IN" sz="2200" dirty="0">
                <a:latin typeface="Times New Roman" panose="02020603050405020304" pitchFamily="18" charset="0"/>
                <a:cs typeface="Times New Roman" panose="02020603050405020304" pitchFamily="18" charset="0"/>
              </a:rPr>
              <a:t>class display implements calculate</a:t>
            </a:r>
          </a:p>
          <a:p>
            <a:pPr marL="0" indent="0">
              <a:spcBef>
                <a:spcPts val="0"/>
              </a:spcBef>
              <a:buNone/>
            </a:pPr>
            <a:r>
              <a:rPr lang="en-IN" sz="2200" dirty="0">
                <a:latin typeface="Times New Roman" panose="02020603050405020304" pitchFamily="18" charset="0"/>
                <a:cs typeface="Times New Roman" panose="02020603050405020304" pitchFamily="18" charset="0"/>
              </a:rPr>
              <a:t>{</a:t>
            </a:r>
          </a:p>
          <a:p>
            <a:pPr marL="0" indent="0">
              <a:spcBef>
                <a:spcPts val="0"/>
              </a:spcBef>
              <a:buNone/>
            </a:pPr>
            <a:r>
              <a:rPr lang="en-IN" sz="2200" dirty="0">
                <a:latin typeface="Times New Roman" panose="02020603050405020304" pitchFamily="18" charset="0"/>
                <a:cs typeface="Times New Roman" panose="02020603050405020304" pitchFamily="18" charset="0"/>
              </a:rPr>
              <a:t>	int x;</a:t>
            </a:r>
          </a:p>
          <a:p>
            <a:pPr marL="0" indent="0">
              <a:spcBef>
                <a:spcPts val="0"/>
              </a:spcBef>
              <a:buNone/>
            </a:pPr>
            <a:r>
              <a:rPr lang="en-IN" sz="2200" dirty="0">
                <a:latin typeface="Times New Roman" panose="02020603050405020304" pitchFamily="18" charset="0"/>
                <a:cs typeface="Times New Roman" panose="02020603050405020304" pitchFamily="18" charset="0"/>
              </a:rPr>
              <a:t>	public void </a:t>
            </a:r>
            <a:r>
              <a:rPr lang="en-IN" sz="2200" dirty="0" err="1">
                <a:latin typeface="Times New Roman" panose="02020603050405020304" pitchFamily="18" charset="0"/>
                <a:cs typeface="Times New Roman" panose="02020603050405020304" pitchFamily="18" charset="0"/>
              </a:rPr>
              <a:t>cal</a:t>
            </a:r>
            <a:r>
              <a:rPr lang="en-IN" sz="2200" dirty="0">
                <a:latin typeface="Times New Roman" panose="02020603050405020304" pitchFamily="18" charset="0"/>
                <a:cs typeface="Times New Roman" panose="02020603050405020304" pitchFamily="18" charset="0"/>
              </a:rPr>
              <a:t>(int item)</a:t>
            </a:r>
          </a:p>
          <a:p>
            <a:pPr marL="0" indent="0">
              <a:spcBef>
                <a:spcPts val="0"/>
              </a:spcBef>
              <a:buNone/>
            </a:pPr>
            <a:r>
              <a:rPr lang="en-IN" sz="2200" dirty="0">
                <a:latin typeface="Times New Roman" panose="02020603050405020304" pitchFamily="18" charset="0"/>
                <a:cs typeface="Times New Roman" panose="02020603050405020304" pitchFamily="18" charset="0"/>
              </a:rPr>
              <a:t>	{</a:t>
            </a:r>
          </a:p>
          <a:p>
            <a:pPr marL="0" indent="0">
              <a:spcBef>
                <a:spcPts val="0"/>
              </a:spcBef>
              <a:buNone/>
            </a:pPr>
            <a:r>
              <a:rPr lang="en-IN" sz="2200" dirty="0">
                <a:latin typeface="Times New Roman" panose="02020603050405020304" pitchFamily="18" charset="0"/>
                <a:cs typeface="Times New Roman" panose="02020603050405020304" pitchFamily="18" charset="0"/>
              </a:rPr>
              <a:t>		x = item * item; </a:t>
            </a:r>
          </a:p>
          <a:p>
            <a:pPr marL="0" indent="0">
              <a:spcBef>
                <a:spcPts val="0"/>
              </a:spcBef>
              <a:buNone/>
            </a:pPr>
            <a:r>
              <a:rPr lang="en-IN" sz="2200" dirty="0">
                <a:latin typeface="Times New Roman" panose="02020603050405020304" pitchFamily="18" charset="0"/>
                <a:cs typeface="Times New Roman" panose="02020603050405020304" pitchFamily="18" charset="0"/>
              </a:rPr>
              <a:t>	}</a:t>
            </a:r>
          </a:p>
          <a:p>
            <a:pPr marL="0" indent="0">
              <a:spcBef>
                <a:spcPts val="0"/>
              </a:spcBef>
              <a:buNone/>
            </a:pPr>
            <a:r>
              <a:rPr lang="en-IN" sz="2200" dirty="0">
                <a:latin typeface="Times New Roman" panose="02020603050405020304" pitchFamily="18" charset="0"/>
                <a:cs typeface="Times New Roman" panose="02020603050405020304" pitchFamily="18" charset="0"/>
              </a:rPr>
              <a:t>}</a:t>
            </a:r>
          </a:p>
          <a:p>
            <a:pPr marL="0" indent="0">
              <a:spcBef>
                <a:spcPts val="0"/>
              </a:spcBef>
              <a:buNone/>
            </a:pPr>
            <a:r>
              <a:rPr lang="en-IN" sz="2200" dirty="0">
                <a:latin typeface="Times New Roman" panose="02020603050405020304" pitchFamily="18" charset="0"/>
                <a:cs typeface="Times New Roman" panose="02020603050405020304" pitchFamily="18" charset="0"/>
              </a:rPr>
              <a:t>class interfaces</a:t>
            </a:r>
          </a:p>
          <a:p>
            <a:pPr marL="0" indent="0">
              <a:spcBef>
                <a:spcPts val="0"/>
              </a:spcBef>
              <a:buNone/>
            </a:pPr>
            <a:r>
              <a:rPr lang="en-IN" sz="2200" dirty="0">
                <a:latin typeface="Times New Roman" panose="02020603050405020304" pitchFamily="18" charset="0"/>
                <a:cs typeface="Times New Roman" panose="02020603050405020304" pitchFamily="18" charset="0"/>
              </a:rPr>
              <a:t>{</a:t>
            </a:r>
          </a:p>
          <a:p>
            <a:pPr marL="0" indent="0">
              <a:spcBef>
                <a:spcPts val="0"/>
              </a:spcBef>
              <a:buNone/>
            </a:pPr>
            <a:r>
              <a:rPr lang="en-IN" sz="2200" dirty="0">
                <a:latin typeface="Times New Roman" panose="02020603050405020304" pitchFamily="18" charset="0"/>
                <a:cs typeface="Times New Roman" panose="02020603050405020304" pitchFamily="18" charset="0"/>
              </a:rPr>
              <a:t>	public static void main(String </a:t>
            </a:r>
            <a:r>
              <a:rPr lang="en-IN" sz="2200" dirty="0" err="1">
                <a:latin typeface="Times New Roman" panose="02020603050405020304" pitchFamily="18" charset="0"/>
                <a:cs typeface="Times New Roman" panose="02020603050405020304" pitchFamily="18" charset="0"/>
              </a:rPr>
              <a:t>args</a:t>
            </a:r>
            <a:r>
              <a:rPr lang="en-IN" sz="2200" dirty="0">
                <a:latin typeface="Times New Roman" panose="02020603050405020304" pitchFamily="18" charset="0"/>
                <a:cs typeface="Times New Roman" panose="02020603050405020304" pitchFamily="18" charset="0"/>
              </a:rPr>
              <a:t>[])</a:t>
            </a:r>
          </a:p>
          <a:p>
            <a:pPr marL="0" indent="0">
              <a:spcBef>
                <a:spcPts val="0"/>
              </a:spcBef>
              <a:buNone/>
            </a:pPr>
            <a:r>
              <a:rPr lang="en-IN" sz="2200" dirty="0">
                <a:latin typeface="Times New Roman" panose="02020603050405020304" pitchFamily="18" charset="0"/>
                <a:cs typeface="Times New Roman" panose="02020603050405020304" pitchFamily="18" charset="0"/>
              </a:rPr>
              <a:t>	{</a:t>
            </a:r>
          </a:p>
          <a:p>
            <a:pPr marL="0" indent="0">
              <a:spcBef>
                <a:spcPts val="0"/>
              </a:spcBef>
              <a:buNone/>
            </a:pPr>
            <a:r>
              <a:rPr lang="en-IN" sz="2200" dirty="0">
                <a:latin typeface="Times New Roman" panose="02020603050405020304" pitchFamily="18" charset="0"/>
                <a:cs typeface="Times New Roman" panose="02020603050405020304" pitchFamily="18" charset="0"/>
              </a:rPr>
              <a:t>		display </a:t>
            </a:r>
            <a:r>
              <a:rPr lang="en-IN" sz="2200" dirty="0" err="1">
                <a:latin typeface="Times New Roman" panose="02020603050405020304" pitchFamily="18" charset="0"/>
                <a:cs typeface="Times New Roman" panose="02020603050405020304" pitchFamily="18" charset="0"/>
              </a:rPr>
              <a:t>arr</a:t>
            </a:r>
            <a:r>
              <a:rPr lang="en-IN" sz="2200" dirty="0">
                <a:latin typeface="Times New Roman" panose="02020603050405020304" pitchFamily="18" charset="0"/>
                <a:cs typeface="Times New Roman" panose="02020603050405020304" pitchFamily="18" charset="0"/>
              </a:rPr>
              <a:t> = new display;</a:t>
            </a:r>
          </a:p>
          <a:p>
            <a:pPr marL="0" indent="0">
              <a:spcBef>
                <a:spcPts val="0"/>
              </a:spcBef>
              <a:buNone/>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arr.x</a:t>
            </a:r>
            <a:r>
              <a:rPr lang="en-IN" sz="2200" dirty="0">
                <a:latin typeface="Times New Roman" panose="02020603050405020304" pitchFamily="18" charset="0"/>
                <a:cs typeface="Times New Roman" panose="02020603050405020304" pitchFamily="18" charset="0"/>
              </a:rPr>
              <a:t> = 0; </a:t>
            </a:r>
          </a:p>
          <a:p>
            <a:pPr marL="0" indent="0">
              <a:spcBef>
                <a:spcPts val="0"/>
              </a:spcBef>
              <a:buNone/>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arr.cal</a:t>
            </a:r>
            <a:r>
              <a:rPr lang="en-IN" sz="2200" dirty="0">
                <a:latin typeface="Times New Roman" panose="02020603050405020304" pitchFamily="18" charset="0"/>
                <a:cs typeface="Times New Roman" panose="02020603050405020304" pitchFamily="18" charset="0"/>
              </a:rPr>
              <a:t>(2);</a:t>
            </a:r>
          </a:p>
          <a:p>
            <a:pPr marL="0" indent="0">
              <a:spcBef>
                <a:spcPts val="0"/>
              </a:spcBef>
              <a:buNone/>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System.out.print</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arr.x</a:t>
            </a:r>
            <a:r>
              <a:rPr lang="en-IN" sz="2200" dirty="0">
                <a:latin typeface="Times New Roman" panose="02020603050405020304" pitchFamily="18" charset="0"/>
                <a:cs typeface="Times New Roman" panose="02020603050405020304" pitchFamily="18" charset="0"/>
              </a:rPr>
              <a:t>);</a:t>
            </a:r>
          </a:p>
          <a:p>
            <a:pPr marL="0" indent="0">
              <a:spcBef>
                <a:spcPts val="0"/>
              </a:spcBef>
              <a:buNone/>
            </a:pPr>
            <a:r>
              <a:rPr lang="en-IN" sz="2200" dirty="0">
                <a:latin typeface="Times New Roman" panose="02020603050405020304" pitchFamily="18" charset="0"/>
                <a:cs typeface="Times New Roman" panose="02020603050405020304" pitchFamily="18" charset="0"/>
              </a:rPr>
              <a:t>	}</a:t>
            </a:r>
          </a:p>
          <a:p>
            <a:pPr marL="0" indent="0">
              <a:spcBef>
                <a:spcPts val="0"/>
              </a:spcBef>
              <a:buNone/>
            </a:pPr>
            <a:r>
              <a:rPr lang="en-IN" sz="2200" dirty="0">
                <a:latin typeface="Times New Roman" panose="02020603050405020304" pitchFamily="18" charset="0"/>
                <a:cs typeface="Times New Roman" panose="02020603050405020304" pitchFamily="18" charset="0"/>
              </a:rPr>
              <a:t>}</a:t>
            </a:r>
          </a:p>
          <a:p>
            <a:pPr marL="0" indent="0">
              <a:spcBef>
                <a:spcPts val="0"/>
              </a:spcBef>
              <a:buNone/>
            </a:pPr>
            <a:endParaRPr lang="en-IN" sz="2200" dirty="0">
              <a:latin typeface="Times New Roman" panose="02020603050405020304" pitchFamily="18" charset="0"/>
              <a:cs typeface="Times New Roman" panose="02020603050405020304" pitchFamily="18" charset="0"/>
            </a:endParaRPr>
          </a:p>
          <a:p>
            <a:pPr marL="0" indent="0">
              <a:spcBef>
                <a:spcPts val="0"/>
              </a:spcBef>
              <a:buNone/>
            </a:pPr>
            <a:endParaRPr lang="en-IN"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7C42C37-BB52-4CEF-B5E7-883A890776F0}"/>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0F760FAE-F8B2-4EAE-941E-AF6064E300E6}"/>
              </a:ext>
            </a:extLst>
          </p:cNvPr>
          <p:cNvSpPr>
            <a:spLocks noGrp="1"/>
          </p:cNvSpPr>
          <p:nvPr>
            <p:ph type="sldNum" sz="quarter" idx="12"/>
          </p:nvPr>
        </p:nvSpPr>
        <p:spPr/>
        <p:txBody>
          <a:bodyPr/>
          <a:lstStyle/>
          <a:p>
            <a:fld id="{5FA48C45-9521-491C-91CF-B3D0F067F577}" type="slidenum">
              <a:rPr lang="en-IN" smtClean="0"/>
              <a:t>105</a:t>
            </a:fld>
            <a:endParaRPr lang="en-IN"/>
          </a:p>
        </p:txBody>
      </p:sp>
    </p:spTree>
    <p:extLst>
      <p:ext uri="{BB962C8B-B14F-4D97-AF65-F5344CB8AC3E}">
        <p14:creationId xmlns:p14="http://schemas.microsoft.com/office/powerpoint/2010/main" val="26876835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6335D99-7B1C-4923-8B2F-405F5A6EE45B}"/>
              </a:ext>
            </a:extLst>
          </p:cNvPr>
          <p:cNvPicPr>
            <a:picLocks noGrp="1" noChangeAspect="1"/>
          </p:cNvPicPr>
          <p:nvPr>
            <p:ph idx="1"/>
          </p:nvPr>
        </p:nvPicPr>
        <p:blipFill>
          <a:blip r:embed="rId2"/>
          <a:stretch>
            <a:fillRect/>
          </a:stretch>
        </p:blipFill>
        <p:spPr>
          <a:xfrm>
            <a:off x="295274" y="292893"/>
            <a:ext cx="6145396" cy="6063457"/>
          </a:xfrm>
          <a:prstGeom prst="rect">
            <a:avLst/>
          </a:prstGeom>
        </p:spPr>
      </p:pic>
      <p:sp>
        <p:nvSpPr>
          <p:cNvPr id="4" name="Footer Placeholder 3">
            <a:extLst>
              <a:ext uri="{FF2B5EF4-FFF2-40B4-BE49-F238E27FC236}">
                <a16:creationId xmlns:a16="http://schemas.microsoft.com/office/drawing/2014/main" id="{8F390776-C3CF-4862-8890-26CCDEE8ECF4}"/>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8C3FFC5E-FDF4-427D-BEC2-B2E9E8CD55EA}"/>
              </a:ext>
            </a:extLst>
          </p:cNvPr>
          <p:cNvSpPr>
            <a:spLocks noGrp="1"/>
          </p:cNvSpPr>
          <p:nvPr>
            <p:ph type="sldNum" sz="quarter" idx="12"/>
          </p:nvPr>
        </p:nvSpPr>
        <p:spPr/>
        <p:txBody>
          <a:bodyPr/>
          <a:lstStyle/>
          <a:p>
            <a:fld id="{5FA48C45-9521-491C-91CF-B3D0F067F577}" type="slidenum">
              <a:rPr lang="en-IN" smtClean="0"/>
              <a:t>106</a:t>
            </a:fld>
            <a:endParaRPr lang="en-IN"/>
          </a:p>
        </p:txBody>
      </p:sp>
    </p:spTree>
    <p:extLst>
      <p:ext uri="{BB962C8B-B14F-4D97-AF65-F5344CB8AC3E}">
        <p14:creationId xmlns:p14="http://schemas.microsoft.com/office/powerpoint/2010/main" val="15421865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686DE-F491-466D-9539-0B40C72205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E072C5-2AC9-4B82-8369-FC0E189F705A}"/>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B4572E25-0908-4DFF-A8D4-315B0B67FFF5}"/>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010431FA-2C09-448F-A562-95292AC3A5F8}"/>
              </a:ext>
            </a:extLst>
          </p:cNvPr>
          <p:cNvSpPr>
            <a:spLocks noGrp="1"/>
          </p:cNvSpPr>
          <p:nvPr>
            <p:ph type="sldNum" sz="quarter" idx="12"/>
          </p:nvPr>
        </p:nvSpPr>
        <p:spPr/>
        <p:txBody>
          <a:bodyPr/>
          <a:lstStyle/>
          <a:p>
            <a:fld id="{5FA48C45-9521-491C-91CF-B3D0F067F577}" type="slidenum">
              <a:rPr lang="en-IN" smtClean="0"/>
              <a:t>107</a:t>
            </a:fld>
            <a:endParaRPr lang="en-IN"/>
          </a:p>
        </p:txBody>
      </p:sp>
      <p:pic>
        <p:nvPicPr>
          <p:cNvPr id="6" name="Picture 5">
            <a:extLst>
              <a:ext uri="{FF2B5EF4-FFF2-40B4-BE49-F238E27FC236}">
                <a16:creationId xmlns:a16="http://schemas.microsoft.com/office/drawing/2014/main" id="{49443C05-25F7-4F60-9ACC-9FDDF68C4FC7}"/>
              </a:ext>
            </a:extLst>
          </p:cNvPr>
          <p:cNvPicPr>
            <a:picLocks noChangeAspect="1"/>
          </p:cNvPicPr>
          <p:nvPr/>
        </p:nvPicPr>
        <p:blipFill>
          <a:blip r:embed="rId2"/>
          <a:stretch>
            <a:fillRect/>
          </a:stretch>
        </p:blipFill>
        <p:spPr>
          <a:xfrm>
            <a:off x="538162" y="296069"/>
            <a:ext cx="7057345" cy="6060281"/>
          </a:xfrm>
          <a:prstGeom prst="rect">
            <a:avLst/>
          </a:prstGeom>
        </p:spPr>
      </p:pic>
    </p:spTree>
    <p:extLst>
      <p:ext uri="{BB962C8B-B14F-4D97-AF65-F5344CB8AC3E}">
        <p14:creationId xmlns:p14="http://schemas.microsoft.com/office/powerpoint/2010/main" val="335553319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8221-E9FB-4943-9DB3-D03CBDA9574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848969-5FDD-4B3D-B8E2-BFFF95BDEF91}"/>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0CF52680-E07F-42F0-8C99-499B78D368D5}"/>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EE8A11E6-779F-4E51-B2D7-290715B0D257}"/>
              </a:ext>
            </a:extLst>
          </p:cNvPr>
          <p:cNvSpPr>
            <a:spLocks noGrp="1"/>
          </p:cNvSpPr>
          <p:nvPr>
            <p:ph type="sldNum" sz="quarter" idx="12"/>
          </p:nvPr>
        </p:nvSpPr>
        <p:spPr/>
        <p:txBody>
          <a:bodyPr/>
          <a:lstStyle/>
          <a:p>
            <a:fld id="{5FA48C45-9521-491C-91CF-B3D0F067F577}" type="slidenum">
              <a:rPr lang="en-IN" smtClean="0"/>
              <a:t>108</a:t>
            </a:fld>
            <a:endParaRPr lang="en-IN"/>
          </a:p>
        </p:txBody>
      </p:sp>
      <p:pic>
        <p:nvPicPr>
          <p:cNvPr id="6" name="Picture 5">
            <a:extLst>
              <a:ext uri="{FF2B5EF4-FFF2-40B4-BE49-F238E27FC236}">
                <a16:creationId xmlns:a16="http://schemas.microsoft.com/office/drawing/2014/main" id="{B03A8411-0F9B-4AC5-AA9F-3260D29DE515}"/>
              </a:ext>
            </a:extLst>
          </p:cNvPr>
          <p:cNvPicPr>
            <a:picLocks noChangeAspect="1"/>
          </p:cNvPicPr>
          <p:nvPr/>
        </p:nvPicPr>
        <p:blipFill>
          <a:blip r:embed="rId2"/>
          <a:stretch>
            <a:fillRect/>
          </a:stretch>
        </p:blipFill>
        <p:spPr>
          <a:xfrm>
            <a:off x="314325" y="238125"/>
            <a:ext cx="6504275" cy="6254750"/>
          </a:xfrm>
          <a:prstGeom prst="rect">
            <a:avLst/>
          </a:prstGeom>
        </p:spPr>
      </p:pic>
    </p:spTree>
    <p:extLst>
      <p:ext uri="{BB962C8B-B14F-4D97-AF65-F5344CB8AC3E}">
        <p14:creationId xmlns:p14="http://schemas.microsoft.com/office/powerpoint/2010/main" val="158215286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16D78-4C2B-420F-990A-BCB68FCA31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BA63C6-3085-4A98-8192-3274F8536ADB}"/>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16055A10-DF0B-46B6-B591-CF46E32BA5CD}"/>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B6901D55-D190-4822-9D0E-9E16925B6D61}"/>
              </a:ext>
            </a:extLst>
          </p:cNvPr>
          <p:cNvSpPr>
            <a:spLocks noGrp="1"/>
          </p:cNvSpPr>
          <p:nvPr>
            <p:ph type="sldNum" sz="quarter" idx="12"/>
          </p:nvPr>
        </p:nvSpPr>
        <p:spPr/>
        <p:txBody>
          <a:bodyPr/>
          <a:lstStyle/>
          <a:p>
            <a:fld id="{5FA48C45-9521-491C-91CF-B3D0F067F577}" type="slidenum">
              <a:rPr lang="en-IN" smtClean="0"/>
              <a:t>109</a:t>
            </a:fld>
            <a:endParaRPr lang="en-IN"/>
          </a:p>
        </p:txBody>
      </p:sp>
      <p:pic>
        <p:nvPicPr>
          <p:cNvPr id="6" name="Picture 5">
            <a:extLst>
              <a:ext uri="{FF2B5EF4-FFF2-40B4-BE49-F238E27FC236}">
                <a16:creationId xmlns:a16="http://schemas.microsoft.com/office/drawing/2014/main" id="{14D5DAAD-3CF8-4810-ACD0-FF4BD3D0AA92}"/>
              </a:ext>
            </a:extLst>
          </p:cNvPr>
          <p:cNvPicPr>
            <a:picLocks noChangeAspect="1"/>
          </p:cNvPicPr>
          <p:nvPr/>
        </p:nvPicPr>
        <p:blipFill>
          <a:blip r:embed="rId2"/>
          <a:stretch>
            <a:fillRect/>
          </a:stretch>
        </p:blipFill>
        <p:spPr>
          <a:xfrm>
            <a:off x="400050" y="365125"/>
            <a:ext cx="5853320" cy="5991225"/>
          </a:xfrm>
          <a:prstGeom prst="rect">
            <a:avLst/>
          </a:prstGeom>
        </p:spPr>
      </p:pic>
    </p:spTree>
    <p:extLst>
      <p:ext uri="{BB962C8B-B14F-4D97-AF65-F5344CB8AC3E}">
        <p14:creationId xmlns:p14="http://schemas.microsoft.com/office/powerpoint/2010/main" val="3911631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21B88E5-52A6-4BB1-9E1F-2E4BB88EBB73}"/>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2D93CEA4-79FA-4CA9-BC91-69FC541CB969}"/>
              </a:ext>
            </a:extLst>
          </p:cNvPr>
          <p:cNvSpPr>
            <a:spLocks noGrp="1"/>
          </p:cNvSpPr>
          <p:nvPr>
            <p:ph type="sldNum" sz="quarter" idx="12"/>
          </p:nvPr>
        </p:nvSpPr>
        <p:spPr/>
        <p:txBody>
          <a:bodyPr/>
          <a:lstStyle/>
          <a:p>
            <a:fld id="{5FA48C45-9521-491C-91CF-B3D0F067F577}" type="slidenum">
              <a:rPr lang="en-IN" smtClean="0"/>
              <a:t>11</a:t>
            </a:fld>
            <a:endParaRPr lang="en-IN"/>
          </a:p>
        </p:txBody>
      </p:sp>
      <p:sp>
        <p:nvSpPr>
          <p:cNvPr id="6" name="Rectangle 5">
            <a:extLst>
              <a:ext uri="{FF2B5EF4-FFF2-40B4-BE49-F238E27FC236}">
                <a16:creationId xmlns:a16="http://schemas.microsoft.com/office/drawing/2014/main" id="{BAC4D828-7A1F-44E9-A2C4-9B34D23EE5AD}"/>
              </a:ext>
            </a:extLst>
          </p:cNvPr>
          <p:cNvSpPr/>
          <p:nvPr/>
        </p:nvSpPr>
        <p:spPr>
          <a:xfrm>
            <a:off x="361949" y="355938"/>
            <a:ext cx="10467975" cy="1754326"/>
          </a:xfrm>
          <a:prstGeom prst="rect">
            <a:avLst/>
          </a:prstGeom>
        </p:spPr>
        <p:txBody>
          <a:bodyPr wrap="square">
            <a:spAutoFit/>
          </a:bodyPr>
          <a:lstStyle/>
          <a:p>
            <a:r>
              <a:rPr lang="en-US" altLang="en-US" dirty="0"/>
              <a:t>		</a:t>
            </a:r>
            <a:r>
              <a:rPr lang="en-US" altLang="en-US" dirty="0" err="1"/>
              <a:t>System.out.println</a:t>
            </a:r>
            <a:r>
              <a:rPr lang="en-US" altLang="en-US" dirty="0"/>
              <a:t>();</a:t>
            </a:r>
          </a:p>
          <a:p>
            <a:r>
              <a:rPr lang="en-US" altLang="en-US" dirty="0"/>
              <a:t>                 		vol = mybox2.volume();</a:t>
            </a:r>
          </a:p>
          <a:p>
            <a:r>
              <a:rPr lang="en-US" altLang="en-US" dirty="0"/>
              <a:t>	           	</a:t>
            </a:r>
            <a:r>
              <a:rPr lang="en-US" altLang="en-US" dirty="0" err="1"/>
              <a:t>System.out.println</a:t>
            </a:r>
            <a:r>
              <a:rPr lang="en-US" altLang="en-US" dirty="0"/>
              <a:t>("Volume of mybox2 is " + vol);</a:t>
            </a:r>
          </a:p>
          <a:p>
            <a:r>
              <a:rPr lang="en-US" altLang="en-US" dirty="0"/>
              <a:t>                 		</a:t>
            </a:r>
            <a:r>
              <a:rPr lang="en-US" altLang="en-US" dirty="0" err="1"/>
              <a:t>System.out.println</a:t>
            </a:r>
            <a:r>
              <a:rPr lang="en-US" altLang="en-US" dirty="0"/>
              <a:t>(“Weight of mybox2 is " + mybox2.weight);   </a:t>
            </a:r>
          </a:p>
          <a:p>
            <a:r>
              <a:rPr lang="en-US" altLang="en-US" dirty="0"/>
              <a:t>	}</a:t>
            </a:r>
          </a:p>
          <a:p>
            <a:r>
              <a:rPr lang="en-US" altLang="en-US" dirty="0"/>
              <a:t> }</a:t>
            </a:r>
          </a:p>
        </p:txBody>
      </p:sp>
    </p:spTree>
    <p:extLst>
      <p:ext uri="{BB962C8B-B14F-4D97-AF65-F5344CB8AC3E}">
        <p14:creationId xmlns:p14="http://schemas.microsoft.com/office/powerpoint/2010/main" val="104346882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8A23-E315-4895-A3CF-A54D6D44E4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994C7D-3A41-49A7-A8C1-4DF12283BDE1}"/>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5A3F64A3-D8B3-4935-8D01-325F387A1E44}"/>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D647B56F-7F0C-46DF-B6EB-14D784B3E857}"/>
              </a:ext>
            </a:extLst>
          </p:cNvPr>
          <p:cNvSpPr>
            <a:spLocks noGrp="1"/>
          </p:cNvSpPr>
          <p:nvPr>
            <p:ph type="sldNum" sz="quarter" idx="12"/>
          </p:nvPr>
        </p:nvSpPr>
        <p:spPr/>
        <p:txBody>
          <a:bodyPr/>
          <a:lstStyle/>
          <a:p>
            <a:fld id="{5FA48C45-9521-491C-91CF-B3D0F067F577}" type="slidenum">
              <a:rPr lang="en-IN" smtClean="0"/>
              <a:t>110</a:t>
            </a:fld>
            <a:endParaRPr lang="en-IN"/>
          </a:p>
        </p:txBody>
      </p:sp>
      <p:pic>
        <p:nvPicPr>
          <p:cNvPr id="6" name="Picture 5">
            <a:extLst>
              <a:ext uri="{FF2B5EF4-FFF2-40B4-BE49-F238E27FC236}">
                <a16:creationId xmlns:a16="http://schemas.microsoft.com/office/drawing/2014/main" id="{CFAB5439-F394-4C92-9CD9-C9D71058340B}"/>
              </a:ext>
            </a:extLst>
          </p:cNvPr>
          <p:cNvPicPr>
            <a:picLocks noChangeAspect="1"/>
          </p:cNvPicPr>
          <p:nvPr/>
        </p:nvPicPr>
        <p:blipFill>
          <a:blip r:embed="rId2"/>
          <a:stretch>
            <a:fillRect/>
          </a:stretch>
        </p:blipFill>
        <p:spPr>
          <a:xfrm>
            <a:off x="419099" y="207963"/>
            <a:ext cx="7324893" cy="5821362"/>
          </a:xfrm>
          <a:prstGeom prst="rect">
            <a:avLst/>
          </a:prstGeom>
        </p:spPr>
      </p:pic>
    </p:spTree>
    <p:extLst>
      <p:ext uri="{BB962C8B-B14F-4D97-AF65-F5344CB8AC3E}">
        <p14:creationId xmlns:p14="http://schemas.microsoft.com/office/powerpoint/2010/main" val="262933121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13F0-27B6-45A5-BB18-FC2596C40B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C9319F-6093-46D8-A5C4-5F9DBC532C0B}"/>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E87AC51B-A1E3-45D9-9D0D-76263CD20082}"/>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9B369086-F334-4702-8679-1DFF2BE99321}"/>
              </a:ext>
            </a:extLst>
          </p:cNvPr>
          <p:cNvSpPr>
            <a:spLocks noGrp="1"/>
          </p:cNvSpPr>
          <p:nvPr>
            <p:ph type="sldNum" sz="quarter" idx="12"/>
          </p:nvPr>
        </p:nvSpPr>
        <p:spPr/>
        <p:txBody>
          <a:bodyPr/>
          <a:lstStyle/>
          <a:p>
            <a:fld id="{5FA48C45-9521-491C-91CF-B3D0F067F577}" type="slidenum">
              <a:rPr lang="en-IN" smtClean="0"/>
              <a:t>111</a:t>
            </a:fld>
            <a:endParaRPr lang="en-IN"/>
          </a:p>
        </p:txBody>
      </p:sp>
      <p:pic>
        <p:nvPicPr>
          <p:cNvPr id="6" name="Picture 5">
            <a:extLst>
              <a:ext uri="{FF2B5EF4-FFF2-40B4-BE49-F238E27FC236}">
                <a16:creationId xmlns:a16="http://schemas.microsoft.com/office/drawing/2014/main" id="{9E380B35-8C0D-44D3-9BBD-ABAE25BC9666}"/>
              </a:ext>
            </a:extLst>
          </p:cNvPr>
          <p:cNvPicPr>
            <a:picLocks noChangeAspect="1"/>
          </p:cNvPicPr>
          <p:nvPr/>
        </p:nvPicPr>
        <p:blipFill>
          <a:blip r:embed="rId2"/>
          <a:stretch>
            <a:fillRect/>
          </a:stretch>
        </p:blipFill>
        <p:spPr>
          <a:xfrm>
            <a:off x="500062" y="329407"/>
            <a:ext cx="6588063" cy="4785518"/>
          </a:xfrm>
          <a:prstGeom prst="rect">
            <a:avLst/>
          </a:prstGeom>
        </p:spPr>
      </p:pic>
    </p:spTree>
    <p:extLst>
      <p:ext uri="{BB962C8B-B14F-4D97-AF65-F5344CB8AC3E}">
        <p14:creationId xmlns:p14="http://schemas.microsoft.com/office/powerpoint/2010/main" val="428548970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6B71-DB43-40C8-B6E9-E54C476BD4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0156A7-A318-4064-A184-EDE97BEEC401}"/>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76355128-8127-4D6D-80DF-8B26F70EADA3}"/>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63699845-02DD-4ECF-BCF4-4EB47E60F8C1}"/>
              </a:ext>
            </a:extLst>
          </p:cNvPr>
          <p:cNvSpPr>
            <a:spLocks noGrp="1"/>
          </p:cNvSpPr>
          <p:nvPr>
            <p:ph type="sldNum" sz="quarter" idx="12"/>
          </p:nvPr>
        </p:nvSpPr>
        <p:spPr/>
        <p:txBody>
          <a:bodyPr/>
          <a:lstStyle/>
          <a:p>
            <a:fld id="{5FA48C45-9521-491C-91CF-B3D0F067F577}" type="slidenum">
              <a:rPr lang="en-IN" smtClean="0"/>
              <a:t>112</a:t>
            </a:fld>
            <a:endParaRPr lang="en-IN"/>
          </a:p>
        </p:txBody>
      </p:sp>
      <p:pic>
        <p:nvPicPr>
          <p:cNvPr id="6" name="Picture 5">
            <a:extLst>
              <a:ext uri="{FF2B5EF4-FFF2-40B4-BE49-F238E27FC236}">
                <a16:creationId xmlns:a16="http://schemas.microsoft.com/office/drawing/2014/main" id="{A7189255-6446-479C-B585-2DC4CC823243}"/>
              </a:ext>
            </a:extLst>
          </p:cNvPr>
          <p:cNvPicPr>
            <a:picLocks noChangeAspect="1"/>
          </p:cNvPicPr>
          <p:nvPr/>
        </p:nvPicPr>
        <p:blipFill>
          <a:blip r:embed="rId2"/>
          <a:stretch>
            <a:fillRect/>
          </a:stretch>
        </p:blipFill>
        <p:spPr>
          <a:xfrm>
            <a:off x="119062" y="136525"/>
            <a:ext cx="7624763" cy="6573955"/>
          </a:xfrm>
          <a:prstGeom prst="rect">
            <a:avLst/>
          </a:prstGeom>
        </p:spPr>
      </p:pic>
    </p:spTree>
    <p:extLst>
      <p:ext uri="{BB962C8B-B14F-4D97-AF65-F5344CB8AC3E}">
        <p14:creationId xmlns:p14="http://schemas.microsoft.com/office/powerpoint/2010/main" val="38210861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75C12-A0B3-49AE-9B56-AD7ABB4A94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7094D7-611A-4FE1-B0B0-5D81CB5B96F8}"/>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3B445A2F-90FC-49CC-A07D-CFB62A366216}"/>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23CEC877-4155-46B6-AB46-554CD9401E99}"/>
              </a:ext>
            </a:extLst>
          </p:cNvPr>
          <p:cNvSpPr>
            <a:spLocks noGrp="1"/>
          </p:cNvSpPr>
          <p:nvPr>
            <p:ph type="sldNum" sz="quarter" idx="12"/>
          </p:nvPr>
        </p:nvSpPr>
        <p:spPr/>
        <p:txBody>
          <a:bodyPr/>
          <a:lstStyle/>
          <a:p>
            <a:fld id="{5FA48C45-9521-491C-91CF-B3D0F067F577}" type="slidenum">
              <a:rPr lang="en-IN" smtClean="0"/>
              <a:t>113</a:t>
            </a:fld>
            <a:endParaRPr lang="en-IN"/>
          </a:p>
        </p:txBody>
      </p:sp>
      <p:pic>
        <p:nvPicPr>
          <p:cNvPr id="6" name="Picture 5">
            <a:extLst>
              <a:ext uri="{FF2B5EF4-FFF2-40B4-BE49-F238E27FC236}">
                <a16:creationId xmlns:a16="http://schemas.microsoft.com/office/drawing/2014/main" id="{B2A8D11B-E6EA-445F-A7ED-76C87F2441C7}"/>
              </a:ext>
            </a:extLst>
          </p:cNvPr>
          <p:cNvPicPr>
            <a:picLocks noChangeAspect="1"/>
          </p:cNvPicPr>
          <p:nvPr/>
        </p:nvPicPr>
        <p:blipFill>
          <a:blip r:embed="rId2"/>
          <a:stretch>
            <a:fillRect/>
          </a:stretch>
        </p:blipFill>
        <p:spPr>
          <a:xfrm>
            <a:off x="271462" y="365125"/>
            <a:ext cx="6845548" cy="6235700"/>
          </a:xfrm>
          <a:prstGeom prst="rect">
            <a:avLst/>
          </a:prstGeom>
        </p:spPr>
      </p:pic>
    </p:spTree>
    <p:extLst>
      <p:ext uri="{BB962C8B-B14F-4D97-AF65-F5344CB8AC3E}">
        <p14:creationId xmlns:p14="http://schemas.microsoft.com/office/powerpoint/2010/main" val="31502450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a:extLst>
              <a:ext uri="{FF2B5EF4-FFF2-40B4-BE49-F238E27FC236}">
                <a16:creationId xmlns:a16="http://schemas.microsoft.com/office/drawing/2014/main" id="{5E72458F-8BAD-4159-8EB0-BBB2C03EDA0F}"/>
              </a:ext>
            </a:extLst>
          </p:cNvPr>
          <p:cNvSpPr>
            <a:spLocks noGrp="1"/>
          </p:cNvSpPr>
          <p:nvPr>
            <p:ph idx="1"/>
          </p:nvPr>
        </p:nvSpPr>
        <p:spPr>
          <a:xfrm>
            <a:off x="581025" y="1204913"/>
            <a:ext cx="11391900" cy="3200400"/>
          </a:xfrm>
        </p:spPr>
        <p:txBody>
          <a:bodyPr>
            <a:noAutofit/>
          </a:bodyPr>
          <a:lstStyle/>
          <a:p>
            <a:pPr algn="just" eaLnBrk="1" hangingPunct="1">
              <a:buFontTx/>
              <a:buNone/>
            </a:pPr>
            <a:r>
              <a:rPr lang="en-US" altLang="en-US" dirty="0">
                <a:latin typeface="Perpetua" panose="02020502060401020303" pitchFamily="18" charset="0"/>
              </a:rPr>
              <a:t>An </a:t>
            </a:r>
            <a:r>
              <a:rPr lang="en-US" altLang="en-US" i="1" dirty="0">
                <a:latin typeface="Perpetua" panose="02020502060401020303" pitchFamily="18" charset="0"/>
              </a:rPr>
              <a:t>exception is an </a:t>
            </a:r>
            <a:r>
              <a:rPr lang="en-US" altLang="en-US" dirty="0">
                <a:latin typeface="Perpetua" panose="02020502060401020303" pitchFamily="18" charset="0"/>
              </a:rPr>
              <a:t>abnormal condition that arises in a code sequence at run time.</a:t>
            </a:r>
          </a:p>
          <a:p>
            <a:pPr algn="just" eaLnBrk="1" hangingPunct="1">
              <a:buFontTx/>
              <a:buNone/>
            </a:pPr>
            <a:endParaRPr lang="en-US" altLang="en-US" dirty="0">
              <a:latin typeface="Perpetua" panose="02020502060401020303" pitchFamily="18" charset="0"/>
            </a:endParaRPr>
          </a:p>
          <a:p>
            <a:pPr algn="just" eaLnBrk="1" hangingPunct="1">
              <a:buFontTx/>
              <a:buNone/>
            </a:pPr>
            <a:r>
              <a:rPr lang="en-US" altLang="en-US" dirty="0">
                <a:solidFill>
                  <a:srgbClr val="FF0000"/>
                </a:solidFill>
                <a:latin typeface="Perpetua" panose="02020502060401020303" pitchFamily="18" charset="0"/>
              </a:rPr>
              <a:t>An exception is a run-time error.</a:t>
            </a:r>
          </a:p>
          <a:p>
            <a:pPr algn="just" eaLnBrk="1" hangingPunct="1">
              <a:buFontTx/>
              <a:buNone/>
            </a:pPr>
            <a:endParaRPr lang="en-US" altLang="en-US" dirty="0">
              <a:latin typeface="Perpetua" panose="02020502060401020303" pitchFamily="18" charset="0"/>
            </a:endParaRPr>
          </a:p>
          <a:p>
            <a:pPr algn="just" eaLnBrk="1" hangingPunct="1">
              <a:buFontTx/>
              <a:buNone/>
            </a:pPr>
            <a:r>
              <a:rPr lang="en-US" altLang="en-US" dirty="0">
                <a:latin typeface="Perpetua" panose="02020502060401020303" pitchFamily="18" charset="0"/>
              </a:rPr>
              <a:t> In computer languages that do not support exception handling, errors must be checked and handled manually typically through the use of error codes, and so on.  </a:t>
            </a:r>
          </a:p>
          <a:p>
            <a:pPr algn="just" eaLnBrk="1" hangingPunct="1">
              <a:buFontTx/>
              <a:buNone/>
            </a:pPr>
            <a:endParaRPr lang="en-US" altLang="en-US" dirty="0">
              <a:latin typeface="Perpetua" panose="02020502060401020303" pitchFamily="18" charset="0"/>
            </a:endParaRPr>
          </a:p>
          <a:p>
            <a:pPr algn="just" eaLnBrk="1" hangingPunct="1">
              <a:buFontTx/>
              <a:buNone/>
            </a:pPr>
            <a:r>
              <a:rPr lang="en-US" altLang="en-US" dirty="0">
                <a:latin typeface="Perpetua" panose="02020502060401020303" pitchFamily="18" charset="0"/>
              </a:rPr>
              <a:t>Java’s exception handling avoids these problems.</a:t>
            </a:r>
          </a:p>
          <a:p>
            <a:pPr algn="just" eaLnBrk="1" hangingPunct="1"/>
            <a:endParaRPr lang="en-US" altLang="en-US" dirty="0">
              <a:latin typeface="Perpetua" panose="02020502060401020303" pitchFamily="18" charset="0"/>
            </a:endParaRPr>
          </a:p>
        </p:txBody>
      </p:sp>
      <p:sp>
        <p:nvSpPr>
          <p:cNvPr id="2" name="Rectangle 1">
            <a:extLst>
              <a:ext uri="{FF2B5EF4-FFF2-40B4-BE49-F238E27FC236}">
                <a16:creationId xmlns:a16="http://schemas.microsoft.com/office/drawing/2014/main" id="{8313C90C-5028-47FA-89A4-A6106B5FD70D}"/>
              </a:ext>
            </a:extLst>
          </p:cNvPr>
          <p:cNvSpPr/>
          <p:nvPr/>
        </p:nvSpPr>
        <p:spPr>
          <a:xfrm>
            <a:off x="431238" y="229671"/>
            <a:ext cx="9983439" cy="584775"/>
          </a:xfrm>
          <a:prstGeom prst="rect">
            <a:avLst/>
          </a:prstGeom>
        </p:spPr>
        <p:txBody>
          <a:bodyPr wrap="none">
            <a:spAutoFit/>
          </a:bodyPr>
          <a:lstStyle/>
          <a:p>
            <a:r>
              <a:rPr lang="en-IN" sz="3200" b="1" dirty="0">
                <a:latin typeface="Perpetua" panose="02020502060401020303" pitchFamily="18" charset="0"/>
                <a:ea typeface="Calibri" panose="020F0502020204030204" pitchFamily="34" charset="0"/>
              </a:rPr>
              <a:t>Exception Handling: Exception-Handling Fundamentals</a:t>
            </a:r>
            <a:endParaRPr lang="en-IN" sz="3200" b="1" dirty="0">
              <a:latin typeface="Perpetua" panose="02020502060401020303" pitchFamily="18" charset="0"/>
            </a:endParaRPr>
          </a:p>
        </p:txBody>
      </p:sp>
      <p:sp>
        <p:nvSpPr>
          <p:cNvPr id="3" name="Footer Placeholder 2">
            <a:extLst>
              <a:ext uri="{FF2B5EF4-FFF2-40B4-BE49-F238E27FC236}">
                <a16:creationId xmlns:a16="http://schemas.microsoft.com/office/drawing/2014/main" id="{0CB4D517-8BDF-4027-BBF4-812FDB6D16AE}"/>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AC6141B0-3FA3-4B7A-8CE8-1BA0166DC782}"/>
              </a:ext>
            </a:extLst>
          </p:cNvPr>
          <p:cNvSpPr>
            <a:spLocks noGrp="1"/>
          </p:cNvSpPr>
          <p:nvPr>
            <p:ph type="sldNum" sz="quarter" idx="12"/>
          </p:nvPr>
        </p:nvSpPr>
        <p:spPr/>
        <p:txBody>
          <a:bodyPr/>
          <a:lstStyle/>
          <a:p>
            <a:fld id="{5FA48C45-9521-491C-91CF-B3D0F067F577}" type="slidenum">
              <a:rPr lang="en-IN" smtClean="0"/>
              <a:t>114</a:t>
            </a:fld>
            <a:endParaRPr lang="en-IN"/>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34E4AB-BA46-4A06-9AEF-AEAAC8E49ACF}"/>
              </a:ext>
            </a:extLst>
          </p:cNvPr>
          <p:cNvSpPr>
            <a:spLocks noGrp="1"/>
          </p:cNvSpPr>
          <p:nvPr>
            <p:ph idx="1"/>
          </p:nvPr>
        </p:nvSpPr>
        <p:spPr>
          <a:xfrm>
            <a:off x="212035" y="304800"/>
            <a:ext cx="11781182" cy="6416675"/>
          </a:xfrm>
        </p:spPr>
        <p:txBody>
          <a:bodyPr/>
          <a:lstStyle/>
          <a:p>
            <a:pPr algn="just"/>
            <a:r>
              <a:rPr lang="en-US" dirty="0">
                <a:latin typeface="Perpetua" panose="02020502060401020303" pitchFamily="18" charset="0"/>
              </a:rPr>
              <a:t>Java </a:t>
            </a:r>
            <a:r>
              <a:rPr lang="en-US" b="1" dirty="0">
                <a:latin typeface="Perpetua" panose="02020502060401020303" pitchFamily="18" charset="0"/>
              </a:rPr>
              <a:t>try</a:t>
            </a:r>
            <a:r>
              <a:rPr lang="en-US" dirty="0">
                <a:latin typeface="Perpetua" panose="02020502060401020303" pitchFamily="18" charset="0"/>
              </a:rPr>
              <a:t> block is used to enclose the code that might throw an exception. It must be used within the method. </a:t>
            </a:r>
          </a:p>
          <a:p>
            <a:pPr algn="just"/>
            <a:r>
              <a:rPr lang="en-US" dirty="0">
                <a:latin typeface="Perpetua" panose="02020502060401020303" pitchFamily="18" charset="0"/>
              </a:rPr>
              <a:t>If an exception occurs at the statement of try block, the rest of the block code will not execute. So, it is recommended not to keeping the code in try block that will not throw an exception.</a:t>
            </a:r>
          </a:p>
          <a:p>
            <a:pPr algn="just"/>
            <a:r>
              <a:rPr lang="en-US" dirty="0">
                <a:latin typeface="Perpetua" panose="02020502060401020303" pitchFamily="18" charset="0"/>
              </a:rPr>
              <a:t>Java try block must be followed by either catch or finally block.</a:t>
            </a:r>
          </a:p>
          <a:p>
            <a:pPr marL="0" indent="0" algn="just">
              <a:buNone/>
            </a:pPr>
            <a:endParaRPr lang="en-IN" dirty="0">
              <a:latin typeface="Perpetua" panose="02020502060401020303" pitchFamily="18" charset="0"/>
            </a:endParaRPr>
          </a:p>
          <a:p>
            <a:pPr algn="just"/>
            <a:r>
              <a:rPr lang="en-US" dirty="0">
                <a:latin typeface="Perpetua" panose="02020502060401020303" pitchFamily="18" charset="0"/>
              </a:rPr>
              <a:t>Java catch block is used to handle the Exception by declaring the type of exception within the parameter. The declared exception must be the parent class exception ( i.e., Exception) or the generated exception type. However, the good approach is to declare the generated type of exception.</a:t>
            </a:r>
          </a:p>
          <a:p>
            <a:pPr algn="just"/>
            <a:r>
              <a:rPr lang="en-US" dirty="0">
                <a:latin typeface="Perpetua" panose="02020502060401020303" pitchFamily="18" charset="0"/>
              </a:rPr>
              <a:t>The catch block must be used after the try block only. You can use multiple catch block with a single try block.</a:t>
            </a:r>
          </a:p>
          <a:p>
            <a:pPr marL="0" indent="0" algn="just">
              <a:buNone/>
            </a:pP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24EC228F-4D3C-4F6C-8F4E-3AB18443D6D6}"/>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7E0FF674-4ACC-4FDB-87E7-C0A148302A49}"/>
              </a:ext>
            </a:extLst>
          </p:cNvPr>
          <p:cNvSpPr>
            <a:spLocks noGrp="1"/>
          </p:cNvSpPr>
          <p:nvPr>
            <p:ph type="sldNum" sz="quarter" idx="12"/>
          </p:nvPr>
        </p:nvSpPr>
        <p:spPr/>
        <p:txBody>
          <a:bodyPr/>
          <a:lstStyle/>
          <a:p>
            <a:fld id="{5FA48C45-9521-491C-91CF-B3D0F067F577}" type="slidenum">
              <a:rPr lang="en-IN" smtClean="0"/>
              <a:t>115</a:t>
            </a:fld>
            <a:endParaRPr lang="en-IN"/>
          </a:p>
        </p:txBody>
      </p:sp>
    </p:spTree>
    <p:extLst>
      <p:ext uri="{BB962C8B-B14F-4D97-AF65-F5344CB8AC3E}">
        <p14:creationId xmlns:p14="http://schemas.microsoft.com/office/powerpoint/2010/main" val="398293084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664D5A-48C1-4A5B-9CCD-60100FEE2E4F}"/>
              </a:ext>
            </a:extLst>
          </p:cNvPr>
          <p:cNvSpPr>
            <a:spLocks noGrp="1"/>
          </p:cNvSpPr>
          <p:nvPr>
            <p:ph idx="1"/>
          </p:nvPr>
        </p:nvSpPr>
        <p:spPr>
          <a:xfrm>
            <a:off x="384313" y="304800"/>
            <a:ext cx="11436626" cy="6281530"/>
          </a:xfrm>
        </p:spPr>
        <p:txBody>
          <a:bodyPr/>
          <a:lstStyle/>
          <a:p>
            <a:pPr algn="just"/>
            <a:r>
              <a:rPr lang="en-US" b="1" dirty="0">
                <a:latin typeface="Perpetua" panose="02020502060401020303" pitchFamily="18" charset="0"/>
              </a:rPr>
              <a:t>Java finally block</a:t>
            </a:r>
            <a:r>
              <a:rPr lang="en-US" dirty="0">
                <a:latin typeface="Perpetua" panose="02020502060401020303" pitchFamily="18" charset="0"/>
              </a:rPr>
              <a:t> is a block that is used </a:t>
            </a:r>
            <a:r>
              <a:rPr lang="en-US" i="1" dirty="0">
                <a:latin typeface="Perpetua" panose="02020502060401020303" pitchFamily="18" charset="0"/>
              </a:rPr>
              <a:t>to execute important code</a:t>
            </a:r>
            <a:r>
              <a:rPr lang="en-US" dirty="0">
                <a:latin typeface="Perpetua" panose="02020502060401020303" pitchFamily="18" charset="0"/>
              </a:rPr>
              <a:t> such as closing connection, stream etc.</a:t>
            </a:r>
          </a:p>
          <a:p>
            <a:pPr algn="just"/>
            <a:r>
              <a:rPr lang="en-US" dirty="0">
                <a:latin typeface="Perpetua" panose="02020502060401020303" pitchFamily="18" charset="0"/>
              </a:rPr>
              <a:t>Java finally block is always executed whether exception is handled or not.</a:t>
            </a:r>
          </a:p>
          <a:p>
            <a:pPr algn="just"/>
            <a:r>
              <a:rPr lang="en-US" dirty="0">
                <a:latin typeface="Perpetua" panose="02020502060401020303" pitchFamily="18" charset="0"/>
              </a:rPr>
              <a:t>Java finally block follows try or catch block.</a:t>
            </a:r>
          </a:p>
          <a:p>
            <a:pPr algn="just"/>
            <a:endParaRPr lang="en-US" dirty="0">
              <a:latin typeface="Perpetua" panose="02020502060401020303" pitchFamily="18" charset="0"/>
            </a:endParaRPr>
          </a:p>
          <a:p>
            <a:pPr algn="just"/>
            <a:r>
              <a:rPr lang="en-US" dirty="0">
                <a:latin typeface="Perpetua" panose="02020502060401020303" pitchFamily="18" charset="0"/>
              </a:rPr>
              <a:t>The </a:t>
            </a:r>
            <a:r>
              <a:rPr lang="en-US" b="1" dirty="0">
                <a:latin typeface="Perpetua" panose="02020502060401020303" pitchFamily="18" charset="0"/>
              </a:rPr>
              <a:t>"throw" </a:t>
            </a:r>
            <a:r>
              <a:rPr lang="en-US" dirty="0">
                <a:latin typeface="Perpetua" panose="02020502060401020303" pitchFamily="18" charset="0"/>
              </a:rPr>
              <a:t>keyword is used to throw an exception.</a:t>
            </a:r>
          </a:p>
          <a:p>
            <a:pPr algn="just"/>
            <a:endParaRPr lang="en-US" dirty="0">
              <a:latin typeface="Perpetua" panose="02020502060401020303" pitchFamily="18" charset="0"/>
            </a:endParaRPr>
          </a:p>
          <a:p>
            <a:pPr algn="just"/>
            <a:r>
              <a:rPr lang="en-US" dirty="0">
                <a:latin typeface="Perpetua" panose="02020502060401020303" pitchFamily="18" charset="0"/>
              </a:rPr>
              <a:t>The </a:t>
            </a:r>
            <a:r>
              <a:rPr lang="en-US" b="1" dirty="0">
                <a:latin typeface="Perpetua" panose="02020502060401020303" pitchFamily="18" charset="0"/>
              </a:rPr>
              <a:t>"throws" </a:t>
            </a:r>
            <a:r>
              <a:rPr lang="en-US" dirty="0">
                <a:latin typeface="Perpetua" panose="02020502060401020303" pitchFamily="18" charset="0"/>
              </a:rPr>
              <a:t>keyword is used to declare exceptions. It doesn't throw an exception. It specifies that there may occur an exception in the method. It is always used with method signature.</a:t>
            </a:r>
          </a:p>
          <a:p>
            <a:pPr marL="0" indent="0" algn="just">
              <a:buNone/>
            </a:pP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5C25D4A3-0835-434F-AECE-721EA3F19246}"/>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85CBCA6B-7B9D-41FD-9871-A50EDBD9572F}"/>
              </a:ext>
            </a:extLst>
          </p:cNvPr>
          <p:cNvSpPr>
            <a:spLocks noGrp="1"/>
          </p:cNvSpPr>
          <p:nvPr>
            <p:ph type="sldNum" sz="quarter" idx="12"/>
          </p:nvPr>
        </p:nvSpPr>
        <p:spPr/>
        <p:txBody>
          <a:bodyPr/>
          <a:lstStyle/>
          <a:p>
            <a:fld id="{5FA48C45-9521-491C-91CF-B3D0F067F577}" type="slidenum">
              <a:rPr lang="en-IN" smtClean="0"/>
              <a:t>116</a:t>
            </a:fld>
            <a:endParaRPr lang="en-IN"/>
          </a:p>
        </p:txBody>
      </p:sp>
    </p:spTree>
    <p:extLst>
      <p:ext uri="{BB962C8B-B14F-4D97-AF65-F5344CB8AC3E}">
        <p14:creationId xmlns:p14="http://schemas.microsoft.com/office/powerpoint/2010/main" val="107587094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a:extLst>
              <a:ext uri="{FF2B5EF4-FFF2-40B4-BE49-F238E27FC236}">
                <a16:creationId xmlns:a16="http://schemas.microsoft.com/office/drawing/2014/main" id="{9592C2F5-6974-496C-BED3-2FA39E0BD7D1}"/>
              </a:ext>
            </a:extLst>
          </p:cNvPr>
          <p:cNvSpPr>
            <a:spLocks noGrp="1"/>
          </p:cNvSpPr>
          <p:nvPr>
            <p:ph idx="1"/>
          </p:nvPr>
        </p:nvSpPr>
        <p:spPr>
          <a:xfrm>
            <a:off x="252413" y="276225"/>
            <a:ext cx="8610600" cy="5638800"/>
          </a:xfrm>
        </p:spPr>
        <p:txBody>
          <a:bodyPr>
            <a:noAutofit/>
          </a:bodyPr>
          <a:lstStyle/>
          <a:p>
            <a:pPr eaLnBrk="1" hangingPunct="1">
              <a:spcBef>
                <a:spcPts val="0"/>
              </a:spcBef>
              <a:buFontTx/>
              <a:buNone/>
            </a:pPr>
            <a:r>
              <a:rPr lang="en-US" altLang="en-US" sz="2400" dirty="0">
                <a:latin typeface="Perpetua" panose="02020502060401020303" pitchFamily="18" charset="0"/>
              </a:rPr>
              <a:t>This is the general form of an exception-handling block:</a:t>
            </a:r>
          </a:p>
          <a:p>
            <a:pPr eaLnBrk="1" hangingPunct="1">
              <a:spcBef>
                <a:spcPts val="0"/>
              </a:spcBef>
              <a:buFontTx/>
              <a:buNone/>
            </a:pPr>
            <a:r>
              <a:rPr lang="en-US" altLang="en-US" sz="2400" dirty="0">
                <a:latin typeface="Perpetua" panose="02020502060401020303" pitchFamily="18" charset="0"/>
              </a:rPr>
              <a:t>	try</a:t>
            </a:r>
          </a:p>
          <a:p>
            <a:pPr eaLnBrk="1" hangingPunct="1">
              <a:spcBef>
                <a:spcPts val="0"/>
              </a:spcBef>
              <a:buFontTx/>
              <a:buNone/>
            </a:pPr>
            <a:r>
              <a:rPr lang="en-US" altLang="en-US" sz="2400" dirty="0">
                <a:latin typeface="Perpetua" panose="02020502060401020303" pitchFamily="18" charset="0"/>
              </a:rPr>
              <a:t>	 {</a:t>
            </a:r>
          </a:p>
          <a:p>
            <a:pPr eaLnBrk="1" hangingPunct="1">
              <a:spcBef>
                <a:spcPts val="0"/>
              </a:spcBef>
              <a:buFontTx/>
              <a:buNone/>
            </a:pPr>
            <a:r>
              <a:rPr lang="en-US" altLang="en-US" sz="2400" dirty="0">
                <a:latin typeface="Perpetua" panose="02020502060401020303" pitchFamily="18" charset="0"/>
              </a:rPr>
              <a:t>		// block of code to monitor for errors</a:t>
            </a:r>
          </a:p>
          <a:p>
            <a:pPr eaLnBrk="1" hangingPunct="1">
              <a:spcBef>
                <a:spcPts val="0"/>
              </a:spcBef>
              <a:buFontTx/>
              <a:buNone/>
            </a:pPr>
            <a:r>
              <a:rPr lang="en-US" altLang="en-US" sz="2400" dirty="0">
                <a:latin typeface="Perpetua" panose="02020502060401020303" pitchFamily="18" charset="0"/>
              </a:rPr>
              <a:t>	}</a:t>
            </a:r>
          </a:p>
          <a:p>
            <a:pPr eaLnBrk="1" hangingPunct="1">
              <a:spcBef>
                <a:spcPts val="0"/>
              </a:spcBef>
              <a:buFontTx/>
              <a:buNone/>
            </a:pPr>
            <a:r>
              <a:rPr lang="en-US" altLang="en-US" sz="2400" dirty="0">
                <a:latin typeface="Perpetua" panose="02020502060401020303" pitchFamily="18" charset="0"/>
              </a:rPr>
              <a:t>	catch (</a:t>
            </a:r>
            <a:r>
              <a:rPr lang="en-US" altLang="en-US" sz="2400" i="1" dirty="0">
                <a:latin typeface="Perpetua" panose="02020502060401020303" pitchFamily="18" charset="0"/>
              </a:rPr>
              <a:t>ExceptionType1    </a:t>
            </a:r>
            <a:r>
              <a:rPr lang="en-US" altLang="en-US" sz="2400" i="1" dirty="0" err="1">
                <a:latin typeface="Perpetua" panose="02020502060401020303" pitchFamily="18" charset="0"/>
              </a:rPr>
              <a:t>exOb</a:t>
            </a:r>
            <a:r>
              <a:rPr lang="en-US" altLang="en-US" sz="2400" i="1" dirty="0">
                <a:latin typeface="Perpetua" panose="02020502060401020303" pitchFamily="18" charset="0"/>
              </a:rPr>
              <a:t>) </a:t>
            </a:r>
          </a:p>
          <a:p>
            <a:pPr eaLnBrk="1" hangingPunct="1">
              <a:spcBef>
                <a:spcPts val="0"/>
              </a:spcBef>
              <a:buFontTx/>
              <a:buNone/>
            </a:pPr>
            <a:r>
              <a:rPr lang="en-US" altLang="en-US" sz="2400" i="1" dirty="0">
                <a:latin typeface="Perpetua" panose="02020502060401020303" pitchFamily="18" charset="0"/>
              </a:rPr>
              <a:t>	{</a:t>
            </a:r>
          </a:p>
          <a:p>
            <a:pPr eaLnBrk="1" hangingPunct="1">
              <a:spcBef>
                <a:spcPts val="0"/>
              </a:spcBef>
              <a:buFontTx/>
              <a:buNone/>
            </a:pPr>
            <a:r>
              <a:rPr lang="en-US" altLang="en-US" sz="2400" dirty="0">
                <a:latin typeface="Perpetua" panose="02020502060401020303" pitchFamily="18" charset="0"/>
              </a:rPr>
              <a:t>		// exception handler for </a:t>
            </a:r>
            <a:r>
              <a:rPr lang="en-US" altLang="en-US" sz="2400" i="1" dirty="0">
                <a:latin typeface="Perpetua" panose="02020502060401020303" pitchFamily="18" charset="0"/>
              </a:rPr>
              <a:t>ExceptionType1</a:t>
            </a:r>
          </a:p>
          <a:p>
            <a:pPr eaLnBrk="1" hangingPunct="1">
              <a:spcBef>
                <a:spcPts val="0"/>
              </a:spcBef>
              <a:buFontTx/>
              <a:buNone/>
            </a:pPr>
            <a:r>
              <a:rPr lang="en-US" altLang="en-US" sz="2400" dirty="0">
                <a:latin typeface="Perpetua" panose="02020502060401020303" pitchFamily="18" charset="0"/>
              </a:rPr>
              <a:t>	}</a:t>
            </a:r>
          </a:p>
          <a:p>
            <a:pPr eaLnBrk="1" hangingPunct="1">
              <a:spcBef>
                <a:spcPts val="0"/>
              </a:spcBef>
              <a:buFontTx/>
              <a:buNone/>
            </a:pPr>
            <a:r>
              <a:rPr lang="en-US" altLang="en-US" sz="2400" dirty="0">
                <a:latin typeface="Perpetua" panose="02020502060401020303" pitchFamily="18" charset="0"/>
              </a:rPr>
              <a:t>	catch (</a:t>
            </a:r>
            <a:r>
              <a:rPr lang="en-US" altLang="en-US" sz="2400" i="1" dirty="0">
                <a:latin typeface="Perpetua" panose="02020502060401020303" pitchFamily="18" charset="0"/>
              </a:rPr>
              <a:t>ExceptionType2    </a:t>
            </a:r>
            <a:r>
              <a:rPr lang="en-US" altLang="en-US" sz="2400" i="1" dirty="0" err="1">
                <a:latin typeface="Perpetua" panose="02020502060401020303" pitchFamily="18" charset="0"/>
              </a:rPr>
              <a:t>exOb</a:t>
            </a:r>
            <a:r>
              <a:rPr lang="en-US" altLang="en-US" sz="2400" i="1" dirty="0">
                <a:latin typeface="Perpetua" panose="02020502060401020303" pitchFamily="18" charset="0"/>
              </a:rPr>
              <a:t>) </a:t>
            </a:r>
          </a:p>
          <a:p>
            <a:pPr eaLnBrk="1" hangingPunct="1">
              <a:spcBef>
                <a:spcPts val="0"/>
              </a:spcBef>
              <a:buFontTx/>
              <a:buNone/>
            </a:pPr>
            <a:r>
              <a:rPr lang="en-US" altLang="en-US" sz="2400" i="1" dirty="0">
                <a:latin typeface="Perpetua" panose="02020502060401020303" pitchFamily="18" charset="0"/>
              </a:rPr>
              <a:t>	{</a:t>
            </a:r>
          </a:p>
          <a:p>
            <a:pPr eaLnBrk="1" hangingPunct="1">
              <a:spcBef>
                <a:spcPts val="0"/>
              </a:spcBef>
              <a:buFontTx/>
              <a:buNone/>
            </a:pPr>
            <a:r>
              <a:rPr lang="en-US" altLang="en-US" sz="2400" dirty="0">
                <a:latin typeface="Perpetua" panose="02020502060401020303" pitchFamily="18" charset="0"/>
              </a:rPr>
              <a:t>		// exception handler for </a:t>
            </a:r>
            <a:r>
              <a:rPr lang="en-US" altLang="en-US" sz="2400" i="1" dirty="0">
                <a:latin typeface="Perpetua" panose="02020502060401020303" pitchFamily="18" charset="0"/>
              </a:rPr>
              <a:t>ExceptionType2</a:t>
            </a:r>
          </a:p>
          <a:p>
            <a:pPr eaLnBrk="1" hangingPunct="1">
              <a:spcBef>
                <a:spcPts val="0"/>
              </a:spcBef>
              <a:buFontTx/>
              <a:buNone/>
            </a:pPr>
            <a:r>
              <a:rPr lang="en-US" altLang="en-US" sz="2400" dirty="0">
                <a:latin typeface="Perpetua" panose="02020502060401020303" pitchFamily="18" charset="0"/>
              </a:rPr>
              <a:t>	}</a:t>
            </a:r>
          </a:p>
          <a:p>
            <a:pPr eaLnBrk="1" hangingPunct="1">
              <a:spcBef>
                <a:spcPts val="0"/>
              </a:spcBef>
              <a:buFontTx/>
              <a:buNone/>
            </a:pPr>
            <a:r>
              <a:rPr lang="en-US" altLang="en-US" sz="2400" dirty="0">
                <a:latin typeface="Perpetua" panose="02020502060401020303" pitchFamily="18" charset="0"/>
              </a:rPr>
              <a:t>	// ...</a:t>
            </a:r>
          </a:p>
          <a:p>
            <a:pPr eaLnBrk="1" hangingPunct="1">
              <a:spcBef>
                <a:spcPts val="0"/>
              </a:spcBef>
              <a:buFontTx/>
              <a:buNone/>
            </a:pPr>
            <a:r>
              <a:rPr lang="en-US" altLang="en-US" sz="2400" dirty="0">
                <a:latin typeface="Perpetua" panose="02020502060401020303" pitchFamily="18" charset="0"/>
              </a:rPr>
              <a:t>   finally</a:t>
            </a:r>
          </a:p>
          <a:p>
            <a:pPr eaLnBrk="1" hangingPunct="1">
              <a:spcBef>
                <a:spcPts val="0"/>
              </a:spcBef>
              <a:buFontTx/>
              <a:buNone/>
            </a:pPr>
            <a:r>
              <a:rPr lang="en-US" altLang="en-US" sz="2400" dirty="0">
                <a:latin typeface="Perpetua" panose="02020502060401020303" pitchFamily="18" charset="0"/>
              </a:rPr>
              <a:t>   {</a:t>
            </a:r>
          </a:p>
          <a:p>
            <a:pPr eaLnBrk="1" hangingPunct="1">
              <a:spcBef>
                <a:spcPts val="0"/>
              </a:spcBef>
              <a:buFontTx/>
              <a:buNone/>
            </a:pPr>
            <a:r>
              <a:rPr lang="en-US" altLang="en-US" sz="2400" dirty="0">
                <a:latin typeface="Perpetua" panose="02020502060401020303" pitchFamily="18" charset="0"/>
              </a:rPr>
              <a:t>		// block of code to be executed before try block ends</a:t>
            </a:r>
          </a:p>
          <a:p>
            <a:pPr eaLnBrk="1" hangingPunct="1">
              <a:spcBef>
                <a:spcPts val="0"/>
              </a:spcBef>
              <a:buFontTx/>
              <a:buNone/>
            </a:pPr>
            <a:r>
              <a:rPr lang="en-US" altLang="en-US" sz="2400" dirty="0">
                <a:latin typeface="Perpetua" panose="02020502060401020303" pitchFamily="18" charset="0"/>
              </a:rPr>
              <a:t>	}</a:t>
            </a:r>
          </a:p>
          <a:p>
            <a:pPr eaLnBrk="1" hangingPunct="1">
              <a:spcBef>
                <a:spcPts val="0"/>
              </a:spcBef>
            </a:pPr>
            <a:endParaRPr lang="en-US" altLang="en-US"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ABD57F0E-E1D3-4770-A791-3BB4D1F10FA4}"/>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2426423B-E7CC-4385-9C28-30DBC2555F81}"/>
              </a:ext>
            </a:extLst>
          </p:cNvPr>
          <p:cNvSpPr>
            <a:spLocks noGrp="1"/>
          </p:cNvSpPr>
          <p:nvPr>
            <p:ph type="sldNum" sz="quarter" idx="12"/>
          </p:nvPr>
        </p:nvSpPr>
        <p:spPr/>
        <p:txBody>
          <a:bodyPr/>
          <a:lstStyle/>
          <a:p>
            <a:fld id="{5FA48C45-9521-491C-91CF-B3D0F067F577}" type="slidenum">
              <a:rPr lang="en-IN" smtClean="0"/>
              <a:t>117</a:t>
            </a:fld>
            <a:endParaRPr lang="en-IN"/>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a:extLst>
              <a:ext uri="{FF2B5EF4-FFF2-40B4-BE49-F238E27FC236}">
                <a16:creationId xmlns:a16="http://schemas.microsoft.com/office/drawing/2014/main" id="{4C4956DD-01DD-4B8C-9038-BC3D918A4A57}"/>
              </a:ext>
            </a:extLst>
          </p:cNvPr>
          <p:cNvSpPr>
            <a:spLocks noGrp="1"/>
          </p:cNvSpPr>
          <p:nvPr>
            <p:ph idx="1"/>
          </p:nvPr>
        </p:nvSpPr>
        <p:spPr>
          <a:xfrm>
            <a:off x="280988" y="304800"/>
            <a:ext cx="11491912" cy="3124200"/>
          </a:xfrm>
        </p:spPr>
        <p:txBody>
          <a:bodyPr>
            <a:noAutofit/>
          </a:bodyPr>
          <a:lstStyle/>
          <a:p>
            <a:pPr algn="just" eaLnBrk="1" hangingPunct="1">
              <a:buFontTx/>
              <a:buNone/>
            </a:pPr>
            <a:r>
              <a:rPr lang="en-US" altLang="en-US" sz="3200" dirty="0">
                <a:latin typeface="Perpetua" panose="02020502060401020303" pitchFamily="18" charset="0"/>
              </a:rPr>
              <a:t>A Java exception is an object that describes an exceptional (that is, error) condition that has occurred in a piece of code.</a:t>
            </a:r>
          </a:p>
          <a:p>
            <a:pPr algn="just" eaLnBrk="1" hangingPunct="1">
              <a:buFontTx/>
              <a:buNone/>
            </a:pPr>
            <a:endParaRPr lang="en-US" altLang="en-US" sz="3200" dirty="0">
              <a:latin typeface="Perpetua" panose="02020502060401020303" pitchFamily="18" charset="0"/>
            </a:endParaRPr>
          </a:p>
          <a:p>
            <a:pPr algn="just" eaLnBrk="1" hangingPunct="1">
              <a:buFontTx/>
              <a:buNone/>
            </a:pPr>
            <a:r>
              <a:rPr lang="en-US" altLang="en-US" sz="3200" dirty="0">
                <a:latin typeface="Perpetua" panose="02020502060401020303" pitchFamily="18" charset="0"/>
              </a:rPr>
              <a:t> </a:t>
            </a:r>
            <a:r>
              <a:rPr lang="en-US" altLang="en-US" sz="3200" dirty="0">
                <a:solidFill>
                  <a:srgbClr val="FF0000"/>
                </a:solidFill>
                <a:latin typeface="Perpetua" panose="02020502060401020303" pitchFamily="18" charset="0"/>
              </a:rPr>
              <a:t>When an exceptional condition arises, an object representing that exception is created  and </a:t>
            </a:r>
            <a:r>
              <a:rPr lang="en-US" altLang="en-US" sz="3200" i="1" dirty="0">
                <a:solidFill>
                  <a:srgbClr val="FF0000"/>
                </a:solidFill>
                <a:latin typeface="Perpetua" panose="02020502060401020303" pitchFamily="18" charset="0"/>
              </a:rPr>
              <a:t>thrown in the method that caused the error.</a:t>
            </a:r>
          </a:p>
          <a:p>
            <a:pPr algn="just" eaLnBrk="1" hangingPunct="1">
              <a:buFontTx/>
              <a:buNone/>
            </a:pPr>
            <a:endParaRPr lang="en-US" altLang="en-US" sz="3200" i="1" dirty="0">
              <a:latin typeface="Perpetua" panose="02020502060401020303" pitchFamily="18" charset="0"/>
            </a:endParaRPr>
          </a:p>
          <a:p>
            <a:pPr algn="just" eaLnBrk="1" hangingPunct="1">
              <a:buFontTx/>
              <a:buNone/>
            </a:pPr>
            <a:r>
              <a:rPr lang="en-US" altLang="en-US" sz="3200" i="1" dirty="0">
                <a:latin typeface="Perpetua" panose="02020502060401020303" pitchFamily="18" charset="0"/>
              </a:rPr>
              <a:t> Exceptions can be generated by the </a:t>
            </a:r>
            <a:r>
              <a:rPr lang="en-US" altLang="en-US" sz="3200" dirty="0">
                <a:latin typeface="Perpetua" panose="02020502060401020303" pitchFamily="18" charset="0"/>
              </a:rPr>
              <a:t>Java run-time system, or they can be manually generated by our code. </a:t>
            </a:r>
          </a:p>
          <a:p>
            <a:pPr algn="just" eaLnBrk="1" hangingPunct="1"/>
            <a:endParaRPr lang="en-US" altLang="en-US" sz="3200" dirty="0">
              <a:latin typeface="Perpetua" panose="02020502060401020303" pitchFamily="18" charset="0"/>
            </a:endParaRPr>
          </a:p>
        </p:txBody>
      </p:sp>
      <p:sp>
        <p:nvSpPr>
          <p:cNvPr id="2" name="Footer Placeholder 1">
            <a:extLst>
              <a:ext uri="{FF2B5EF4-FFF2-40B4-BE49-F238E27FC236}">
                <a16:creationId xmlns:a16="http://schemas.microsoft.com/office/drawing/2014/main" id="{9A419C8D-0C2D-4E3C-B183-009278C8C436}"/>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FA83F2CE-6EDD-460C-8F64-9785357FC6F3}"/>
              </a:ext>
            </a:extLst>
          </p:cNvPr>
          <p:cNvSpPr>
            <a:spLocks noGrp="1"/>
          </p:cNvSpPr>
          <p:nvPr>
            <p:ph type="sldNum" sz="quarter" idx="12"/>
          </p:nvPr>
        </p:nvSpPr>
        <p:spPr/>
        <p:txBody>
          <a:bodyPr/>
          <a:lstStyle/>
          <a:p>
            <a:fld id="{5FA48C45-9521-491C-91CF-B3D0F067F577}" type="slidenum">
              <a:rPr lang="en-IN" smtClean="0"/>
              <a:t>118</a:t>
            </a:fld>
            <a:endParaRPr lang="en-IN"/>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a:extLst>
              <a:ext uri="{FF2B5EF4-FFF2-40B4-BE49-F238E27FC236}">
                <a16:creationId xmlns:a16="http://schemas.microsoft.com/office/drawing/2014/main" id="{97A5B2C7-3596-459A-AE13-95A0162F77C4}"/>
              </a:ext>
            </a:extLst>
          </p:cNvPr>
          <p:cNvSpPr>
            <a:spLocks noGrp="1"/>
          </p:cNvSpPr>
          <p:nvPr>
            <p:ph idx="1"/>
          </p:nvPr>
        </p:nvSpPr>
        <p:spPr>
          <a:xfrm>
            <a:off x="257175" y="376238"/>
            <a:ext cx="8305800" cy="3200400"/>
          </a:xfrm>
        </p:spPr>
        <p:txBody>
          <a:bodyPr>
            <a:noAutofit/>
          </a:bodyPr>
          <a:lstStyle/>
          <a:p>
            <a:pPr eaLnBrk="1" hangingPunct="1">
              <a:buFontTx/>
              <a:buNone/>
            </a:pPr>
            <a:r>
              <a:rPr lang="en-US" altLang="en-US" sz="2400" dirty="0">
                <a:latin typeface="Perpetua" panose="02020502060401020303" pitchFamily="18" charset="0"/>
              </a:rPr>
              <a:t>	class Exc0</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public static void main(String </a:t>
            </a:r>
            <a:r>
              <a:rPr lang="en-US" altLang="en-US" sz="2400" dirty="0" err="1">
                <a:latin typeface="Perpetua" panose="02020502060401020303" pitchFamily="18" charset="0"/>
              </a:rPr>
              <a:t>args</a:t>
            </a: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int d = 0;</a:t>
            </a:r>
          </a:p>
          <a:p>
            <a:pPr eaLnBrk="1" hangingPunct="1">
              <a:buFontTx/>
              <a:buNone/>
            </a:pPr>
            <a:r>
              <a:rPr lang="en-US" altLang="en-US" sz="2400" dirty="0">
                <a:latin typeface="Perpetua" panose="02020502060401020303" pitchFamily="18" charset="0"/>
              </a:rPr>
              <a:t>			int a = 42 / d;</a:t>
            </a:r>
          </a:p>
          <a:p>
            <a:pPr eaLnBrk="1" hangingPunct="1">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(“This code is safe”);</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a:t>
            </a:r>
          </a:p>
          <a:p>
            <a:pPr eaLnBrk="1" hangingPunct="1"/>
            <a:endParaRPr lang="en-US" altLang="en-US"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56AAE32A-7C21-4AAB-A8DF-850648460C21}"/>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9D4BCA4B-4ACA-4340-9A3B-C14B02BD3AD5}"/>
              </a:ext>
            </a:extLst>
          </p:cNvPr>
          <p:cNvSpPr>
            <a:spLocks noGrp="1"/>
          </p:cNvSpPr>
          <p:nvPr>
            <p:ph type="sldNum" sz="quarter" idx="12"/>
          </p:nvPr>
        </p:nvSpPr>
        <p:spPr/>
        <p:txBody>
          <a:bodyPr/>
          <a:lstStyle/>
          <a:p>
            <a:fld id="{5FA48C45-9521-491C-91CF-B3D0F067F577}" type="slidenum">
              <a:rPr lang="en-IN" smtClean="0"/>
              <a:t>119</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Content Placeholder 2">
            <a:extLst>
              <a:ext uri="{FF2B5EF4-FFF2-40B4-BE49-F238E27FC236}">
                <a16:creationId xmlns:a16="http://schemas.microsoft.com/office/drawing/2014/main" id="{8F7DE6AF-C36F-40B1-849C-A631FBC38B33}"/>
              </a:ext>
            </a:extLst>
          </p:cNvPr>
          <p:cNvSpPr>
            <a:spLocks noGrp="1" noChangeArrowheads="1"/>
          </p:cNvSpPr>
          <p:nvPr>
            <p:ph idx="1"/>
          </p:nvPr>
        </p:nvSpPr>
        <p:spPr>
          <a:xfrm>
            <a:off x="242889" y="300038"/>
            <a:ext cx="11444286" cy="5222875"/>
          </a:xfrm>
        </p:spPr>
        <p:txBody>
          <a:bodyPr>
            <a:noAutofit/>
          </a:bodyPr>
          <a:lstStyle/>
          <a:p>
            <a:pPr eaLnBrk="1" hangingPunct="1">
              <a:buFontTx/>
              <a:buNone/>
            </a:pPr>
            <a:r>
              <a:rPr lang="en-US" altLang="en-US" sz="1800" dirty="0"/>
              <a:t>In the previous example </a:t>
            </a:r>
            <a:r>
              <a:rPr lang="en-US" altLang="en-US" sz="1800" b="1" dirty="0" err="1"/>
              <a:t>BoxWeight</a:t>
            </a:r>
            <a:r>
              <a:rPr lang="en-US" altLang="en-US" sz="1800" dirty="0"/>
              <a:t> class inherits all of the characteristics of the class </a:t>
            </a:r>
          </a:p>
          <a:p>
            <a:pPr eaLnBrk="1" hangingPunct="1">
              <a:buFontTx/>
              <a:buNone/>
            </a:pPr>
            <a:r>
              <a:rPr lang="en-US" altLang="en-US" sz="1800" b="1" dirty="0"/>
              <a:t>Box</a:t>
            </a:r>
            <a:r>
              <a:rPr lang="en-US" altLang="en-US" sz="1800" dirty="0"/>
              <a:t> and adds to them the weight component.</a:t>
            </a:r>
          </a:p>
          <a:p>
            <a:pPr eaLnBrk="1" hangingPunct="1">
              <a:buFontTx/>
              <a:buNone/>
            </a:pPr>
            <a:endParaRPr lang="en-US" altLang="en-US" sz="1800" b="1" dirty="0"/>
          </a:p>
          <a:p>
            <a:pPr eaLnBrk="1" hangingPunct="1">
              <a:buFontTx/>
              <a:buNone/>
            </a:pPr>
            <a:r>
              <a:rPr lang="en-US" altLang="en-US" sz="1800" b="1" dirty="0"/>
              <a:t>For ex: </a:t>
            </a:r>
          </a:p>
          <a:p>
            <a:pPr eaLnBrk="1" hangingPunct="1">
              <a:buFontTx/>
              <a:buNone/>
            </a:pPr>
            <a:r>
              <a:rPr lang="en-US" altLang="en-US" sz="1800" dirty="0"/>
              <a:t>//Here </a:t>
            </a:r>
            <a:r>
              <a:rPr lang="en-US" altLang="en-US" sz="1800" b="1" dirty="0"/>
              <a:t>Box</a:t>
            </a:r>
            <a:r>
              <a:rPr lang="en-US" altLang="en-US" sz="1800" dirty="0"/>
              <a:t> is extended to include color</a:t>
            </a:r>
          </a:p>
          <a:p>
            <a:pPr eaLnBrk="1" hangingPunct="1">
              <a:buFontTx/>
              <a:buNone/>
            </a:pPr>
            <a:r>
              <a:rPr lang="en-US" altLang="en-US" sz="1800" dirty="0"/>
              <a:t>	class </a:t>
            </a:r>
            <a:r>
              <a:rPr lang="en-US" altLang="en-US" sz="1800" dirty="0" err="1">
                <a:solidFill>
                  <a:srgbClr val="FF0000"/>
                </a:solidFill>
              </a:rPr>
              <a:t>ColorBox</a:t>
            </a:r>
            <a:r>
              <a:rPr lang="en-US" altLang="en-US" sz="1800" dirty="0"/>
              <a:t> extends Box  </a:t>
            </a:r>
          </a:p>
          <a:p>
            <a:pPr eaLnBrk="1" hangingPunct="1">
              <a:buFontTx/>
              <a:buNone/>
            </a:pPr>
            <a:r>
              <a:rPr lang="en-US" altLang="en-US" sz="1800" dirty="0"/>
              <a:t>	{</a:t>
            </a:r>
          </a:p>
          <a:p>
            <a:pPr eaLnBrk="1" hangingPunct="1">
              <a:buFontTx/>
              <a:buNone/>
            </a:pPr>
            <a:r>
              <a:rPr lang="en-US" altLang="en-US" sz="1800" dirty="0"/>
              <a:t>		int color;   //color of Box</a:t>
            </a:r>
          </a:p>
          <a:p>
            <a:pPr eaLnBrk="1" hangingPunct="1">
              <a:buFontTx/>
              <a:buNone/>
            </a:pPr>
            <a:r>
              <a:rPr lang="en-US" altLang="en-US" sz="1800" dirty="0"/>
              <a:t>		</a:t>
            </a:r>
            <a:r>
              <a:rPr lang="en-US" altLang="en-US" sz="1800" dirty="0" err="1"/>
              <a:t>ColorBox</a:t>
            </a:r>
            <a:r>
              <a:rPr lang="en-US" altLang="en-US" sz="1800" dirty="0"/>
              <a:t>(double w, double h, double d, </a:t>
            </a:r>
            <a:r>
              <a:rPr lang="en-US" altLang="en-US" sz="1800" dirty="0">
                <a:solidFill>
                  <a:srgbClr val="FF0000"/>
                </a:solidFill>
              </a:rPr>
              <a:t>int c</a:t>
            </a:r>
            <a:r>
              <a:rPr lang="en-US" altLang="en-US" sz="1800" dirty="0"/>
              <a:t>)</a:t>
            </a:r>
          </a:p>
          <a:p>
            <a:pPr eaLnBrk="1" hangingPunct="1">
              <a:buFontTx/>
              <a:buNone/>
            </a:pPr>
            <a:r>
              <a:rPr lang="en-US" altLang="en-US" sz="1800" dirty="0"/>
              <a:t>		{</a:t>
            </a:r>
          </a:p>
          <a:p>
            <a:pPr eaLnBrk="1" hangingPunct="1">
              <a:buFontTx/>
              <a:buNone/>
            </a:pPr>
            <a:r>
              <a:rPr lang="en-US" altLang="en-US" sz="1800" dirty="0"/>
              <a:t>			width = w;</a:t>
            </a:r>
          </a:p>
          <a:p>
            <a:pPr eaLnBrk="1" hangingPunct="1">
              <a:buFontTx/>
              <a:buNone/>
            </a:pPr>
            <a:r>
              <a:rPr lang="en-US" altLang="en-US" sz="1800" dirty="0"/>
              <a:t>			height = h;</a:t>
            </a:r>
          </a:p>
          <a:p>
            <a:pPr eaLnBrk="1" hangingPunct="1">
              <a:buFontTx/>
              <a:buNone/>
            </a:pPr>
            <a:r>
              <a:rPr lang="en-US" altLang="en-US" sz="1800" dirty="0"/>
              <a:t>			depth = d;</a:t>
            </a:r>
          </a:p>
          <a:p>
            <a:pPr eaLnBrk="1" hangingPunct="1">
              <a:buFontTx/>
              <a:buNone/>
            </a:pPr>
            <a:r>
              <a:rPr lang="en-US" altLang="en-US" sz="1800" dirty="0"/>
              <a:t>			</a:t>
            </a:r>
            <a:r>
              <a:rPr lang="en-US" altLang="en-US" sz="1800" dirty="0">
                <a:solidFill>
                  <a:srgbClr val="FF0000"/>
                </a:solidFill>
              </a:rPr>
              <a:t>color = c;</a:t>
            </a:r>
          </a:p>
          <a:p>
            <a:pPr eaLnBrk="1" hangingPunct="1">
              <a:buFontTx/>
              <a:buNone/>
            </a:pPr>
            <a:r>
              <a:rPr lang="en-US" altLang="en-US" sz="1800" dirty="0"/>
              <a:t>		}</a:t>
            </a:r>
          </a:p>
          <a:p>
            <a:pPr eaLnBrk="1" hangingPunct="1">
              <a:buFontTx/>
              <a:buNone/>
            </a:pPr>
            <a:r>
              <a:rPr lang="en-US" altLang="en-US" sz="1800" dirty="0"/>
              <a:t>	}</a:t>
            </a:r>
          </a:p>
          <a:p>
            <a:pPr eaLnBrk="1" hangingPunct="1"/>
            <a:endParaRPr lang="en-US" altLang="en-US" sz="1800" dirty="0"/>
          </a:p>
        </p:txBody>
      </p:sp>
      <p:sp>
        <p:nvSpPr>
          <p:cNvPr id="2" name="Footer Placeholder 1">
            <a:extLst>
              <a:ext uri="{FF2B5EF4-FFF2-40B4-BE49-F238E27FC236}">
                <a16:creationId xmlns:a16="http://schemas.microsoft.com/office/drawing/2014/main" id="{C936AB1A-B7AA-4E0D-BF1A-CA83FFFE69B8}"/>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DC399DE5-D233-4F22-A6F8-222323200A1E}"/>
              </a:ext>
            </a:extLst>
          </p:cNvPr>
          <p:cNvSpPr>
            <a:spLocks noGrp="1"/>
          </p:cNvSpPr>
          <p:nvPr>
            <p:ph type="sldNum" sz="quarter" idx="12"/>
          </p:nvPr>
        </p:nvSpPr>
        <p:spPr/>
        <p:txBody>
          <a:bodyPr/>
          <a:lstStyle/>
          <a:p>
            <a:fld id="{5FA48C45-9521-491C-91CF-B3D0F067F577}" type="slidenum">
              <a:rPr lang="en-IN" smtClean="0"/>
              <a:t>12</a:t>
            </a:fld>
            <a:endParaRPr lang="en-IN"/>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a:extLst>
              <a:ext uri="{FF2B5EF4-FFF2-40B4-BE49-F238E27FC236}">
                <a16:creationId xmlns:a16="http://schemas.microsoft.com/office/drawing/2014/main" id="{0B844491-FAE1-41AC-A415-2B3A208F68FC}"/>
              </a:ext>
            </a:extLst>
          </p:cNvPr>
          <p:cNvSpPr>
            <a:spLocks noGrp="1"/>
          </p:cNvSpPr>
          <p:nvPr>
            <p:ph idx="1"/>
          </p:nvPr>
        </p:nvSpPr>
        <p:spPr>
          <a:xfrm>
            <a:off x="266699" y="271462"/>
            <a:ext cx="11477625" cy="4191000"/>
          </a:xfrm>
        </p:spPr>
        <p:txBody>
          <a:bodyPr>
            <a:noAutofit/>
          </a:bodyPr>
          <a:lstStyle/>
          <a:p>
            <a:pPr algn="just" eaLnBrk="1" hangingPunct="1">
              <a:buFontTx/>
              <a:buNone/>
            </a:pPr>
            <a:r>
              <a:rPr lang="en-US" altLang="en-US" sz="2400" dirty="0">
                <a:latin typeface="Perpetua" panose="02020502060401020303" pitchFamily="18" charset="0"/>
              </a:rPr>
              <a:t>When the Java run-time system detects the attempt to divide by zero, it </a:t>
            </a:r>
            <a:r>
              <a:rPr lang="en-US" altLang="en-US" sz="2400" dirty="0">
                <a:solidFill>
                  <a:srgbClr val="FF0000"/>
                </a:solidFill>
                <a:latin typeface="Perpetua" panose="02020502060401020303" pitchFamily="18" charset="0"/>
              </a:rPr>
              <a:t>constructs a new exception object </a:t>
            </a:r>
            <a:r>
              <a:rPr lang="en-US" altLang="en-US" sz="2400" dirty="0">
                <a:latin typeface="Perpetua" panose="02020502060401020303" pitchFamily="18" charset="0"/>
              </a:rPr>
              <a:t>and then </a:t>
            </a:r>
            <a:r>
              <a:rPr lang="en-US" altLang="en-US" sz="2400" i="1" dirty="0">
                <a:solidFill>
                  <a:srgbClr val="FF0000"/>
                </a:solidFill>
                <a:latin typeface="Perpetua" panose="02020502060401020303" pitchFamily="18" charset="0"/>
              </a:rPr>
              <a:t>throws this excep</a:t>
            </a:r>
            <a:r>
              <a:rPr lang="en-US" altLang="en-US" sz="2400" i="1" dirty="0">
                <a:latin typeface="Perpetua" panose="02020502060401020303" pitchFamily="18" charset="0"/>
              </a:rPr>
              <a:t>tion.</a:t>
            </a:r>
          </a:p>
          <a:p>
            <a:pPr algn="just" eaLnBrk="1" hangingPunct="1">
              <a:buFontTx/>
              <a:buNone/>
            </a:pPr>
            <a:endParaRPr lang="en-US" altLang="en-US" sz="2400" i="1" dirty="0">
              <a:latin typeface="Perpetua" panose="02020502060401020303" pitchFamily="18" charset="0"/>
            </a:endParaRPr>
          </a:p>
          <a:p>
            <a:pPr algn="just" eaLnBrk="1" hangingPunct="1">
              <a:buFontTx/>
              <a:buNone/>
            </a:pPr>
            <a:r>
              <a:rPr lang="en-US" altLang="en-US" sz="2400" dirty="0">
                <a:latin typeface="Perpetua" panose="02020502060401020303" pitchFamily="18" charset="0"/>
              </a:rPr>
              <a:t> This causes the execution of </a:t>
            </a:r>
            <a:r>
              <a:rPr lang="en-US" altLang="en-US" sz="2400" b="1" dirty="0">
                <a:latin typeface="Perpetua" panose="02020502060401020303" pitchFamily="18" charset="0"/>
              </a:rPr>
              <a:t>Exc0 </a:t>
            </a:r>
            <a:r>
              <a:rPr lang="en-US" altLang="en-US" sz="2400" dirty="0">
                <a:latin typeface="Perpetua" panose="02020502060401020303" pitchFamily="18" charset="0"/>
              </a:rPr>
              <a:t>to stop, because once an exception has been thrown, it  must be caught by an exception handler and dealt with immediately.</a:t>
            </a:r>
          </a:p>
          <a:p>
            <a:pPr algn="just" eaLnBrk="1" hangingPunct="1">
              <a:buFontTx/>
              <a:buNone/>
            </a:pPr>
            <a:endParaRPr lang="en-US" altLang="en-US" sz="2400" dirty="0">
              <a:latin typeface="Perpetua" panose="02020502060401020303" pitchFamily="18" charset="0"/>
            </a:endParaRPr>
          </a:p>
          <a:p>
            <a:pPr algn="just" eaLnBrk="1" hangingPunct="1">
              <a:buFontTx/>
              <a:buNone/>
            </a:pPr>
            <a:r>
              <a:rPr lang="en-US" altLang="en-US" sz="2400" dirty="0">
                <a:latin typeface="Perpetua" panose="02020502060401020303" pitchFamily="18" charset="0"/>
              </a:rPr>
              <a:t>Any exception that is not caught by our program will ultimately be processed by the </a:t>
            </a:r>
            <a:r>
              <a:rPr lang="en-US" altLang="en-US" sz="2400" dirty="0">
                <a:solidFill>
                  <a:srgbClr val="FF0000"/>
                </a:solidFill>
                <a:latin typeface="Perpetua" panose="02020502060401020303" pitchFamily="18" charset="0"/>
              </a:rPr>
              <a:t>default handler</a:t>
            </a:r>
            <a:r>
              <a:rPr lang="en-US" altLang="en-US" sz="2400" dirty="0">
                <a:latin typeface="Perpetua" panose="02020502060401020303" pitchFamily="18" charset="0"/>
              </a:rPr>
              <a:t>. </a:t>
            </a:r>
          </a:p>
          <a:p>
            <a:pPr algn="just" eaLnBrk="1" hangingPunct="1">
              <a:buFontTx/>
              <a:buNone/>
            </a:pPr>
            <a:endParaRPr lang="en-US" altLang="en-US" sz="2400" dirty="0">
              <a:latin typeface="Perpetua" panose="02020502060401020303" pitchFamily="18" charset="0"/>
            </a:endParaRPr>
          </a:p>
          <a:p>
            <a:pPr algn="just" eaLnBrk="1" hangingPunct="1">
              <a:buFontTx/>
              <a:buNone/>
            </a:pPr>
            <a:r>
              <a:rPr lang="en-US" altLang="en-US" sz="2400" dirty="0">
                <a:solidFill>
                  <a:srgbClr val="FF0000"/>
                </a:solidFill>
                <a:latin typeface="Perpetua" panose="02020502060401020303" pitchFamily="18" charset="0"/>
              </a:rPr>
              <a:t>The default handler displays a string describing the exception, prints a stack trace from  the  point at which the exception occurred, and terminates the program.</a:t>
            </a:r>
          </a:p>
          <a:p>
            <a:pPr eaLnBrk="1" hangingPunct="1"/>
            <a:endParaRPr lang="en-US" altLang="en-US" sz="2400" dirty="0">
              <a:solidFill>
                <a:srgbClr val="FF0000"/>
              </a:solidFill>
              <a:latin typeface="Perpetua" panose="02020502060401020303" pitchFamily="18" charset="0"/>
            </a:endParaRPr>
          </a:p>
        </p:txBody>
      </p:sp>
      <p:sp>
        <p:nvSpPr>
          <p:cNvPr id="4" name="Content Placeholder 2">
            <a:extLst>
              <a:ext uri="{FF2B5EF4-FFF2-40B4-BE49-F238E27FC236}">
                <a16:creationId xmlns:a16="http://schemas.microsoft.com/office/drawing/2014/main" id="{7B898C36-0E19-4136-BA85-D4118399FCA4}"/>
              </a:ext>
            </a:extLst>
          </p:cNvPr>
          <p:cNvSpPr txBox="1">
            <a:spLocks/>
          </p:cNvSpPr>
          <p:nvPr/>
        </p:nvSpPr>
        <p:spPr>
          <a:xfrm>
            <a:off x="-1" y="4800600"/>
            <a:ext cx="10787063" cy="20574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sz="2400" dirty="0">
                <a:latin typeface="Perpetua" panose="02020502060401020303" pitchFamily="18" charset="0"/>
              </a:rPr>
              <a:t>	Here is the output generated when this example is executed.</a:t>
            </a:r>
          </a:p>
          <a:p>
            <a:pPr>
              <a:buFontTx/>
              <a:buNone/>
            </a:pPr>
            <a:endParaRPr lang="en-US" altLang="en-US" sz="2400" dirty="0">
              <a:latin typeface="Perpetua" panose="02020502060401020303" pitchFamily="18" charset="0"/>
            </a:endParaRPr>
          </a:p>
          <a:p>
            <a:pPr>
              <a:buFontTx/>
              <a:buNone/>
            </a:pPr>
            <a:r>
              <a:rPr lang="en-US" altLang="en-US" sz="2400" dirty="0">
                <a:solidFill>
                  <a:srgbClr val="FF0000"/>
                </a:solidFill>
                <a:latin typeface="Perpetua" panose="02020502060401020303" pitchFamily="18" charset="0"/>
              </a:rPr>
              <a:t>	</a:t>
            </a:r>
            <a:r>
              <a:rPr lang="en-US" altLang="en-US" sz="2400" dirty="0" err="1">
                <a:solidFill>
                  <a:srgbClr val="FF0000"/>
                </a:solidFill>
                <a:latin typeface="Perpetua" panose="02020502060401020303" pitchFamily="18" charset="0"/>
              </a:rPr>
              <a:t>java.lang.ArithmeticException</a:t>
            </a:r>
            <a:r>
              <a:rPr lang="en-US" altLang="en-US" sz="2400" dirty="0">
                <a:solidFill>
                  <a:srgbClr val="FF0000"/>
                </a:solidFill>
                <a:latin typeface="Perpetua" panose="02020502060401020303" pitchFamily="18" charset="0"/>
              </a:rPr>
              <a:t>: / by zero</a:t>
            </a:r>
          </a:p>
          <a:p>
            <a:pPr>
              <a:buFontTx/>
              <a:buNone/>
            </a:pPr>
            <a:r>
              <a:rPr lang="en-US" altLang="en-US" sz="2400" dirty="0">
                <a:solidFill>
                  <a:srgbClr val="FF0000"/>
                </a:solidFill>
                <a:latin typeface="Perpetua" panose="02020502060401020303" pitchFamily="18" charset="0"/>
              </a:rPr>
              <a:t>	at Exc0.main(Exc0.java:4)</a:t>
            </a:r>
          </a:p>
          <a:p>
            <a:endParaRPr lang="en-US" altLang="en-US"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7E29F28C-4F73-4CEB-B8F8-F32FCC0A3B83}"/>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59C3822D-CA71-48D9-AE55-C53AFC0075FD}"/>
              </a:ext>
            </a:extLst>
          </p:cNvPr>
          <p:cNvSpPr>
            <a:spLocks noGrp="1"/>
          </p:cNvSpPr>
          <p:nvPr>
            <p:ph type="sldNum" sz="quarter" idx="12"/>
          </p:nvPr>
        </p:nvSpPr>
        <p:spPr/>
        <p:txBody>
          <a:bodyPr/>
          <a:lstStyle/>
          <a:p>
            <a:fld id="{5FA48C45-9521-491C-91CF-B3D0F067F577}" type="slidenum">
              <a:rPr lang="en-IN" smtClean="0"/>
              <a:t>120</a:t>
            </a:fld>
            <a:endParaRPr lang="en-IN"/>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a:extLst>
              <a:ext uri="{FF2B5EF4-FFF2-40B4-BE49-F238E27FC236}">
                <a16:creationId xmlns:a16="http://schemas.microsoft.com/office/drawing/2014/main" id="{297E83E0-013C-4857-B98F-33F438D09813}"/>
              </a:ext>
            </a:extLst>
          </p:cNvPr>
          <p:cNvSpPr>
            <a:spLocks noGrp="1"/>
          </p:cNvSpPr>
          <p:nvPr>
            <p:ph idx="1"/>
          </p:nvPr>
        </p:nvSpPr>
        <p:spPr>
          <a:xfrm>
            <a:off x="366713" y="371475"/>
            <a:ext cx="8610600" cy="4343400"/>
          </a:xfrm>
        </p:spPr>
        <p:txBody>
          <a:bodyPr>
            <a:noAutofit/>
          </a:bodyPr>
          <a:lstStyle/>
          <a:p>
            <a:pPr eaLnBrk="1" hangingPunct="1">
              <a:buFontTx/>
              <a:buNone/>
            </a:pPr>
            <a:r>
              <a:rPr lang="en-US" altLang="en-US" sz="2400" dirty="0">
                <a:latin typeface="Perpetua" panose="02020502060401020303" pitchFamily="18" charset="0"/>
              </a:rPr>
              <a:t>	class Exc1 </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static void subroutine() </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int d = 0;</a:t>
            </a:r>
          </a:p>
          <a:p>
            <a:pPr eaLnBrk="1" hangingPunct="1">
              <a:buFontTx/>
              <a:buNone/>
            </a:pPr>
            <a:r>
              <a:rPr lang="en-US" altLang="en-US" sz="2400" dirty="0">
                <a:latin typeface="Perpetua" panose="02020502060401020303" pitchFamily="18" charset="0"/>
              </a:rPr>
              <a:t>			int a = 10 / d;</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public static void main(String </a:t>
            </a:r>
            <a:r>
              <a:rPr lang="en-US" altLang="en-US" sz="2400" dirty="0" err="1">
                <a:latin typeface="Perpetua" panose="02020502060401020303" pitchFamily="18" charset="0"/>
              </a:rPr>
              <a:t>args</a:t>
            </a: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Exc1.subroutine();</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a:t>
            </a:r>
          </a:p>
          <a:p>
            <a:pPr eaLnBrk="1" hangingPunct="1"/>
            <a:endParaRPr lang="en-US" altLang="en-US"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C3CDF899-1A38-4897-943A-A2FA6B08CBD6}"/>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B5456B64-E57D-40BE-80D4-7960401C5FFC}"/>
              </a:ext>
            </a:extLst>
          </p:cNvPr>
          <p:cNvSpPr>
            <a:spLocks noGrp="1"/>
          </p:cNvSpPr>
          <p:nvPr>
            <p:ph type="sldNum" sz="quarter" idx="12"/>
          </p:nvPr>
        </p:nvSpPr>
        <p:spPr/>
        <p:txBody>
          <a:bodyPr/>
          <a:lstStyle/>
          <a:p>
            <a:fld id="{5FA48C45-9521-491C-91CF-B3D0F067F577}" type="slidenum">
              <a:rPr lang="en-IN" smtClean="0"/>
              <a:t>121</a:t>
            </a:fld>
            <a:endParaRPr lang="en-IN"/>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a:extLst>
              <a:ext uri="{FF2B5EF4-FFF2-40B4-BE49-F238E27FC236}">
                <a16:creationId xmlns:a16="http://schemas.microsoft.com/office/drawing/2014/main" id="{A8A5FC95-84EE-47D0-8183-952C75F3CCB2}"/>
              </a:ext>
            </a:extLst>
          </p:cNvPr>
          <p:cNvSpPr>
            <a:spLocks noGrp="1"/>
          </p:cNvSpPr>
          <p:nvPr>
            <p:ph idx="1"/>
          </p:nvPr>
        </p:nvSpPr>
        <p:spPr>
          <a:xfrm>
            <a:off x="366713" y="238125"/>
            <a:ext cx="11391900" cy="4953000"/>
          </a:xfrm>
        </p:spPr>
        <p:txBody>
          <a:bodyPr>
            <a:normAutofit/>
          </a:bodyPr>
          <a:lstStyle/>
          <a:p>
            <a:pPr algn="just" eaLnBrk="1" hangingPunct="1">
              <a:buFontTx/>
              <a:buNone/>
            </a:pPr>
            <a:r>
              <a:rPr lang="en-US" altLang="en-US" sz="2400" dirty="0">
                <a:latin typeface="Perpetua" panose="02020502060401020303" pitchFamily="18" charset="0"/>
              </a:rPr>
              <a:t> The resulting stack trace from the default exception handler shows how the entire 	call stack is displayed:</a:t>
            </a:r>
          </a:p>
          <a:p>
            <a:pPr eaLnBrk="1" hangingPunct="1">
              <a:buFontTx/>
              <a:buNone/>
            </a:pPr>
            <a:endParaRPr lang="en-US" altLang="en-US" sz="2400" dirty="0">
              <a:latin typeface="Perpetua" panose="02020502060401020303" pitchFamily="18" charset="0"/>
            </a:endParaRPr>
          </a:p>
          <a:p>
            <a:pPr eaLnBrk="1" hangingPunct="1">
              <a:buFontTx/>
              <a:buNone/>
            </a:pPr>
            <a:r>
              <a:rPr lang="en-US" altLang="en-US" sz="2400" dirty="0">
                <a:latin typeface="Perpetua" panose="02020502060401020303" pitchFamily="18" charset="0"/>
              </a:rPr>
              <a:t>	</a:t>
            </a:r>
            <a:r>
              <a:rPr lang="en-US" altLang="en-US" sz="2400" dirty="0" err="1">
                <a:solidFill>
                  <a:srgbClr val="FF0000"/>
                </a:solidFill>
                <a:latin typeface="Perpetua" panose="02020502060401020303" pitchFamily="18" charset="0"/>
              </a:rPr>
              <a:t>java.lang.ArithmeticException</a:t>
            </a:r>
            <a:r>
              <a:rPr lang="en-US" altLang="en-US" sz="2400" dirty="0">
                <a:solidFill>
                  <a:srgbClr val="FF0000"/>
                </a:solidFill>
                <a:latin typeface="Perpetua" panose="02020502060401020303" pitchFamily="18" charset="0"/>
              </a:rPr>
              <a:t>: / by zero</a:t>
            </a:r>
          </a:p>
          <a:p>
            <a:pPr eaLnBrk="1" hangingPunct="1">
              <a:buFontTx/>
              <a:buNone/>
            </a:pPr>
            <a:r>
              <a:rPr lang="en-US" altLang="en-US" sz="2400" dirty="0">
                <a:solidFill>
                  <a:srgbClr val="FF0000"/>
                </a:solidFill>
                <a:latin typeface="Perpetua" panose="02020502060401020303" pitchFamily="18" charset="0"/>
              </a:rPr>
              <a:t>	at Exc1.subroutine(Exc1.java:4)</a:t>
            </a:r>
          </a:p>
          <a:p>
            <a:pPr eaLnBrk="1" hangingPunct="1">
              <a:buFontTx/>
              <a:buNone/>
            </a:pPr>
            <a:r>
              <a:rPr lang="en-US" altLang="en-US" sz="2400" dirty="0">
                <a:solidFill>
                  <a:srgbClr val="FF0000"/>
                </a:solidFill>
                <a:latin typeface="Perpetua" panose="02020502060401020303" pitchFamily="18" charset="0"/>
              </a:rPr>
              <a:t>	at Exc1.main(Exc1.java:7)</a:t>
            </a:r>
          </a:p>
          <a:p>
            <a:pPr eaLnBrk="1" hangingPunct="1"/>
            <a:endParaRPr lang="en-US" altLang="en-US"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62EA6A70-0A00-4448-9756-F3565D290887}"/>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B6184468-AD43-4CF2-94EB-7359E8DF6E8C}"/>
              </a:ext>
            </a:extLst>
          </p:cNvPr>
          <p:cNvSpPr>
            <a:spLocks noGrp="1"/>
          </p:cNvSpPr>
          <p:nvPr>
            <p:ph type="sldNum" sz="quarter" idx="12"/>
          </p:nvPr>
        </p:nvSpPr>
        <p:spPr/>
        <p:txBody>
          <a:bodyPr/>
          <a:lstStyle/>
          <a:p>
            <a:fld id="{5FA48C45-9521-491C-91CF-B3D0F067F577}" type="slidenum">
              <a:rPr lang="en-IN" smtClean="0"/>
              <a:t>122</a:t>
            </a:fld>
            <a:endParaRPr lang="en-IN"/>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ierarchy of exception handling">
            <a:extLst>
              <a:ext uri="{FF2B5EF4-FFF2-40B4-BE49-F238E27FC236}">
                <a16:creationId xmlns:a16="http://schemas.microsoft.com/office/drawing/2014/main" id="{9B6E9C04-CC39-4C79-BB00-D9A028FDAC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37965" y="136525"/>
            <a:ext cx="5226737" cy="6639557"/>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628A545B-C084-4E18-B55D-BAC46140324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Prepared By: Abhishek S. Rao</a:t>
            </a:r>
          </a:p>
        </p:txBody>
      </p:sp>
      <p:sp>
        <p:nvSpPr>
          <p:cNvPr id="5" name="Slide Number Placeholder 4">
            <a:extLst>
              <a:ext uri="{FF2B5EF4-FFF2-40B4-BE49-F238E27FC236}">
                <a16:creationId xmlns:a16="http://schemas.microsoft.com/office/drawing/2014/main" id="{5232FE02-A7FD-4ED5-8BB2-E436F7B2764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FA48C45-9521-491C-91CF-B3D0F067F577}" type="slidenum">
              <a:rPr lang="en-US" smtClean="0"/>
              <a:pPr>
                <a:spcAft>
                  <a:spcPts val="600"/>
                </a:spcAft>
              </a:pPr>
              <a:t>123</a:t>
            </a:fld>
            <a:endParaRPr lang="en-US"/>
          </a:p>
        </p:txBody>
      </p:sp>
      <p:sp>
        <p:nvSpPr>
          <p:cNvPr id="6" name="Rectangle 5">
            <a:extLst>
              <a:ext uri="{FF2B5EF4-FFF2-40B4-BE49-F238E27FC236}">
                <a16:creationId xmlns:a16="http://schemas.microsoft.com/office/drawing/2014/main" id="{813E9A1D-AED7-42EE-A32A-6B3F04C3B8A3}"/>
              </a:ext>
            </a:extLst>
          </p:cNvPr>
          <p:cNvSpPr/>
          <p:nvPr/>
        </p:nvSpPr>
        <p:spPr>
          <a:xfrm>
            <a:off x="6747305" y="136525"/>
            <a:ext cx="2222468" cy="369332"/>
          </a:xfrm>
          <a:prstGeom prst="rect">
            <a:avLst/>
          </a:prstGeom>
        </p:spPr>
        <p:txBody>
          <a:bodyPr wrap="none">
            <a:spAutoFit/>
          </a:bodyPr>
          <a:lstStyle/>
          <a:p>
            <a:r>
              <a:rPr lang="en-IN" b="1" dirty="0">
                <a:latin typeface="Perpetua" panose="02020502060401020303" pitchFamily="18" charset="0"/>
              </a:rPr>
              <a:t>Exception Hierarchy</a:t>
            </a:r>
            <a:endParaRPr lang="en-IN" dirty="0"/>
          </a:p>
        </p:txBody>
      </p:sp>
    </p:spTree>
    <p:extLst>
      <p:ext uri="{BB962C8B-B14F-4D97-AF65-F5344CB8AC3E}">
        <p14:creationId xmlns:p14="http://schemas.microsoft.com/office/powerpoint/2010/main" val="160412827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F8E1DB-BEA9-44EB-B5BB-C1D0E6992BCF}"/>
              </a:ext>
            </a:extLst>
          </p:cNvPr>
          <p:cNvSpPr>
            <a:spLocks noGrp="1"/>
          </p:cNvSpPr>
          <p:nvPr>
            <p:ph idx="1"/>
          </p:nvPr>
        </p:nvSpPr>
        <p:spPr>
          <a:xfrm>
            <a:off x="228599" y="271463"/>
            <a:ext cx="11701463" cy="5905500"/>
          </a:xfrm>
        </p:spPr>
        <p:txBody>
          <a:bodyPr>
            <a:normAutofit/>
          </a:bodyPr>
          <a:lstStyle/>
          <a:p>
            <a:pPr marL="0" indent="0" algn="just">
              <a:buNone/>
            </a:pPr>
            <a:r>
              <a:rPr lang="en-IN" b="1" dirty="0">
                <a:solidFill>
                  <a:srgbClr val="FF0000"/>
                </a:solidFill>
                <a:latin typeface="Perpetua" panose="02020502060401020303" pitchFamily="18" charset="0"/>
              </a:rPr>
              <a:t>Types of Exceptions</a:t>
            </a:r>
          </a:p>
          <a:p>
            <a:pPr marL="0" indent="0" algn="just">
              <a:buNone/>
            </a:pPr>
            <a:r>
              <a:rPr lang="en-US" dirty="0">
                <a:latin typeface="Perpetua" panose="02020502060401020303" pitchFamily="18" charset="0"/>
              </a:rPr>
              <a:t>In Java, exceptions are broadly categorized into two sections: </a:t>
            </a:r>
            <a:r>
              <a:rPr lang="en-US" b="1" dirty="0">
                <a:latin typeface="Perpetua" panose="02020502060401020303" pitchFamily="18" charset="0"/>
              </a:rPr>
              <a:t>checked exceptions and unchecked exceptions</a:t>
            </a:r>
            <a:endParaRPr lang="en-IN" b="1" dirty="0">
              <a:latin typeface="Perpetua" panose="02020502060401020303" pitchFamily="18" charset="0"/>
            </a:endParaRPr>
          </a:p>
          <a:p>
            <a:pPr algn="just"/>
            <a:r>
              <a:rPr lang="en-US" b="1" dirty="0">
                <a:latin typeface="Perpetua" panose="02020502060401020303" pitchFamily="18" charset="0"/>
              </a:rPr>
              <a:t>Checked Exceptions</a:t>
            </a:r>
            <a:r>
              <a:rPr lang="en-US" dirty="0">
                <a:latin typeface="Perpetua" panose="02020502060401020303" pitchFamily="18" charset="0"/>
              </a:rPr>
              <a:t> – </a:t>
            </a:r>
            <a:r>
              <a:rPr lang="en-US" dirty="0">
                <a:latin typeface="Perpetua" panose="02020502060401020303" pitchFamily="18" charset="0"/>
                <a:cs typeface="Times New Roman" panose="02020603050405020304" pitchFamily="18" charset="0"/>
              </a:rPr>
              <a:t>are the exceptions that are checked at compile time. If some code within a method throws a checked exception, then the method must either handle the exception or it must specify the exception using </a:t>
            </a:r>
            <a:r>
              <a:rPr lang="en-US" i="1" dirty="0">
                <a:latin typeface="Perpetua" panose="02020502060401020303" pitchFamily="18" charset="0"/>
                <a:cs typeface="Times New Roman" panose="02020603050405020304" pitchFamily="18" charset="0"/>
              </a:rPr>
              <a:t>throws </a:t>
            </a:r>
            <a:r>
              <a:rPr lang="en-US" dirty="0">
                <a:latin typeface="Perpetua" panose="02020502060401020303" pitchFamily="18" charset="0"/>
                <a:cs typeface="Times New Roman" panose="02020603050405020304" pitchFamily="18" charset="0"/>
              </a:rPr>
              <a:t>keyword. </a:t>
            </a:r>
            <a:r>
              <a:rPr lang="en-US" dirty="0">
                <a:latin typeface="Perpetua" panose="02020502060401020303" pitchFamily="18" charset="0"/>
              </a:rPr>
              <a:t>These are derived from the Exception class. For example, </a:t>
            </a:r>
            <a:r>
              <a:rPr lang="en-US" dirty="0" err="1">
                <a:latin typeface="Perpetua" panose="02020502060401020303" pitchFamily="18" charset="0"/>
              </a:rPr>
              <a:t>IOException</a:t>
            </a:r>
            <a:r>
              <a:rPr lang="en-US" dirty="0">
                <a:latin typeface="Perpetua" panose="02020502060401020303" pitchFamily="18" charset="0"/>
              </a:rPr>
              <a:t> and </a:t>
            </a:r>
            <a:r>
              <a:rPr lang="en-US" dirty="0" err="1">
                <a:latin typeface="Perpetua" panose="02020502060401020303" pitchFamily="18" charset="0"/>
              </a:rPr>
              <a:t>FileNotFoundException</a:t>
            </a:r>
            <a:r>
              <a:rPr lang="en-US" dirty="0">
                <a:latin typeface="Perpetua" panose="02020502060401020303" pitchFamily="18" charset="0"/>
              </a:rPr>
              <a:t> are </a:t>
            </a:r>
            <a:r>
              <a:rPr lang="en-IN" dirty="0">
                <a:latin typeface="Perpetua" panose="02020502060401020303" pitchFamily="18" charset="0"/>
              </a:rPr>
              <a:t>checked exceptions.</a:t>
            </a:r>
          </a:p>
          <a:p>
            <a:pPr marL="0" indent="0" algn="just">
              <a:buNone/>
            </a:pPr>
            <a:endParaRPr lang="en-IN" dirty="0">
              <a:latin typeface="Perpetua" panose="02020502060401020303" pitchFamily="18" charset="0"/>
            </a:endParaRPr>
          </a:p>
          <a:p>
            <a:pPr algn="just"/>
            <a:r>
              <a:rPr lang="en-US" b="1" dirty="0">
                <a:latin typeface="Perpetua" panose="02020502060401020303" pitchFamily="18" charset="0"/>
              </a:rPr>
              <a:t>Unchecked Exceptions</a:t>
            </a:r>
            <a:r>
              <a:rPr lang="en-US" dirty="0">
                <a:latin typeface="Perpetua" panose="02020502060401020303" pitchFamily="18" charset="0"/>
              </a:rPr>
              <a:t> – These are not recoverable and occur at runtime. These </a:t>
            </a:r>
            <a:r>
              <a:rPr lang="en-IN" dirty="0">
                <a:latin typeface="Perpetua" panose="02020502060401020303" pitchFamily="18" charset="0"/>
              </a:rPr>
              <a:t>are derived from </a:t>
            </a:r>
            <a:r>
              <a:rPr lang="en-IN" dirty="0" err="1">
                <a:latin typeface="Perpetua" panose="02020502060401020303" pitchFamily="18" charset="0"/>
              </a:rPr>
              <a:t>java.lang.RuntimeException</a:t>
            </a:r>
            <a:r>
              <a:rPr lang="en-IN" dirty="0">
                <a:latin typeface="Perpetua" panose="02020502060401020303" pitchFamily="18" charset="0"/>
              </a:rPr>
              <a:t> class. For example, </a:t>
            </a:r>
            <a:r>
              <a:rPr lang="en-US" dirty="0" err="1">
                <a:latin typeface="Perpetua" panose="02020502060401020303" pitchFamily="18" charset="0"/>
                <a:hlinkClick r:id="rId2"/>
              </a:rPr>
              <a:t>NullPointerException</a:t>
            </a:r>
            <a:r>
              <a:rPr lang="en-US" dirty="0">
                <a:latin typeface="Perpetua" panose="02020502060401020303" pitchFamily="18" charset="0"/>
              </a:rPr>
              <a:t> and </a:t>
            </a:r>
            <a:r>
              <a:rPr lang="en-US" dirty="0" err="1">
                <a:latin typeface="Perpetua" panose="02020502060401020303" pitchFamily="18" charset="0"/>
              </a:rPr>
              <a:t>IllegalArgumentException</a:t>
            </a:r>
            <a:r>
              <a:rPr lang="en-US" dirty="0">
                <a:latin typeface="Perpetua" panose="02020502060401020303" pitchFamily="18" charset="0"/>
              </a:rPr>
              <a:t> are unchecked exceptions.</a:t>
            </a: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0279AA3B-5659-434E-9D7E-F2DFC0DC881E}"/>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E7D98BFE-DDF7-46E7-96D4-0C38C7FC45D7}"/>
              </a:ext>
            </a:extLst>
          </p:cNvPr>
          <p:cNvSpPr>
            <a:spLocks noGrp="1"/>
          </p:cNvSpPr>
          <p:nvPr>
            <p:ph type="sldNum" sz="quarter" idx="12"/>
          </p:nvPr>
        </p:nvSpPr>
        <p:spPr/>
        <p:txBody>
          <a:bodyPr/>
          <a:lstStyle/>
          <a:p>
            <a:fld id="{5FA48C45-9521-491C-91CF-B3D0F067F577}" type="slidenum">
              <a:rPr lang="en-IN" smtClean="0"/>
              <a:t>124</a:t>
            </a:fld>
            <a:endParaRPr lang="en-IN"/>
          </a:p>
        </p:txBody>
      </p:sp>
    </p:spTree>
    <p:extLst>
      <p:ext uri="{BB962C8B-B14F-4D97-AF65-F5344CB8AC3E}">
        <p14:creationId xmlns:p14="http://schemas.microsoft.com/office/powerpoint/2010/main" val="177956347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05A3C17-A688-4E5E-B116-757BCEFF4D05}"/>
              </a:ext>
            </a:extLst>
          </p:cNvPr>
          <p:cNvSpPr>
            <a:spLocks noGrp="1"/>
          </p:cNvSpPr>
          <p:nvPr>
            <p:ph type="title"/>
          </p:nvPr>
        </p:nvSpPr>
        <p:spPr>
          <a:xfrm>
            <a:off x="204787" y="443706"/>
            <a:ext cx="8991600" cy="304800"/>
          </a:xfrm>
        </p:spPr>
        <p:txBody>
          <a:bodyPr>
            <a:noAutofit/>
          </a:bodyPr>
          <a:lstStyle/>
          <a:p>
            <a:pPr eaLnBrk="1" hangingPunct="1"/>
            <a:r>
              <a:rPr lang="en-US" altLang="en-US" sz="3200" b="1" dirty="0">
                <a:latin typeface="Perpetua" panose="02020502060401020303" pitchFamily="18" charset="0"/>
              </a:rPr>
              <a:t>Using try and catch</a:t>
            </a:r>
            <a:br>
              <a:rPr lang="en-US" altLang="en-US" sz="3200" b="1" dirty="0">
                <a:latin typeface="Perpetua" panose="02020502060401020303" pitchFamily="18" charset="0"/>
              </a:rPr>
            </a:br>
            <a:endParaRPr lang="en-US" altLang="en-US" sz="3200" b="1" dirty="0">
              <a:latin typeface="Perpetua" panose="02020502060401020303" pitchFamily="18" charset="0"/>
            </a:endParaRPr>
          </a:p>
        </p:txBody>
      </p:sp>
      <p:sp>
        <p:nvSpPr>
          <p:cNvPr id="13315" name="Content Placeholder 2">
            <a:extLst>
              <a:ext uri="{FF2B5EF4-FFF2-40B4-BE49-F238E27FC236}">
                <a16:creationId xmlns:a16="http://schemas.microsoft.com/office/drawing/2014/main" id="{2388125F-A345-4AC0-85D8-31CDF8BB7334}"/>
              </a:ext>
            </a:extLst>
          </p:cNvPr>
          <p:cNvSpPr>
            <a:spLocks noGrp="1"/>
          </p:cNvSpPr>
          <p:nvPr>
            <p:ph idx="1"/>
          </p:nvPr>
        </p:nvSpPr>
        <p:spPr>
          <a:xfrm>
            <a:off x="204787" y="748506"/>
            <a:ext cx="8686800" cy="5181600"/>
          </a:xfrm>
        </p:spPr>
        <p:txBody>
          <a:bodyPr>
            <a:noAutofit/>
          </a:bodyPr>
          <a:lstStyle/>
          <a:p>
            <a:pPr eaLnBrk="1" hangingPunct="1">
              <a:spcBef>
                <a:spcPts val="600"/>
              </a:spcBef>
              <a:buFontTx/>
              <a:buNone/>
            </a:pPr>
            <a:r>
              <a:rPr lang="en-US" altLang="en-US" sz="2000" dirty="0">
                <a:latin typeface="Perpetua" panose="02020502060401020303" pitchFamily="18" charset="0"/>
              </a:rPr>
              <a:t>class Exc2</a:t>
            </a:r>
          </a:p>
          <a:p>
            <a:pPr eaLnBrk="1" hangingPunct="1">
              <a:spcBef>
                <a:spcPts val="600"/>
              </a:spcBef>
              <a:buFontTx/>
              <a:buNone/>
            </a:pPr>
            <a:r>
              <a:rPr lang="en-US" altLang="en-US" sz="2000" dirty="0">
                <a:latin typeface="Perpetua" panose="02020502060401020303" pitchFamily="18" charset="0"/>
              </a:rPr>
              <a:t> {</a:t>
            </a:r>
          </a:p>
          <a:p>
            <a:pPr eaLnBrk="1" hangingPunct="1">
              <a:spcBef>
                <a:spcPts val="600"/>
              </a:spcBef>
              <a:buFontTx/>
              <a:buNone/>
            </a:pPr>
            <a:r>
              <a:rPr lang="en-US" altLang="en-US" sz="2000" dirty="0">
                <a:latin typeface="Perpetua" panose="02020502060401020303" pitchFamily="18" charset="0"/>
              </a:rPr>
              <a:t>	   public static void main(String </a:t>
            </a:r>
            <a:r>
              <a:rPr lang="en-US" altLang="en-US" sz="2000" dirty="0" err="1">
                <a:latin typeface="Perpetua" panose="02020502060401020303" pitchFamily="18" charset="0"/>
              </a:rPr>
              <a:t>args</a:t>
            </a:r>
            <a:r>
              <a:rPr lang="en-US" altLang="en-US" sz="2000" dirty="0">
                <a:latin typeface="Perpetua" panose="02020502060401020303" pitchFamily="18" charset="0"/>
              </a:rPr>
              <a:t>[]) </a:t>
            </a:r>
          </a:p>
          <a:p>
            <a:pPr eaLnBrk="1" hangingPunct="1">
              <a:spcBef>
                <a:spcPts val="600"/>
              </a:spcBef>
              <a:buFontTx/>
              <a:buNone/>
            </a:pPr>
            <a:r>
              <a:rPr lang="en-US" altLang="en-US" sz="2000" dirty="0">
                <a:latin typeface="Perpetua" panose="02020502060401020303" pitchFamily="18" charset="0"/>
              </a:rPr>
              <a:t>	   {	int d, a;</a:t>
            </a:r>
          </a:p>
          <a:p>
            <a:pPr eaLnBrk="1" hangingPunct="1">
              <a:spcBef>
                <a:spcPts val="600"/>
              </a:spcBef>
              <a:buFontTx/>
              <a:buNone/>
            </a:pPr>
            <a:r>
              <a:rPr lang="en-US" altLang="en-US" sz="2000" dirty="0">
                <a:latin typeface="Perpetua" panose="02020502060401020303" pitchFamily="18" charset="0"/>
              </a:rPr>
              <a:t>		</a:t>
            </a:r>
            <a:r>
              <a:rPr lang="en-US" altLang="en-US" sz="2000" dirty="0">
                <a:solidFill>
                  <a:srgbClr val="FF0000"/>
                </a:solidFill>
                <a:latin typeface="Perpetua" panose="02020502060401020303" pitchFamily="18" charset="0"/>
              </a:rPr>
              <a:t>try</a:t>
            </a:r>
          </a:p>
          <a:p>
            <a:pPr eaLnBrk="1" hangingPunct="1">
              <a:spcBef>
                <a:spcPts val="600"/>
              </a:spcBef>
              <a:buFontTx/>
              <a:buNone/>
            </a:pPr>
            <a:r>
              <a:rPr lang="en-US" altLang="en-US" sz="2000" dirty="0">
                <a:latin typeface="Perpetua" panose="02020502060401020303" pitchFamily="18" charset="0"/>
              </a:rPr>
              <a:t>		 </a:t>
            </a:r>
            <a:r>
              <a:rPr lang="en-US" altLang="en-US" sz="2000" dirty="0">
                <a:solidFill>
                  <a:srgbClr val="FF0000"/>
                </a:solidFill>
                <a:latin typeface="Perpetua" panose="02020502060401020303" pitchFamily="18" charset="0"/>
              </a:rPr>
              <a:t>{</a:t>
            </a:r>
            <a:r>
              <a:rPr lang="en-US" altLang="en-US" sz="2000" dirty="0">
                <a:latin typeface="Perpetua" panose="02020502060401020303" pitchFamily="18" charset="0"/>
              </a:rPr>
              <a:t>                // monitor a block of code.</a:t>
            </a:r>
          </a:p>
          <a:p>
            <a:pPr eaLnBrk="1" hangingPunct="1">
              <a:spcBef>
                <a:spcPts val="600"/>
              </a:spcBef>
              <a:buFontTx/>
              <a:buNone/>
            </a:pPr>
            <a:r>
              <a:rPr lang="en-US" altLang="en-US" sz="2000" dirty="0">
                <a:latin typeface="Perpetua" panose="02020502060401020303" pitchFamily="18" charset="0"/>
              </a:rPr>
              <a:t>			d = 0;</a:t>
            </a:r>
          </a:p>
          <a:p>
            <a:pPr eaLnBrk="1" hangingPunct="1">
              <a:spcBef>
                <a:spcPts val="600"/>
              </a:spcBef>
              <a:buFontTx/>
              <a:buNone/>
            </a:pPr>
            <a:r>
              <a:rPr lang="en-US" altLang="en-US" sz="2000" dirty="0">
                <a:latin typeface="Perpetua" panose="02020502060401020303" pitchFamily="18" charset="0"/>
              </a:rPr>
              <a:t>			a = 42 / d;</a:t>
            </a:r>
          </a:p>
          <a:p>
            <a:pPr eaLnBrk="1" hangingPunct="1">
              <a:spcBef>
                <a:spcPts val="600"/>
              </a:spcBef>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("This will not be printed.");</a:t>
            </a:r>
          </a:p>
          <a:p>
            <a:pPr eaLnBrk="1" hangingPunct="1">
              <a:spcBef>
                <a:spcPts val="600"/>
              </a:spcBef>
              <a:buFontTx/>
              <a:buNone/>
            </a:pPr>
            <a:r>
              <a:rPr lang="en-US" altLang="en-US" sz="2000" dirty="0">
                <a:latin typeface="Perpetua" panose="02020502060401020303" pitchFamily="18" charset="0"/>
              </a:rPr>
              <a:t>		</a:t>
            </a:r>
            <a:r>
              <a:rPr lang="en-US" altLang="en-US" sz="2000" dirty="0">
                <a:solidFill>
                  <a:srgbClr val="FF0000"/>
                </a:solidFill>
                <a:latin typeface="Perpetua" panose="02020502060401020303" pitchFamily="18" charset="0"/>
              </a:rPr>
              <a:t>}</a:t>
            </a:r>
          </a:p>
          <a:p>
            <a:pPr eaLnBrk="1" hangingPunct="1">
              <a:spcBef>
                <a:spcPts val="600"/>
              </a:spcBef>
              <a:buFontTx/>
              <a:buNone/>
            </a:pPr>
            <a:r>
              <a:rPr lang="en-US" altLang="en-US" sz="2000" dirty="0">
                <a:latin typeface="Perpetua" panose="02020502060401020303" pitchFamily="18" charset="0"/>
              </a:rPr>
              <a:t>		</a:t>
            </a:r>
            <a:r>
              <a:rPr lang="en-US" altLang="en-US" sz="2000" dirty="0">
                <a:solidFill>
                  <a:srgbClr val="FF0000"/>
                </a:solidFill>
                <a:latin typeface="Perpetua" panose="02020502060401020303" pitchFamily="18" charset="0"/>
              </a:rPr>
              <a:t> catch (</a:t>
            </a:r>
            <a:r>
              <a:rPr lang="en-US" altLang="en-US" sz="2000" dirty="0" err="1">
                <a:solidFill>
                  <a:srgbClr val="FF0000"/>
                </a:solidFill>
                <a:latin typeface="Perpetua" panose="02020502060401020303" pitchFamily="18" charset="0"/>
              </a:rPr>
              <a:t>ArithmeticException</a:t>
            </a:r>
            <a:r>
              <a:rPr lang="en-US" altLang="en-US" sz="2000" dirty="0">
                <a:solidFill>
                  <a:srgbClr val="FF0000"/>
                </a:solidFill>
                <a:latin typeface="Perpetua" panose="02020502060401020303" pitchFamily="18" charset="0"/>
              </a:rPr>
              <a:t>   e) </a:t>
            </a:r>
          </a:p>
          <a:p>
            <a:pPr eaLnBrk="1" hangingPunct="1">
              <a:spcBef>
                <a:spcPts val="600"/>
              </a:spcBef>
              <a:buFontTx/>
              <a:buNone/>
            </a:pPr>
            <a:r>
              <a:rPr lang="en-US" altLang="en-US" sz="2000" dirty="0">
                <a:latin typeface="Perpetua" panose="02020502060401020303" pitchFamily="18" charset="0"/>
              </a:rPr>
              <a:t>		</a:t>
            </a:r>
            <a:r>
              <a:rPr lang="en-US" altLang="en-US" sz="2000" dirty="0">
                <a:solidFill>
                  <a:srgbClr val="FF0000"/>
                </a:solidFill>
                <a:latin typeface="Perpetua" panose="02020502060401020303" pitchFamily="18" charset="0"/>
              </a:rPr>
              <a:t>{</a:t>
            </a:r>
            <a:r>
              <a:rPr lang="en-US" altLang="en-US" sz="2000" dirty="0">
                <a:latin typeface="Perpetua" panose="02020502060401020303" pitchFamily="18" charset="0"/>
              </a:rPr>
              <a:t>                  // catch divide-by-zero error</a:t>
            </a:r>
          </a:p>
          <a:p>
            <a:pPr eaLnBrk="1" hangingPunct="1">
              <a:spcBef>
                <a:spcPts val="600"/>
              </a:spcBef>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("Division by zero.");</a:t>
            </a:r>
          </a:p>
          <a:p>
            <a:pPr eaLnBrk="1" hangingPunct="1">
              <a:spcBef>
                <a:spcPts val="600"/>
              </a:spcBef>
              <a:buFontTx/>
              <a:buNone/>
            </a:pPr>
            <a:r>
              <a:rPr lang="en-US" altLang="en-US" sz="2000" dirty="0">
                <a:latin typeface="Perpetua" panose="02020502060401020303" pitchFamily="18" charset="0"/>
              </a:rPr>
              <a:t>		</a:t>
            </a:r>
            <a:r>
              <a:rPr lang="en-US" altLang="en-US" sz="2000" dirty="0">
                <a:solidFill>
                  <a:srgbClr val="FF0000"/>
                </a:solidFill>
                <a:latin typeface="Perpetua" panose="02020502060401020303" pitchFamily="18" charset="0"/>
              </a:rPr>
              <a:t>}</a:t>
            </a:r>
          </a:p>
          <a:p>
            <a:pPr eaLnBrk="1" hangingPunct="1">
              <a:spcBef>
                <a:spcPts val="600"/>
              </a:spcBef>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("After catch statement.");</a:t>
            </a:r>
          </a:p>
          <a:p>
            <a:pPr eaLnBrk="1" hangingPunct="1">
              <a:spcBef>
                <a:spcPts val="600"/>
              </a:spcBef>
              <a:buFontTx/>
              <a:buNone/>
            </a:pPr>
            <a:r>
              <a:rPr lang="en-US" altLang="en-US" sz="2000" dirty="0">
                <a:latin typeface="Perpetua" panose="02020502060401020303" pitchFamily="18" charset="0"/>
              </a:rPr>
              <a:t>	  }</a:t>
            </a:r>
          </a:p>
          <a:p>
            <a:pPr eaLnBrk="1" hangingPunct="1">
              <a:spcBef>
                <a:spcPts val="600"/>
              </a:spcBef>
              <a:buFontTx/>
              <a:buNone/>
            </a:pPr>
            <a:r>
              <a:rPr lang="en-US" altLang="en-US" sz="2000" dirty="0">
                <a:latin typeface="Perpetua" panose="02020502060401020303" pitchFamily="18" charset="0"/>
              </a:rPr>
              <a:t>}</a:t>
            </a:r>
          </a:p>
          <a:p>
            <a:pPr eaLnBrk="1" hangingPunct="1">
              <a:spcBef>
                <a:spcPts val="600"/>
              </a:spcBef>
            </a:pPr>
            <a:endParaRPr lang="en-US" altLang="en-US" sz="2000" dirty="0">
              <a:latin typeface="Perpetua" panose="02020502060401020303" pitchFamily="18" charset="0"/>
            </a:endParaRPr>
          </a:p>
        </p:txBody>
      </p:sp>
      <p:sp>
        <p:nvSpPr>
          <p:cNvPr id="2" name="Footer Placeholder 1">
            <a:extLst>
              <a:ext uri="{FF2B5EF4-FFF2-40B4-BE49-F238E27FC236}">
                <a16:creationId xmlns:a16="http://schemas.microsoft.com/office/drawing/2014/main" id="{71CE62D4-4D47-44EC-A166-75283F9052B8}"/>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FB3DCAC3-AF5D-49BE-B296-1F2CEAC30C9A}"/>
              </a:ext>
            </a:extLst>
          </p:cNvPr>
          <p:cNvSpPr>
            <a:spLocks noGrp="1"/>
          </p:cNvSpPr>
          <p:nvPr>
            <p:ph type="sldNum" sz="quarter" idx="12"/>
          </p:nvPr>
        </p:nvSpPr>
        <p:spPr/>
        <p:txBody>
          <a:bodyPr/>
          <a:lstStyle/>
          <a:p>
            <a:fld id="{5FA48C45-9521-491C-91CF-B3D0F067F577}" type="slidenum">
              <a:rPr lang="en-IN" smtClean="0"/>
              <a:t>125</a:t>
            </a:fld>
            <a:endParaRPr lang="en-IN"/>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a:extLst>
              <a:ext uri="{FF2B5EF4-FFF2-40B4-BE49-F238E27FC236}">
                <a16:creationId xmlns:a16="http://schemas.microsoft.com/office/drawing/2014/main" id="{94942F7C-8C73-499A-801B-FBC898E418FF}"/>
              </a:ext>
            </a:extLst>
          </p:cNvPr>
          <p:cNvSpPr>
            <a:spLocks noGrp="1"/>
          </p:cNvSpPr>
          <p:nvPr>
            <p:ph idx="1"/>
          </p:nvPr>
        </p:nvSpPr>
        <p:spPr>
          <a:xfrm>
            <a:off x="242888" y="242887"/>
            <a:ext cx="8382000" cy="4953000"/>
          </a:xfrm>
        </p:spPr>
        <p:txBody>
          <a:bodyPr>
            <a:normAutofit/>
          </a:bodyPr>
          <a:lstStyle/>
          <a:p>
            <a:pPr eaLnBrk="1" hangingPunct="1">
              <a:buFontTx/>
              <a:buNone/>
            </a:pPr>
            <a:r>
              <a:rPr lang="en-US" altLang="en-US" dirty="0">
                <a:latin typeface="Perpetua" panose="02020502060401020303" pitchFamily="18" charset="0"/>
              </a:rPr>
              <a:t>This program generates the following output:</a:t>
            </a:r>
          </a:p>
          <a:p>
            <a:pPr eaLnBrk="1" hangingPunct="1">
              <a:buFontTx/>
              <a:buNone/>
            </a:pPr>
            <a:endParaRPr lang="en-US" altLang="en-US" dirty="0">
              <a:latin typeface="Perpetua" panose="02020502060401020303" pitchFamily="18" charset="0"/>
            </a:endParaRPr>
          </a:p>
          <a:p>
            <a:pPr eaLnBrk="1" hangingPunct="1">
              <a:buFontTx/>
              <a:buNone/>
            </a:pPr>
            <a:r>
              <a:rPr lang="en-US" altLang="en-US" dirty="0">
                <a:latin typeface="Perpetua" panose="02020502060401020303" pitchFamily="18" charset="0"/>
              </a:rPr>
              <a:t>	</a:t>
            </a:r>
            <a:r>
              <a:rPr lang="en-US" altLang="en-US" dirty="0">
                <a:solidFill>
                  <a:srgbClr val="FF0000"/>
                </a:solidFill>
                <a:latin typeface="Perpetua" panose="02020502060401020303" pitchFamily="18" charset="0"/>
              </a:rPr>
              <a:t>Division by zero.</a:t>
            </a:r>
          </a:p>
          <a:p>
            <a:pPr eaLnBrk="1" hangingPunct="1">
              <a:buFontTx/>
              <a:buNone/>
            </a:pPr>
            <a:r>
              <a:rPr lang="en-US" altLang="en-US" dirty="0">
                <a:solidFill>
                  <a:srgbClr val="FF0000"/>
                </a:solidFill>
                <a:latin typeface="Perpetua" panose="02020502060401020303" pitchFamily="18" charset="0"/>
              </a:rPr>
              <a:t>	After catch statement.</a:t>
            </a:r>
          </a:p>
          <a:p>
            <a:pPr eaLnBrk="1" hangingPunct="1"/>
            <a:endParaRPr lang="en-US" altLang="en-US" dirty="0">
              <a:latin typeface="Perpetua" panose="02020502060401020303" pitchFamily="18" charset="0"/>
            </a:endParaRPr>
          </a:p>
        </p:txBody>
      </p:sp>
      <p:sp>
        <p:nvSpPr>
          <p:cNvPr id="2" name="Footer Placeholder 1">
            <a:extLst>
              <a:ext uri="{FF2B5EF4-FFF2-40B4-BE49-F238E27FC236}">
                <a16:creationId xmlns:a16="http://schemas.microsoft.com/office/drawing/2014/main" id="{D1A6FFE0-F50F-4307-B10F-AF8E9557DD1F}"/>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C48BB6C7-C113-4A18-9EFD-7C33F1C12FDE}"/>
              </a:ext>
            </a:extLst>
          </p:cNvPr>
          <p:cNvSpPr>
            <a:spLocks noGrp="1"/>
          </p:cNvSpPr>
          <p:nvPr>
            <p:ph type="sldNum" sz="quarter" idx="12"/>
          </p:nvPr>
        </p:nvSpPr>
        <p:spPr/>
        <p:txBody>
          <a:bodyPr/>
          <a:lstStyle/>
          <a:p>
            <a:fld id="{5FA48C45-9521-491C-91CF-B3D0F067F577}" type="slidenum">
              <a:rPr lang="en-IN" smtClean="0"/>
              <a:t>126</a:t>
            </a:fld>
            <a:endParaRPr lang="en-IN"/>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a:extLst>
              <a:ext uri="{FF2B5EF4-FFF2-40B4-BE49-F238E27FC236}">
                <a16:creationId xmlns:a16="http://schemas.microsoft.com/office/drawing/2014/main" id="{0D74E9BC-F921-4B32-91B0-81175B4D1DCE}"/>
              </a:ext>
            </a:extLst>
          </p:cNvPr>
          <p:cNvSpPr>
            <a:spLocks noGrp="1"/>
          </p:cNvSpPr>
          <p:nvPr>
            <p:ph idx="1"/>
          </p:nvPr>
        </p:nvSpPr>
        <p:spPr>
          <a:xfrm>
            <a:off x="323850" y="38308"/>
            <a:ext cx="8610600" cy="5562600"/>
          </a:xfrm>
        </p:spPr>
        <p:txBody>
          <a:bodyPr>
            <a:noAutofit/>
          </a:bodyPr>
          <a:lstStyle/>
          <a:p>
            <a:pPr>
              <a:spcBef>
                <a:spcPts val="0"/>
              </a:spcBef>
              <a:buNone/>
            </a:pPr>
            <a:r>
              <a:rPr lang="en-IN" sz="2000" dirty="0">
                <a:latin typeface="Perpetua" panose="02020502060401020303" pitchFamily="18" charset="0"/>
              </a:rPr>
              <a:t>import </a:t>
            </a:r>
            <a:r>
              <a:rPr lang="en-IN" sz="2000" dirty="0" err="1">
                <a:latin typeface="Perpetua" panose="02020502060401020303" pitchFamily="18" charset="0"/>
              </a:rPr>
              <a:t>java.util.Random</a:t>
            </a:r>
            <a:r>
              <a:rPr lang="en-IN" sz="2000" dirty="0">
                <a:latin typeface="Perpetua" panose="02020502060401020303" pitchFamily="18" charset="0"/>
              </a:rPr>
              <a:t>;</a:t>
            </a:r>
            <a:endParaRPr lang="en-US" altLang="en-US" sz="2000" dirty="0">
              <a:latin typeface="Perpetua" panose="02020502060401020303" pitchFamily="18" charset="0"/>
            </a:endParaRPr>
          </a:p>
          <a:p>
            <a:pPr eaLnBrk="1" hangingPunct="1">
              <a:spcBef>
                <a:spcPts val="0"/>
              </a:spcBef>
              <a:buFontTx/>
              <a:buNone/>
            </a:pPr>
            <a:r>
              <a:rPr lang="en-US" altLang="en-US" sz="2100" dirty="0">
                <a:latin typeface="Perpetua" panose="02020502060401020303" pitchFamily="18" charset="0"/>
              </a:rPr>
              <a:t>class </a:t>
            </a:r>
            <a:r>
              <a:rPr lang="en-US" altLang="en-US" sz="2100" dirty="0" err="1">
                <a:latin typeface="Perpetua" panose="02020502060401020303" pitchFamily="18" charset="0"/>
              </a:rPr>
              <a:t>HandleError</a:t>
            </a:r>
            <a:endParaRPr lang="en-US" altLang="en-US" sz="2100" dirty="0">
              <a:latin typeface="Perpetua" panose="02020502060401020303" pitchFamily="18" charset="0"/>
            </a:endParaRPr>
          </a:p>
          <a:p>
            <a:pPr eaLnBrk="1" hangingPunct="1">
              <a:spcBef>
                <a:spcPts val="0"/>
              </a:spcBef>
              <a:buFontTx/>
              <a:buNone/>
            </a:pPr>
            <a:r>
              <a:rPr lang="en-US" altLang="en-US" sz="2100" dirty="0">
                <a:latin typeface="Perpetua" panose="02020502060401020303" pitchFamily="18" charset="0"/>
              </a:rPr>
              <a:t> {	    </a:t>
            </a:r>
          </a:p>
          <a:p>
            <a:pPr eaLnBrk="1" hangingPunct="1">
              <a:spcBef>
                <a:spcPts val="0"/>
              </a:spcBef>
              <a:buFontTx/>
              <a:buNone/>
            </a:pPr>
            <a:r>
              <a:rPr lang="en-US" altLang="en-US" sz="2100" dirty="0">
                <a:latin typeface="Perpetua" panose="02020502060401020303" pitchFamily="18" charset="0"/>
              </a:rPr>
              <a:t>	    public static void main(String </a:t>
            </a:r>
            <a:r>
              <a:rPr lang="en-US" altLang="en-US" sz="2100" dirty="0" err="1">
                <a:latin typeface="Perpetua" panose="02020502060401020303" pitchFamily="18" charset="0"/>
              </a:rPr>
              <a:t>args</a:t>
            </a:r>
            <a:r>
              <a:rPr lang="en-US" altLang="en-US" sz="2100" dirty="0">
                <a:latin typeface="Perpetua" panose="02020502060401020303" pitchFamily="18" charset="0"/>
              </a:rPr>
              <a:t>[]) </a:t>
            </a:r>
          </a:p>
          <a:p>
            <a:pPr eaLnBrk="1" hangingPunct="1">
              <a:spcBef>
                <a:spcPts val="0"/>
              </a:spcBef>
              <a:buFontTx/>
              <a:buNone/>
            </a:pPr>
            <a:r>
              <a:rPr lang="en-US" altLang="en-US" sz="2100" dirty="0">
                <a:latin typeface="Perpetua" panose="02020502060401020303" pitchFamily="18" charset="0"/>
              </a:rPr>
              <a:t>	    {            </a:t>
            </a:r>
          </a:p>
          <a:p>
            <a:pPr eaLnBrk="1" hangingPunct="1">
              <a:spcBef>
                <a:spcPts val="0"/>
              </a:spcBef>
              <a:buFontTx/>
              <a:buNone/>
            </a:pPr>
            <a:r>
              <a:rPr lang="en-US" altLang="en-US" sz="2100" dirty="0">
                <a:latin typeface="Perpetua" panose="02020502060401020303" pitchFamily="18" charset="0"/>
              </a:rPr>
              <a:t>             int a=0, b=0, c=0;</a:t>
            </a:r>
          </a:p>
          <a:p>
            <a:pPr eaLnBrk="1" hangingPunct="1">
              <a:spcBef>
                <a:spcPts val="0"/>
              </a:spcBef>
              <a:buFontTx/>
              <a:buNone/>
            </a:pPr>
            <a:r>
              <a:rPr lang="en-US" altLang="en-US" sz="2100" dirty="0">
                <a:latin typeface="Perpetua" panose="02020502060401020303" pitchFamily="18" charset="0"/>
              </a:rPr>
              <a:t>		Random r = new Random();</a:t>
            </a:r>
          </a:p>
          <a:p>
            <a:pPr eaLnBrk="1" hangingPunct="1">
              <a:spcBef>
                <a:spcPts val="0"/>
              </a:spcBef>
              <a:buFontTx/>
              <a:buNone/>
            </a:pPr>
            <a:r>
              <a:rPr lang="en-US" altLang="en-US" sz="2100" dirty="0">
                <a:latin typeface="Perpetua" panose="02020502060401020303" pitchFamily="18" charset="0"/>
              </a:rPr>
              <a:t>		for(int </a:t>
            </a:r>
            <a:r>
              <a:rPr lang="en-US" altLang="en-US" sz="2100" dirty="0" err="1">
                <a:latin typeface="Perpetua" panose="02020502060401020303" pitchFamily="18" charset="0"/>
              </a:rPr>
              <a:t>i</a:t>
            </a:r>
            <a:r>
              <a:rPr lang="en-US" altLang="en-US" sz="2100" dirty="0">
                <a:latin typeface="Perpetua" panose="02020502060401020303" pitchFamily="18" charset="0"/>
              </a:rPr>
              <a:t>=0; </a:t>
            </a:r>
            <a:r>
              <a:rPr lang="en-US" altLang="en-US" sz="2100" dirty="0" err="1">
                <a:latin typeface="Perpetua" panose="02020502060401020303" pitchFamily="18" charset="0"/>
              </a:rPr>
              <a:t>i</a:t>
            </a:r>
            <a:r>
              <a:rPr lang="en-US" altLang="en-US" sz="2100" dirty="0">
                <a:latin typeface="Perpetua" panose="02020502060401020303" pitchFamily="18" charset="0"/>
              </a:rPr>
              <a:t>&lt;32000; </a:t>
            </a:r>
            <a:r>
              <a:rPr lang="en-US" altLang="en-US" sz="2100" dirty="0" err="1">
                <a:latin typeface="Perpetua" panose="02020502060401020303" pitchFamily="18" charset="0"/>
              </a:rPr>
              <a:t>i</a:t>
            </a:r>
            <a:r>
              <a:rPr lang="en-US" altLang="en-US" sz="2100" dirty="0">
                <a:latin typeface="Perpetua" panose="02020502060401020303" pitchFamily="18" charset="0"/>
              </a:rPr>
              <a:t>++) </a:t>
            </a:r>
          </a:p>
          <a:p>
            <a:pPr eaLnBrk="1" hangingPunct="1">
              <a:spcBef>
                <a:spcPts val="0"/>
              </a:spcBef>
              <a:buFontTx/>
              <a:buNone/>
            </a:pPr>
            <a:r>
              <a:rPr lang="en-US" altLang="en-US" sz="2100" dirty="0">
                <a:latin typeface="Perpetua" panose="02020502060401020303" pitchFamily="18" charset="0"/>
              </a:rPr>
              <a:t>		{	</a:t>
            </a:r>
          </a:p>
          <a:p>
            <a:pPr eaLnBrk="1" hangingPunct="1">
              <a:spcBef>
                <a:spcPts val="0"/>
              </a:spcBef>
              <a:buFontTx/>
              <a:buNone/>
            </a:pPr>
            <a:r>
              <a:rPr lang="en-US" altLang="en-US" sz="2100" dirty="0">
                <a:latin typeface="Perpetua" panose="02020502060401020303" pitchFamily="18" charset="0"/>
              </a:rPr>
              <a:t>			try</a:t>
            </a:r>
          </a:p>
          <a:p>
            <a:pPr eaLnBrk="1" hangingPunct="1">
              <a:spcBef>
                <a:spcPts val="0"/>
              </a:spcBef>
              <a:buFontTx/>
              <a:buNone/>
            </a:pPr>
            <a:r>
              <a:rPr lang="en-US" altLang="en-US" sz="2100" dirty="0">
                <a:latin typeface="Perpetua" panose="02020502060401020303" pitchFamily="18" charset="0"/>
              </a:rPr>
              <a:t>			{</a:t>
            </a:r>
          </a:p>
          <a:p>
            <a:pPr eaLnBrk="1" hangingPunct="1">
              <a:spcBef>
                <a:spcPts val="0"/>
              </a:spcBef>
              <a:buFontTx/>
              <a:buNone/>
            </a:pPr>
            <a:r>
              <a:rPr lang="en-US" altLang="en-US" sz="2100" dirty="0">
                <a:latin typeface="Perpetua" panose="02020502060401020303" pitchFamily="18" charset="0"/>
              </a:rPr>
              <a:t>				b = </a:t>
            </a:r>
            <a:r>
              <a:rPr lang="en-US" altLang="en-US" sz="2100" dirty="0" err="1">
                <a:latin typeface="Perpetua" panose="02020502060401020303" pitchFamily="18" charset="0"/>
              </a:rPr>
              <a:t>r.nextInt</a:t>
            </a:r>
            <a:r>
              <a:rPr lang="en-US" altLang="en-US" sz="2100" dirty="0">
                <a:latin typeface="Perpetua" panose="02020502060401020303" pitchFamily="18" charset="0"/>
              </a:rPr>
              <a:t>();</a:t>
            </a:r>
          </a:p>
          <a:p>
            <a:pPr eaLnBrk="1" hangingPunct="1">
              <a:spcBef>
                <a:spcPts val="0"/>
              </a:spcBef>
              <a:buFontTx/>
              <a:buNone/>
            </a:pPr>
            <a:r>
              <a:rPr lang="en-US" altLang="en-US" sz="2100" dirty="0">
                <a:latin typeface="Perpetua" panose="02020502060401020303" pitchFamily="18" charset="0"/>
              </a:rPr>
              <a:t>				c = </a:t>
            </a:r>
            <a:r>
              <a:rPr lang="en-US" altLang="en-US" sz="2100" dirty="0" err="1">
                <a:latin typeface="Perpetua" panose="02020502060401020303" pitchFamily="18" charset="0"/>
              </a:rPr>
              <a:t>r.nextInt</a:t>
            </a:r>
            <a:r>
              <a:rPr lang="en-US" altLang="en-US" sz="2100" dirty="0">
                <a:latin typeface="Perpetua" panose="02020502060401020303" pitchFamily="18" charset="0"/>
              </a:rPr>
              <a:t>();</a:t>
            </a:r>
          </a:p>
          <a:p>
            <a:pPr eaLnBrk="1" hangingPunct="1">
              <a:spcBef>
                <a:spcPts val="0"/>
              </a:spcBef>
              <a:buFontTx/>
              <a:buNone/>
            </a:pPr>
            <a:r>
              <a:rPr lang="en-US" altLang="en-US" sz="2100" dirty="0">
                <a:latin typeface="Perpetua" panose="02020502060401020303" pitchFamily="18" charset="0"/>
              </a:rPr>
              <a:t>				a = 12345 / (b/c);</a:t>
            </a:r>
          </a:p>
          <a:p>
            <a:pPr eaLnBrk="1" hangingPunct="1">
              <a:spcBef>
                <a:spcPts val="0"/>
              </a:spcBef>
              <a:buFontTx/>
              <a:buNone/>
            </a:pPr>
            <a:r>
              <a:rPr lang="en-US" altLang="en-US" sz="2100" dirty="0">
                <a:latin typeface="Perpetua" panose="02020502060401020303" pitchFamily="18" charset="0"/>
              </a:rPr>
              <a:t>			}</a:t>
            </a:r>
          </a:p>
          <a:p>
            <a:pPr eaLnBrk="1" hangingPunct="1">
              <a:spcBef>
                <a:spcPts val="0"/>
              </a:spcBef>
              <a:buFontTx/>
              <a:buNone/>
            </a:pPr>
            <a:r>
              <a:rPr lang="en-US" altLang="en-US" sz="2100" dirty="0">
                <a:latin typeface="Perpetua" panose="02020502060401020303" pitchFamily="18" charset="0"/>
              </a:rPr>
              <a:t> 			catch (</a:t>
            </a:r>
            <a:r>
              <a:rPr lang="en-US" altLang="en-US" sz="2100" dirty="0" err="1">
                <a:latin typeface="Perpetua" panose="02020502060401020303" pitchFamily="18" charset="0"/>
              </a:rPr>
              <a:t>ArithmeticException</a:t>
            </a:r>
            <a:r>
              <a:rPr lang="en-US" altLang="en-US" sz="2100" dirty="0">
                <a:latin typeface="Perpetua" panose="02020502060401020303" pitchFamily="18" charset="0"/>
              </a:rPr>
              <a:t> e) </a:t>
            </a:r>
          </a:p>
          <a:p>
            <a:pPr eaLnBrk="1" hangingPunct="1">
              <a:spcBef>
                <a:spcPts val="0"/>
              </a:spcBef>
              <a:buFontTx/>
              <a:buNone/>
            </a:pPr>
            <a:r>
              <a:rPr lang="en-US" altLang="en-US" sz="2100" dirty="0">
                <a:latin typeface="Perpetua" panose="02020502060401020303" pitchFamily="18" charset="0"/>
              </a:rPr>
              <a:t>			{</a:t>
            </a:r>
          </a:p>
          <a:p>
            <a:pPr eaLnBrk="1" hangingPunct="1">
              <a:spcBef>
                <a:spcPts val="0"/>
              </a:spcBef>
              <a:buFontTx/>
              <a:buNone/>
            </a:pPr>
            <a:r>
              <a:rPr lang="en-US" altLang="en-US" sz="2100" dirty="0">
                <a:latin typeface="Perpetua" panose="02020502060401020303" pitchFamily="18" charset="0"/>
              </a:rPr>
              <a:t>				</a:t>
            </a:r>
            <a:r>
              <a:rPr lang="en-US" altLang="en-US" sz="2100" dirty="0" err="1">
                <a:latin typeface="Perpetua" panose="02020502060401020303" pitchFamily="18" charset="0"/>
              </a:rPr>
              <a:t>System.out.println</a:t>
            </a:r>
            <a:r>
              <a:rPr lang="en-US" altLang="en-US" sz="2100" dirty="0">
                <a:latin typeface="Perpetua" panose="02020502060401020303" pitchFamily="18" charset="0"/>
              </a:rPr>
              <a:t>("Division by zero.");</a:t>
            </a:r>
          </a:p>
          <a:p>
            <a:pPr eaLnBrk="1" hangingPunct="1">
              <a:spcBef>
                <a:spcPts val="0"/>
              </a:spcBef>
              <a:buFontTx/>
              <a:buNone/>
            </a:pPr>
            <a:r>
              <a:rPr lang="en-US" altLang="en-US" sz="2100" dirty="0">
                <a:latin typeface="Perpetua" panose="02020502060401020303" pitchFamily="18" charset="0"/>
              </a:rPr>
              <a:t>				a = 0; // set a to zero and continue</a:t>
            </a:r>
          </a:p>
          <a:p>
            <a:pPr eaLnBrk="1" hangingPunct="1">
              <a:spcBef>
                <a:spcPts val="0"/>
              </a:spcBef>
              <a:buFontTx/>
              <a:buNone/>
            </a:pPr>
            <a:r>
              <a:rPr lang="en-US" altLang="en-US" sz="2100" dirty="0">
                <a:latin typeface="Perpetua" panose="02020502060401020303" pitchFamily="18" charset="0"/>
              </a:rPr>
              <a:t>			}</a:t>
            </a:r>
          </a:p>
          <a:p>
            <a:pPr eaLnBrk="1" hangingPunct="1">
              <a:spcBef>
                <a:spcPts val="0"/>
              </a:spcBef>
              <a:buFontTx/>
              <a:buNone/>
            </a:pPr>
            <a:r>
              <a:rPr lang="en-US" altLang="en-US" sz="2100" dirty="0">
                <a:latin typeface="Perpetua" panose="02020502060401020303" pitchFamily="18" charset="0"/>
              </a:rPr>
              <a:t>			</a:t>
            </a:r>
            <a:r>
              <a:rPr lang="en-US" altLang="en-US" sz="2100" dirty="0" err="1">
                <a:latin typeface="Perpetua" panose="02020502060401020303" pitchFamily="18" charset="0"/>
              </a:rPr>
              <a:t>System.out.println</a:t>
            </a:r>
            <a:r>
              <a:rPr lang="en-US" altLang="en-US" sz="2100" dirty="0">
                <a:latin typeface="Perpetua" panose="02020502060401020303" pitchFamily="18" charset="0"/>
              </a:rPr>
              <a:t>("a: " + a);</a:t>
            </a:r>
          </a:p>
          <a:p>
            <a:pPr eaLnBrk="1" hangingPunct="1">
              <a:spcBef>
                <a:spcPts val="0"/>
              </a:spcBef>
              <a:buFontTx/>
              <a:buNone/>
            </a:pPr>
            <a:r>
              <a:rPr lang="en-US" altLang="en-US" sz="2100" dirty="0">
                <a:latin typeface="Perpetua" panose="02020502060401020303" pitchFamily="18" charset="0"/>
              </a:rPr>
              <a:t>		}}</a:t>
            </a:r>
          </a:p>
          <a:p>
            <a:pPr eaLnBrk="1" hangingPunct="1">
              <a:spcBef>
                <a:spcPts val="0"/>
              </a:spcBef>
              <a:buFontTx/>
              <a:buNone/>
            </a:pPr>
            <a:r>
              <a:rPr lang="en-US" altLang="en-US" sz="2100" dirty="0">
                <a:latin typeface="Perpetua" panose="02020502060401020303" pitchFamily="18" charset="0"/>
              </a:rPr>
              <a:t>}</a:t>
            </a:r>
          </a:p>
          <a:p>
            <a:pPr eaLnBrk="1" hangingPunct="1">
              <a:spcBef>
                <a:spcPts val="0"/>
              </a:spcBef>
            </a:pPr>
            <a:endParaRPr lang="en-US" altLang="en-US" sz="2100" dirty="0">
              <a:latin typeface="Perpetua" panose="02020502060401020303" pitchFamily="18" charset="0"/>
            </a:endParaRPr>
          </a:p>
        </p:txBody>
      </p:sp>
      <p:sp>
        <p:nvSpPr>
          <p:cNvPr id="2" name="Footer Placeholder 1">
            <a:extLst>
              <a:ext uri="{FF2B5EF4-FFF2-40B4-BE49-F238E27FC236}">
                <a16:creationId xmlns:a16="http://schemas.microsoft.com/office/drawing/2014/main" id="{0124F057-6B14-4C0B-83DB-A26DDF807D4B}"/>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F068B966-AE49-40CF-AFCB-6AEC768290EC}"/>
              </a:ext>
            </a:extLst>
          </p:cNvPr>
          <p:cNvSpPr>
            <a:spLocks noGrp="1"/>
          </p:cNvSpPr>
          <p:nvPr>
            <p:ph type="sldNum" sz="quarter" idx="12"/>
          </p:nvPr>
        </p:nvSpPr>
        <p:spPr/>
        <p:txBody>
          <a:bodyPr/>
          <a:lstStyle/>
          <a:p>
            <a:fld id="{5FA48C45-9521-491C-91CF-B3D0F067F577}" type="slidenum">
              <a:rPr lang="en-IN" smtClean="0"/>
              <a:t>127</a:t>
            </a:fld>
            <a:endParaRPr lang="en-IN"/>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A7E00DCE-912F-4911-9082-68ED3789FC35}"/>
              </a:ext>
            </a:extLst>
          </p:cNvPr>
          <p:cNvSpPr>
            <a:spLocks noGrp="1"/>
          </p:cNvSpPr>
          <p:nvPr>
            <p:ph type="title"/>
          </p:nvPr>
        </p:nvSpPr>
        <p:spPr>
          <a:xfrm>
            <a:off x="376237" y="371475"/>
            <a:ext cx="8839200" cy="457200"/>
          </a:xfrm>
        </p:spPr>
        <p:txBody>
          <a:bodyPr>
            <a:noAutofit/>
          </a:bodyPr>
          <a:lstStyle/>
          <a:p>
            <a:pPr eaLnBrk="1" hangingPunct="1"/>
            <a:r>
              <a:rPr lang="en-US" altLang="en-US" sz="2800" b="1" dirty="0">
                <a:latin typeface="Perpetua" panose="02020502060401020303" pitchFamily="18" charset="0"/>
              </a:rPr>
              <a:t>Displaying a Description of an Exception</a:t>
            </a:r>
            <a:br>
              <a:rPr lang="en-US" altLang="en-US" sz="2800" b="1" dirty="0">
                <a:latin typeface="Perpetua" panose="02020502060401020303" pitchFamily="18" charset="0"/>
              </a:rPr>
            </a:br>
            <a:endParaRPr lang="en-US" altLang="en-US" sz="2800" b="1" dirty="0">
              <a:latin typeface="Perpetua" panose="02020502060401020303" pitchFamily="18" charset="0"/>
            </a:endParaRPr>
          </a:p>
        </p:txBody>
      </p:sp>
      <p:sp>
        <p:nvSpPr>
          <p:cNvPr id="16387" name="Content Placeholder 2">
            <a:extLst>
              <a:ext uri="{FF2B5EF4-FFF2-40B4-BE49-F238E27FC236}">
                <a16:creationId xmlns:a16="http://schemas.microsoft.com/office/drawing/2014/main" id="{10FCCBF4-387D-414D-9547-B5D342406D13}"/>
              </a:ext>
            </a:extLst>
          </p:cNvPr>
          <p:cNvSpPr>
            <a:spLocks noGrp="1"/>
          </p:cNvSpPr>
          <p:nvPr>
            <p:ph idx="1"/>
          </p:nvPr>
        </p:nvSpPr>
        <p:spPr>
          <a:xfrm>
            <a:off x="376237" y="828675"/>
            <a:ext cx="11439526" cy="3429000"/>
          </a:xfrm>
        </p:spPr>
        <p:txBody>
          <a:bodyPr>
            <a:noAutofit/>
          </a:bodyPr>
          <a:lstStyle/>
          <a:p>
            <a:pPr eaLnBrk="1" hangingPunct="1">
              <a:buFontTx/>
              <a:buNone/>
            </a:pPr>
            <a:r>
              <a:rPr lang="en-US" altLang="en-US" dirty="0">
                <a:latin typeface="Perpetua" panose="02020502060401020303" pitchFamily="18" charset="0"/>
              </a:rPr>
              <a:t>catch (</a:t>
            </a:r>
            <a:r>
              <a:rPr lang="en-US" altLang="en-US" dirty="0" err="1">
                <a:latin typeface="Perpetua" panose="02020502060401020303" pitchFamily="18" charset="0"/>
              </a:rPr>
              <a:t>ArithmeticException</a:t>
            </a:r>
            <a:r>
              <a:rPr lang="en-US" altLang="en-US" dirty="0">
                <a:latin typeface="Perpetua" panose="02020502060401020303" pitchFamily="18" charset="0"/>
              </a:rPr>
              <a:t>   e)</a:t>
            </a:r>
          </a:p>
          <a:p>
            <a:pPr eaLnBrk="1" hangingPunct="1">
              <a:buFontTx/>
              <a:buNone/>
            </a:pPr>
            <a:r>
              <a:rPr lang="en-US" altLang="en-US" dirty="0">
                <a:latin typeface="Perpetua" panose="02020502060401020303" pitchFamily="18" charset="0"/>
              </a:rPr>
              <a:t> {</a:t>
            </a:r>
          </a:p>
          <a:p>
            <a:pPr eaLnBrk="1" hangingPunct="1">
              <a:buFontTx/>
              <a:buNone/>
            </a:pPr>
            <a:r>
              <a:rPr lang="en-US" altLang="en-US" dirty="0">
                <a:latin typeface="Perpetua" panose="02020502060401020303" pitchFamily="18" charset="0"/>
              </a:rPr>
              <a:t>	</a:t>
            </a:r>
            <a:r>
              <a:rPr lang="en-US" altLang="en-US" dirty="0" err="1">
                <a:latin typeface="Perpetua" panose="02020502060401020303" pitchFamily="18" charset="0"/>
              </a:rPr>
              <a:t>System.out.println</a:t>
            </a:r>
            <a:r>
              <a:rPr lang="en-US" altLang="en-US" dirty="0">
                <a:latin typeface="Perpetua" panose="02020502060401020303" pitchFamily="18" charset="0"/>
              </a:rPr>
              <a:t>("Exception: " + e);</a:t>
            </a:r>
          </a:p>
          <a:p>
            <a:pPr eaLnBrk="1" hangingPunct="1">
              <a:buFontTx/>
              <a:buNone/>
            </a:pPr>
            <a:r>
              <a:rPr lang="en-US" altLang="en-US" dirty="0">
                <a:latin typeface="Perpetua" panose="02020502060401020303" pitchFamily="18" charset="0"/>
              </a:rPr>
              <a:t>	a = 0; // set a to zero and continue</a:t>
            </a:r>
          </a:p>
          <a:p>
            <a:pPr eaLnBrk="1" hangingPunct="1">
              <a:buFontTx/>
              <a:buNone/>
            </a:pPr>
            <a:r>
              <a:rPr lang="en-US" altLang="en-US" dirty="0">
                <a:latin typeface="Perpetua" panose="02020502060401020303" pitchFamily="18" charset="0"/>
              </a:rPr>
              <a:t>}</a:t>
            </a:r>
          </a:p>
          <a:p>
            <a:pPr eaLnBrk="1" hangingPunct="1">
              <a:buFontTx/>
              <a:buNone/>
            </a:pPr>
            <a:endParaRPr lang="en-US" altLang="en-US" dirty="0">
              <a:latin typeface="Perpetua" panose="02020502060401020303" pitchFamily="18" charset="0"/>
            </a:endParaRPr>
          </a:p>
          <a:p>
            <a:pPr eaLnBrk="1" hangingPunct="1">
              <a:buFontTx/>
              <a:buNone/>
            </a:pPr>
            <a:endParaRPr lang="en-US" altLang="en-US" dirty="0">
              <a:latin typeface="Perpetua" panose="02020502060401020303" pitchFamily="18" charset="0"/>
            </a:endParaRPr>
          </a:p>
          <a:p>
            <a:pPr eaLnBrk="1" hangingPunct="1">
              <a:buFontTx/>
              <a:buNone/>
            </a:pPr>
            <a:r>
              <a:rPr lang="en-US" altLang="en-US" dirty="0">
                <a:latin typeface="Perpetua" panose="02020502060401020303" pitchFamily="18" charset="0"/>
              </a:rPr>
              <a:t>When this version is substituted in the program, and the program is run, each divide-by-zero error displays the following message:</a:t>
            </a:r>
          </a:p>
          <a:p>
            <a:pPr eaLnBrk="1" hangingPunct="1">
              <a:buFontTx/>
              <a:buNone/>
            </a:pPr>
            <a:endParaRPr lang="en-US" altLang="en-US" dirty="0">
              <a:latin typeface="Perpetua" panose="02020502060401020303" pitchFamily="18" charset="0"/>
            </a:endParaRPr>
          </a:p>
          <a:p>
            <a:pPr eaLnBrk="1" hangingPunct="1">
              <a:buFontTx/>
              <a:buNone/>
            </a:pPr>
            <a:r>
              <a:rPr lang="en-US" altLang="en-US" dirty="0">
                <a:latin typeface="Perpetua" panose="02020502060401020303" pitchFamily="18" charset="0"/>
              </a:rPr>
              <a:t>Exception: </a:t>
            </a:r>
            <a:r>
              <a:rPr lang="en-US" altLang="en-US" dirty="0" err="1">
                <a:latin typeface="Perpetua" panose="02020502060401020303" pitchFamily="18" charset="0"/>
              </a:rPr>
              <a:t>java.lang.ArithmeticException</a:t>
            </a:r>
            <a:r>
              <a:rPr lang="en-US" altLang="en-US" dirty="0">
                <a:latin typeface="Perpetua" panose="02020502060401020303" pitchFamily="18" charset="0"/>
              </a:rPr>
              <a:t>: / by zero</a:t>
            </a:r>
          </a:p>
          <a:p>
            <a:pPr eaLnBrk="1" hangingPunct="1"/>
            <a:endParaRPr lang="en-US" altLang="en-US" dirty="0">
              <a:latin typeface="Perpetua" panose="02020502060401020303" pitchFamily="18" charset="0"/>
            </a:endParaRPr>
          </a:p>
        </p:txBody>
      </p:sp>
      <p:sp>
        <p:nvSpPr>
          <p:cNvPr id="2" name="Footer Placeholder 1">
            <a:extLst>
              <a:ext uri="{FF2B5EF4-FFF2-40B4-BE49-F238E27FC236}">
                <a16:creationId xmlns:a16="http://schemas.microsoft.com/office/drawing/2014/main" id="{E49C4806-3553-41A1-AE05-081F562A6F4E}"/>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C79BF74F-1667-49CF-8A01-1F2C23780B32}"/>
              </a:ext>
            </a:extLst>
          </p:cNvPr>
          <p:cNvSpPr>
            <a:spLocks noGrp="1"/>
          </p:cNvSpPr>
          <p:nvPr>
            <p:ph type="sldNum" sz="quarter" idx="12"/>
          </p:nvPr>
        </p:nvSpPr>
        <p:spPr/>
        <p:txBody>
          <a:bodyPr/>
          <a:lstStyle/>
          <a:p>
            <a:fld id="{5FA48C45-9521-491C-91CF-B3D0F067F577}" type="slidenum">
              <a:rPr lang="en-IN" smtClean="0"/>
              <a:t>128</a:t>
            </a:fld>
            <a:endParaRPr lang="en-IN"/>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8066F348-DA63-4F19-9ADD-8E1AE02D4C36}"/>
              </a:ext>
            </a:extLst>
          </p:cNvPr>
          <p:cNvSpPr>
            <a:spLocks noGrp="1"/>
          </p:cNvSpPr>
          <p:nvPr>
            <p:ph type="title"/>
          </p:nvPr>
        </p:nvSpPr>
        <p:spPr>
          <a:xfrm>
            <a:off x="176213" y="354012"/>
            <a:ext cx="8991600" cy="381000"/>
          </a:xfrm>
        </p:spPr>
        <p:txBody>
          <a:bodyPr>
            <a:noAutofit/>
          </a:bodyPr>
          <a:lstStyle/>
          <a:p>
            <a:pPr eaLnBrk="1" hangingPunct="1"/>
            <a:r>
              <a:rPr lang="en-US" altLang="en-US" sz="2800" b="1" dirty="0">
                <a:latin typeface="Perpetua" panose="02020502060401020303" pitchFamily="18" charset="0"/>
              </a:rPr>
              <a:t>Multiple catch Clauses</a:t>
            </a:r>
            <a:br>
              <a:rPr lang="en-US" altLang="en-US" sz="2800" b="1" dirty="0">
                <a:latin typeface="Perpetua" panose="02020502060401020303" pitchFamily="18" charset="0"/>
              </a:rPr>
            </a:br>
            <a:endParaRPr lang="en-US" altLang="en-US" sz="2800" b="1" dirty="0">
              <a:latin typeface="Perpetua" panose="02020502060401020303" pitchFamily="18" charset="0"/>
            </a:endParaRPr>
          </a:p>
        </p:txBody>
      </p:sp>
      <p:sp>
        <p:nvSpPr>
          <p:cNvPr id="17411" name="Content Placeholder 2">
            <a:extLst>
              <a:ext uri="{FF2B5EF4-FFF2-40B4-BE49-F238E27FC236}">
                <a16:creationId xmlns:a16="http://schemas.microsoft.com/office/drawing/2014/main" id="{F3AA0B3A-7387-4DDE-97B1-F753F22768CB}"/>
              </a:ext>
            </a:extLst>
          </p:cNvPr>
          <p:cNvSpPr>
            <a:spLocks noGrp="1"/>
          </p:cNvSpPr>
          <p:nvPr>
            <p:ph idx="1"/>
          </p:nvPr>
        </p:nvSpPr>
        <p:spPr>
          <a:xfrm>
            <a:off x="290513" y="730247"/>
            <a:ext cx="8763000" cy="5181600"/>
          </a:xfrm>
        </p:spPr>
        <p:txBody>
          <a:bodyPr>
            <a:noAutofit/>
          </a:bodyPr>
          <a:lstStyle/>
          <a:p>
            <a:pPr eaLnBrk="1" hangingPunct="1">
              <a:spcBef>
                <a:spcPts val="0"/>
              </a:spcBef>
              <a:buFontTx/>
              <a:buNone/>
            </a:pPr>
            <a:r>
              <a:rPr lang="en-US" altLang="en-US" sz="2000" dirty="0">
                <a:latin typeface="Perpetua" panose="02020502060401020303" pitchFamily="18" charset="0"/>
              </a:rPr>
              <a:t>class </a:t>
            </a:r>
            <a:r>
              <a:rPr lang="en-US" altLang="en-US" sz="2000" dirty="0" err="1">
                <a:latin typeface="Perpetua" panose="02020502060401020303" pitchFamily="18" charset="0"/>
              </a:rPr>
              <a:t>MultiCatch</a:t>
            </a:r>
            <a:r>
              <a:rPr lang="en-US" altLang="en-US" sz="2000" dirty="0">
                <a:latin typeface="Perpetua" panose="02020502060401020303" pitchFamily="18" charset="0"/>
              </a:rPr>
              <a:t> </a:t>
            </a:r>
          </a:p>
          <a:p>
            <a:pPr eaLnBrk="1" hangingPunct="1">
              <a:spcBef>
                <a:spcPts val="0"/>
              </a:spcBef>
              <a:buFontTx/>
              <a:buNone/>
            </a:pPr>
            <a:r>
              <a:rPr lang="en-US" altLang="en-US" sz="2000" dirty="0">
                <a:latin typeface="Perpetua" panose="02020502060401020303" pitchFamily="18" charset="0"/>
              </a:rPr>
              <a:t>{	    </a:t>
            </a:r>
          </a:p>
          <a:p>
            <a:pPr eaLnBrk="1" hangingPunct="1">
              <a:spcBef>
                <a:spcPts val="0"/>
              </a:spcBef>
              <a:buFontTx/>
              <a:buNone/>
            </a:pPr>
            <a:r>
              <a:rPr lang="en-US" altLang="en-US" sz="2000" dirty="0">
                <a:latin typeface="Perpetua" panose="02020502060401020303" pitchFamily="18" charset="0"/>
              </a:rPr>
              <a:t>	    public static void main(String </a:t>
            </a:r>
            <a:r>
              <a:rPr lang="en-US" altLang="en-US" sz="2000" dirty="0" err="1">
                <a:latin typeface="Perpetua" panose="02020502060401020303" pitchFamily="18" charset="0"/>
              </a:rPr>
              <a:t>args</a:t>
            </a:r>
            <a:r>
              <a:rPr lang="en-US" altLang="en-US" sz="2000" dirty="0">
                <a:latin typeface="Perpetua" panose="02020502060401020303" pitchFamily="18" charset="0"/>
              </a:rPr>
              <a:t>[]) </a:t>
            </a:r>
          </a:p>
          <a:p>
            <a:pPr eaLnBrk="1" hangingPunct="1">
              <a:spcBef>
                <a:spcPts val="0"/>
              </a:spcBef>
              <a:buFontTx/>
              <a:buNone/>
            </a:pPr>
            <a:r>
              <a:rPr lang="en-US" altLang="en-US" sz="2000" dirty="0">
                <a:latin typeface="Perpetua" panose="02020502060401020303" pitchFamily="18" charset="0"/>
              </a:rPr>
              <a:t>	    {	</a:t>
            </a:r>
          </a:p>
          <a:p>
            <a:pPr eaLnBrk="1" hangingPunct="1">
              <a:spcBef>
                <a:spcPts val="0"/>
              </a:spcBef>
              <a:buFontTx/>
              <a:buNone/>
            </a:pPr>
            <a:r>
              <a:rPr lang="en-US" altLang="en-US" sz="2000" dirty="0">
                <a:solidFill>
                  <a:srgbClr val="FF0000"/>
                </a:solidFill>
                <a:latin typeface="Perpetua" panose="02020502060401020303" pitchFamily="18" charset="0"/>
              </a:rPr>
              <a:t>		    try</a:t>
            </a:r>
          </a:p>
          <a:p>
            <a:pPr eaLnBrk="1" hangingPunct="1">
              <a:spcBef>
                <a:spcPts val="0"/>
              </a:spcBef>
              <a:buFontTx/>
              <a:buNone/>
            </a:pPr>
            <a:r>
              <a:rPr lang="en-US" altLang="en-US" sz="2000" dirty="0">
                <a:solidFill>
                  <a:srgbClr val="FF0000"/>
                </a:solidFill>
                <a:latin typeface="Perpetua" panose="02020502060401020303" pitchFamily="18" charset="0"/>
              </a:rPr>
              <a:t>                   {                   </a:t>
            </a:r>
          </a:p>
          <a:p>
            <a:pPr eaLnBrk="1" hangingPunct="1">
              <a:spcBef>
                <a:spcPts val="0"/>
              </a:spcBef>
              <a:buFontTx/>
              <a:buNone/>
            </a:pPr>
            <a:r>
              <a:rPr lang="en-US" altLang="en-US" sz="2000" dirty="0">
                <a:solidFill>
                  <a:srgbClr val="FF0000"/>
                </a:solidFill>
                <a:latin typeface="Perpetua" panose="02020502060401020303" pitchFamily="18" charset="0"/>
              </a:rPr>
              <a:t>			</a:t>
            </a:r>
            <a:r>
              <a:rPr lang="en-US" altLang="en-US" sz="2000" dirty="0">
                <a:latin typeface="Perpetua" panose="02020502060401020303" pitchFamily="18" charset="0"/>
              </a:rPr>
              <a:t>int </a:t>
            </a:r>
            <a:r>
              <a:rPr lang="en-US" altLang="en-US" sz="2000" dirty="0">
                <a:solidFill>
                  <a:srgbClr val="FF0000"/>
                </a:solidFill>
                <a:latin typeface="Perpetua" panose="02020502060401020303" pitchFamily="18" charset="0"/>
              </a:rPr>
              <a:t>a</a:t>
            </a:r>
            <a:r>
              <a:rPr lang="en-US" altLang="en-US" sz="2000" dirty="0">
                <a:latin typeface="Perpetua" panose="02020502060401020303" pitchFamily="18" charset="0"/>
              </a:rPr>
              <a:t> = </a:t>
            </a:r>
            <a:r>
              <a:rPr lang="en-US" altLang="en-US" sz="2000" dirty="0" err="1">
                <a:latin typeface="Perpetua" panose="02020502060401020303" pitchFamily="18" charset="0"/>
              </a:rPr>
              <a:t>args.length</a:t>
            </a:r>
            <a:r>
              <a:rPr lang="en-US" altLang="en-US" sz="2000" dirty="0">
                <a:latin typeface="Perpetua" panose="02020502060401020303" pitchFamily="18" charset="0"/>
              </a:rPr>
              <a:t>;</a:t>
            </a:r>
          </a:p>
          <a:p>
            <a:pPr eaLnBrk="1" hangingPunct="1">
              <a:spcBef>
                <a:spcPts val="0"/>
              </a:spcBef>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("a = " + a);</a:t>
            </a:r>
          </a:p>
          <a:p>
            <a:pPr eaLnBrk="1" hangingPunct="1">
              <a:spcBef>
                <a:spcPts val="0"/>
              </a:spcBef>
              <a:buFontTx/>
              <a:buNone/>
            </a:pPr>
            <a:r>
              <a:rPr lang="en-US" altLang="en-US" sz="2000" dirty="0">
                <a:latin typeface="Perpetua" panose="02020502060401020303" pitchFamily="18" charset="0"/>
              </a:rPr>
              <a:t>			int b = 42 / a;</a:t>
            </a:r>
          </a:p>
          <a:p>
            <a:pPr eaLnBrk="1" hangingPunct="1">
              <a:spcBef>
                <a:spcPts val="0"/>
              </a:spcBef>
              <a:buFontTx/>
              <a:buNone/>
            </a:pPr>
            <a:r>
              <a:rPr lang="en-US" altLang="en-US" sz="2000" dirty="0">
                <a:latin typeface="Perpetua" panose="02020502060401020303" pitchFamily="18" charset="0"/>
              </a:rPr>
              <a:t>			int c[] = { 1 };</a:t>
            </a:r>
          </a:p>
          <a:p>
            <a:pPr eaLnBrk="1" hangingPunct="1">
              <a:spcBef>
                <a:spcPts val="0"/>
              </a:spcBef>
              <a:buFontTx/>
              <a:buNone/>
            </a:pPr>
            <a:r>
              <a:rPr lang="en-US" altLang="en-US" sz="2000" dirty="0">
                <a:latin typeface="Perpetua" panose="02020502060401020303" pitchFamily="18" charset="0"/>
              </a:rPr>
              <a:t>			c[42] = 99;</a:t>
            </a:r>
          </a:p>
          <a:p>
            <a:pPr eaLnBrk="1" hangingPunct="1">
              <a:spcBef>
                <a:spcPts val="0"/>
              </a:spcBef>
              <a:buFontTx/>
              <a:buNone/>
            </a:pPr>
            <a:r>
              <a:rPr lang="en-US" altLang="en-US" sz="2000" dirty="0">
                <a:latin typeface="Perpetua" panose="02020502060401020303" pitchFamily="18" charset="0"/>
              </a:rPr>
              <a:t>		</a:t>
            </a:r>
            <a:r>
              <a:rPr lang="en-US" altLang="en-US" sz="2000" dirty="0">
                <a:solidFill>
                  <a:srgbClr val="FF0000"/>
                </a:solidFill>
                <a:latin typeface="Perpetua" panose="02020502060401020303" pitchFamily="18" charset="0"/>
              </a:rPr>
              <a:t>}</a:t>
            </a:r>
          </a:p>
          <a:p>
            <a:pPr eaLnBrk="1" hangingPunct="1">
              <a:spcBef>
                <a:spcPts val="0"/>
              </a:spcBef>
              <a:buFontTx/>
              <a:buNone/>
            </a:pPr>
            <a:r>
              <a:rPr lang="en-US" altLang="en-US" sz="2000" dirty="0">
                <a:solidFill>
                  <a:srgbClr val="FF0000"/>
                </a:solidFill>
                <a:latin typeface="Perpetua" panose="02020502060401020303" pitchFamily="18" charset="0"/>
              </a:rPr>
              <a:t>                 catch(</a:t>
            </a:r>
            <a:r>
              <a:rPr lang="en-US" altLang="en-US" sz="2000" dirty="0" err="1">
                <a:solidFill>
                  <a:srgbClr val="FF0000"/>
                </a:solidFill>
                <a:latin typeface="Perpetua" panose="02020502060401020303" pitchFamily="18" charset="0"/>
              </a:rPr>
              <a:t>ArithmeticException</a:t>
            </a:r>
            <a:r>
              <a:rPr lang="en-US" altLang="en-US" sz="2000" dirty="0">
                <a:solidFill>
                  <a:srgbClr val="FF0000"/>
                </a:solidFill>
                <a:latin typeface="Perpetua" panose="02020502060401020303" pitchFamily="18" charset="0"/>
              </a:rPr>
              <a:t>   e) </a:t>
            </a:r>
          </a:p>
          <a:p>
            <a:pPr eaLnBrk="1" hangingPunct="1">
              <a:spcBef>
                <a:spcPts val="0"/>
              </a:spcBef>
              <a:buFontTx/>
              <a:buNone/>
            </a:pPr>
            <a:r>
              <a:rPr lang="en-US" altLang="en-US" sz="2000" dirty="0">
                <a:latin typeface="Perpetua" panose="02020502060401020303" pitchFamily="18" charset="0"/>
              </a:rPr>
              <a:t>		</a:t>
            </a:r>
            <a:r>
              <a:rPr lang="en-US" altLang="en-US" sz="2000" dirty="0">
                <a:solidFill>
                  <a:srgbClr val="FF0000"/>
                </a:solidFill>
                <a:latin typeface="Perpetua" panose="02020502060401020303" pitchFamily="18" charset="0"/>
              </a:rPr>
              <a:t>{</a:t>
            </a:r>
          </a:p>
          <a:p>
            <a:pPr eaLnBrk="1" hangingPunct="1">
              <a:spcBef>
                <a:spcPts val="0"/>
              </a:spcBef>
              <a:buFontTx/>
              <a:buNone/>
            </a:pPr>
            <a:r>
              <a:rPr lang="en-US" altLang="en-US" sz="2000" dirty="0">
                <a:solidFill>
                  <a:srgbClr val="FF0000"/>
                </a:solidFill>
                <a:latin typeface="Perpetua" panose="02020502060401020303" pitchFamily="18" charset="0"/>
              </a:rPr>
              <a:t>		</a:t>
            </a: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("Divide by 0: " + e);</a:t>
            </a:r>
          </a:p>
          <a:p>
            <a:pPr eaLnBrk="1" hangingPunct="1">
              <a:spcBef>
                <a:spcPts val="0"/>
              </a:spcBef>
              <a:buFontTx/>
              <a:buNone/>
            </a:pPr>
            <a:r>
              <a:rPr lang="en-US" altLang="en-US" sz="2000" dirty="0">
                <a:latin typeface="Perpetua" panose="02020502060401020303" pitchFamily="18" charset="0"/>
              </a:rPr>
              <a:t>		</a:t>
            </a:r>
            <a:r>
              <a:rPr lang="en-US" altLang="en-US" sz="2000" dirty="0">
                <a:solidFill>
                  <a:srgbClr val="FF0000"/>
                </a:solidFill>
                <a:latin typeface="Perpetua" panose="02020502060401020303" pitchFamily="18" charset="0"/>
              </a:rPr>
              <a:t>}</a:t>
            </a:r>
          </a:p>
          <a:p>
            <a:pPr eaLnBrk="1" hangingPunct="1">
              <a:spcBef>
                <a:spcPts val="0"/>
              </a:spcBef>
              <a:buFontTx/>
              <a:buNone/>
            </a:pPr>
            <a:r>
              <a:rPr lang="en-US" altLang="en-US" sz="2000" dirty="0">
                <a:solidFill>
                  <a:srgbClr val="FF0000"/>
                </a:solidFill>
                <a:latin typeface="Perpetua" panose="02020502060401020303" pitchFamily="18" charset="0"/>
              </a:rPr>
              <a:t>                 catch(</a:t>
            </a:r>
            <a:r>
              <a:rPr lang="en-US" altLang="en-US" sz="2000" dirty="0" err="1">
                <a:solidFill>
                  <a:srgbClr val="FF0000"/>
                </a:solidFill>
                <a:latin typeface="Perpetua" panose="02020502060401020303" pitchFamily="18" charset="0"/>
              </a:rPr>
              <a:t>ArrayIndexOutOfBoundsException</a:t>
            </a:r>
            <a:r>
              <a:rPr lang="en-US" altLang="en-US" sz="2000" dirty="0">
                <a:solidFill>
                  <a:srgbClr val="FF0000"/>
                </a:solidFill>
                <a:latin typeface="Perpetua" panose="02020502060401020303" pitchFamily="18" charset="0"/>
              </a:rPr>
              <a:t>   e)</a:t>
            </a:r>
          </a:p>
          <a:p>
            <a:pPr eaLnBrk="1" hangingPunct="1">
              <a:spcBef>
                <a:spcPts val="0"/>
              </a:spcBef>
              <a:buFontTx/>
              <a:buNone/>
            </a:pPr>
            <a:r>
              <a:rPr lang="en-US" altLang="en-US" sz="2000" dirty="0">
                <a:latin typeface="Perpetua" panose="02020502060401020303" pitchFamily="18" charset="0"/>
              </a:rPr>
              <a:t>		</a:t>
            </a:r>
            <a:r>
              <a:rPr lang="en-US" altLang="en-US" sz="2000" dirty="0">
                <a:solidFill>
                  <a:srgbClr val="FF0000"/>
                </a:solidFill>
                <a:latin typeface="Perpetua" panose="02020502060401020303" pitchFamily="18" charset="0"/>
              </a:rPr>
              <a:t> {</a:t>
            </a: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("Array index </a:t>
            </a:r>
            <a:r>
              <a:rPr lang="en-US" altLang="en-US" sz="2000" dirty="0" err="1">
                <a:latin typeface="Perpetua" panose="02020502060401020303" pitchFamily="18" charset="0"/>
              </a:rPr>
              <a:t>oob</a:t>
            </a:r>
            <a:r>
              <a:rPr lang="en-US" altLang="en-US" sz="2000" dirty="0">
                <a:latin typeface="Perpetua" panose="02020502060401020303" pitchFamily="18" charset="0"/>
              </a:rPr>
              <a:t>: " + e);</a:t>
            </a:r>
          </a:p>
          <a:p>
            <a:pPr eaLnBrk="1" hangingPunct="1">
              <a:spcBef>
                <a:spcPts val="0"/>
              </a:spcBef>
              <a:buFontTx/>
              <a:buNone/>
            </a:pPr>
            <a:r>
              <a:rPr lang="en-US" altLang="en-US" sz="2000" dirty="0">
                <a:latin typeface="Perpetua" panose="02020502060401020303" pitchFamily="18" charset="0"/>
              </a:rPr>
              <a:t>		</a:t>
            </a:r>
            <a:r>
              <a:rPr lang="en-US" altLang="en-US" sz="2000" dirty="0">
                <a:solidFill>
                  <a:srgbClr val="FF0000"/>
                </a:solidFill>
                <a:latin typeface="Perpetua" panose="02020502060401020303" pitchFamily="18" charset="0"/>
              </a:rPr>
              <a:t>}</a:t>
            </a:r>
          </a:p>
          <a:p>
            <a:pPr eaLnBrk="1" hangingPunct="1">
              <a:spcBef>
                <a:spcPts val="0"/>
              </a:spcBef>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("After try/catch blocks.");</a:t>
            </a:r>
          </a:p>
          <a:p>
            <a:pPr eaLnBrk="1" hangingPunct="1">
              <a:spcBef>
                <a:spcPts val="0"/>
              </a:spcBef>
              <a:buFontTx/>
              <a:buNone/>
            </a:pPr>
            <a:r>
              <a:rPr lang="en-US" altLang="en-US" sz="2000" dirty="0">
                <a:latin typeface="Perpetua" panose="02020502060401020303" pitchFamily="18" charset="0"/>
              </a:rPr>
              <a:t>	}  </a:t>
            </a:r>
          </a:p>
          <a:p>
            <a:pPr eaLnBrk="1" hangingPunct="1">
              <a:spcBef>
                <a:spcPts val="0"/>
              </a:spcBef>
              <a:buFontTx/>
              <a:buNone/>
            </a:pPr>
            <a:r>
              <a:rPr lang="en-US" altLang="en-US" sz="2000" dirty="0">
                <a:latin typeface="Perpetua" panose="02020502060401020303" pitchFamily="18" charset="0"/>
              </a:rPr>
              <a:t>}</a:t>
            </a:r>
          </a:p>
          <a:p>
            <a:pPr eaLnBrk="1" hangingPunct="1">
              <a:spcBef>
                <a:spcPts val="0"/>
              </a:spcBef>
            </a:pPr>
            <a:endParaRPr lang="en-US" altLang="en-US" sz="2000" dirty="0">
              <a:latin typeface="Perpetua" panose="02020502060401020303" pitchFamily="18" charset="0"/>
            </a:endParaRPr>
          </a:p>
        </p:txBody>
      </p:sp>
      <p:sp>
        <p:nvSpPr>
          <p:cNvPr id="2" name="Footer Placeholder 1">
            <a:extLst>
              <a:ext uri="{FF2B5EF4-FFF2-40B4-BE49-F238E27FC236}">
                <a16:creationId xmlns:a16="http://schemas.microsoft.com/office/drawing/2014/main" id="{F79FF676-CC72-4561-A5F3-51465BB05EA3}"/>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21109E73-089E-4864-8E01-CE08A8C986C8}"/>
              </a:ext>
            </a:extLst>
          </p:cNvPr>
          <p:cNvSpPr>
            <a:spLocks noGrp="1"/>
          </p:cNvSpPr>
          <p:nvPr>
            <p:ph type="sldNum" sz="quarter" idx="12"/>
          </p:nvPr>
        </p:nvSpPr>
        <p:spPr/>
        <p:txBody>
          <a:bodyPr/>
          <a:lstStyle/>
          <a:p>
            <a:fld id="{5FA48C45-9521-491C-91CF-B3D0F067F577}" type="slidenum">
              <a:rPr lang="en-IN" smtClean="0"/>
              <a:t>129</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0EE26F75-8452-4DF1-96F2-031079684EAA}"/>
              </a:ext>
            </a:extLst>
          </p:cNvPr>
          <p:cNvSpPr>
            <a:spLocks noGrp="1" noChangeArrowheads="1"/>
          </p:cNvSpPr>
          <p:nvPr>
            <p:ph type="title"/>
          </p:nvPr>
        </p:nvSpPr>
        <p:spPr>
          <a:xfrm>
            <a:off x="90481" y="147638"/>
            <a:ext cx="8991600" cy="381000"/>
          </a:xfrm>
        </p:spPr>
        <p:txBody>
          <a:bodyPr>
            <a:noAutofit/>
          </a:bodyPr>
          <a:lstStyle/>
          <a:p>
            <a:pPr eaLnBrk="1" hangingPunct="1"/>
            <a:r>
              <a:rPr lang="en-US" altLang="en-US" sz="2400" b="1" dirty="0">
                <a:latin typeface="Perpetua" panose="02020502060401020303" pitchFamily="18" charset="0"/>
              </a:rPr>
              <a:t>A superclass variable can reference a subclass object</a:t>
            </a:r>
          </a:p>
        </p:txBody>
      </p:sp>
      <p:sp>
        <p:nvSpPr>
          <p:cNvPr id="93187" name="Content Placeholder 2">
            <a:extLst>
              <a:ext uri="{FF2B5EF4-FFF2-40B4-BE49-F238E27FC236}">
                <a16:creationId xmlns:a16="http://schemas.microsoft.com/office/drawing/2014/main" id="{9F576AA4-D84D-40EE-9DFB-901175D0D916}"/>
              </a:ext>
            </a:extLst>
          </p:cNvPr>
          <p:cNvSpPr>
            <a:spLocks noGrp="1" noChangeArrowheads="1"/>
          </p:cNvSpPr>
          <p:nvPr>
            <p:ph idx="1"/>
          </p:nvPr>
        </p:nvSpPr>
        <p:spPr>
          <a:xfrm>
            <a:off x="319081" y="671513"/>
            <a:ext cx="10125082" cy="5181600"/>
          </a:xfrm>
        </p:spPr>
        <p:txBody>
          <a:bodyPr>
            <a:noAutofit/>
          </a:bodyPr>
          <a:lstStyle/>
          <a:p>
            <a:pPr eaLnBrk="1" hangingPunct="1">
              <a:buFontTx/>
              <a:buNone/>
            </a:pPr>
            <a:r>
              <a:rPr lang="en-US" altLang="en-US" sz="1700" dirty="0"/>
              <a:t>class </a:t>
            </a:r>
            <a:r>
              <a:rPr lang="en-US" altLang="en-US" sz="1700" dirty="0" err="1"/>
              <a:t>RefDemo</a:t>
            </a:r>
            <a:r>
              <a:rPr lang="en-US" altLang="en-US" sz="1700" dirty="0"/>
              <a:t>  </a:t>
            </a:r>
          </a:p>
          <a:p>
            <a:pPr eaLnBrk="1" hangingPunct="1">
              <a:buFontTx/>
              <a:buNone/>
            </a:pPr>
            <a:r>
              <a:rPr lang="en-US" altLang="en-US" sz="1700" dirty="0"/>
              <a:t>{</a:t>
            </a:r>
          </a:p>
          <a:p>
            <a:pPr eaLnBrk="1" hangingPunct="1">
              <a:buFontTx/>
              <a:buNone/>
            </a:pPr>
            <a:r>
              <a:rPr lang="en-US" altLang="en-US" sz="1700" dirty="0"/>
              <a:t>	public static void main(String </a:t>
            </a:r>
            <a:r>
              <a:rPr lang="en-US" altLang="en-US" sz="1700" dirty="0" err="1"/>
              <a:t>args</a:t>
            </a:r>
            <a:r>
              <a:rPr lang="en-US" altLang="en-US" sz="1700" dirty="0"/>
              <a:t>[])</a:t>
            </a:r>
          </a:p>
          <a:p>
            <a:pPr eaLnBrk="1" hangingPunct="1">
              <a:buFontTx/>
              <a:buNone/>
            </a:pPr>
            <a:r>
              <a:rPr lang="en-US" altLang="en-US" sz="1700" dirty="0"/>
              <a:t>	{</a:t>
            </a:r>
          </a:p>
          <a:p>
            <a:pPr eaLnBrk="1" hangingPunct="1">
              <a:buFontTx/>
              <a:buNone/>
            </a:pPr>
            <a:r>
              <a:rPr lang="en-US" altLang="en-US" sz="1700" dirty="0"/>
              <a:t>		</a:t>
            </a:r>
            <a:r>
              <a:rPr lang="en-US" altLang="en-US" sz="1700" dirty="0" err="1"/>
              <a:t>BoxWeight</a:t>
            </a:r>
            <a:r>
              <a:rPr lang="en-US" altLang="en-US" sz="1700" dirty="0"/>
              <a:t> </a:t>
            </a:r>
            <a:r>
              <a:rPr lang="en-US" altLang="en-US" sz="1700" dirty="0" err="1"/>
              <a:t>weightbox</a:t>
            </a:r>
            <a:r>
              <a:rPr lang="en-US" altLang="en-US" sz="1700" dirty="0"/>
              <a:t> = new </a:t>
            </a:r>
            <a:r>
              <a:rPr lang="en-US" altLang="en-US" sz="1700" dirty="0" err="1"/>
              <a:t>BoxWeight</a:t>
            </a:r>
            <a:r>
              <a:rPr lang="en-US" altLang="en-US" sz="1700" dirty="0"/>
              <a:t>(3, 5, 7, 8.37);</a:t>
            </a:r>
          </a:p>
          <a:p>
            <a:pPr eaLnBrk="1" hangingPunct="1">
              <a:buFontTx/>
              <a:buNone/>
            </a:pPr>
            <a:r>
              <a:rPr lang="en-US" altLang="en-US" sz="1700" dirty="0"/>
              <a:t>		Box </a:t>
            </a:r>
            <a:r>
              <a:rPr lang="en-US" altLang="en-US" sz="1700" dirty="0" err="1"/>
              <a:t>plainbox</a:t>
            </a:r>
            <a:r>
              <a:rPr lang="en-US" altLang="en-US" sz="1700" dirty="0"/>
              <a:t> = new Box();</a:t>
            </a:r>
          </a:p>
          <a:p>
            <a:pPr eaLnBrk="1" hangingPunct="1">
              <a:buFontTx/>
              <a:buNone/>
            </a:pPr>
            <a:r>
              <a:rPr lang="en-US" altLang="en-US" sz="1700" dirty="0"/>
              <a:t>		double vol;</a:t>
            </a:r>
          </a:p>
          <a:p>
            <a:pPr eaLnBrk="1" hangingPunct="1">
              <a:buFontTx/>
              <a:buNone/>
            </a:pPr>
            <a:r>
              <a:rPr lang="en-US" altLang="en-US" sz="1700" dirty="0"/>
              <a:t>		vol = </a:t>
            </a:r>
            <a:r>
              <a:rPr lang="en-US" altLang="en-US" sz="1700" dirty="0" err="1"/>
              <a:t>weightbox.volume</a:t>
            </a:r>
            <a:r>
              <a:rPr lang="en-US" altLang="en-US" sz="1700" dirty="0"/>
              <a:t>();</a:t>
            </a:r>
          </a:p>
          <a:p>
            <a:pPr eaLnBrk="1" hangingPunct="1">
              <a:buFontTx/>
              <a:buNone/>
            </a:pPr>
            <a:r>
              <a:rPr lang="en-US" altLang="en-US" sz="1700" dirty="0"/>
              <a:t>		</a:t>
            </a:r>
            <a:r>
              <a:rPr lang="en-US" altLang="en-US" sz="1700" dirty="0" err="1"/>
              <a:t>System.out.println</a:t>
            </a:r>
            <a:r>
              <a:rPr lang="en-US" altLang="en-US" sz="1700" dirty="0"/>
              <a:t>("Volume of </a:t>
            </a:r>
            <a:r>
              <a:rPr lang="en-US" altLang="en-US" sz="1700" dirty="0" err="1"/>
              <a:t>weightbox</a:t>
            </a:r>
            <a:r>
              <a:rPr lang="en-US" altLang="en-US" sz="1700" dirty="0"/>
              <a:t> is " + vol);</a:t>
            </a:r>
          </a:p>
          <a:p>
            <a:pPr eaLnBrk="1" hangingPunct="1">
              <a:buFontTx/>
              <a:buNone/>
            </a:pPr>
            <a:r>
              <a:rPr lang="en-US" altLang="en-US" sz="1700" dirty="0"/>
              <a:t>		</a:t>
            </a:r>
            <a:r>
              <a:rPr lang="en-US" altLang="en-US" sz="1700" dirty="0" err="1"/>
              <a:t>System.out.println</a:t>
            </a:r>
            <a:r>
              <a:rPr lang="en-US" altLang="en-US" sz="1700" dirty="0"/>
              <a:t>(“Weight of </a:t>
            </a:r>
            <a:r>
              <a:rPr lang="en-US" altLang="en-US" sz="1700" dirty="0" err="1"/>
              <a:t>weightbox</a:t>
            </a:r>
            <a:r>
              <a:rPr lang="en-US" altLang="en-US" sz="1700" dirty="0"/>
              <a:t> is " + </a:t>
            </a:r>
            <a:r>
              <a:rPr lang="en-US" altLang="en-US" sz="1700" dirty="0" err="1"/>
              <a:t>weightbox.weight</a:t>
            </a:r>
            <a:r>
              <a:rPr lang="en-US" altLang="en-US" sz="1700" dirty="0"/>
              <a:t>);</a:t>
            </a:r>
          </a:p>
          <a:p>
            <a:pPr eaLnBrk="1" hangingPunct="1">
              <a:buFontTx/>
              <a:buNone/>
            </a:pPr>
            <a:r>
              <a:rPr lang="en-US" altLang="en-US" sz="1700" dirty="0"/>
              <a:t>		</a:t>
            </a:r>
            <a:r>
              <a:rPr lang="en-US" altLang="en-US" sz="1700" dirty="0" err="1"/>
              <a:t>System.out.println</a:t>
            </a:r>
            <a:r>
              <a:rPr lang="en-US" altLang="en-US" sz="1700" dirty="0"/>
              <a:t>();</a:t>
            </a:r>
          </a:p>
          <a:p>
            <a:pPr eaLnBrk="1" hangingPunct="1">
              <a:buFontTx/>
              <a:buNone/>
            </a:pPr>
            <a:r>
              <a:rPr lang="en-US" altLang="en-US" sz="1700" dirty="0"/>
              <a:t>		</a:t>
            </a:r>
            <a:r>
              <a:rPr lang="en-US" altLang="en-US" sz="1700" dirty="0" err="1">
                <a:solidFill>
                  <a:srgbClr val="FF0000"/>
                </a:solidFill>
              </a:rPr>
              <a:t>plainbox</a:t>
            </a:r>
            <a:r>
              <a:rPr lang="en-US" altLang="en-US" sz="1700" dirty="0">
                <a:solidFill>
                  <a:srgbClr val="FF0000"/>
                </a:solidFill>
              </a:rPr>
              <a:t> = </a:t>
            </a:r>
            <a:r>
              <a:rPr lang="en-US" altLang="en-US" sz="1700" dirty="0" err="1">
                <a:solidFill>
                  <a:srgbClr val="FF0000"/>
                </a:solidFill>
              </a:rPr>
              <a:t>weightbox</a:t>
            </a:r>
            <a:r>
              <a:rPr lang="en-US" altLang="en-US" sz="1700" dirty="0">
                <a:solidFill>
                  <a:srgbClr val="FF0000"/>
                </a:solidFill>
              </a:rPr>
              <a:t>;</a:t>
            </a:r>
          </a:p>
          <a:p>
            <a:pPr eaLnBrk="1" hangingPunct="1">
              <a:buFontTx/>
              <a:buNone/>
            </a:pPr>
            <a:r>
              <a:rPr lang="en-US" altLang="en-US" sz="1700" dirty="0">
                <a:solidFill>
                  <a:srgbClr val="FF0000"/>
                </a:solidFill>
              </a:rPr>
              <a:t>		vol = </a:t>
            </a:r>
            <a:r>
              <a:rPr lang="en-US" altLang="en-US" sz="1700" dirty="0" err="1">
                <a:solidFill>
                  <a:srgbClr val="FF0000"/>
                </a:solidFill>
              </a:rPr>
              <a:t>plainbox.volume</a:t>
            </a:r>
            <a:r>
              <a:rPr lang="en-US" altLang="en-US" sz="1700" dirty="0">
                <a:solidFill>
                  <a:srgbClr val="FF0000"/>
                </a:solidFill>
              </a:rPr>
              <a:t>();</a:t>
            </a:r>
          </a:p>
          <a:p>
            <a:pPr eaLnBrk="1" hangingPunct="1">
              <a:buFontTx/>
              <a:buNone/>
            </a:pPr>
            <a:r>
              <a:rPr lang="en-US" altLang="en-US" sz="1700" dirty="0"/>
              <a:t>		</a:t>
            </a:r>
            <a:r>
              <a:rPr lang="en-US" altLang="en-US" sz="1700" dirty="0" err="1"/>
              <a:t>System.out.println</a:t>
            </a:r>
            <a:r>
              <a:rPr lang="en-US" altLang="en-US" sz="1700" dirty="0"/>
              <a:t>("Volume of </a:t>
            </a:r>
            <a:r>
              <a:rPr lang="en-US" altLang="en-US" sz="1700" dirty="0" err="1"/>
              <a:t>plainbox</a:t>
            </a:r>
            <a:r>
              <a:rPr lang="en-US" altLang="en-US" sz="1700" dirty="0"/>
              <a:t> is " + vol);</a:t>
            </a:r>
          </a:p>
          <a:p>
            <a:pPr eaLnBrk="1" hangingPunct="1">
              <a:buFontTx/>
              <a:buNone/>
            </a:pPr>
            <a:r>
              <a:rPr lang="en-US" altLang="en-US" sz="1700" dirty="0"/>
              <a:t>		</a:t>
            </a:r>
            <a:r>
              <a:rPr lang="en-US" altLang="en-US" sz="1700" dirty="0">
                <a:solidFill>
                  <a:srgbClr val="FF0000"/>
                </a:solidFill>
              </a:rPr>
              <a:t>//The following statement is </a:t>
            </a:r>
            <a:r>
              <a:rPr lang="en-US" altLang="en-US" sz="1700" dirty="0" err="1">
                <a:solidFill>
                  <a:srgbClr val="FF0000"/>
                </a:solidFill>
              </a:rPr>
              <a:t>invaild</a:t>
            </a:r>
            <a:r>
              <a:rPr lang="en-US" altLang="en-US" sz="1700" dirty="0">
                <a:solidFill>
                  <a:srgbClr val="FF0000"/>
                </a:solidFill>
              </a:rPr>
              <a:t> because </a:t>
            </a:r>
            <a:r>
              <a:rPr lang="en-US" altLang="en-US" sz="1700" dirty="0" err="1">
                <a:solidFill>
                  <a:srgbClr val="FF0000"/>
                </a:solidFill>
              </a:rPr>
              <a:t>plainbox</a:t>
            </a:r>
            <a:r>
              <a:rPr lang="en-US" altLang="en-US" sz="1700" dirty="0">
                <a:solidFill>
                  <a:srgbClr val="FF0000"/>
                </a:solidFill>
              </a:rPr>
              <a:t> does not define a weight member.</a:t>
            </a:r>
          </a:p>
          <a:p>
            <a:pPr eaLnBrk="1" hangingPunct="1">
              <a:buFontTx/>
              <a:buNone/>
            </a:pPr>
            <a:r>
              <a:rPr lang="en-US" altLang="en-US" sz="1700" dirty="0"/>
              <a:t>		//</a:t>
            </a:r>
            <a:r>
              <a:rPr lang="en-US" altLang="en-US" sz="1700" dirty="0" err="1"/>
              <a:t>System.out.println</a:t>
            </a:r>
            <a:r>
              <a:rPr lang="en-US" altLang="en-US" sz="1700" dirty="0"/>
              <a:t>(“Weight of </a:t>
            </a:r>
            <a:r>
              <a:rPr lang="en-US" altLang="en-US" sz="1700" dirty="0" err="1"/>
              <a:t>plainbox</a:t>
            </a:r>
            <a:r>
              <a:rPr lang="en-US" altLang="en-US" sz="1700" dirty="0"/>
              <a:t> is " + </a:t>
            </a:r>
            <a:r>
              <a:rPr lang="en-US" altLang="en-US" sz="1700" dirty="0" err="1"/>
              <a:t>plainbox.weight</a:t>
            </a:r>
            <a:r>
              <a:rPr lang="en-US" altLang="en-US" sz="1700" dirty="0"/>
              <a:t>);</a:t>
            </a:r>
          </a:p>
          <a:p>
            <a:pPr eaLnBrk="1" hangingPunct="1">
              <a:buFontTx/>
              <a:buNone/>
            </a:pPr>
            <a:r>
              <a:rPr lang="en-US" altLang="en-US" sz="1700" dirty="0"/>
              <a:t>	} }</a:t>
            </a:r>
          </a:p>
          <a:p>
            <a:pPr eaLnBrk="1" hangingPunct="1"/>
            <a:endParaRPr lang="en-US" altLang="en-US" sz="1800" dirty="0"/>
          </a:p>
        </p:txBody>
      </p:sp>
      <p:sp>
        <p:nvSpPr>
          <p:cNvPr id="2" name="Footer Placeholder 1">
            <a:extLst>
              <a:ext uri="{FF2B5EF4-FFF2-40B4-BE49-F238E27FC236}">
                <a16:creationId xmlns:a16="http://schemas.microsoft.com/office/drawing/2014/main" id="{34289261-205A-463E-B618-7165913BE265}"/>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931957FD-9ECE-416A-8588-A51241E0C7B2}"/>
              </a:ext>
            </a:extLst>
          </p:cNvPr>
          <p:cNvSpPr>
            <a:spLocks noGrp="1"/>
          </p:cNvSpPr>
          <p:nvPr>
            <p:ph type="sldNum" sz="quarter" idx="12"/>
          </p:nvPr>
        </p:nvSpPr>
        <p:spPr/>
        <p:txBody>
          <a:bodyPr/>
          <a:lstStyle/>
          <a:p>
            <a:fld id="{5FA48C45-9521-491C-91CF-B3D0F067F577}" type="slidenum">
              <a:rPr lang="en-IN" smtClean="0"/>
              <a:t>13</a:t>
            </a:fld>
            <a:endParaRPr lang="en-IN"/>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a:extLst>
              <a:ext uri="{FF2B5EF4-FFF2-40B4-BE49-F238E27FC236}">
                <a16:creationId xmlns:a16="http://schemas.microsoft.com/office/drawing/2014/main" id="{20204BB3-5509-4909-8DEB-202F5F5D78A8}"/>
              </a:ext>
            </a:extLst>
          </p:cNvPr>
          <p:cNvSpPr>
            <a:spLocks noGrp="1"/>
          </p:cNvSpPr>
          <p:nvPr>
            <p:ph idx="1"/>
          </p:nvPr>
        </p:nvSpPr>
        <p:spPr>
          <a:xfrm>
            <a:off x="280988" y="314325"/>
            <a:ext cx="11091862" cy="4419600"/>
          </a:xfrm>
        </p:spPr>
        <p:txBody>
          <a:bodyPr>
            <a:noAutofit/>
          </a:bodyPr>
          <a:lstStyle/>
          <a:p>
            <a:pPr eaLnBrk="1" hangingPunct="1">
              <a:buFontTx/>
              <a:buNone/>
            </a:pPr>
            <a:r>
              <a:rPr lang="en-US" altLang="en-US" sz="2400" dirty="0">
                <a:latin typeface="Perpetua" panose="02020502060401020303" pitchFamily="18" charset="0"/>
              </a:rPr>
              <a:t>C:\&gt;java </a:t>
            </a:r>
            <a:r>
              <a:rPr lang="en-US" altLang="en-US" sz="2400" dirty="0" err="1">
                <a:latin typeface="Perpetua" panose="02020502060401020303" pitchFamily="18" charset="0"/>
              </a:rPr>
              <a:t>MultiCatch</a:t>
            </a:r>
            <a:endParaRPr lang="en-US" altLang="en-US" sz="2400" dirty="0">
              <a:latin typeface="Perpetua" panose="02020502060401020303" pitchFamily="18" charset="0"/>
            </a:endParaRPr>
          </a:p>
          <a:p>
            <a:pPr eaLnBrk="1" hangingPunct="1">
              <a:buFontTx/>
              <a:buNone/>
            </a:pPr>
            <a:r>
              <a:rPr lang="en-US" altLang="en-US" sz="2400" dirty="0">
                <a:latin typeface="Perpetua" panose="02020502060401020303" pitchFamily="18" charset="0"/>
              </a:rPr>
              <a:t>a = 0</a:t>
            </a:r>
          </a:p>
          <a:p>
            <a:pPr eaLnBrk="1" hangingPunct="1">
              <a:buFontTx/>
              <a:buNone/>
            </a:pPr>
            <a:r>
              <a:rPr lang="en-US" altLang="en-US" sz="2400" dirty="0">
                <a:latin typeface="Perpetua" panose="02020502060401020303" pitchFamily="18" charset="0"/>
              </a:rPr>
              <a:t>Divide by 0: </a:t>
            </a:r>
            <a:r>
              <a:rPr lang="en-US" altLang="en-US" sz="2400" dirty="0" err="1">
                <a:latin typeface="Perpetua" panose="02020502060401020303" pitchFamily="18" charset="0"/>
              </a:rPr>
              <a:t>java.lang.ArithmeticException</a:t>
            </a:r>
            <a:r>
              <a:rPr lang="en-US" altLang="en-US" sz="2400" dirty="0">
                <a:latin typeface="Perpetua" panose="02020502060401020303" pitchFamily="18" charset="0"/>
              </a:rPr>
              <a:t>: / by zero</a:t>
            </a:r>
          </a:p>
          <a:p>
            <a:pPr eaLnBrk="1" hangingPunct="1">
              <a:buFontTx/>
              <a:buNone/>
            </a:pPr>
            <a:r>
              <a:rPr lang="en-US" altLang="en-US" sz="2400" dirty="0">
                <a:latin typeface="Perpetua" panose="02020502060401020303" pitchFamily="18" charset="0"/>
              </a:rPr>
              <a:t>After try/catch blocks.</a:t>
            </a:r>
          </a:p>
          <a:p>
            <a:pPr eaLnBrk="1" hangingPunct="1">
              <a:buFontTx/>
              <a:buNone/>
            </a:pPr>
            <a:endParaRPr lang="en-US" altLang="en-US" sz="2400" dirty="0">
              <a:latin typeface="Perpetua" panose="02020502060401020303" pitchFamily="18" charset="0"/>
            </a:endParaRPr>
          </a:p>
          <a:p>
            <a:pPr eaLnBrk="1" hangingPunct="1">
              <a:buFontTx/>
              <a:buNone/>
            </a:pPr>
            <a:endParaRPr lang="en-US" altLang="en-US" sz="2400" dirty="0">
              <a:latin typeface="Perpetua" panose="02020502060401020303" pitchFamily="18" charset="0"/>
            </a:endParaRPr>
          </a:p>
          <a:p>
            <a:pPr eaLnBrk="1" hangingPunct="1">
              <a:buFontTx/>
              <a:buNone/>
            </a:pPr>
            <a:endParaRPr lang="en-US" altLang="en-US" sz="2400" dirty="0">
              <a:latin typeface="Perpetua" panose="02020502060401020303" pitchFamily="18" charset="0"/>
            </a:endParaRPr>
          </a:p>
          <a:p>
            <a:pPr eaLnBrk="1" hangingPunct="1">
              <a:buFontTx/>
              <a:buNone/>
            </a:pPr>
            <a:r>
              <a:rPr lang="en-US" altLang="en-US" sz="2400" dirty="0">
                <a:latin typeface="Perpetua" panose="02020502060401020303" pitchFamily="18" charset="0"/>
              </a:rPr>
              <a:t>C:\&gt;java </a:t>
            </a:r>
            <a:r>
              <a:rPr lang="en-US" altLang="en-US" sz="2400" dirty="0" err="1">
                <a:latin typeface="Perpetua" panose="02020502060401020303" pitchFamily="18" charset="0"/>
              </a:rPr>
              <a:t>MultiCatch</a:t>
            </a:r>
            <a:r>
              <a:rPr lang="en-US" altLang="en-US" sz="2400" dirty="0">
                <a:latin typeface="Perpetua" panose="02020502060401020303" pitchFamily="18" charset="0"/>
              </a:rPr>
              <a:t> </a:t>
            </a:r>
            <a:r>
              <a:rPr lang="en-US" altLang="en-US" sz="2400" dirty="0" err="1">
                <a:latin typeface="Perpetua" panose="02020502060401020303" pitchFamily="18" charset="0"/>
              </a:rPr>
              <a:t>TestArg</a:t>
            </a:r>
            <a:endParaRPr lang="en-US" altLang="en-US" sz="2400" dirty="0">
              <a:latin typeface="Perpetua" panose="02020502060401020303" pitchFamily="18" charset="0"/>
            </a:endParaRPr>
          </a:p>
          <a:p>
            <a:pPr eaLnBrk="1" hangingPunct="1">
              <a:buFontTx/>
              <a:buNone/>
            </a:pPr>
            <a:r>
              <a:rPr lang="en-US" altLang="en-US" sz="2400" dirty="0">
                <a:latin typeface="Perpetua" panose="02020502060401020303" pitchFamily="18" charset="0"/>
              </a:rPr>
              <a:t>a = 1</a:t>
            </a:r>
          </a:p>
          <a:p>
            <a:pPr eaLnBrk="1" hangingPunct="1">
              <a:buFontTx/>
              <a:buNone/>
            </a:pPr>
            <a:r>
              <a:rPr lang="en-US" altLang="en-US" sz="2400" dirty="0">
                <a:latin typeface="Perpetua" panose="02020502060401020303" pitchFamily="18" charset="0"/>
              </a:rPr>
              <a:t>Array index </a:t>
            </a:r>
            <a:r>
              <a:rPr lang="en-US" altLang="en-US" sz="2400" dirty="0" err="1">
                <a:latin typeface="Perpetua" panose="02020502060401020303" pitchFamily="18" charset="0"/>
              </a:rPr>
              <a:t>oob</a:t>
            </a:r>
            <a:r>
              <a:rPr lang="en-US" altLang="en-US" sz="2400" dirty="0">
                <a:latin typeface="Perpetua" panose="02020502060401020303" pitchFamily="18" charset="0"/>
              </a:rPr>
              <a:t>: </a:t>
            </a:r>
            <a:r>
              <a:rPr lang="en-US" altLang="en-US" sz="2400" dirty="0" err="1">
                <a:latin typeface="Perpetua" panose="02020502060401020303" pitchFamily="18" charset="0"/>
              </a:rPr>
              <a:t>java.lang.ArrayIndexOutOfBoundsException</a:t>
            </a:r>
            <a:endParaRPr lang="en-US" altLang="en-US" sz="2400" dirty="0">
              <a:latin typeface="Perpetua" panose="02020502060401020303" pitchFamily="18" charset="0"/>
            </a:endParaRPr>
          </a:p>
          <a:p>
            <a:pPr eaLnBrk="1" hangingPunct="1">
              <a:buFontTx/>
              <a:buNone/>
            </a:pPr>
            <a:r>
              <a:rPr lang="en-US" altLang="en-US" sz="2400" dirty="0">
                <a:latin typeface="Perpetua" panose="02020502060401020303" pitchFamily="18" charset="0"/>
              </a:rPr>
              <a:t>After try/catch blocks.</a:t>
            </a:r>
          </a:p>
          <a:p>
            <a:pPr eaLnBrk="1" hangingPunct="1"/>
            <a:endParaRPr lang="en-US" altLang="en-US"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DB85C51B-3719-4A94-BE5B-9887795F1B37}"/>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6DC35FB4-EC36-4AB1-AACB-D26EC4B7A37D}"/>
              </a:ext>
            </a:extLst>
          </p:cNvPr>
          <p:cNvSpPr>
            <a:spLocks noGrp="1"/>
          </p:cNvSpPr>
          <p:nvPr>
            <p:ph type="sldNum" sz="quarter" idx="12"/>
          </p:nvPr>
        </p:nvSpPr>
        <p:spPr/>
        <p:txBody>
          <a:bodyPr/>
          <a:lstStyle/>
          <a:p>
            <a:fld id="{5FA48C45-9521-491C-91CF-B3D0F067F577}" type="slidenum">
              <a:rPr lang="en-IN" smtClean="0"/>
              <a:t>130</a:t>
            </a:fld>
            <a:endParaRPr lang="en-IN"/>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CAEF4612-BDEA-492E-8056-0A6C7F1BBF60}"/>
              </a:ext>
            </a:extLst>
          </p:cNvPr>
          <p:cNvSpPr>
            <a:spLocks noGrp="1"/>
          </p:cNvSpPr>
          <p:nvPr>
            <p:ph idx="1"/>
          </p:nvPr>
        </p:nvSpPr>
        <p:spPr>
          <a:xfrm>
            <a:off x="290512" y="276225"/>
            <a:ext cx="11553826" cy="2971800"/>
          </a:xfrm>
        </p:spPr>
        <p:txBody>
          <a:bodyPr>
            <a:noAutofit/>
          </a:bodyPr>
          <a:lstStyle/>
          <a:p>
            <a:pPr algn="just" eaLnBrk="1" hangingPunct="1">
              <a:buFontTx/>
              <a:buNone/>
            </a:pPr>
            <a:r>
              <a:rPr lang="en-US" altLang="en-US" sz="2400" dirty="0">
                <a:solidFill>
                  <a:srgbClr val="FF0000"/>
                </a:solidFill>
                <a:latin typeface="Perpetua" panose="02020502060401020303" pitchFamily="18" charset="0"/>
              </a:rPr>
              <a:t>When we use multiple catch statements, it is important to remember that exception subclasses must come before any of their </a:t>
            </a:r>
            <a:r>
              <a:rPr lang="en-US" altLang="en-US" sz="2400" dirty="0" err="1">
                <a:solidFill>
                  <a:srgbClr val="FF0000"/>
                </a:solidFill>
                <a:latin typeface="Perpetua" panose="02020502060401020303" pitchFamily="18" charset="0"/>
              </a:rPr>
              <a:t>superclasses</a:t>
            </a:r>
            <a:r>
              <a:rPr lang="en-US" altLang="en-US" sz="2400" dirty="0">
                <a:solidFill>
                  <a:srgbClr val="FF0000"/>
                </a:solidFill>
                <a:latin typeface="Perpetua" panose="02020502060401020303" pitchFamily="18" charset="0"/>
              </a:rPr>
              <a:t>. </a:t>
            </a:r>
          </a:p>
          <a:p>
            <a:pPr algn="just" eaLnBrk="1" hangingPunct="1">
              <a:buFontTx/>
              <a:buNone/>
            </a:pPr>
            <a:endParaRPr lang="en-US" altLang="en-US" sz="2400" dirty="0">
              <a:latin typeface="Perpetua" panose="02020502060401020303" pitchFamily="18" charset="0"/>
            </a:endParaRPr>
          </a:p>
          <a:p>
            <a:pPr algn="just" eaLnBrk="1" hangingPunct="1">
              <a:buFontTx/>
              <a:buNone/>
            </a:pPr>
            <a:r>
              <a:rPr lang="en-US" altLang="en-US" sz="2400" dirty="0">
                <a:latin typeface="Perpetua" panose="02020502060401020303" pitchFamily="18" charset="0"/>
              </a:rPr>
              <a:t>This is because a catch statement that uses a superclass will catch exceptions of that type plus any of its subclasses. Thus, a  subclass would never be reached if it came after its superclass. </a:t>
            </a:r>
            <a:r>
              <a:rPr lang="en-US" altLang="en-US" sz="2400" dirty="0">
                <a:solidFill>
                  <a:srgbClr val="FF0000"/>
                </a:solidFill>
                <a:latin typeface="Perpetua" panose="02020502060401020303" pitchFamily="18" charset="0"/>
              </a:rPr>
              <a:t>Further, in Java, unreachable code is an error.</a:t>
            </a:r>
          </a:p>
          <a:p>
            <a:pPr algn="just" eaLnBrk="1" hangingPunct="1">
              <a:buFontTx/>
              <a:buNone/>
            </a:pPr>
            <a:endParaRPr lang="en-US" altLang="en-US" sz="2400" dirty="0">
              <a:latin typeface="Perpetua" panose="02020502060401020303" pitchFamily="18" charset="0"/>
            </a:endParaRPr>
          </a:p>
          <a:p>
            <a:pPr algn="just" eaLnBrk="1" hangingPunct="1">
              <a:buFontTx/>
              <a:buNone/>
            </a:pPr>
            <a:r>
              <a:rPr lang="en-US" altLang="en-US" sz="2400" dirty="0">
                <a:latin typeface="Perpetua" panose="02020502060401020303" pitchFamily="18" charset="0"/>
              </a:rPr>
              <a:t> For example, consider the  following program:</a:t>
            </a:r>
          </a:p>
          <a:p>
            <a:pPr eaLnBrk="1" hangingPunct="1"/>
            <a:endParaRPr lang="en-US" altLang="en-US"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C4E036F6-AF9C-4D1E-85A8-CF17CC693DC5}"/>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1A2C64A5-89A3-46FC-837E-78BF0AD1BA00}"/>
              </a:ext>
            </a:extLst>
          </p:cNvPr>
          <p:cNvSpPr>
            <a:spLocks noGrp="1"/>
          </p:cNvSpPr>
          <p:nvPr>
            <p:ph type="sldNum" sz="quarter" idx="12"/>
          </p:nvPr>
        </p:nvSpPr>
        <p:spPr/>
        <p:txBody>
          <a:bodyPr/>
          <a:lstStyle/>
          <a:p>
            <a:fld id="{5FA48C45-9521-491C-91CF-B3D0F067F577}" type="slidenum">
              <a:rPr lang="en-IN" smtClean="0"/>
              <a:t>131</a:t>
            </a:fld>
            <a:endParaRPr lang="en-IN"/>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a:extLst>
              <a:ext uri="{FF2B5EF4-FFF2-40B4-BE49-F238E27FC236}">
                <a16:creationId xmlns:a16="http://schemas.microsoft.com/office/drawing/2014/main" id="{CD4156A6-9FF9-4ADE-8135-547B6435F07C}"/>
              </a:ext>
            </a:extLst>
          </p:cNvPr>
          <p:cNvSpPr>
            <a:spLocks noGrp="1"/>
          </p:cNvSpPr>
          <p:nvPr>
            <p:ph idx="1"/>
          </p:nvPr>
        </p:nvSpPr>
        <p:spPr>
          <a:xfrm>
            <a:off x="352425" y="180970"/>
            <a:ext cx="10820400" cy="5410200"/>
          </a:xfrm>
        </p:spPr>
        <p:txBody>
          <a:bodyPr>
            <a:noAutofit/>
          </a:bodyPr>
          <a:lstStyle/>
          <a:p>
            <a:pPr eaLnBrk="1" hangingPunct="1">
              <a:spcBef>
                <a:spcPts val="600"/>
              </a:spcBef>
              <a:buFontTx/>
              <a:buNone/>
            </a:pPr>
            <a:r>
              <a:rPr lang="en-US" altLang="en-US" sz="2000" dirty="0">
                <a:latin typeface="Perpetua" panose="02020502060401020303" pitchFamily="18" charset="0"/>
              </a:rPr>
              <a:t>  class </a:t>
            </a:r>
            <a:r>
              <a:rPr lang="en-US" altLang="en-US" sz="2000" dirty="0" err="1">
                <a:latin typeface="Perpetua" panose="02020502060401020303" pitchFamily="18" charset="0"/>
              </a:rPr>
              <a:t>SuperSubCatch</a:t>
            </a:r>
            <a:endParaRPr lang="en-US" altLang="en-US" sz="2000" dirty="0">
              <a:latin typeface="Perpetua" panose="02020502060401020303" pitchFamily="18" charset="0"/>
            </a:endParaRPr>
          </a:p>
          <a:p>
            <a:pPr eaLnBrk="1" hangingPunct="1">
              <a:spcBef>
                <a:spcPts val="600"/>
              </a:spcBef>
              <a:buFontTx/>
              <a:buNone/>
            </a:pPr>
            <a:r>
              <a:rPr lang="en-US" altLang="en-US" sz="2000" dirty="0">
                <a:latin typeface="Perpetua" panose="02020502060401020303" pitchFamily="18" charset="0"/>
              </a:rPr>
              <a:t> {	</a:t>
            </a:r>
          </a:p>
          <a:p>
            <a:pPr eaLnBrk="1" hangingPunct="1">
              <a:spcBef>
                <a:spcPts val="600"/>
              </a:spcBef>
              <a:buFontTx/>
              <a:buNone/>
            </a:pPr>
            <a:r>
              <a:rPr lang="en-US" altLang="en-US" sz="2000" dirty="0">
                <a:latin typeface="Perpetua" panose="02020502060401020303" pitchFamily="18" charset="0"/>
              </a:rPr>
              <a:t>    public static void main(String </a:t>
            </a:r>
            <a:r>
              <a:rPr lang="en-US" altLang="en-US" sz="2000" dirty="0" err="1">
                <a:latin typeface="Perpetua" panose="02020502060401020303" pitchFamily="18" charset="0"/>
              </a:rPr>
              <a:t>args</a:t>
            </a:r>
            <a:r>
              <a:rPr lang="en-US" altLang="en-US" sz="2000" dirty="0">
                <a:latin typeface="Perpetua" panose="02020502060401020303" pitchFamily="18" charset="0"/>
              </a:rPr>
              <a:t>[]) </a:t>
            </a:r>
          </a:p>
          <a:p>
            <a:pPr eaLnBrk="1" hangingPunct="1">
              <a:spcBef>
                <a:spcPts val="600"/>
              </a:spcBef>
              <a:buFontTx/>
              <a:buNone/>
            </a:pPr>
            <a:r>
              <a:rPr lang="en-US" altLang="en-US" sz="2000" dirty="0">
                <a:latin typeface="Perpetua" panose="02020502060401020303" pitchFamily="18" charset="0"/>
              </a:rPr>
              <a:t>	{</a:t>
            </a:r>
          </a:p>
          <a:p>
            <a:pPr eaLnBrk="1" hangingPunct="1">
              <a:spcBef>
                <a:spcPts val="600"/>
              </a:spcBef>
              <a:buFontTx/>
              <a:buNone/>
            </a:pPr>
            <a:r>
              <a:rPr lang="en-US" altLang="en-US" sz="2000" dirty="0">
                <a:latin typeface="Perpetua" panose="02020502060401020303" pitchFamily="18" charset="0"/>
              </a:rPr>
              <a:t>		try</a:t>
            </a:r>
          </a:p>
          <a:p>
            <a:pPr eaLnBrk="1" hangingPunct="1">
              <a:spcBef>
                <a:spcPts val="600"/>
              </a:spcBef>
              <a:buFontTx/>
              <a:buNone/>
            </a:pPr>
            <a:r>
              <a:rPr lang="en-US" altLang="en-US" sz="2000" dirty="0">
                <a:latin typeface="Perpetua" panose="02020502060401020303" pitchFamily="18" charset="0"/>
              </a:rPr>
              <a:t>                {	</a:t>
            </a:r>
          </a:p>
          <a:p>
            <a:pPr eaLnBrk="1" hangingPunct="1">
              <a:spcBef>
                <a:spcPts val="600"/>
              </a:spcBef>
              <a:buFontTx/>
              <a:buNone/>
            </a:pPr>
            <a:r>
              <a:rPr lang="en-US" altLang="en-US" sz="2000" dirty="0">
                <a:latin typeface="Perpetua" panose="02020502060401020303" pitchFamily="18" charset="0"/>
              </a:rPr>
              <a:t>			int a = 0;</a:t>
            </a:r>
          </a:p>
          <a:p>
            <a:pPr eaLnBrk="1" hangingPunct="1">
              <a:spcBef>
                <a:spcPts val="600"/>
              </a:spcBef>
              <a:buFontTx/>
              <a:buNone/>
            </a:pPr>
            <a:r>
              <a:rPr lang="en-US" altLang="en-US" sz="2000" dirty="0">
                <a:latin typeface="Perpetua" panose="02020502060401020303" pitchFamily="18" charset="0"/>
              </a:rPr>
              <a:t>			int b = 42 / a;</a:t>
            </a:r>
          </a:p>
          <a:p>
            <a:pPr eaLnBrk="1" hangingPunct="1">
              <a:spcBef>
                <a:spcPts val="600"/>
              </a:spcBef>
              <a:buFontTx/>
              <a:buNone/>
            </a:pPr>
            <a:r>
              <a:rPr lang="en-US" altLang="en-US" sz="2000" dirty="0">
                <a:latin typeface="Perpetua" panose="02020502060401020303" pitchFamily="18" charset="0"/>
              </a:rPr>
              <a:t>		}</a:t>
            </a:r>
          </a:p>
          <a:p>
            <a:pPr>
              <a:spcBef>
                <a:spcPts val="600"/>
              </a:spcBef>
              <a:buNone/>
            </a:pPr>
            <a:r>
              <a:rPr lang="en-US" altLang="en-US" sz="2000" dirty="0">
                <a:latin typeface="Perpetua" panose="02020502060401020303" pitchFamily="18" charset="0"/>
              </a:rPr>
              <a:t>		catch(</a:t>
            </a:r>
            <a:r>
              <a:rPr lang="en-US" altLang="en-US" sz="2000" dirty="0" err="1">
                <a:latin typeface="Perpetua" panose="02020502060401020303" pitchFamily="18" charset="0"/>
              </a:rPr>
              <a:t>ArithmeticException</a:t>
            </a:r>
            <a:r>
              <a:rPr lang="en-US" altLang="en-US" sz="2000" dirty="0">
                <a:latin typeface="Perpetua" panose="02020502060401020303" pitchFamily="18" charset="0"/>
              </a:rPr>
              <a:t> e)</a:t>
            </a:r>
          </a:p>
          <a:p>
            <a:pPr>
              <a:spcBef>
                <a:spcPts val="600"/>
              </a:spcBef>
              <a:buNone/>
            </a:pPr>
            <a:r>
              <a:rPr lang="en-US" altLang="en-US" sz="2000" dirty="0">
                <a:latin typeface="Perpetua" panose="02020502060401020303" pitchFamily="18" charset="0"/>
              </a:rPr>
              <a:t>		 {                 </a:t>
            </a:r>
            <a:r>
              <a:rPr lang="en-US" altLang="en-US" sz="2000" dirty="0">
                <a:solidFill>
                  <a:schemeClr val="bg2"/>
                </a:solidFill>
                <a:latin typeface="Perpetua" panose="02020502060401020303" pitchFamily="18" charset="0"/>
              </a:rPr>
              <a:t>// ERROR - unreachable</a:t>
            </a:r>
          </a:p>
          <a:p>
            <a:pPr>
              <a:spcBef>
                <a:spcPts val="600"/>
              </a:spcBef>
              <a:buNone/>
            </a:pP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("This is never reached.");</a:t>
            </a:r>
          </a:p>
          <a:p>
            <a:pPr>
              <a:spcBef>
                <a:spcPts val="600"/>
              </a:spcBef>
              <a:buNone/>
            </a:pPr>
            <a:r>
              <a:rPr lang="en-US" altLang="en-US" sz="2000" dirty="0">
                <a:latin typeface="Perpetua" panose="02020502060401020303" pitchFamily="18" charset="0"/>
              </a:rPr>
              <a:t>		}</a:t>
            </a:r>
          </a:p>
          <a:p>
            <a:pPr eaLnBrk="1" hangingPunct="1">
              <a:spcBef>
                <a:spcPts val="600"/>
              </a:spcBef>
              <a:buFontTx/>
              <a:buNone/>
            </a:pPr>
            <a:r>
              <a:rPr lang="en-US" altLang="en-US" sz="2000" dirty="0">
                <a:latin typeface="Perpetua" panose="02020502060401020303" pitchFamily="18" charset="0"/>
              </a:rPr>
              <a:t>		 catch(Exception e)</a:t>
            </a:r>
          </a:p>
          <a:p>
            <a:pPr eaLnBrk="1" hangingPunct="1">
              <a:spcBef>
                <a:spcPts val="600"/>
              </a:spcBef>
              <a:buFontTx/>
              <a:buNone/>
            </a:pPr>
            <a:r>
              <a:rPr lang="en-US" altLang="en-US" sz="2000" dirty="0">
                <a:latin typeface="Perpetua" panose="02020502060401020303" pitchFamily="18" charset="0"/>
              </a:rPr>
              <a:t>		 {	</a:t>
            </a:r>
          </a:p>
          <a:p>
            <a:pPr eaLnBrk="1" hangingPunct="1">
              <a:spcBef>
                <a:spcPts val="600"/>
              </a:spcBef>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("Generic Exception catch.");</a:t>
            </a:r>
          </a:p>
          <a:p>
            <a:pPr eaLnBrk="1" hangingPunct="1">
              <a:spcBef>
                <a:spcPts val="600"/>
              </a:spcBef>
              <a:buFontTx/>
              <a:buNone/>
            </a:pPr>
            <a:r>
              <a:rPr lang="en-US" altLang="en-US" sz="2000" dirty="0">
                <a:latin typeface="Perpetua" panose="02020502060401020303" pitchFamily="18" charset="0"/>
              </a:rPr>
              <a:t>		}</a:t>
            </a:r>
          </a:p>
          <a:p>
            <a:pPr eaLnBrk="1" hangingPunct="1">
              <a:spcBef>
                <a:spcPts val="600"/>
              </a:spcBef>
              <a:buFontTx/>
              <a:buNone/>
            </a:pPr>
            <a:r>
              <a:rPr lang="en-US" altLang="en-US" sz="2000" dirty="0">
                <a:latin typeface="Perpetua" panose="02020502060401020303" pitchFamily="18" charset="0"/>
              </a:rPr>
              <a:t>			}</a:t>
            </a:r>
          </a:p>
          <a:p>
            <a:pPr eaLnBrk="1" hangingPunct="1">
              <a:spcBef>
                <a:spcPts val="600"/>
              </a:spcBef>
              <a:buFontTx/>
              <a:buNone/>
            </a:pPr>
            <a:r>
              <a:rPr lang="en-US" altLang="en-US" sz="2000" dirty="0">
                <a:latin typeface="Perpetua" panose="02020502060401020303" pitchFamily="18" charset="0"/>
              </a:rPr>
              <a:t>}</a:t>
            </a:r>
          </a:p>
          <a:p>
            <a:pPr eaLnBrk="1" hangingPunct="1">
              <a:spcBef>
                <a:spcPts val="600"/>
              </a:spcBef>
            </a:pPr>
            <a:endParaRPr lang="en-US" altLang="en-US" sz="2000" dirty="0">
              <a:latin typeface="Perpetua" panose="02020502060401020303" pitchFamily="18" charset="0"/>
            </a:endParaRPr>
          </a:p>
          <a:p>
            <a:pPr eaLnBrk="1" hangingPunct="1">
              <a:spcBef>
                <a:spcPts val="600"/>
              </a:spcBef>
            </a:pPr>
            <a:endParaRPr lang="en-US" altLang="en-US" sz="2000" dirty="0">
              <a:latin typeface="Perpetua" panose="02020502060401020303" pitchFamily="18" charset="0"/>
            </a:endParaRPr>
          </a:p>
        </p:txBody>
      </p:sp>
      <p:sp>
        <p:nvSpPr>
          <p:cNvPr id="2" name="Footer Placeholder 1">
            <a:extLst>
              <a:ext uri="{FF2B5EF4-FFF2-40B4-BE49-F238E27FC236}">
                <a16:creationId xmlns:a16="http://schemas.microsoft.com/office/drawing/2014/main" id="{9A236A76-0061-41CB-98E3-D4F0AD158A73}"/>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02B381A7-2DF5-4D53-82FA-0D0158A5AC2E}"/>
              </a:ext>
            </a:extLst>
          </p:cNvPr>
          <p:cNvSpPr>
            <a:spLocks noGrp="1"/>
          </p:cNvSpPr>
          <p:nvPr>
            <p:ph type="sldNum" sz="quarter" idx="12"/>
          </p:nvPr>
        </p:nvSpPr>
        <p:spPr/>
        <p:txBody>
          <a:bodyPr/>
          <a:lstStyle/>
          <a:p>
            <a:fld id="{5FA48C45-9521-491C-91CF-B3D0F067F577}" type="slidenum">
              <a:rPr lang="en-IN" smtClean="0"/>
              <a:t>132</a:t>
            </a:fld>
            <a:endParaRPr lang="en-IN"/>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a:extLst>
              <a:ext uri="{FF2B5EF4-FFF2-40B4-BE49-F238E27FC236}">
                <a16:creationId xmlns:a16="http://schemas.microsoft.com/office/drawing/2014/main" id="{D8DF7A27-AD25-4BA9-85FE-ED01E6126994}"/>
              </a:ext>
            </a:extLst>
          </p:cNvPr>
          <p:cNvSpPr>
            <a:spLocks noGrp="1"/>
          </p:cNvSpPr>
          <p:nvPr>
            <p:ph idx="1"/>
          </p:nvPr>
        </p:nvSpPr>
        <p:spPr>
          <a:xfrm>
            <a:off x="238125" y="228600"/>
            <a:ext cx="11734800" cy="3048000"/>
          </a:xfrm>
        </p:spPr>
        <p:txBody>
          <a:bodyPr>
            <a:noAutofit/>
          </a:bodyPr>
          <a:lstStyle/>
          <a:p>
            <a:pPr algn="just" eaLnBrk="1" hangingPunct="1">
              <a:buFontTx/>
              <a:buNone/>
            </a:pPr>
            <a:r>
              <a:rPr lang="en-US" altLang="en-US" sz="2400" dirty="0">
                <a:latin typeface="Perpetua" panose="02020502060401020303" pitchFamily="18" charset="0"/>
              </a:rPr>
              <a:t>If we try to compile this program, we  will receive an error message stating that the second catch statement is unreachable because the exception has already been caught. </a:t>
            </a:r>
          </a:p>
          <a:p>
            <a:pPr algn="just" eaLnBrk="1" hangingPunct="1">
              <a:buFontTx/>
              <a:buNone/>
            </a:pPr>
            <a:endParaRPr lang="en-US" altLang="en-US" sz="2400" dirty="0">
              <a:latin typeface="Perpetua" panose="02020502060401020303" pitchFamily="18" charset="0"/>
            </a:endParaRPr>
          </a:p>
          <a:p>
            <a:pPr algn="just" eaLnBrk="1" hangingPunct="1">
              <a:buFontTx/>
              <a:buNone/>
            </a:pPr>
            <a:r>
              <a:rPr lang="en-US" altLang="en-US" sz="2400" dirty="0">
                <a:solidFill>
                  <a:srgbClr val="FF0000"/>
                </a:solidFill>
                <a:latin typeface="Perpetua" panose="02020502060401020303" pitchFamily="18" charset="0"/>
              </a:rPr>
              <a:t>Since </a:t>
            </a:r>
            <a:r>
              <a:rPr lang="en-US" altLang="en-US" sz="2400" dirty="0" err="1">
                <a:solidFill>
                  <a:srgbClr val="FF0000"/>
                </a:solidFill>
                <a:latin typeface="Perpetua" panose="02020502060401020303" pitchFamily="18" charset="0"/>
              </a:rPr>
              <a:t>ArithmeticException</a:t>
            </a:r>
            <a:r>
              <a:rPr lang="en-US" altLang="en-US" sz="2400" dirty="0">
                <a:solidFill>
                  <a:srgbClr val="FF0000"/>
                </a:solidFill>
                <a:latin typeface="Perpetua" panose="02020502060401020303" pitchFamily="18" charset="0"/>
              </a:rPr>
              <a:t> is a subclass of Exception, </a:t>
            </a:r>
            <a:r>
              <a:rPr lang="en-US" altLang="en-US" sz="2400" dirty="0">
                <a:latin typeface="Perpetua" panose="02020502060401020303" pitchFamily="18" charset="0"/>
              </a:rPr>
              <a:t>the first catch statement will  handle all Exception-</a:t>
            </a:r>
          </a:p>
          <a:p>
            <a:pPr algn="just" eaLnBrk="1" hangingPunct="1">
              <a:buFontTx/>
              <a:buNone/>
            </a:pPr>
            <a:r>
              <a:rPr lang="en-US" altLang="en-US" sz="2400" dirty="0">
                <a:latin typeface="Perpetua" panose="02020502060401020303" pitchFamily="18" charset="0"/>
              </a:rPr>
              <a:t>based errors, including </a:t>
            </a:r>
            <a:r>
              <a:rPr lang="en-US" altLang="en-US" sz="2400" dirty="0" err="1">
                <a:latin typeface="Perpetua" panose="02020502060401020303" pitchFamily="18" charset="0"/>
              </a:rPr>
              <a:t>ArithmeticException</a:t>
            </a:r>
            <a:r>
              <a:rPr lang="en-US" altLang="en-US" sz="2400" dirty="0">
                <a:latin typeface="Perpetua" panose="02020502060401020303" pitchFamily="18" charset="0"/>
              </a:rPr>
              <a:t>. </a:t>
            </a:r>
          </a:p>
          <a:p>
            <a:pPr algn="just" eaLnBrk="1" hangingPunct="1">
              <a:buFontTx/>
              <a:buNone/>
            </a:pPr>
            <a:endParaRPr lang="en-US" altLang="en-US" sz="2400" dirty="0">
              <a:latin typeface="Perpetua" panose="02020502060401020303" pitchFamily="18" charset="0"/>
            </a:endParaRPr>
          </a:p>
          <a:p>
            <a:pPr algn="just" eaLnBrk="1" hangingPunct="1">
              <a:buFontTx/>
              <a:buNone/>
            </a:pPr>
            <a:r>
              <a:rPr lang="en-US" altLang="en-US" sz="2400" dirty="0">
                <a:latin typeface="Perpetua" panose="02020502060401020303" pitchFamily="18" charset="0"/>
              </a:rPr>
              <a:t>This means that the second catch statement will never execute.</a:t>
            </a:r>
          </a:p>
          <a:p>
            <a:pPr algn="just" eaLnBrk="1" hangingPunct="1">
              <a:buFontTx/>
              <a:buNone/>
            </a:pPr>
            <a:endParaRPr lang="en-US" altLang="en-US" sz="2400" dirty="0">
              <a:latin typeface="Perpetua" panose="02020502060401020303" pitchFamily="18" charset="0"/>
            </a:endParaRPr>
          </a:p>
          <a:p>
            <a:pPr algn="just" eaLnBrk="1" hangingPunct="1">
              <a:buFontTx/>
              <a:buNone/>
            </a:pPr>
            <a:r>
              <a:rPr lang="en-US" altLang="en-US" sz="2400" dirty="0">
                <a:latin typeface="Perpetua" panose="02020502060401020303" pitchFamily="18" charset="0"/>
              </a:rPr>
              <a:t> </a:t>
            </a:r>
            <a:r>
              <a:rPr lang="en-US" altLang="en-US" sz="2400" dirty="0">
                <a:solidFill>
                  <a:srgbClr val="FF0000"/>
                </a:solidFill>
                <a:latin typeface="Perpetua" panose="02020502060401020303" pitchFamily="18" charset="0"/>
              </a:rPr>
              <a:t>To fix the problem, reverse the order of the catch statements</a:t>
            </a:r>
            <a:r>
              <a:rPr lang="en-US" altLang="en-US" sz="2400" dirty="0">
                <a:latin typeface="Perpetua" panose="02020502060401020303" pitchFamily="18" charset="0"/>
              </a:rPr>
              <a:t>.</a:t>
            </a:r>
          </a:p>
          <a:p>
            <a:pPr eaLnBrk="1" hangingPunct="1"/>
            <a:endParaRPr lang="en-US" altLang="en-US"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2ABFE567-F285-4CC9-9387-717B07019C16}"/>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C30D68B3-DCBF-4C4A-9F69-A9063984FC3C}"/>
              </a:ext>
            </a:extLst>
          </p:cNvPr>
          <p:cNvSpPr>
            <a:spLocks noGrp="1"/>
          </p:cNvSpPr>
          <p:nvPr>
            <p:ph type="sldNum" sz="quarter" idx="12"/>
          </p:nvPr>
        </p:nvSpPr>
        <p:spPr/>
        <p:txBody>
          <a:bodyPr/>
          <a:lstStyle/>
          <a:p>
            <a:fld id="{5FA48C45-9521-491C-91CF-B3D0F067F577}" type="slidenum">
              <a:rPr lang="en-IN" smtClean="0"/>
              <a:t>133</a:t>
            </a:fld>
            <a:endParaRPr lang="en-IN"/>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F22C74FB-BD98-478D-B36D-00E372C29BF4}"/>
              </a:ext>
            </a:extLst>
          </p:cNvPr>
          <p:cNvSpPr>
            <a:spLocks noGrp="1"/>
          </p:cNvSpPr>
          <p:nvPr>
            <p:ph type="title"/>
          </p:nvPr>
        </p:nvSpPr>
        <p:spPr>
          <a:xfrm>
            <a:off x="190500" y="233363"/>
            <a:ext cx="8991600" cy="381000"/>
          </a:xfrm>
        </p:spPr>
        <p:txBody>
          <a:bodyPr>
            <a:noAutofit/>
          </a:bodyPr>
          <a:lstStyle/>
          <a:p>
            <a:pPr eaLnBrk="1" hangingPunct="1"/>
            <a:r>
              <a:rPr lang="en-US" altLang="en-US" sz="3200" b="1" dirty="0">
                <a:latin typeface="Perpetua" panose="02020502060401020303" pitchFamily="18" charset="0"/>
              </a:rPr>
              <a:t>Nested try Statements</a:t>
            </a:r>
            <a:br>
              <a:rPr lang="en-US" altLang="en-US" sz="3200" b="1" dirty="0">
                <a:latin typeface="Perpetua" panose="02020502060401020303" pitchFamily="18" charset="0"/>
              </a:rPr>
            </a:br>
            <a:endParaRPr lang="en-US" altLang="en-US" sz="3200" b="1" dirty="0">
              <a:latin typeface="Perpetua" panose="02020502060401020303" pitchFamily="18" charset="0"/>
            </a:endParaRPr>
          </a:p>
        </p:txBody>
      </p:sp>
      <p:sp>
        <p:nvSpPr>
          <p:cNvPr id="22531" name="Content Placeholder 2">
            <a:extLst>
              <a:ext uri="{FF2B5EF4-FFF2-40B4-BE49-F238E27FC236}">
                <a16:creationId xmlns:a16="http://schemas.microsoft.com/office/drawing/2014/main" id="{9BC74CFC-4F89-4DB0-8A6A-E3CB9638B2D3}"/>
              </a:ext>
            </a:extLst>
          </p:cNvPr>
          <p:cNvSpPr>
            <a:spLocks noGrp="1"/>
          </p:cNvSpPr>
          <p:nvPr>
            <p:ph idx="1"/>
          </p:nvPr>
        </p:nvSpPr>
        <p:spPr>
          <a:xfrm>
            <a:off x="266700" y="414331"/>
            <a:ext cx="8839200" cy="5257800"/>
          </a:xfrm>
        </p:spPr>
        <p:txBody>
          <a:bodyPr>
            <a:noAutofit/>
          </a:bodyPr>
          <a:lstStyle/>
          <a:p>
            <a:pPr eaLnBrk="1" hangingPunct="1">
              <a:spcBef>
                <a:spcPts val="0"/>
              </a:spcBef>
              <a:buFontTx/>
              <a:buNone/>
            </a:pPr>
            <a:r>
              <a:rPr lang="en-US" altLang="en-US" sz="2000" dirty="0">
                <a:latin typeface="Perpetua" panose="02020502060401020303" pitchFamily="18" charset="0"/>
              </a:rPr>
              <a:t>class </a:t>
            </a:r>
            <a:r>
              <a:rPr lang="en-US" altLang="en-US" sz="2000" dirty="0" err="1">
                <a:latin typeface="Perpetua" panose="02020502060401020303" pitchFamily="18" charset="0"/>
              </a:rPr>
              <a:t>NestTry</a:t>
            </a:r>
            <a:r>
              <a:rPr lang="en-US" altLang="en-US" sz="2000" dirty="0">
                <a:latin typeface="Perpetua" panose="02020502060401020303" pitchFamily="18" charset="0"/>
              </a:rPr>
              <a:t> </a:t>
            </a:r>
          </a:p>
          <a:p>
            <a:pPr eaLnBrk="1" hangingPunct="1">
              <a:spcBef>
                <a:spcPts val="0"/>
              </a:spcBef>
              <a:buFontTx/>
              <a:buNone/>
            </a:pPr>
            <a:r>
              <a:rPr lang="en-US" altLang="en-US" sz="2000" dirty="0">
                <a:latin typeface="Perpetua" panose="02020502060401020303" pitchFamily="18" charset="0"/>
              </a:rPr>
              <a:t>{       public static void main(String </a:t>
            </a:r>
            <a:r>
              <a:rPr lang="en-US" altLang="en-US" sz="2000" dirty="0" err="1">
                <a:latin typeface="Perpetua" panose="02020502060401020303" pitchFamily="18" charset="0"/>
              </a:rPr>
              <a:t>args</a:t>
            </a:r>
            <a:r>
              <a:rPr lang="en-US" altLang="en-US" sz="2000" dirty="0">
                <a:latin typeface="Perpetua" panose="02020502060401020303" pitchFamily="18" charset="0"/>
              </a:rPr>
              <a:t>[]) </a:t>
            </a:r>
          </a:p>
          <a:p>
            <a:pPr eaLnBrk="1" hangingPunct="1">
              <a:spcBef>
                <a:spcPts val="0"/>
              </a:spcBef>
              <a:buFontTx/>
              <a:buNone/>
            </a:pPr>
            <a:r>
              <a:rPr lang="en-US" altLang="en-US" sz="2000" dirty="0">
                <a:latin typeface="Perpetua" panose="02020502060401020303" pitchFamily="18" charset="0"/>
              </a:rPr>
              <a:t>       {         </a:t>
            </a:r>
            <a:r>
              <a:rPr lang="en-US" altLang="en-US" sz="2000" dirty="0">
                <a:solidFill>
                  <a:srgbClr val="FF0000"/>
                </a:solidFill>
                <a:latin typeface="Perpetua" panose="02020502060401020303" pitchFamily="18" charset="0"/>
              </a:rPr>
              <a:t>try</a:t>
            </a:r>
          </a:p>
          <a:p>
            <a:pPr eaLnBrk="1" hangingPunct="1">
              <a:spcBef>
                <a:spcPts val="0"/>
              </a:spcBef>
              <a:buFontTx/>
              <a:buNone/>
            </a:pPr>
            <a:r>
              <a:rPr lang="en-US" altLang="en-US" sz="2000" dirty="0">
                <a:solidFill>
                  <a:srgbClr val="FF0000"/>
                </a:solidFill>
                <a:latin typeface="Perpetua" panose="02020502060401020303" pitchFamily="18" charset="0"/>
              </a:rPr>
              <a:t>                 {</a:t>
            </a:r>
            <a:r>
              <a:rPr lang="en-US" altLang="en-US" sz="2000" dirty="0">
                <a:latin typeface="Perpetua" panose="02020502060401020303" pitchFamily="18" charset="0"/>
              </a:rPr>
              <a:t>          int a = </a:t>
            </a:r>
            <a:r>
              <a:rPr lang="en-US" altLang="en-US" sz="2000" dirty="0" err="1">
                <a:latin typeface="Perpetua" panose="02020502060401020303" pitchFamily="18" charset="0"/>
              </a:rPr>
              <a:t>args.length</a:t>
            </a:r>
            <a:r>
              <a:rPr lang="en-US" altLang="en-US" sz="2000" dirty="0">
                <a:latin typeface="Perpetua" panose="02020502060401020303" pitchFamily="18" charset="0"/>
              </a:rPr>
              <a:t>;</a:t>
            </a:r>
          </a:p>
          <a:p>
            <a:pPr eaLnBrk="1" hangingPunct="1">
              <a:spcBef>
                <a:spcPts val="0"/>
              </a:spcBef>
              <a:buFontTx/>
              <a:buNone/>
            </a:pPr>
            <a:r>
              <a:rPr lang="en-US" altLang="en-US" sz="2000" dirty="0">
                <a:latin typeface="Perpetua" panose="02020502060401020303" pitchFamily="18" charset="0"/>
              </a:rPr>
              <a:t>	                         int b = 42 / a;</a:t>
            </a:r>
          </a:p>
          <a:p>
            <a:pPr eaLnBrk="1" hangingPunct="1">
              <a:spcBef>
                <a:spcPts val="0"/>
              </a:spcBef>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("a = " + a);</a:t>
            </a:r>
          </a:p>
          <a:p>
            <a:pPr eaLnBrk="1" hangingPunct="1">
              <a:spcBef>
                <a:spcPts val="0"/>
              </a:spcBef>
              <a:buFontTx/>
              <a:buNone/>
            </a:pPr>
            <a:r>
              <a:rPr lang="en-US" altLang="en-US" sz="2000" dirty="0">
                <a:latin typeface="Perpetua" panose="02020502060401020303" pitchFamily="18" charset="0"/>
              </a:rPr>
              <a:t>	                        </a:t>
            </a:r>
            <a:r>
              <a:rPr lang="en-US" altLang="en-US" sz="2000" dirty="0">
                <a:solidFill>
                  <a:srgbClr val="7030A0"/>
                </a:solidFill>
                <a:latin typeface="Perpetua" panose="02020502060401020303" pitchFamily="18" charset="0"/>
              </a:rPr>
              <a:t> try</a:t>
            </a:r>
          </a:p>
          <a:p>
            <a:pPr eaLnBrk="1" hangingPunct="1">
              <a:spcBef>
                <a:spcPts val="0"/>
              </a:spcBef>
              <a:buFontTx/>
              <a:buNone/>
            </a:pPr>
            <a:r>
              <a:rPr lang="en-US" altLang="en-US" sz="2000" dirty="0">
                <a:latin typeface="Perpetua" panose="02020502060401020303" pitchFamily="18" charset="0"/>
              </a:rPr>
              <a:t>                            </a:t>
            </a:r>
            <a:r>
              <a:rPr lang="en-US" altLang="en-US" sz="2000" dirty="0">
                <a:solidFill>
                  <a:srgbClr val="7030A0"/>
                </a:solidFill>
                <a:latin typeface="Perpetua" panose="02020502060401020303" pitchFamily="18" charset="0"/>
              </a:rPr>
              <a:t> {         </a:t>
            </a:r>
            <a:r>
              <a:rPr lang="en-US" altLang="en-US" sz="2000" dirty="0">
                <a:latin typeface="Perpetua" panose="02020502060401020303" pitchFamily="18" charset="0"/>
              </a:rPr>
              <a:t>if(a==1) </a:t>
            </a:r>
          </a:p>
          <a:p>
            <a:pPr eaLnBrk="1" hangingPunct="1">
              <a:spcBef>
                <a:spcPts val="0"/>
              </a:spcBef>
              <a:buFontTx/>
              <a:buNone/>
            </a:pPr>
            <a:r>
              <a:rPr lang="en-US" altLang="en-US" sz="2000" dirty="0">
                <a:latin typeface="Perpetua" panose="02020502060401020303" pitchFamily="18" charset="0"/>
              </a:rPr>
              <a:t>                                       	a  = a/(a-a); // division by zero</a:t>
            </a:r>
          </a:p>
          <a:p>
            <a:pPr eaLnBrk="1" hangingPunct="1">
              <a:spcBef>
                <a:spcPts val="0"/>
              </a:spcBef>
              <a:buFontTx/>
              <a:buNone/>
            </a:pPr>
            <a:r>
              <a:rPr lang="en-US" altLang="en-US" sz="2000" dirty="0">
                <a:latin typeface="Perpetua" panose="02020502060401020303" pitchFamily="18" charset="0"/>
              </a:rPr>
              <a:t>		                        if(a==2) </a:t>
            </a:r>
          </a:p>
          <a:p>
            <a:pPr eaLnBrk="1" hangingPunct="1">
              <a:spcBef>
                <a:spcPts val="0"/>
              </a:spcBef>
              <a:buFontTx/>
              <a:buNone/>
            </a:pPr>
            <a:r>
              <a:rPr lang="en-US" altLang="en-US" sz="2000" dirty="0">
                <a:latin typeface="Perpetua" panose="02020502060401020303" pitchFamily="18" charset="0"/>
              </a:rPr>
              <a:t>	                                  {	        </a:t>
            </a:r>
          </a:p>
          <a:p>
            <a:pPr eaLnBrk="1" hangingPunct="1">
              <a:spcBef>
                <a:spcPts val="0"/>
              </a:spcBef>
              <a:buFontTx/>
              <a:buNone/>
            </a:pPr>
            <a:r>
              <a:rPr lang="en-US" altLang="en-US" sz="2000" dirty="0">
                <a:latin typeface="Perpetua" panose="02020502060401020303" pitchFamily="18" charset="0"/>
              </a:rPr>
              <a:t>				int c[] = { 1 };</a:t>
            </a:r>
          </a:p>
          <a:p>
            <a:pPr eaLnBrk="1" hangingPunct="1">
              <a:spcBef>
                <a:spcPts val="0"/>
              </a:spcBef>
              <a:buFontTx/>
              <a:buNone/>
            </a:pPr>
            <a:r>
              <a:rPr lang="en-US" altLang="en-US" sz="2000" dirty="0">
                <a:latin typeface="Perpetua" panose="02020502060401020303" pitchFamily="18" charset="0"/>
              </a:rPr>
              <a:t>	             		c[42] = 99; // generate an out-of-bounds exception</a:t>
            </a:r>
          </a:p>
          <a:p>
            <a:pPr eaLnBrk="1" hangingPunct="1">
              <a:spcBef>
                <a:spcPts val="0"/>
              </a:spcBef>
              <a:buFontTx/>
              <a:buNone/>
            </a:pPr>
            <a:r>
              <a:rPr lang="en-US" altLang="en-US" sz="2000" dirty="0">
                <a:latin typeface="Perpetua" panose="02020502060401020303" pitchFamily="18" charset="0"/>
              </a:rPr>
              <a:t>		                       }</a:t>
            </a:r>
          </a:p>
          <a:p>
            <a:pPr eaLnBrk="1" hangingPunct="1">
              <a:spcBef>
                <a:spcPts val="0"/>
              </a:spcBef>
              <a:buFontTx/>
              <a:buNone/>
            </a:pPr>
            <a:r>
              <a:rPr lang="en-US" altLang="en-US" sz="2000" dirty="0">
                <a:latin typeface="Perpetua" panose="02020502060401020303" pitchFamily="18" charset="0"/>
              </a:rPr>
              <a:t>                            </a:t>
            </a:r>
            <a:r>
              <a:rPr lang="en-US" altLang="en-US" sz="2000" dirty="0">
                <a:solidFill>
                  <a:srgbClr val="7030A0"/>
                </a:solidFill>
                <a:latin typeface="Perpetua" panose="02020502060401020303" pitchFamily="18" charset="0"/>
              </a:rPr>
              <a:t> }</a:t>
            </a:r>
          </a:p>
          <a:p>
            <a:pPr eaLnBrk="1" hangingPunct="1">
              <a:spcBef>
                <a:spcPts val="0"/>
              </a:spcBef>
              <a:buFontTx/>
              <a:buNone/>
            </a:pPr>
            <a:r>
              <a:rPr lang="en-US" altLang="en-US" sz="2000" dirty="0">
                <a:latin typeface="Perpetua" panose="02020502060401020303" pitchFamily="18" charset="0"/>
              </a:rPr>
              <a:t>                             </a:t>
            </a:r>
            <a:r>
              <a:rPr lang="en-US" altLang="en-US" sz="2000" dirty="0">
                <a:solidFill>
                  <a:srgbClr val="7030A0"/>
                </a:solidFill>
                <a:latin typeface="Perpetua" panose="02020502060401020303" pitchFamily="18" charset="0"/>
              </a:rPr>
              <a:t>catch(</a:t>
            </a:r>
            <a:r>
              <a:rPr lang="en-US" altLang="en-US" sz="2000" dirty="0" err="1">
                <a:solidFill>
                  <a:srgbClr val="7030A0"/>
                </a:solidFill>
                <a:latin typeface="Perpetua" panose="02020502060401020303" pitchFamily="18" charset="0"/>
              </a:rPr>
              <a:t>ArrayIndexOutOfBoundsException</a:t>
            </a:r>
            <a:r>
              <a:rPr lang="en-US" altLang="en-US" sz="2000" dirty="0">
                <a:solidFill>
                  <a:srgbClr val="7030A0"/>
                </a:solidFill>
                <a:latin typeface="Perpetua" panose="02020502060401020303" pitchFamily="18" charset="0"/>
              </a:rPr>
              <a:t>   e) </a:t>
            </a:r>
          </a:p>
          <a:p>
            <a:pPr eaLnBrk="1" hangingPunct="1">
              <a:spcBef>
                <a:spcPts val="0"/>
              </a:spcBef>
              <a:buFontTx/>
              <a:buNone/>
            </a:pPr>
            <a:r>
              <a:rPr lang="en-US" altLang="en-US" sz="2000" dirty="0">
                <a:solidFill>
                  <a:srgbClr val="7030A0"/>
                </a:solidFill>
                <a:latin typeface="Perpetua" panose="02020502060401020303" pitchFamily="18" charset="0"/>
              </a:rPr>
              <a:t>                            {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("Array index out-of-bounds: " + e);</a:t>
            </a:r>
          </a:p>
          <a:p>
            <a:pPr eaLnBrk="1" hangingPunct="1">
              <a:spcBef>
                <a:spcPts val="0"/>
              </a:spcBef>
              <a:buFontTx/>
              <a:buNone/>
            </a:pPr>
            <a:r>
              <a:rPr lang="en-US" altLang="en-US" sz="2000" dirty="0">
                <a:latin typeface="Perpetua" panose="02020502060401020303" pitchFamily="18" charset="0"/>
              </a:rPr>
              <a:t>                           </a:t>
            </a:r>
            <a:r>
              <a:rPr lang="en-US" altLang="en-US" sz="2000" dirty="0">
                <a:solidFill>
                  <a:srgbClr val="7030A0"/>
                </a:solidFill>
                <a:latin typeface="Perpetua" panose="02020502060401020303" pitchFamily="18" charset="0"/>
              </a:rPr>
              <a:t> }</a:t>
            </a:r>
          </a:p>
          <a:p>
            <a:pPr eaLnBrk="1" hangingPunct="1">
              <a:spcBef>
                <a:spcPts val="0"/>
              </a:spcBef>
              <a:buFontTx/>
              <a:buNone/>
            </a:pPr>
            <a:r>
              <a:rPr lang="en-US" altLang="en-US" sz="2000" dirty="0">
                <a:latin typeface="Perpetua" panose="02020502060401020303" pitchFamily="18" charset="0"/>
              </a:rPr>
              <a:t>             </a:t>
            </a:r>
            <a:r>
              <a:rPr lang="en-US" altLang="en-US" sz="2000" dirty="0">
                <a:solidFill>
                  <a:srgbClr val="FF0000"/>
                </a:solidFill>
                <a:latin typeface="Perpetua" panose="02020502060401020303" pitchFamily="18" charset="0"/>
              </a:rPr>
              <a:t> }</a:t>
            </a:r>
          </a:p>
          <a:p>
            <a:pPr eaLnBrk="1" hangingPunct="1">
              <a:spcBef>
                <a:spcPts val="0"/>
              </a:spcBef>
              <a:buFontTx/>
              <a:buNone/>
            </a:pPr>
            <a:r>
              <a:rPr lang="en-US" altLang="en-US" sz="2000" dirty="0">
                <a:latin typeface="Perpetua" panose="02020502060401020303" pitchFamily="18" charset="0"/>
              </a:rPr>
              <a:t>              </a:t>
            </a:r>
            <a:r>
              <a:rPr lang="en-US" altLang="en-US" sz="2000" dirty="0">
                <a:solidFill>
                  <a:srgbClr val="FF0000"/>
                </a:solidFill>
                <a:latin typeface="Perpetua" panose="02020502060401020303" pitchFamily="18" charset="0"/>
              </a:rPr>
              <a:t>catch(</a:t>
            </a:r>
            <a:r>
              <a:rPr lang="en-US" altLang="en-US" sz="2000" dirty="0" err="1">
                <a:solidFill>
                  <a:srgbClr val="FF0000"/>
                </a:solidFill>
                <a:latin typeface="Perpetua" panose="02020502060401020303" pitchFamily="18" charset="0"/>
              </a:rPr>
              <a:t>ArithmeticException</a:t>
            </a:r>
            <a:r>
              <a:rPr lang="en-US" altLang="en-US" sz="2000" dirty="0">
                <a:solidFill>
                  <a:srgbClr val="FF0000"/>
                </a:solidFill>
                <a:latin typeface="Perpetua" panose="02020502060401020303" pitchFamily="18" charset="0"/>
              </a:rPr>
              <a:t>   e) </a:t>
            </a:r>
          </a:p>
          <a:p>
            <a:pPr eaLnBrk="1" hangingPunct="1">
              <a:spcBef>
                <a:spcPts val="0"/>
              </a:spcBef>
              <a:buFontTx/>
              <a:buNone/>
            </a:pPr>
            <a:r>
              <a:rPr lang="en-US" altLang="en-US" sz="2000" dirty="0">
                <a:latin typeface="Perpetua" panose="02020502060401020303" pitchFamily="18" charset="0"/>
              </a:rPr>
              <a:t>             </a:t>
            </a:r>
            <a:r>
              <a:rPr lang="en-US" altLang="en-US" sz="2000" dirty="0">
                <a:solidFill>
                  <a:srgbClr val="FF0000"/>
                </a:solidFill>
                <a:latin typeface="Perpetua" panose="02020502060401020303" pitchFamily="18" charset="0"/>
              </a:rPr>
              <a:t>{ </a:t>
            </a: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("Divide by 0: " + e);</a:t>
            </a:r>
          </a:p>
          <a:p>
            <a:pPr eaLnBrk="1" hangingPunct="1">
              <a:spcBef>
                <a:spcPts val="0"/>
              </a:spcBef>
              <a:buFontTx/>
              <a:buNone/>
            </a:pPr>
            <a:r>
              <a:rPr lang="en-US" altLang="en-US" sz="2000" dirty="0">
                <a:latin typeface="Perpetua" panose="02020502060401020303" pitchFamily="18" charset="0"/>
              </a:rPr>
              <a:t>            </a:t>
            </a:r>
            <a:r>
              <a:rPr lang="en-US" altLang="en-US" sz="2000" dirty="0">
                <a:solidFill>
                  <a:srgbClr val="FF0000"/>
                </a:solidFill>
                <a:latin typeface="Perpetua" panose="02020502060401020303" pitchFamily="18" charset="0"/>
              </a:rPr>
              <a:t> }</a:t>
            </a:r>
          </a:p>
          <a:p>
            <a:pPr eaLnBrk="1" hangingPunct="1">
              <a:spcBef>
                <a:spcPts val="0"/>
              </a:spcBef>
              <a:buFontTx/>
              <a:buNone/>
            </a:pPr>
            <a:r>
              <a:rPr lang="en-US" altLang="en-US" sz="2000" dirty="0">
                <a:latin typeface="Perpetua" panose="02020502060401020303" pitchFamily="18" charset="0"/>
              </a:rPr>
              <a:t>      }}</a:t>
            </a:r>
          </a:p>
          <a:p>
            <a:pPr eaLnBrk="1" hangingPunct="1">
              <a:spcBef>
                <a:spcPts val="0"/>
              </a:spcBef>
            </a:pPr>
            <a:endParaRPr lang="en-US" altLang="en-US" sz="2000" dirty="0">
              <a:latin typeface="Perpetua" panose="02020502060401020303" pitchFamily="18" charset="0"/>
            </a:endParaRPr>
          </a:p>
        </p:txBody>
      </p:sp>
      <p:sp>
        <p:nvSpPr>
          <p:cNvPr id="2" name="Footer Placeholder 1">
            <a:extLst>
              <a:ext uri="{FF2B5EF4-FFF2-40B4-BE49-F238E27FC236}">
                <a16:creationId xmlns:a16="http://schemas.microsoft.com/office/drawing/2014/main" id="{987BCF51-714C-4F51-B9F9-18503EA135DC}"/>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C09BD477-57C3-422A-A032-CC51D9B8F110}"/>
              </a:ext>
            </a:extLst>
          </p:cNvPr>
          <p:cNvSpPr>
            <a:spLocks noGrp="1"/>
          </p:cNvSpPr>
          <p:nvPr>
            <p:ph type="sldNum" sz="quarter" idx="12"/>
          </p:nvPr>
        </p:nvSpPr>
        <p:spPr/>
        <p:txBody>
          <a:bodyPr/>
          <a:lstStyle/>
          <a:p>
            <a:fld id="{5FA48C45-9521-491C-91CF-B3D0F067F577}" type="slidenum">
              <a:rPr lang="en-IN" smtClean="0"/>
              <a:t>134</a:t>
            </a:fld>
            <a:endParaRPr lang="en-IN"/>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a:extLst>
              <a:ext uri="{FF2B5EF4-FFF2-40B4-BE49-F238E27FC236}">
                <a16:creationId xmlns:a16="http://schemas.microsoft.com/office/drawing/2014/main" id="{1D187A57-ABEA-4DBF-8F77-20CA41B49274}"/>
              </a:ext>
            </a:extLst>
          </p:cNvPr>
          <p:cNvSpPr>
            <a:spLocks noGrp="1"/>
          </p:cNvSpPr>
          <p:nvPr>
            <p:ph idx="1"/>
          </p:nvPr>
        </p:nvSpPr>
        <p:spPr>
          <a:xfrm>
            <a:off x="466725" y="442913"/>
            <a:ext cx="10777538" cy="4038600"/>
          </a:xfrm>
        </p:spPr>
        <p:txBody>
          <a:bodyPr>
            <a:noAutofit/>
          </a:bodyPr>
          <a:lstStyle/>
          <a:p>
            <a:pPr eaLnBrk="1" hangingPunct="1">
              <a:buFontTx/>
              <a:buNone/>
            </a:pPr>
            <a:r>
              <a:rPr lang="en-US" altLang="en-US" sz="2400" dirty="0">
                <a:latin typeface="Perpetua" panose="02020502060401020303" pitchFamily="18" charset="0"/>
              </a:rPr>
              <a:t>C:\&gt;java </a:t>
            </a:r>
            <a:r>
              <a:rPr lang="en-US" altLang="en-US" sz="2400" dirty="0" err="1">
                <a:latin typeface="Perpetua" panose="02020502060401020303" pitchFamily="18" charset="0"/>
              </a:rPr>
              <a:t>NestTry</a:t>
            </a:r>
            <a:endParaRPr lang="en-US" altLang="en-US" sz="2400" dirty="0">
              <a:latin typeface="Perpetua" panose="02020502060401020303" pitchFamily="18" charset="0"/>
            </a:endParaRPr>
          </a:p>
          <a:p>
            <a:pPr eaLnBrk="1" hangingPunct="1">
              <a:buFontTx/>
              <a:buNone/>
            </a:pPr>
            <a:r>
              <a:rPr lang="en-US" altLang="en-US" sz="2400" dirty="0">
                <a:latin typeface="Perpetua" panose="02020502060401020303" pitchFamily="18" charset="0"/>
              </a:rPr>
              <a:t>Divide by 0: </a:t>
            </a:r>
            <a:r>
              <a:rPr lang="en-US" altLang="en-US" sz="2400" dirty="0" err="1">
                <a:latin typeface="Perpetua" panose="02020502060401020303" pitchFamily="18" charset="0"/>
              </a:rPr>
              <a:t>java.lang.ArithmeticException</a:t>
            </a:r>
            <a:r>
              <a:rPr lang="en-US" altLang="en-US" sz="2400" dirty="0">
                <a:latin typeface="Perpetua" panose="02020502060401020303" pitchFamily="18" charset="0"/>
              </a:rPr>
              <a:t>: / by zero</a:t>
            </a:r>
          </a:p>
          <a:p>
            <a:pPr eaLnBrk="1" hangingPunct="1">
              <a:buFontTx/>
              <a:buNone/>
            </a:pPr>
            <a:endParaRPr lang="en-US" altLang="en-US" sz="2400" dirty="0">
              <a:latin typeface="Perpetua" panose="02020502060401020303" pitchFamily="18" charset="0"/>
            </a:endParaRPr>
          </a:p>
          <a:p>
            <a:pPr eaLnBrk="1" hangingPunct="1">
              <a:buFontTx/>
              <a:buNone/>
            </a:pPr>
            <a:r>
              <a:rPr lang="en-US" altLang="en-US" sz="2400" dirty="0">
                <a:latin typeface="Perpetua" panose="02020502060401020303" pitchFamily="18" charset="0"/>
              </a:rPr>
              <a:t>C:\&gt;java </a:t>
            </a:r>
            <a:r>
              <a:rPr lang="en-US" altLang="en-US" sz="2400" dirty="0" err="1">
                <a:latin typeface="Perpetua" panose="02020502060401020303" pitchFamily="18" charset="0"/>
              </a:rPr>
              <a:t>NestTry</a:t>
            </a:r>
            <a:r>
              <a:rPr lang="en-US" altLang="en-US" sz="2400" dirty="0">
                <a:latin typeface="Perpetua" panose="02020502060401020303" pitchFamily="18" charset="0"/>
              </a:rPr>
              <a:t> One</a:t>
            </a:r>
          </a:p>
          <a:p>
            <a:pPr eaLnBrk="1" hangingPunct="1">
              <a:buFontTx/>
              <a:buNone/>
            </a:pPr>
            <a:r>
              <a:rPr lang="en-US" altLang="en-US" sz="2400" dirty="0">
                <a:latin typeface="Perpetua" panose="02020502060401020303" pitchFamily="18" charset="0"/>
              </a:rPr>
              <a:t>a = 1</a:t>
            </a:r>
          </a:p>
          <a:p>
            <a:pPr eaLnBrk="1" hangingPunct="1">
              <a:buFontTx/>
              <a:buNone/>
            </a:pPr>
            <a:r>
              <a:rPr lang="en-US" altLang="en-US" sz="2400" dirty="0">
                <a:latin typeface="Perpetua" panose="02020502060401020303" pitchFamily="18" charset="0"/>
              </a:rPr>
              <a:t>Divide by 0: </a:t>
            </a:r>
            <a:r>
              <a:rPr lang="en-US" altLang="en-US" sz="2400" dirty="0" err="1">
                <a:latin typeface="Perpetua" panose="02020502060401020303" pitchFamily="18" charset="0"/>
              </a:rPr>
              <a:t>java.lang.ArithmeticException</a:t>
            </a:r>
            <a:r>
              <a:rPr lang="en-US" altLang="en-US" sz="2400" dirty="0">
                <a:latin typeface="Perpetua" panose="02020502060401020303" pitchFamily="18" charset="0"/>
              </a:rPr>
              <a:t>: / by zero</a:t>
            </a:r>
          </a:p>
          <a:p>
            <a:pPr eaLnBrk="1" hangingPunct="1">
              <a:buFontTx/>
              <a:buNone/>
            </a:pPr>
            <a:endParaRPr lang="en-US" altLang="en-US" sz="2400" dirty="0">
              <a:latin typeface="Perpetua" panose="02020502060401020303" pitchFamily="18" charset="0"/>
            </a:endParaRPr>
          </a:p>
          <a:p>
            <a:pPr eaLnBrk="1" hangingPunct="1">
              <a:buFontTx/>
              <a:buNone/>
            </a:pPr>
            <a:endParaRPr lang="en-US" altLang="en-US" sz="2400" dirty="0">
              <a:latin typeface="Perpetua" panose="02020502060401020303" pitchFamily="18" charset="0"/>
            </a:endParaRPr>
          </a:p>
          <a:p>
            <a:pPr eaLnBrk="1" hangingPunct="1">
              <a:buFontTx/>
              <a:buNone/>
            </a:pPr>
            <a:r>
              <a:rPr lang="en-US" altLang="en-US" sz="2400" dirty="0">
                <a:latin typeface="Perpetua" panose="02020502060401020303" pitchFamily="18" charset="0"/>
              </a:rPr>
              <a:t>C:\&gt;java </a:t>
            </a:r>
            <a:r>
              <a:rPr lang="en-US" altLang="en-US" sz="2400" dirty="0" err="1">
                <a:latin typeface="Perpetua" panose="02020502060401020303" pitchFamily="18" charset="0"/>
              </a:rPr>
              <a:t>NestTry</a:t>
            </a:r>
            <a:r>
              <a:rPr lang="en-US" altLang="en-US" sz="2400" dirty="0">
                <a:latin typeface="Perpetua" panose="02020502060401020303" pitchFamily="18" charset="0"/>
              </a:rPr>
              <a:t> One Two</a:t>
            </a:r>
          </a:p>
          <a:p>
            <a:pPr eaLnBrk="1" hangingPunct="1">
              <a:buFontTx/>
              <a:buNone/>
            </a:pPr>
            <a:r>
              <a:rPr lang="en-US" altLang="en-US" sz="2400" dirty="0">
                <a:latin typeface="Perpetua" panose="02020502060401020303" pitchFamily="18" charset="0"/>
              </a:rPr>
              <a:t>a = 2</a:t>
            </a:r>
          </a:p>
          <a:p>
            <a:pPr eaLnBrk="1" hangingPunct="1">
              <a:buFontTx/>
              <a:buNone/>
            </a:pPr>
            <a:r>
              <a:rPr lang="en-US" altLang="en-US" sz="2400" dirty="0">
                <a:latin typeface="Perpetua" panose="02020502060401020303" pitchFamily="18" charset="0"/>
              </a:rPr>
              <a:t>Array index out-of-bounds: </a:t>
            </a:r>
            <a:r>
              <a:rPr lang="en-US" altLang="en-US" sz="2400" dirty="0" err="1">
                <a:latin typeface="Perpetua" panose="02020502060401020303" pitchFamily="18" charset="0"/>
              </a:rPr>
              <a:t>java.lang.ArrayIndexOutOfBoundsException</a:t>
            </a:r>
            <a:endParaRPr lang="en-US" altLang="en-US" sz="2400" dirty="0">
              <a:latin typeface="Perpetua" panose="02020502060401020303" pitchFamily="18" charset="0"/>
            </a:endParaRPr>
          </a:p>
          <a:p>
            <a:pPr eaLnBrk="1" hangingPunct="1"/>
            <a:endParaRPr lang="en-US" altLang="en-US"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9EFA88BE-F626-4DAB-B428-7B754FDAD346}"/>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E322D5FC-1045-4A31-B763-3E8A49EE8967}"/>
              </a:ext>
            </a:extLst>
          </p:cNvPr>
          <p:cNvSpPr>
            <a:spLocks noGrp="1"/>
          </p:cNvSpPr>
          <p:nvPr>
            <p:ph type="sldNum" sz="quarter" idx="12"/>
          </p:nvPr>
        </p:nvSpPr>
        <p:spPr/>
        <p:txBody>
          <a:bodyPr/>
          <a:lstStyle/>
          <a:p>
            <a:fld id="{5FA48C45-9521-491C-91CF-B3D0F067F577}" type="slidenum">
              <a:rPr lang="en-IN" smtClean="0"/>
              <a:t>135</a:t>
            </a:fld>
            <a:endParaRPr lang="en-IN"/>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a:extLst>
              <a:ext uri="{FF2B5EF4-FFF2-40B4-BE49-F238E27FC236}">
                <a16:creationId xmlns:a16="http://schemas.microsoft.com/office/drawing/2014/main" id="{AD007B3A-2078-42ED-AA03-AB9850CFCDE4}"/>
              </a:ext>
            </a:extLst>
          </p:cNvPr>
          <p:cNvSpPr>
            <a:spLocks noGrp="1"/>
          </p:cNvSpPr>
          <p:nvPr>
            <p:ph idx="1"/>
          </p:nvPr>
        </p:nvSpPr>
        <p:spPr>
          <a:xfrm>
            <a:off x="238125" y="176213"/>
            <a:ext cx="8610600" cy="5562600"/>
          </a:xfrm>
        </p:spPr>
        <p:txBody>
          <a:bodyPr>
            <a:noAutofit/>
          </a:bodyPr>
          <a:lstStyle/>
          <a:p>
            <a:pPr eaLnBrk="1" hangingPunct="1">
              <a:spcBef>
                <a:spcPts val="0"/>
              </a:spcBef>
              <a:buFontTx/>
              <a:buNone/>
            </a:pPr>
            <a:r>
              <a:rPr lang="en-US" altLang="en-US" sz="2000" b="1" dirty="0">
                <a:latin typeface="Perpetua" panose="02020502060401020303" pitchFamily="18" charset="0"/>
              </a:rPr>
              <a:t>/* Try statements can be implicitly nested via calls to methods. */</a:t>
            </a:r>
          </a:p>
          <a:p>
            <a:pPr eaLnBrk="1" hangingPunct="1">
              <a:spcBef>
                <a:spcPts val="0"/>
              </a:spcBef>
              <a:buFontTx/>
              <a:buNone/>
            </a:pPr>
            <a:r>
              <a:rPr lang="en-US" altLang="en-US" sz="2000" dirty="0">
                <a:latin typeface="Perpetua" panose="02020502060401020303" pitchFamily="18" charset="0"/>
              </a:rPr>
              <a:t>class </a:t>
            </a:r>
            <a:r>
              <a:rPr lang="en-US" altLang="en-US" sz="2000" dirty="0" err="1">
                <a:latin typeface="Perpetua" panose="02020502060401020303" pitchFamily="18" charset="0"/>
              </a:rPr>
              <a:t>MethNestTry</a:t>
            </a:r>
            <a:r>
              <a:rPr lang="en-US" altLang="en-US" sz="2000" dirty="0">
                <a:latin typeface="Perpetua" panose="02020502060401020303" pitchFamily="18" charset="0"/>
              </a:rPr>
              <a:t> </a:t>
            </a:r>
          </a:p>
          <a:p>
            <a:pPr eaLnBrk="1" hangingPunct="1">
              <a:spcBef>
                <a:spcPts val="0"/>
              </a:spcBef>
              <a:buFontTx/>
              <a:buNone/>
            </a:pPr>
            <a:r>
              <a:rPr lang="en-US" altLang="en-US" sz="2000" dirty="0">
                <a:latin typeface="Perpetua" panose="02020502060401020303" pitchFamily="18" charset="0"/>
              </a:rPr>
              <a:t>{	      static void </a:t>
            </a:r>
            <a:r>
              <a:rPr lang="en-US" altLang="en-US" sz="2000" dirty="0" err="1">
                <a:solidFill>
                  <a:srgbClr val="FF0000"/>
                </a:solidFill>
                <a:latin typeface="Perpetua" panose="02020502060401020303" pitchFamily="18" charset="0"/>
              </a:rPr>
              <a:t>nesttry</a:t>
            </a:r>
            <a:r>
              <a:rPr lang="en-US" altLang="en-US" sz="2000" dirty="0">
                <a:solidFill>
                  <a:srgbClr val="FF0000"/>
                </a:solidFill>
                <a:latin typeface="Perpetua" panose="02020502060401020303" pitchFamily="18" charset="0"/>
              </a:rPr>
              <a:t>(int a) </a:t>
            </a:r>
          </a:p>
          <a:p>
            <a:pPr eaLnBrk="1" hangingPunct="1">
              <a:spcBef>
                <a:spcPts val="0"/>
              </a:spcBef>
              <a:buFontTx/>
              <a:buNone/>
            </a:pPr>
            <a:r>
              <a:rPr lang="en-US" altLang="en-US" sz="2000" dirty="0">
                <a:latin typeface="Perpetua" panose="02020502060401020303" pitchFamily="18" charset="0"/>
              </a:rPr>
              <a:t>	    {	try </a:t>
            </a:r>
          </a:p>
          <a:p>
            <a:pPr eaLnBrk="1" hangingPunct="1">
              <a:spcBef>
                <a:spcPts val="0"/>
              </a:spcBef>
              <a:buFontTx/>
              <a:buNone/>
            </a:pPr>
            <a:r>
              <a:rPr lang="en-US" altLang="en-US" sz="2000" dirty="0">
                <a:latin typeface="Perpetua" panose="02020502060401020303" pitchFamily="18" charset="0"/>
              </a:rPr>
              <a:t>		{ 	if(a==1) </a:t>
            </a:r>
          </a:p>
          <a:p>
            <a:pPr eaLnBrk="1" hangingPunct="1">
              <a:spcBef>
                <a:spcPts val="0"/>
              </a:spcBef>
              <a:buFontTx/>
              <a:buNone/>
            </a:pPr>
            <a:r>
              <a:rPr lang="en-US" altLang="en-US" sz="2000" dirty="0">
                <a:latin typeface="Perpetua" panose="02020502060401020303" pitchFamily="18" charset="0"/>
              </a:rPr>
              <a:t>                                          a = a/(a-a); // division by zero</a:t>
            </a:r>
          </a:p>
          <a:p>
            <a:pPr eaLnBrk="1" hangingPunct="1">
              <a:spcBef>
                <a:spcPts val="0"/>
              </a:spcBef>
              <a:buFontTx/>
              <a:buNone/>
            </a:pPr>
            <a:r>
              <a:rPr lang="en-US" altLang="en-US" sz="2000" dirty="0">
                <a:latin typeface="Perpetua" panose="02020502060401020303" pitchFamily="18" charset="0"/>
              </a:rPr>
              <a:t>			if(a==2)</a:t>
            </a:r>
          </a:p>
          <a:p>
            <a:pPr eaLnBrk="1" hangingPunct="1">
              <a:spcBef>
                <a:spcPts val="0"/>
              </a:spcBef>
              <a:buFontTx/>
              <a:buNone/>
            </a:pPr>
            <a:r>
              <a:rPr lang="en-US" altLang="en-US" sz="2000" dirty="0">
                <a:latin typeface="Perpetua" panose="02020502060401020303" pitchFamily="18" charset="0"/>
              </a:rPr>
              <a:t>		 	{	int c[] = { 1 };</a:t>
            </a:r>
          </a:p>
          <a:p>
            <a:pPr eaLnBrk="1" hangingPunct="1">
              <a:spcBef>
                <a:spcPts val="0"/>
              </a:spcBef>
              <a:buFontTx/>
              <a:buNone/>
            </a:pPr>
            <a:r>
              <a:rPr lang="en-US" altLang="en-US" sz="2000" dirty="0">
                <a:latin typeface="Perpetua" panose="02020502060401020303" pitchFamily="18" charset="0"/>
              </a:rPr>
              <a:t>				c[42] = 99; // generate an out-of-bounds exception</a:t>
            </a:r>
          </a:p>
          <a:p>
            <a:pPr eaLnBrk="1" hangingPunct="1">
              <a:spcBef>
                <a:spcPts val="0"/>
              </a:spcBef>
              <a:buFontTx/>
              <a:buNone/>
            </a:pPr>
            <a:r>
              <a:rPr lang="en-US" altLang="en-US" sz="2000" dirty="0">
                <a:latin typeface="Perpetua" panose="02020502060401020303" pitchFamily="18" charset="0"/>
              </a:rPr>
              <a:t>			}</a:t>
            </a:r>
          </a:p>
          <a:p>
            <a:pPr eaLnBrk="1" hangingPunct="1">
              <a:spcBef>
                <a:spcPts val="0"/>
              </a:spcBef>
              <a:buFontTx/>
              <a:buNone/>
            </a:pPr>
            <a:r>
              <a:rPr lang="en-US" altLang="en-US" sz="2000" dirty="0">
                <a:latin typeface="Perpetua" panose="02020502060401020303" pitchFamily="18" charset="0"/>
              </a:rPr>
              <a:t>		}	</a:t>
            </a:r>
          </a:p>
          <a:p>
            <a:pPr eaLnBrk="1" hangingPunct="1">
              <a:spcBef>
                <a:spcPts val="0"/>
              </a:spcBef>
              <a:buFontTx/>
              <a:buNone/>
            </a:pPr>
            <a:r>
              <a:rPr lang="en-US" altLang="en-US" sz="2000" dirty="0">
                <a:latin typeface="Perpetua" panose="02020502060401020303" pitchFamily="18" charset="0"/>
              </a:rPr>
              <a:t>	 	catch(</a:t>
            </a:r>
            <a:r>
              <a:rPr lang="en-US" altLang="en-US" sz="2000" dirty="0" err="1">
                <a:latin typeface="Perpetua" panose="02020502060401020303" pitchFamily="18" charset="0"/>
              </a:rPr>
              <a:t>ArrayIndexOutOfBoundsException</a:t>
            </a:r>
            <a:r>
              <a:rPr lang="en-US" altLang="en-US" sz="2000" dirty="0">
                <a:latin typeface="Perpetua" panose="02020502060401020303" pitchFamily="18" charset="0"/>
              </a:rPr>
              <a:t> e) </a:t>
            </a:r>
          </a:p>
          <a:p>
            <a:pPr eaLnBrk="1" hangingPunct="1">
              <a:spcBef>
                <a:spcPts val="0"/>
              </a:spcBef>
              <a:buFontTx/>
              <a:buNone/>
            </a:pPr>
            <a:r>
              <a:rPr lang="en-US" altLang="en-US" sz="2000" dirty="0">
                <a:latin typeface="Perpetua" panose="02020502060401020303" pitchFamily="18" charset="0"/>
              </a:rPr>
              <a:t>		{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("Array index out-of-bounds: " + e);    	}</a:t>
            </a:r>
          </a:p>
          <a:p>
            <a:pPr eaLnBrk="1" hangingPunct="1">
              <a:spcBef>
                <a:spcPts val="0"/>
              </a:spcBef>
              <a:buFontTx/>
              <a:buNone/>
            </a:pPr>
            <a:r>
              <a:rPr lang="en-US" altLang="en-US" sz="2000" dirty="0">
                <a:latin typeface="Perpetua" panose="02020502060401020303" pitchFamily="18" charset="0"/>
              </a:rPr>
              <a:t>         }</a:t>
            </a:r>
          </a:p>
          <a:p>
            <a:pPr eaLnBrk="1" hangingPunct="1">
              <a:spcBef>
                <a:spcPts val="0"/>
              </a:spcBef>
              <a:buFontTx/>
              <a:buNone/>
            </a:pPr>
            <a:r>
              <a:rPr lang="en-US" altLang="en-US" sz="2000" dirty="0">
                <a:latin typeface="Perpetua" panose="02020502060401020303" pitchFamily="18" charset="0"/>
              </a:rPr>
              <a:t>         public static void main(String </a:t>
            </a:r>
            <a:r>
              <a:rPr lang="en-US" altLang="en-US" sz="2000" dirty="0" err="1">
                <a:latin typeface="Perpetua" panose="02020502060401020303" pitchFamily="18" charset="0"/>
              </a:rPr>
              <a:t>args</a:t>
            </a:r>
            <a:r>
              <a:rPr lang="en-US" altLang="en-US" sz="2000" dirty="0">
                <a:latin typeface="Perpetua" panose="02020502060401020303" pitchFamily="18" charset="0"/>
              </a:rPr>
              <a:t>[]) </a:t>
            </a:r>
          </a:p>
          <a:p>
            <a:pPr eaLnBrk="1" hangingPunct="1">
              <a:spcBef>
                <a:spcPts val="0"/>
              </a:spcBef>
              <a:buFontTx/>
              <a:buNone/>
            </a:pPr>
            <a:r>
              <a:rPr lang="en-US" altLang="en-US" sz="2000" dirty="0">
                <a:latin typeface="Perpetua" panose="02020502060401020303" pitchFamily="18" charset="0"/>
              </a:rPr>
              <a:t>         {	try { 	int a = </a:t>
            </a:r>
            <a:r>
              <a:rPr lang="en-US" altLang="en-US" sz="2000" dirty="0" err="1">
                <a:latin typeface="Perpetua" panose="02020502060401020303" pitchFamily="18" charset="0"/>
              </a:rPr>
              <a:t>args.length</a:t>
            </a:r>
            <a:r>
              <a:rPr lang="en-US" altLang="en-US" sz="2000" dirty="0">
                <a:latin typeface="Perpetua" panose="02020502060401020303" pitchFamily="18" charset="0"/>
              </a:rPr>
              <a:t>;</a:t>
            </a:r>
          </a:p>
          <a:p>
            <a:pPr eaLnBrk="1" hangingPunct="1">
              <a:spcBef>
                <a:spcPts val="0"/>
              </a:spcBef>
              <a:buFontTx/>
              <a:buNone/>
            </a:pPr>
            <a:r>
              <a:rPr lang="en-US" altLang="en-US" sz="2000" dirty="0">
                <a:latin typeface="Perpetua" panose="02020502060401020303" pitchFamily="18" charset="0"/>
              </a:rPr>
              <a:t>		                     int b = 42 / a;</a:t>
            </a:r>
          </a:p>
          <a:p>
            <a:pPr eaLnBrk="1" hangingPunct="1">
              <a:spcBef>
                <a:spcPts val="0"/>
              </a:spcBef>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("a = " + a);</a:t>
            </a:r>
          </a:p>
          <a:p>
            <a:pPr eaLnBrk="1" hangingPunct="1">
              <a:spcBef>
                <a:spcPts val="0"/>
              </a:spcBef>
              <a:buFontTx/>
              <a:buNone/>
            </a:pPr>
            <a:r>
              <a:rPr lang="en-US" altLang="en-US" sz="2000" dirty="0">
                <a:latin typeface="Perpetua" panose="02020502060401020303" pitchFamily="18" charset="0"/>
              </a:rPr>
              <a:t>		</a:t>
            </a:r>
            <a:r>
              <a:rPr lang="en-US" altLang="en-US" sz="2000" dirty="0">
                <a:solidFill>
                  <a:srgbClr val="FF0000"/>
                </a:solidFill>
                <a:latin typeface="Perpetua" panose="02020502060401020303" pitchFamily="18" charset="0"/>
              </a:rPr>
              <a:t>                    </a:t>
            </a:r>
            <a:r>
              <a:rPr lang="en-US" altLang="en-US" sz="2000" dirty="0" err="1">
                <a:solidFill>
                  <a:srgbClr val="FF0000"/>
                </a:solidFill>
                <a:latin typeface="Perpetua" panose="02020502060401020303" pitchFamily="18" charset="0"/>
              </a:rPr>
              <a:t>nesttry</a:t>
            </a:r>
            <a:r>
              <a:rPr lang="en-US" altLang="en-US" sz="2000" dirty="0">
                <a:solidFill>
                  <a:srgbClr val="FF0000"/>
                </a:solidFill>
                <a:latin typeface="Perpetua" panose="02020502060401020303" pitchFamily="18" charset="0"/>
              </a:rPr>
              <a:t>(a);</a:t>
            </a:r>
          </a:p>
          <a:p>
            <a:pPr eaLnBrk="1" hangingPunct="1">
              <a:spcBef>
                <a:spcPts val="0"/>
              </a:spcBef>
              <a:buFontTx/>
              <a:buNone/>
            </a:pPr>
            <a:r>
              <a:rPr lang="en-US" altLang="en-US" sz="2000" dirty="0">
                <a:latin typeface="Perpetua" panose="02020502060401020303" pitchFamily="18" charset="0"/>
              </a:rPr>
              <a:t>	                    }</a:t>
            </a:r>
          </a:p>
          <a:p>
            <a:pPr eaLnBrk="1" hangingPunct="1">
              <a:spcBef>
                <a:spcPts val="0"/>
              </a:spcBef>
              <a:buFontTx/>
              <a:buNone/>
            </a:pPr>
            <a:r>
              <a:rPr lang="en-US" altLang="en-US" sz="2000" dirty="0">
                <a:latin typeface="Perpetua" panose="02020502060401020303" pitchFamily="18" charset="0"/>
              </a:rPr>
              <a:t>	                    catch(</a:t>
            </a:r>
            <a:r>
              <a:rPr lang="en-US" altLang="en-US" sz="2000" dirty="0" err="1">
                <a:latin typeface="Perpetua" panose="02020502060401020303" pitchFamily="18" charset="0"/>
              </a:rPr>
              <a:t>ArithmeticException</a:t>
            </a:r>
            <a:r>
              <a:rPr lang="en-US" altLang="en-US" sz="2000" dirty="0">
                <a:latin typeface="Perpetua" panose="02020502060401020303" pitchFamily="18" charset="0"/>
              </a:rPr>
              <a:t> e)</a:t>
            </a:r>
          </a:p>
          <a:p>
            <a:pPr eaLnBrk="1" hangingPunct="1">
              <a:spcBef>
                <a:spcPts val="0"/>
              </a:spcBef>
              <a:buFontTx/>
              <a:buNone/>
            </a:pPr>
            <a:r>
              <a:rPr lang="en-US" altLang="en-US" sz="2000" dirty="0">
                <a:latin typeface="Perpetua" panose="02020502060401020303" pitchFamily="18" charset="0"/>
              </a:rPr>
              <a:t>	                  {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("Divide by 0: " + e);</a:t>
            </a:r>
          </a:p>
          <a:p>
            <a:pPr eaLnBrk="1" hangingPunct="1">
              <a:spcBef>
                <a:spcPts val="0"/>
              </a:spcBef>
              <a:buFontTx/>
              <a:buNone/>
            </a:pPr>
            <a:r>
              <a:rPr lang="en-US" altLang="en-US" sz="2000" dirty="0">
                <a:latin typeface="Perpetua" panose="02020502060401020303" pitchFamily="18" charset="0"/>
              </a:rPr>
              <a:t>         	}</a:t>
            </a:r>
          </a:p>
          <a:p>
            <a:pPr eaLnBrk="1" hangingPunct="1">
              <a:spcBef>
                <a:spcPts val="0"/>
              </a:spcBef>
              <a:buFontTx/>
              <a:buNone/>
            </a:pPr>
            <a:r>
              <a:rPr lang="en-US" altLang="en-US" sz="2000" dirty="0">
                <a:latin typeface="Perpetua" panose="02020502060401020303" pitchFamily="18" charset="0"/>
              </a:rPr>
              <a:t>       }   }</a:t>
            </a:r>
          </a:p>
        </p:txBody>
      </p:sp>
      <p:sp>
        <p:nvSpPr>
          <p:cNvPr id="2" name="Footer Placeholder 1">
            <a:extLst>
              <a:ext uri="{FF2B5EF4-FFF2-40B4-BE49-F238E27FC236}">
                <a16:creationId xmlns:a16="http://schemas.microsoft.com/office/drawing/2014/main" id="{67F96222-1641-42BE-ACA6-E9267BB8ED39}"/>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4AF59E82-90E6-4151-8635-0C072F1B6D34}"/>
              </a:ext>
            </a:extLst>
          </p:cNvPr>
          <p:cNvSpPr>
            <a:spLocks noGrp="1"/>
          </p:cNvSpPr>
          <p:nvPr>
            <p:ph type="sldNum" sz="quarter" idx="12"/>
          </p:nvPr>
        </p:nvSpPr>
        <p:spPr/>
        <p:txBody>
          <a:bodyPr/>
          <a:lstStyle/>
          <a:p>
            <a:fld id="{5FA48C45-9521-491C-91CF-B3D0F067F577}" type="slidenum">
              <a:rPr lang="en-IN" smtClean="0"/>
              <a:t>136</a:t>
            </a:fld>
            <a:endParaRPr lang="en-IN"/>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4980CD54-6347-4738-B77D-D73B33866C48}"/>
              </a:ext>
            </a:extLst>
          </p:cNvPr>
          <p:cNvSpPr>
            <a:spLocks noGrp="1"/>
          </p:cNvSpPr>
          <p:nvPr>
            <p:ph type="title"/>
          </p:nvPr>
        </p:nvSpPr>
        <p:spPr>
          <a:xfrm>
            <a:off x="400050" y="265112"/>
            <a:ext cx="10515600" cy="663575"/>
          </a:xfrm>
        </p:spPr>
        <p:txBody>
          <a:bodyPr>
            <a:noAutofit/>
          </a:bodyPr>
          <a:lstStyle/>
          <a:p>
            <a:pPr eaLnBrk="1" hangingPunct="1"/>
            <a:r>
              <a:rPr lang="en-US" altLang="en-US" sz="3600" b="1" dirty="0">
                <a:latin typeface="Perpetua" panose="02020502060401020303" pitchFamily="18" charset="0"/>
              </a:rPr>
              <a:t>throw</a:t>
            </a:r>
            <a:br>
              <a:rPr lang="en-US" altLang="en-US" sz="3600" b="1" dirty="0">
                <a:latin typeface="Perpetua" panose="02020502060401020303" pitchFamily="18" charset="0"/>
              </a:rPr>
            </a:br>
            <a:endParaRPr lang="en-US" altLang="en-US" sz="3600" b="1" dirty="0">
              <a:latin typeface="Perpetua" panose="02020502060401020303" pitchFamily="18" charset="0"/>
            </a:endParaRPr>
          </a:p>
        </p:txBody>
      </p:sp>
      <p:sp>
        <p:nvSpPr>
          <p:cNvPr id="25603" name="Content Placeholder 2">
            <a:extLst>
              <a:ext uri="{FF2B5EF4-FFF2-40B4-BE49-F238E27FC236}">
                <a16:creationId xmlns:a16="http://schemas.microsoft.com/office/drawing/2014/main" id="{97D54B74-2159-4598-BFCE-E4A4BEA388AC}"/>
              </a:ext>
            </a:extLst>
          </p:cNvPr>
          <p:cNvSpPr>
            <a:spLocks noGrp="1"/>
          </p:cNvSpPr>
          <p:nvPr>
            <p:ph idx="1"/>
          </p:nvPr>
        </p:nvSpPr>
        <p:spPr>
          <a:xfrm>
            <a:off x="400050" y="1228725"/>
            <a:ext cx="11615737" cy="2514600"/>
          </a:xfrm>
        </p:spPr>
        <p:txBody>
          <a:bodyPr>
            <a:noAutofit/>
          </a:bodyPr>
          <a:lstStyle/>
          <a:p>
            <a:pPr algn="just">
              <a:buNone/>
            </a:pPr>
            <a:r>
              <a:rPr lang="en-US" dirty="0">
                <a:latin typeface="Perpetua" panose="02020502060401020303" pitchFamily="18" charset="0"/>
              </a:rPr>
              <a:t>The throw keyword in Java is used to explicitly throw an exception from a method or any block of code. We can throw either </a:t>
            </a:r>
            <a:r>
              <a:rPr lang="en-US" dirty="0">
                <a:latin typeface="Perpetua" panose="02020502060401020303" pitchFamily="18" charset="0"/>
                <a:hlinkClick r:id="rId2"/>
              </a:rPr>
              <a:t>checked or unchecked exception</a:t>
            </a:r>
            <a:r>
              <a:rPr lang="en-US" dirty="0">
                <a:latin typeface="Perpetua" panose="02020502060401020303" pitchFamily="18" charset="0"/>
              </a:rPr>
              <a:t>. The throw keyword is mainly used to throw custom exceptions.</a:t>
            </a:r>
            <a:endParaRPr lang="en-US" altLang="en-US" dirty="0">
              <a:latin typeface="Perpetua" panose="02020502060401020303" pitchFamily="18" charset="0"/>
            </a:endParaRPr>
          </a:p>
          <a:p>
            <a:pPr eaLnBrk="1" hangingPunct="1">
              <a:buFontTx/>
              <a:buNone/>
            </a:pPr>
            <a:r>
              <a:rPr lang="en-US" altLang="en-US" dirty="0">
                <a:latin typeface="Perpetua" panose="02020502060401020303" pitchFamily="18" charset="0"/>
              </a:rPr>
              <a:t>The general form of throw is shown here:</a:t>
            </a:r>
          </a:p>
          <a:p>
            <a:pPr eaLnBrk="1" hangingPunct="1">
              <a:buFontTx/>
              <a:buNone/>
            </a:pPr>
            <a:r>
              <a:rPr lang="en-US" altLang="en-US" dirty="0">
                <a:latin typeface="Perpetua" panose="02020502060401020303" pitchFamily="18" charset="0"/>
              </a:rPr>
              <a:t>           throw </a:t>
            </a:r>
            <a:r>
              <a:rPr lang="en-US" altLang="en-US" i="1" dirty="0" err="1">
                <a:latin typeface="Perpetua" panose="02020502060401020303" pitchFamily="18" charset="0"/>
              </a:rPr>
              <a:t>ThrowableInstance</a:t>
            </a:r>
            <a:r>
              <a:rPr lang="en-US" altLang="en-US" i="1" dirty="0">
                <a:latin typeface="Perpetua" panose="02020502060401020303" pitchFamily="18" charset="0"/>
              </a:rPr>
              <a:t>;</a:t>
            </a:r>
          </a:p>
          <a:p>
            <a:pPr algn="just">
              <a:buNone/>
            </a:pPr>
            <a:r>
              <a:rPr lang="en-US" dirty="0">
                <a:latin typeface="Perpetua" panose="02020502060401020303" pitchFamily="18" charset="0"/>
              </a:rPr>
              <a:t>The flow of execution of the program stops immediately after the throw statement is executed and the nearest enclosing </a:t>
            </a:r>
            <a:r>
              <a:rPr lang="en-US" b="1" dirty="0">
                <a:latin typeface="Perpetua" panose="02020502060401020303" pitchFamily="18" charset="0"/>
              </a:rPr>
              <a:t>try</a:t>
            </a:r>
            <a:r>
              <a:rPr lang="en-US" dirty="0">
                <a:latin typeface="Perpetua" panose="02020502060401020303" pitchFamily="18" charset="0"/>
              </a:rPr>
              <a:t> block is checked to see if it has a </a:t>
            </a:r>
            <a:r>
              <a:rPr lang="en-US" b="1" dirty="0">
                <a:latin typeface="Perpetua" panose="02020502060401020303" pitchFamily="18" charset="0"/>
              </a:rPr>
              <a:t>catch</a:t>
            </a:r>
            <a:r>
              <a:rPr lang="en-US" dirty="0">
                <a:latin typeface="Perpetua" panose="02020502060401020303" pitchFamily="18" charset="0"/>
              </a:rPr>
              <a:t> statement that matches the type of exception. If it finds a match, controlled is transferred to that statement otherwise next enclosing </a:t>
            </a:r>
            <a:r>
              <a:rPr lang="en-US" b="1" dirty="0">
                <a:latin typeface="Perpetua" panose="02020502060401020303" pitchFamily="18" charset="0"/>
              </a:rPr>
              <a:t>try</a:t>
            </a:r>
            <a:r>
              <a:rPr lang="en-US" dirty="0">
                <a:latin typeface="Perpetua" panose="02020502060401020303" pitchFamily="18" charset="0"/>
              </a:rPr>
              <a:t> block is checked and so on. If no matching</a:t>
            </a:r>
            <a:r>
              <a:rPr lang="en-US" b="1" dirty="0">
                <a:latin typeface="Perpetua" panose="02020502060401020303" pitchFamily="18" charset="0"/>
              </a:rPr>
              <a:t> catch </a:t>
            </a:r>
            <a:r>
              <a:rPr lang="en-US" dirty="0">
                <a:latin typeface="Perpetua" panose="02020502060401020303" pitchFamily="18" charset="0"/>
              </a:rPr>
              <a:t>is found then the default exception handler will halt the program.</a:t>
            </a:r>
            <a:endParaRPr lang="en-US" altLang="en-US" i="1" dirty="0">
              <a:latin typeface="Perpetua" panose="02020502060401020303" pitchFamily="18" charset="0"/>
            </a:endParaRPr>
          </a:p>
          <a:p>
            <a:pPr eaLnBrk="1" hangingPunct="1"/>
            <a:endParaRPr lang="en-US" altLang="en-US" dirty="0">
              <a:latin typeface="Perpetua" panose="02020502060401020303" pitchFamily="18" charset="0"/>
            </a:endParaRPr>
          </a:p>
        </p:txBody>
      </p:sp>
      <p:sp>
        <p:nvSpPr>
          <p:cNvPr id="2" name="Footer Placeholder 1">
            <a:extLst>
              <a:ext uri="{FF2B5EF4-FFF2-40B4-BE49-F238E27FC236}">
                <a16:creationId xmlns:a16="http://schemas.microsoft.com/office/drawing/2014/main" id="{4F9FF397-70DB-4C8C-9EB7-754DD07D3187}"/>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4AC85AA6-505D-4EF8-819E-3E813280EF7F}"/>
              </a:ext>
            </a:extLst>
          </p:cNvPr>
          <p:cNvSpPr>
            <a:spLocks noGrp="1"/>
          </p:cNvSpPr>
          <p:nvPr>
            <p:ph type="sldNum" sz="quarter" idx="12"/>
          </p:nvPr>
        </p:nvSpPr>
        <p:spPr/>
        <p:txBody>
          <a:bodyPr/>
          <a:lstStyle/>
          <a:p>
            <a:fld id="{5FA48C45-9521-491C-91CF-B3D0F067F577}" type="slidenum">
              <a:rPr lang="en-IN" smtClean="0"/>
              <a:t>137</a:t>
            </a:fld>
            <a:endParaRPr lang="en-IN"/>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744C63A6-CDE2-4B7B-85C2-88397101FF93}"/>
              </a:ext>
            </a:extLst>
          </p:cNvPr>
          <p:cNvSpPr>
            <a:spLocks noGrp="1"/>
          </p:cNvSpPr>
          <p:nvPr>
            <p:ph type="title"/>
          </p:nvPr>
        </p:nvSpPr>
        <p:spPr>
          <a:xfrm>
            <a:off x="276225" y="457200"/>
            <a:ext cx="8991600" cy="381000"/>
          </a:xfrm>
        </p:spPr>
        <p:txBody>
          <a:bodyPr>
            <a:noAutofit/>
          </a:bodyPr>
          <a:lstStyle/>
          <a:p>
            <a:pPr eaLnBrk="1" hangingPunct="1"/>
            <a:r>
              <a:rPr lang="en-US" altLang="en-US" sz="3200" b="1" dirty="0">
                <a:latin typeface="Perpetua" panose="02020502060401020303" pitchFamily="18" charset="0"/>
              </a:rPr>
              <a:t>Nested try Statements</a:t>
            </a:r>
            <a:br>
              <a:rPr lang="en-US" altLang="en-US" sz="3200" b="1" dirty="0">
                <a:latin typeface="Perpetua" panose="02020502060401020303" pitchFamily="18" charset="0"/>
              </a:rPr>
            </a:br>
            <a:endParaRPr lang="en-US" altLang="en-US" sz="3200" b="1" dirty="0">
              <a:latin typeface="Perpetua" panose="02020502060401020303" pitchFamily="18" charset="0"/>
            </a:endParaRPr>
          </a:p>
        </p:txBody>
      </p:sp>
      <p:sp>
        <p:nvSpPr>
          <p:cNvPr id="26627" name="Content Placeholder 2">
            <a:extLst>
              <a:ext uri="{FF2B5EF4-FFF2-40B4-BE49-F238E27FC236}">
                <a16:creationId xmlns:a16="http://schemas.microsoft.com/office/drawing/2014/main" id="{CC639F83-DFB0-48A6-9973-56E8B573733D}"/>
              </a:ext>
            </a:extLst>
          </p:cNvPr>
          <p:cNvSpPr>
            <a:spLocks noGrp="1"/>
          </p:cNvSpPr>
          <p:nvPr>
            <p:ph idx="1"/>
          </p:nvPr>
        </p:nvSpPr>
        <p:spPr>
          <a:xfrm>
            <a:off x="276225" y="1200149"/>
            <a:ext cx="8610600" cy="4953000"/>
          </a:xfrm>
        </p:spPr>
        <p:txBody>
          <a:bodyPr>
            <a:noAutofit/>
          </a:bodyPr>
          <a:lstStyle/>
          <a:p>
            <a:pPr eaLnBrk="1" hangingPunct="1">
              <a:lnSpc>
                <a:spcPct val="100000"/>
              </a:lnSpc>
              <a:spcBef>
                <a:spcPts val="0"/>
              </a:spcBef>
              <a:buFontTx/>
              <a:buNone/>
            </a:pPr>
            <a:r>
              <a:rPr lang="en-US" altLang="en-US" sz="2200" dirty="0">
                <a:latin typeface="Perpetua" panose="02020502060401020303" pitchFamily="18" charset="0"/>
              </a:rPr>
              <a:t>// Demonstrate throw.</a:t>
            </a:r>
          </a:p>
          <a:p>
            <a:pPr eaLnBrk="1" hangingPunct="1">
              <a:lnSpc>
                <a:spcPct val="100000"/>
              </a:lnSpc>
              <a:spcBef>
                <a:spcPts val="0"/>
              </a:spcBef>
              <a:buFontTx/>
              <a:buNone/>
            </a:pPr>
            <a:r>
              <a:rPr lang="en-US" altLang="en-US" sz="2200" dirty="0">
                <a:latin typeface="Perpetua" panose="02020502060401020303" pitchFamily="18" charset="0"/>
              </a:rPr>
              <a:t>class </a:t>
            </a:r>
            <a:r>
              <a:rPr lang="en-US" altLang="en-US" sz="2200" dirty="0" err="1">
                <a:latin typeface="Perpetua" panose="02020502060401020303" pitchFamily="18" charset="0"/>
              </a:rPr>
              <a:t>ThrowDemo</a:t>
            </a:r>
            <a:r>
              <a:rPr lang="en-US" altLang="en-US" sz="2200" dirty="0">
                <a:latin typeface="Perpetua" panose="02020502060401020303" pitchFamily="18" charset="0"/>
              </a:rPr>
              <a:t> </a:t>
            </a:r>
          </a:p>
          <a:p>
            <a:pPr eaLnBrk="1" hangingPunct="1">
              <a:lnSpc>
                <a:spcPct val="100000"/>
              </a:lnSpc>
              <a:spcBef>
                <a:spcPts val="0"/>
              </a:spcBef>
              <a:buFontTx/>
              <a:buNone/>
            </a:pPr>
            <a:r>
              <a:rPr lang="en-US" altLang="en-US" sz="2200" dirty="0">
                <a:latin typeface="Perpetua" panose="02020502060401020303" pitchFamily="18" charset="0"/>
              </a:rPr>
              <a:t>{             </a:t>
            </a:r>
          </a:p>
          <a:p>
            <a:pPr eaLnBrk="1" hangingPunct="1">
              <a:lnSpc>
                <a:spcPct val="100000"/>
              </a:lnSpc>
              <a:spcBef>
                <a:spcPts val="0"/>
              </a:spcBef>
              <a:buFontTx/>
              <a:buNone/>
            </a:pPr>
            <a:r>
              <a:rPr lang="en-US" altLang="en-US" sz="2200" dirty="0">
                <a:latin typeface="Perpetua" panose="02020502060401020303" pitchFamily="18" charset="0"/>
              </a:rPr>
              <a:t>		static void </a:t>
            </a:r>
            <a:r>
              <a:rPr lang="en-US" altLang="en-US" sz="2200" dirty="0" err="1">
                <a:latin typeface="Perpetua" panose="02020502060401020303" pitchFamily="18" charset="0"/>
              </a:rPr>
              <a:t>demoproc</a:t>
            </a:r>
            <a:r>
              <a:rPr lang="en-US" altLang="en-US" sz="2200" dirty="0">
                <a:latin typeface="Perpetua" panose="02020502060401020303" pitchFamily="18" charset="0"/>
              </a:rPr>
              <a:t>() </a:t>
            </a:r>
          </a:p>
          <a:p>
            <a:pPr eaLnBrk="1" hangingPunct="1">
              <a:lnSpc>
                <a:spcPct val="100000"/>
              </a:lnSpc>
              <a:spcBef>
                <a:spcPts val="0"/>
              </a:spcBef>
              <a:buFontTx/>
              <a:buNone/>
            </a:pPr>
            <a:r>
              <a:rPr lang="en-US" altLang="en-US" sz="2200" dirty="0">
                <a:latin typeface="Perpetua" panose="02020502060401020303" pitchFamily="18" charset="0"/>
              </a:rPr>
              <a:t>	          {</a:t>
            </a:r>
          </a:p>
          <a:p>
            <a:pPr eaLnBrk="1" hangingPunct="1">
              <a:lnSpc>
                <a:spcPct val="100000"/>
              </a:lnSpc>
              <a:spcBef>
                <a:spcPts val="0"/>
              </a:spcBef>
              <a:buFontTx/>
              <a:buNone/>
            </a:pPr>
            <a:r>
              <a:rPr lang="en-US" altLang="en-US" sz="2200" dirty="0">
                <a:latin typeface="Perpetua" panose="02020502060401020303" pitchFamily="18" charset="0"/>
              </a:rPr>
              <a:t>		       try</a:t>
            </a:r>
          </a:p>
          <a:p>
            <a:pPr eaLnBrk="1" hangingPunct="1">
              <a:lnSpc>
                <a:spcPct val="100000"/>
              </a:lnSpc>
              <a:spcBef>
                <a:spcPts val="0"/>
              </a:spcBef>
              <a:buFontTx/>
              <a:buNone/>
            </a:pPr>
            <a:r>
              <a:rPr lang="en-US" altLang="en-US" sz="2200" dirty="0">
                <a:latin typeface="Perpetua" panose="02020502060401020303" pitchFamily="18" charset="0"/>
              </a:rPr>
              <a:t>		      {	</a:t>
            </a:r>
          </a:p>
          <a:p>
            <a:pPr eaLnBrk="1" hangingPunct="1">
              <a:lnSpc>
                <a:spcPct val="100000"/>
              </a:lnSpc>
              <a:spcBef>
                <a:spcPts val="0"/>
              </a:spcBef>
              <a:buFontTx/>
              <a:buNone/>
            </a:pPr>
            <a:r>
              <a:rPr lang="en-US" altLang="en-US" sz="2200" dirty="0">
                <a:solidFill>
                  <a:srgbClr val="FF0000"/>
                </a:solidFill>
                <a:latin typeface="Perpetua" panose="02020502060401020303" pitchFamily="18" charset="0"/>
              </a:rPr>
              <a:t>			throw</a:t>
            </a:r>
            <a:r>
              <a:rPr lang="en-US" altLang="en-US" sz="2200" dirty="0">
                <a:latin typeface="Perpetua" panose="02020502060401020303" pitchFamily="18" charset="0"/>
              </a:rPr>
              <a:t>   new </a:t>
            </a:r>
            <a:r>
              <a:rPr lang="en-US" altLang="en-US" sz="2200" dirty="0" err="1">
                <a:latin typeface="Perpetua" panose="02020502060401020303" pitchFamily="18" charset="0"/>
              </a:rPr>
              <a:t>NullPointerException</a:t>
            </a:r>
            <a:r>
              <a:rPr lang="en-US" altLang="en-US" sz="2200" dirty="0">
                <a:latin typeface="Perpetua" panose="02020502060401020303" pitchFamily="18" charset="0"/>
              </a:rPr>
              <a:t>("demo");</a:t>
            </a:r>
          </a:p>
          <a:p>
            <a:pPr eaLnBrk="1" hangingPunct="1">
              <a:lnSpc>
                <a:spcPct val="100000"/>
              </a:lnSpc>
              <a:spcBef>
                <a:spcPts val="0"/>
              </a:spcBef>
              <a:buFontTx/>
              <a:buNone/>
            </a:pPr>
            <a:r>
              <a:rPr lang="en-US" altLang="en-US" sz="2200" dirty="0">
                <a:latin typeface="Perpetua" panose="02020502060401020303" pitchFamily="18" charset="0"/>
              </a:rPr>
              <a:t>		       } </a:t>
            </a:r>
          </a:p>
          <a:p>
            <a:pPr eaLnBrk="1" hangingPunct="1">
              <a:lnSpc>
                <a:spcPct val="100000"/>
              </a:lnSpc>
              <a:spcBef>
                <a:spcPts val="0"/>
              </a:spcBef>
              <a:buFontTx/>
              <a:buNone/>
            </a:pPr>
            <a:r>
              <a:rPr lang="en-US" altLang="en-US" sz="2200" dirty="0">
                <a:latin typeface="Perpetua" panose="02020502060401020303" pitchFamily="18" charset="0"/>
              </a:rPr>
              <a:t>		      catch(</a:t>
            </a:r>
            <a:r>
              <a:rPr lang="en-US" altLang="en-US" sz="2200" dirty="0" err="1">
                <a:latin typeface="Perpetua" panose="02020502060401020303" pitchFamily="18" charset="0"/>
              </a:rPr>
              <a:t>NullPointerException</a:t>
            </a:r>
            <a:r>
              <a:rPr lang="en-US" altLang="en-US" sz="2200" dirty="0">
                <a:latin typeface="Perpetua" panose="02020502060401020303" pitchFamily="18" charset="0"/>
              </a:rPr>
              <a:t> e) </a:t>
            </a:r>
          </a:p>
          <a:p>
            <a:pPr eaLnBrk="1" hangingPunct="1">
              <a:lnSpc>
                <a:spcPct val="100000"/>
              </a:lnSpc>
              <a:spcBef>
                <a:spcPts val="0"/>
              </a:spcBef>
              <a:buFontTx/>
              <a:buNone/>
            </a:pPr>
            <a:r>
              <a:rPr lang="en-US" altLang="en-US" sz="2200" dirty="0">
                <a:latin typeface="Perpetua" panose="02020502060401020303" pitchFamily="18" charset="0"/>
              </a:rPr>
              <a:t>		     {	</a:t>
            </a:r>
            <a:r>
              <a:rPr lang="en-US" altLang="en-US" sz="2200" dirty="0" err="1">
                <a:latin typeface="Perpetua" panose="02020502060401020303" pitchFamily="18" charset="0"/>
              </a:rPr>
              <a:t>System.out.println</a:t>
            </a:r>
            <a:r>
              <a:rPr lang="en-US" altLang="en-US" sz="2200" dirty="0">
                <a:latin typeface="Perpetua" panose="02020502060401020303" pitchFamily="18" charset="0"/>
              </a:rPr>
              <a:t>("Caught inside </a:t>
            </a:r>
            <a:r>
              <a:rPr lang="en-US" altLang="en-US" sz="2200" dirty="0" err="1">
                <a:latin typeface="Perpetua" panose="02020502060401020303" pitchFamily="18" charset="0"/>
              </a:rPr>
              <a:t>demoproc</a:t>
            </a:r>
            <a:r>
              <a:rPr lang="en-US" altLang="en-US" sz="2200" dirty="0">
                <a:latin typeface="Perpetua" panose="02020502060401020303" pitchFamily="18" charset="0"/>
              </a:rPr>
              <a:t>.");</a:t>
            </a:r>
          </a:p>
          <a:p>
            <a:pPr eaLnBrk="1" hangingPunct="1">
              <a:lnSpc>
                <a:spcPct val="100000"/>
              </a:lnSpc>
              <a:spcBef>
                <a:spcPts val="0"/>
              </a:spcBef>
              <a:buFontTx/>
              <a:buNone/>
            </a:pPr>
            <a:r>
              <a:rPr lang="en-US" altLang="en-US" sz="2200" dirty="0">
                <a:latin typeface="Perpetua" panose="02020502060401020303" pitchFamily="18" charset="0"/>
              </a:rPr>
              <a:t>			</a:t>
            </a:r>
            <a:r>
              <a:rPr lang="en-US" altLang="en-US" sz="2200" dirty="0">
                <a:solidFill>
                  <a:srgbClr val="FF0000"/>
                </a:solidFill>
                <a:latin typeface="Perpetua" panose="02020502060401020303" pitchFamily="18" charset="0"/>
              </a:rPr>
              <a:t>throw e</a:t>
            </a:r>
            <a:r>
              <a:rPr lang="en-US" altLang="en-US" sz="2200" dirty="0">
                <a:latin typeface="Perpetua" panose="02020502060401020303" pitchFamily="18" charset="0"/>
              </a:rPr>
              <a:t>; // rethrow the exception</a:t>
            </a:r>
          </a:p>
          <a:p>
            <a:pPr eaLnBrk="1" hangingPunct="1">
              <a:lnSpc>
                <a:spcPct val="100000"/>
              </a:lnSpc>
              <a:spcBef>
                <a:spcPts val="0"/>
              </a:spcBef>
              <a:buFontTx/>
              <a:buNone/>
            </a:pPr>
            <a:r>
              <a:rPr lang="en-US" altLang="en-US" sz="2200" dirty="0">
                <a:latin typeface="Perpetua" panose="02020502060401020303" pitchFamily="18" charset="0"/>
              </a:rPr>
              <a:t>		     }</a:t>
            </a:r>
          </a:p>
          <a:p>
            <a:pPr eaLnBrk="1" hangingPunct="1">
              <a:lnSpc>
                <a:spcPct val="100000"/>
              </a:lnSpc>
              <a:spcBef>
                <a:spcPts val="0"/>
              </a:spcBef>
              <a:buFontTx/>
              <a:buNone/>
            </a:pPr>
            <a:r>
              <a:rPr lang="en-US" altLang="en-US" sz="2200" dirty="0">
                <a:latin typeface="Perpetua" panose="02020502060401020303" pitchFamily="18" charset="0"/>
              </a:rPr>
              <a:t>             }</a:t>
            </a:r>
          </a:p>
          <a:p>
            <a:pPr eaLnBrk="1" hangingPunct="1">
              <a:lnSpc>
                <a:spcPct val="100000"/>
              </a:lnSpc>
              <a:spcBef>
                <a:spcPts val="0"/>
              </a:spcBef>
              <a:buFontTx/>
              <a:buNone/>
            </a:pPr>
            <a:r>
              <a:rPr lang="en-US" altLang="en-US" sz="2200" dirty="0">
                <a:latin typeface="Perpetua" panose="02020502060401020303" pitchFamily="18" charset="0"/>
              </a:rPr>
              <a:t>	</a:t>
            </a:r>
          </a:p>
        </p:txBody>
      </p:sp>
      <p:sp>
        <p:nvSpPr>
          <p:cNvPr id="2" name="Footer Placeholder 1">
            <a:extLst>
              <a:ext uri="{FF2B5EF4-FFF2-40B4-BE49-F238E27FC236}">
                <a16:creationId xmlns:a16="http://schemas.microsoft.com/office/drawing/2014/main" id="{282B3D3F-096D-49BD-A90F-A83E0F2FD194}"/>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72B6421E-CABF-434F-8C83-4EDCEC076464}"/>
              </a:ext>
            </a:extLst>
          </p:cNvPr>
          <p:cNvSpPr>
            <a:spLocks noGrp="1"/>
          </p:cNvSpPr>
          <p:nvPr>
            <p:ph type="sldNum" sz="quarter" idx="12"/>
          </p:nvPr>
        </p:nvSpPr>
        <p:spPr/>
        <p:txBody>
          <a:bodyPr/>
          <a:lstStyle/>
          <a:p>
            <a:fld id="{5FA48C45-9521-491C-91CF-B3D0F067F577}" type="slidenum">
              <a:rPr lang="en-IN" smtClean="0"/>
              <a:t>138</a:t>
            </a:fld>
            <a:endParaRPr lang="en-IN"/>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a:extLst>
              <a:ext uri="{FF2B5EF4-FFF2-40B4-BE49-F238E27FC236}">
                <a16:creationId xmlns:a16="http://schemas.microsoft.com/office/drawing/2014/main" id="{68346092-F922-4AD1-AC84-D85AE90594D0}"/>
              </a:ext>
            </a:extLst>
          </p:cNvPr>
          <p:cNvSpPr>
            <a:spLocks noGrp="1"/>
          </p:cNvSpPr>
          <p:nvPr>
            <p:ph idx="1"/>
          </p:nvPr>
        </p:nvSpPr>
        <p:spPr>
          <a:xfrm>
            <a:off x="200025" y="5005387"/>
            <a:ext cx="8382000" cy="685800"/>
          </a:xfrm>
        </p:spPr>
        <p:txBody>
          <a:bodyPr>
            <a:noAutofit/>
          </a:bodyPr>
          <a:lstStyle/>
          <a:p>
            <a:pPr eaLnBrk="1" hangingPunct="1">
              <a:buFontTx/>
              <a:buNone/>
            </a:pPr>
            <a:r>
              <a:rPr lang="en-US" altLang="en-US" sz="2400" dirty="0">
                <a:solidFill>
                  <a:srgbClr val="FF0000"/>
                </a:solidFill>
                <a:latin typeface="Perpetua" panose="02020502060401020303" pitchFamily="18" charset="0"/>
              </a:rPr>
              <a:t>Caught inside </a:t>
            </a:r>
            <a:r>
              <a:rPr lang="en-US" altLang="en-US" sz="2400" dirty="0" err="1">
                <a:solidFill>
                  <a:srgbClr val="FF0000"/>
                </a:solidFill>
                <a:latin typeface="Perpetua" panose="02020502060401020303" pitchFamily="18" charset="0"/>
              </a:rPr>
              <a:t>demoproc</a:t>
            </a:r>
            <a:r>
              <a:rPr lang="en-US" altLang="en-US" sz="2400" dirty="0">
                <a:solidFill>
                  <a:srgbClr val="FF0000"/>
                </a:solidFill>
                <a:latin typeface="Perpetua" panose="02020502060401020303" pitchFamily="18" charset="0"/>
              </a:rPr>
              <a:t>.</a:t>
            </a:r>
          </a:p>
          <a:p>
            <a:pPr eaLnBrk="1" hangingPunct="1">
              <a:buFontTx/>
              <a:buNone/>
            </a:pPr>
            <a:r>
              <a:rPr lang="en-US" altLang="en-US" sz="2400" dirty="0" err="1">
                <a:solidFill>
                  <a:srgbClr val="FF0000"/>
                </a:solidFill>
                <a:latin typeface="Perpetua" panose="02020502060401020303" pitchFamily="18" charset="0"/>
              </a:rPr>
              <a:t>Recaught</a:t>
            </a:r>
            <a:r>
              <a:rPr lang="en-US" altLang="en-US" sz="2400" dirty="0">
                <a:solidFill>
                  <a:srgbClr val="FF0000"/>
                </a:solidFill>
                <a:latin typeface="Perpetua" panose="02020502060401020303" pitchFamily="18" charset="0"/>
              </a:rPr>
              <a:t>: </a:t>
            </a:r>
            <a:r>
              <a:rPr lang="en-US" altLang="en-US" sz="2400" dirty="0" err="1">
                <a:solidFill>
                  <a:srgbClr val="FF0000"/>
                </a:solidFill>
                <a:latin typeface="Perpetua" panose="02020502060401020303" pitchFamily="18" charset="0"/>
              </a:rPr>
              <a:t>java.lang.NullPointerException</a:t>
            </a:r>
            <a:r>
              <a:rPr lang="en-US" altLang="en-US" sz="2400" dirty="0">
                <a:solidFill>
                  <a:srgbClr val="FF0000"/>
                </a:solidFill>
                <a:latin typeface="Perpetua" panose="02020502060401020303" pitchFamily="18" charset="0"/>
              </a:rPr>
              <a:t>: demo</a:t>
            </a:r>
          </a:p>
          <a:p>
            <a:pPr eaLnBrk="1" hangingPunct="1">
              <a:buFont typeface="Wingdings" panose="05000000000000000000" pitchFamily="2" charset="2"/>
              <a:buNone/>
            </a:pPr>
            <a:endParaRPr lang="en-US" altLang="en-US" sz="2400" dirty="0">
              <a:solidFill>
                <a:srgbClr val="FF0000"/>
              </a:solidFill>
              <a:latin typeface="Perpetua" panose="02020502060401020303" pitchFamily="18" charset="0"/>
            </a:endParaRPr>
          </a:p>
        </p:txBody>
      </p:sp>
      <p:sp>
        <p:nvSpPr>
          <p:cNvPr id="2" name="Rectangle 1">
            <a:extLst>
              <a:ext uri="{FF2B5EF4-FFF2-40B4-BE49-F238E27FC236}">
                <a16:creationId xmlns:a16="http://schemas.microsoft.com/office/drawing/2014/main" id="{9C2D1075-FE22-4326-8DD6-DB1FE5215907}"/>
              </a:ext>
            </a:extLst>
          </p:cNvPr>
          <p:cNvSpPr/>
          <p:nvPr/>
        </p:nvSpPr>
        <p:spPr>
          <a:xfrm>
            <a:off x="200025" y="119122"/>
            <a:ext cx="10601325" cy="4524315"/>
          </a:xfrm>
          <a:prstGeom prst="rect">
            <a:avLst/>
          </a:prstGeom>
        </p:spPr>
        <p:txBody>
          <a:bodyPr wrap="square">
            <a:spAutoFit/>
          </a:bodyPr>
          <a:lstStyle/>
          <a:p>
            <a:r>
              <a:rPr lang="en-US" altLang="en-US" sz="2400" dirty="0">
                <a:latin typeface="Perpetua" panose="02020502060401020303" pitchFamily="18" charset="0"/>
              </a:rPr>
              <a:t> public static void main(String </a:t>
            </a:r>
            <a:r>
              <a:rPr lang="en-US" altLang="en-US" sz="2400" dirty="0" err="1">
                <a:latin typeface="Perpetua" panose="02020502060401020303" pitchFamily="18" charset="0"/>
              </a:rPr>
              <a:t>args</a:t>
            </a:r>
            <a:r>
              <a:rPr lang="en-US" altLang="en-US" sz="2400" dirty="0">
                <a:latin typeface="Perpetua" panose="02020502060401020303" pitchFamily="18" charset="0"/>
              </a:rPr>
              <a:t>[]) </a:t>
            </a:r>
          </a:p>
          <a:p>
            <a:r>
              <a:rPr lang="en-US" altLang="en-US" sz="2400" dirty="0">
                <a:latin typeface="Perpetua" panose="02020502060401020303" pitchFamily="18" charset="0"/>
              </a:rPr>
              <a:t> {	 </a:t>
            </a:r>
          </a:p>
          <a:p>
            <a:r>
              <a:rPr lang="en-US" altLang="en-US" sz="2400" dirty="0">
                <a:latin typeface="Perpetua" panose="02020502060401020303" pitchFamily="18" charset="0"/>
              </a:rPr>
              <a:t>	try</a:t>
            </a:r>
          </a:p>
          <a:p>
            <a:r>
              <a:rPr lang="en-US" altLang="en-US" sz="2400" dirty="0">
                <a:latin typeface="Perpetua" panose="02020502060401020303" pitchFamily="18" charset="0"/>
              </a:rPr>
              <a:t>              {</a:t>
            </a:r>
          </a:p>
          <a:p>
            <a:r>
              <a:rPr lang="en-US" altLang="en-US" sz="2400" dirty="0">
                <a:latin typeface="Perpetua" panose="02020502060401020303" pitchFamily="18" charset="0"/>
              </a:rPr>
              <a:t>			</a:t>
            </a:r>
            <a:r>
              <a:rPr lang="en-US" altLang="en-US" sz="2400" dirty="0" err="1">
                <a:latin typeface="Perpetua" panose="02020502060401020303" pitchFamily="18" charset="0"/>
              </a:rPr>
              <a:t>demoproc</a:t>
            </a:r>
            <a:r>
              <a:rPr lang="en-US" altLang="en-US" sz="2400" dirty="0">
                <a:latin typeface="Perpetua" panose="02020502060401020303" pitchFamily="18" charset="0"/>
              </a:rPr>
              <a:t>();</a:t>
            </a:r>
          </a:p>
          <a:p>
            <a:r>
              <a:rPr lang="en-US" altLang="en-US" sz="2400" dirty="0">
                <a:latin typeface="Perpetua" panose="02020502060401020303" pitchFamily="18" charset="0"/>
              </a:rPr>
              <a:t>	 }</a:t>
            </a:r>
          </a:p>
          <a:p>
            <a:r>
              <a:rPr lang="en-US" altLang="en-US" sz="2400" dirty="0">
                <a:latin typeface="Perpetua" panose="02020502060401020303" pitchFamily="18" charset="0"/>
              </a:rPr>
              <a:t>	  catch(</a:t>
            </a:r>
            <a:r>
              <a:rPr lang="en-US" altLang="en-US" sz="2400" dirty="0" err="1">
                <a:latin typeface="Perpetua" panose="02020502060401020303" pitchFamily="18" charset="0"/>
              </a:rPr>
              <a:t>NullPointerException</a:t>
            </a:r>
            <a:r>
              <a:rPr lang="en-US" altLang="en-US" sz="2400" dirty="0">
                <a:latin typeface="Perpetua" panose="02020502060401020303" pitchFamily="18" charset="0"/>
              </a:rPr>
              <a:t> e) </a:t>
            </a:r>
          </a:p>
          <a:p>
            <a:r>
              <a:rPr lang="en-US" altLang="en-US" sz="2400" dirty="0">
                <a:latin typeface="Perpetua" panose="02020502060401020303" pitchFamily="18" charset="0"/>
              </a:rPr>
              <a:t>	 {</a:t>
            </a:r>
          </a:p>
          <a:p>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a:t>
            </a:r>
            <a:r>
              <a:rPr lang="en-US" altLang="en-US" sz="2400" dirty="0" err="1">
                <a:latin typeface="Perpetua" panose="02020502060401020303" pitchFamily="18" charset="0"/>
              </a:rPr>
              <a:t>Recaught</a:t>
            </a:r>
            <a:r>
              <a:rPr lang="en-US" altLang="en-US" sz="2400" dirty="0">
                <a:latin typeface="Perpetua" panose="02020502060401020303" pitchFamily="18" charset="0"/>
              </a:rPr>
              <a:t>: " + e);</a:t>
            </a:r>
          </a:p>
          <a:p>
            <a:r>
              <a:rPr lang="en-US" altLang="en-US" sz="2400" dirty="0">
                <a:latin typeface="Perpetua" panose="02020502060401020303" pitchFamily="18" charset="0"/>
              </a:rPr>
              <a:t>	}</a:t>
            </a:r>
          </a:p>
          <a:p>
            <a:r>
              <a:rPr lang="en-US" altLang="en-US" sz="2400" dirty="0">
                <a:latin typeface="Perpetua" panose="02020502060401020303" pitchFamily="18" charset="0"/>
              </a:rPr>
              <a:t> }</a:t>
            </a:r>
          </a:p>
          <a:p>
            <a:r>
              <a:rPr lang="en-US" altLang="en-US" sz="2400" dirty="0">
                <a:latin typeface="Perpetua" panose="02020502060401020303" pitchFamily="18" charset="0"/>
              </a:rPr>
              <a:t>}</a:t>
            </a:r>
            <a:endParaRPr lang="en-IN" sz="2400" dirty="0"/>
          </a:p>
        </p:txBody>
      </p:sp>
      <p:sp>
        <p:nvSpPr>
          <p:cNvPr id="3" name="Footer Placeholder 2">
            <a:extLst>
              <a:ext uri="{FF2B5EF4-FFF2-40B4-BE49-F238E27FC236}">
                <a16:creationId xmlns:a16="http://schemas.microsoft.com/office/drawing/2014/main" id="{D2732CAD-CCEB-4B32-A29F-AC687EB3DA77}"/>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51C83B0E-BFBC-4BCB-89A7-739A4CF22F8B}"/>
              </a:ext>
            </a:extLst>
          </p:cNvPr>
          <p:cNvSpPr>
            <a:spLocks noGrp="1"/>
          </p:cNvSpPr>
          <p:nvPr>
            <p:ph type="sldNum" sz="quarter" idx="12"/>
          </p:nvPr>
        </p:nvSpPr>
        <p:spPr/>
        <p:txBody>
          <a:bodyPr/>
          <a:lstStyle/>
          <a:p>
            <a:fld id="{5FA48C45-9521-491C-91CF-B3D0F067F577}" type="slidenum">
              <a:rPr lang="en-IN" smtClean="0"/>
              <a:t>139</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Content Placeholder 2">
            <a:extLst>
              <a:ext uri="{FF2B5EF4-FFF2-40B4-BE49-F238E27FC236}">
                <a16:creationId xmlns:a16="http://schemas.microsoft.com/office/drawing/2014/main" id="{BC138497-254B-4BE7-81FA-43B5199ADD1B}"/>
              </a:ext>
            </a:extLst>
          </p:cNvPr>
          <p:cNvSpPr>
            <a:spLocks noGrp="1" noChangeArrowheads="1"/>
          </p:cNvSpPr>
          <p:nvPr>
            <p:ph idx="1"/>
          </p:nvPr>
        </p:nvSpPr>
        <p:spPr>
          <a:xfrm>
            <a:off x="261937" y="333375"/>
            <a:ext cx="11668126" cy="5029200"/>
          </a:xfrm>
        </p:spPr>
        <p:txBody>
          <a:bodyPr>
            <a:noAutofit/>
          </a:bodyPr>
          <a:lstStyle/>
          <a:p>
            <a:pPr algn="just" eaLnBrk="1" hangingPunct="1">
              <a:buFontTx/>
              <a:buNone/>
            </a:pPr>
            <a:r>
              <a:rPr lang="en-US" altLang="en-US" b="1" dirty="0">
                <a:latin typeface="Perpetua" panose="02020502060401020303" pitchFamily="18" charset="0"/>
              </a:rPr>
              <a:t>In the previous example,</a:t>
            </a:r>
          </a:p>
          <a:p>
            <a:pPr algn="just" eaLnBrk="1" hangingPunct="1">
              <a:buFontTx/>
              <a:buNone/>
            </a:pPr>
            <a:endParaRPr lang="en-US" altLang="en-US" b="1" dirty="0">
              <a:latin typeface="Perpetua" panose="02020502060401020303" pitchFamily="18" charset="0"/>
            </a:endParaRPr>
          </a:p>
          <a:p>
            <a:pPr algn="just" eaLnBrk="1" hangingPunct="1"/>
            <a:r>
              <a:rPr lang="en-US" altLang="en-US" b="1" dirty="0" err="1">
                <a:latin typeface="Perpetua" panose="02020502060401020303" pitchFamily="18" charset="0"/>
              </a:rPr>
              <a:t>weightbox</a:t>
            </a:r>
            <a:r>
              <a:rPr lang="en-US" altLang="en-US" b="1" dirty="0">
                <a:latin typeface="Perpetua" panose="02020502060401020303" pitchFamily="18" charset="0"/>
              </a:rPr>
              <a:t> </a:t>
            </a:r>
            <a:r>
              <a:rPr lang="en-US" altLang="en-US" dirty="0">
                <a:latin typeface="Perpetua" panose="02020502060401020303" pitchFamily="18" charset="0"/>
              </a:rPr>
              <a:t>is a reference to </a:t>
            </a:r>
            <a:r>
              <a:rPr lang="en-US" altLang="en-US" b="1" dirty="0" err="1">
                <a:latin typeface="Perpetua" panose="02020502060401020303" pitchFamily="18" charset="0"/>
              </a:rPr>
              <a:t>BoxWeight</a:t>
            </a:r>
            <a:r>
              <a:rPr lang="en-US" altLang="en-US" dirty="0">
                <a:latin typeface="Perpetua" panose="02020502060401020303" pitchFamily="18" charset="0"/>
              </a:rPr>
              <a:t> objects and </a:t>
            </a:r>
            <a:r>
              <a:rPr lang="en-US" altLang="en-US" b="1" dirty="0" err="1">
                <a:latin typeface="Perpetua" panose="02020502060401020303" pitchFamily="18" charset="0"/>
              </a:rPr>
              <a:t>plainbox</a:t>
            </a:r>
            <a:r>
              <a:rPr lang="en-US" altLang="en-US" dirty="0">
                <a:latin typeface="Perpetua" panose="02020502060401020303" pitchFamily="18" charset="0"/>
              </a:rPr>
              <a:t> is a reference to </a:t>
            </a:r>
            <a:r>
              <a:rPr lang="en-US" altLang="en-US" b="1" dirty="0">
                <a:latin typeface="Perpetua" panose="02020502060401020303" pitchFamily="18" charset="0"/>
              </a:rPr>
              <a:t>Box</a:t>
            </a:r>
            <a:r>
              <a:rPr lang="en-US" altLang="en-US" dirty="0">
                <a:latin typeface="Perpetua" panose="02020502060401020303" pitchFamily="18" charset="0"/>
              </a:rPr>
              <a:t> objects. Since </a:t>
            </a:r>
            <a:r>
              <a:rPr lang="en-US" altLang="en-US" b="1" dirty="0" err="1">
                <a:latin typeface="Perpetua" panose="02020502060401020303" pitchFamily="18" charset="0"/>
              </a:rPr>
              <a:t>BoxWeight</a:t>
            </a:r>
            <a:r>
              <a:rPr lang="en-US" altLang="en-US" dirty="0">
                <a:latin typeface="Perpetua" panose="02020502060401020303" pitchFamily="18" charset="0"/>
              </a:rPr>
              <a:t> is a subclass of </a:t>
            </a:r>
            <a:r>
              <a:rPr lang="en-US" altLang="en-US" b="1" dirty="0">
                <a:latin typeface="Perpetua" panose="02020502060401020303" pitchFamily="18" charset="0"/>
              </a:rPr>
              <a:t>Box</a:t>
            </a:r>
            <a:r>
              <a:rPr lang="en-US" altLang="en-US" dirty="0">
                <a:latin typeface="Perpetua" panose="02020502060401020303" pitchFamily="18" charset="0"/>
              </a:rPr>
              <a:t>, it is permissible to assign </a:t>
            </a:r>
            <a:r>
              <a:rPr lang="en-US" altLang="en-US" b="1" dirty="0" err="1">
                <a:latin typeface="Perpetua" panose="02020502060401020303" pitchFamily="18" charset="0"/>
              </a:rPr>
              <a:t>plainbox</a:t>
            </a:r>
            <a:r>
              <a:rPr lang="en-US" altLang="en-US" dirty="0">
                <a:latin typeface="Perpetua" panose="02020502060401020303" pitchFamily="18" charset="0"/>
              </a:rPr>
              <a:t> a reference to the </a:t>
            </a:r>
            <a:r>
              <a:rPr lang="en-US" altLang="en-US" b="1" dirty="0" err="1">
                <a:latin typeface="Perpetua" panose="02020502060401020303" pitchFamily="18" charset="0"/>
              </a:rPr>
              <a:t>weightbox</a:t>
            </a:r>
            <a:r>
              <a:rPr lang="en-US" altLang="en-US" b="1" dirty="0">
                <a:latin typeface="Perpetua" panose="02020502060401020303" pitchFamily="18" charset="0"/>
              </a:rPr>
              <a:t> </a:t>
            </a:r>
            <a:r>
              <a:rPr lang="en-US" altLang="en-US" dirty="0">
                <a:latin typeface="Perpetua" panose="02020502060401020303" pitchFamily="18" charset="0"/>
              </a:rPr>
              <a:t>object.</a:t>
            </a:r>
          </a:p>
          <a:p>
            <a:pPr algn="just" eaLnBrk="1" hangingPunct="1"/>
            <a:r>
              <a:rPr lang="en-US" altLang="en-US" dirty="0">
                <a:latin typeface="Perpetua" panose="02020502060401020303" pitchFamily="18" charset="0"/>
              </a:rPr>
              <a:t>The </a:t>
            </a:r>
            <a:r>
              <a:rPr lang="en-US" altLang="en-US" b="1" dirty="0">
                <a:latin typeface="Perpetua" panose="02020502060401020303" pitchFamily="18" charset="0"/>
              </a:rPr>
              <a:t>type of the reference variable </a:t>
            </a:r>
            <a:r>
              <a:rPr lang="en-US" altLang="en-US" dirty="0">
                <a:latin typeface="Perpetua" panose="02020502060401020303" pitchFamily="18" charset="0"/>
              </a:rPr>
              <a:t>(not the type of the object) determines what members can be accessed.</a:t>
            </a:r>
          </a:p>
          <a:p>
            <a:pPr algn="just" eaLnBrk="1" hangingPunct="1">
              <a:buFontTx/>
              <a:buNone/>
            </a:pPr>
            <a:r>
              <a:rPr lang="en-US" altLang="en-US" dirty="0">
                <a:latin typeface="Perpetua" panose="02020502060401020303" pitchFamily="18" charset="0"/>
              </a:rPr>
              <a:t>   </a:t>
            </a:r>
            <a:r>
              <a:rPr lang="en-US" altLang="en-US" dirty="0" err="1">
                <a:latin typeface="Perpetua" panose="02020502060401020303" pitchFamily="18" charset="0"/>
              </a:rPr>
              <a:t>i.e</a:t>
            </a:r>
            <a:r>
              <a:rPr lang="en-US" altLang="en-US" dirty="0">
                <a:latin typeface="Perpetua" panose="02020502060401020303" pitchFamily="18" charset="0"/>
              </a:rPr>
              <a:t>, when a reference to a subclass object is assigned to a superclass reference variable, </a:t>
            </a:r>
            <a:r>
              <a:rPr lang="en-US" altLang="en-US" dirty="0">
                <a:solidFill>
                  <a:srgbClr val="FF0000"/>
                </a:solidFill>
                <a:latin typeface="Perpetua" panose="02020502060401020303" pitchFamily="18" charset="0"/>
              </a:rPr>
              <a:t>we will have access to only those parts of the </a:t>
            </a:r>
            <a:r>
              <a:rPr lang="en-US" altLang="en-US" b="1" dirty="0">
                <a:solidFill>
                  <a:srgbClr val="FF0000"/>
                </a:solidFill>
                <a:latin typeface="Perpetua" panose="02020502060401020303" pitchFamily="18" charset="0"/>
              </a:rPr>
              <a:t>object defined by the superclass</a:t>
            </a:r>
            <a:r>
              <a:rPr lang="en-US" altLang="en-US" dirty="0">
                <a:solidFill>
                  <a:srgbClr val="FF0000"/>
                </a:solidFill>
                <a:latin typeface="Perpetua" panose="02020502060401020303" pitchFamily="18" charset="0"/>
              </a:rPr>
              <a:t>.</a:t>
            </a:r>
          </a:p>
          <a:p>
            <a:pPr algn="just" eaLnBrk="1" hangingPunct="1">
              <a:buFontTx/>
              <a:buNone/>
            </a:pPr>
            <a:r>
              <a:rPr lang="en-US" altLang="en-US" dirty="0">
                <a:latin typeface="Perpetua" panose="02020502060401020303" pitchFamily="18" charset="0"/>
              </a:rPr>
              <a:t>   Hence </a:t>
            </a:r>
            <a:r>
              <a:rPr lang="en-US" altLang="en-US" b="1" dirty="0" err="1">
                <a:latin typeface="Perpetua" panose="02020502060401020303" pitchFamily="18" charset="0"/>
              </a:rPr>
              <a:t>plainbox</a:t>
            </a:r>
            <a:r>
              <a:rPr lang="en-US" altLang="en-US" dirty="0">
                <a:latin typeface="Perpetua" panose="02020502060401020303" pitchFamily="18" charset="0"/>
              </a:rPr>
              <a:t> can’t access </a:t>
            </a:r>
            <a:r>
              <a:rPr lang="en-US" altLang="en-US" b="1" dirty="0">
                <a:latin typeface="Perpetua" panose="02020502060401020303" pitchFamily="18" charset="0"/>
              </a:rPr>
              <a:t>weight</a:t>
            </a:r>
            <a:r>
              <a:rPr lang="en-US" altLang="en-US" dirty="0">
                <a:latin typeface="Perpetua" panose="02020502060401020303" pitchFamily="18" charset="0"/>
              </a:rPr>
              <a:t> even when it refers to a </a:t>
            </a:r>
            <a:r>
              <a:rPr lang="en-US" altLang="en-US" b="1" dirty="0" err="1">
                <a:latin typeface="Perpetua" panose="02020502060401020303" pitchFamily="18" charset="0"/>
              </a:rPr>
              <a:t>BoxWeight</a:t>
            </a:r>
            <a:r>
              <a:rPr lang="en-US" altLang="en-US" b="1" dirty="0">
                <a:latin typeface="Perpetua" panose="02020502060401020303" pitchFamily="18" charset="0"/>
              </a:rPr>
              <a:t> </a:t>
            </a:r>
            <a:r>
              <a:rPr lang="en-US" altLang="en-US" dirty="0">
                <a:latin typeface="Perpetua" panose="02020502060401020303" pitchFamily="18" charset="0"/>
              </a:rPr>
              <a:t>object. </a:t>
            </a:r>
          </a:p>
          <a:p>
            <a:pPr algn="just" eaLnBrk="1" hangingPunct="1"/>
            <a:endParaRPr lang="en-US" altLang="en-US" dirty="0">
              <a:latin typeface="Perpetua" panose="02020502060401020303" pitchFamily="18" charset="0"/>
            </a:endParaRPr>
          </a:p>
        </p:txBody>
      </p:sp>
      <p:sp>
        <p:nvSpPr>
          <p:cNvPr id="2" name="Footer Placeholder 1">
            <a:extLst>
              <a:ext uri="{FF2B5EF4-FFF2-40B4-BE49-F238E27FC236}">
                <a16:creationId xmlns:a16="http://schemas.microsoft.com/office/drawing/2014/main" id="{EB21433A-146F-4DD6-A340-CDE8FB058494}"/>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E9F951A6-5CC6-4DE7-A7A8-28627AECBF90}"/>
              </a:ext>
            </a:extLst>
          </p:cNvPr>
          <p:cNvSpPr>
            <a:spLocks noGrp="1"/>
          </p:cNvSpPr>
          <p:nvPr>
            <p:ph type="sldNum" sz="quarter" idx="12"/>
          </p:nvPr>
        </p:nvSpPr>
        <p:spPr/>
        <p:txBody>
          <a:bodyPr/>
          <a:lstStyle/>
          <a:p>
            <a:fld id="{5FA48C45-9521-491C-91CF-B3D0F067F577}" type="slidenum">
              <a:rPr lang="en-IN" smtClean="0"/>
              <a:t>14</a:t>
            </a:fld>
            <a:endParaRPr lang="en-IN"/>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660343B6-2C7A-4992-A386-DCDAC8B16E50}"/>
              </a:ext>
            </a:extLst>
          </p:cNvPr>
          <p:cNvSpPr>
            <a:spLocks noGrp="1"/>
          </p:cNvSpPr>
          <p:nvPr>
            <p:ph type="title"/>
          </p:nvPr>
        </p:nvSpPr>
        <p:spPr>
          <a:xfrm>
            <a:off x="295275" y="236537"/>
            <a:ext cx="10515600" cy="768349"/>
          </a:xfrm>
        </p:spPr>
        <p:txBody>
          <a:bodyPr>
            <a:normAutofit/>
          </a:bodyPr>
          <a:lstStyle/>
          <a:p>
            <a:r>
              <a:rPr lang="en-US" altLang="en-US" sz="3200" b="1" dirty="0">
                <a:latin typeface="Perpetua" panose="02020502060401020303" pitchFamily="18" charset="0"/>
              </a:rPr>
              <a:t>Exception Hierarchy</a:t>
            </a:r>
          </a:p>
        </p:txBody>
      </p:sp>
      <p:pic>
        <p:nvPicPr>
          <p:cNvPr id="28675" name="Content Placeholder 3">
            <a:extLst>
              <a:ext uri="{FF2B5EF4-FFF2-40B4-BE49-F238E27FC236}">
                <a16:creationId xmlns:a16="http://schemas.microsoft.com/office/drawing/2014/main" id="{A55F7B89-63AD-4EBF-B6B7-D6C864EF495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04814" y="1295401"/>
            <a:ext cx="8096249" cy="5250600"/>
          </a:xfrm>
        </p:spPr>
      </p:pic>
      <p:sp>
        <p:nvSpPr>
          <p:cNvPr id="2" name="Footer Placeholder 1">
            <a:extLst>
              <a:ext uri="{FF2B5EF4-FFF2-40B4-BE49-F238E27FC236}">
                <a16:creationId xmlns:a16="http://schemas.microsoft.com/office/drawing/2014/main" id="{0B3E321A-1E69-4FFE-8C2F-17B650441729}"/>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E2011686-B1A3-4ACF-B979-BD49CDD48FE9}"/>
              </a:ext>
            </a:extLst>
          </p:cNvPr>
          <p:cNvSpPr>
            <a:spLocks noGrp="1"/>
          </p:cNvSpPr>
          <p:nvPr>
            <p:ph type="sldNum" sz="quarter" idx="12"/>
          </p:nvPr>
        </p:nvSpPr>
        <p:spPr/>
        <p:txBody>
          <a:bodyPr/>
          <a:lstStyle/>
          <a:p>
            <a:fld id="{5FA48C45-9521-491C-91CF-B3D0F067F577}" type="slidenum">
              <a:rPr lang="en-IN" smtClean="0"/>
              <a:t>140</a:t>
            </a:fld>
            <a:endParaRPr lang="en-IN"/>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203D51CE-DB5A-42F3-9D17-2A32373C8340}"/>
              </a:ext>
            </a:extLst>
          </p:cNvPr>
          <p:cNvSpPr>
            <a:spLocks noGrp="1"/>
          </p:cNvSpPr>
          <p:nvPr>
            <p:ph type="title"/>
          </p:nvPr>
        </p:nvSpPr>
        <p:spPr>
          <a:xfrm>
            <a:off x="176213" y="481012"/>
            <a:ext cx="8991600" cy="381000"/>
          </a:xfrm>
        </p:spPr>
        <p:txBody>
          <a:bodyPr>
            <a:noAutofit/>
          </a:bodyPr>
          <a:lstStyle/>
          <a:p>
            <a:pPr eaLnBrk="1" hangingPunct="1"/>
            <a:r>
              <a:rPr lang="en-US" altLang="en-US" sz="3200" b="1" dirty="0">
                <a:latin typeface="Perpetua" panose="02020502060401020303" pitchFamily="18" charset="0"/>
              </a:rPr>
              <a:t>throws</a:t>
            </a:r>
            <a:br>
              <a:rPr lang="en-US" altLang="en-US" sz="3200" b="1" dirty="0">
                <a:latin typeface="Perpetua" panose="02020502060401020303" pitchFamily="18" charset="0"/>
              </a:rPr>
            </a:br>
            <a:endParaRPr lang="en-US" altLang="en-US" sz="3200" b="1" dirty="0">
              <a:latin typeface="Perpetua" panose="02020502060401020303" pitchFamily="18" charset="0"/>
            </a:endParaRPr>
          </a:p>
        </p:txBody>
      </p:sp>
      <p:sp>
        <p:nvSpPr>
          <p:cNvPr id="29699" name="Content Placeholder 2">
            <a:extLst>
              <a:ext uri="{FF2B5EF4-FFF2-40B4-BE49-F238E27FC236}">
                <a16:creationId xmlns:a16="http://schemas.microsoft.com/office/drawing/2014/main" id="{BAF10E99-B2A1-4C73-AB7F-D9824407B2AF}"/>
              </a:ext>
            </a:extLst>
          </p:cNvPr>
          <p:cNvSpPr>
            <a:spLocks noGrp="1"/>
          </p:cNvSpPr>
          <p:nvPr>
            <p:ph idx="1"/>
          </p:nvPr>
        </p:nvSpPr>
        <p:spPr>
          <a:xfrm>
            <a:off x="328612" y="862012"/>
            <a:ext cx="11515725" cy="3048000"/>
          </a:xfrm>
        </p:spPr>
        <p:txBody>
          <a:bodyPr>
            <a:noAutofit/>
          </a:bodyPr>
          <a:lstStyle/>
          <a:p>
            <a:pPr eaLnBrk="1" hangingPunct="1">
              <a:buFontTx/>
              <a:buNone/>
            </a:pPr>
            <a:endParaRPr lang="en-US" altLang="en-US" sz="2400" dirty="0">
              <a:latin typeface="Perpetua" panose="02020502060401020303" pitchFamily="18" charset="0"/>
            </a:endParaRPr>
          </a:p>
          <a:p>
            <a:pPr algn="just" eaLnBrk="1" hangingPunct="1">
              <a:buFontTx/>
              <a:buNone/>
            </a:pPr>
            <a:r>
              <a:rPr lang="en-US" altLang="en-US" sz="2400" dirty="0">
                <a:latin typeface="Perpetua" panose="02020502060401020303" pitchFamily="18" charset="0"/>
              </a:rPr>
              <a:t>If a method is capable of causing an exception that it does not handle, it must specify this behavior so that callers of the method can guard themselves against that exception.</a:t>
            </a:r>
          </a:p>
          <a:p>
            <a:pPr algn="just" eaLnBrk="1" hangingPunct="1">
              <a:buFontTx/>
              <a:buNone/>
            </a:pPr>
            <a:endParaRPr lang="en-US" altLang="en-US" sz="2400" dirty="0">
              <a:latin typeface="Perpetua" panose="02020502060401020303" pitchFamily="18" charset="0"/>
            </a:endParaRPr>
          </a:p>
          <a:p>
            <a:pPr algn="just" eaLnBrk="1" hangingPunct="1">
              <a:buFontTx/>
              <a:buNone/>
            </a:pPr>
            <a:r>
              <a:rPr lang="en-US" altLang="en-US" sz="2400" dirty="0">
                <a:latin typeface="Perpetua" panose="02020502060401020303" pitchFamily="18" charset="0"/>
              </a:rPr>
              <a:t>We can  do this by including a </a:t>
            </a:r>
            <a:r>
              <a:rPr lang="en-US" altLang="en-US" sz="2400" dirty="0">
                <a:solidFill>
                  <a:srgbClr val="FF0000"/>
                </a:solidFill>
                <a:latin typeface="Perpetua" panose="02020502060401020303" pitchFamily="18" charset="0"/>
              </a:rPr>
              <a:t>throws</a:t>
            </a:r>
            <a:r>
              <a:rPr lang="en-US" altLang="en-US" sz="2400" dirty="0">
                <a:latin typeface="Perpetua" panose="02020502060401020303" pitchFamily="18" charset="0"/>
              </a:rPr>
              <a:t> clause in the method’s declaration. </a:t>
            </a:r>
          </a:p>
          <a:p>
            <a:pPr algn="just" eaLnBrk="1" hangingPunct="1">
              <a:buFontTx/>
              <a:buNone/>
            </a:pPr>
            <a:endParaRPr lang="en-US" altLang="en-US" sz="2400" dirty="0">
              <a:latin typeface="Perpetua" panose="02020502060401020303" pitchFamily="18" charset="0"/>
            </a:endParaRPr>
          </a:p>
          <a:p>
            <a:pPr algn="just" eaLnBrk="1" hangingPunct="1">
              <a:buFontTx/>
              <a:buNone/>
            </a:pPr>
            <a:r>
              <a:rPr lang="en-US" altLang="en-US" sz="2400" dirty="0">
                <a:latin typeface="Perpetua" panose="02020502060401020303" pitchFamily="18" charset="0"/>
              </a:rPr>
              <a:t>A </a:t>
            </a:r>
            <a:r>
              <a:rPr lang="en-US" altLang="en-US" sz="2400" dirty="0">
                <a:solidFill>
                  <a:srgbClr val="FF0000"/>
                </a:solidFill>
                <a:latin typeface="Perpetua" panose="02020502060401020303" pitchFamily="18" charset="0"/>
              </a:rPr>
              <a:t>throws</a:t>
            </a:r>
            <a:r>
              <a:rPr lang="en-US" altLang="en-US" sz="2400" dirty="0">
                <a:latin typeface="Perpetua" panose="02020502060401020303" pitchFamily="18" charset="0"/>
              </a:rPr>
              <a:t> clause lists the types of exceptions that a method might throw.</a:t>
            </a:r>
          </a:p>
          <a:p>
            <a:pPr eaLnBrk="1" hangingPunct="1"/>
            <a:endParaRPr lang="en-US" altLang="en-US"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A8FF5544-4E21-4716-BDFB-3D3131724263}"/>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CD44A455-7C63-4106-B636-B238B0FE3CB7}"/>
              </a:ext>
            </a:extLst>
          </p:cNvPr>
          <p:cNvSpPr>
            <a:spLocks noGrp="1"/>
          </p:cNvSpPr>
          <p:nvPr>
            <p:ph type="sldNum" sz="quarter" idx="12"/>
          </p:nvPr>
        </p:nvSpPr>
        <p:spPr/>
        <p:txBody>
          <a:bodyPr/>
          <a:lstStyle/>
          <a:p>
            <a:fld id="{5FA48C45-9521-491C-91CF-B3D0F067F577}" type="slidenum">
              <a:rPr lang="en-IN" smtClean="0"/>
              <a:t>141</a:t>
            </a:fld>
            <a:endParaRPr lang="en-IN"/>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a:extLst>
              <a:ext uri="{FF2B5EF4-FFF2-40B4-BE49-F238E27FC236}">
                <a16:creationId xmlns:a16="http://schemas.microsoft.com/office/drawing/2014/main" id="{629E46B3-271A-4909-9083-30381CF0477D}"/>
              </a:ext>
            </a:extLst>
          </p:cNvPr>
          <p:cNvSpPr>
            <a:spLocks noGrp="1"/>
          </p:cNvSpPr>
          <p:nvPr>
            <p:ph idx="1"/>
          </p:nvPr>
        </p:nvSpPr>
        <p:spPr>
          <a:xfrm>
            <a:off x="338137" y="457200"/>
            <a:ext cx="11534775" cy="2971800"/>
          </a:xfrm>
        </p:spPr>
        <p:txBody>
          <a:bodyPr>
            <a:noAutofit/>
          </a:bodyPr>
          <a:lstStyle/>
          <a:p>
            <a:pPr eaLnBrk="1" hangingPunct="1">
              <a:buFontTx/>
              <a:buNone/>
            </a:pPr>
            <a:r>
              <a:rPr lang="en-US" altLang="en-US" sz="2400" dirty="0">
                <a:latin typeface="Perpetua" panose="02020502060401020303" pitchFamily="18" charset="0"/>
              </a:rPr>
              <a:t>This is the general form of a method declaration that includes a throws clause:</a:t>
            </a:r>
          </a:p>
          <a:p>
            <a:pPr eaLnBrk="1" hangingPunct="1">
              <a:buFontTx/>
              <a:buNone/>
            </a:pPr>
            <a:endParaRPr lang="en-US" altLang="en-US" sz="2400" i="1" dirty="0">
              <a:latin typeface="Perpetua" panose="02020502060401020303" pitchFamily="18" charset="0"/>
            </a:endParaRPr>
          </a:p>
          <a:p>
            <a:pPr eaLnBrk="1" hangingPunct="1">
              <a:buFontTx/>
              <a:buNone/>
            </a:pPr>
            <a:r>
              <a:rPr lang="en-US" altLang="en-US" sz="2400" i="1" dirty="0">
                <a:latin typeface="Perpetua" panose="02020502060401020303" pitchFamily="18" charset="0"/>
              </a:rPr>
              <a:t>type method-name(parameter-list) </a:t>
            </a:r>
            <a:r>
              <a:rPr lang="en-US" altLang="en-US" sz="2400" i="1" dirty="0">
                <a:solidFill>
                  <a:srgbClr val="FF0000"/>
                </a:solidFill>
                <a:latin typeface="Perpetua" panose="02020502060401020303" pitchFamily="18" charset="0"/>
              </a:rPr>
              <a:t>throws</a:t>
            </a:r>
            <a:r>
              <a:rPr lang="en-US" altLang="en-US" sz="2400" i="1" dirty="0">
                <a:latin typeface="Perpetua" panose="02020502060401020303" pitchFamily="18" charset="0"/>
              </a:rPr>
              <a:t> exception-list</a:t>
            </a:r>
          </a:p>
          <a:p>
            <a:pPr eaLnBrk="1" hangingPunct="1">
              <a:buFontTx/>
              <a:buNone/>
            </a:pPr>
            <a:r>
              <a:rPr lang="en-US" altLang="en-US" sz="2400" dirty="0">
                <a:latin typeface="Perpetua" panose="02020502060401020303" pitchFamily="18" charset="0"/>
              </a:rPr>
              <a:t>{</a:t>
            </a:r>
          </a:p>
          <a:p>
            <a:pPr eaLnBrk="1" hangingPunct="1">
              <a:buFontTx/>
              <a:buNone/>
            </a:pPr>
            <a:r>
              <a:rPr lang="en-US" altLang="en-US" sz="2400" dirty="0">
                <a:latin typeface="Perpetua" panose="02020502060401020303" pitchFamily="18" charset="0"/>
              </a:rPr>
              <a:t>           // body of method</a:t>
            </a:r>
          </a:p>
          <a:p>
            <a:pPr eaLnBrk="1" hangingPunct="1">
              <a:buFontTx/>
              <a:buNone/>
            </a:pPr>
            <a:r>
              <a:rPr lang="en-US" altLang="en-US" sz="2400" dirty="0">
                <a:latin typeface="Perpetua" panose="02020502060401020303" pitchFamily="18" charset="0"/>
              </a:rPr>
              <a:t>}</a:t>
            </a:r>
          </a:p>
          <a:p>
            <a:pPr eaLnBrk="1" hangingPunct="1">
              <a:buFontTx/>
              <a:buNone/>
            </a:pPr>
            <a:endParaRPr lang="en-US" altLang="en-US" sz="2400" dirty="0">
              <a:latin typeface="Perpetua" panose="02020502060401020303" pitchFamily="18" charset="0"/>
            </a:endParaRPr>
          </a:p>
          <a:p>
            <a:pPr eaLnBrk="1" hangingPunct="1">
              <a:buFontTx/>
              <a:buNone/>
            </a:pPr>
            <a:r>
              <a:rPr lang="en-US" altLang="en-US" sz="2400" dirty="0">
                <a:solidFill>
                  <a:srgbClr val="FF0000"/>
                </a:solidFill>
                <a:latin typeface="Perpetua" panose="02020502060401020303" pitchFamily="18" charset="0"/>
              </a:rPr>
              <a:t>Here, </a:t>
            </a:r>
            <a:r>
              <a:rPr lang="en-US" altLang="en-US" sz="2400" i="1" dirty="0">
                <a:solidFill>
                  <a:srgbClr val="FF0000"/>
                </a:solidFill>
                <a:latin typeface="Perpetua" panose="02020502060401020303" pitchFamily="18" charset="0"/>
              </a:rPr>
              <a:t>exception-list is a comma-separated list of the exceptions that a method can throw.</a:t>
            </a:r>
          </a:p>
          <a:p>
            <a:pPr eaLnBrk="1" hangingPunct="1"/>
            <a:endParaRPr lang="en-US" altLang="en-US"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739EBBEF-1754-4075-8642-2CA945541D4E}"/>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CFD6E477-BDC4-4EA4-97AF-E2261086DDEF}"/>
              </a:ext>
            </a:extLst>
          </p:cNvPr>
          <p:cNvSpPr>
            <a:spLocks noGrp="1"/>
          </p:cNvSpPr>
          <p:nvPr>
            <p:ph type="sldNum" sz="quarter" idx="12"/>
          </p:nvPr>
        </p:nvSpPr>
        <p:spPr/>
        <p:txBody>
          <a:bodyPr/>
          <a:lstStyle/>
          <a:p>
            <a:fld id="{5FA48C45-9521-491C-91CF-B3D0F067F577}" type="slidenum">
              <a:rPr lang="en-IN" smtClean="0"/>
              <a:t>142</a:t>
            </a:fld>
            <a:endParaRPr lang="en-IN"/>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a:extLst>
              <a:ext uri="{FF2B5EF4-FFF2-40B4-BE49-F238E27FC236}">
                <a16:creationId xmlns:a16="http://schemas.microsoft.com/office/drawing/2014/main" id="{EF6FB5CD-7EE3-4DD3-BBE4-B869F4EA6A20}"/>
              </a:ext>
            </a:extLst>
          </p:cNvPr>
          <p:cNvSpPr>
            <a:spLocks noGrp="1"/>
          </p:cNvSpPr>
          <p:nvPr>
            <p:ph idx="1"/>
          </p:nvPr>
        </p:nvSpPr>
        <p:spPr>
          <a:xfrm>
            <a:off x="328613" y="385763"/>
            <a:ext cx="8305800" cy="3886200"/>
          </a:xfrm>
        </p:spPr>
        <p:txBody>
          <a:bodyPr>
            <a:noAutofit/>
          </a:bodyPr>
          <a:lstStyle/>
          <a:p>
            <a:pPr eaLnBrk="1" hangingPunct="1">
              <a:buFontTx/>
              <a:buNone/>
            </a:pPr>
            <a:r>
              <a:rPr lang="en-US" altLang="en-US" sz="2400" dirty="0">
                <a:latin typeface="Perpetua" panose="02020502060401020303" pitchFamily="18" charset="0"/>
              </a:rPr>
              <a:t>// This program contains an error and will not compile.</a:t>
            </a:r>
          </a:p>
          <a:p>
            <a:pPr eaLnBrk="1" hangingPunct="1">
              <a:buFontTx/>
              <a:buNone/>
            </a:pPr>
            <a:r>
              <a:rPr lang="en-US" altLang="en-US" sz="2400" dirty="0">
                <a:latin typeface="Perpetua" panose="02020502060401020303" pitchFamily="18" charset="0"/>
              </a:rPr>
              <a:t>class </a:t>
            </a:r>
            <a:r>
              <a:rPr lang="en-US" altLang="en-US" sz="2400" dirty="0" err="1">
                <a:latin typeface="Perpetua" panose="02020502060401020303" pitchFamily="18" charset="0"/>
              </a:rPr>
              <a:t>ThrowsDemo</a:t>
            </a: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a:t>
            </a:r>
          </a:p>
          <a:p>
            <a:pPr eaLnBrk="1" hangingPunct="1">
              <a:buFontTx/>
              <a:buNone/>
            </a:pPr>
            <a:r>
              <a:rPr lang="en-US" altLang="en-US" sz="2400" dirty="0">
                <a:latin typeface="Perpetua" panose="02020502060401020303" pitchFamily="18" charset="0"/>
              </a:rPr>
              <a:t>	  static void </a:t>
            </a:r>
            <a:r>
              <a:rPr lang="en-US" altLang="en-US" sz="2400" dirty="0" err="1">
                <a:latin typeface="Perpetua" panose="02020502060401020303" pitchFamily="18" charset="0"/>
              </a:rPr>
              <a:t>throwOne</a:t>
            </a: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("Inside </a:t>
            </a:r>
            <a:r>
              <a:rPr lang="en-US" altLang="en-US" sz="2400" dirty="0" err="1">
                <a:latin typeface="Perpetua" panose="02020502060401020303" pitchFamily="18" charset="0"/>
              </a:rPr>
              <a:t>throwOne</a:t>
            </a:r>
            <a:r>
              <a:rPr lang="en-US" altLang="en-US" sz="2400" dirty="0">
                <a:latin typeface="Perpetua" panose="02020502060401020303" pitchFamily="18" charset="0"/>
              </a:rPr>
              <a:t>.");</a:t>
            </a:r>
          </a:p>
          <a:p>
            <a:pPr eaLnBrk="1" hangingPunct="1">
              <a:buFontTx/>
              <a:buNone/>
            </a:pPr>
            <a:r>
              <a:rPr lang="en-US" altLang="en-US" sz="2400" dirty="0">
                <a:latin typeface="Perpetua" panose="02020502060401020303" pitchFamily="18" charset="0"/>
              </a:rPr>
              <a:t>		throw new </a:t>
            </a:r>
            <a:r>
              <a:rPr lang="en-US" altLang="en-US" sz="2400" dirty="0" err="1">
                <a:latin typeface="Perpetua" panose="02020502060401020303" pitchFamily="18" charset="0"/>
              </a:rPr>
              <a:t>IllegalAccessException</a:t>
            </a:r>
            <a:r>
              <a:rPr lang="en-US" altLang="en-US" sz="2400" dirty="0">
                <a:latin typeface="Perpetua" panose="02020502060401020303" pitchFamily="18" charset="0"/>
              </a:rPr>
              <a:t>("demo");</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public static void main(String </a:t>
            </a:r>
            <a:r>
              <a:rPr lang="en-US" altLang="en-US" sz="2400" dirty="0" err="1">
                <a:latin typeface="Perpetua" panose="02020502060401020303" pitchFamily="18" charset="0"/>
              </a:rPr>
              <a:t>args</a:t>
            </a: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throwOne</a:t>
            </a:r>
            <a:r>
              <a:rPr lang="en-US" altLang="en-US" sz="2400" dirty="0">
                <a:latin typeface="Perpetua" panose="02020502060401020303" pitchFamily="18" charset="0"/>
              </a:rPr>
              <a:t>();</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a:t>
            </a:r>
          </a:p>
          <a:p>
            <a:pPr eaLnBrk="1" hangingPunct="1"/>
            <a:endParaRPr lang="en-US" altLang="en-US"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BFB054FD-7C8B-4D45-9441-0D44123C1BFD}"/>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CA62E9A2-F233-4EE1-A74C-2AFD86F84EA7}"/>
              </a:ext>
            </a:extLst>
          </p:cNvPr>
          <p:cNvSpPr>
            <a:spLocks noGrp="1"/>
          </p:cNvSpPr>
          <p:nvPr>
            <p:ph type="sldNum" sz="quarter" idx="12"/>
          </p:nvPr>
        </p:nvSpPr>
        <p:spPr/>
        <p:txBody>
          <a:bodyPr/>
          <a:lstStyle/>
          <a:p>
            <a:fld id="{5FA48C45-9521-491C-91CF-B3D0F067F577}" type="slidenum">
              <a:rPr lang="en-IN" smtClean="0"/>
              <a:t>143</a:t>
            </a:fld>
            <a:endParaRPr lang="en-IN"/>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a:extLst>
              <a:ext uri="{FF2B5EF4-FFF2-40B4-BE49-F238E27FC236}">
                <a16:creationId xmlns:a16="http://schemas.microsoft.com/office/drawing/2014/main" id="{FA3A9C3C-0080-42C9-8896-1C4ADFFC0D74}"/>
              </a:ext>
            </a:extLst>
          </p:cNvPr>
          <p:cNvSpPr>
            <a:spLocks noGrp="1"/>
          </p:cNvSpPr>
          <p:nvPr>
            <p:ph idx="1"/>
          </p:nvPr>
        </p:nvSpPr>
        <p:spPr>
          <a:xfrm>
            <a:off x="323850" y="261937"/>
            <a:ext cx="8610600" cy="5562600"/>
          </a:xfrm>
        </p:spPr>
        <p:txBody>
          <a:bodyPr>
            <a:noAutofit/>
          </a:bodyPr>
          <a:lstStyle/>
          <a:p>
            <a:pPr eaLnBrk="1" hangingPunct="1">
              <a:spcBef>
                <a:spcPts val="600"/>
              </a:spcBef>
              <a:buFontTx/>
              <a:buNone/>
            </a:pPr>
            <a:r>
              <a:rPr lang="en-US" altLang="en-US" sz="2000" dirty="0">
                <a:latin typeface="Perpetua" panose="02020502060401020303" pitchFamily="18" charset="0"/>
              </a:rPr>
              <a:t>// This is now correct.</a:t>
            </a:r>
          </a:p>
          <a:p>
            <a:pPr eaLnBrk="1" hangingPunct="1">
              <a:spcBef>
                <a:spcPts val="600"/>
              </a:spcBef>
              <a:buFontTx/>
              <a:buNone/>
            </a:pPr>
            <a:r>
              <a:rPr lang="en-US" altLang="en-US" sz="2000" dirty="0">
                <a:latin typeface="Perpetua" panose="02020502060401020303" pitchFamily="18" charset="0"/>
              </a:rPr>
              <a:t>class </a:t>
            </a:r>
            <a:r>
              <a:rPr lang="en-US" altLang="en-US" sz="2000" dirty="0" err="1">
                <a:latin typeface="Perpetua" panose="02020502060401020303" pitchFamily="18" charset="0"/>
              </a:rPr>
              <a:t>ThrowsDemo</a:t>
            </a:r>
            <a:r>
              <a:rPr lang="en-US" altLang="en-US" sz="2000" dirty="0">
                <a:latin typeface="Perpetua" panose="02020502060401020303" pitchFamily="18" charset="0"/>
              </a:rPr>
              <a:t> </a:t>
            </a:r>
          </a:p>
          <a:p>
            <a:pPr eaLnBrk="1" hangingPunct="1">
              <a:spcBef>
                <a:spcPts val="600"/>
              </a:spcBef>
              <a:buFontTx/>
              <a:buNone/>
            </a:pPr>
            <a:r>
              <a:rPr lang="en-US" altLang="en-US" sz="2000" dirty="0">
                <a:latin typeface="Perpetua" panose="02020502060401020303" pitchFamily="18" charset="0"/>
              </a:rPr>
              <a:t>{</a:t>
            </a:r>
          </a:p>
          <a:p>
            <a:pPr eaLnBrk="1" hangingPunct="1">
              <a:spcBef>
                <a:spcPts val="600"/>
              </a:spcBef>
              <a:buFontTx/>
              <a:buNone/>
            </a:pPr>
            <a:r>
              <a:rPr lang="en-US" altLang="en-US" sz="2000" dirty="0">
                <a:latin typeface="Perpetua" panose="02020502060401020303" pitchFamily="18" charset="0"/>
              </a:rPr>
              <a:t>	static void </a:t>
            </a:r>
            <a:r>
              <a:rPr lang="en-US" altLang="en-US" sz="2000" dirty="0" err="1">
                <a:latin typeface="Perpetua" panose="02020502060401020303" pitchFamily="18" charset="0"/>
              </a:rPr>
              <a:t>throwOne</a:t>
            </a:r>
            <a:r>
              <a:rPr lang="en-US" altLang="en-US" sz="2000" dirty="0">
                <a:latin typeface="Perpetua" panose="02020502060401020303" pitchFamily="18" charset="0"/>
              </a:rPr>
              <a:t>() </a:t>
            </a:r>
            <a:r>
              <a:rPr lang="en-US" altLang="en-US" sz="2000" dirty="0">
                <a:solidFill>
                  <a:srgbClr val="FF0000"/>
                </a:solidFill>
                <a:latin typeface="Perpetua" panose="02020502060401020303" pitchFamily="18" charset="0"/>
              </a:rPr>
              <a:t>throws </a:t>
            </a:r>
            <a:r>
              <a:rPr lang="en-US" altLang="en-US" sz="2000" dirty="0" err="1">
                <a:solidFill>
                  <a:srgbClr val="FF0000"/>
                </a:solidFill>
                <a:latin typeface="Perpetua" panose="02020502060401020303" pitchFamily="18" charset="0"/>
              </a:rPr>
              <a:t>IllegalAccessException</a:t>
            </a:r>
            <a:r>
              <a:rPr lang="en-US" altLang="en-US" sz="2000" dirty="0">
                <a:latin typeface="Perpetua" panose="02020502060401020303" pitchFamily="18" charset="0"/>
              </a:rPr>
              <a:t> </a:t>
            </a:r>
          </a:p>
          <a:p>
            <a:pPr eaLnBrk="1" hangingPunct="1">
              <a:spcBef>
                <a:spcPts val="600"/>
              </a:spcBef>
              <a:buFontTx/>
              <a:buNone/>
            </a:pPr>
            <a:r>
              <a:rPr lang="en-US" altLang="en-US" sz="2000" dirty="0">
                <a:latin typeface="Perpetua" panose="02020502060401020303" pitchFamily="18" charset="0"/>
              </a:rPr>
              <a:t>	{</a:t>
            </a:r>
          </a:p>
          <a:p>
            <a:pPr eaLnBrk="1" hangingPunct="1">
              <a:spcBef>
                <a:spcPts val="600"/>
              </a:spcBef>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("Inside </a:t>
            </a:r>
            <a:r>
              <a:rPr lang="en-US" altLang="en-US" sz="2000" dirty="0" err="1">
                <a:latin typeface="Perpetua" panose="02020502060401020303" pitchFamily="18" charset="0"/>
              </a:rPr>
              <a:t>throwOne</a:t>
            </a:r>
            <a:r>
              <a:rPr lang="en-US" altLang="en-US" sz="2000" dirty="0">
                <a:latin typeface="Perpetua" panose="02020502060401020303" pitchFamily="18" charset="0"/>
              </a:rPr>
              <a:t>.");</a:t>
            </a:r>
          </a:p>
          <a:p>
            <a:pPr eaLnBrk="1" hangingPunct="1">
              <a:spcBef>
                <a:spcPts val="600"/>
              </a:spcBef>
              <a:buFontTx/>
              <a:buNone/>
            </a:pPr>
            <a:r>
              <a:rPr lang="en-US" altLang="en-US" sz="2000" dirty="0">
                <a:latin typeface="Perpetua" panose="02020502060401020303" pitchFamily="18" charset="0"/>
              </a:rPr>
              <a:t>		throw new </a:t>
            </a:r>
            <a:r>
              <a:rPr lang="en-US" altLang="en-US" sz="2000" dirty="0" err="1">
                <a:latin typeface="Perpetua" panose="02020502060401020303" pitchFamily="18" charset="0"/>
              </a:rPr>
              <a:t>IllegalAccessException</a:t>
            </a:r>
            <a:r>
              <a:rPr lang="en-US" altLang="en-US" sz="2000" dirty="0">
                <a:latin typeface="Perpetua" panose="02020502060401020303" pitchFamily="18" charset="0"/>
              </a:rPr>
              <a:t>("demo");</a:t>
            </a:r>
          </a:p>
          <a:p>
            <a:pPr eaLnBrk="1" hangingPunct="1">
              <a:spcBef>
                <a:spcPts val="600"/>
              </a:spcBef>
              <a:buFontTx/>
              <a:buNone/>
            </a:pPr>
            <a:r>
              <a:rPr lang="en-US" altLang="en-US" sz="2000" dirty="0">
                <a:latin typeface="Perpetua" panose="02020502060401020303" pitchFamily="18" charset="0"/>
              </a:rPr>
              <a:t>	}</a:t>
            </a:r>
          </a:p>
          <a:p>
            <a:pPr eaLnBrk="1" hangingPunct="1">
              <a:spcBef>
                <a:spcPts val="600"/>
              </a:spcBef>
              <a:buFontTx/>
              <a:buNone/>
            </a:pPr>
            <a:r>
              <a:rPr lang="en-US" altLang="en-US" sz="2000" dirty="0">
                <a:latin typeface="Perpetua" panose="02020502060401020303" pitchFamily="18" charset="0"/>
              </a:rPr>
              <a:t>	public static void main(String </a:t>
            </a:r>
            <a:r>
              <a:rPr lang="en-US" altLang="en-US" sz="2000" dirty="0" err="1">
                <a:latin typeface="Perpetua" panose="02020502060401020303" pitchFamily="18" charset="0"/>
              </a:rPr>
              <a:t>args</a:t>
            </a:r>
            <a:r>
              <a:rPr lang="en-US" altLang="en-US" sz="2000" dirty="0">
                <a:latin typeface="Perpetua" panose="02020502060401020303" pitchFamily="18" charset="0"/>
              </a:rPr>
              <a:t>[]) </a:t>
            </a:r>
          </a:p>
          <a:p>
            <a:pPr eaLnBrk="1" hangingPunct="1">
              <a:spcBef>
                <a:spcPts val="600"/>
              </a:spcBef>
              <a:buFontTx/>
              <a:buNone/>
            </a:pPr>
            <a:r>
              <a:rPr lang="en-US" altLang="en-US" sz="2000" dirty="0">
                <a:latin typeface="Perpetua" panose="02020502060401020303" pitchFamily="18" charset="0"/>
              </a:rPr>
              <a:t>	{	try </a:t>
            </a:r>
          </a:p>
          <a:p>
            <a:pPr eaLnBrk="1" hangingPunct="1">
              <a:spcBef>
                <a:spcPts val="600"/>
              </a:spcBef>
              <a:buFontTx/>
              <a:buNone/>
            </a:pPr>
            <a:r>
              <a:rPr lang="en-US" altLang="en-US" sz="2000" dirty="0">
                <a:latin typeface="Perpetua" panose="02020502060401020303" pitchFamily="18" charset="0"/>
              </a:rPr>
              <a:t>		{	</a:t>
            </a:r>
            <a:r>
              <a:rPr lang="en-US" altLang="en-US" sz="2000" dirty="0" err="1">
                <a:latin typeface="Perpetua" panose="02020502060401020303" pitchFamily="18" charset="0"/>
              </a:rPr>
              <a:t>throwOne</a:t>
            </a:r>
            <a:r>
              <a:rPr lang="en-US" altLang="en-US" sz="2000" dirty="0">
                <a:latin typeface="Perpetua" panose="02020502060401020303" pitchFamily="18" charset="0"/>
              </a:rPr>
              <a:t>();</a:t>
            </a:r>
          </a:p>
          <a:p>
            <a:pPr eaLnBrk="1" hangingPunct="1">
              <a:spcBef>
                <a:spcPts val="600"/>
              </a:spcBef>
              <a:buFontTx/>
              <a:buNone/>
            </a:pPr>
            <a:r>
              <a:rPr lang="en-US" altLang="en-US" sz="2000" dirty="0">
                <a:latin typeface="Perpetua" panose="02020502060401020303" pitchFamily="18" charset="0"/>
              </a:rPr>
              <a:t>		}</a:t>
            </a:r>
          </a:p>
          <a:p>
            <a:pPr eaLnBrk="1" hangingPunct="1">
              <a:spcBef>
                <a:spcPts val="600"/>
              </a:spcBef>
              <a:buFontTx/>
              <a:buNone/>
            </a:pPr>
            <a:r>
              <a:rPr lang="en-US" altLang="en-US" sz="2000" dirty="0">
                <a:latin typeface="Perpetua" panose="02020502060401020303" pitchFamily="18" charset="0"/>
              </a:rPr>
              <a:t>		 catch (</a:t>
            </a:r>
            <a:r>
              <a:rPr lang="en-US" altLang="en-US" sz="2000" dirty="0" err="1">
                <a:latin typeface="Perpetua" panose="02020502060401020303" pitchFamily="18" charset="0"/>
              </a:rPr>
              <a:t>IllegalAccessException</a:t>
            </a:r>
            <a:r>
              <a:rPr lang="en-US" altLang="en-US" sz="2000" dirty="0">
                <a:latin typeface="Perpetua" panose="02020502060401020303" pitchFamily="18" charset="0"/>
              </a:rPr>
              <a:t> e)</a:t>
            </a:r>
          </a:p>
          <a:p>
            <a:pPr eaLnBrk="1" hangingPunct="1">
              <a:spcBef>
                <a:spcPts val="600"/>
              </a:spcBef>
              <a:buFontTx/>
              <a:buNone/>
            </a:pPr>
            <a:r>
              <a:rPr lang="en-US" altLang="en-US" sz="2000" dirty="0">
                <a:latin typeface="Perpetua" panose="02020502060401020303" pitchFamily="18" charset="0"/>
              </a:rPr>
              <a:t>		 {</a:t>
            </a:r>
          </a:p>
          <a:p>
            <a:pPr eaLnBrk="1" hangingPunct="1">
              <a:spcBef>
                <a:spcPts val="600"/>
              </a:spcBef>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("Caught " + e);</a:t>
            </a:r>
          </a:p>
          <a:p>
            <a:pPr eaLnBrk="1" hangingPunct="1">
              <a:spcBef>
                <a:spcPts val="600"/>
              </a:spcBef>
              <a:buFontTx/>
              <a:buNone/>
            </a:pPr>
            <a:r>
              <a:rPr lang="en-US" altLang="en-US" sz="2000" dirty="0">
                <a:latin typeface="Perpetua" panose="02020502060401020303" pitchFamily="18" charset="0"/>
              </a:rPr>
              <a:t>		}</a:t>
            </a:r>
          </a:p>
          <a:p>
            <a:pPr eaLnBrk="1" hangingPunct="1">
              <a:spcBef>
                <a:spcPts val="600"/>
              </a:spcBef>
              <a:buFontTx/>
              <a:buNone/>
            </a:pPr>
            <a:r>
              <a:rPr lang="en-US" altLang="en-US" sz="2000" dirty="0">
                <a:latin typeface="Perpetua" panose="02020502060401020303" pitchFamily="18" charset="0"/>
              </a:rPr>
              <a:t>	}</a:t>
            </a:r>
          </a:p>
          <a:p>
            <a:pPr eaLnBrk="1" hangingPunct="1">
              <a:spcBef>
                <a:spcPts val="600"/>
              </a:spcBef>
              <a:buFontTx/>
              <a:buNone/>
            </a:pPr>
            <a:r>
              <a:rPr lang="en-US" altLang="en-US" sz="2000" dirty="0">
                <a:latin typeface="Perpetua" panose="02020502060401020303" pitchFamily="18" charset="0"/>
              </a:rPr>
              <a:t>}</a:t>
            </a:r>
          </a:p>
          <a:p>
            <a:pPr eaLnBrk="1" hangingPunct="1">
              <a:spcBef>
                <a:spcPts val="600"/>
              </a:spcBef>
            </a:pPr>
            <a:endParaRPr lang="en-US" altLang="en-US" sz="2000" dirty="0">
              <a:latin typeface="Perpetua" panose="02020502060401020303" pitchFamily="18" charset="0"/>
            </a:endParaRPr>
          </a:p>
        </p:txBody>
      </p:sp>
      <p:sp>
        <p:nvSpPr>
          <p:cNvPr id="2" name="Footer Placeholder 1">
            <a:extLst>
              <a:ext uri="{FF2B5EF4-FFF2-40B4-BE49-F238E27FC236}">
                <a16:creationId xmlns:a16="http://schemas.microsoft.com/office/drawing/2014/main" id="{8555FA24-F855-4DE4-BC4A-6FAFB265B41F}"/>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4C999696-6923-438F-AFE8-3394924FDF38}"/>
              </a:ext>
            </a:extLst>
          </p:cNvPr>
          <p:cNvSpPr>
            <a:spLocks noGrp="1"/>
          </p:cNvSpPr>
          <p:nvPr>
            <p:ph type="sldNum" sz="quarter" idx="12"/>
          </p:nvPr>
        </p:nvSpPr>
        <p:spPr/>
        <p:txBody>
          <a:bodyPr/>
          <a:lstStyle/>
          <a:p>
            <a:fld id="{5FA48C45-9521-491C-91CF-B3D0F067F577}" type="slidenum">
              <a:rPr lang="en-IN" smtClean="0"/>
              <a:t>144</a:t>
            </a:fld>
            <a:endParaRPr lang="en-IN"/>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a:extLst>
              <a:ext uri="{FF2B5EF4-FFF2-40B4-BE49-F238E27FC236}">
                <a16:creationId xmlns:a16="http://schemas.microsoft.com/office/drawing/2014/main" id="{B99B1E07-2E40-4809-813F-F2550270C3AC}"/>
              </a:ext>
            </a:extLst>
          </p:cNvPr>
          <p:cNvSpPr>
            <a:spLocks noGrp="1"/>
          </p:cNvSpPr>
          <p:nvPr>
            <p:ph idx="1"/>
          </p:nvPr>
        </p:nvSpPr>
        <p:spPr>
          <a:xfrm>
            <a:off x="280988" y="342900"/>
            <a:ext cx="8534400" cy="1600200"/>
          </a:xfrm>
        </p:spPr>
        <p:txBody>
          <a:bodyPr>
            <a:noAutofit/>
          </a:bodyPr>
          <a:lstStyle/>
          <a:p>
            <a:pPr eaLnBrk="1" hangingPunct="1">
              <a:buFontTx/>
              <a:buNone/>
            </a:pPr>
            <a:r>
              <a:rPr lang="en-US" altLang="en-US" sz="2400" dirty="0">
                <a:latin typeface="Perpetua" panose="02020502060401020303" pitchFamily="18" charset="0"/>
              </a:rPr>
              <a:t>Here is the output generated by running this example program:</a:t>
            </a:r>
          </a:p>
          <a:p>
            <a:pPr eaLnBrk="1" hangingPunct="1">
              <a:buFontTx/>
              <a:buNone/>
            </a:pPr>
            <a:endParaRPr lang="en-US" altLang="en-US" sz="2400" dirty="0">
              <a:latin typeface="Perpetua" panose="02020502060401020303" pitchFamily="18" charset="0"/>
            </a:endParaRPr>
          </a:p>
          <a:p>
            <a:pPr eaLnBrk="1" hangingPunct="1">
              <a:buFontTx/>
              <a:buNone/>
            </a:pPr>
            <a:r>
              <a:rPr lang="en-US" altLang="en-US" sz="2400" dirty="0">
                <a:latin typeface="Perpetua" panose="02020502060401020303" pitchFamily="18" charset="0"/>
              </a:rPr>
              <a:t>inside </a:t>
            </a:r>
            <a:r>
              <a:rPr lang="en-US" altLang="en-US" sz="2400" dirty="0" err="1">
                <a:latin typeface="Perpetua" panose="02020502060401020303" pitchFamily="18" charset="0"/>
              </a:rPr>
              <a:t>throwOne</a:t>
            </a:r>
            <a:endParaRPr lang="en-US" altLang="en-US" sz="2400" dirty="0">
              <a:latin typeface="Perpetua" panose="02020502060401020303" pitchFamily="18" charset="0"/>
            </a:endParaRPr>
          </a:p>
          <a:p>
            <a:pPr eaLnBrk="1" hangingPunct="1">
              <a:buFontTx/>
              <a:buNone/>
            </a:pPr>
            <a:r>
              <a:rPr lang="en-US" altLang="en-US" sz="2400" dirty="0">
                <a:latin typeface="Perpetua" panose="02020502060401020303" pitchFamily="18" charset="0"/>
              </a:rPr>
              <a:t>caught </a:t>
            </a:r>
            <a:r>
              <a:rPr lang="en-US" altLang="en-US" sz="2400" dirty="0" err="1">
                <a:latin typeface="Perpetua" panose="02020502060401020303" pitchFamily="18" charset="0"/>
              </a:rPr>
              <a:t>java.lang.IllegalAccessException</a:t>
            </a:r>
            <a:r>
              <a:rPr lang="en-US" altLang="en-US" sz="2400" dirty="0">
                <a:latin typeface="Perpetua" panose="02020502060401020303" pitchFamily="18" charset="0"/>
              </a:rPr>
              <a:t>: demo</a:t>
            </a:r>
          </a:p>
          <a:p>
            <a:pPr eaLnBrk="1" hangingPunct="1"/>
            <a:endParaRPr lang="en-US" altLang="en-US"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03E301AD-DFCF-41D6-B986-C1C5492DC7F2}"/>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0295C683-1EB9-45B0-BB50-BE8FB1B1566C}"/>
              </a:ext>
            </a:extLst>
          </p:cNvPr>
          <p:cNvSpPr>
            <a:spLocks noGrp="1"/>
          </p:cNvSpPr>
          <p:nvPr>
            <p:ph type="sldNum" sz="quarter" idx="12"/>
          </p:nvPr>
        </p:nvSpPr>
        <p:spPr/>
        <p:txBody>
          <a:bodyPr/>
          <a:lstStyle/>
          <a:p>
            <a:fld id="{5FA48C45-9521-491C-91CF-B3D0F067F577}" type="slidenum">
              <a:rPr lang="en-IN" smtClean="0"/>
              <a:t>145</a:t>
            </a:fld>
            <a:endParaRPr lang="en-IN"/>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369C67-3C40-46C2-B1E3-A4F116D70362}"/>
              </a:ext>
            </a:extLst>
          </p:cNvPr>
          <p:cNvSpPr>
            <a:spLocks noGrp="1"/>
          </p:cNvSpPr>
          <p:nvPr>
            <p:ph idx="1"/>
          </p:nvPr>
        </p:nvSpPr>
        <p:spPr>
          <a:xfrm>
            <a:off x="371475" y="314325"/>
            <a:ext cx="10982325" cy="5862638"/>
          </a:xfrm>
        </p:spPr>
        <p:txBody>
          <a:bodyPr>
            <a:noAutofit/>
          </a:bodyPr>
          <a:lstStyle/>
          <a:p>
            <a:pPr marL="0" indent="0">
              <a:buNone/>
            </a:pPr>
            <a:r>
              <a:rPr lang="en-IN" sz="2400" b="1" dirty="0">
                <a:latin typeface="Perpetua" panose="02020502060401020303" pitchFamily="18" charset="0"/>
              </a:rPr>
              <a:t>import</a:t>
            </a:r>
            <a:r>
              <a:rPr lang="en-IN" sz="2400" dirty="0">
                <a:latin typeface="Perpetua" panose="02020502060401020303" pitchFamily="18" charset="0"/>
              </a:rPr>
              <a:t> java.io.*;  </a:t>
            </a:r>
          </a:p>
          <a:p>
            <a:pPr marL="0" indent="0">
              <a:buNone/>
            </a:pPr>
            <a:r>
              <a:rPr lang="en-IN" sz="2400" b="1" dirty="0">
                <a:latin typeface="Perpetua" panose="02020502060401020303" pitchFamily="18" charset="0"/>
              </a:rPr>
              <a:t>class</a:t>
            </a:r>
            <a:r>
              <a:rPr lang="en-IN" sz="2400" dirty="0">
                <a:latin typeface="Perpetua" panose="02020502060401020303" pitchFamily="18" charset="0"/>
              </a:rPr>
              <a:t> M</a:t>
            </a:r>
          </a:p>
          <a:p>
            <a:pPr marL="0" indent="0">
              <a:buNone/>
            </a:pPr>
            <a:r>
              <a:rPr lang="en-IN" sz="2400" dirty="0">
                <a:latin typeface="Perpetua" panose="02020502060401020303" pitchFamily="18" charset="0"/>
              </a:rPr>
              <a:t>{  </a:t>
            </a:r>
          </a:p>
          <a:p>
            <a:pPr marL="0" indent="0">
              <a:buNone/>
            </a:pPr>
            <a:r>
              <a:rPr lang="en-IN" sz="2400" dirty="0">
                <a:latin typeface="Perpetua" panose="02020502060401020303" pitchFamily="18" charset="0"/>
              </a:rPr>
              <a:t>	</a:t>
            </a:r>
            <a:r>
              <a:rPr lang="en-IN" sz="2400" b="1" dirty="0">
                <a:latin typeface="Perpetua" panose="02020502060401020303" pitchFamily="18" charset="0"/>
              </a:rPr>
              <a:t>void</a:t>
            </a:r>
            <a:r>
              <a:rPr lang="en-IN" sz="2400" dirty="0">
                <a:latin typeface="Perpetua" panose="02020502060401020303" pitchFamily="18" charset="0"/>
              </a:rPr>
              <a:t> method()</a:t>
            </a:r>
            <a:r>
              <a:rPr lang="en-IN" sz="2400" b="1" dirty="0">
                <a:latin typeface="Perpetua" panose="02020502060401020303" pitchFamily="18" charset="0"/>
              </a:rPr>
              <a:t>throws</a:t>
            </a:r>
            <a:r>
              <a:rPr lang="en-IN" sz="2400" dirty="0">
                <a:latin typeface="Perpetua" panose="02020502060401020303" pitchFamily="18" charset="0"/>
              </a:rPr>
              <a:t> </a:t>
            </a:r>
            <a:r>
              <a:rPr lang="en-IN" sz="2400" dirty="0" err="1">
                <a:latin typeface="Perpetua" panose="02020502060401020303" pitchFamily="18" charset="0"/>
              </a:rPr>
              <a:t>IOException</a:t>
            </a:r>
            <a:endParaRPr lang="en-IN" sz="2400" dirty="0">
              <a:latin typeface="Perpetua" panose="02020502060401020303" pitchFamily="18" charset="0"/>
            </a:endParaRPr>
          </a:p>
          <a:p>
            <a:pPr marL="0" indent="0">
              <a:buNone/>
            </a:pPr>
            <a:r>
              <a:rPr lang="en-IN" sz="2400" dirty="0">
                <a:latin typeface="Perpetua" panose="02020502060401020303" pitchFamily="18" charset="0"/>
              </a:rPr>
              <a:t>	{  </a:t>
            </a:r>
          </a:p>
          <a:p>
            <a:pPr marL="0" indent="0">
              <a:buNone/>
            </a:pPr>
            <a:r>
              <a:rPr lang="en-IN" sz="2400" dirty="0">
                <a:latin typeface="Perpetua" panose="02020502060401020303" pitchFamily="18" charset="0"/>
              </a:rPr>
              <a:t>		</a:t>
            </a:r>
            <a:r>
              <a:rPr lang="en-IN" sz="2400" b="1" dirty="0">
                <a:latin typeface="Perpetua" panose="02020502060401020303" pitchFamily="18" charset="0"/>
              </a:rPr>
              <a:t>throw</a:t>
            </a:r>
            <a:r>
              <a:rPr lang="en-IN" sz="2400" dirty="0">
                <a:latin typeface="Perpetua" panose="02020502060401020303" pitchFamily="18" charset="0"/>
              </a:rPr>
              <a:t> </a:t>
            </a:r>
            <a:r>
              <a:rPr lang="en-IN" sz="2400" b="1" dirty="0">
                <a:latin typeface="Perpetua" panose="02020502060401020303" pitchFamily="18" charset="0"/>
              </a:rPr>
              <a:t>new</a:t>
            </a:r>
            <a:r>
              <a:rPr lang="en-IN" sz="2400" dirty="0">
                <a:latin typeface="Perpetua" panose="02020502060401020303" pitchFamily="18" charset="0"/>
              </a:rPr>
              <a:t> </a:t>
            </a:r>
            <a:r>
              <a:rPr lang="en-IN" sz="2400" dirty="0" err="1">
                <a:latin typeface="Perpetua" panose="02020502060401020303" pitchFamily="18" charset="0"/>
              </a:rPr>
              <a:t>IOException</a:t>
            </a:r>
            <a:r>
              <a:rPr lang="en-IN" sz="2400" dirty="0">
                <a:latin typeface="Perpetua" panose="02020502060401020303" pitchFamily="18" charset="0"/>
              </a:rPr>
              <a:t>("device error");  </a:t>
            </a:r>
          </a:p>
          <a:p>
            <a:pPr marL="0" indent="0">
              <a:buNone/>
            </a:pPr>
            <a:r>
              <a:rPr lang="en-IN" sz="2400" dirty="0">
                <a:latin typeface="Perpetua" panose="02020502060401020303" pitchFamily="18" charset="0"/>
              </a:rPr>
              <a:t>	}  </a:t>
            </a:r>
          </a:p>
          <a:p>
            <a:pPr marL="0" indent="0">
              <a:buNone/>
            </a:pPr>
            <a:r>
              <a:rPr lang="en-IN" sz="2400" dirty="0">
                <a:latin typeface="Perpetua" panose="02020502060401020303" pitchFamily="18" charset="0"/>
              </a:rPr>
              <a:t>}  </a:t>
            </a:r>
          </a:p>
          <a:p>
            <a:pPr marL="0" indent="0">
              <a:buNone/>
            </a:pPr>
            <a:r>
              <a:rPr lang="en-IN" sz="2400" b="1" dirty="0">
                <a:latin typeface="Perpetua" panose="02020502060401020303" pitchFamily="18" charset="0"/>
              </a:rPr>
              <a:t>public</a:t>
            </a:r>
            <a:r>
              <a:rPr lang="en-IN" sz="2400" dirty="0">
                <a:latin typeface="Perpetua" panose="02020502060401020303" pitchFamily="18" charset="0"/>
              </a:rPr>
              <a:t> </a:t>
            </a:r>
            <a:r>
              <a:rPr lang="en-IN" sz="2400" b="1" dirty="0">
                <a:latin typeface="Perpetua" panose="02020502060401020303" pitchFamily="18" charset="0"/>
              </a:rPr>
              <a:t>class</a:t>
            </a:r>
            <a:r>
              <a:rPr lang="en-IN" sz="2400" dirty="0">
                <a:latin typeface="Perpetua" panose="02020502060401020303" pitchFamily="18" charset="0"/>
              </a:rPr>
              <a:t> Testthrows2</a:t>
            </a:r>
          </a:p>
          <a:p>
            <a:pPr marL="0" indent="0">
              <a:buNone/>
            </a:pPr>
            <a:r>
              <a:rPr lang="en-IN" sz="2400" dirty="0">
                <a:latin typeface="Perpetua" panose="02020502060401020303" pitchFamily="18" charset="0"/>
              </a:rPr>
              <a:t>{  </a:t>
            </a:r>
          </a:p>
          <a:p>
            <a:pPr marL="0" indent="0">
              <a:buNone/>
            </a:pPr>
            <a:r>
              <a:rPr lang="en-IN" sz="2400" b="1" dirty="0">
                <a:latin typeface="Perpetua" panose="02020502060401020303" pitchFamily="18" charset="0"/>
              </a:rPr>
              <a:t>	public</a:t>
            </a:r>
            <a:r>
              <a:rPr lang="en-IN" sz="2400" dirty="0">
                <a:latin typeface="Perpetua" panose="02020502060401020303" pitchFamily="18" charset="0"/>
              </a:rPr>
              <a:t> </a:t>
            </a:r>
            <a:r>
              <a:rPr lang="en-IN" sz="2400" b="1" dirty="0">
                <a:latin typeface="Perpetua" panose="02020502060401020303" pitchFamily="18" charset="0"/>
              </a:rPr>
              <a:t>static</a:t>
            </a:r>
            <a:r>
              <a:rPr lang="en-IN" sz="2400" dirty="0">
                <a:latin typeface="Perpetua" panose="02020502060401020303" pitchFamily="18" charset="0"/>
              </a:rPr>
              <a:t> </a:t>
            </a:r>
            <a:r>
              <a:rPr lang="en-IN" sz="2400" b="1" dirty="0">
                <a:latin typeface="Perpetua" panose="02020502060401020303" pitchFamily="18" charset="0"/>
              </a:rPr>
              <a:t>void</a:t>
            </a:r>
            <a:r>
              <a:rPr lang="en-IN" sz="2400" dirty="0">
                <a:latin typeface="Perpetua" panose="02020502060401020303" pitchFamily="18" charset="0"/>
              </a:rPr>
              <a:t> main(String </a:t>
            </a:r>
            <a:r>
              <a:rPr lang="en-IN" sz="2400" dirty="0" err="1">
                <a:latin typeface="Perpetua" panose="02020502060401020303" pitchFamily="18" charset="0"/>
              </a:rPr>
              <a:t>args</a:t>
            </a:r>
            <a:r>
              <a:rPr lang="en-IN" sz="2400" dirty="0">
                <a:latin typeface="Perpetua" panose="02020502060401020303" pitchFamily="18" charset="0"/>
              </a:rPr>
              <a:t>[])</a:t>
            </a:r>
          </a:p>
          <a:p>
            <a:pPr marL="0" indent="0">
              <a:buNone/>
            </a:pPr>
            <a:r>
              <a:rPr lang="en-IN" sz="2400" dirty="0">
                <a:latin typeface="Perpetua" panose="02020502060401020303" pitchFamily="18" charset="0"/>
              </a:rPr>
              <a:t>	{  </a:t>
            </a:r>
          </a:p>
          <a:p>
            <a:pPr marL="0" indent="0">
              <a:buNone/>
            </a:pPr>
            <a:r>
              <a:rPr lang="en-IN" sz="2400" dirty="0">
                <a:latin typeface="Perpetua" panose="02020502060401020303" pitchFamily="18" charset="0"/>
              </a:rPr>
              <a:t>    		</a:t>
            </a:r>
          </a:p>
        </p:txBody>
      </p:sp>
      <p:sp>
        <p:nvSpPr>
          <p:cNvPr id="4" name="Footer Placeholder 3">
            <a:extLst>
              <a:ext uri="{FF2B5EF4-FFF2-40B4-BE49-F238E27FC236}">
                <a16:creationId xmlns:a16="http://schemas.microsoft.com/office/drawing/2014/main" id="{9E9E7161-5269-44BB-93BF-CCE54B9B2BE2}"/>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6BFA3EB5-6781-4ECC-A4B7-47FC559C70CD}"/>
              </a:ext>
            </a:extLst>
          </p:cNvPr>
          <p:cNvSpPr>
            <a:spLocks noGrp="1"/>
          </p:cNvSpPr>
          <p:nvPr>
            <p:ph type="sldNum" sz="quarter" idx="12"/>
          </p:nvPr>
        </p:nvSpPr>
        <p:spPr/>
        <p:txBody>
          <a:bodyPr/>
          <a:lstStyle/>
          <a:p>
            <a:fld id="{5FA48C45-9521-491C-91CF-B3D0F067F577}" type="slidenum">
              <a:rPr lang="en-IN" smtClean="0"/>
              <a:t>146</a:t>
            </a:fld>
            <a:endParaRPr lang="en-IN"/>
          </a:p>
        </p:txBody>
      </p:sp>
    </p:spTree>
    <p:extLst>
      <p:ext uri="{BB962C8B-B14F-4D97-AF65-F5344CB8AC3E}">
        <p14:creationId xmlns:p14="http://schemas.microsoft.com/office/powerpoint/2010/main" val="251833479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660966-8ACD-4FBE-9D63-5A15412403BF}"/>
              </a:ext>
            </a:extLst>
          </p:cNvPr>
          <p:cNvSpPr>
            <a:spLocks noGrp="1"/>
          </p:cNvSpPr>
          <p:nvPr>
            <p:ph idx="1"/>
          </p:nvPr>
        </p:nvSpPr>
        <p:spPr>
          <a:xfrm>
            <a:off x="838200" y="300038"/>
            <a:ext cx="10515600" cy="5876925"/>
          </a:xfrm>
        </p:spPr>
        <p:txBody>
          <a:bodyPr>
            <a:normAutofit lnSpcReduction="10000"/>
          </a:bodyPr>
          <a:lstStyle/>
          <a:p>
            <a:pPr marL="0" indent="0">
              <a:buNone/>
            </a:pPr>
            <a:r>
              <a:rPr lang="en-IN" b="1" dirty="0">
                <a:latin typeface="Perpetua" panose="02020502060401020303" pitchFamily="18" charset="0"/>
              </a:rPr>
              <a:t>		try</a:t>
            </a:r>
          </a:p>
          <a:p>
            <a:pPr marL="0" indent="0">
              <a:buNone/>
            </a:pPr>
            <a:r>
              <a:rPr lang="en-IN" b="1" dirty="0">
                <a:latin typeface="Perpetua" panose="02020502060401020303" pitchFamily="18" charset="0"/>
              </a:rPr>
              <a:t>		</a:t>
            </a:r>
            <a:r>
              <a:rPr lang="en-IN" dirty="0">
                <a:latin typeface="Perpetua" panose="02020502060401020303" pitchFamily="18" charset="0"/>
              </a:rPr>
              <a:t>{  </a:t>
            </a:r>
          </a:p>
          <a:p>
            <a:pPr marL="0" indent="0">
              <a:buNone/>
            </a:pPr>
            <a:r>
              <a:rPr lang="en-IN" dirty="0">
                <a:latin typeface="Perpetua" panose="02020502060401020303" pitchFamily="18" charset="0"/>
              </a:rPr>
              <a:t>			M m=</a:t>
            </a:r>
            <a:r>
              <a:rPr lang="en-IN" b="1" dirty="0">
                <a:latin typeface="Perpetua" panose="02020502060401020303" pitchFamily="18" charset="0"/>
              </a:rPr>
              <a:t>new</a:t>
            </a:r>
            <a:r>
              <a:rPr lang="en-IN" dirty="0">
                <a:latin typeface="Perpetua" panose="02020502060401020303" pitchFamily="18" charset="0"/>
              </a:rPr>
              <a:t> M();  </a:t>
            </a:r>
          </a:p>
          <a:p>
            <a:pPr marL="0" indent="0">
              <a:buNone/>
            </a:pPr>
            <a:r>
              <a:rPr lang="en-IN" dirty="0">
                <a:latin typeface="Perpetua" panose="02020502060401020303" pitchFamily="18" charset="0"/>
              </a:rPr>
              <a:t>			</a:t>
            </a:r>
            <a:r>
              <a:rPr lang="en-IN" dirty="0" err="1">
                <a:latin typeface="Perpetua" panose="02020502060401020303" pitchFamily="18" charset="0"/>
              </a:rPr>
              <a:t>m.method</a:t>
            </a:r>
            <a:r>
              <a:rPr lang="en-IN" dirty="0">
                <a:latin typeface="Perpetua" panose="02020502060401020303" pitchFamily="18" charset="0"/>
              </a:rPr>
              <a:t>();  </a:t>
            </a:r>
          </a:p>
          <a:p>
            <a:pPr marL="0" indent="0">
              <a:buNone/>
            </a:pPr>
            <a:r>
              <a:rPr lang="en-IN" dirty="0">
                <a:latin typeface="Perpetua" panose="02020502060401020303" pitchFamily="18" charset="0"/>
              </a:rPr>
              <a:t>		}</a:t>
            </a:r>
          </a:p>
          <a:p>
            <a:pPr marL="0" indent="0">
              <a:buNone/>
            </a:pPr>
            <a:r>
              <a:rPr lang="en-IN" b="1" dirty="0">
                <a:latin typeface="Perpetua" panose="02020502060401020303" pitchFamily="18" charset="0"/>
              </a:rPr>
              <a:t>		catch</a:t>
            </a:r>
            <a:r>
              <a:rPr lang="en-IN" dirty="0">
                <a:latin typeface="Perpetua" panose="02020502060401020303" pitchFamily="18" charset="0"/>
              </a:rPr>
              <a:t>(Exception e)</a:t>
            </a:r>
          </a:p>
          <a:p>
            <a:pPr marL="0" indent="0">
              <a:buNone/>
            </a:pPr>
            <a:r>
              <a:rPr lang="en-IN" dirty="0">
                <a:latin typeface="Perpetua" panose="02020502060401020303" pitchFamily="18" charset="0"/>
              </a:rPr>
              <a:t>		{</a:t>
            </a:r>
          </a:p>
          <a:p>
            <a:pPr marL="0" indent="0">
              <a:buNone/>
            </a:pPr>
            <a:r>
              <a:rPr lang="en-IN" dirty="0">
                <a:latin typeface="Perpetua" panose="02020502060401020303" pitchFamily="18" charset="0"/>
              </a:rPr>
              <a:t>			</a:t>
            </a:r>
            <a:r>
              <a:rPr lang="en-IN" dirty="0" err="1">
                <a:latin typeface="Perpetua" panose="02020502060401020303" pitchFamily="18" charset="0"/>
              </a:rPr>
              <a:t>System.out.println</a:t>
            </a:r>
            <a:r>
              <a:rPr lang="en-IN" dirty="0">
                <a:latin typeface="Perpetua" panose="02020502060401020303" pitchFamily="18" charset="0"/>
              </a:rPr>
              <a:t>("exception handled");</a:t>
            </a:r>
          </a:p>
          <a:p>
            <a:pPr marL="0" indent="0">
              <a:buNone/>
            </a:pPr>
            <a:r>
              <a:rPr lang="en-IN" dirty="0">
                <a:latin typeface="Perpetua" panose="02020502060401020303" pitchFamily="18" charset="0"/>
              </a:rPr>
              <a:t>		}     </a:t>
            </a:r>
          </a:p>
          <a:p>
            <a:pPr marL="0" indent="0">
              <a:buNone/>
            </a:pPr>
            <a:r>
              <a:rPr lang="en-IN" dirty="0">
                <a:latin typeface="Perpetua" panose="02020502060401020303" pitchFamily="18" charset="0"/>
              </a:rPr>
              <a:t>  		</a:t>
            </a:r>
            <a:r>
              <a:rPr lang="en-IN" dirty="0" err="1">
                <a:latin typeface="Perpetua" panose="02020502060401020303" pitchFamily="18" charset="0"/>
              </a:rPr>
              <a:t>System.out.println</a:t>
            </a:r>
            <a:r>
              <a:rPr lang="en-IN" dirty="0">
                <a:latin typeface="Perpetua" panose="02020502060401020303" pitchFamily="18" charset="0"/>
              </a:rPr>
              <a:t>("normal flow...");  </a:t>
            </a:r>
          </a:p>
          <a:p>
            <a:pPr marL="0" indent="0">
              <a:buNone/>
            </a:pPr>
            <a:r>
              <a:rPr lang="en-IN" dirty="0">
                <a:latin typeface="Perpetua" panose="02020502060401020303" pitchFamily="18" charset="0"/>
              </a:rPr>
              <a:t>	}  </a:t>
            </a:r>
          </a:p>
          <a:p>
            <a:pPr marL="0" indent="0">
              <a:buNone/>
            </a:pPr>
            <a:r>
              <a:rPr lang="en-IN" dirty="0">
                <a:latin typeface="Perpetua" panose="02020502060401020303" pitchFamily="18" charset="0"/>
              </a:rPr>
              <a:t>}  </a:t>
            </a:r>
          </a:p>
          <a:p>
            <a:pPr marL="0" indent="0">
              <a:buNone/>
            </a:pPr>
            <a:endParaRPr lang="en-IN" dirty="0"/>
          </a:p>
        </p:txBody>
      </p:sp>
      <p:sp>
        <p:nvSpPr>
          <p:cNvPr id="4" name="Footer Placeholder 3">
            <a:extLst>
              <a:ext uri="{FF2B5EF4-FFF2-40B4-BE49-F238E27FC236}">
                <a16:creationId xmlns:a16="http://schemas.microsoft.com/office/drawing/2014/main" id="{289C8ED5-6DE5-4AD2-8826-B9189A2877F2}"/>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C779BE08-9120-44B0-89C8-162317E292C9}"/>
              </a:ext>
            </a:extLst>
          </p:cNvPr>
          <p:cNvSpPr>
            <a:spLocks noGrp="1"/>
          </p:cNvSpPr>
          <p:nvPr>
            <p:ph type="sldNum" sz="quarter" idx="12"/>
          </p:nvPr>
        </p:nvSpPr>
        <p:spPr/>
        <p:txBody>
          <a:bodyPr/>
          <a:lstStyle/>
          <a:p>
            <a:fld id="{5FA48C45-9521-491C-91CF-B3D0F067F577}" type="slidenum">
              <a:rPr lang="en-IN" smtClean="0"/>
              <a:t>147</a:t>
            </a:fld>
            <a:endParaRPr lang="en-IN"/>
          </a:p>
        </p:txBody>
      </p:sp>
    </p:spTree>
    <p:extLst>
      <p:ext uri="{BB962C8B-B14F-4D97-AF65-F5344CB8AC3E}">
        <p14:creationId xmlns:p14="http://schemas.microsoft.com/office/powerpoint/2010/main" val="283760629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5ACB1-B004-436D-AFF9-325AB91EB50D}"/>
              </a:ext>
            </a:extLst>
          </p:cNvPr>
          <p:cNvSpPr>
            <a:spLocks noGrp="1"/>
          </p:cNvSpPr>
          <p:nvPr>
            <p:ph idx="1"/>
          </p:nvPr>
        </p:nvSpPr>
        <p:spPr>
          <a:xfrm>
            <a:off x="300037" y="136525"/>
            <a:ext cx="11630025" cy="6584950"/>
          </a:xfrm>
        </p:spPr>
        <p:txBody>
          <a:bodyPr>
            <a:noAutofit/>
          </a:bodyPr>
          <a:lstStyle/>
          <a:p>
            <a:pPr marL="0" indent="0" algn="just">
              <a:buNone/>
            </a:pPr>
            <a:r>
              <a:rPr lang="en-US" sz="2500" dirty="0">
                <a:latin typeface="Perpetua" panose="02020502060401020303" pitchFamily="18" charset="0"/>
                <a:cs typeface="Times New Roman" panose="02020603050405020304" pitchFamily="18" charset="0"/>
              </a:rPr>
              <a:t>The differences between </a:t>
            </a:r>
            <a:r>
              <a:rPr lang="en-US" sz="2500" b="1" dirty="0">
                <a:latin typeface="Perpetua" panose="02020502060401020303" pitchFamily="18" charset="0"/>
                <a:cs typeface="Times New Roman" panose="02020603050405020304" pitchFamily="18" charset="0"/>
              </a:rPr>
              <a:t>throw</a:t>
            </a:r>
            <a:r>
              <a:rPr lang="en-US" sz="2500" dirty="0">
                <a:latin typeface="Perpetua" panose="02020502060401020303" pitchFamily="18" charset="0"/>
                <a:cs typeface="Times New Roman" panose="02020603050405020304" pitchFamily="18" charset="0"/>
              </a:rPr>
              <a:t> and </a:t>
            </a:r>
            <a:r>
              <a:rPr lang="en-US" sz="2500" b="1" dirty="0">
                <a:latin typeface="Perpetua" panose="02020502060401020303" pitchFamily="18" charset="0"/>
                <a:cs typeface="Times New Roman" panose="02020603050405020304" pitchFamily="18" charset="0"/>
              </a:rPr>
              <a:t>throws</a:t>
            </a:r>
            <a:r>
              <a:rPr lang="en-US" sz="2500" dirty="0">
                <a:latin typeface="Perpetua" panose="02020502060401020303" pitchFamily="18" charset="0"/>
                <a:cs typeface="Times New Roman" panose="02020603050405020304" pitchFamily="18" charset="0"/>
              </a:rPr>
              <a:t> are:</a:t>
            </a:r>
          </a:p>
          <a:p>
            <a:pPr marL="0" indent="0" algn="just">
              <a:buNone/>
            </a:pPr>
            <a:r>
              <a:rPr lang="en-US" sz="2500" b="1" dirty="0">
                <a:latin typeface="Perpetua" panose="02020502060401020303" pitchFamily="18" charset="0"/>
                <a:cs typeface="Times New Roman" panose="02020603050405020304" pitchFamily="18" charset="0"/>
              </a:rPr>
              <a:t>Point of usage:</a:t>
            </a:r>
          </a:p>
          <a:p>
            <a:pPr marL="0" indent="0" algn="just">
              <a:buNone/>
            </a:pPr>
            <a:r>
              <a:rPr lang="en-US" sz="2500" b="1" dirty="0">
                <a:latin typeface="Perpetua" panose="02020502060401020303" pitchFamily="18" charset="0"/>
                <a:cs typeface="Times New Roman" panose="02020603050405020304" pitchFamily="18" charset="0"/>
              </a:rPr>
              <a:t>throw</a:t>
            </a:r>
            <a:r>
              <a:rPr lang="en-US" sz="2500" dirty="0">
                <a:latin typeface="Perpetua" panose="02020502060401020303" pitchFamily="18" charset="0"/>
                <a:cs typeface="Times New Roman" panose="02020603050405020304" pitchFamily="18" charset="0"/>
              </a:rPr>
              <a:t> keyword is used inside a function. It is used when it is required to throw an Exception logically.</a:t>
            </a:r>
          </a:p>
          <a:p>
            <a:pPr marL="0" indent="0" algn="just">
              <a:buNone/>
            </a:pPr>
            <a:r>
              <a:rPr lang="en-US" sz="2500" dirty="0">
                <a:latin typeface="Perpetua" panose="02020502060401020303" pitchFamily="18" charset="0"/>
                <a:cs typeface="Times New Roman" panose="02020603050405020304" pitchFamily="18" charset="0"/>
              </a:rPr>
              <a:t>void Demo() throws </a:t>
            </a:r>
            <a:r>
              <a:rPr lang="en-US" sz="2500" dirty="0" err="1">
                <a:latin typeface="Perpetua" panose="02020502060401020303" pitchFamily="18" charset="0"/>
                <a:cs typeface="Times New Roman" panose="02020603050405020304" pitchFamily="18" charset="0"/>
              </a:rPr>
              <a:t>ArithmeticException</a:t>
            </a:r>
            <a:r>
              <a:rPr lang="en-US" sz="2500" dirty="0">
                <a:latin typeface="Perpetua" panose="02020502060401020303" pitchFamily="18" charset="0"/>
                <a:cs typeface="Times New Roman" panose="02020603050405020304" pitchFamily="18" charset="0"/>
              </a:rPr>
              <a:t>, </a:t>
            </a:r>
            <a:r>
              <a:rPr lang="en-US" sz="2500" dirty="0" err="1">
                <a:latin typeface="Perpetua" panose="02020502060401020303" pitchFamily="18" charset="0"/>
                <a:cs typeface="Times New Roman" panose="02020603050405020304" pitchFamily="18" charset="0"/>
              </a:rPr>
              <a:t>NullPointerException</a:t>
            </a:r>
            <a:r>
              <a:rPr lang="en-US" sz="2500" dirty="0">
                <a:latin typeface="Perpetua" panose="02020502060401020303" pitchFamily="18" charset="0"/>
                <a:cs typeface="Times New Roman" panose="02020603050405020304" pitchFamily="18" charset="0"/>
              </a:rPr>
              <a:t> </a:t>
            </a:r>
          </a:p>
          <a:p>
            <a:pPr marL="0" indent="0" algn="just">
              <a:buNone/>
            </a:pPr>
            <a:r>
              <a:rPr lang="en-US" sz="2500" dirty="0">
                <a:latin typeface="Perpetua" panose="02020502060401020303" pitchFamily="18" charset="0"/>
                <a:cs typeface="Times New Roman" panose="02020603050405020304" pitchFamily="18" charset="0"/>
              </a:rPr>
              <a:t>{ </a:t>
            </a:r>
          </a:p>
          <a:p>
            <a:pPr marL="0" indent="0" algn="just">
              <a:buNone/>
            </a:pPr>
            <a:r>
              <a:rPr lang="en-US" sz="2500" dirty="0">
                <a:latin typeface="Perpetua" panose="02020502060401020303" pitchFamily="18" charset="0"/>
                <a:cs typeface="Times New Roman" panose="02020603050405020304" pitchFamily="18" charset="0"/>
              </a:rPr>
              <a:t>	// Statements where exceptions might occur. </a:t>
            </a:r>
          </a:p>
          <a:p>
            <a:pPr marL="0" indent="0" algn="just">
              <a:buNone/>
            </a:pPr>
            <a:r>
              <a:rPr lang="en-US" sz="2500" dirty="0">
                <a:latin typeface="Perpetua" panose="02020502060401020303" pitchFamily="18" charset="0"/>
                <a:cs typeface="Times New Roman" panose="02020603050405020304" pitchFamily="18" charset="0"/>
              </a:rPr>
              <a:t>	throw new </a:t>
            </a:r>
            <a:r>
              <a:rPr lang="en-US" sz="2500" dirty="0" err="1">
                <a:latin typeface="Perpetua" panose="02020502060401020303" pitchFamily="18" charset="0"/>
                <a:cs typeface="Times New Roman" panose="02020603050405020304" pitchFamily="18" charset="0"/>
              </a:rPr>
              <a:t>ArithmeticException</a:t>
            </a:r>
            <a:r>
              <a:rPr lang="en-US" sz="2500" dirty="0">
                <a:latin typeface="Perpetua" panose="02020502060401020303" pitchFamily="18" charset="0"/>
                <a:cs typeface="Times New Roman" panose="02020603050405020304" pitchFamily="18" charset="0"/>
              </a:rPr>
              <a:t>(); </a:t>
            </a:r>
          </a:p>
          <a:p>
            <a:pPr marL="0" indent="0" algn="just">
              <a:buNone/>
            </a:pPr>
            <a:r>
              <a:rPr lang="en-US" sz="2500" dirty="0">
                <a:latin typeface="Perpetua" panose="02020502060401020303" pitchFamily="18" charset="0"/>
                <a:cs typeface="Times New Roman" panose="02020603050405020304" pitchFamily="18" charset="0"/>
              </a:rPr>
              <a:t>}</a:t>
            </a:r>
          </a:p>
          <a:p>
            <a:pPr marL="0" indent="0" algn="just">
              <a:buNone/>
            </a:pPr>
            <a:r>
              <a:rPr lang="en-US" sz="2500" b="1" dirty="0">
                <a:latin typeface="Perpetua" panose="02020502060401020303" pitchFamily="18" charset="0"/>
                <a:cs typeface="Times New Roman" panose="02020603050405020304" pitchFamily="18" charset="0"/>
              </a:rPr>
              <a:t>throws</a:t>
            </a:r>
            <a:r>
              <a:rPr lang="en-US" sz="2500" dirty="0">
                <a:latin typeface="Perpetua" panose="02020502060401020303" pitchFamily="18" charset="0"/>
                <a:cs typeface="Times New Roman" panose="02020603050405020304" pitchFamily="18" charset="0"/>
              </a:rPr>
              <a:t> keyword is in the function signature. It is used when the function has some statements that can lead to some exceptions.</a:t>
            </a:r>
          </a:p>
          <a:p>
            <a:pPr marL="0" indent="0" algn="just">
              <a:buNone/>
            </a:pPr>
            <a:r>
              <a:rPr lang="en-US" sz="2500" dirty="0">
                <a:latin typeface="Perpetua" panose="02020502060401020303" pitchFamily="18" charset="0"/>
                <a:cs typeface="Times New Roman" panose="02020603050405020304" pitchFamily="18" charset="0"/>
              </a:rPr>
              <a:t>void Demo() </a:t>
            </a:r>
          </a:p>
          <a:p>
            <a:pPr marL="0" indent="0" algn="just">
              <a:buNone/>
            </a:pPr>
            <a:r>
              <a:rPr lang="en-US" sz="2500" dirty="0">
                <a:latin typeface="Perpetua" panose="02020502060401020303" pitchFamily="18" charset="0"/>
                <a:cs typeface="Times New Roman" panose="02020603050405020304" pitchFamily="18" charset="0"/>
              </a:rPr>
              <a:t>{ </a:t>
            </a:r>
          </a:p>
          <a:p>
            <a:pPr marL="0" indent="0" algn="just">
              <a:buNone/>
            </a:pPr>
            <a:r>
              <a:rPr lang="en-US" sz="2500" dirty="0">
                <a:latin typeface="Perpetua" panose="02020502060401020303" pitchFamily="18" charset="0"/>
                <a:cs typeface="Times New Roman" panose="02020603050405020304" pitchFamily="18" charset="0"/>
              </a:rPr>
              <a:t>	// Statements where exceptions might occur. </a:t>
            </a:r>
          </a:p>
          <a:p>
            <a:pPr marL="0" indent="0" algn="just">
              <a:buNone/>
            </a:pPr>
            <a:r>
              <a:rPr lang="en-US" sz="2500" dirty="0">
                <a:latin typeface="Perpetua" panose="02020502060401020303" pitchFamily="18" charset="0"/>
                <a:cs typeface="Times New Roman" panose="02020603050405020304" pitchFamily="18" charset="0"/>
              </a:rPr>
              <a:t>}</a:t>
            </a:r>
            <a:endParaRPr lang="en-IN" sz="2500" dirty="0">
              <a:latin typeface="Perpetua" panose="02020502060401020303"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E09B5FA-AEE5-48C8-BE65-91B54A91A3B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75A2159D-64F5-4D37-90B2-6FC4B80E546F}"/>
              </a:ext>
            </a:extLst>
          </p:cNvPr>
          <p:cNvSpPr>
            <a:spLocks noGrp="1"/>
          </p:cNvSpPr>
          <p:nvPr>
            <p:ph type="sldNum" sz="quarter" idx="12"/>
          </p:nvPr>
        </p:nvSpPr>
        <p:spPr/>
        <p:txBody>
          <a:bodyPr/>
          <a:lstStyle/>
          <a:p>
            <a:fld id="{5FA48C45-9521-491C-91CF-B3D0F067F577}" type="slidenum">
              <a:rPr lang="en-IN" smtClean="0"/>
              <a:t>148</a:t>
            </a:fld>
            <a:endParaRPr lang="en-IN"/>
          </a:p>
        </p:txBody>
      </p:sp>
    </p:spTree>
    <p:extLst>
      <p:ext uri="{BB962C8B-B14F-4D97-AF65-F5344CB8AC3E}">
        <p14:creationId xmlns:p14="http://schemas.microsoft.com/office/powerpoint/2010/main" val="216858887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5ACB1-B004-436D-AFF9-325AB91EB50D}"/>
              </a:ext>
            </a:extLst>
          </p:cNvPr>
          <p:cNvSpPr>
            <a:spLocks noGrp="1"/>
          </p:cNvSpPr>
          <p:nvPr>
            <p:ph idx="1"/>
          </p:nvPr>
        </p:nvSpPr>
        <p:spPr>
          <a:xfrm>
            <a:off x="300037" y="136525"/>
            <a:ext cx="11630025" cy="6584950"/>
          </a:xfrm>
        </p:spPr>
        <p:txBody>
          <a:bodyPr>
            <a:noAutofit/>
          </a:bodyPr>
          <a:lstStyle/>
          <a:p>
            <a:pPr marL="0" indent="0" algn="just" fontAlgn="base">
              <a:buNone/>
            </a:pPr>
            <a:r>
              <a:rPr lang="en-US" sz="2600" b="1" dirty="0">
                <a:latin typeface="Perpetua" panose="02020502060401020303" pitchFamily="18" charset="0"/>
              </a:rPr>
              <a:t>Number of exceptions thrown:</a:t>
            </a:r>
          </a:p>
          <a:p>
            <a:pPr marL="0" indent="0" algn="just" fontAlgn="base">
              <a:buNone/>
            </a:pPr>
            <a:r>
              <a:rPr lang="en-US" sz="2600" b="1" dirty="0">
                <a:latin typeface="Perpetua" panose="02020502060401020303" pitchFamily="18" charset="0"/>
              </a:rPr>
              <a:t>throw</a:t>
            </a:r>
            <a:r>
              <a:rPr lang="en-US" sz="2600" dirty="0">
                <a:latin typeface="Perpetua" panose="02020502060401020303" pitchFamily="18" charset="0"/>
              </a:rPr>
              <a:t> keyword is used to throw an exception explicitly. It can throw only one exception at a time.</a:t>
            </a:r>
          </a:p>
          <a:p>
            <a:pPr marL="0" indent="0" algn="just" fontAlgn="base">
              <a:buNone/>
            </a:pPr>
            <a:br>
              <a:rPr lang="en-US" sz="2600" dirty="0">
                <a:latin typeface="Perpetua" panose="02020502060401020303" pitchFamily="18" charset="0"/>
              </a:rPr>
            </a:br>
            <a:r>
              <a:rPr lang="en-US" sz="2600" dirty="0">
                <a:latin typeface="Perpetua" panose="02020502060401020303" pitchFamily="18" charset="0"/>
              </a:rPr>
              <a:t>For example:</a:t>
            </a:r>
          </a:p>
          <a:p>
            <a:pPr marL="0" indent="0" algn="just" fontAlgn="base">
              <a:buNone/>
            </a:pPr>
            <a:r>
              <a:rPr lang="en-US" sz="2600" b="1" dirty="0">
                <a:latin typeface="Perpetua" panose="02020502060401020303" pitchFamily="18" charset="0"/>
              </a:rPr>
              <a:t>throw</a:t>
            </a:r>
            <a:r>
              <a:rPr lang="en-US" sz="2600" dirty="0">
                <a:latin typeface="Perpetua" panose="02020502060401020303" pitchFamily="18" charset="0"/>
              </a:rPr>
              <a:t> new </a:t>
            </a:r>
            <a:r>
              <a:rPr lang="en-US" sz="2600" dirty="0" err="1">
                <a:latin typeface="Perpetua" panose="02020502060401020303" pitchFamily="18" charset="0"/>
              </a:rPr>
              <a:t>IOException</a:t>
            </a:r>
            <a:r>
              <a:rPr lang="en-US" sz="2600" dirty="0">
                <a:latin typeface="Perpetua" panose="02020502060401020303" pitchFamily="18" charset="0"/>
              </a:rPr>
              <a:t>();</a:t>
            </a:r>
          </a:p>
          <a:p>
            <a:pPr marL="0" indent="0" algn="just" fontAlgn="base">
              <a:buNone/>
            </a:pPr>
            <a:endParaRPr lang="en-US" sz="2600" dirty="0">
              <a:latin typeface="Perpetua" panose="02020502060401020303" pitchFamily="18" charset="0"/>
            </a:endParaRPr>
          </a:p>
          <a:p>
            <a:pPr marL="0" indent="0" algn="just" fontAlgn="base">
              <a:buNone/>
            </a:pPr>
            <a:r>
              <a:rPr lang="en-US" sz="2600" b="1" dirty="0">
                <a:latin typeface="Perpetua" panose="02020502060401020303" pitchFamily="18" charset="0"/>
              </a:rPr>
              <a:t>throws</a:t>
            </a:r>
            <a:r>
              <a:rPr lang="en-US" sz="2600" dirty="0">
                <a:latin typeface="Perpetua" panose="02020502060401020303" pitchFamily="18" charset="0"/>
              </a:rPr>
              <a:t> keyword can be used to declare multiple exceptions, separated by comma. Whichever exception occurs, if matched with the declared ones, is thrown automatically then.</a:t>
            </a:r>
            <a:br>
              <a:rPr lang="en-US" sz="2600" dirty="0">
                <a:latin typeface="Perpetua" panose="02020502060401020303" pitchFamily="18" charset="0"/>
              </a:rPr>
            </a:br>
            <a:r>
              <a:rPr lang="en-US" sz="2600" dirty="0">
                <a:latin typeface="Perpetua" panose="02020502060401020303" pitchFamily="18" charset="0"/>
              </a:rPr>
              <a:t>For example:</a:t>
            </a:r>
          </a:p>
          <a:p>
            <a:pPr marL="0" indent="0" algn="just" fontAlgn="base">
              <a:buNone/>
            </a:pPr>
            <a:r>
              <a:rPr lang="en-US" sz="2600" dirty="0">
                <a:latin typeface="Perpetua" panose="02020502060401020303" pitchFamily="18" charset="0"/>
              </a:rPr>
              <a:t>// throwing multiple exceptions </a:t>
            </a:r>
          </a:p>
          <a:p>
            <a:pPr marL="0" indent="0" algn="just" fontAlgn="base">
              <a:buNone/>
            </a:pPr>
            <a:r>
              <a:rPr lang="en-US" sz="2600" dirty="0">
                <a:latin typeface="Perpetua" panose="02020502060401020303" pitchFamily="18" charset="0"/>
              </a:rPr>
              <a:t>void Demo() </a:t>
            </a:r>
            <a:r>
              <a:rPr lang="en-US" sz="2600" b="1" dirty="0">
                <a:latin typeface="Perpetua" panose="02020502060401020303" pitchFamily="18" charset="0"/>
              </a:rPr>
              <a:t>throws</a:t>
            </a:r>
            <a:r>
              <a:rPr lang="en-US" sz="2600" dirty="0">
                <a:latin typeface="Perpetua" panose="02020502060401020303" pitchFamily="18" charset="0"/>
              </a:rPr>
              <a:t> </a:t>
            </a:r>
            <a:r>
              <a:rPr lang="en-US" sz="2600" dirty="0" err="1">
                <a:latin typeface="Perpetua" panose="02020502060401020303" pitchFamily="18" charset="0"/>
              </a:rPr>
              <a:t>ArithmeticException</a:t>
            </a:r>
            <a:r>
              <a:rPr lang="en-US" sz="2600" dirty="0">
                <a:latin typeface="Perpetua" panose="02020502060401020303" pitchFamily="18" charset="0"/>
              </a:rPr>
              <a:t>, </a:t>
            </a:r>
            <a:r>
              <a:rPr lang="en-US" sz="2600" dirty="0" err="1">
                <a:latin typeface="Perpetua" panose="02020502060401020303" pitchFamily="18" charset="0"/>
              </a:rPr>
              <a:t>NullPointerException</a:t>
            </a:r>
            <a:r>
              <a:rPr lang="en-US" sz="2600" dirty="0">
                <a:latin typeface="Perpetua" panose="02020502060401020303" pitchFamily="18" charset="0"/>
              </a:rPr>
              <a:t> </a:t>
            </a:r>
          </a:p>
          <a:p>
            <a:pPr marL="0" indent="0" algn="just" fontAlgn="base">
              <a:buNone/>
            </a:pPr>
            <a:r>
              <a:rPr lang="en-US" sz="2600" dirty="0">
                <a:latin typeface="Perpetua" panose="02020502060401020303" pitchFamily="18" charset="0"/>
              </a:rPr>
              <a:t>{ </a:t>
            </a:r>
          </a:p>
          <a:p>
            <a:pPr marL="0" indent="0" algn="just" fontAlgn="base">
              <a:buNone/>
            </a:pPr>
            <a:r>
              <a:rPr lang="en-US" sz="2600" dirty="0">
                <a:latin typeface="Perpetua" panose="02020502060401020303" pitchFamily="18" charset="0"/>
              </a:rPr>
              <a:t>	// Statements where exceptions might occur. </a:t>
            </a:r>
          </a:p>
          <a:p>
            <a:pPr marL="0" indent="0" algn="just" fontAlgn="base">
              <a:buNone/>
            </a:pPr>
            <a:r>
              <a:rPr lang="en-US" sz="2600" dirty="0">
                <a:latin typeface="Perpetua" panose="02020502060401020303" pitchFamily="18" charset="0"/>
              </a:rPr>
              <a:t>}</a:t>
            </a:r>
          </a:p>
        </p:txBody>
      </p:sp>
      <p:sp>
        <p:nvSpPr>
          <p:cNvPr id="4" name="Footer Placeholder 3">
            <a:extLst>
              <a:ext uri="{FF2B5EF4-FFF2-40B4-BE49-F238E27FC236}">
                <a16:creationId xmlns:a16="http://schemas.microsoft.com/office/drawing/2014/main" id="{BE09B5FA-AEE5-48C8-BE65-91B54A91A3B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75A2159D-64F5-4D37-90B2-6FC4B80E546F}"/>
              </a:ext>
            </a:extLst>
          </p:cNvPr>
          <p:cNvSpPr>
            <a:spLocks noGrp="1"/>
          </p:cNvSpPr>
          <p:nvPr>
            <p:ph type="sldNum" sz="quarter" idx="12"/>
          </p:nvPr>
        </p:nvSpPr>
        <p:spPr/>
        <p:txBody>
          <a:bodyPr/>
          <a:lstStyle/>
          <a:p>
            <a:fld id="{5FA48C45-9521-491C-91CF-B3D0F067F577}" type="slidenum">
              <a:rPr lang="en-IN" smtClean="0"/>
              <a:t>149</a:t>
            </a:fld>
            <a:endParaRPr lang="en-IN"/>
          </a:p>
        </p:txBody>
      </p:sp>
    </p:spTree>
    <p:extLst>
      <p:ext uri="{BB962C8B-B14F-4D97-AF65-F5344CB8AC3E}">
        <p14:creationId xmlns:p14="http://schemas.microsoft.com/office/powerpoint/2010/main" val="2351486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244099-6580-402F-919C-6436D11C181E}"/>
              </a:ext>
            </a:extLst>
          </p:cNvPr>
          <p:cNvSpPr>
            <a:spLocks noGrp="1"/>
          </p:cNvSpPr>
          <p:nvPr>
            <p:ph idx="1"/>
          </p:nvPr>
        </p:nvSpPr>
        <p:spPr>
          <a:xfrm>
            <a:off x="142875" y="242888"/>
            <a:ext cx="11787188" cy="6478587"/>
          </a:xfrm>
        </p:spPr>
        <p:txBody>
          <a:bodyPr/>
          <a:lstStyle/>
          <a:p>
            <a:pPr marL="0" indent="0" algn="just">
              <a:buNone/>
            </a:pPr>
            <a:r>
              <a:rPr lang="en-IN" b="1" dirty="0">
                <a:latin typeface="Perpetua" panose="02020502060401020303" pitchFamily="18" charset="0"/>
              </a:rPr>
              <a:t>Creating a Multilevel Hierarchy</a:t>
            </a:r>
          </a:p>
          <a:p>
            <a:pPr marL="0" indent="0" algn="just">
              <a:buNone/>
            </a:pPr>
            <a:r>
              <a:rPr lang="en-US" dirty="0">
                <a:latin typeface="Perpetua" panose="02020502060401020303" pitchFamily="18" charset="0"/>
              </a:rPr>
              <a:t>Up to this point, we have been using simple class hierarchies that consist of only a superclass and a subclass. However, you can build hierarchies that contain as many layers of inheritance as you like. As mentioned, it is perfectly acceptable to use a subclass as a superclass of another.</a:t>
            </a:r>
          </a:p>
          <a:p>
            <a:pPr marL="0" indent="0" algn="just">
              <a:buNone/>
            </a:pPr>
            <a:r>
              <a:rPr lang="en-US" dirty="0">
                <a:latin typeface="Perpetua" panose="02020502060401020303" pitchFamily="18" charset="0"/>
              </a:rPr>
              <a:t>For example, given three classes called </a:t>
            </a:r>
            <a:r>
              <a:rPr lang="en-US" b="1" dirty="0">
                <a:latin typeface="Perpetua" panose="02020502060401020303" pitchFamily="18" charset="0"/>
              </a:rPr>
              <a:t>A</a:t>
            </a:r>
            <a:r>
              <a:rPr lang="en-US" dirty="0">
                <a:latin typeface="Perpetua" panose="02020502060401020303" pitchFamily="18" charset="0"/>
              </a:rPr>
              <a:t>, </a:t>
            </a:r>
            <a:r>
              <a:rPr lang="en-US" b="1" dirty="0">
                <a:latin typeface="Perpetua" panose="02020502060401020303" pitchFamily="18" charset="0"/>
              </a:rPr>
              <a:t>B</a:t>
            </a:r>
            <a:r>
              <a:rPr lang="en-US" dirty="0">
                <a:latin typeface="Perpetua" panose="02020502060401020303" pitchFamily="18" charset="0"/>
              </a:rPr>
              <a:t>, and </a:t>
            </a:r>
            <a:r>
              <a:rPr lang="en-US" b="1" dirty="0">
                <a:latin typeface="Perpetua" panose="02020502060401020303" pitchFamily="18" charset="0"/>
              </a:rPr>
              <a:t>C</a:t>
            </a:r>
            <a:r>
              <a:rPr lang="en-US" dirty="0">
                <a:latin typeface="Perpetua" panose="02020502060401020303" pitchFamily="18" charset="0"/>
              </a:rPr>
              <a:t>, </a:t>
            </a:r>
            <a:r>
              <a:rPr lang="en-US" b="1" dirty="0">
                <a:latin typeface="Perpetua" panose="02020502060401020303" pitchFamily="18" charset="0"/>
              </a:rPr>
              <a:t>C </a:t>
            </a:r>
            <a:r>
              <a:rPr lang="en-US" dirty="0">
                <a:latin typeface="Perpetua" panose="02020502060401020303" pitchFamily="18" charset="0"/>
              </a:rPr>
              <a:t>can be a subclass of </a:t>
            </a:r>
            <a:r>
              <a:rPr lang="en-US" b="1" dirty="0">
                <a:latin typeface="Perpetua" panose="02020502060401020303" pitchFamily="18" charset="0"/>
              </a:rPr>
              <a:t>B</a:t>
            </a:r>
            <a:r>
              <a:rPr lang="en-US" dirty="0">
                <a:latin typeface="Perpetua" panose="02020502060401020303" pitchFamily="18" charset="0"/>
              </a:rPr>
              <a:t>, which is a subclass of </a:t>
            </a:r>
            <a:r>
              <a:rPr lang="en-US" b="1" dirty="0">
                <a:latin typeface="Perpetua" panose="02020502060401020303" pitchFamily="18" charset="0"/>
              </a:rPr>
              <a:t>A</a:t>
            </a:r>
            <a:r>
              <a:rPr lang="en-US" dirty="0">
                <a:latin typeface="Perpetua" panose="02020502060401020303" pitchFamily="18" charset="0"/>
              </a:rPr>
              <a:t>. When this type of situation occurs, each subclass inherits all of the traits found in all of its </a:t>
            </a:r>
            <a:r>
              <a:rPr lang="en-US" dirty="0" err="1">
                <a:latin typeface="Perpetua" panose="02020502060401020303" pitchFamily="18" charset="0"/>
              </a:rPr>
              <a:t>superclasses</a:t>
            </a:r>
            <a:r>
              <a:rPr lang="en-US" dirty="0">
                <a:latin typeface="Perpetua" panose="02020502060401020303" pitchFamily="18" charset="0"/>
              </a:rPr>
              <a:t>.</a:t>
            </a: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929F7260-8B0B-413B-81E1-D665863C18C4}"/>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E5EEB2B8-1FA2-47D2-B3E5-4F5771D78203}"/>
              </a:ext>
            </a:extLst>
          </p:cNvPr>
          <p:cNvSpPr>
            <a:spLocks noGrp="1"/>
          </p:cNvSpPr>
          <p:nvPr>
            <p:ph type="sldNum" sz="quarter" idx="12"/>
          </p:nvPr>
        </p:nvSpPr>
        <p:spPr/>
        <p:txBody>
          <a:bodyPr/>
          <a:lstStyle/>
          <a:p>
            <a:fld id="{5FA48C45-9521-491C-91CF-B3D0F067F577}" type="slidenum">
              <a:rPr lang="en-IN" smtClean="0"/>
              <a:t>15</a:t>
            </a:fld>
            <a:endParaRPr lang="en-IN"/>
          </a:p>
        </p:txBody>
      </p:sp>
    </p:spTree>
    <p:extLst>
      <p:ext uri="{BB962C8B-B14F-4D97-AF65-F5344CB8AC3E}">
        <p14:creationId xmlns:p14="http://schemas.microsoft.com/office/powerpoint/2010/main" val="127892231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5ACB1-B004-436D-AFF9-325AB91EB50D}"/>
              </a:ext>
            </a:extLst>
          </p:cNvPr>
          <p:cNvSpPr>
            <a:spLocks noGrp="1"/>
          </p:cNvSpPr>
          <p:nvPr>
            <p:ph idx="1"/>
          </p:nvPr>
        </p:nvSpPr>
        <p:spPr>
          <a:xfrm>
            <a:off x="300037" y="136525"/>
            <a:ext cx="11630025" cy="6584950"/>
          </a:xfrm>
        </p:spPr>
        <p:txBody>
          <a:bodyPr>
            <a:noAutofit/>
          </a:bodyPr>
          <a:lstStyle/>
          <a:p>
            <a:pPr marL="0" indent="0" algn="just" fontAlgn="base">
              <a:buNone/>
            </a:pPr>
            <a:r>
              <a:rPr lang="en-US" b="1" dirty="0">
                <a:latin typeface="Perpetua" panose="02020502060401020303" pitchFamily="18" charset="0"/>
              </a:rPr>
              <a:t>Syntax:</a:t>
            </a:r>
          </a:p>
          <a:p>
            <a:pPr marL="0" indent="0" algn="just" fontAlgn="base">
              <a:buNone/>
            </a:pPr>
            <a:r>
              <a:rPr lang="en-US" dirty="0">
                <a:latin typeface="Perpetua" panose="02020502060401020303" pitchFamily="18" charset="0"/>
              </a:rPr>
              <a:t>Syntax of </a:t>
            </a:r>
            <a:r>
              <a:rPr lang="en-US" b="1" dirty="0">
                <a:latin typeface="Perpetua" panose="02020502060401020303" pitchFamily="18" charset="0"/>
              </a:rPr>
              <a:t>throw</a:t>
            </a:r>
            <a:r>
              <a:rPr lang="en-US" dirty="0">
                <a:latin typeface="Perpetua" panose="02020502060401020303" pitchFamily="18" charset="0"/>
              </a:rPr>
              <a:t> keyword includes the instance of the Exception to be thrown.</a:t>
            </a:r>
            <a:br>
              <a:rPr lang="en-US" dirty="0">
                <a:latin typeface="Perpetua" panose="02020502060401020303" pitchFamily="18" charset="0"/>
              </a:rPr>
            </a:br>
            <a:r>
              <a:rPr lang="en-US" dirty="0">
                <a:latin typeface="Perpetua" panose="02020502060401020303" pitchFamily="18" charset="0"/>
              </a:rPr>
              <a:t>For example:</a:t>
            </a:r>
          </a:p>
          <a:p>
            <a:pPr marL="0" indent="0" algn="just" fontAlgn="base">
              <a:buNone/>
            </a:pPr>
            <a:r>
              <a:rPr lang="en-US" dirty="0">
                <a:latin typeface="Perpetua" panose="02020502060401020303" pitchFamily="18" charset="0"/>
              </a:rPr>
              <a:t>throw new </a:t>
            </a:r>
            <a:r>
              <a:rPr lang="en-US" dirty="0" err="1">
                <a:latin typeface="Perpetua" panose="02020502060401020303" pitchFamily="18" charset="0"/>
              </a:rPr>
              <a:t>IOException</a:t>
            </a:r>
            <a:r>
              <a:rPr lang="en-US" dirty="0">
                <a:latin typeface="Perpetua" panose="02020502060401020303" pitchFamily="18" charset="0"/>
              </a:rPr>
              <a:t>();</a:t>
            </a:r>
          </a:p>
          <a:p>
            <a:pPr marL="0" indent="0" algn="just" fontAlgn="base">
              <a:buNone/>
            </a:pPr>
            <a:endParaRPr lang="en-US" dirty="0">
              <a:latin typeface="Perpetua" panose="02020502060401020303" pitchFamily="18" charset="0"/>
            </a:endParaRPr>
          </a:p>
          <a:p>
            <a:pPr marL="0" indent="0" algn="just" fontAlgn="base">
              <a:buNone/>
            </a:pPr>
            <a:r>
              <a:rPr lang="en-US" dirty="0">
                <a:latin typeface="Perpetua" panose="02020502060401020303" pitchFamily="18" charset="0"/>
              </a:rPr>
              <a:t>Syntax of </a:t>
            </a:r>
            <a:r>
              <a:rPr lang="en-US" b="1" dirty="0">
                <a:latin typeface="Perpetua" panose="02020502060401020303" pitchFamily="18" charset="0"/>
              </a:rPr>
              <a:t>throws</a:t>
            </a:r>
            <a:r>
              <a:rPr lang="en-US" dirty="0">
                <a:latin typeface="Perpetua" panose="02020502060401020303" pitchFamily="18" charset="0"/>
              </a:rPr>
              <a:t> keyword includes the class names of the Exceptions to be thrown.</a:t>
            </a:r>
            <a:br>
              <a:rPr lang="en-US" dirty="0">
                <a:latin typeface="Perpetua" panose="02020502060401020303" pitchFamily="18" charset="0"/>
              </a:rPr>
            </a:br>
            <a:r>
              <a:rPr lang="en-US" dirty="0">
                <a:latin typeface="Perpetua" panose="02020502060401020303" pitchFamily="18" charset="0"/>
              </a:rPr>
              <a:t>For example:</a:t>
            </a:r>
          </a:p>
          <a:p>
            <a:pPr marL="0" indent="0" algn="just" fontAlgn="base">
              <a:buNone/>
            </a:pPr>
            <a:r>
              <a:rPr lang="en-US" dirty="0">
                <a:latin typeface="Perpetua" panose="02020502060401020303" pitchFamily="18" charset="0"/>
              </a:rPr>
              <a:t>// throwing multiple exceptions by class names </a:t>
            </a:r>
          </a:p>
          <a:p>
            <a:pPr marL="0" indent="0" algn="just" fontAlgn="base">
              <a:buNone/>
            </a:pPr>
            <a:r>
              <a:rPr lang="en-US" dirty="0">
                <a:latin typeface="Perpetua" panose="02020502060401020303" pitchFamily="18" charset="0"/>
              </a:rPr>
              <a:t>void Demo() throws </a:t>
            </a:r>
            <a:r>
              <a:rPr lang="en-US" dirty="0" err="1">
                <a:latin typeface="Perpetua" panose="02020502060401020303" pitchFamily="18" charset="0"/>
              </a:rPr>
              <a:t>ArithmeticException</a:t>
            </a:r>
            <a:r>
              <a:rPr lang="en-US" dirty="0">
                <a:latin typeface="Perpetua" panose="02020502060401020303" pitchFamily="18" charset="0"/>
              </a:rPr>
              <a:t>, </a:t>
            </a:r>
            <a:r>
              <a:rPr lang="en-US" dirty="0" err="1">
                <a:latin typeface="Perpetua" panose="02020502060401020303" pitchFamily="18" charset="0"/>
              </a:rPr>
              <a:t>NullPointerException</a:t>
            </a:r>
            <a:r>
              <a:rPr lang="en-US" dirty="0">
                <a:latin typeface="Perpetua" panose="02020502060401020303" pitchFamily="18" charset="0"/>
              </a:rPr>
              <a:t> </a:t>
            </a:r>
          </a:p>
          <a:p>
            <a:pPr marL="0" indent="0" algn="just" fontAlgn="base">
              <a:buNone/>
            </a:pPr>
            <a:r>
              <a:rPr lang="en-US" dirty="0">
                <a:latin typeface="Perpetua" panose="02020502060401020303" pitchFamily="18" charset="0"/>
              </a:rPr>
              <a:t>{ </a:t>
            </a:r>
          </a:p>
          <a:p>
            <a:pPr marL="0" indent="0" algn="just" fontAlgn="base">
              <a:buNone/>
            </a:pPr>
            <a:r>
              <a:rPr lang="en-US" dirty="0">
                <a:latin typeface="Perpetua" panose="02020502060401020303" pitchFamily="18" charset="0"/>
              </a:rPr>
              <a:t>	// Statements where exceptions might occur. </a:t>
            </a:r>
          </a:p>
          <a:p>
            <a:pPr marL="0" indent="0" algn="just" fontAlgn="base">
              <a:buNone/>
            </a:pPr>
            <a:r>
              <a:rPr lang="en-US" dirty="0">
                <a:latin typeface="Perpetua" panose="02020502060401020303" pitchFamily="18" charset="0"/>
              </a:rPr>
              <a:t>}</a:t>
            </a:r>
          </a:p>
        </p:txBody>
      </p:sp>
      <p:sp>
        <p:nvSpPr>
          <p:cNvPr id="4" name="Footer Placeholder 3">
            <a:extLst>
              <a:ext uri="{FF2B5EF4-FFF2-40B4-BE49-F238E27FC236}">
                <a16:creationId xmlns:a16="http://schemas.microsoft.com/office/drawing/2014/main" id="{BE09B5FA-AEE5-48C8-BE65-91B54A91A3B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75A2159D-64F5-4D37-90B2-6FC4B80E546F}"/>
              </a:ext>
            </a:extLst>
          </p:cNvPr>
          <p:cNvSpPr>
            <a:spLocks noGrp="1"/>
          </p:cNvSpPr>
          <p:nvPr>
            <p:ph type="sldNum" sz="quarter" idx="12"/>
          </p:nvPr>
        </p:nvSpPr>
        <p:spPr/>
        <p:txBody>
          <a:bodyPr/>
          <a:lstStyle/>
          <a:p>
            <a:fld id="{5FA48C45-9521-491C-91CF-B3D0F067F577}" type="slidenum">
              <a:rPr lang="en-IN" smtClean="0"/>
              <a:t>150</a:t>
            </a:fld>
            <a:endParaRPr lang="en-IN"/>
          </a:p>
        </p:txBody>
      </p:sp>
    </p:spTree>
    <p:extLst>
      <p:ext uri="{BB962C8B-B14F-4D97-AF65-F5344CB8AC3E}">
        <p14:creationId xmlns:p14="http://schemas.microsoft.com/office/powerpoint/2010/main" val="89360160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5ACB1-B004-436D-AFF9-325AB91EB50D}"/>
              </a:ext>
            </a:extLst>
          </p:cNvPr>
          <p:cNvSpPr>
            <a:spLocks noGrp="1"/>
          </p:cNvSpPr>
          <p:nvPr>
            <p:ph idx="1"/>
          </p:nvPr>
        </p:nvSpPr>
        <p:spPr>
          <a:xfrm>
            <a:off x="300037" y="136525"/>
            <a:ext cx="11630025" cy="6584950"/>
          </a:xfrm>
        </p:spPr>
        <p:txBody>
          <a:bodyPr>
            <a:noAutofit/>
          </a:bodyPr>
          <a:lstStyle/>
          <a:p>
            <a:pPr marL="0" indent="0" algn="just" fontAlgn="base">
              <a:buNone/>
            </a:pPr>
            <a:r>
              <a:rPr lang="en-US" sz="2500" b="1" dirty="0">
                <a:latin typeface="Perpetua" panose="02020502060401020303" pitchFamily="18" charset="0"/>
              </a:rPr>
              <a:t>Propagation of Exceptions:</a:t>
            </a:r>
          </a:p>
          <a:p>
            <a:pPr marL="0" indent="0" algn="just" fontAlgn="base">
              <a:buNone/>
            </a:pPr>
            <a:r>
              <a:rPr lang="en-US" sz="2500" b="1" dirty="0">
                <a:latin typeface="Perpetua" panose="02020502060401020303" pitchFamily="18" charset="0"/>
              </a:rPr>
              <a:t>throw</a:t>
            </a:r>
            <a:r>
              <a:rPr lang="en-US" sz="2500" dirty="0">
                <a:latin typeface="Perpetua" panose="02020502060401020303" pitchFamily="18" charset="0"/>
              </a:rPr>
              <a:t> keyword cannot propagate checked exceptions. It is only used to propagate the unchecked Exceptions that are not checked using throws keyword.</a:t>
            </a:r>
          </a:p>
          <a:p>
            <a:pPr marL="0" indent="0" algn="just" fontAlgn="base">
              <a:buNone/>
            </a:pPr>
            <a:r>
              <a:rPr lang="en-US" sz="2500" dirty="0">
                <a:latin typeface="Perpetua" panose="02020502060401020303" pitchFamily="18" charset="0"/>
              </a:rPr>
              <a:t>For example:</a:t>
            </a:r>
          </a:p>
          <a:p>
            <a:pPr marL="0" indent="0" algn="just" fontAlgn="base">
              <a:buNone/>
            </a:pPr>
            <a:r>
              <a:rPr lang="en-US" sz="2500" dirty="0">
                <a:latin typeface="Perpetua" panose="02020502060401020303" pitchFamily="18" charset="0"/>
              </a:rPr>
              <a:t>void main() throws </a:t>
            </a:r>
            <a:r>
              <a:rPr lang="en-US" sz="2500" dirty="0" err="1">
                <a:latin typeface="Perpetua" panose="02020502060401020303" pitchFamily="18" charset="0"/>
              </a:rPr>
              <a:t>IOException</a:t>
            </a:r>
            <a:r>
              <a:rPr lang="en-US" sz="2500" dirty="0">
                <a:latin typeface="Perpetua" panose="02020502060401020303" pitchFamily="18" charset="0"/>
              </a:rPr>
              <a:t> </a:t>
            </a:r>
          </a:p>
          <a:p>
            <a:pPr marL="0" indent="0" algn="just" fontAlgn="base">
              <a:buNone/>
            </a:pPr>
            <a:r>
              <a:rPr lang="en-US" sz="2500" dirty="0">
                <a:latin typeface="Perpetua" panose="02020502060401020303" pitchFamily="18" charset="0"/>
              </a:rPr>
              <a:t>{ </a:t>
            </a:r>
          </a:p>
          <a:p>
            <a:pPr marL="0" indent="0" algn="just" fontAlgn="base">
              <a:buNone/>
            </a:pPr>
            <a:r>
              <a:rPr lang="en-US" sz="2500" dirty="0">
                <a:latin typeface="Perpetua" panose="02020502060401020303" pitchFamily="18" charset="0"/>
              </a:rPr>
              <a:t>	// Using throw for </a:t>
            </a:r>
            <a:r>
              <a:rPr lang="en-US" sz="2500" dirty="0" err="1">
                <a:latin typeface="Perpetua" panose="02020502060401020303" pitchFamily="18" charset="0"/>
              </a:rPr>
              <a:t>ArithmeticException</a:t>
            </a:r>
            <a:r>
              <a:rPr lang="en-US" sz="2500" dirty="0">
                <a:latin typeface="Perpetua" panose="02020502060401020303" pitchFamily="18" charset="0"/>
              </a:rPr>
              <a:t> </a:t>
            </a:r>
          </a:p>
          <a:p>
            <a:pPr marL="0" indent="0" algn="just" fontAlgn="base">
              <a:buNone/>
            </a:pPr>
            <a:r>
              <a:rPr lang="en-US" sz="2500" dirty="0">
                <a:latin typeface="Perpetua" panose="02020502060401020303" pitchFamily="18" charset="0"/>
              </a:rPr>
              <a:t>	// as it is unchecked in throws </a:t>
            </a:r>
          </a:p>
          <a:p>
            <a:pPr marL="0" indent="0" algn="just" fontAlgn="base">
              <a:buNone/>
            </a:pPr>
            <a:r>
              <a:rPr lang="en-US" sz="2500" dirty="0">
                <a:latin typeface="Perpetua" panose="02020502060401020303" pitchFamily="18" charset="0"/>
              </a:rPr>
              <a:t>	throw new </a:t>
            </a:r>
            <a:r>
              <a:rPr lang="en-US" sz="2500" dirty="0" err="1">
                <a:latin typeface="Perpetua" panose="02020502060401020303" pitchFamily="18" charset="0"/>
              </a:rPr>
              <a:t>ArithmeticException</a:t>
            </a:r>
            <a:r>
              <a:rPr lang="en-US" sz="2500" dirty="0">
                <a:latin typeface="Perpetua" panose="02020502060401020303" pitchFamily="18" charset="0"/>
              </a:rPr>
              <a:t>(); </a:t>
            </a:r>
          </a:p>
          <a:p>
            <a:pPr marL="0" indent="0" algn="just" fontAlgn="base">
              <a:buNone/>
            </a:pPr>
            <a:r>
              <a:rPr lang="en-US" sz="2500" dirty="0">
                <a:latin typeface="Perpetua" panose="02020502060401020303" pitchFamily="18" charset="0"/>
              </a:rPr>
              <a:t>}</a:t>
            </a:r>
          </a:p>
          <a:p>
            <a:pPr marL="0" indent="0" algn="just" fontAlgn="base">
              <a:buNone/>
            </a:pPr>
            <a:r>
              <a:rPr lang="en-US" sz="2500" b="1" dirty="0">
                <a:latin typeface="Perpetua" panose="02020502060401020303" pitchFamily="18" charset="0"/>
              </a:rPr>
              <a:t>throws</a:t>
            </a:r>
            <a:r>
              <a:rPr lang="en-US" sz="2500" dirty="0">
                <a:latin typeface="Perpetua" panose="02020502060401020303" pitchFamily="18" charset="0"/>
              </a:rPr>
              <a:t> keyword is used to propagate the checked Exceptions only.</a:t>
            </a:r>
            <a:br>
              <a:rPr lang="en-US" sz="2500" dirty="0">
                <a:latin typeface="Perpetua" panose="02020502060401020303" pitchFamily="18" charset="0"/>
              </a:rPr>
            </a:br>
            <a:r>
              <a:rPr lang="en-US" sz="2500" dirty="0">
                <a:latin typeface="Perpetua" panose="02020502060401020303" pitchFamily="18" charset="0"/>
              </a:rPr>
              <a:t>For example:</a:t>
            </a:r>
          </a:p>
          <a:p>
            <a:pPr marL="0" indent="0" algn="just" fontAlgn="base">
              <a:buNone/>
            </a:pPr>
            <a:r>
              <a:rPr lang="en-US" sz="2500" dirty="0">
                <a:latin typeface="Perpetua" panose="02020502060401020303" pitchFamily="18" charset="0"/>
              </a:rPr>
              <a:t>void main() throws </a:t>
            </a:r>
            <a:r>
              <a:rPr lang="en-US" sz="2500" dirty="0" err="1">
                <a:latin typeface="Perpetua" panose="02020502060401020303" pitchFamily="18" charset="0"/>
              </a:rPr>
              <a:t>IOException</a:t>
            </a:r>
            <a:r>
              <a:rPr lang="en-US" sz="2500" dirty="0">
                <a:latin typeface="Perpetua" panose="02020502060401020303" pitchFamily="18" charset="0"/>
              </a:rPr>
              <a:t> </a:t>
            </a:r>
          </a:p>
          <a:p>
            <a:pPr marL="0" indent="0" algn="just" fontAlgn="base">
              <a:buNone/>
            </a:pPr>
            <a:r>
              <a:rPr lang="en-US" sz="2500" dirty="0">
                <a:latin typeface="Perpetua" panose="02020502060401020303" pitchFamily="18" charset="0"/>
              </a:rPr>
              <a:t>{ </a:t>
            </a:r>
          </a:p>
          <a:p>
            <a:pPr marL="0" indent="0" algn="just" fontAlgn="base">
              <a:buNone/>
            </a:pPr>
            <a:r>
              <a:rPr lang="en-US" sz="2500" dirty="0">
                <a:latin typeface="Perpetua" panose="02020502060401020303" pitchFamily="18" charset="0"/>
              </a:rPr>
              <a:t>}</a:t>
            </a:r>
          </a:p>
        </p:txBody>
      </p:sp>
      <p:sp>
        <p:nvSpPr>
          <p:cNvPr id="4" name="Footer Placeholder 3">
            <a:extLst>
              <a:ext uri="{FF2B5EF4-FFF2-40B4-BE49-F238E27FC236}">
                <a16:creationId xmlns:a16="http://schemas.microsoft.com/office/drawing/2014/main" id="{BE09B5FA-AEE5-48C8-BE65-91B54A91A3B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75A2159D-64F5-4D37-90B2-6FC4B80E546F}"/>
              </a:ext>
            </a:extLst>
          </p:cNvPr>
          <p:cNvSpPr>
            <a:spLocks noGrp="1"/>
          </p:cNvSpPr>
          <p:nvPr>
            <p:ph type="sldNum" sz="quarter" idx="12"/>
          </p:nvPr>
        </p:nvSpPr>
        <p:spPr/>
        <p:txBody>
          <a:bodyPr/>
          <a:lstStyle/>
          <a:p>
            <a:fld id="{5FA48C45-9521-491C-91CF-B3D0F067F577}" type="slidenum">
              <a:rPr lang="en-IN" smtClean="0"/>
              <a:t>151</a:t>
            </a:fld>
            <a:endParaRPr lang="en-IN"/>
          </a:p>
        </p:txBody>
      </p:sp>
    </p:spTree>
    <p:extLst>
      <p:ext uri="{BB962C8B-B14F-4D97-AF65-F5344CB8AC3E}">
        <p14:creationId xmlns:p14="http://schemas.microsoft.com/office/powerpoint/2010/main" val="238091026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8F0AB5-5B02-4FD7-B8E1-785F6D5AB229}"/>
              </a:ext>
            </a:extLst>
          </p:cNvPr>
          <p:cNvSpPr>
            <a:spLocks noGrp="1"/>
          </p:cNvSpPr>
          <p:nvPr>
            <p:ph idx="1"/>
          </p:nvPr>
        </p:nvSpPr>
        <p:spPr>
          <a:xfrm>
            <a:off x="357809" y="278296"/>
            <a:ext cx="11251095" cy="6321287"/>
          </a:xfrm>
        </p:spPr>
        <p:txBody>
          <a:bodyPr>
            <a:normAutofit/>
          </a:bodyPr>
          <a:lstStyle/>
          <a:p>
            <a:pPr marL="0" indent="0">
              <a:buNone/>
            </a:pPr>
            <a:r>
              <a:rPr lang="en-US" b="1" dirty="0">
                <a:latin typeface="Perpetua" panose="02020502060401020303" pitchFamily="18" charset="0"/>
              </a:rPr>
              <a:t>Checked Exceptions</a:t>
            </a:r>
          </a:p>
          <a:p>
            <a:pPr marL="514350" indent="-514350">
              <a:buAutoNum type="arabicPeriod"/>
            </a:pPr>
            <a:r>
              <a:rPr lang="en-US" dirty="0" err="1">
                <a:latin typeface="Perpetua" panose="02020502060401020303" pitchFamily="18" charset="0"/>
              </a:rPr>
              <a:t>SQLException</a:t>
            </a:r>
            <a:endParaRPr lang="en-US" dirty="0">
              <a:latin typeface="Perpetua" panose="02020502060401020303" pitchFamily="18" charset="0"/>
            </a:endParaRPr>
          </a:p>
          <a:p>
            <a:pPr marL="514350" indent="-514350">
              <a:buAutoNum type="arabicPeriod"/>
            </a:pPr>
            <a:r>
              <a:rPr lang="en-US" dirty="0" err="1">
                <a:latin typeface="Perpetua" panose="02020502060401020303" pitchFamily="18" charset="0"/>
              </a:rPr>
              <a:t>IOException</a:t>
            </a:r>
            <a:endParaRPr lang="en-US" dirty="0">
              <a:latin typeface="Perpetua" panose="02020502060401020303" pitchFamily="18" charset="0"/>
            </a:endParaRPr>
          </a:p>
          <a:p>
            <a:pPr marL="514350" indent="-514350">
              <a:buAutoNum type="arabicPeriod"/>
            </a:pPr>
            <a:r>
              <a:rPr lang="en-US" dirty="0" err="1">
                <a:latin typeface="Perpetua" panose="02020502060401020303" pitchFamily="18" charset="0"/>
              </a:rPr>
              <a:t>ClassNotFoundException</a:t>
            </a:r>
            <a:endParaRPr lang="en-US" dirty="0">
              <a:latin typeface="Perpetua" panose="02020502060401020303" pitchFamily="18" charset="0"/>
            </a:endParaRPr>
          </a:p>
          <a:p>
            <a:pPr marL="514350" indent="-514350">
              <a:buAutoNum type="arabicPeriod"/>
            </a:pPr>
            <a:r>
              <a:rPr lang="en-US" dirty="0" err="1">
                <a:latin typeface="Perpetua" panose="02020502060401020303" pitchFamily="18" charset="0"/>
              </a:rPr>
              <a:t>FileNotFoundException</a:t>
            </a:r>
            <a:endParaRPr lang="en-US" dirty="0">
              <a:latin typeface="Perpetua" panose="02020502060401020303" pitchFamily="18" charset="0"/>
            </a:endParaRPr>
          </a:p>
          <a:p>
            <a:pPr marL="514350" indent="-514350">
              <a:buAutoNum type="arabicPeriod"/>
            </a:pPr>
            <a:endParaRPr lang="en-US" dirty="0">
              <a:latin typeface="Perpetua" panose="02020502060401020303" pitchFamily="18" charset="0"/>
            </a:endParaRPr>
          </a:p>
          <a:p>
            <a:pPr marL="0" indent="0">
              <a:buNone/>
            </a:pPr>
            <a:r>
              <a:rPr lang="en-US" b="1" dirty="0">
                <a:latin typeface="Perpetua" panose="02020502060401020303" pitchFamily="18" charset="0"/>
              </a:rPr>
              <a:t>Unchecked Exceptions</a:t>
            </a:r>
          </a:p>
          <a:p>
            <a:pPr marL="514350" indent="-514350">
              <a:buFont typeface="+mj-lt"/>
              <a:buAutoNum type="arabicPeriod"/>
            </a:pPr>
            <a:r>
              <a:rPr lang="en-IN" dirty="0" err="1">
                <a:latin typeface="Perpetua" panose="02020502060401020303" pitchFamily="18" charset="0"/>
              </a:rPr>
              <a:t>ArithmeticException</a:t>
            </a:r>
            <a:endParaRPr lang="en-IN" dirty="0">
              <a:latin typeface="Perpetua" panose="02020502060401020303" pitchFamily="18" charset="0"/>
            </a:endParaRPr>
          </a:p>
          <a:p>
            <a:pPr marL="514350" indent="-514350">
              <a:buFont typeface="+mj-lt"/>
              <a:buAutoNum type="arabicPeriod"/>
            </a:pPr>
            <a:r>
              <a:rPr lang="en-IN" dirty="0" err="1">
                <a:latin typeface="Perpetua" panose="02020502060401020303" pitchFamily="18" charset="0"/>
              </a:rPr>
              <a:t>ArrayIndexOutOfBoundsException</a:t>
            </a:r>
            <a:endParaRPr lang="en-IN" dirty="0">
              <a:latin typeface="Perpetua" panose="02020502060401020303" pitchFamily="18" charset="0"/>
            </a:endParaRPr>
          </a:p>
          <a:p>
            <a:pPr marL="514350" indent="-514350">
              <a:buFont typeface="+mj-lt"/>
              <a:buAutoNum type="arabicPeriod"/>
            </a:pPr>
            <a:r>
              <a:rPr lang="en-IN" dirty="0" err="1">
                <a:latin typeface="Perpetua" panose="02020502060401020303" pitchFamily="18" charset="0"/>
              </a:rPr>
              <a:t>NumberFormatException</a:t>
            </a:r>
            <a:endParaRPr lang="en-IN" dirty="0">
              <a:latin typeface="Perpetua" panose="02020502060401020303" pitchFamily="18" charset="0"/>
            </a:endParaRPr>
          </a:p>
          <a:p>
            <a:pPr marL="514350" indent="-514350">
              <a:buFont typeface="+mj-lt"/>
              <a:buAutoNum type="arabicPeriod"/>
            </a:pPr>
            <a:r>
              <a:rPr lang="en-IN" dirty="0" err="1">
                <a:latin typeface="Perpetua" panose="02020502060401020303" pitchFamily="18" charset="0"/>
              </a:rPr>
              <a:t>NullPointerException</a:t>
            </a:r>
            <a:endParaRPr lang="en-IN" dirty="0">
              <a:latin typeface="Perpetua" panose="02020502060401020303" pitchFamily="18" charset="0"/>
            </a:endParaRPr>
          </a:p>
          <a:p>
            <a:pPr marL="514350" indent="-514350">
              <a:buFont typeface="+mj-lt"/>
              <a:buAutoNum type="arabicPeriod"/>
            </a:pPr>
            <a:r>
              <a:rPr lang="en-IN" dirty="0" err="1">
                <a:latin typeface="Perpetua" panose="02020502060401020303" pitchFamily="18" charset="0"/>
              </a:rPr>
              <a:t>IllegalArgumentException</a:t>
            </a: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4021538D-CC7C-4AA6-9780-D1A3808D233D}"/>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69FFEFDE-001F-46BC-85A8-698947A86787}"/>
              </a:ext>
            </a:extLst>
          </p:cNvPr>
          <p:cNvSpPr>
            <a:spLocks noGrp="1"/>
          </p:cNvSpPr>
          <p:nvPr>
            <p:ph type="sldNum" sz="quarter" idx="12"/>
          </p:nvPr>
        </p:nvSpPr>
        <p:spPr/>
        <p:txBody>
          <a:bodyPr/>
          <a:lstStyle/>
          <a:p>
            <a:fld id="{5FA48C45-9521-491C-91CF-B3D0F067F577}" type="slidenum">
              <a:rPr lang="en-IN" smtClean="0"/>
              <a:t>152</a:t>
            </a:fld>
            <a:endParaRPr lang="en-IN"/>
          </a:p>
        </p:txBody>
      </p:sp>
    </p:spTree>
    <p:extLst>
      <p:ext uri="{BB962C8B-B14F-4D97-AF65-F5344CB8AC3E}">
        <p14:creationId xmlns:p14="http://schemas.microsoft.com/office/powerpoint/2010/main" val="327841271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44A10556-3DAC-446C-8CF6-7FA57C3AB95B}"/>
              </a:ext>
            </a:extLst>
          </p:cNvPr>
          <p:cNvSpPr>
            <a:spLocks noGrp="1"/>
          </p:cNvSpPr>
          <p:nvPr>
            <p:ph type="title"/>
          </p:nvPr>
        </p:nvSpPr>
        <p:spPr>
          <a:xfrm>
            <a:off x="361950" y="533400"/>
            <a:ext cx="8991600" cy="457200"/>
          </a:xfrm>
        </p:spPr>
        <p:txBody>
          <a:bodyPr>
            <a:noAutofit/>
          </a:bodyPr>
          <a:lstStyle/>
          <a:p>
            <a:pPr eaLnBrk="1" hangingPunct="1"/>
            <a:r>
              <a:rPr lang="en-US" altLang="en-US" sz="3200" b="1" dirty="0">
                <a:latin typeface="Perpetua" panose="02020502060401020303" pitchFamily="18" charset="0"/>
              </a:rPr>
              <a:t>finally</a:t>
            </a:r>
            <a:br>
              <a:rPr lang="en-US" altLang="en-US" sz="3200" b="1" dirty="0">
                <a:latin typeface="Perpetua" panose="02020502060401020303" pitchFamily="18" charset="0"/>
              </a:rPr>
            </a:br>
            <a:endParaRPr lang="en-US" altLang="en-US" sz="3200" b="1" dirty="0">
              <a:latin typeface="Perpetua" panose="02020502060401020303" pitchFamily="18" charset="0"/>
            </a:endParaRPr>
          </a:p>
        </p:txBody>
      </p:sp>
      <p:sp>
        <p:nvSpPr>
          <p:cNvPr id="34819" name="Content Placeholder 2">
            <a:extLst>
              <a:ext uri="{FF2B5EF4-FFF2-40B4-BE49-F238E27FC236}">
                <a16:creationId xmlns:a16="http://schemas.microsoft.com/office/drawing/2014/main" id="{941D5DAB-55C6-4C86-AC08-02242511A993}"/>
              </a:ext>
            </a:extLst>
          </p:cNvPr>
          <p:cNvSpPr>
            <a:spLocks noGrp="1"/>
          </p:cNvSpPr>
          <p:nvPr>
            <p:ph idx="1"/>
          </p:nvPr>
        </p:nvSpPr>
        <p:spPr>
          <a:xfrm>
            <a:off x="476250" y="990600"/>
            <a:ext cx="11353800" cy="2667000"/>
          </a:xfrm>
        </p:spPr>
        <p:txBody>
          <a:bodyPr>
            <a:noAutofit/>
          </a:bodyPr>
          <a:lstStyle/>
          <a:p>
            <a:pPr algn="just" eaLnBrk="1" hangingPunct="1">
              <a:buFontTx/>
              <a:buNone/>
            </a:pPr>
            <a:r>
              <a:rPr lang="en-US" altLang="en-US" b="1" dirty="0">
                <a:latin typeface="Perpetua" panose="02020502060401020303" pitchFamily="18" charset="0"/>
              </a:rPr>
              <a:t>finally</a:t>
            </a:r>
            <a:r>
              <a:rPr lang="en-US" altLang="en-US" dirty="0">
                <a:latin typeface="Perpetua" panose="02020502060401020303" pitchFamily="18" charset="0"/>
              </a:rPr>
              <a:t> executes a block of code that will be executed after a </a:t>
            </a:r>
            <a:r>
              <a:rPr lang="en-US" altLang="en-US" b="1" dirty="0">
                <a:latin typeface="Perpetua" panose="02020502060401020303" pitchFamily="18" charset="0"/>
              </a:rPr>
              <a:t>try/catch</a:t>
            </a:r>
            <a:r>
              <a:rPr lang="en-US" altLang="en-US" dirty="0">
                <a:latin typeface="Perpetua" panose="02020502060401020303" pitchFamily="18" charset="0"/>
              </a:rPr>
              <a:t> block  has completed and before the code following the </a:t>
            </a:r>
            <a:r>
              <a:rPr lang="en-US" altLang="en-US" b="1" dirty="0">
                <a:latin typeface="Perpetua" panose="02020502060401020303" pitchFamily="18" charset="0"/>
              </a:rPr>
              <a:t>try/catch</a:t>
            </a:r>
            <a:r>
              <a:rPr lang="en-US" altLang="en-US" dirty="0">
                <a:latin typeface="Perpetua" panose="02020502060401020303" pitchFamily="18" charset="0"/>
              </a:rPr>
              <a:t> block.</a:t>
            </a:r>
          </a:p>
          <a:p>
            <a:pPr algn="just" eaLnBrk="1" hangingPunct="1">
              <a:buFontTx/>
              <a:buNone/>
            </a:pPr>
            <a:endParaRPr lang="en-US" altLang="en-US" dirty="0">
              <a:latin typeface="Perpetua" panose="02020502060401020303" pitchFamily="18" charset="0"/>
            </a:endParaRPr>
          </a:p>
          <a:p>
            <a:pPr algn="just" eaLnBrk="1" hangingPunct="1">
              <a:buFontTx/>
              <a:buNone/>
            </a:pPr>
            <a:r>
              <a:rPr lang="en-US" altLang="en-US" dirty="0">
                <a:solidFill>
                  <a:srgbClr val="FF0000"/>
                </a:solidFill>
                <a:latin typeface="Perpetua" panose="02020502060401020303" pitchFamily="18" charset="0"/>
              </a:rPr>
              <a:t>The </a:t>
            </a:r>
            <a:r>
              <a:rPr lang="en-US" altLang="en-US" b="1" dirty="0">
                <a:solidFill>
                  <a:srgbClr val="FF0000"/>
                </a:solidFill>
                <a:latin typeface="Perpetua" panose="02020502060401020303" pitchFamily="18" charset="0"/>
              </a:rPr>
              <a:t>finally </a:t>
            </a:r>
            <a:r>
              <a:rPr lang="en-US" altLang="en-US" dirty="0">
                <a:solidFill>
                  <a:srgbClr val="FF0000"/>
                </a:solidFill>
                <a:latin typeface="Perpetua" panose="02020502060401020303" pitchFamily="18" charset="0"/>
              </a:rPr>
              <a:t>block will execute whether or not an exception is thrown.</a:t>
            </a:r>
          </a:p>
          <a:p>
            <a:pPr algn="just" eaLnBrk="1" hangingPunct="1">
              <a:buFontTx/>
              <a:buNone/>
            </a:pPr>
            <a:endParaRPr lang="en-US" altLang="en-US" dirty="0">
              <a:latin typeface="Perpetua" panose="02020502060401020303" pitchFamily="18" charset="0"/>
            </a:endParaRPr>
          </a:p>
          <a:p>
            <a:pPr algn="just" eaLnBrk="1" hangingPunct="1">
              <a:buFontTx/>
              <a:buNone/>
            </a:pPr>
            <a:r>
              <a:rPr lang="en-US" altLang="en-US" dirty="0">
                <a:latin typeface="Perpetua" panose="02020502060401020303" pitchFamily="18" charset="0"/>
              </a:rPr>
              <a:t>If an exception is thrown, the </a:t>
            </a:r>
            <a:r>
              <a:rPr lang="en-US" altLang="en-US" b="1" dirty="0">
                <a:latin typeface="Perpetua" panose="02020502060401020303" pitchFamily="18" charset="0"/>
              </a:rPr>
              <a:t>finally</a:t>
            </a:r>
            <a:r>
              <a:rPr lang="en-US" altLang="en-US" dirty="0">
                <a:latin typeface="Perpetua" panose="02020502060401020303" pitchFamily="18" charset="0"/>
              </a:rPr>
              <a:t> block will execute even if no </a:t>
            </a:r>
            <a:r>
              <a:rPr lang="en-US" altLang="en-US" b="1" dirty="0">
                <a:latin typeface="Perpetua" panose="02020502060401020303" pitchFamily="18" charset="0"/>
              </a:rPr>
              <a:t>catch </a:t>
            </a:r>
            <a:r>
              <a:rPr lang="en-US" altLang="en-US" dirty="0">
                <a:latin typeface="Perpetua" panose="02020502060401020303" pitchFamily="18" charset="0"/>
              </a:rPr>
              <a:t>statement matches the exception.</a:t>
            </a:r>
          </a:p>
          <a:p>
            <a:pPr algn="just" eaLnBrk="1" hangingPunct="1">
              <a:buFontTx/>
              <a:buNone/>
            </a:pPr>
            <a:endParaRPr lang="en-US" altLang="en-US" dirty="0">
              <a:latin typeface="Perpetua" panose="02020502060401020303" pitchFamily="18" charset="0"/>
            </a:endParaRPr>
          </a:p>
          <a:p>
            <a:pPr algn="just" eaLnBrk="1" hangingPunct="1">
              <a:buFontTx/>
              <a:buNone/>
            </a:pPr>
            <a:r>
              <a:rPr lang="en-US" altLang="en-US" dirty="0">
                <a:solidFill>
                  <a:srgbClr val="FF0000"/>
                </a:solidFill>
                <a:latin typeface="Perpetua" panose="02020502060401020303" pitchFamily="18" charset="0"/>
              </a:rPr>
              <a:t>Used to perform certain house-keeping operations such as closing files and releasing system resources</a:t>
            </a:r>
            <a:r>
              <a:rPr lang="en-US" altLang="en-US" dirty="0">
                <a:latin typeface="Perpetua" panose="02020502060401020303" pitchFamily="18" charset="0"/>
              </a:rPr>
              <a:t>.</a:t>
            </a:r>
          </a:p>
        </p:txBody>
      </p:sp>
      <p:sp>
        <p:nvSpPr>
          <p:cNvPr id="2" name="Footer Placeholder 1">
            <a:extLst>
              <a:ext uri="{FF2B5EF4-FFF2-40B4-BE49-F238E27FC236}">
                <a16:creationId xmlns:a16="http://schemas.microsoft.com/office/drawing/2014/main" id="{AE05057A-F4C6-4E70-AEC9-9AA0799CC3A3}"/>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97BBB488-7E8B-4373-B059-82FBA9A47AFC}"/>
              </a:ext>
            </a:extLst>
          </p:cNvPr>
          <p:cNvSpPr>
            <a:spLocks noGrp="1"/>
          </p:cNvSpPr>
          <p:nvPr>
            <p:ph type="sldNum" sz="quarter" idx="12"/>
          </p:nvPr>
        </p:nvSpPr>
        <p:spPr/>
        <p:txBody>
          <a:bodyPr/>
          <a:lstStyle/>
          <a:p>
            <a:fld id="{5FA48C45-9521-491C-91CF-B3D0F067F577}" type="slidenum">
              <a:rPr lang="en-IN" smtClean="0"/>
              <a:t>153</a:t>
            </a:fld>
            <a:endParaRPr lang="en-IN"/>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8821DD24-6C9D-4A4D-9F08-04C86DCF2F88}"/>
              </a:ext>
            </a:extLst>
          </p:cNvPr>
          <p:cNvSpPr>
            <a:spLocks noGrp="1" noChangeArrowheads="1"/>
          </p:cNvSpPr>
          <p:nvPr>
            <p:ph idx="1"/>
          </p:nvPr>
        </p:nvSpPr>
        <p:spPr>
          <a:xfrm>
            <a:off x="328613" y="252413"/>
            <a:ext cx="8305800" cy="4876800"/>
          </a:xfrm>
        </p:spPr>
        <p:txBody>
          <a:bodyPr>
            <a:noAutofit/>
          </a:bodyPr>
          <a:lstStyle/>
          <a:p>
            <a:pPr eaLnBrk="1" hangingPunct="1">
              <a:lnSpc>
                <a:spcPct val="80000"/>
              </a:lnSpc>
              <a:spcBef>
                <a:spcPts val="600"/>
              </a:spcBef>
              <a:buFontTx/>
              <a:buNone/>
            </a:pPr>
            <a:r>
              <a:rPr lang="en-US" altLang="en-US" sz="2000" dirty="0">
                <a:latin typeface="Perpetua" panose="02020502060401020303" pitchFamily="18" charset="0"/>
              </a:rPr>
              <a:t>class prg2</a:t>
            </a:r>
          </a:p>
          <a:p>
            <a:pPr eaLnBrk="1" hangingPunct="1">
              <a:lnSpc>
                <a:spcPct val="80000"/>
              </a:lnSpc>
              <a:spcBef>
                <a:spcPts val="600"/>
              </a:spcBef>
              <a:buFontTx/>
              <a:buNone/>
            </a:pPr>
            <a:r>
              <a:rPr lang="en-US" altLang="en-US" sz="2000" dirty="0">
                <a:latin typeface="Perpetua" panose="02020502060401020303" pitchFamily="18" charset="0"/>
              </a:rPr>
              <a:t>{</a:t>
            </a:r>
          </a:p>
          <a:p>
            <a:pPr eaLnBrk="1" hangingPunct="1">
              <a:lnSpc>
                <a:spcPct val="80000"/>
              </a:lnSpc>
              <a:spcBef>
                <a:spcPts val="600"/>
              </a:spcBef>
              <a:buFontTx/>
              <a:buNone/>
            </a:pPr>
            <a:r>
              <a:rPr lang="en-US" altLang="en-US" sz="2000" dirty="0">
                <a:latin typeface="Perpetua" panose="02020502060401020303" pitchFamily="18" charset="0"/>
              </a:rPr>
              <a:t>   	   public static void main(String </a:t>
            </a:r>
            <a:r>
              <a:rPr lang="en-US" altLang="en-US" sz="2000" dirty="0" err="1">
                <a:latin typeface="Perpetua" panose="02020502060401020303" pitchFamily="18" charset="0"/>
              </a:rPr>
              <a:t>args</a:t>
            </a:r>
            <a:r>
              <a:rPr lang="en-US" altLang="en-US" sz="2000" dirty="0">
                <a:latin typeface="Perpetua" panose="02020502060401020303" pitchFamily="18" charset="0"/>
              </a:rPr>
              <a:t>[])</a:t>
            </a:r>
          </a:p>
          <a:p>
            <a:pPr eaLnBrk="1" hangingPunct="1">
              <a:lnSpc>
                <a:spcPct val="80000"/>
              </a:lnSpc>
              <a:spcBef>
                <a:spcPts val="600"/>
              </a:spcBef>
              <a:buFontTx/>
              <a:buNone/>
            </a:pPr>
            <a:r>
              <a:rPr lang="en-US" altLang="en-US" sz="2000" dirty="0">
                <a:latin typeface="Perpetua" panose="02020502060401020303" pitchFamily="18" charset="0"/>
              </a:rPr>
              <a:t>  	  {</a:t>
            </a:r>
          </a:p>
          <a:p>
            <a:pPr eaLnBrk="1" hangingPunct="1">
              <a:lnSpc>
                <a:spcPct val="80000"/>
              </a:lnSpc>
              <a:spcBef>
                <a:spcPts val="600"/>
              </a:spcBef>
              <a:buFontTx/>
              <a:buNone/>
            </a:pPr>
            <a:r>
              <a:rPr lang="en-US" altLang="en-US" sz="2000" dirty="0">
                <a:latin typeface="Perpetua" panose="02020502060401020303" pitchFamily="18" charset="0"/>
              </a:rPr>
              <a:t>   	 	try</a:t>
            </a:r>
          </a:p>
          <a:p>
            <a:pPr eaLnBrk="1" hangingPunct="1">
              <a:lnSpc>
                <a:spcPct val="80000"/>
              </a:lnSpc>
              <a:spcBef>
                <a:spcPts val="600"/>
              </a:spcBef>
              <a:buFontTx/>
              <a:buNone/>
            </a:pPr>
            <a:r>
              <a:rPr lang="en-US" altLang="en-US" sz="2000" dirty="0">
                <a:latin typeface="Perpetua" panose="02020502060401020303" pitchFamily="18" charset="0"/>
              </a:rPr>
              <a:t>    	{	int a = 8/2;</a:t>
            </a:r>
          </a:p>
          <a:p>
            <a:pPr eaLnBrk="1" hangingPunct="1">
              <a:lnSpc>
                <a:spcPct val="80000"/>
              </a:lnSpc>
              <a:spcBef>
                <a:spcPts val="600"/>
              </a:spcBef>
              <a:buFontTx/>
              <a:buNone/>
            </a:pPr>
            <a:r>
              <a:rPr lang="en-US" altLang="en-US" sz="2000" dirty="0">
                <a:latin typeface="Perpetua" panose="02020502060401020303" pitchFamily="18" charset="0"/>
              </a:rPr>
              <a:t>		}</a:t>
            </a:r>
          </a:p>
          <a:p>
            <a:pPr eaLnBrk="1" hangingPunct="1">
              <a:lnSpc>
                <a:spcPct val="80000"/>
              </a:lnSpc>
              <a:spcBef>
                <a:spcPts val="600"/>
              </a:spcBef>
              <a:buFontTx/>
              <a:buNone/>
            </a:pPr>
            <a:r>
              <a:rPr lang="en-US" altLang="en-US" sz="2000" dirty="0">
                <a:latin typeface="Perpetua" panose="02020502060401020303" pitchFamily="18" charset="0"/>
              </a:rPr>
              <a:t>		catch(Exception e)</a:t>
            </a:r>
          </a:p>
          <a:p>
            <a:pPr eaLnBrk="1" hangingPunct="1">
              <a:lnSpc>
                <a:spcPct val="80000"/>
              </a:lnSpc>
              <a:spcBef>
                <a:spcPts val="600"/>
              </a:spcBef>
              <a:buFontTx/>
              <a:buNone/>
            </a:pPr>
            <a:r>
              <a:rPr lang="en-US" altLang="en-US" sz="2000" dirty="0">
                <a:latin typeface="Perpetua" panose="02020502060401020303" pitchFamily="18" charset="0"/>
              </a:rPr>
              <a:t>		{</a:t>
            </a:r>
          </a:p>
          <a:p>
            <a:pPr eaLnBrk="1" hangingPunct="1">
              <a:lnSpc>
                <a:spcPct val="80000"/>
              </a:lnSpc>
              <a:spcBef>
                <a:spcPts val="600"/>
              </a:spcBef>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a:t>
            </a:r>
            <a:r>
              <a:rPr lang="en-US" altLang="en-US" sz="2000" dirty="0" err="1">
                <a:latin typeface="Perpetua" panose="02020502060401020303" pitchFamily="18" charset="0"/>
              </a:rPr>
              <a:t>error"+e</a:t>
            </a:r>
            <a:r>
              <a:rPr lang="en-US" altLang="en-US" sz="2000" dirty="0">
                <a:latin typeface="Perpetua" panose="02020502060401020303" pitchFamily="18" charset="0"/>
              </a:rPr>
              <a:t>);</a:t>
            </a:r>
          </a:p>
          <a:p>
            <a:pPr eaLnBrk="1" hangingPunct="1">
              <a:lnSpc>
                <a:spcPct val="80000"/>
              </a:lnSpc>
              <a:spcBef>
                <a:spcPts val="600"/>
              </a:spcBef>
              <a:buFontTx/>
              <a:buNone/>
            </a:pPr>
            <a:r>
              <a:rPr lang="en-US" altLang="en-US" sz="2000" dirty="0">
                <a:latin typeface="Perpetua" panose="02020502060401020303" pitchFamily="18" charset="0"/>
              </a:rPr>
              <a:t>		}</a:t>
            </a:r>
          </a:p>
          <a:p>
            <a:pPr eaLnBrk="1" hangingPunct="1">
              <a:lnSpc>
                <a:spcPct val="80000"/>
              </a:lnSpc>
              <a:spcBef>
                <a:spcPts val="600"/>
              </a:spcBef>
              <a:buFontTx/>
              <a:buNone/>
            </a:pPr>
            <a:r>
              <a:rPr lang="en-US" altLang="en-US" sz="2000" dirty="0">
                <a:latin typeface="Perpetua" panose="02020502060401020303" pitchFamily="18" charset="0"/>
              </a:rPr>
              <a:t>		finally</a:t>
            </a:r>
          </a:p>
          <a:p>
            <a:pPr eaLnBrk="1" hangingPunct="1">
              <a:lnSpc>
                <a:spcPct val="80000"/>
              </a:lnSpc>
              <a:spcBef>
                <a:spcPts val="600"/>
              </a:spcBef>
              <a:buFontTx/>
              <a:buNone/>
            </a:pPr>
            <a:r>
              <a:rPr lang="en-US" altLang="en-US" sz="2000" dirty="0">
                <a:latin typeface="Perpetua" panose="02020502060401020303" pitchFamily="18" charset="0"/>
              </a:rPr>
              <a:t>		{</a:t>
            </a:r>
          </a:p>
          <a:p>
            <a:pPr eaLnBrk="1" hangingPunct="1">
              <a:lnSpc>
                <a:spcPct val="80000"/>
              </a:lnSpc>
              <a:spcBef>
                <a:spcPts val="600"/>
              </a:spcBef>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("finally");</a:t>
            </a:r>
          </a:p>
          <a:p>
            <a:pPr eaLnBrk="1" hangingPunct="1">
              <a:lnSpc>
                <a:spcPct val="80000"/>
              </a:lnSpc>
              <a:spcBef>
                <a:spcPts val="600"/>
              </a:spcBef>
              <a:buFontTx/>
              <a:buNone/>
            </a:pPr>
            <a:r>
              <a:rPr lang="en-US" altLang="en-US" sz="2000" dirty="0">
                <a:latin typeface="Perpetua" panose="02020502060401020303" pitchFamily="18" charset="0"/>
              </a:rPr>
              <a:t>		}</a:t>
            </a:r>
          </a:p>
          <a:p>
            <a:pPr eaLnBrk="1" hangingPunct="1">
              <a:lnSpc>
                <a:spcPct val="80000"/>
              </a:lnSpc>
              <a:spcBef>
                <a:spcPts val="600"/>
              </a:spcBef>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(“successful");</a:t>
            </a:r>
          </a:p>
          <a:p>
            <a:pPr eaLnBrk="1" hangingPunct="1">
              <a:lnSpc>
                <a:spcPct val="80000"/>
              </a:lnSpc>
              <a:spcBef>
                <a:spcPts val="600"/>
              </a:spcBef>
              <a:buFontTx/>
              <a:buNone/>
            </a:pPr>
            <a:r>
              <a:rPr lang="en-US" altLang="en-US" sz="2000" dirty="0">
                <a:latin typeface="Perpetua" panose="02020502060401020303" pitchFamily="18" charset="0"/>
              </a:rPr>
              <a:t> 	 }</a:t>
            </a:r>
          </a:p>
          <a:p>
            <a:pPr eaLnBrk="1" hangingPunct="1">
              <a:lnSpc>
                <a:spcPct val="80000"/>
              </a:lnSpc>
              <a:spcBef>
                <a:spcPts val="600"/>
              </a:spcBef>
            </a:pPr>
            <a:endParaRPr lang="en-US" altLang="en-US" sz="2000" dirty="0">
              <a:latin typeface="Perpetua" panose="02020502060401020303" pitchFamily="18" charset="0"/>
            </a:endParaRPr>
          </a:p>
          <a:p>
            <a:pPr eaLnBrk="1" hangingPunct="1">
              <a:lnSpc>
                <a:spcPct val="80000"/>
              </a:lnSpc>
              <a:spcBef>
                <a:spcPts val="600"/>
              </a:spcBef>
              <a:buFontTx/>
              <a:buNone/>
            </a:pPr>
            <a:r>
              <a:rPr lang="en-US" altLang="en-US" sz="2000" dirty="0">
                <a:latin typeface="Perpetua" panose="02020502060401020303" pitchFamily="18" charset="0"/>
              </a:rPr>
              <a:t>}</a:t>
            </a:r>
          </a:p>
        </p:txBody>
      </p:sp>
      <p:sp>
        <p:nvSpPr>
          <p:cNvPr id="2" name="Footer Placeholder 1">
            <a:extLst>
              <a:ext uri="{FF2B5EF4-FFF2-40B4-BE49-F238E27FC236}">
                <a16:creationId xmlns:a16="http://schemas.microsoft.com/office/drawing/2014/main" id="{1AB2C4DF-E9C1-44CF-AB4E-385E6009A368}"/>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267C6BDD-5A30-4975-92E6-91D474816D27}"/>
              </a:ext>
            </a:extLst>
          </p:cNvPr>
          <p:cNvSpPr>
            <a:spLocks noGrp="1"/>
          </p:cNvSpPr>
          <p:nvPr>
            <p:ph type="sldNum" sz="quarter" idx="12"/>
          </p:nvPr>
        </p:nvSpPr>
        <p:spPr/>
        <p:txBody>
          <a:bodyPr/>
          <a:lstStyle/>
          <a:p>
            <a:fld id="{5FA48C45-9521-491C-91CF-B3D0F067F577}" type="slidenum">
              <a:rPr lang="en-IN" smtClean="0"/>
              <a:t>154</a:t>
            </a:fld>
            <a:endParaRPr lang="en-IN"/>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a:extLst>
              <a:ext uri="{FF2B5EF4-FFF2-40B4-BE49-F238E27FC236}">
                <a16:creationId xmlns:a16="http://schemas.microsoft.com/office/drawing/2014/main" id="{5A6F27F7-4A6D-40D0-A9D2-F79662896E39}"/>
              </a:ext>
            </a:extLst>
          </p:cNvPr>
          <p:cNvSpPr>
            <a:spLocks noGrp="1" noChangeArrowheads="1"/>
          </p:cNvSpPr>
          <p:nvPr>
            <p:ph idx="1"/>
          </p:nvPr>
        </p:nvSpPr>
        <p:spPr>
          <a:xfrm>
            <a:off x="309562" y="95245"/>
            <a:ext cx="8534400" cy="5486400"/>
          </a:xfrm>
        </p:spPr>
        <p:txBody>
          <a:bodyPr>
            <a:noAutofit/>
          </a:bodyPr>
          <a:lstStyle/>
          <a:p>
            <a:pPr eaLnBrk="1" hangingPunct="1">
              <a:lnSpc>
                <a:spcPct val="80000"/>
              </a:lnSpc>
              <a:spcBef>
                <a:spcPts val="600"/>
              </a:spcBef>
              <a:buFontTx/>
              <a:buNone/>
            </a:pPr>
            <a:r>
              <a:rPr lang="en-US" altLang="en-US" sz="2300" dirty="0">
                <a:latin typeface="Perpetua" panose="02020502060401020303" pitchFamily="18" charset="0"/>
              </a:rPr>
              <a:t>class prg2</a:t>
            </a:r>
          </a:p>
          <a:p>
            <a:pPr eaLnBrk="1" hangingPunct="1">
              <a:lnSpc>
                <a:spcPct val="80000"/>
              </a:lnSpc>
              <a:spcBef>
                <a:spcPts val="600"/>
              </a:spcBef>
              <a:buFontTx/>
              <a:buNone/>
            </a:pPr>
            <a:r>
              <a:rPr lang="en-US" altLang="en-US" sz="2300" dirty="0">
                <a:latin typeface="Perpetua" panose="02020502060401020303" pitchFamily="18" charset="0"/>
              </a:rPr>
              <a:t>{</a:t>
            </a:r>
          </a:p>
          <a:p>
            <a:pPr eaLnBrk="1" hangingPunct="1">
              <a:lnSpc>
                <a:spcPct val="80000"/>
              </a:lnSpc>
              <a:spcBef>
                <a:spcPts val="600"/>
              </a:spcBef>
              <a:buFontTx/>
              <a:buNone/>
            </a:pPr>
            <a:r>
              <a:rPr lang="en-US" altLang="en-US" sz="2300" dirty="0">
                <a:latin typeface="Perpetua" panose="02020502060401020303" pitchFamily="18" charset="0"/>
              </a:rPr>
              <a:t>      public static void main(String </a:t>
            </a:r>
            <a:r>
              <a:rPr lang="en-US" altLang="en-US" sz="2300" dirty="0" err="1">
                <a:latin typeface="Perpetua" panose="02020502060401020303" pitchFamily="18" charset="0"/>
              </a:rPr>
              <a:t>args</a:t>
            </a:r>
            <a:r>
              <a:rPr lang="en-US" altLang="en-US" sz="2300" dirty="0">
                <a:latin typeface="Perpetua" panose="02020502060401020303" pitchFamily="18" charset="0"/>
              </a:rPr>
              <a:t>[])</a:t>
            </a:r>
          </a:p>
          <a:p>
            <a:pPr eaLnBrk="1" hangingPunct="1">
              <a:lnSpc>
                <a:spcPct val="80000"/>
              </a:lnSpc>
              <a:spcBef>
                <a:spcPts val="600"/>
              </a:spcBef>
              <a:buFontTx/>
              <a:buNone/>
            </a:pPr>
            <a:r>
              <a:rPr lang="en-US" altLang="en-US" sz="2300" dirty="0">
                <a:latin typeface="Perpetua" panose="02020502060401020303" pitchFamily="18" charset="0"/>
              </a:rPr>
              <a:t>     {</a:t>
            </a:r>
          </a:p>
          <a:p>
            <a:pPr eaLnBrk="1" hangingPunct="1">
              <a:lnSpc>
                <a:spcPct val="80000"/>
              </a:lnSpc>
              <a:spcBef>
                <a:spcPts val="600"/>
              </a:spcBef>
              <a:buFontTx/>
              <a:buNone/>
            </a:pPr>
            <a:r>
              <a:rPr lang="en-US" altLang="en-US" sz="2300" dirty="0">
                <a:latin typeface="Perpetua" panose="02020502060401020303" pitchFamily="18" charset="0"/>
              </a:rPr>
              <a:t>   	          try</a:t>
            </a:r>
          </a:p>
          <a:p>
            <a:pPr eaLnBrk="1" hangingPunct="1">
              <a:lnSpc>
                <a:spcPct val="80000"/>
              </a:lnSpc>
              <a:spcBef>
                <a:spcPts val="600"/>
              </a:spcBef>
              <a:buFontTx/>
              <a:buNone/>
            </a:pPr>
            <a:r>
              <a:rPr lang="en-US" altLang="en-US" sz="2300" dirty="0">
                <a:latin typeface="Perpetua" panose="02020502060401020303" pitchFamily="18" charset="0"/>
              </a:rPr>
              <a:t>             {</a:t>
            </a:r>
          </a:p>
          <a:p>
            <a:pPr eaLnBrk="1" hangingPunct="1">
              <a:lnSpc>
                <a:spcPct val="80000"/>
              </a:lnSpc>
              <a:spcBef>
                <a:spcPts val="600"/>
              </a:spcBef>
              <a:buFontTx/>
              <a:buNone/>
            </a:pPr>
            <a:r>
              <a:rPr lang="en-US" altLang="en-US" sz="2300" dirty="0">
                <a:latin typeface="Perpetua" panose="02020502060401020303" pitchFamily="18" charset="0"/>
              </a:rPr>
              <a:t>		int a = 8/0;</a:t>
            </a:r>
          </a:p>
          <a:p>
            <a:pPr eaLnBrk="1" hangingPunct="1">
              <a:lnSpc>
                <a:spcPct val="80000"/>
              </a:lnSpc>
              <a:spcBef>
                <a:spcPts val="600"/>
              </a:spcBef>
              <a:buFontTx/>
              <a:buNone/>
            </a:pPr>
            <a:r>
              <a:rPr lang="en-US" altLang="en-US" sz="2300" dirty="0">
                <a:latin typeface="Perpetua" panose="02020502060401020303" pitchFamily="18" charset="0"/>
              </a:rPr>
              <a:t>	          }</a:t>
            </a:r>
          </a:p>
          <a:p>
            <a:pPr eaLnBrk="1" hangingPunct="1">
              <a:lnSpc>
                <a:spcPct val="80000"/>
              </a:lnSpc>
              <a:spcBef>
                <a:spcPts val="600"/>
              </a:spcBef>
              <a:buFontTx/>
              <a:buNone/>
            </a:pPr>
            <a:r>
              <a:rPr lang="en-US" altLang="en-US" sz="2300" dirty="0">
                <a:latin typeface="Perpetua" panose="02020502060401020303" pitchFamily="18" charset="0"/>
              </a:rPr>
              <a:t>	          catch(Exception e)</a:t>
            </a:r>
          </a:p>
          <a:p>
            <a:pPr eaLnBrk="1" hangingPunct="1">
              <a:lnSpc>
                <a:spcPct val="80000"/>
              </a:lnSpc>
              <a:spcBef>
                <a:spcPts val="600"/>
              </a:spcBef>
              <a:buFontTx/>
              <a:buNone/>
            </a:pPr>
            <a:r>
              <a:rPr lang="en-US" altLang="en-US" sz="2300" dirty="0">
                <a:latin typeface="Perpetua" panose="02020502060401020303" pitchFamily="18" charset="0"/>
              </a:rPr>
              <a:t>	         {</a:t>
            </a:r>
          </a:p>
          <a:p>
            <a:pPr eaLnBrk="1" hangingPunct="1">
              <a:lnSpc>
                <a:spcPct val="80000"/>
              </a:lnSpc>
              <a:spcBef>
                <a:spcPts val="600"/>
              </a:spcBef>
              <a:buFontTx/>
              <a:buNone/>
            </a:pPr>
            <a:r>
              <a:rPr lang="en-US" altLang="en-US" sz="2300" dirty="0">
                <a:latin typeface="Perpetua" panose="02020502060401020303" pitchFamily="18" charset="0"/>
              </a:rPr>
              <a:t>		</a:t>
            </a:r>
            <a:r>
              <a:rPr lang="en-US" altLang="en-US" sz="2300" dirty="0" err="1">
                <a:latin typeface="Perpetua" panose="02020502060401020303" pitchFamily="18" charset="0"/>
              </a:rPr>
              <a:t>System.out.println</a:t>
            </a:r>
            <a:r>
              <a:rPr lang="en-US" altLang="en-US" sz="2300" dirty="0">
                <a:latin typeface="Perpetua" panose="02020502060401020303" pitchFamily="18" charset="0"/>
              </a:rPr>
              <a:t>("</a:t>
            </a:r>
            <a:r>
              <a:rPr lang="en-US" altLang="en-US" sz="2300" dirty="0" err="1">
                <a:latin typeface="Perpetua" panose="02020502060401020303" pitchFamily="18" charset="0"/>
              </a:rPr>
              <a:t>error"+e</a:t>
            </a:r>
            <a:r>
              <a:rPr lang="en-US" altLang="en-US" sz="2300" dirty="0">
                <a:latin typeface="Perpetua" panose="02020502060401020303" pitchFamily="18" charset="0"/>
              </a:rPr>
              <a:t>);</a:t>
            </a:r>
          </a:p>
          <a:p>
            <a:pPr eaLnBrk="1" hangingPunct="1">
              <a:lnSpc>
                <a:spcPct val="80000"/>
              </a:lnSpc>
              <a:spcBef>
                <a:spcPts val="600"/>
              </a:spcBef>
              <a:buFontTx/>
              <a:buNone/>
            </a:pPr>
            <a:r>
              <a:rPr lang="en-US" altLang="en-US" sz="2300" dirty="0">
                <a:latin typeface="Perpetua" panose="02020502060401020303" pitchFamily="18" charset="0"/>
              </a:rPr>
              <a:t>	         }</a:t>
            </a:r>
          </a:p>
          <a:p>
            <a:pPr eaLnBrk="1" hangingPunct="1">
              <a:lnSpc>
                <a:spcPct val="80000"/>
              </a:lnSpc>
              <a:spcBef>
                <a:spcPts val="600"/>
              </a:spcBef>
              <a:buFontTx/>
              <a:buNone/>
            </a:pPr>
            <a:r>
              <a:rPr lang="en-US" altLang="en-US" sz="2300" dirty="0">
                <a:latin typeface="Perpetua" panose="02020502060401020303" pitchFamily="18" charset="0"/>
              </a:rPr>
              <a:t>	        finally</a:t>
            </a:r>
          </a:p>
          <a:p>
            <a:pPr eaLnBrk="1" hangingPunct="1">
              <a:lnSpc>
                <a:spcPct val="80000"/>
              </a:lnSpc>
              <a:spcBef>
                <a:spcPts val="600"/>
              </a:spcBef>
              <a:buFontTx/>
              <a:buNone/>
            </a:pPr>
            <a:r>
              <a:rPr lang="en-US" altLang="en-US" sz="2300" dirty="0">
                <a:latin typeface="Perpetua" panose="02020502060401020303" pitchFamily="18" charset="0"/>
              </a:rPr>
              <a:t>	        {</a:t>
            </a:r>
          </a:p>
          <a:p>
            <a:pPr eaLnBrk="1" hangingPunct="1">
              <a:lnSpc>
                <a:spcPct val="80000"/>
              </a:lnSpc>
              <a:spcBef>
                <a:spcPts val="600"/>
              </a:spcBef>
              <a:buFontTx/>
              <a:buNone/>
            </a:pPr>
            <a:r>
              <a:rPr lang="en-US" altLang="en-US" sz="2300" dirty="0">
                <a:latin typeface="Perpetua" panose="02020502060401020303" pitchFamily="18" charset="0"/>
              </a:rPr>
              <a:t>		</a:t>
            </a:r>
            <a:r>
              <a:rPr lang="en-US" altLang="en-US" sz="2300" dirty="0" err="1">
                <a:latin typeface="Perpetua" panose="02020502060401020303" pitchFamily="18" charset="0"/>
              </a:rPr>
              <a:t>System.out.println</a:t>
            </a:r>
            <a:r>
              <a:rPr lang="en-US" altLang="en-US" sz="2300" dirty="0">
                <a:latin typeface="Perpetua" panose="02020502060401020303" pitchFamily="18" charset="0"/>
              </a:rPr>
              <a:t>("finally");</a:t>
            </a:r>
          </a:p>
          <a:p>
            <a:pPr eaLnBrk="1" hangingPunct="1">
              <a:lnSpc>
                <a:spcPct val="80000"/>
              </a:lnSpc>
              <a:spcBef>
                <a:spcPts val="600"/>
              </a:spcBef>
              <a:buFontTx/>
              <a:buNone/>
            </a:pPr>
            <a:r>
              <a:rPr lang="en-US" altLang="en-US" sz="2300" dirty="0">
                <a:latin typeface="Perpetua" panose="02020502060401020303" pitchFamily="18" charset="0"/>
              </a:rPr>
              <a:t>	        }</a:t>
            </a:r>
          </a:p>
          <a:p>
            <a:pPr eaLnBrk="1" hangingPunct="1">
              <a:lnSpc>
                <a:spcPct val="80000"/>
              </a:lnSpc>
              <a:spcBef>
                <a:spcPts val="600"/>
              </a:spcBef>
              <a:buFontTx/>
              <a:buNone/>
            </a:pPr>
            <a:r>
              <a:rPr lang="en-US" altLang="en-US" sz="2300" dirty="0">
                <a:latin typeface="Perpetua" panose="02020502060401020303" pitchFamily="18" charset="0"/>
              </a:rPr>
              <a:t>           </a:t>
            </a:r>
            <a:r>
              <a:rPr lang="en-US" altLang="en-US" sz="2300" dirty="0" err="1">
                <a:latin typeface="Perpetua" panose="02020502060401020303" pitchFamily="18" charset="0"/>
              </a:rPr>
              <a:t>System.out.println</a:t>
            </a:r>
            <a:r>
              <a:rPr lang="en-US" altLang="en-US" sz="2300" dirty="0">
                <a:latin typeface="Perpetua" panose="02020502060401020303" pitchFamily="18" charset="0"/>
              </a:rPr>
              <a:t>(“successful");</a:t>
            </a:r>
          </a:p>
          <a:p>
            <a:pPr eaLnBrk="1" hangingPunct="1">
              <a:lnSpc>
                <a:spcPct val="80000"/>
              </a:lnSpc>
              <a:spcBef>
                <a:spcPts val="600"/>
              </a:spcBef>
              <a:buFontTx/>
              <a:buNone/>
            </a:pPr>
            <a:r>
              <a:rPr lang="en-US" altLang="en-US" sz="2300" dirty="0">
                <a:latin typeface="Perpetua" panose="02020502060401020303" pitchFamily="18" charset="0"/>
              </a:rPr>
              <a:t>     }</a:t>
            </a:r>
          </a:p>
          <a:p>
            <a:pPr eaLnBrk="1" hangingPunct="1">
              <a:lnSpc>
                <a:spcPct val="80000"/>
              </a:lnSpc>
              <a:spcBef>
                <a:spcPts val="600"/>
              </a:spcBef>
              <a:buFontTx/>
              <a:buNone/>
            </a:pPr>
            <a:r>
              <a:rPr lang="en-US" altLang="en-US" sz="2300" dirty="0">
                <a:latin typeface="Perpetua" panose="02020502060401020303" pitchFamily="18" charset="0"/>
              </a:rPr>
              <a:t>}</a:t>
            </a:r>
          </a:p>
        </p:txBody>
      </p:sp>
      <p:sp>
        <p:nvSpPr>
          <p:cNvPr id="2" name="Footer Placeholder 1">
            <a:extLst>
              <a:ext uri="{FF2B5EF4-FFF2-40B4-BE49-F238E27FC236}">
                <a16:creationId xmlns:a16="http://schemas.microsoft.com/office/drawing/2014/main" id="{58E5F7D4-6310-48B9-9312-DF33556045E2}"/>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2AD80E8C-CB17-477B-BD52-8D30496B880B}"/>
              </a:ext>
            </a:extLst>
          </p:cNvPr>
          <p:cNvSpPr>
            <a:spLocks noGrp="1"/>
          </p:cNvSpPr>
          <p:nvPr>
            <p:ph type="sldNum" sz="quarter" idx="12"/>
          </p:nvPr>
        </p:nvSpPr>
        <p:spPr/>
        <p:txBody>
          <a:bodyPr/>
          <a:lstStyle/>
          <a:p>
            <a:fld id="{5FA48C45-9521-491C-91CF-B3D0F067F577}" type="slidenum">
              <a:rPr lang="en-IN" smtClean="0"/>
              <a:t>155</a:t>
            </a:fld>
            <a:endParaRPr lang="en-IN"/>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a:extLst>
              <a:ext uri="{FF2B5EF4-FFF2-40B4-BE49-F238E27FC236}">
                <a16:creationId xmlns:a16="http://schemas.microsoft.com/office/drawing/2014/main" id="{5BBC0066-0E6B-409E-8532-52D38F35701D}"/>
              </a:ext>
            </a:extLst>
          </p:cNvPr>
          <p:cNvSpPr>
            <a:spLocks noGrp="1"/>
          </p:cNvSpPr>
          <p:nvPr>
            <p:ph idx="1"/>
          </p:nvPr>
        </p:nvSpPr>
        <p:spPr>
          <a:xfrm>
            <a:off x="295275" y="266700"/>
            <a:ext cx="6291263" cy="5562600"/>
          </a:xfrm>
        </p:spPr>
        <p:txBody>
          <a:bodyPr>
            <a:noAutofit/>
          </a:bodyPr>
          <a:lstStyle/>
          <a:p>
            <a:pPr eaLnBrk="1" hangingPunct="1">
              <a:buFontTx/>
              <a:buNone/>
            </a:pPr>
            <a:r>
              <a:rPr lang="en-US" altLang="en-US" sz="2000" dirty="0">
                <a:latin typeface="Perpetua" panose="02020502060401020303" pitchFamily="18" charset="0"/>
              </a:rPr>
              <a:t>// Demonstrate finally.</a:t>
            </a:r>
          </a:p>
          <a:p>
            <a:pPr eaLnBrk="1" hangingPunct="1">
              <a:buFontTx/>
              <a:buNone/>
            </a:pPr>
            <a:r>
              <a:rPr lang="en-US" altLang="en-US" sz="2000" dirty="0">
                <a:latin typeface="Perpetua" panose="02020502060401020303" pitchFamily="18" charset="0"/>
              </a:rPr>
              <a:t>class </a:t>
            </a:r>
            <a:r>
              <a:rPr lang="en-US" altLang="en-US" sz="2000" dirty="0" err="1">
                <a:latin typeface="Perpetua" panose="02020502060401020303" pitchFamily="18" charset="0"/>
              </a:rPr>
              <a:t>FinallyDemo</a:t>
            </a:r>
            <a:endParaRPr lang="en-US" altLang="en-US" sz="2000" dirty="0">
              <a:latin typeface="Perpetua" panose="02020502060401020303" pitchFamily="18" charset="0"/>
            </a:endParaRPr>
          </a:p>
          <a:p>
            <a:pPr eaLnBrk="1" hangingPunct="1">
              <a:buFontTx/>
              <a:buNone/>
            </a:pPr>
            <a:r>
              <a:rPr lang="en-US" altLang="en-US" sz="2000" dirty="0">
                <a:latin typeface="Perpetua" panose="02020502060401020303" pitchFamily="18" charset="0"/>
              </a:rPr>
              <a:t> {         </a:t>
            </a:r>
          </a:p>
          <a:p>
            <a:pPr eaLnBrk="1" hangingPunct="1">
              <a:buFontTx/>
              <a:buNone/>
            </a:pPr>
            <a:r>
              <a:rPr lang="en-US" altLang="en-US" sz="2000" dirty="0">
                <a:latin typeface="Perpetua" panose="02020502060401020303" pitchFamily="18" charset="0"/>
              </a:rPr>
              <a:t>	      static void </a:t>
            </a:r>
            <a:r>
              <a:rPr lang="en-US" altLang="en-US" sz="2000" dirty="0" err="1">
                <a:latin typeface="Perpetua" panose="02020502060401020303" pitchFamily="18" charset="0"/>
              </a:rPr>
              <a:t>procA</a:t>
            </a:r>
            <a:r>
              <a:rPr lang="en-US" altLang="en-US" sz="2000" dirty="0">
                <a:latin typeface="Perpetua" panose="02020502060401020303" pitchFamily="18" charset="0"/>
              </a:rPr>
              <a:t>() </a:t>
            </a:r>
          </a:p>
          <a:p>
            <a:pPr eaLnBrk="1" hangingPunct="1">
              <a:buFontTx/>
              <a:buNone/>
            </a:pPr>
            <a:r>
              <a:rPr lang="en-US" altLang="en-US" sz="2000" dirty="0">
                <a:latin typeface="Perpetua" panose="02020502060401020303" pitchFamily="18" charset="0"/>
              </a:rPr>
              <a:t>	      {	</a:t>
            </a:r>
          </a:p>
          <a:p>
            <a:pPr eaLnBrk="1" hangingPunct="1">
              <a:buFontTx/>
              <a:buNone/>
            </a:pPr>
            <a:r>
              <a:rPr lang="en-US" altLang="en-US" sz="2000" dirty="0">
                <a:latin typeface="Perpetua" panose="02020502060401020303" pitchFamily="18" charset="0"/>
              </a:rPr>
              <a:t>		try</a:t>
            </a:r>
          </a:p>
          <a:p>
            <a:pPr eaLnBrk="1" hangingPunct="1">
              <a:buFontTx/>
              <a:buNone/>
            </a:pPr>
            <a:r>
              <a:rPr lang="en-US" altLang="en-US" sz="2000" dirty="0">
                <a:latin typeface="Perpetua" panose="02020502060401020303" pitchFamily="18" charset="0"/>
              </a:rPr>
              <a:t>                {</a:t>
            </a:r>
          </a:p>
          <a:p>
            <a:pPr eaLnBrk="1" hangingPunct="1">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("inside </a:t>
            </a:r>
            <a:r>
              <a:rPr lang="en-US" altLang="en-US" sz="2000" dirty="0" err="1">
                <a:latin typeface="Perpetua" panose="02020502060401020303" pitchFamily="18" charset="0"/>
              </a:rPr>
              <a:t>procA</a:t>
            </a:r>
            <a:r>
              <a:rPr lang="en-US" altLang="en-US" sz="2000" dirty="0">
                <a:latin typeface="Perpetua" panose="02020502060401020303" pitchFamily="18" charset="0"/>
              </a:rPr>
              <a:t>");</a:t>
            </a:r>
          </a:p>
          <a:p>
            <a:pPr eaLnBrk="1" hangingPunct="1">
              <a:buFontTx/>
              <a:buNone/>
            </a:pPr>
            <a:r>
              <a:rPr lang="en-US" altLang="en-US" sz="2000" dirty="0">
                <a:latin typeface="Perpetua" panose="02020502060401020303" pitchFamily="18" charset="0"/>
              </a:rPr>
              <a:t>		              throw new </a:t>
            </a:r>
            <a:r>
              <a:rPr lang="en-US" altLang="en-US" sz="2000" dirty="0" err="1">
                <a:latin typeface="Perpetua" panose="02020502060401020303" pitchFamily="18" charset="0"/>
              </a:rPr>
              <a:t>RuntimeException</a:t>
            </a:r>
            <a:r>
              <a:rPr lang="en-US" altLang="en-US" sz="2000" dirty="0">
                <a:latin typeface="Perpetua" panose="02020502060401020303" pitchFamily="18" charset="0"/>
              </a:rPr>
              <a:t>("demo");</a:t>
            </a:r>
          </a:p>
          <a:p>
            <a:pPr eaLnBrk="1" hangingPunct="1">
              <a:buFontTx/>
              <a:buNone/>
            </a:pPr>
            <a:r>
              <a:rPr lang="en-US" altLang="en-US" sz="2000" dirty="0">
                <a:latin typeface="Perpetua" panose="02020502060401020303" pitchFamily="18" charset="0"/>
              </a:rPr>
              <a:t>		} </a:t>
            </a:r>
          </a:p>
          <a:p>
            <a:pPr eaLnBrk="1" hangingPunct="1">
              <a:buFontTx/>
              <a:buNone/>
            </a:pPr>
            <a:r>
              <a:rPr lang="en-US" altLang="en-US" sz="2000" dirty="0">
                <a:latin typeface="Perpetua" panose="02020502060401020303" pitchFamily="18" charset="0"/>
              </a:rPr>
              <a:t>                finally </a:t>
            </a:r>
          </a:p>
          <a:p>
            <a:pPr eaLnBrk="1" hangingPunct="1">
              <a:buFontTx/>
              <a:buNone/>
            </a:pPr>
            <a:r>
              <a:rPr lang="en-US" altLang="en-US" sz="2000" dirty="0">
                <a:latin typeface="Perpetua" panose="02020502060401020303" pitchFamily="18" charset="0"/>
              </a:rPr>
              <a:t>		{</a:t>
            </a:r>
          </a:p>
          <a:p>
            <a:pPr eaLnBrk="1" hangingPunct="1">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a:t>
            </a:r>
            <a:r>
              <a:rPr lang="en-US" altLang="en-US" sz="2000" dirty="0" err="1">
                <a:latin typeface="Perpetua" panose="02020502060401020303" pitchFamily="18" charset="0"/>
              </a:rPr>
              <a:t>procA's</a:t>
            </a:r>
            <a:r>
              <a:rPr lang="en-US" altLang="en-US" sz="2000" dirty="0">
                <a:latin typeface="Perpetua" panose="02020502060401020303" pitchFamily="18" charset="0"/>
              </a:rPr>
              <a:t> finally");</a:t>
            </a:r>
          </a:p>
          <a:p>
            <a:pPr eaLnBrk="1" hangingPunct="1">
              <a:buFontTx/>
              <a:buNone/>
            </a:pPr>
            <a:r>
              <a:rPr lang="en-US" altLang="en-US" sz="2000" dirty="0">
                <a:latin typeface="Perpetua" panose="02020502060401020303" pitchFamily="18" charset="0"/>
              </a:rPr>
              <a:t>		}</a:t>
            </a:r>
          </a:p>
          <a:p>
            <a:pPr eaLnBrk="1" hangingPunct="1">
              <a:buFontTx/>
              <a:buNone/>
            </a:pPr>
            <a:r>
              <a:rPr lang="en-US" altLang="en-US" sz="2000" dirty="0">
                <a:latin typeface="Perpetua" panose="02020502060401020303" pitchFamily="18" charset="0"/>
              </a:rPr>
              <a:t>	     }</a:t>
            </a:r>
          </a:p>
          <a:p>
            <a:pPr eaLnBrk="1" hangingPunct="1">
              <a:buFontTx/>
              <a:buNone/>
            </a:pPr>
            <a:r>
              <a:rPr lang="en-US" altLang="en-US" sz="2000" dirty="0">
                <a:latin typeface="Perpetua" panose="02020502060401020303" pitchFamily="18" charset="0"/>
              </a:rPr>
              <a:t>	     // Return from within a try block.</a:t>
            </a:r>
          </a:p>
          <a:p>
            <a:pPr eaLnBrk="1" hangingPunct="1">
              <a:buFontTx/>
              <a:buNone/>
            </a:pPr>
            <a:r>
              <a:rPr lang="en-US" altLang="en-US" sz="2000" dirty="0">
                <a:latin typeface="Perpetua" panose="02020502060401020303" pitchFamily="18" charset="0"/>
              </a:rPr>
              <a:t>	</a:t>
            </a:r>
          </a:p>
        </p:txBody>
      </p:sp>
      <p:sp>
        <p:nvSpPr>
          <p:cNvPr id="2" name="Rectangle 1">
            <a:extLst>
              <a:ext uri="{FF2B5EF4-FFF2-40B4-BE49-F238E27FC236}">
                <a16:creationId xmlns:a16="http://schemas.microsoft.com/office/drawing/2014/main" id="{C6D6814D-9052-4ED7-B639-31BFD69936DB}"/>
              </a:ext>
            </a:extLst>
          </p:cNvPr>
          <p:cNvSpPr/>
          <p:nvPr/>
        </p:nvSpPr>
        <p:spPr>
          <a:xfrm>
            <a:off x="6096000" y="266700"/>
            <a:ext cx="6096000" cy="3785652"/>
          </a:xfrm>
          <a:prstGeom prst="rect">
            <a:avLst/>
          </a:prstGeom>
        </p:spPr>
        <p:txBody>
          <a:bodyPr>
            <a:spAutoFit/>
          </a:bodyPr>
          <a:lstStyle/>
          <a:p>
            <a:r>
              <a:rPr lang="en-US" altLang="en-US" sz="2000" dirty="0">
                <a:latin typeface="Perpetua" panose="02020502060401020303" pitchFamily="18" charset="0"/>
              </a:rPr>
              <a:t> static void </a:t>
            </a:r>
            <a:r>
              <a:rPr lang="en-US" altLang="en-US" sz="2000" dirty="0" err="1">
                <a:latin typeface="Perpetua" panose="02020502060401020303" pitchFamily="18" charset="0"/>
              </a:rPr>
              <a:t>procB</a:t>
            </a:r>
            <a:r>
              <a:rPr lang="en-US" altLang="en-US" sz="2000" dirty="0">
                <a:latin typeface="Perpetua" panose="02020502060401020303" pitchFamily="18" charset="0"/>
              </a:rPr>
              <a:t>()</a:t>
            </a:r>
          </a:p>
          <a:p>
            <a:r>
              <a:rPr lang="en-US" altLang="en-US" sz="2000" dirty="0">
                <a:latin typeface="Perpetua" panose="02020502060401020303" pitchFamily="18" charset="0"/>
              </a:rPr>
              <a:t>{</a:t>
            </a:r>
          </a:p>
          <a:p>
            <a:r>
              <a:rPr lang="en-US" altLang="en-US" sz="2000" dirty="0">
                <a:latin typeface="Perpetua" panose="02020502060401020303" pitchFamily="18" charset="0"/>
              </a:rPr>
              <a:t>	try</a:t>
            </a:r>
          </a:p>
          <a:p>
            <a:r>
              <a:rPr lang="en-US" altLang="en-US" sz="2000" dirty="0">
                <a:latin typeface="Perpetua" panose="02020502060401020303" pitchFamily="18" charset="0"/>
              </a:rPr>
              <a:t>                {</a:t>
            </a:r>
          </a:p>
          <a:p>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("inside </a:t>
            </a:r>
            <a:r>
              <a:rPr lang="en-US" altLang="en-US" sz="2000" dirty="0" err="1">
                <a:latin typeface="Perpetua" panose="02020502060401020303" pitchFamily="18" charset="0"/>
              </a:rPr>
              <a:t>procB</a:t>
            </a:r>
            <a:r>
              <a:rPr lang="en-US" altLang="en-US" sz="2000" dirty="0">
                <a:latin typeface="Perpetua" panose="02020502060401020303" pitchFamily="18" charset="0"/>
              </a:rPr>
              <a:t>");</a:t>
            </a:r>
          </a:p>
          <a:p>
            <a:r>
              <a:rPr lang="en-US" altLang="en-US" sz="2000" dirty="0">
                <a:latin typeface="Perpetua" panose="02020502060401020303" pitchFamily="18" charset="0"/>
              </a:rPr>
              <a:t>		return;</a:t>
            </a:r>
          </a:p>
          <a:p>
            <a:r>
              <a:rPr lang="en-US" altLang="en-US" sz="2000" dirty="0">
                <a:latin typeface="Perpetua" panose="02020502060401020303" pitchFamily="18" charset="0"/>
              </a:rPr>
              <a:t>	} </a:t>
            </a:r>
          </a:p>
          <a:p>
            <a:r>
              <a:rPr lang="en-US" altLang="en-US" sz="2000" dirty="0">
                <a:latin typeface="Perpetua" panose="02020502060401020303" pitchFamily="18" charset="0"/>
              </a:rPr>
              <a:t>	finally</a:t>
            </a:r>
          </a:p>
          <a:p>
            <a:r>
              <a:rPr lang="en-US" altLang="en-US" sz="2000" dirty="0">
                <a:latin typeface="Perpetua" panose="02020502060401020303" pitchFamily="18" charset="0"/>
              </a:rPr>
              <a:t>	{</a:t>
            </a:r>
          </a:p>
          <a:p>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a:t>
            </a:r>
            <a:r>
              <a:rPr lang="en-US" altLang="en-US" sz="2000" dirty="0" err="1">
                <a:latin typeface="Perpetua" panose="02020502060401020303" pitchFamily="18" charset="0"/>
              </a:rPr>
              <a:t>procB's</a:t>
            </a:r>
            <a:r>
              <a:rPr lang="en-US" altLang="en-US" sz="2000" dirty="0">
                <a:latin typeface="Perpetua" panose="02020502060401020303" pitchFamily="18" charset="0"/>
              </a:rPr>
              <a:t> finally");</a:t>
            </a:r>
          </a:p>
          <a:p>
            <a:r>
              <a:rPr lang="en-US" altLang="en-US" sz="2000" dirty="0">
                <a:latin typeface="Perpetua" panose="02020502060401020303" pitchFamily="18" charset="0"/>
              </a:rPr>
              <a:t>	}</a:t>
            </a:r>
          </a:p>
          <a:p>
            <a:r>
              <a:rPr lang="en-US" altLang="en-US" sz="2000" dirty="0">
                <a:latin typeface="Perpetua" panose="02020502060401020303" pitchFamily="18" charset="0"/>
              </a:rPr>
              <a:t>}</a:t>
            </a:r>
          </a:p>
        </p:txBody>
      </p:sp>
      <p:sp>
        <p:nvSpPr>
          <p:cNvPr id="3" name="Footer Placeholder 2">
            <a:extLst>
              <a:ext uri="{FF2B5EF4-FFF2-40B4-BE49-F238E27FC236}">
                <a16:creationId xmlns:a16="http://schemas.microsoft.com/office/drawing/2014/main" id="{00FAAF3A-EAA1-4986-806A-0E3EE97773CC}"/>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339AB1B1-8EC8-48DA-B373-9D2C2EF1E180}"/>
              </a:ext>
            </a:extLst>
          </p:cNvPr>
          <p:cNvSpPr>
            <a:spLocks noGrp="1"/>
          </p:cNvSpPr>
          <p:nvPr>
            <p:ph type="sldNum" sz="quarter" idx="12"/>
          </p:nvPr>
        </p:nvSpPr>
        <p:spPr/>
        <p:txBody>
          <a:bodyPr/>
          <a:lstStyle/>
          <a:p>
            <a:fld id="{5FA48C45-9521-491C-91CF-B3D0F067F577}" type="slidenum">
              <a:rPr lang="en-IN" smtClean="0"/>
              <a:t>156</a:t>
            </a:fld>
            <a:endParaRPr lang="en-IN"/>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a:extLst>
              <a:ext uri="{FF2B5EF4-FFF2-40B4-BE49-F238E27FC236}">
                <a16:creationId xmlns:a16="http://schemas.microsoft.com/office/drawing/2014/main" id="{8ADF34FC-9E35-49B7-A9E5-6A9E351A84C5}"/>
              </a:ext>
            </a:extLst>
          </p:cNvPr>
          <p:cNvSpPr>
            <a:spLocks noGrp="1"/>
          </p:cNvSpPr>
          <p:nvPr>
            <p:ph idx="1"/>
          </p:nvPr>
        </p:nvSpPr>
        <p:spPr>
          <a:xfrm>
            <a:off x="161925" y="219075"/>
            <a:ext cx="8686800" cy="5638800"/>
          </a:xfrm>
        </p:spPr>
        <p:txBody>
          <a:bodyPr>
            <a:noAutofit/>
          </a:bodyPr>
          <a:lstStyle/>
          <a:p>
            <a:pPr eaLnBrk="1" hangingPunct="1">
              <a:spcBef>
                <a:spcPts val="0"/>
              </a:spcBef>
              <a:buFontTx/>
              <a:buNone/>
            </a:pPr>
            <a:r>
              <a:rPr lang="en-US" altLang="en-US" sz="2000" dirty="0">
                <a:latin typeface="Perpetua" panose="02020502060401020303" pitchFamily="18" charset="0"/>
              </a:rPr>
              <a:t>	// Execute a try block normally.</a:t>
            </a:r>
          </a:p>
          <a:p>
            <a:pPr eaLnBrk="1" hangingPunct="1">
              <a:spcBef>
                <a:spcPts val="0"/>
              </a:spcBef>
              <a:buFontTx/>
              <a:buNone/>
            </a:pPr>
            <a:r>
              <a:rPr lang="en-US" altLang="en-US" sz="2000" dirty="0">
                <a:latin typeface="Perpetua" panose="02020502060401020303" pitchFamily="18" charset="0"/>
              </a:rPr>
              <a:t>	static void </a:t>
            </a:r>
            <a:r>
              <a:rPr lang="en-US" altLang="en-US" sz="2000" dirty="0" err="1">
                <a:latin typeface="Perpetua" panose="02020502060401020303" pitchFamily="18" charset="0"/>
              </a:rPr>
              <a:t>procC</a:t>
            </a:r>
            <a:r>
              <a:rPr lang="en-US" altLang="en-US" sz="2000" dirty="0">
                <a:latin typeface="Perpetua" panose="02020502060401020303" pitchFamily="18" charset="0"/>
              </a:rPr>
              <a:t>() </a:t>
            </a:r>
          </a:p>
          <a:p>
            <a:pPr eaLnBrk="1" hangingPunct="1">
              <a:spcBef>
                <a:spcPts val="0"/>
              </a:spcBef>
              <a:buFontTx/>
              <a:buNone/>
            </a:pPr>
            <a:r>
              <a:rPr lang="en-US" altLang="en-US" sz="2000" dirty="0">
                <a:latin typeface="Perpetua" panose="02020502060401020303" pitchFamily="18" charset="0"/>
              </a:rPr>
              <a:t>	{	</a:t>
            </a:r>
          </a:p>
          <a:p>
            <a:pPr eaLnBrk="1" hangingPunct="1">
              <a:spcBef>
                <a:spcPts val="0"/>
              </a:spcBef>
              <a:buFontTx/>
              <a:buNone/>
            </a:pPr>
            <a:r>
              <a:rPr lang="en-US" altLang="en-US" sz="2000" dirty="0">
                <a:latin typeface="Perpetua" panose="02020502060401020303" pitchFamily="18" charset="0"/>
              </a:rPr>
              <a:t>		try </a:t>
            </a:r>
          </a:p>
          <a:p>
            <a:pPr eaLnBrk="1" hangingPunct="1">
              <a:spcBef>
                <a:spcPts val="0"/>
              </a:spcBef>
              <a:buFontTx/>
              <a:buNone/>
            </a:pPr>
            <a:r>
              <a:rPr lang="en-US" altLang="en-US" sz="2000" dirty="0">
                <a:latin typeface="Perpetua" panose="02020502060401020303" pitchFamily="18" charset="0"/>
              </a:rPr>
              <a:t> 	    	{	</a:t>
            </a:r>
          </a:p>
          <a:p>
            <a:pPr eaLnBrk="1" hangingPunct="1">
              <a:spcBef>
                <a:spcPts val="0"/>
              </a:spcBef>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("inside </a:t>
            </a:r>
            <a:r>
              <a:rPr lang="en-US" altLang="en-US" sz="2000" dirty="0" err="1">
                <a:latin typeface="Perpetua" panose="02020502060401020303" pitchFamily="18" charset="0"/>
              </a:rPr>
              <a:t>procC</a:t>
            </a:r>
            <a:r>
              <a:rPr lang="en-US" altLang="en-US" sz="2000" dirty="0">
                <a:latin typeface="Perpetua" panose="02020502060401020303" pitchFamily="18" charset="0"/>
              </a:rPr>
              <a:t>");</a:t>
            </a:r>
          </a:p>
          <a:p>
            <a:pPr eaLnBrk="1" hangingPunct="1">
              <a:spcBef>
                <a:spcPts val="0"/>
              </a:spcBef>
              <a:buFontTx/>
              <a:buNone/>
            </a:pPr>
            <a:r>
              <a:rPr lang="en-US" altLang="en-US" sz="2000" dirty="0">
                <a:latin typeface="Perpetua" panose="02020502060401020303" pitchFamily="18" charset="0"/>
              </a:rPr>
              <a:t>		}</a:t>
            </a:r>
          </a:p>
          <a:p>
            <a:pPr eaLnBrk="1" hangingPunct="1">
              <a:spcBef>
                <a:spcPts val="0"/>
              </a:spcBef>
              <a:buFontTx/>
              <a:buNone/>
            </a:pPr>
            <a:r>
              <a:rPr lang="en-US" altLang="en-US" sz="2000" dirty="0">
                <a:latin typeface="Perpetua" panose="02020502060401020303" pitchFamily="18" charset="0"/>
              </a:rPr>
              <a:t> 		finally</a:t>
            </a:r>
          </a:p>
          <a:p>
            <a:pPr eaLnBrk="1" hangingPunct="1">
              <a:spcBef>
                <a:spcPts val="0"/>
              </a:spcBef>
              <a:buFontTx/>
              <a:buNone/>
            </a:pPr>
            <a:r>
              <a:rPr lang="en-US" altLang="en-US" sz="2000" dirty="0">
                <a:latin typeface="Perpetua" panose="02020502060401020303" pitchFamily="18" charset="0"/>
              </a:rPr>
              <a:t> 		{	</a:t>
            </a:r>
          </a:p>
          <a:p>
            <a:pPr eaLnBrk="1" hangingPunct="1">
              <a:spcBef>
                <a:spcPts val="0"/>
              </a:spcBef>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a:t>
            </a:r>
            <a:r>
              <a:rPr lang="en-US" altLang="en-US" sz="2000" dirty="0" err="1">
                <a:latin typeface="Perpetua" panose="02020502060401020303" pitchFamily="18" charset="0"/>
              </a:rPr>
              <a:t>procC's</a:t>
            </a:r>
            <a:r>
              <a:rPr lang="en-US" altLang="en-US" sz="2000" dirty="0">
                <a:latin typeface="Perpetua" panose="02020502060401020303" pitchFamily="18" charset="0"/>
              </a:rPr>
              <a:t> finally");</a:t>
            </a:r>
          </a:p>
          <a:p>
            <a:pPr eaLnBrk="1" hangingPunct="1">
              <a:spcBef>
                <a:spcPts val="0"/>
              </a:spcBef>
              <a:buFontTx/>
              <a:buNone/>
            </a:pPr>
            <a:r>
              <a:rPr lang="en-US" altLang="en-US" sz="2000" dirty="0">
                <a:latin typeface="Perpetua" panose="02020502060401020303" pitchFamily="18" charset="0"/>
              </a:rPr>
              <a:t>		}</a:t>
            </a:r>
          </a:p>
          <a:p>
            <a:pPr eaLnBrk="1" hangingPunct="1">
              <a:spcBef>
                <a:spcPts val="0"/>
              </a:spcBef>
              <a:buFontTx/>
              <a:buNone/>
            </a:pPr>
            <a:r>
              <a:rPr lang="en-US" altLang="en-US" sz="2000" dirty="0">
                <a:latin typeface="Perpetua" panose="02020502060401020303" pitchFamily="18" charset="0"/>
              </a:rPr>
              <a:t>	}</a:t>
            </a:r>
          </a:p>
          <a:p>
            <a:pPr eaLnBrk="1" hangingPunct="1">
              <a:spcBef>
                <a:spcPts val="0"/>
              </a:spcBef>
              <a:buFontTx/>
              <a:buNone/>
            </a:pPr>
            <a:r>
              <a:rPr lang="en-US" altLang="en-US" sz="2000" dirty="0">
                <a:latin typeface="Perpetua" panose="02020502060401020303" pitchFamily="18" charset="0"/>
              </a:rPr>
              <a:t>	public static void main(String </a:t>
            </a:r>
            <a:r>
              <a:rPr lang="en-US" altLang="en-US" sz="2000" dirty="0" err="1">
                <a:latin typeface="Perpetua" panose="02020502060401020303" pitchFamily="18" charset="0"/>
              </a:rPr>
              <a:t>args</a:t>
            </a:r>
            <a:r>
              <a:rPr lang="en-US" altLang="en-US" sz="2000" dirty="0">
                <a:latin typeface="Perpetua" panose="02020502060401020303" pitchFamily="18" charset="0"/>
              </a:rPr>
              <a:t>[]) </a:t>
            </a:r>
          </a:p>
          <a:p>
            <a:pPr eaLnBrk="1" hangingPunct="1">
              <a:spcBef>
                <a:spcPts val="0"/>
              </a:spcBef>
              <a:buFontTx/>
              <a:buNone/>
            </a:pPr>
            <a:r>
              <a:rPr lang="en-US" altLang="en-US" sz="2000" dirty="0">
                <a:latin typeface="Perpetua" panose="02020502060401020303" pitchFamily="18" charset="0"/>
              </a:rPr>
              <a:t>	{	</a:t>
            </a:r>
          </a:p>
          <a:p>
            <a:pPr eaLnBrk="1" hangingPunct="1">
              <a:spcBef>
                <a:spcPts val="0"/>
              </a:spcBef>
              <a:buFontTx/>
              <a:buNone/>
            </a:pPr>
            <a:r>
              <a:rPr lang="en-US" altLang="en-US" sz="2000" dirty="0">
                <a:latin typeface="Perpetua" panose="02020502060401020303" pitchFamily="18" charset="0"/>
              </a:rPr>
              <a:t>		try </a:t>
            </a:r>
          </a:p>
          <a:p>
            <a:pPr eaLnBrk="1" hangingPunct="1">
              <a:spcBef>
                <a:spcPts val="0"/>
              </a:spcBef>
              <a:buFontTx/>
              <a:buNone/>
            </a:pPr>
            <a:r>
              <a:rPr lang="en-US" altLang="en-US" sz="2000" dirty="0">
                <a:latin typeface="Perpetua" panose="02020502060401020303" pitchFamily="18" charset="0"/>
              </a:rPr>
              <a:t>                {	</a:t>
            </a:r>
            <a:r>
              <a:rPr lang="en-US" altLang="en-US" sz="2000" dirty="0" err="1">
                <a:latin typeface="Perpetua" panose="02020502060401020303" pitchFamily="18" charset="0"/>
              </a:rPr>
              <a:t>procA</a:t>
            </a:r>
            <a:r>
              <a:rPr lang="en-US" altLang="en-US" sz="2000" dirty="0">
                <a:latin typeface="Perpetua" panose="02020502060401020303" pitchFamily="18" charset="0"/>
              </a:rPr>
              <a:t>();</a:t>
            </a:r>
          </a:p>
          <a:p>
            <a:pPr eaLnBrk="1" hangingPunct="1">
              <a:spcBef>
                <a:spcPts val="0"/>
              </a:spcBef>
              <a:buFontTx/>
              <a:buNone/>
            </a:pPr>
            <a:r>
              <a:rPr lang="en-US" altLang="en-US" sz="2000" dirty="0">
                <a:latin typeface="Perpetua" panose="02020502060401020303" pitchFamily="18" charset="0"/>
              </a:rPr>
              <a:t>		 }</a:t>
            </a:r>
          </a:p>
          <a:p>
            <a:pPr eaLnBrk="1" hangingPunct="1">
              <a:spcBef>
                <a:spcPts val="0"/>
              </a:spcBef>
              <a:buFontTx/>
              <a:buNone/>
            </a:pPr>
            <a:r>
              <a:rPr lang="en-US" altLang="en-US" sz="2000" dirty="0">
                <a:latin typeface="Perpetua" panose="02020502060401020303" pitchFamily="18" charset="0"/>
              </a:rPr>
              <a:t>		 catch (Exception e)</a:t>
            </a:r>
          </a:p>
          <a:p>
            <a:pPr eaLnBrk="1" hangingPunct="1">
              <a:spcBef>
                <a:spcPts val="0"/>
              </a:spcBef>
              <a:buFontTx/>
              <a:buNone/>
            </a:pPr>
            <a:r>
              <a:rPr lang="en-US" altLang="en-US" sz="2000" dirty="0">
                <a:latin typeface="Perpetua" panose="02020502060401020303" pitchFamily="18" charset="0"/>
              </a:rPr>
              <a:t>	 	{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("Exception caught");</a:t>
            </a:r>
          </a:p>
          <a:p>
            <a:pPr eaLnBrk="1" hangingPunct="1">
              <a:spcBef>
                <a:spcPts val="0"/>
              </a:spcBef>
              <a:buFontTx/>
              <a:buNone/>
            </a:pPr>
            <a:r>
              <a:rPr lang="en-US" altLang="en-US" sz="2000" dirty="0">
                <a:latin typeface="Perpetua" panose="02020502060401020303" pitchFamily="18" charset="0"/>
              </a:rPr>
              <a:t>		}</a:t>
            </a:r>
          </a:p>
          <a:p>
            <a:pPr eaLnBrk="1" hangingPunct="1">
              <a:spcBef>
                <a:spcPts val="0"/>
              </a:spcBef>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procB</a:t>
            </a:r>
            <a:r>
              <a:rPr lang="en-US" altLang="en-US" sz="2000" dirty="0">
                <a:latin typeface="Perpetua" panose="02020502060401020303" pitchFamily="18" charset="0"/>
              </a:rPr>
              <a:t>();</a:t>
            </a:r>
          </a:p>
          <a:p>
            <a:pPr eaLnBrk="1" hangingPunct="1">
              <a:spcBef>
                <a:spcPts val="0"/>
              </a:spcBef>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procC</a:t>
            </a:r>
            <a:r>
              <a:rPr lang="en-US" altLang="en-US" sz="2000" dirty="0">
                <a:latin typeface="Perpetua" panose="02020502060401020303" pitchFamily="18" charset="0"/>
              </a:rPr>
              <a:t>();</a:t>
            </a:r>
          </a:p>
          <a:p>
            <a:pPr eaLnBrk="1" hangingPunct="1">
              <a:spcBef>
                <a:spcPts val="0"/>
              </a:spcBef>
              <a:buFontTx/>
              <a:buNone/>
            </a:pPr>
            <a:r>
              <a:rPr lang="en-US" altLang="en-US" sz="2000" dirty="0">
                <a:latin typeface="Perpetua" panose="02020502060401020303" pitchFamily="18" charset="0"/>
              </a:rPr>
              <a:t>	}</a:t>
            </a:r>
          </a:p>
          <a:p>
            <a:pPr eaLnBrk="1" hangingPunct="1">
              <a:spcBef>
                <a:spcPts val="0"/>
              </a:spcBef>
              <a:buFontTx/>
              <a:buNone/>
            </a:pPr>
            <a:r>
              <a:rPr lang="en-US" altLang="en-US" sz="2000" dirty="0">
                <a:latin typeface="Perpetua" panose="02020502060401020303" pitchFamily="18" charset="0"/>
              </a:rPr>
              <a:t>}</a:t>
            </a:r>
          </a:p>
          <a:p>
            <a:pPr eaLnBrk="1" hangingPunct="1">
              <a:spcBef>
                <a:spcPts val="0"/>
              </a:spcBef>
            </a:pPr>
            <a:endParaRPr lang="en-US" altLang="en-US" sz="2000" dirty="0">
              <a:latin typeface="Perpetua" panose="02020502060401020303" pitchFamily="18" charset="0"/>
            </a:endParaRPr>
          </a:p>
        </p:txBody>
      </p:sp>
      <p:sp>
        <p:nvSpPr>
          <p:cNvPr id="2" name="Footer Placeholder 1">
            <a:extLst>
              <a:ext uri="{FF2B5EF4-FFF2-40B4-BE49-F238E27FC236}">
                <a16:creationId xmlns:a16="http://schemas.microsoft.com/office/drawing/2014/main" id="{23A399A3-6349-4F88-9246-C2CFEDE57A34}"/>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2167D2D3-4A7C-4738-93AC-90B748FFF885}"/>
              </a:ext>
            </a:extLst>
          </p:cNvPr>
          <p:cNvSpPr>
            <a:spLocks noGrp="1"/>
          </p:cNvSpPr>
          <p:nvPr>
            <p:ph type="sldNum" sz="quarter" idx="12"/>
          </p:nvPr>
        </p:nvSpPr>
        <p:spPr/>
        <p:txBody>
          <a:bodyPr/>
          <a:lstStyle/>
          <a:p>
            <a:fld id="{5FA48C45-9521-491C-91CF-B3D0F067F577}" type="slidenum">
              <a:rPr lang="en-IN" smtClean="0"/>
              <a:t>157</a:t>
            </a:fld>
            <a:endParaRPr lang="en-IN"/>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a:extLst>
              <a:ext uri="{FF2B5EF4-FFF2-40B4-BE49-F238E27FC236}">
                <a16:creationId xmlns:a16="http://schemas.microsoft.com/office/drawing/2014/main" id="{C2F7A04C-3402-44B2-93BA-6C1844995504}"/>
              </a:ext>
            </a:extLst>
          </p:cNvPr>
          <p:cNvSpPr>
            <a:spLocks noGrp="1"/>
          </p:cNvSpPr>
          <p:nvPr>
            <p:ph idx="1"/>
          </p:nvPr>
        </p:nvSpPr>
        <p:spPr>
          <a:xfrm>
            <a:off x="223838" y="357187"/>
            <a:ext cx="8382000" cy="2743200"/>
          </a:xfrm>
        </p:spPr>
        <p:txBody>
          <a:bodyPr>
            <a:noAutofit/>
          </a:bodyPr>
          <a:lstStyle/>
          <a:p>
            <a:pPr eaLnBrk="1" hangingPunct="1">
              <a:buFontTx/>
              <a:buNone/>
            </a:pPr>
            <a:r>
              <a:rPr lang="en-US" altLang="en-US" sz="2400" dirty="0">
                <a:latin typeface="Perpetua" panose="02020502060401020303" pitchFamily="18" charset="0"/>
              </a:rPr>
              <a:t>Here is the output generated by the preceding program:</a:t>
            </a:r>
          </a:p>
          <a:p>
            <a:pPr eaLnBrk="1" hangingPunct="1">
              <a:buFontTx/>
              <a:buNone/>
            </a:pPr>
            <a:endParaRPr lang="en-US" altLang="en-US" sz="2400" dirty="0">
              <a:latin typeface="Perpetua" panose="02020502060401020303" pitchFamily="18" charset="0"/>
            </a:endParaRPr>
          </a:p>
          <a:p>
            <a:pPr eaLnBrk="1" hangingPunct="1">
              <a:buFontTx/>
              <a:buNone/>
            </a:pPr>
            <a:r>
              <a:rPr lang="en-US" altLang="en-US" sz="2400" dirty="0">
                <a:latin typeface="Perpetua" panose="02020502060401020303" pitchFamily="18" charset="0"/>
              </a:rPr>
              <a:t>inside </a:t>
            </a:r>
            <a:r>
              <a:rPr lang="en-US" altLang="en-US" sz="2400" dirty="0" err="1">
                <a:latin typeface="Perpetua" panose="02020502060401020303" pitchFamily="18" charset="0"/>
              </a:rPr>
              <a:t>procA</a:t>
            </a:r>
            <a:endParaRPr lang="en-US" altLang="en-US" sz="2400" dirty="0">
              <a:latin typeface="Perpetua" panose="02020502060401020303" pitchFamily="18" charset="0"/>
            </a:endParaRPr>
          </a:p>
          <a:p>
            <a:pPr eaLnBrk="1" hangingPunct="1">
              <a:buFontTx/>
              <a:buNone/>
            </a:pPr>
            <a:r>
              <a:rPr lang="en-US" altLang="en-US" sz="2400" dirty="0" err="1">
                <a:latin typeface="Perpetua" panose="02020502060401020303" pitchFamily="18" charset="0"/>
              </a:rPr>
              <a:t>procA’s</a:t>
            </a:r>
            <a:r>
              <a:rPr lang="en-US" altLang="en-US" sz="2400" dirty="0">
                <a:latin typeface="Perpetua" panose="02020502060401020303" pitchFamily="18" charset="0"/>
              </a:rPr>
              <a:t> finally</a:t>
            </a:r>
          </a:p>
          <a:p>
            <a:pPr eaLnBrk="1" hangingPunct="1">
              <a:buFontTx/>
              <a:buNone/>
            </a:pPr>
            <a:r>
              <a:rPr lang="en-US" altLang="en-US" sz="2400" dirty="0">
                <a:latin typeface="Perpetua" panose="02020502060401020303" pitchFamily="18" charset="0"/>
              </a:rPr>
              <a:t>Exception caught</a:t>
            </a:r>
          </a:p>
          <a:p>
            <a:pPr eaLnBrk="1" hangingPunct="1">
              <a:buFontTx/>
              <a:buNone/>
            </a:pPr>
            <a:r>
              <a:rPr lang="en-US" altLang="en-US" sz="2400" dirty="0">
                <a:latin typeface="Perpetua" panose="02020502060401020303" pitchFamily="18" charset="0"/>
              </a:rPr>
              <a:t>inside </a:t>
            </a:r>
            <a:r>
              <a:rPr lang="en-US" altLang="en-US" sz="2400" dirty="0" err="1">
                <a:latin typeface="Perpetua" panose="02020502060401020303" pitchFamily="18" charset="0"/>
              </a:rPr>
              <a:t>procB</a:t>
            </a:r>
            <a:endParaRPr lang="en-US" altLang="en-US" sz="2400" dirty="0">
              <a:latin typeface="Perpetua" panose="02020502060401020303" pitchFamily="18" charset="0"/>
            </a:endParaRPr>
          </a:p>
          <a:p>
            <a:pPr eaLnBrk="1" hangingPunct="1">
              <a:buFontTx/>
              <a:buNone/>
            </a:pPr>
            <a:r>
              <a:rPr lang="en-US" altLang="en-US" sz="2400" dirty="0" err="1">
                <a:latin typeface="Perpetua" panose="02020502060401020303" pitchFamily="18" charset="0"/>
              </a:rPr>
              <a:t>procB’s</a:t>
            </a:r>
            <a:r>
              <a:rPr lang="en-US" altLang="en-US" sz="2400" dirty="0">
                <a:latin typeface="Perpetua" panose="02020502060401020303" pitchFamily="18" charset="0"/>
              </a:rPr>
              <a:t> finally</a:t>
            </a:r>
          </a:p>
          <a:p>
            <a:pPr eaLnBrk="1" hangingPunct="1">
              <a:buFontTx/>
              <a:buNone/>
            </a:pPr>
            <a:r>
              <a:rPr lang="en-US" altLang="en-US" sz="2400" dirty="0">
                <a:latin typeface="Perpetua" panose="02020502060401020303" pitchFamily="18" charset="0"/>
              </a:rPr>
              <a:t>inside </a:t>
            </a:r>
            <a:r>
              <a:rPr lang="en-US" altLang="en-US" sz="2400" dirty="0" err="1">
                <a:latin typeface="Perpetua" panose="02020502060401020303" pitchFamily="18" charset="0"/>
              </a:rPr>
              <a:t>procC</a:t>
            </a:r>
            <a:endParaRPr lang="en-US" altLang="en-US" sz="2400" dirty="0">
              <a:latin typeface="Perpetua" panose="02020502060401020303" pitchFamily="18" charset="0"/>
            </a:endParaRPr>
          </a:p>
          <a:p>
            <a:pPr eaLnBrk="1" hangingPunct="1">
              <a:buFontTx/>
              <a:buNone/>
            </a:pPr>
            <a:r>
              <a:rPr lang="en-US" altLang="en-US" sz="2400" dirty="0" err="1">
                <a:latin typeface="Perpetua" panose="02020502060401020303" pitchFamily="18" charset="0"/>
              </a:rPr>
              <a:t>procC’s</a:t>
            </a:r>
            <a:r>
              <a:rPr lang="en-US" altLang="en-US" sz="2400" dirty="0">
                <a:latin typeface="Perpetua" panose="02020502060401020303" pitchFamily="18" charset="0"/>
              </a:rPr>
              <a:t> finally</a:t>
            </a:r>
          </a:p>
          <a:p>
            <a:pPr eaLnBrk="1" hangingPunct="1"/>
            <a:endParaRPr lang="en-US" altLang="en-US"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FAB01849-7407-40F9-97D6-E1600C41716C}"/>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EF980C7E-3904-42D9-AA5C-200530028500}"/>
              </a:ext>
            </a:extLst>
          </p:cNvPr>
          <p:cNvSpPr>
            <a:spLocks noGrp="1"/>
          </p:cNvSpPr>
          <p:nvPr>
            <p:ph type="sldNum" sz="quarter" idx="12"/>
          </p:nvPr>
        </p:nvSpPr>
        <p:spPr/>
        <p:txBody>
          <a:bodyPr/>
          <a:lstStyle/>
          <a:p>
            <a:fld id="{5FA48C45-9521-491C-91CF-B3D0F067F577}" type="slidenum">
              <a:rPr lang="en-IN" smtClean="0"/>
              <a:t>158</a:t>
            </a:fld>
            <a:endParaRPr lang="en-IN"/>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122C3F0-5144-4A1F-93EF-3D3434E539E1}"/>
              </a:ext>
            </a:extLst>
          </p:cNvPr>
          <p:cNvSpPr>
            <a:spLocks noGrp="1"/>
          </p:cNvSpPr>
          <p:nvPr>
            <p:ph type="title"/>
          </p:nvPr>
        </p:nvSpPr>
        <p:spPr>
          <a:xfrm>
            <a:off x="338137" y="352425"/>
            <a:ext cx="8515350" cy="368300"/>
          </a:xfrm>
        </p:spPr>
        <p:txBody>
          <a:bodyPr>
            <a:noAutofit/>
          </a:bodyPr>
          <a:lstStyle/>
          <a:p>
            <a:pPr eaLnBrk="1" hangingPunct="1"/>
            <a:r>
              <a:rPr lang="en-US" altLang="en-US" sz="3200" b="1" dirty="0">
                <a:latin typeface="Perpetua" panose="02020502060401020303" pitchFamily="18" charset="0"/>
              </a:rPr>
              <a:t>Creating our Own Exception Subclasses</a:t>
            </a:r>
          </a:p>
        </p:txBody>
      </p:sp>
      <p:sp>
        <p:nvSpPr>
          <p:cNvPr id="40963" name="Content Placeholder 2">
            <a:extLst>
              <a:ext uri="{FF2B5EF4-FFF2-40B4-BE49-F238E27FC236}">
                <a16:creationId xmlns:a16="http://schemas.microsoft.com/office/drawing/2014/main" id="{26FD827D-3B7C-4D41-94C6-12D5720EAF19}"/>
              </a:ext>
            </a:extLst>
          </p:cNvPr>
          <p:cNvSpPr>
            <a:spLocks noGrp="1"/>
          </p:cNvSpPr>
          <p:nvPr>
            <p:ph idx="1"/>
          </p:nvPr>
        </p:nvSpPr>
        <p:spPr>
          <a:xfrm>
            <a:off x="338137" y="919162"/>
            <a:ext cx="8686800" cy="3962400"/>
          </a:xfrm>
        </p:spPr>
        <p:txBody>
          <a:bodyPr>
            <a:noAutofit/>
          </a:bodyPr>
          <a:lstStyle/>
          <a:p>
            <a:pPr eaLnBrk="1" hangingPunct="1">
              <a:buFontTx/>
              <a:buNone/>
            </a:pPr>
            <a:r>
              <a:rPr lang="en-US" altLang="en-US" sz="2000" dirty="0">
                <a:latin typeface="Perpetua" panose="02020502060401020303" pitchFamily="18" charset="0"/>
              </a:rPr>
              <a:t>// This program creates a custom exception type.</a:t>
            </a:r>
          </a:p>
          <a:p>
            <a:pPr eaLnBrk="1" hangingPunct="1">
              <a:buFontTx/>
              <a:buNone/>
            </a:pPr>
            <a:r>
              <a:rPr lang="en-US" altLang="en-US" sz="2000" dirty="0">
                <a:latin typeface="Perpetua" panose="02020502060401020303" pitchFamily="18" charset="0"/>
              </a:rPr>
              <a:t>class </a:t>
            </a:r>
            <a:r>
              <a:rPr lang="en-US" altLang="en-US" sz="2000" dirty="0" err="1">
                <a:latin typeface="Perpetua" panose="02020502060401020303" pitchFamily="18" charset="0"/>
              </a:rPr>
              <a:t>MyException</a:t>
            </a:r>
            <a:r>
              <a:rPr lang="en-US" altLang="en-US" sz="2000" dirty="0">
                <a:latin typeface="Perpetua" panose="02020502060401020303" pitchFamily="18" charset="0"/>
              </a:rPr>
              <a:t> extends Exception</a:t>
            </a:r>
          </a:p>
          <a:p>
            <a:pPr eaLnBrk="1" hangingPunct="1">
              <a:buFontTx/>
              <a:buNone/>
            </a:pPr>
            <a:r>
              <a:rPr lang="en-US" altLang="en-US" sz="2000" dirty="0">
                <a:latin typeface="Perpetua" panose="02020502060401020303" pitchFamily="18" charset="0"/>
              </a:rPr>
              <a:t> {</a:t>
            </a:r>
          </a:p>
          <a:p>
            <a:pPr eaLnBrk="1" hangingPunct="1">
              <a:buFontTx/>
              <a:buNone/>
            </a:pPr>
            <a:r>
              <a:rPr lang="en-US" altLang="en-US" sz="2000" dirty="0">
                <a:latin typeface="Perpetua" panose="02020502060401020303" pitchFamily="18" charset="0"/>
              </a:rPr>
              <a:t>	private int detail;</a:t>
            </a:r>
          </a:p>
          <a:p>
            <a:pPr eaLnBrk="1" hangingPunct="1">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MyException</a:t>
            </a:r>
            <a:r>
              <a:rPr lang="en-US" altLang="en-US" sz="2000" dirty="0">
                <a:latin typeface="Perpetua" panose="02020502060401020303" pitchFamily="18" charset="0"/>
              </a:rPr>
              <a:t>(int a)</a:t>
            </a:r>
          </a:p>
          <a:p>
            <a:pPr eaLnBrk="1" hangingPunct="1">
              <a:buFontTx/>
              <a:buNone/>
            </a:pPr>
            <a:r>
              <a:rPr lang="en-US" altLang="en-US" sz="2000" dirty="0">
                <a:latin typeface="Perpetua" panose="02020502060401020303" pitchFamily="18" charset="0"/>
              </a:rPr>
              <a:t>	 {</a:t>
            </a:r>
          </a:p>
          <a:p>
            <a:pPr eaLnBrk="1" hangingPunct="1">
              <a:buFontTx/>
              <a:buNone/>
            </a:pPr>
            <a:r>
              <a:rPr lang="en-US" altLang="en-US" sz="2000" dirty="0">
                <a:latin typeface="Perpetua" panose="02020502060401020303" pitchFamily="18" charset="0"/>
              </a:rPr>
              <a:t>		detail = a;</a:t>
            </a:r>
          </a:p>
          <a:p>
            <a:pPr eaLnBrk="1" hangingPunct="1">
              <a:buFontTx/>
              <a:buNone/>
            </a:pPr>
            <a:r>
              <a:rPr lang="en-US" altLang="en-US" sz="2000" dirty="0">
                <a:latin typeface="Perpetua" panose="02020502060401020303" pitchFamily="18" charset="0"/>
              </a:rPr>
              <a:t>	}</a:t>
            </a:r>
          </a:p>
          <a:p>
            <a:pPr eaLnBrk="1" hangingPunct="1">
              <a:buFontTx/>
              <a:buNone/>
            </a:pPr>
            <a:r>
              <a:rPr lang="en-US" altLang="en-US" sz="2000" dirty="0">
                <a:latin typeface="Perpetua" panose="02020502060401020303" pitchFamily="18" charset="0"/>
              </a:rPr>
              <a:t>	public String </a:t>
            </a:r>
            <a:r>
              <a:rPr lang="en-US" altLang="en-US" sz="2000" dirty="0" err="1">
                <a:latin typeface="Perpetua" panose="02020502060401020303" pitchFamily="18" charset="0"/>
              </a:rPr>
              <a:t>toString</a:t>
            </a:r>
            <a:r>
              <a:rPr lang="en-US" altLang="en-US" sz="2000" dirty="0">
                <a:latin typeface="Perpetua" panose="02020502060401020303" pitchFamily="18" charset="0"/>
              </a:rPr>
              <a:t>() </a:t>
            </a:r>
          </a:p>
          <a:p>
            <a:pPr eaLnBrk="1" hangingPunct="1">
              <a:buFontTx/>
              <a:buNone/>
            </a:pPr>
            <a:r>
              <a:rPr lang="en-US" altLang="en-US" sz="2000" dirty="0">
                <a:latin typeface="Perpetua" panose="02020502060401020303" pitchFamily="18" charset="0"/>
              </a:rPr>
              <a:t>	{</a:t>
            </a:r>
          </a:p>
          <a:p>
            <a:pPr eaLnBrk="1" hangingPunct="1">
              <a:buFontTx/>
              <a:buNone/>
            </a:pPr>
            <a:r>
              <a:rPr lang="en-US" altLang="en-US" sz="2000" dirty="0">
                <a:latin typeface="Perpetua" panose="02020502060401020303" pitchFamily="18" charset="0"/>
              </a:rPr>
              <a:t>		return "</a:t>
            </a:r>
            <a:r>
              <a:rPr lang="en-US" altLang="en-US" sz="2000" dirty="0" err="1">
                <a:latin typeface="Perpetua" panose="02020502060401020303" pitchFamily="18" charset="0"/>
              </a:rPr>
              <a:t>MyException</a:t>
            </a:r>
            <a:r>
              <a:rPr lang="en-US" altLang="en-US" sz="2000" dirty="0">
                <a:latin typeface="Perpetua" panose="02020502060401020303" pitchFamily="18" charset="0"/>
              </a:rPr>
              <a:t>[" + detail + "]";</a:t>
            </a:r>
          </a:p>
          <a:p>
            <a:pPr eaLnBrk="1" hangingPunct="1">
              <a:buFontTx/>
              <a:buNone/>
            </a:pPr>
            <a:r>
              <a:rPr lang="en-US" altLang="en-US" sz="2000" dirty="0">
                <a:latin typeface="Perpetua" panose="02020502060401020303" pitchFamily="18" charset="0"/>
              </a:rPr>
              <a:t>	}</a:t>
            </a:r>
          </a:p>
          <a:p>
            <a:pPr eaLnBrk="1" hangingPunct="1">
              <a:buFontTx/>
              <a:buNone/>
            </a:pPr>
            <a:r>
              <a:rPr lang="en-US" altLang="en-US" sz="2000" dirty="0">
                <a:latin typeface="Perpetua" panose="02020502060401020303" pitchFamily="18" charset="0"/>
              </a:rPr>
              <a:t>}</a:t>
            </a:r>
          </a:p>
          <a:p>
            <a:pPr eaLnBrk="1" hangingPunct="1"/>
            <a:endParaRPr lang="en-US" altLang="en-US" sz="2000" dirty="0">
              <a:latin typeface="Perpetua" panose="02020502060401020303" pitchFamily="18" charset="0"/>
            </a:endParaRPr>
          </a:p>
        </p:txBody>
      </p:sp>
      <p:sp>
        <p:nvSpPr>
          <p:cNvPr id="2" name="Footer Placeholder 1">
            <a:extLst>
              <a:ext uri="{FF2B5EF4-FFF2-40B4-BE49-F238E27FC236}">
                <a16:creationId xmlns:a16="http://schemas.microsoft.com/office/drawing/2014/main" id="{9971FEBD-B440-4374-BE08-0523D4213F4A}"/>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07904A21-9810-4E3E-B2A6-ABECB4076189}"/>
              </a:ext>
            </a:extLst>
          </p:cNvPr>
          <p:cNvSpPr>
            <a:spLocks noGrp="1"/>
          </p:cNvSpPr>
          <p:nvPr>
            <p:ph type="sldNum" sz="quarter" idx="12"/>
          </p:nvPr>
        </p:nvSpPr>
        <p:spPr/>
        <p:txBody>
          <a:bodyPr/>
          <a:lstStyle/>
          <a:p>
            <a:fld id="{5FA48C45-9521-491C-91CF-B3D0F067F577}" type="slidenum">
              <a:rPr lang="en-IN" smtClean="0"/>
              <a:t>159</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1D007C-CBF8-4391-93CE-55BA974CAB49}"/>
              </a:ext>
            </a:extLst>
          </p:cNvPr>
          <p:cNvSpPr>
            <a:spLocks noGrp="1"/>
          </p:cNvSpPr>
          <p:nvPr>
            <p:ph idx="1"/>
          </p:nvPr>
        </p:nvSpPr>
        <p:spPr>
          <a:xfrm>
            <a:off x="257175" y="136525"/>
            <a:ext cx="11715750" cy="6584950"/>
          </a:xfrm>
        </p:spPr>
        <p:txBody>
          <a:bodyPr>
            <a:noAutofit/>
          </a:bodyPr>
          <a:lstStyle/>
          <a:p>
            <a:pPr marL="0" indent="0">
              <a:spcBef>
                <a:spcPts val="0"/>
              </a:spcBef>
              <a:buNone/>
            </a:pPr>
            <a:r>
              <a:rPr lang="en-IN" sz="2200" dirty="0"/>
              <a:t>class Box </a:t>
            </a:r>
          </a:p>
          <a:p>
            <a:pPr marL="0" indent="0">
              <a:spcBef>
                <a:spcPts val="0"/>
              </a:spcBef>
              <a:buNone/>
            </a:pPr>
            <a:r>
              <a:rPr lang="en-IN" sz="2200" dirty="0"/>
              <a:t>{</a:t>
            </a:r>
          </a:p>
          <a:p>
            <a:pPr marL="0" indent="0">
              <a:spcBef>
                <a:spcPts val="0"/>
              </a:spcBef>
              <a:buNone/>
            </a:pPr>
            <a:r>
              <a:rPr lang="en-IN" sz="2200" dirty="0"/>
              <a:t>	private double width;</a:t>
            </a:r>
          </a:p>
          <a:p>
            <a:pPr marL="0" indent="0">
              <a:spcBef>
                <a:spcPts val="0"/>
              </a:spcBef>
              <a:buNone/>
            </a:pPr>
            <a:r>
              <a:rPr lang="en-IN" sz="2200" dirty="0"/>
              <a:t>	private double height;</a:t>
            </a:r>
          </a:p>
          <a:p>
            <a:pPr marL="0" indent="0">
              <a:spcBef>
                <a:spcPts val="0"/>
              </a:spcBef>
              <a:buNone/>
            </a:pPr>
            <a:r>
              <a:rPr lang="en-IN" sz="2200" dirty="0"/>
              <a:t>	private double depth;</a:t>
            </a:r>
          </a:p>
          <a:p>
            <a:pPr marL="0" indent="0">
              <a:spcBef>
                <a:spcPts val="0"/>
              </a:spcBef>
              <a:buNone/>
            </a:pPr>
            <a:r>
              <a:rPr lang="en-US" sz="2200" dirty="0"/>
              <a:t>	// construct clone of an object</a:t>
            </a:r>
          </a:p>
          <a:p>
            <a:pPr marL="0" indent="0">
              <a:spcBef>
                <a:spcPts val="0"/>
              </a:spcBef>
              <a:buNone/>
            </a:pPr>
            <a:r>
              <a:rPr lang="en-US" sz="2200" dirty="0"/>
              <a:t>	Box(Box </a:t>
            </a:r>
            <a:r>
              <a:rPr lang="en-US" sz="2200" dirty="0" err="1"/>
              <a:t>ob</a:t>
            </a:r>
            <a:r>
              <a:rPr lang="en-US" sz="2200" dirty="0"/>
              <a:t>) </a:t>
            </a:r>
          </a:p>
          <a:p>
            <a:pPr marL="0" indent="0">
              <a:spcBef>
                <a:spcPts val="0"/>
              </a:spcBef>
              <a:buNone/>
            </a:pPr>
            <a:r>
              <a:rPr lang="en-US" sz="2200" dirty="0"/>
              <a:t>	{</a:t>
            </a:r>
          </a:p>
          <a:p>
            <a:pPr marL="0" indent="0">
              <a:spcBef>
                <a:spcPts val="0"/>
              </a:spcBef>
              <a:buNone/>
            </a:pPr>
            <a:r>
              <a:rPr lang="en-US" sz="2200" dirty="0"/>
              <a:t>		 // pass object to constructor</a:t>
            </a:r>
          </a:p>
          <a:p>
            <a:pPr marL="0" indent="0">
              <a:spcBef>
                <a:spcPts val="0"/>
              </a:spcBef>
              <a:buNone/>
            </a:pPr>
            <a:r>
              <a:rPr lang="en-IN" sz="2200" dirty="0"/>
              <a:t>		width = </a:t>
            </a:r>
            <a:r>
              <a:rPr lang="en-IN" sz="2200" dirty="0" err="1"/>
              <a:t>ob.width</a:t>
            </a:r>
            <a:r>
              <a:rPr lang="en-IN" sz="2200" dirty="0"/>
              <a:t>;</a:t>
            </a:r>
          </a:p>
          <a:p>
            <a:pPr marL="0" indent="0">
              <a:spcBef>
                <a:spcPts val="0"/>
              </a:spcBef>
              <a:buNone/>
            </a:pPr>
            <a:r>
              <a:rPr lang="en-IN" sz="2200" dirty="0"/>
              <a:t>		height = </a:t>
            </a:r>
            <a:r>
              <a:rPr lang="en-IN" sz="2200" dirty="0" err="1"/>
              <a:t>ob.height</a:t>
            </a:r>
            <a:r>
              <a:rPr lang="en-IN" sz="2200" dirty="0"/>
              <a:t>;</a:t>
            </a:r>
          </a:p>
          <a:p>
            <a:pPr marL="0" indent="0">
              <a:spcBef>
                <a:spcPts val="0"/>
              </a:spcBef>
              <a:buNone/>
            </a:pPr>
            <a:r>
              <a:rPr lang="en-IN" sz="2200" dirty="0"/>
              <a:t>		depth = </a:t>
            </a:r>
            <a:r>
              <a:rPr lang="en-IN" sz="2200" dirty="0" err="1"/>
              <a:t>ob.depth</a:t>
            </a:r>
            <a:r>
              <a:rPr lang="en-IN" sz="2200" dirty="0"/>
              <a:t>;</a:t>
            </a:r>
          </a:p>
          <a:p>
            <a:pPr marL="0" indent="0">
              <a:spcBef>
                <a:spcPts val="0"/>
              </a:spcBef>
              <a:buNone/>
            </a:pPr>
            <a:r>
              <a:rPr lang="en-IN" sz="2200" dirty="0"/>
              <a:t>	}</a:t>
            </a:r>
          </a:p>
          <a:p>
            <a:pPr marL="0" indent="0">
              <a:spcBef>
                <a:spcPts val="0"/>
              </a:spcBef>
              <a:buNone/>
            </a:pPr>
            <a:r>
              <a:rPr lang="en-US" sz="2200" dirty="0"/>
              <a:t>	// constructor used when all dimensions specified</a:t>
            </a:r>
          </a:p>
          <a:p>
            <a:pPr marL="0" indent="0">
              <a:spcBef>
                <a:spcPts val="0"/>
              </a:spcBef>
              <a:buNone/>
            </a:pPr>
            <a:r>
              <a:rPr lang="fr-FR" sz="2200" dirty="0"/>
              <a:t>	Box(double w, double h, double d) </a:t>
            </a:r>
          </a:p>
          <a:p>
            <a:pPr marL="0" indent="0">
              <a:spcBef>
                <a:spcPts val="0"/>
              </a:spcBef>
              <a:buNone/>
            </a:pPr>
            <a:r>
              <a:rPr lang="fr-FR" sz="2200" dirty="0"/>
              <a:t>	{</a:t>
            </a:r>
          </a:p>
          <a:p>
            <a:pPr marL="0" indent="0">
              <a:spcBef>
                <a:spcPts val="0"/>
              </a:spcBef>
              <a:buNone/>
            </a:pPr>
            <a:r>
              <a:rPr lang="en-IN" sz="2200" dirty="0"/>
              <a:t>		width = w;</a:t>
            </a:r>
          </a:p>
          <a:p>
            <a:pPr marL="0" indent="0">
              <a:spcBef>
                <a:spcPts val="0"/>
              </a:spcBef>
              <a:buNone/>
            </a:pPr>
            <a:r>
              <a:rPr lang="en-IN" sz="2200" dirty="0"/>
              <a:t>		height = h;</a:t>
            </a:r>
          </a:p>
          <a:p>
            <a:pPr marL="0" indent="0">
              <a:spcBef>
                <a:spcPts val="0"/>
              </a:spcBef>
              <a:buNone/>
            </a:pPr>
            <a:r>
              <a:rPr lang="en-IN" sz="2200" dirty="0"/>
              <a:t>		depth = d;</a:t>
            </a:r>
          </a:p>
          <a:p>
            <a:pPr marL="0" indent="0">
              <a:spcBef>
                <a:spcPts val="0"/>
              </a:spcBef>
              <a:buNone/>
            </a:pPr>
            <a:r>
              <a:rPr lang="en-IN" sz="2200" dirty="0"/>
              <a:t>	}</a:t>
            </a:r>
          </a:p>
        </p:txBody>
      </p:sp>
      <p:sp>
        <p:nvSpPr>
          <p:cNvPr id="4" name="Footer Placeholder 3">
            <a:extLst>
              <a:ext uri="{FF2B5EF4-FFF2-40B4-BE49-F238E27FC236}">
                <a16:creationId xmlns:a16="http://schemas.microsoft.com/office/drawing/2014/main" id="{E620A16B-1312-46B3-B802-B08D71165A6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79A71F47-7ABB-4BA1-866C-F6E5168D6F65}"/>
              </a:ext>
            </a:extLst>
          </p:cNvPr>
          <p:cNvSpPr>
            <a:spLocks noGrp="1"/>
          </p:cNvSpPr>
          <p:nvPr>
            <p:ph type="sldNum" sz="quarter" idx="12"/>
          </p:nvPr>
        </p:nvSpPr>
        <p:spPr/>
        <p:txBody>
          <a:bodyPr/>
          <a:lstStyle/>
          <a:p>
            <a:fld id="{5FA48C45-9521-491C-91CF-B3D0F067F577}" type="slidenum">
              <a:rPr lang="en-IN" smtClean="0"/>
              <a:t>16</a:t>
            </a:fld>
            <a:endParaRPr lang="en-IN"/>
          </a:p>
        </p:txBody>
      </p:sp>
    </p:spTree>
    <p:extLst>
      <p:ext uri="{BB962C8B-B14F-4D97-AF65-F5344CB8AC3E}">
        <p14:creationId xmlns:p14="http://schemas.microsoft.com/office/powerpoint/2010/main" val="334755241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a:extLst>
              <a:ext uri="{FF2B5EF4-FFF2-40B4-BE49-F238E27FC236}">
                <a16:creationId xmlns:a16="http://schemas.microsoft.com/office/drawing/2014/main" id="{0C797DA8-3B9F-4110-9629-E3EAD3790E18}"/>
              </a:ext>
            </a:extLst>
          </p:cNvPr>
          <p:cNvSpPr>
            <a:spLocks noGrp="1"/>
          </p:cNvSpPr>
          <p:nvPr>
            <p:ph idx="1"/>
          </p:nvPr>
        </p:nvSpPr>
        <p:spPr>
          <a:xfrm>
            <a:off x="376238" y="133347"/>
            <a:ext cx="8686800" cy="5562600"/>
          </a:xfrm>
        </p:spPr>
        <p:txBody>
          <a:bodyPr>
            <a:noAutofit/>
          </a:bodyPr>
          <a:lstStyle/>
          <a:p>
            <a:pPr eaLnBrk="1" hangingPunct="1">
              <a:spcBef>
                <a:spcPts val="0"/>
              </a:spcBef>
              <a:buFontTx/>
              <a:buNone/>
            </a:pPr>
            <a:r>
              <a:rPr lang="en-US" altLang="en-US" sz="2200" dirty="0">
                <a:latin typeface="Perpetua" panose="02020502060401020303" pitchFamily="18" charset="0"/>
              </a:rPr>
              <a:t>class </a:t>
            </a:r>
            <a:r>
              <a:rPr lang="en-US" altLang="en-US" sz="2200" dirty="0" err="1">
                <a:latin typeface="Perpetua" panose="02020502060401020303" pitchFamily="18" charset="0"/>
              </a:rPr>
              <a:t>ExceptionDemo</a:t>
            </a:r>
            <a:endParaRPr lang="en-US" altLang="en-US" sz="2200" dirty="0">
              <a:latin typeface="Perpetua" panose="02020502060401020303" pitchFamily="18" charset="0"/>
            </a:endParaRPr>
          </a:p>
          <a:p>
            <a:pPr eaLnBrk="1" hangingPunct="1">
              <a:spcBef>
                <a:spcPts val="0"/>
              </a:spcBef>
              <a:buFontTx/>
              <a:buNone/>
            </a:pPr>
            <a:r>
              <a:rPr lang="en-US" altLang="en-US" sz="2200" dirty="0">
                <a:latin typeface="Perpetua" panose="02020502060401020303" pitchFamily="18" charset="0"/>
              </a:rPr>
              <a:t> {	    </a:t>
            </a:r>
          </a:p>
          <a:p>
            <a:pPr eaLnBrk="1" hangingPunct="1">
              <a:spcBef>
                <a:spcPts val="0"/>
              </a:spcBef>
              <a:buFontTx/>
              <a:buNone/>
            </a:pPr>
            <a:r>
              <a:rPr lang="en-US" altLang="en-US" sz="2200" dirty="0">
                <a:latin typeface="Perpetua" panose="02020502060401020303" pitchFamily="18" charset="0"/>
              </a:rPr>
              <a:t>		static void compute(int a) throws </a:t>
            </a:r>
            <a:r>
              <a:rPr lang="en-US" altLang="en-US" sz="2200" dirty="0" err="1">
                <a:latin typeface="Perpetua" panose="02020502060401020303" pitchFamily="18" charset="0"/>
              </a:rPr>
              <a:t>MyException</a:t>
            </a:r>
            <a:r>
              <a:rPr lang="en-US" altLang="en-US" sz="2200" dirty="0">
                <a:latin typeface="Perpetua" panose="02020502060401020303" pitchFamily="18" charset="0"/>
              </a:rPr>
              <a:t> </a:t>
            </a:r>
          </a:p>
          <a:p>
            <a:pPr eaLnBrk="1" hangingPunct="1">
              <a:spcBef>
                <a:spcPts val="0"/>
              </a:spcBef>
              <a:buFontTx/>
              <a:buNone/>
            </a:pPr>
            <a:r>
              <a:rPr lang="en-US" altLang="en-US" sz="2200" dirty="0">
                <a:latin typeface="Perpetua" panose="02020502060401020303" pitchFamily="18" charset="0"/>
              </a:rPr>
              <a:t>	    	{</a:t>
            </a:r>
          </a:p>
          <a:p>
            <a:pPr eaLnBrk="1" hangingPunct="1">
              <a:spcBef>
                <a:spcPts val="0"/>
              </a:spcBef>
              <a:buFontTx/>
              <a:buNone/>
            </a:pPr>
            <a:r>
              <a:rPr lang="en-US" altLang="en-US" sz="2200" dirty="0">
                <a:latin typeface="Perpetua" panose="02020502060401020303" pitchFamily="18" charset="0"/>
              </a:rPr>
              <a:t>			</a:t>
            </a:r>
            <a:r>
              <a:rPr lang="en-US" altLang="en-US" sz="2200" dirty="0" err="1">
                <a:latin typeface="Perpetua" panose="02020502060401020303" pitchFamily="18" charset="0"/>
              </a:rPr>
              <a:t>System.out.println</a:t>
            </a:r>
            <a:r>
              <a:rPr lang="en-US" altLang="en-US" sz="2200" dirty="0">
                <a:latin typeface="Perpetua" panose="02020502060401020303" pitchFamily="18" charset="0"/>
              </a:rPr>
              <a:t>("Called compute(" + a + ")");</a:t>
            </a:r>
          </a:p>
          <a:p>
            <a:pPr eaLnBrk="1" hangingPunct="1">
              <a:spcBef>
                <a:spcPts val="0"/>
              </a:spcBef>
              <a:buFontTx/>
              <a:buNone/>
            </a:pPr>
            <a:r>
              <a:rPr lang="en-US" altLang="en-US" sz="2200" dirty="0">
                <a:latin typeface="Perpetua" panose="02020502060401020303" pitchFamily="18" charset="0"/>
              </a:rPr>
              <a:t>			if(a &gt; 10) </a:t>
            </a:r>
          </a:p>
          <a:p>
            <a:pPr eaLnBrk="1" hangingPunct="1">
              <a:spcBef>
                <a:spcPts val="0"/>
              </a:spcBef>
              <a:buFontTx/>
              <a:buNone/>
            </a:pPr>
            <a:r>
              <a:rPr lang="en-US" altLang="en-US" sz="2200" dirty="0">
                <a:latin typeface="Perpetua" panose="02020502060401020303" pitchFamily="18" charset="0"/>
              </a:rPr>
              <a:t>				throw new </a:t>
            </a:r>
            <a:r>
              <a:rPr lang="en-US" altLang="en-US" sz="2200" dirty="0" err="1">
                <a:latin typeface="Perpetua" panose="02020502060401020303" pitchFamily="18" charset="0"/>
              </a:rPr>
              <a:t>MyException</a:t>
            </a:r>
            <a:r>
              <a:rPr lang="en-US" altLang="en-US" sz="2200" dirty="0">
                <a:latin typeface="Perpetua" panose="02020502060401020303" pitchFamily="18" charset="0"/>
              </a:rPr>
              <a:t>(a);</a:t>
            </a:r>
          </a:p>
          <a:p>
            <a:pPr eaLnBrk="1" hangingPunct="1">
              <a:spcBef>
                <a:spcPts val="0"/>
              </a:spcBef>
              <a:buFontTx/>
              <a:buNone/>
            </a:pPr>
            <a:r>
              <a:rPr lang="en-US" altLang="en-US" sz="2200" dirty="0">
                <a:latin typeface="Perpetua" panose="02020502060401020303" pitchFamily="18" charset="0"/>
              </a:rPr>
              <a:t>			</a:t>
            </a:r>
            <a:r>
              <a:rPr lang="en-US" altLang="en-US" sz="2200" dirty="0" err="1">
                <a:latin typeface="Perpetua" panose="02020502060401020303" pitchFamily="18" charset="0"/>
              </a:rPr>
              <a:t>System.out.println</a:t>
            </a:r>
            <a:r>
              <a:rPr lang="en-US" altLang="en-US" sz="2200" dirty="0">
                <a:latin typeface="Perpetua" panose="02020502060401020303" pitchFamily="18" charset="0"/>
              </a:rPr>
              <a:t>("Normal exit");</a:t>
            </a:r>
          </a:p>
          <a:p>
            <a:pPr eaLnBrk="1" hangingPunct="1">
              <a:spcBef>
                <a:spcPts val="0"/>
              </a:spcBef>
              <a:buFontTx/>
              <a:buNone/>
            </a:pPr>
            <a:r>
              <a:rPr lang="en-US" altLang="en-US" sz="2200" dirty="0">
                <a:latin typeface="Perpetua" panose="02020502060401020303" pitchFamily="18" charset="0"/>
              </a:rPr>
              <a:t>		}</a:t>
            </a:r>
          </a:p>
          <a:p>
            <a:pPr eaLnBrk="1" hangingPunct="1">
              <a:spcBef>
                <a:spcPts val="0"/>
              </a:spcBef>
              <a:buFontTx/>
              <a:buNone/>
            </a:pPr>
            <a:r>
              <a:rPr lang="en-US" altLang="en-US" sz="2200" dirty="0">
                <a:latin typeface="Perpetua" panose="02020502060401020303" pitchFamily="18" charset="0"/>
              </a:rPr>
              <a:t>		public static void main(String </a:t>
            </a:r>
            <a:r>
              <a:rPr lang="en-US" altLang="en-US" sz="2200" dirty="0" err="1">
                <a:latin typeface="Perpetua" panose="02020502060401020303" pitchFamily="18" charset="0"/>
              </a:rPr>
              <a:t>args</a:t>
            </a:r>
            <a:r>
              <a:rPr lang="en-US" altLang="en-US" sz="2200" dirty="0">
                <a:latin typeface="Perpetua" panose="02020502060401020303" pitchFamily="18" charset="0"/>
              </a:rPr>
              <a:t>[]) </a:t>
            </a:r>
          </a:p>
          <a:p>
            <a:pPr eaLnBrk="1" hangingPunct="1">
              <a:spcBef>
                <a:spcPts val="0"/>
              </a:spcBef>
              <a:buFontTx/>
              <a:buNone/>
            </a:pPr>
            <a:r>
              <a:rPr lang="en-US" altLang="en-US" sz="2200" dirty="0">
                <a:latin typeface="Perpetua" panose="02020502060401020303" pitchFamily="18" charset="0"/>
              </a:rPr>
              <a:t>		{</a:t>
            </a:r>
          </a:p>
          <a:p>
            <a:pPr eaLnBrk="1" hangingPunct="1">
              <a:spcBef>
                <a:spcPts val="0"/>
              </a:spcBef>
              <a:buFontTx/>
              <a:buNone/>
            </a:pPr>
            <a:r>
              <a:rPr lang="en-US" altLang="en-US" sz="2200" dirty="0">
                <a:latin typeface="Perpetua" panose="02020502060401020303" pitchFamily="18" charset="0"/>
              </a:rPr>
              <a:t>			try </a:t>
            </a:r>
          </a:p>
          <a:p>
            <a:pPr eaLnBrk="1" hangingPunct="1">
              <a:spcBef>
                <a:spcPts val="0"/>
              </a:spcBef>
              <a:buFontTx/>
              <a:buNone/>
            </a:pPr>
            <a:r>
              <a:rPr lang="en-US" altLang="en-US" sz="2200" dirty="0">
                <a:latin typeface="Perpetua" panose="02020502060401020303" pitchFamily="18" charset="0"/>
              </a:rPr>
              <a:t>                	{</a:t>
            </a:r>
          </a:p>
          <a:p>
            <a:pPr eaLnBrk="1" hangingPunct="1">
              <a:spcBef>
                <a:spcPts val="0"/>
              </a:spcBef>
              <a:buFontTx/>
              <a:buNone/>
            </a:pPr>
            <a:r>
              <a:rPr lang="en-US" altLang="en-US" sz="2200" dirty="0">
                <a:latin typeface="Perpetua" panose="02020502060401020303" pitchFamily="18" charset="0"/>
              </a:rPr>
              <a:t>			         compute(1);</a:t>
            </a:r>
          </a:p>
          <a:p>
            <a:pPr eaLnBrk="1" hangingPunct="1">
              <a:spcBef>
                <a:spcPts val="0"/>
              </a:spcBef>
              <a:buFontTx/>
              <a:buNone/>
            </a:pPr>
            <a:r>
              <a:rPr lang="en-US" altLang="en-US" sz="2200" dirty="0">
                <a:latin typeface="Perpetua" panose="02020502060401020303" pitchFamily="18" charset="0"/>
              </a:rPr>
              <a:t>			          compute(20);</a:t>
            </a:r>
          </a:p>
          <a:p>
            <a:pPr eaLnBrk="1" hangingPunct="1">
              <a:spcBef>
                <a:spcPts val="0"/>
              </a:spcBef>
              <a:buFontTx/>
              <a:buNone/>
            </a:pPr>
            <a:r>
              <a:rPr lang="en-US" altLang="en-US" sz="2200" dirty="0">
                <a:latin typeface="Perpetua" panose="02020502060401020303" pitchFamily="18" charset="0"/>
              </a:rPr>
              <a:t>			}</a:t>
            </a:r>
          </a:p>
          <a:p>
            <a:pPr eaLnBrk="1" hangingPunct="1">
              <a:spcBef>
                <a:spcPts val="0"/>
              </a:spcBef>
              <a:buFontTx/>
              <a:buNone/>
            </a:pPr>
            <a:r>
              <a:rPr lang="en-US" altLang="en-US" sz="2200" dirty="0">
                <a:latin typeface="Perpetua" panose="02020502060401020303" pitchFamily="18" charset="0"/>
              </a:rPr>
              <a:t>			 catch (</a:t>
            </a:r>
            <a:r>
              <a:rPr lang="en-US" altLang="en-US" sz="2200" dirty="0" err="1">
                <a:latin typeface="Perpetua" panose="02020502060401020303" pitchFamily="18" charset="0"/>
              </a:rPr>
              <a:t>MyException</a:t>
            </a:r>
            <a:r>
              <a:rPr lang="en-US" altLang="en-US" sz="2200" dirty="0">
                <a:latin typeface="Perpetua" panose="02020502060401020303" pitchFamily="18" charset="0"/>
              </a:rPr>
              <a:t> e) </a:t>
            </a:r>
          </a:p>
          <a:p>
            <a:pPr eaLnBrk="1" hangingPunct="1">
              <a:spcBef>
                <a:spcPts val="0"/>
              </a:spcBef>
              <a:buFontTx/>
              <a:buNone/>
            </a:pPr>
            <a:r>
              <a:rPr lang="en-US" altLang="en-US" sz="2200" dirty="0">
                <a:latin typeface="Perpetua" panose="02020502060401020303" pitchFamily="18" charset="0"/>
              </a:rPr>
              <a:t>			{	</a:t>
            </a:r>
          </a:p>
          <a:p>
            <a:pPr eaLnBrk="1" hangingPunct="1">
              <a:spcBef>
                <a:spcPts val="0"/>
              </a:spcBef>
              <a:buFontTx/>
              <a:buNone/>
            </a:pPr>
            <a:r>
              <a:rPr lang="en-US" altLang="en-US" sz="2200" dirty="0">
                <a:latin typeface="Perpetua" panose="02020502060401020303" pitchFamily="18" charset="0"/>
              </a:rPr>
              <a:t>				</a:t>
            </a:r>
            <a:r>
              <a:rPr lang="en-US" altLang="en-US" sz="2200" dirty="0" err="1">
                <a:latin typeface="Perpetua" panose="02020502060401020303" pitchFamily="18" charset="0"/>
              </a:rPr>
              <a:t>System.out.println</a:t>
            </a:r>
            <a:r>
              <a:rPr lang="en-US" altLang="en-US" sz="2200" dirty="0">
                <a:latin typeface="Perpetua" panose="02020502060401020303" pitchFamily="18" charset="0"/>
              </a:rPr>
              <a:t>("Caught " + e);</a:t>
            </a:r>
          </a:p>
          <a:p>
            <a:pPr eaLnBrk="1" hangingPunct="1">
              <a:spcBef>
                <a:spcPts val="0"/>
              </a:spcBef>
              <a:buFontTx/>
              <a:buNone/>
            </a:pPr>
            <a:r>
              <a:rPr lang="en-US" altLang="en-US" sz="2200" dirty="0">
                <a:latin typeface="Perpetua" panose="02020502060401020303" pitchFamily="18" charset="0"/>
              </a:rPr>
              <a:t>			}</a:t>
            </a:r>
          </a:p>
          <a:p>
            <a:pPr eaLnBrk="1" hangingPunct="1">
              <a:spcBef>
                <a:spcPts val="0"/>
              </a:spcBef>
              <a:buFontTx/>
              <a:buNone/>
            </a:pPr>
            <a:r>
              <a:rPr lang="en-US" altLang="en-US" sz="2200" dirty="0">
                <a:latin typeface="Perpetua" panose="02020502060401020303" pitchFamily="18" charset="0"/>
              </a:rPr>
              <a:t>		}</a:t>
            </a:r>
          </a:p>
          <a:p>
            <a:pPr eaLnBrk="1" hangingPunct="1">
              <a:spcBef>
                <a:spcPts val="0"/>
              </a:spcBef>
              <a:buFontTx/>
              <a:buNone/>
            </a:pPr>
            <a:r>
              <a:rPr lang="en-US" altLang="en-US" sz="2200" dirty="0">
                <a:latin typeface="Perpetua" panose="02020502060401020303" pitchFamily="18" charset="0"/>
              </a:rPr>
              <a:t>}</a:t>
            </a:r>
          </a:p>
          <a:p>
            <a:pPr eaLnBrk="1" hangingPunct="1">
              <a:spcBef>
                <a:spcPts val="0"/>
              </a:spcBef>
            </a:pPr>
            <a:endParaRPr lang="en-US" altLang="en-US" sz="2200" dirty="0">
              <a:latin typeface="Perpetua" panose="02020502060401020303" pitchFamily="18" charset="0"/>
            </a:endParaRPr>
          </a:p>
        </p:txBody>
      </p:sp>
      <p:sp>
        <p:nvSpPr>
          <p:cNvPr id="2" name="Footer Placeholder 1">
            <a:extLst>
              <a:ext uri="{FF2B5EF4-FFF2-40B4-BE49-F238E27FC236}">
                <a16:creationId xmlns:a16="http://schemas.microsoft.com/office/drawing/2014/main" id="{46EAE514-FB9A-4B6E-AE64-9D17EE7E835E}"/>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27E9D982-5704-4D9D-BDA0-641B61B3029A}"/>
              </a:ext>
            </a:extLst>
          </p:cNvPr>
          <p:cNvSpPr>
            <a:spLocks noGrp="1"/>
          </p:cNvSpPr>
          <p:nvPr>
            <p:ph type="sldNum" sz="quarter" idx="12"/>
          </p:nvPr>
        </p:nvSpPr>
        <p:spPr/>
        <p:txBody>
          <a:bodyPr/>
          <a:lstStyle/>
          <a:p>
            <a:fld id="{5FA48C45-9521-491C-91CF-B3D0F067F577}" type="slidenum">
              <a:rPr lang="en-IN" smtClean="0"/>
              <a:t>160</a:t>
            </a:fld>
            <a:endParaRPr lang="en-IN"/>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a:extLst>
              <a:ext uri="{FF2B5EF4-FFF2-40B4-BE49-F238E27FC236}">
                <a16:creationId xmlns:a16="http://schemas.microsoft.com/office/drawing/2014/main" id="{E42EFE8E-6354-4E1D-8D4A-AC4752F98F71}"/>
              </a:ext>
            </a:extLst>
          </p:cNvPr>
          <p:cNvSpPr>
            <a:spLocks noGrp="1"/>
          </p:cNvSpPr>
          <p:nvPr>
            <p:ph idx="1"/>
          </p:nvPr>
        </p:nvSpPr>
        <p:spPr>
          <a:xfrm>
            <a:off x="300039" y="414338"/>
            <a:ext cx="8524875" cy="1397000"/>
          </a:xfrm>
        </p:spPr>
        <p:txBody>
          <a:bodyPr>
            <a:noAutofit/>
          </a:bodyPr>
          <a:lstStyle/>
          <a:p>
            <a:pPr eaLnBrk="1" hangingPunct="1">
              <a:buFont typeface="Wingdings" panose="05000000000000000000" pitchFamily="2" charset="2"/>
              <a:buNone/>
            </a:pPr>
            <a:r>
              <a:rPr lang="en-US" altLang="en-US" dirty="0">
                <a:latin typeface="Perpetua" panose="02020502060401020303" pitchFamily="18" charset="0"/>
              </a:rPr>
              <a:t>Called compute(1)</a:t>
            </a:r>
          </a:p>
          <a:p>
            <a:pPr eaLnBrk="1" hangingPunct="1">
              <a:buFont typeface="Wingdings" panose="05000000000000000000" pitchFamily="2" charset="2"/>
              <a:buNone/>
            </a:pPr>
            <a:r>
              <a:rPr lang="en-US" altLang="en-US" dirty="0">
                <a:latin typeface="Perpetua" panose="02020502060401020303" pitchFamily="18" charset="0"/>
              </a:rPr>
              <a:t>Normal exit</a:t>
            </a:r>
          </a:p>
          <a:p>
            <a:pPr eaLnBrk="1" hangingPunct="1">
              <a:buFont typeface="Wingdings" panose="05000000000000000000" pitchFamily="2" charset="2"/>
              <a:buNone/>
            </a:pPr>
            <a:r>
              <a:rPr lang="en-US" altLang="en-US" dirty="0">
                <a:latin typeface="Perpetua" panose="02020502060401020303" pitchFamily="18" charset="0"/>
              </a:rPr>
              <a:t>Called compute(20)</a:t>
            </a:r>
          </a:p>
          <a:p>
            <a:pPr eaLnBrk="1" hangingPunct="1">
              <a:buFont typeface="Wingdings" panose="05000000000000000000" pitchFamily="2" charset="2"/>
              <a:buNone/>
            </a:pPr>
            <a:r>
              <a:rPr lang="en-US" altLang="en-US" dirty="0">
                <a:latin typeface="Perpetua" panose="02020502060401020303" pitchFamily="18" charset="0"/>
              </a:rPr>
              <a:t>Caught </a:t>
            </a:r>
            <a:r>
              <a:rPr lang="en-US" altLang="en-US" dirty="0" err="1">
                <a:latin typeface="Perpetua" panose="02020502060401020303" pitchFamily="18" charset="0"/>
              </a:rPr>
              <a:t>MyException</a:t>
            </a:r>
            <a:r>
              <a:rPr lang="en-US" altLang="en-US" dirty="0">
                <a:latin typeface="Perpetua" panose="02020502060401020303" pitchFamily="18" charset="0"/>
              </a:rPr>
              <a:t>[20]</a:t>
            </a:r>
          </a:p>
          <a:p>
            <a:pPr eaLnBrk="1" hangingPunct="1">
              <a:buFont typeface="Wingdings" panose="05000000000000000000" pitchFamily="2" charset="2"/>
              <a:buNone/>
            </a:pPr>
            <a:endParaRPr lang="en-US" altLang="en-US" dirty="0">
              <a:latin typeface="Perpetua" panose="02020502060401020303" pitchFamily="18" charset="0"/>
            </a:endParaRPr>
          </a:p>
        </p:txBody>
      </p:sp>
      <p:sp>
        <p:nvSpPr>
          <p:cNvPr id="2" name="Footer Placeholder 1">
            <a:extLst>
              <a:ext uri="{FF2B5EF4-FFF2-40B4-BE49-F238E27FC236}">
                <a16:creationId xmlns:a16="http://schemas.microsoft.com/office/drawing/2014/main" id="{42B59C9D-CD27-47A0-B7D8-2B596C041D65}"/>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815413EC-78AE-48E8-B313-DC21BDF23B4A}"/>
              </a:ext>
            </a:extLst>
          </p:cNvPr>
          <p:cNvSpPr>
            <a:spLocks noGrp="1"/>
          </p:cNvSpPr>
          <p:nvPr>
            <p:ph type="sldNum" sz="quarter" idx="12"/>
          </p:nvPr>
        </p:nvSpPr>
        <p:spPr/>
        <p:txBody>
          <a:bodyPr/>
          <a:lstStyle/>
          <a:p>
            <a:fld id="{5FA48C45-9521-491C-91CF-B3D0F067F577}" type="slidenum">
              <a:rPr lang="en-IN" smtClean="0"/>
              <a:t>161</a:t>
            </a:fld>
            <a:endParaRPr lang="en-IN"/>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B925B35D-15F0-4A9F-8C8B-12B38A8DEBA5}"/>
              </a:ext>
            </a:extLst>
          </p:cNvPr>
          <p:cNvSpPr>
            <a:spLocks noGrp="1"/>
          </p:cNvSpPr>
          <p:nvPr>
            <p:ph type="title"/>
          </p:nvPr>
        </p:nvSpPr>
        <p:spPr>
          <a:xfrm>
            <a:off x="376237" y="382589"/>
            <a:ext cx="8991600" cy="381000"/>
          </a:xfrm>
        </p:spPr>
        <p:txBody>
          <a:bodyPr>
            <a:noAutofit/>
          </a:bodyPr>
          <a:lstStyle/>
          <a:p>
            <a:pPr eaLnBrk="1" hangingPunct="1"/>
            <a:r>
              <a:rPr lang="en-US" altLang="en-US" sz="3200" b="1" dirty="0">
                <a:latin typeface="Perpetua" panose="02020502060401020303" pitchFamily="18" charset="0"/>
              </a:rPr>
              <a:t>Java’s Built-in Exceptions</a:t>
            </a:r>
            <a:br>
              <a:rPr lang="en-US" altLang="en-US" sz="3200" b="1" dirty="0">
                <a:latin typeface="Perpetua" panose="02020502060401020303" pitchFamily="18" charset="0"/>
              </a:rPr>
            </a:br>
            <a:endParaRPr lang="en-US" altLang="en-US" sz="3200" b="1" dirty="0">
              <a:latin typeface="Perpetua" panose="02020502060401020303" pitchFamily="18" charset="0"/>
            </a:endParaRPr>
          </a:p>
        </p:txBody>
      </p:sp>
      <p:pic>
        <p:nvPicPr>
          <p:cNvPr id="44035" name="Picture 2">
            <a:extLst>
              <a:ext uri="{FF2B5EF4-FFF2-40B4-BE49-F238E27FC236}">
                <a16:creationId xmlns:a16="http://schemas.microsoft.com/office/drawing/2014/main" id="{C46217FD-28E8-4E73-BA72-60A0586953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62123" y="763589"/>
            <a:ext cx="8267701" cy="5826146"/>
          </a:xfrm>
          <a:noFill/>
        </p:spPr>
      </p:pic>
      <p:sp>
        <p:nvSpPr>
          <p:cNvPr id="2" name="Footer Placeholder 1">
            <a:extLst>
              <a:ext uri="{FF2B5EF4-FFF2-40B4-BE49-F238E27FC236}">
                <a16:creationId xmlns:a16="http://schemas.microsoft.com/office/drawing/2014/main" id="{D7CFD92D-33B5-473D-89C3-44A4B3885846}"/>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5AF8B9CD-3B28-4581-89B8-EE6914417516}"/>
              </a:ext>
            </a:extLst>
          </p:cNvPr>
          <p:cNvSpPr>
            <a:spLocks noGrp="1"/>
          </p:cNvSpPr>
          <p:nvPr>
            <p:ph type="sldNum" sz="quarter" idx="12"/>
          </p:nvPr>
        </p:nvSpPr>
        <p:spPr/>
        <p:txBody>
          <a:bodyPr/>
          <a:lstStyle/>
          <a:p>
            <a:fld id="{5FA48C45-9521-491C-91CF-B3D0F067F577}" type="slidenum">
              <a:rPr lang="en-IN" smtClean="0"/>
              <a:t>162</a:t>
            </a:fld>
            <a:endParaRPr lang="en-IN"/>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a:extLst>
              <a:ext uri="{FF2B5EF4-FFF2-40B4-BE49-F238E27FC236}">
                <a16:creationId xmlns:a16="http://schemas.microsoft.com/office/drawing/2014/main" id="{5695AB76-F200-4FD8-8D6F-BC83A3612C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09674" y="371476"/>
            <a:ext cx="9020175" cy="5334984"/>
          </a:xfrm>
          <a:noFill/>
        </p:spPr>
      </p:pic>
      <p:sp>
        <p:nvSpPr>
          <p:cNvPr id="2" name="Footer Placeholder 1">
            <a:extLst>
              <a:ext uri="{FF2B5EF4-FFF2-40B4-BE49-F238E27FC236}">
                <a16:creationId xmlns:a16="http://schemas.microsoft.com/office/drawing/2014/main" id="{794EF234-B42F-4B0C-B859-8D0080ADE93F}"/>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32001649-2367-4105-BC63-F7622F9CD6B4}"/>
              </a:ext>
            </a:extLst>
          </p:cNvPr>
          <p:cNvSpPr>
            <a:spLocks noGrp="1"/>
          </p:cNvSpPr>
          <p:nvPr>
            <p:ph type="sldNum" sz="quarter" idx="12"/>
          </p:nvPr>
        </p:nvSpPr>
        <p:spPr/>
        <p:txBody>
          <a:bodyPr/>
          <a:lstStyle/>
          <a:p>
            <a:fld id="{5FA48C45-9521-491C-91CF-B3D0F067F577}" type="slidenum">
              <a:rPr lang="en-IN" smtClean="0"/>
              <a:t>163</a:t>
            </a:fld>
            <a:endParaRPr lang="en-IN"/>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a:extLst>
              <a:ext uri="{FF2B5EF4-FFF2-40B4-BE49-F238E27FC236}">
                <a16:creationId xmlns:a16="http://schemas.microsoft.com/office/drawing/2014/main" id="{11EE7B6F-756D-4E5B-B184-DDF6C38F30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28737" y="447676"/>
            <a:ext cx="8201026" cy="4998595"/>
          </a:xfrm>
          <a:noFill/>
        </p:spPr>
      </p:pic>
      <p:sp>
        <p:nvSpPr>
          <p:cNvPr id="2" name="Footer Placeholder 1">
            <a:extLst>
              <a:ext uri="{FF2B5EF4-FFF2-40B4-BE49-F238E27FC236}">
                <a16:creationId xmlns:a16="http://schemas.microsoft.com/office/drawing/2014/main" id="{302C5D9D-6E68-45CB-AA6D-4F3F8C64FE4E}"/>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EC273ADD-39DB-416F-A530-A6FD2398D009}"/>
              </a:ext>
            </a:extLst>
          </p:cNvPr>
          <p:cNvSpPr>
            <a:spLocks noGrp="1"/>
          </p:cNvSpPr>
          <p:nvPr>
            <p:ph type="sldNum" sz="quarter" idx="12"/>
          </p:nvPr>
        </p:nvSpPr>
        <p:spPr/>
        <p:txBody>
          <a:bodyPr/>
          <a:lstStyle/>
          <a:p>
            <a:fld id="{5FA48C45-9521-491C-91CF-B3D0F067F577}" type="slidenum">
              <a:rPr lang="en-IN" smtClean="0"/>
              <a:t>164</a:t>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1D007C-CBF8-4391-93CE-55BA974CAB49}"/>
              </a:ext>
            </a:extLst>
          </p:cNvPr>
          <p:cNvSpPr>
            <a:spLocks noGrp="1"/>
          </p:cNvSpPr>
          <p:nvPr>
            <p:ph idx="1"/>
          </p:nvPr>
        </p:nvSpPr>
        <p:spPr>
          <a:xfrm>
            <a:off x="257175" y="136525"/>
            <a:ext cx="11715750" cy="6584950"/>
          </a:xfrm>
        </p:spPr>
        <p:txBody>
          <a:bodyPr>
            <a:noAutofit/>
          </a:bodyPr>
          <a:lstStyle/>
          <a:p>
            <a:pPr marL="0" indent="0">
              <a:spcBef>
                <a:spcPts val="0"/>
              </a:spcBef>
              <a:buNone/>
            </a:pPr>
            <a:r>
              <a:rPr lang="en-US" sz="2400" dirty="0"/>
              <a:t>	// constructor used when no dimensions specified</a:t>
            </a:r>
          </a:p>
          <a:p>
            <a:pPr marL="0" indent="0">
              <a:spcBef>
                <a:spcPts val="0"/>
              </a:spcBef>
              <a:buNone/>
            </a:pPr>
            <a:r>
              <a:rPr lang="en-IN" sz="2400" dirty="0"/>
              <a:t>	Box() </a:t>
            </a:r>
          </a:p>
          <a:p>
            <a:pPr marL="0" indent="0">
              <a:spcBef>
                <a:spcPts val="0"/>
              </a:spcBef>
              <a:buNone/>
            </a:pPr>
            <a:r>
              <a:rPr lang="en-IN" sz="2400" dirty="0"/>
              <a:t>	{</a:t>
            </a:r>
          </a:p>
          <a:p>
            <a:pPr marL="0" indent="0">
              <a:spcBef>
                <a:spcPts val="0"/>
              </a:spcBef>
              <a:buNone/>
            </a:pPr>
            <a:r>
              <a:rPr lang="en-US" sz="2400" dirty="0"/>
              <a:t>		width = -1; // use -1 to indicate</a:t>
            </a:r>
          </a:p>
          <a:p>
            <a:pPr marL="0" indent="0">
              <a:spcBef>
                <a:spcPts val="0"/>
              </a:spcBef>
              <a:buNone/>
            </a:pPr>
            <a:r>
              <a:rPr lang="en-IN" sz="2400" dirty="0"/>
              <a:t>		height = -1; // an uninitialized</a:t>
            </a:r>
          </a:p>
          <a:p>
            <a:pPr marL="0" indent="0">
              <a:spcBef>
                <a:spcPts val="0"/>
              </a:spcBef>
              <a:buNone/>
            </a:pPr>
            <a:r>
              <a:rPr lang="en-IN" sz="2400" dirty="0"/>
              <a:t>		depth = -1; // box</a:t>
            </a:r>
          </a:p>
          <a:p>
            <a:pPr marL="0" indent="0">
              <a:spcBef>
                <a:spcPts val="0"/>
              </a:spcBef>
              <a:buNone/>
            </a:pPr>
            <a:r>
              <a:rPr lang="en-IN" sz="2400" dirty="0"/>
              <a:t>	}</a:t>
            </a:r>
          </a:p>
          <a:p>
            <a:pPr marL="0" indent="0">
              <a:spcBef>
                <a:spcPts val="0"/>
              </a:spcBef>
              <a:buNone/>
            </a:pPr>
            <a:r>
              <a:rPr lang="en-US" sz="2400" dirty="0"/>
              <a:t>	// constructor used when cube is created</a:t>
            </a:r>
          </a:p>
          <a:p>
            <a:pPr marL="0" indent="0">
              <a:spcBef>
                <a:spcPts val="0"/>
              </a:spcBef>
              <a:buNone/>
            </a:pPr>
            <a:r>
              <a:rPr lang="en-IN" sz="2400" dirty="0"/>
              <a:t>	Box(double </a:t>
            </a:r>
            <a:r>
              <a:rPr lang="en-IN" sz="2400" dirty="0" err="1"/>
              <a:t>len</a:t>
            </a:r>
            <a:r>
              <a:rPr lang="en-IN" sz="2400" dirty="0"/>
              <a:t>) </a:t>
            </a:r>
          </a:p>
          <a:p>
            <a:pPr marL="0" indent="0">
              <a:spcBef>
                <a:spcPts val="0"/>
              </a:spcBef>
              <a:buNone/>
            </a:pPr>
            <a:r>
              <a:rPr lang="en-IN" sz="2400" dirty="0"/>
              <a:t>	{</a:t>
            </a:r>
          </a:p>
          <a:p>
            <a:pPr marL="0" indent="0">
              <a:spcBef>
                <a:spcPts val="0"/>
              </a:spcBef>
              <a:buNone/>
            </a:pPr>
            <a:r>
              <a:rPr lang="en-IN" sz="2400" dirty="0"/>
              <a:t>		width = height = depth = </a:t>
            </a:r>
            <a:r>
              <a:rPr lang="en-IN" sz="2400" dirty="0" err="1"/>
              <a:t>len</a:t>
            </a:r>
            <a:r>
              <a:rPr lang="en-IN" sz="2400" dirty="0"/>
              <a:t>;</a:t>
            </a:r>
          </a:p>
          <a:p>
            <a:pPr marL="0" indent="0">
              <a:spcBef>
                <a:spcPts val="0"/>
              </a:spcBef>
              <a:buNone/>
            </a:pPr>
            <a:r>
              <a:rPr lang="en-IN" sz="2400" dirty="0"/>
              <a:t>	}</a:t>
            </a:r>
          </a:p>
          <a:p>
            <a:pPr marL="0" indent="0">
              <a:spcBef>
                <a:spcPts val="0"/>
              </a:spcBef>
              <a:buNone/>
            </a:pPr>
            <a:r>
              <a:rPr lang="en-IN" sz="2400" dirty="0"/>
              <a:t>	// compute and return volume</a:t>
            </a:r>
          </a:p>
          <a:p>
            <a:pPr marL="0" indent="0">
              <a:spcBef>
                <a:spcPts val="0"/>
              </a:spcBef>
              <a:buNone/>
            </a:pPr>
            <a:r>
              <a:rPr lang="en-IN" sz="2400" dirty="0"/>
              <a:t>	double volume() </a:t>
            </a:r>
          </a:p>
          <a:p>
            <a:pPr marL="0" indent="0">
              <a:spcBef>
                <a:spcPts val="0"/>
              </a:spcBef>
              <a:buNone/>
            </a:pPr>
            <a:r>
              <a:rPr lang="en-IN" sz="2400" dirty="0"/>
              <a:t>	{</a:t>
            </a:r>
          </a:p>
          <a:p>
            <a:pPr marL="0" indent="0">
              <a:spcBef>
                <a:spcPts val="0"/>
              </a:spcBef>
              <a:buNone/>
            </a:pPr>
            <a:r>
              <a:rPr lang="en-IN" sz="2400" dirty="0"/>
              <a:t>		return width * height * depth;</a:t>
            </a:r>
          </a:p>
          <a:p>
            <a:pPr marL="0" indent="0">
              <a:spcBef>
                <a:spcPts val="0"/>
              </a:spcBef>
              <a:buNone/>
            </a:pPr>
            <a:r>
              <a:rPr lang="en-IN" sz="2400" dirty="0"/>
              <a:t>	}</a:t>
            </a:r>
          </a:p>
          <a:p>
            <a:pPr marL="0" indent="0">
              <a:spcBef>
                <a:spcPts val="0"/>
              </a:spcBef>
              <a:buNone/>
            </a:pPr>
            <a:r>
              <a:rPr lang="en-IN" sz="2400" dirty="0"/>
              <a:t>}</a:t>
            </a:r>
          </a:p>
        </p:txBody>
      </p:sp>
      <p:sp>
        <p:nvSpPr>
          <p:cNvPr id="4" name="Footer Placeholder 3">
            <a:extLst>
              <a:ext uri="{FF2B5EF4-FFF2-40B4-BE49-F238E27FC236}">
                <a16:creationId xmlns:a16="http://schemas.microsoft.com/office/drawing/2014/main" id="{E620A16B-1312-46B3-B802-B08D71165A6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79A71F47-7ABB-4BA1-866C-F6E5168D6F65}"/>
              </a:ext>
            </a:extLst>
          </p:cNvPr>
          <p:cNvSpPr>
            <a:spLocks noGrp="1"/>
          </p:cNvSpPr>
          <p:nvPr>
            <p:ph type="sldNum" sz="quarter" idx="12"/>
          </p:nvPr>
        </p:nvSpPr>
        <p:spPr/>
        <p:txBody>
          <a:bodyPr/>
          <a:lstStyle/>
          <a:p>
            <a:fld id="{5FA48C45-9521-491C-91CF-B3D0F067F577}" type="slidenum">
              <a:rPr lang="en-IN" smtClean="0"/>
              <a:t>17</a:t>
            </a:fld>
            <a:endParaRPr lang="en-IN"/>
          </a:p>
        </p:txBody>
      </p:sp>
    </p:spTree>
    <p:extLst>
      <p:ext uri="{BB962C8B-B14F-4D97-AF65-F5344CB8AC3E}">
        <p14:creationId xmlns:p14="http://schemas.microsoft.com/office/powerpoint/2010/main" val="3708074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1D007C-CBF8-4391-93CE-55BA974CAB49}"/>
              </a:ext>
            </a:extLst>
          </p:cNvPr>
          <p:cNvSpPr>
            <a:spLocks noGrp="1"/>
          </p:cNvSpPr>
          <p:nvPr>
            <p:ph idx="1"/>
          </p:nvPr>
        </p:nvSpPr>
        <p:spPr>
          <a:xfrm>
            <a:off x="257175" y="136525"/>
            <a:ext cx="11715750" cy="6584950"/>
          </a:xfrm>
        </p:spPr>
        <p:txBody>
          <a:bodyPr>
            <a:noAutofit/>
          </a:bodyPr>
          <a:lstStyle/>
          <a:p>
            <a:pPr marL="0" indent="0">
              <a:spcBef>
                <a:spcPts val="0"/>
              </a:spcBef>
              <a:buNone/>
            </a:pPr>
            <a:r>
              <a:rPr lang="en-IN" sz="2100" dirty="0"/>
              <a:t>// Add weight.</a:t>
            </a:r>
          </a:p>
          <a:p>
            <a:pPr marL="0" indent="0">
              <a:spcBef>
                <a:spcPts val="0"/>
              </a:spcBef>
              <a:buNone/>
            </a:pPr>
            <a:r>
              <a:rPr lang="en-IN" sz="2100" dirty="0"/>
              <a:t>class </a:t>
            </a:r>
            <a:r>
              <a:rPr lang="en-IN" sz="2100" dirty="0" err="1"/>
              <a:t>BoxWeight</a:t>
            </a:r>
            <a:r>
              <a:rPr lang="en-IN" sz="2100" dirty="0"/>
              <a:t> extends Box </a:t>
            </a:r>
          </a:p>
          <a:p>
            <a:pPr marL="0" indent="0">
              <a:spcBef>
                <a:spcPts val="0"/>
              </a:spcBef>
              <a:buNone/>
            </a:pPr>
            <a:r>
              <a:rPr lang="en-IN" sz="2100" dirty="0"/>
              <a:t>{</a:t>
            </a:r>
          </a:p>
          <a:p>
            <a:pPr marL="0" indent="0">
              <a:spcBef>
                <a:spcPts val="0"/>
              </a:spcBef>
              <a:buNone/>
            </a:pPr>
            <a:r>
              <a:rPr lang="en-US" sz="2100" dirty="0"/>
              <a:t>	double weight; // weight of box</a:t>
            </a:r>
          </a:p>
          <a:p>
            <a:pPr marL="0" indent="0">
              <a:spcBef>
                <a:spcPts val="0"/>
              </a:spcBef>
              <a:buNone/>
            </a:pPr>
            <a:r>
              <a:rPr lang="en-US" sz="2100" dirty="0"/>
              <a:t>	// construct clone of an object</a:t>
            </a:r>
          </a:p>
          <a:p>
            <a:pPr marL="0" indent="0">
              <a:spcBef>
                <a:spcPts val="0"/>
              </a:spcBef>
              <a:buNone/>
            </a:pPr>
            <a:r>
              <a:rPr lang="en-US" sz="2100" dirty="0"/>
              <a:t>	</a:t>
            </a:r>
            <a:r>
              <a:rPr lang="en-US" sz="2100" dirty="0" err="1"/>
              <a:t>BoxWeight</a:t>
            </a:r>
            <a:r>
              <a:rPr lang="en-US" sz="2100" dirty="0"/>
              <a:t>(</a:t>
            </a:r>
            <a:r>
              <a:rPr lang="en-US" sz="2100" dirty="0" err="1"/>
              <a:t>BoxWeight</a:t>
            </a:r>
            <a:r>
              <a:rPr lang="en-US" sz="2100" dirty="0"/>
              <a:t> </a:t>
            </a:r>
            <a:r>
              <a:rPr lang="en-US" sz="2100" dirty="0" err="1"/>
              <a:t>ob</a:t>
            </a:r>
            <a:r>
              <a:rPr lang="en-US" sz="2100" dirty="0"/>
              <a:t>) </a:t>
            </a:r>
          </a:p>
          <a:p>
            <a:pPr marL="0" indent="0">
              <a:spcBef>
                <a:spcPts val="0"/>
              </a:spcBef>
              <a:buNone/>
            </a:pPr>
            <a:r>
              <a:rPr lang="en-US" sz="2100" dirty="0"/>
              <a:t>	{ </a:t>
            </a:r>
          </a:p>
          <a:p>
            <a:pPr marL="0" indent="0">
              <a:spcBef>
                <a:spcPts val="0"/>
              </a:spcBef>
              <a:buNone/>
            </a:pPr>
            <a:r>
              <a:rPr lang="en-US" sz="2100" dirty="0"/>
              <a:t>		// pass object to constructor</a:t>
            </a:r>
          </a:p>
          <a:p>
            <a:pPr marL="0" indent="0">
              <a:spcBef>
                <a:spcPts val="0"/>
              </a:spcBef>
              <a:buNone/>
            </a:pPr>
            <a:r>
              <a:rPr lang="en-IN" sz="2100" dirty="0"/>
              <a:t>		super(</a:t>
            </a:r>
            <a:r>
              <a:rPr lang="en-IN" sz="2100" dirty="0" err="1"/>
              <a:t>ob</a:t>
            </a:r>
            <a:r>
              <a:rPr lang="en-IN" sz="2100" dirty="0"/>
              <a:t>);</a:t>
            </a:r>
          </a:p>
          <a:p>
            <a:pPr marL="0" indent="0">
              <a:spcBef>
                <a:spcPts val="0"/>
              </a:spcBef>
              <a:buNone/>
            </a:pPr>
            <a:r>
              <a:rPr lang="en-IN" sz="2100" dirty="0"/>
              <a:t>		weight = </a:t>
            </a:r>
            <a:r>
              <a:rPr lang="en-IN" sz="2100" dirty="0" err="1"/>
              <a:t>ob.weight</a:t>
            </a:r>
            <a:r>
              <a:rPr lang="en-IN" sz="2100" dirty="0"/>
              <a:t>;</a:t>
            </a:r>
          </a:p>
          <a:p>
            <a:pPr marL="0" indent="0">
              <a:spcBef>
                <a:spcPts val="0"/>
              </a:spcBef>
              <a:buNone/>
            </a:pPr>
            <a:r>
              <a:rPr lang="en-IN" sz="2100" dirty="0"/>
              <a:t>	}</a:t>
            </a:r>
          </a:p>
          <a:p>
            <a:pPr marL="0" indent="0">
              <a:spcBef>
                <a:spcPts val="0"/>
              </a:spcBef>
              <a:buNone/>
            </a:pPr>
            <a:r>
              <a:rPr lang="en-US" sz="2100" dirty="0"/>
              <a:t>	// constructor when all parameters are specified</a:t>
            </a:r>
          </a:p>
          <a:p>
            <a:pPr marL="0" indent="0">
              <a:spcBef>
                <a:spcPts val="0"/>
              </a:spcBef>
              <a:buNone/>
            </a:pPr>
            <a:r>
              <a:rPr lang="en-IN" sz="2100" dirty="0"/>
              <a:t>	</a:t>
            </a:r>
            <a:r>
              <a:rPr lang="en-IN" sz="2100" dirty="0" err="1"/>
              <a:t>BoxWeight</a:t>
            </a:r>
            <a:r>
              <a:rPr lang="en-IN" sz="2100" dirty="0"/>
              <a:t>(double w, double h, double d, double m) </a:t>
            </a:r>
          </a:p>
          <a:p>
            <a:pPr marL="0" indent="0">
              <a:spcBef>
                <a:spcPts val="0"/>
              </a:spcBef>
              <a:buNone/>
            </a:pPr>
            <a:r>
              <a:rPr lang="en-IN" sz="2100" dirty="0"/>
              <a:t>	{</a:t>
            </a:r>
          </a:p>
          <a:p>
            <a:pPr marL="0" indent="0">
              <a:spcBef>
                <a:spcPts val="0"/>
              </a:spcBef>
              <a:buNone/>
            </a:pPr>
            <a:r>
              <a:rPr lang="en-US" sz="2100" dirty="0"/>
              <a:t>		super(w, h, d); // call superclass constructor</a:t>
            </a:r>
          </a:p>
          <a:p>
            <a:pPr marL="0" indent="0">
              <a:spcBef>
                <a:spcPts val="0"/>
              </a:spcBef>
              <a:buNone/>
            </a:pPr>
            <a:r>
              <a:rPr lang="en-IN" sz="2100" dirty="0"/>
              <a:t>		weight = m;</a:t>
            </a:r>
          </a:p>
          <a:p>
            <a:pPr marL="0" indent="0">
              <a:spcBef>
                <a:spcPts val="0"/>
              </a:spcBef>
              <a:buNone/>
            </a:pPr>
            <a:r>
              <a:rPr lang="en-IN" sz="2100" dirty="0"/>
              <a:t>	}</a:t>
            </a:r>
          </a:p>
          <a:p>
            <a:pPr marL="0" indent="0">
              <a:spcBef>
                <a:spcPts val="0"/>
              </a:spcBef>
              <a:buNone/>
            </a:pPr>
            <a:r>
              <a:rPr lang="en-IN" sz="2100" dirty="0"/>
              <a:t>	// default constructor</a:t>
            </a:r>
          </a:p>
          <a:p>
            <a:pPr marL="0" indent="0">
              <a:spcBef>
                <a:spcPts val="0"/>
              </a:spcBef>
              <a:buNone/>
            </a:pPr>
            <a:r>
              <a:rPr lang="en-IN" sz="2100" dirty="0"/>
              <a:t>	</a:t>
            </a:r>
            <a:r>
              <a:rPr lang="en-IN" sz="2100" dirty="0" err="1"/>
              <a:t>BoxWeight</a:t>
            </a:r>
            <a:r>
              <a:rPr lang="en-IN" sz="2100" dirty="0"/>
              <a:t>() </a:t>
            </a:r>
          </a:p>
          <a:p>
            <a:pPr marL="0" indent="0">
              <a:spcBef>
                <a:spcPts val="0"/>
              </a:spcBef>
              <a:buNone/>
            </a:pPr>
            <a:r>
              <a:rPr lang="en-IN" sz="2100" dirty="0"/>
              <a:t>	{</a:t>
            </a:r>
          </a:p>
          <a:p>
            <a:pPr marL="0" indent="0">
              <a:spcBef>
                <a:spcPts val="0"/>
              </a:spcBef>
              <a:buNone/>
            </a:pPr>
            <a:r>
              <a:rPr lang="en-IN" sz="2100" dirty="0"/>
              <a:t>		super();</a:t>
            </a:r>
          </a:p>
          <a:p>
            <a:pPr marL="0" indent="0">
              <a:spcBef>
                <a:spcPts val="0"/>
              </a:spcBef>
              <a:buNone/>
            </a:pPr>
            <a:r>
              <a:rPr lang="en-IN" sz="2100" dirty="0"/>
              <a:t>		weight = -1;</a:t>
            </a:r>
          </a:p>
          <a:p>
            <a:pPr marL="0" indent="0">
              <a:spcBef>
                <a:spcPts val="0"/>
              </a:spcBef>
              <a:buNone/>
            </a:pPr>
            <a:r>
              <a:rPr lang="en-IN" sz="2100" dirty="0"/>
              <a:t>	}</a:t>
            </a:r>
          </a:p>
        </p:txBody>
      </p:sp>
      <p:sp>
        <p:nvSpPr>
          <p:cNvPr id="4" name="Footer Placeholder 3">
            <a:extLst>
              <a:ext uri="{FF2B5EF4-FFF2-40B4-BE49-F238E27FC236}">
                <a16:creationId xmlns:a16="http://schemas.microsoft.com/office/drawing/2014/main" id="{E620A16B-1312-46B3-B802-B08D71165A6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79A71F47-7ABB-4BA1-866C-F6E5168D6F65}"/>
              </a:ext>
            </a:extLst>
          </p:cNvPr>
          <p:cNvSpPr>
            <a:spLocks noGrp="1"/>
          </p:cNvSpPr>
          <p:nvPr>
            <p:ph type="sldNum" sz="quarter" idx="12"/>
          </p:nvPr>
        </p:nvSpPr>
        <p:spPr/>
        <p:txBody>
          <a:bodyPr/>
          <a:lstStyle/>
          <a:p>
            <a:fld id="{5FA48C45-9521-491C-91CF-B3D0F067F577}" type="slidenum">
              <a:rPr lang="en-IN" smtClean="0"/>
              <a:t>18</a:t>
            </a:fld>
            <a:endParaRPr lang="en-IN"/>
          </a:p>
        </p:txBody>
      </p:sp>
    </p:spTree>
    <p:extLst>
      <p:ext uri="{BB962C8B-B14F-4D97-AF65-F5344CB8AC3E}">
        <p14:creationId xmlns:p14="http://schemas.microsoft.com/office/powerpoint/2010/main" val="2826359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1D007C-CBF8-4391-93CE-55BA974CAB49}"/>
              </a:ext>
            </a:extLst>
          </p:cNvPr>
          <p:cNvSpPr>
            <a:spLocks noGrp="1"/>
          </p:cNvSpPr>
          <p:nvPr>
            <p:ph idx="1"/>
          </p:nvPr>
        </p:nvSpPr>
        <p:spPr>
          <a:xfrm>
            <a:off x="257175" y="136525"/>
            <a:ext cx="11715750" cy="6584950"/>
          </a:xfrm>
        </p:spPr>
        <p:txBody>
          <a:bodyPr>
            <a:noAutofit/>
          </a:bodyPr>
          <a:lstStyle/>
          <a:p>
            <a:pPr marL="0" indent="0">
              <a:spcBef>
                <a:spcPts val="0"/>
              </a:spcBef>
              <a:buNone/>
            </a:pPr>
            <a:r>
              <a:rPr lang="en-US" sz="2000" dirty="0"/>
              <a:t>	// constructor used when cube is created</a:t>
            </a:r>
          </a:p>
          <a:p>
            <a:pPr marL="0" indent="0">
              <a:spcBef>
                <a:spcPts val="0"/>
              </a:spcBef>
              <a:buNone/>
            </a:pPr>
            <a:r>
              <a:rPr lang="en-IN" sz="2000" dirty="0"/>
              <a:t>	</a:t>
            </a:r>
            <a:r>
              <a:rPr lang="en-IN" sz="2000" dirty="0" err="1"/>
              <a:t>BoxWeight</a:t>
            </a:r>
            <a:r>
              <a:rPr lang="en-IN" sz="2000" dirty="0"/>
              <a:t>(double </a:t>
            </a:r>
            <a:r>
              <a:rPr lang="en-IN" sz="2000" dirty="0" err="1"/>
              <a:t>len</a:t>
            </a:r>
            <a:r>
              <a:rPr lang="en-IN" sz="2000" dirty="0"/>
              <a:t>, double m) </a:t>
            </a:r>
          </a:p>
          <a:p>
            <a:pPr marL="0" indent="0">
              <a:spcBef>
                <a:spcPts val="0"/>
              </a:spcBef>
              <a:buNone/>
            </a:pPr>
            <a:r>
              <a:rPr lang="en-IN" sz="2000" dirty="0"/>
              <a:t>	{</a:t>
            </a:r>
          </a:p>
          <a:p>
            <a:pPr marL="0" indent="0">
              <a:spcBef>
                <a:spcPts val="0"/>
              </a:spcBef>
              <a:buNone/>
            </a:pPr>
            <a:r>
              <a:rPr lang="en-IN" sz="2000" dirty="0"/>
              <a:t>		super(</a:t>
            </a:r>
            <a:r>
              <a:rPr lang="en-IN" sz="2000" dirty="0" err="1"/>
              <a:t>len</a:t>
            </a:r>
            <a:r>
              <a:rPr lang="en-IN" sz="2000" dirty="0"/>
              <a:t>);</a:t>
            </a:r>
          </a:p>
          <a:p>
            <a:pPr marL="0" indent="0">
              <a:spcBef>
                <a:spcPts val="0"/>
              </a:spcBef>
              <a:buNone/>
            </a:pPr>
            <a:r>
              <a:rPr lang="en-IN" sz="2000" dirty="0"/>
              <a:t>		weight = m;</a:t>
            </a:r>
          </a:p>
          <a:p>
            <a:pPr marL="0" indent="0">
              <a:spcBef>
                <a:spcPts val="0"/>
              </a:spcBef>
              <a:buNone/>
            </a:pPr>
            <a:r>
              <a:rPr lang="en-IN" sz="2000" dirty="0"/>
              <a:t>	}</a:t>
            </a:r>
          </a:p>
          <a:p>
            <a:pPr marL="0" indent="0">
              <a:spcBef>
                <a:spcPts val="0"/>
              </a:spcBef>
              <a:buNone/>
            </a:pPr>
            <a:r>
              <a:rPr lang="en-IN" sz="2000" dirty="0"/>
              <a:t>}</a:t>
            </a:r>
          </a:p>
          <a:p>
            <a:pPr marL="0" indent="0">
              <a:spcBef>
                <a:spcPts val="0"/>
              </a:spcBef>
              <a:buNone/>
            </a:pPr>
            <a:r>
              <a:rPr lang="en-IN" sz="2000" dirty="0"/>
              <a:t>// Add shipping costs.</a:t>
            </a:r>
          </a:p>
          <a:p>
            <a:pPr marL="0" indent="0">
              <a:spcBef>
                <a:spcPts val="0"/>
              </a:spcBef>
              <a:buNone/>
            </a:pPr>
            <a:r>
              <a:rPr lang="en-IN" sz="2000" dirty="0"/>
              <a:t>class Shipment extends </a:t>
            </a:r>
            <a:r>
              <a:rPr lang="en-IN" sz="2000" dirty="0" err="1"/>
              <a:t>BoxWeight</a:t>
            </a:r>
            <a:r>
              <a:rPr lang="en-IN" sz="2000" dirty="0"/>
              <a:t> </a:t>
            </a:r>
          </a:p>
          <a:p>
            <a:pPr marL="0" indent="0">
              <a:spcBef>
                <a:spcPts val="0"/>
              </a:spcBef>
              <a:buNone/>
            </a:pPr>
            <a:r>
              <a:rPr lang="en-IN" sz="2000" dirty="0"/>
              <a:t>{</a:t>
            </a:r>
          </a:p>
          <a:p>
            <a:pPr marL="0" indent="0">
              <a:spcBef>
                <a:spcPts val="0"/>
              </a:spcBef>
              <a:buNone/>
            </a:pPr>
            <a:r>
              <a:rPr lang="en-IN" sz="2000" dirty="0"/>
              <a:t>	double cost;</a:t>
            </a:r>
          </a:p>
          <a:p>
            <a:pPr marL="0" indent="0">
              <a:spcBef>
                <a:spcPts val="0"/>
              </a:spcBef>
              <a:buNone/>
            </a:pPr>
            <a:r>
              <a:rPr lang="en-US" sz="2000" dirty="0"/>
              <a:t>	// construct clone of an object</a:t>
            </a:r>
          </a:p>
          <a:p>
            <a:pPr marL="0" indent="0">
              <a:spcBef>
                <a:spcPts val="0"/>
              </a:spcBef>
              <a:buNone/>
            </a:pPr>
            <a:r>
              <a:rPr lang="en-US" sz="2000" dirty="0"/>
              <a:t>	Shipment(Shipment </a:t>
            </a:r>
            <a:r>
              <a:rPr lang="en-US" sz="2000" dirty="0" err="1"/>
              <a:t>ob</a:t>
            </a:r>
            <a:r>
              <a:rPr lang="en-US" sz="2000" dirty="0"/>
              <a:t>) </a:t>
            </a:r>
          </a:p>
          <a:p>
            <a:pPr marL="0" indent="0">
              <a:spcBef>
                <a:spcPts val="0"/>
              </a:spcBef>
              <a:buNone/>
            </a:pPr>
            <a:r>
              <a:rPr lang="en-US" sz="2000" dirty="0"/>
              <a:t>	{</a:t>
            </a:r>
          </a:p>
          <a:p>
            <a:pPr marL="0" indent="0">
              <a:spcBef>
                <a:spcPts val="0"/>
              </a:spcBef>
              <a:buNone/>
            </a:pPr>
            <a:r>
              <a:rPr lang="en-US" sz="2000" dirty="0"/>
              <a:t>		 // pass object to constructor</a:t>
            </a:r>
          </a:p>
          <a:p>
            <a:pPr marL="0" indent="0">
              <a:spcBef>
                <a:spcPts val="0"/>
              </a:spcBef>
              <a:buNone/>
            </a:pPr>
            <a:r>
              <a:rPr lang="en-IN" sz="2000" dirty="0"/>
              <a:t>		super(</a:t>
            </a:r>
            <a:r>
              <a:rPr lang="en-IN" sz="2000" dirty="0" err="1"/>
              <a:t>ob</a:t>
            </a:r>
            <a:r>
              <a:rPr lang="en-IN" sz="2000" dirty="0"/>
              <a:t>);</a:t>
            </a:r>
          </a:p>
          <a:p>
            <a:pPr marL="0" indent="0">
              <a:spcBef>
                <a:spcPts val="0"/>
              </a:spcBef>
              <a:buNone/>
            </a:pPr>
            <a:r>
              <a:rPr lang="en-IN" sz="2000" dirty="0"/>
              <a:t>		cost = </a:t>
            </a:r>
            <a:r>
              <a:rPr lang="en-IN" sz="2000" dirty="0" err="1"/>
              <a:t>ob.cost</a:t>
            </a:r>
            <a:r>
              <a:rPr lang="en-IN" sz="2000" dirty="0"/>
              <a:t>;</a:t>
            </a:r>
          </a:p>
          <a:p>
            <a:pPr marL="0" indent="0">
              <a:spcBef>
                <a:spcPts val="0"/>
              </a:spcBef>
              <a:buNone/>
            </a:pPr>
            <a:r>
              <a:rPr lang="en-IN" sz="2000" dirty="0"/>
              <a:t>	}</a:t>
            </a:r>
          </a:p>
          <a:p>
            <a:pPr marL="0" indent="0">
              <a:spcBef>
                <a:spcPts val="0"/>
              </a:spcBef>
              <a:buNone/>
            </a:pPr>
            <a:r>
              <a:rPr lang="en-US" sz="2000" dirty="0"/>
              <a:t>	// constructor when all parameters are specified</a:t>
            </a:r>
          </a:p>
          <a:p>
            <a:pPr marL="0" indent="0">
              <a:spcBef>
                <a:spcPts val="0"/>
              </a:spcBef>
              <a:buNone/>
            </a:pPr>
            <a:r>
              <a:rPr lang="en-IN" sz="2000" dirty="0"/>
              <a:t>	Shipment(double w, double h, double d, double m, double c) </a:t>
            </a:r>
          </a:p>
          <a:p>
            <a:pPr marL="0" indent="0">
              <a:spcBef>
                <a:spcPts val="0"/>
              </a:spcBef>
              <a:buNone/>
            </a:pPr>
            <a:r>
              <a:rPr lang="en-IN" sz="2000" dirty="0"/>
              <a:t>	{</a:t>
            </a:r>
          </a:p>
          <a:p>
            <a:pPr marL="0" indent="0">
              <a:spcBef>
                <a:spcPts val="0"/>
              </a:spcBef>
              <a:buNone/>
            </a:pPr>
            <a:r>
              <a:rPr lang="en-US" sz="2000" dirty="0"/>
              <a:t>		super(w, h, d, m); // call superclass constructor</a:t>
            </a:r>
          </a:p>
          <a:p>
            <a:pPr marL="0" indent="0">
              <a:spcBef>
                <a:spcPts val="0"/>
              </a:spcBef>
              <a:buNone/>
            </a:pPr>
            <a:r>
              <a:rPr lang="en-IN" sz="2000" dirty="0"/>
              <a:t>		cost = c;</a:t>
            </a:r>
          </a:p>
          <a:p>
            <a:pPr marL="0" indent="0">
              <a:spcBef>
                <a:spcPts val="0"/>
              </a:spcBef>
              <a:buNone/>
            </a:pPr>
            <a:r>
              <a:rPr lang="en-IN" sz="2000" dirty="0"/>
              <a:t>	}</a:t>
            </a:r>
          </a:p>
        </p:txBody>
      </p:sp>
      <p:sp>
        <p:nvSpPr>
          <p:cNvPr id="4" name="Footer Placeholder 3">
            <a:extLst>
              <a:ext uri="{FF2B5EF4-FFF2-40B4-BE49-F238E27FC236}">
                <a16:creationId xmlns:a16="http://schemas.microsoft.com/office/drawing/2014/main" id="{E620A16B-1312-46B3-B802-B08D71165A6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79A71F47-7ABB-4BA1-866C-F6E5168D6F65}"/>
              </a:ext>
            </a:extLst>
          </p:cNvPr>
          <p:cNvSpPr>
            <a:spLocks noGrp="1"/>
          </p:cNvSpPr>
          <p:nvPr>
            <p:ph type="sldNum" sz="quarter" idx="12"/>
          </p:nvPr>
        </p:nvSpPr>
        <p:spPr/>
        <p:txBody>
          <a:bodyPr/>
          <a:lstStyle/>
          <a:p>
            <a:fld id="{5FA48C45-9521-491C-91CF-B3D0F067F577}" type="slidenum">
              <a:rPr lang="en-IN" smtClean="0"/>
              <a:t>19</a:t>
            </a:fld>
            <a:endParaRPr lang="en-IN"/>
          </a:p>
        </p:txBody>
      </p:sp>
    </p:spTree>
    <p:extLst>
      <p:ext uri="{BB962C8B-B14F-4D97-AF65-F5344CB8AC3E}">
        <p14:creationId xmlns:p14="http://schemas.microsoft.com/office/powerpoint/2010/main" val="81123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E64D2B-CA77-42FD-9872-DBB89A3215DA}"/>
              </a:ext>
            </a:extLst>
          </p:cNvPr>
          <p:cNvSpPr>
            <a:spLocks noGrp="1"/>
          </p:cNvSpPr>
          <p:nvPr>
            <p:ph idx="1"/>
          </p:nvPr>
        </p:nvSpPr>
        <p:spPr>
          <a:xfrm>
            <a:off x="228599" y="257175"/>
            <a:ext cx="11815763" cy="6464300"/>
          </a:xfrm>
        </p:spPr>
        <p:txBody>
          <a:bodyPr>
            <a:normAutofit/>
          </a:bodyPr>
          <a:lstStyle/>
          <a:p>
            <a:pPr marL="0" indent="0" algn="just">
              <a:buNone/>
            </a:pPr>
            <a:r>
              <a:rPr lang="en-IN" b="1" dirty="0">
                <a:latin typeface="Perpetua" panose="02020502060401020303" pitchFamily="18" charset="0"/>
              </a:rPr>
              <a:t>Inheritance</a:t>
            </a:r>
          </a:p>
          <a:p>
            <a:r>
              <a:rPr lang="en-US" altLang="en-US" dirty="0">
                <a:latin typeface="Perpetua" panose="02020502060401020303" pitchFamily="18" charset="0"/>
              </a:rPr>
              <a:t>A class that is inherited is the superclass.</a:t>
            </a:r>
          </a:p>
          <a:p>
            <a:endParaRPr lang="en-US" altLang="en-US" dirty="0">
              <a:latin typeface="Perpetua" panose="02020502060401020303" pitchFamily="18" charset="0"/>
            </a:endParaRPr>
          </a:p>
          <a:p>
            <a:r>
              <a:rPr lang="en-US" altLang="en-US" dirty="0">
                <a:latin typeface="Perpetua" panose="02020502060401020303" pitchFamily="18" charset="0"/>
              </a:rPr>
              <a:t>A class that does the inheriting is the subclass.</a:t>
            </a:r>
          </a:p>
          <a:p>
            <a:endParaRPr lang="en-US" altLang="en-US" dirty="0">
              <a:latin typeface="Perpetua" panose="02020502060401020303" pitchFamily="18" charset="0"/>
            </a:endParaRPr>
          </a:p>
          <a:p>
            <a:r>
              <a:rPr lang="en-US" altLang="en-US" dirty="0">
                <a:latin typeface="Perpetua" panose="02020502060401020303" pitchFamily="18" charset="0"/>
              </a:rPr>
              <a:t>A subclass is a specialized version of a superclass.</a:t>
            </a:r>
          </a:p>
          <a:p>
            <a:pPr>
              <a:buNone/>
            </a:pPr>
            <a:endParaRPr lang="en-US" altLang="en-US" dirty="0">
              <a:latin typeface="Perpetua" panose="02020502060401020303" pitchFamily="18" charset="0"/>
            </a:endParaRPr>
          </a:p>
          <a:p>
            <a:r>
              <a:rPr lang="en-US" altLang="en-US" dirty="0">
                <a:latin typeface="Perpetua" panose="02020502060401020303" pitchFamily="18" charset="0"/>
              </a:rPr>
              <a:t>A subclass inherits all the instance variables and methods from the superclass and adds its own unique elements.</a:t>
            </a:r>
          </a:p>
          <a:p>
            <a:pPr>
              <a:buNone/>
            </a:pPr>
            <a:endParaRPr lang="en-US" altLang="en-US" dirty="0">
              <a:latin typeface="Perpetua" panose="02020502060401020303" pitchFamily="18" charset="0"/>
            </a:endParaRPr>
          </a:p>
          <a:p>
            <a:r>
              <a:rPr lang="en-US" altLang="en-US" dirty="0">
                <a:latin typeface="Perpetua" panose="02020502060401020303" pitchFamily="18" charset="0"/>
              </a:rPr>
              <a:t>Inheritance is facilitated in Java with the help of the keyword </a:t>
            </a:r>
            <a:r>
              <a:rPr lang="en-US" altLang="en-US" b="1" dirty="0">
                <a:solidFill>
                  <a:srgbClr val="FF0000"/>
                </a:solidFill>
                <a:latin typeface="Perpetua" panose="02020502060401020303" pitchFamily="18" charset="0"/>
              </a:rPr>
              <a:t>extends</a:t>
            </a:r>
            <a:r>
              <a:rPr lang="en-US" altLang="en-US" b="1" dirty="0">
                <a:solidFill>
                  <a:schemeClr val="bg2"/>
                </a:solidFill>
                <a:latin typeface="Perpetua" panose="02020502060401020303" pitchFamily="18" charset="0"/>
              </a:rPr>
              <a:t>.</a:t>
            </a:r>
          </a:p>
          <a:p>
            <a:endParaRPr lang="en-US" altLang="en-US" dirty="0">
              <a:latin typeface="Perpetua" panose="02020502060401020303" pitchFamily="18" charset="0"/>
            </a:endParaRPr>
          </a:p>
        </p:txBody>
      </p:sp>
      <p:sp>
        <p:nvSpPr>
          <p:cNvPr id="4" name="Footer Placeholder 3">
            <a:extLst>
              <a:ext uri="{FF2B5EF4-FFF2-40B4-BE49-F238E27FC236}">
                <a16:creationId xmlns:a16="http://schemas.microsoft.com/office/drawing/2014/main" id="{817D6A2D-42C2-4516-8B19-28BE4502F13C}"/>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F75597E2-AB9A-4153-94A9-E8206774A98A}"/>
              </a:ext>
            </a:extLst>
          </p:cNvPr>
          <p:cNvSpPr>
            <a:spLocks noGrp="1"/>
          </p:cNvSpPr>
          <p:nvPr>
            <p:ph type="sldNum" sz="quarter" idx="12"/>
          </p:nvPr>
        </p:nvSpPr>
        <p:spPr/>
        <p:txBody>
          <a:bodyPr/>
          <a:lstStyle/>
          <a:p>
            <a:fld id="{5FA48C45-9521-491C-91CF-B3D0F067F577}" type="slidenum">
              <a:rPr lang="en-IN" smtClean="0"/>
              <a:t>2</a:t>
            </a:fld>
            <a:endParaRPr lang="en-IN"/>
          </a:p>
        </p:txBody>
      </p:sp>
    </p:spTree>
    <p:extLst>
      <p:ext uri="{BB962C8B-B14F-4D97-AF65-F5344CB8AC3E}">
        <p14:creationId xmlns:p14="http://schemas.microsoft.com/office/powerpoint/2010/main" val="4093849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1D007C-CBF8-4391-93CE-55BA974CAB49}"/>
              </a:ext>
            </a:extLst>
          </p:cNvPr>
          <p:cNvSpPr>
            <a:spLocks noGrp="1"/>
          </p:cNvSpPr>
          <p:nvPr>
            <p:ph idx="1"/>
          </p:nvPr>
        </p:nvSpPr>
        <p:spPr>
          <a:xfrm>
            <a:off x="257175" y="136525"/>
            <a:ext cx="11715750" cy="6584950"/>
          </a:xfrm>
        </p:spPr>
        <p:txBody>
          <a:bodyPr>
            <a:noAutofit/>
          </a:bodyPr>
          <a:lstStyle/>
          <a:p>
            <a:pPr marL="0" indent="0">
              <a:spcBef>
                <a:spcPts val="0"/>
              </a:spcBef>
              <a:buNone/>
            </a:pPr>
            <a:r>
              <a:rPr lang="en-IN" sz="2400" dirty="0"/>
              <a:t>	// default constructor</a:t>
            </a:r>
          </a:p>
          <a:p>
            <a:pPr marL="0" indent="0">
              <a:spcBef>
                <a:spcPts val="0"/>
              </a:spcBef>
              <a:buNone/>
            </a:pPr>
            <a:r>
              <a:rPr lang="en-IN" sz="2400" dirty="0"/>
              <a:t>	Shipment() </a:t>
            </a:r>
          </a:p>
          <a:p>
            <a:pPr marL="0" indent="0">
              <a:spcBef>
                <a:spcPts val="0"/>
              </a:spcBef>
              <a:buNone/>
            </a:pPr>
            <a:r>
              <a:rPr lang="en-IN" sz="2400" dirty="0"/>
              <a:t>	{</a:t>
            </a:r>
          </a:p>
          <a:p>
            <a:pPr marL="0" indent="0">
              <a:spcBef>
                <a:spcPts val="0"/>
              </a:spcBef>
              <a:buNone/>
            </a:pPr>
            <a:r>
              <a:rPr lang="en-IN" sz="2400" dirty="0"/>
              <a:t>		super();</a:t>
            </a:r>
          </a:p>
          <a:p>
            <a:pPr marL="0" indent="0">
              <a:spcBef>
                <a:spcPts val="0"/>
              </a:spcBef>
              <a:buNone/>
            </a:pPr>
            <a:r>
              <a:rPr lang="en-IN" sz="2400" dirty="0"/>
              <a:t>		cost = -1;</a:t>
            </a:r>
          </a:p>
          <a:p>
            <a:pPr marL="0" indent="0">
              <a:spcBef>
                <a:spcPts val="0"/>
              </a:spcBef>
              <a:buNone/>
            </a:pPr>
            <a:r>
              <a:rPr lang="en-IN" sz="2400" dirty="0"/>
              <a:t>	}</a:t>
            </a:r>
          </a:p>
          <a:p>
            <a:pPr marL="0" indent="0">
              <a:spcBef>
                <a:spcPts val="0"/>
              </a:spcBef>
              <a:buNone/>
            </a:pPr>
            <a:r>
              <a:rPr lang="en-US" sz="2400" dirty="0"/>
              <a:t>	// constructor used when cube is created</a:t>
            </a:r>
          </a:p>
          <a:p>
            <a:pPr marL="0" indent="0">
              <a:spcBef>
                <a:spcPts val="0"/>
              </a:spcBef>
              <a:buNone/>
            </a:pPr>
            <a:r>
              <a:rPr lang="fr-FR" sz="2400" dirty="0"/>
              <a:t>	</a:t>
            </a:r>
            <a:r>
              <a:rPr lang="fr-FR" sz="2400" dirty="0" err="1"/>
              <a:t>Shipment</a:t>
            </a:r>
            <a:r>
              <a:rPr lang="fr-FR" sz="2400" dirty="0"/>
              <a:t>(double </a:t>
            </a:r>
            <a:r>
              <a:rPr lang="fr-FR" sz="2400" dirty="0" err="1"/>
              <a:t>len</a:t>
            </a:r>
            <a:r>
              <a:rPr lang="fr-FR" sz="2400" dirty="0"/>
              <a:t>, double m, double c) </a:t>
            </a:r>
          </a:p>
          <a:p>
            <a:pPr marL="0" indent="0">
              <a:spcBef>
                <a:spcPts val="0"/>
              </a:spcBef>
              <a:buNone/>
            </a:pPr>
            <a:r>
              <a:rPr lang="fr-FR" sz="2400" dirty="0"/>
              <a:t>	{</a:t>
            </a:r>
          </a:p>
          <a:p>
            <a:pPr marL="0" indent="0">
              <a:spcBef>
                <a:spcPts val="0"/>
              </a:spcBef>
              <a:buNone/>
            </a:pPr>
            <a:r>
              <a:rPr lang="en-IN" sz="2400" dirty="0"/>
              <a:t>		super(</a:t>
            </a:r>
            <a:r>
              <a:rPr lang="en-IN" sz="2400" dirty="0" err="1"/>
              <a:t>len</a:t>
            </a:r>
            <a:r>
              <a:rPr lang="en-IN" sz="2400" dirty="0"/>
              <a:t>, m);</a:t>
            </a:r>
          </a:p>
          <a:p>
            <a:pPr marL="0" indent="0">
              <a:spcBef>
                <a:spcPts val="0"/>
              </a:spcBef>
              <a:buNone/>
            </a:pPr>
            <a:r>
              <a:rPr lang="en-IN" sz="2400" dirty="0"/>
              <a:t>		cost = c;</a:t>
            </a:r>
          </a:p>
          <a:p>
            <a:pPr marL="0" indent="0">
              <a:spcBef>
                <a:spcPts val="0"/>
              </a:spcBef>
              <a:buNone/>
            </a:pPr>
            <a:r>
              <a:rPr lang="en-IN" sz="2400" dirty="0"/>
              <a:t>	}</a:t>
            </a:r>
          </a:p>
          <a:p>
            <a:pPr marL="0" indent="0">
              <a:spcBef>
                <a:spcPts val="0"/>
              </a:spcBef>
              <a:buNone/>
            </a:pPr>
            <a:r>
              <a:rPr lang="en-IN" sz="2400" dirty="0"/>
              <a:t>}</a:t>
            </a:r>
          </a:p>
        </p:txBody>
      </p:sp>
      <p:sp>
        <p:nvSpPr>
          <p:cNvPr id="4" name="Footer Placeholder 3">
            <a:extLst>
              <a:ext uri="{FF2B5EF4-FFF2-40B4-BE49-F238E27FC236}">
                <a16:creationId xmlns:a16="http://schemas.microsoft.com/office/drawing/2014/main" id="{E620A16B-1312-46B3-B802-B08D71165A6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79A71F47-7ABB-4BA1-866C-F6E5168D6F65}"/>
              </a:ext>
            </a:extLst>
          </p:cNvPr>
          <p:cNvSpPr>
            <a:spLocks noGrp="1"/>
          </p:cNvSpPr>
          <p:nvPr>
            <p:ph type="sldNum" sz="quarter" idx="12"/>
          </p:nvPr>
        </p:nvSpPr>
        <p:spPr/>
        <p:txBody>
          <a:bodyPr/>
          <a:lstStyle/>
          <a:p>
            <a:fld id="{5FA48C45-9521-491C-91CF-B3D0F067F577}" type="slidenum">
              <a:rPr lang="en-IN" smtClean="0"/>
              <a:t>20</a:t>
            </a:fld>
            <a:endParaRPr lang="en-IN"/>
          </a:p>
        </p:txBody>
      </p:sp>
    </p:spTree>
    <p:extLst>
      <p:ext uri="{BB962C8B-B14F-4D97-AF65-F5344CB8AC3E}">
        <p14:creationId xmlns:p14="http://schemas.microsoft.com/office/powerpoint/2010/main" val="3604286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1D007C-CBF8-4391-93CE-55BA974CAB49}"/>
              </a:ext>
            </a:extLst>
          </p:cNvPr>
          <p:cNvSpPr>
            <a:spLocks noGrp="1"/>
          </p:cNvSpPr>
          <p:nvPr>
            <p:ph idx="1"/>
          </p:nvPr>
        </p:nvSpPr>
        <p:spPr>
          <a:xfrm>
            <a:off x="257175" y="136525"/>
            <a:ext cx="11715750" cy="6584950"/>
          </a:xfrm>
        </p:spPr>
        <p:txBody>
          <a:bodyPr>
            <a:noAutofit/>
          </a:bodyPr>
          <a:lstStyle/>
          <a:p>
            <a:pPr marL="0" indent="0">
              <a:spcBef>
                <a:spcPts val="0"/>
              </a:spcBef>
              <a:buNone/>
            </a:pPr>
            <a:r>
              <a:rPr lang="en-IN" sz="2400" dirty="0"/>
              <a:t>class </a:t>
            </a:r>
            <a:r>
              <a:rPr lang="en-IN" sz="2400" dirty="0" err="1"/>
              <a:t>DemoShipment</a:t>
            </a:r>
            <a:r>
              <a:rPr lang="en-IN" sz="2400" dirty="0"/>
              <a:t> </a:t>
            </a:r>
          </a:p>
          <a:p>
            <a:pPr marL="0" indent="0">
              <a:spcBef>
                <a:spcPts val="0"/>
              </a:spcBef>
              <a:buNone/>
            </a:pPr>
            <a:r>
              <a:rPr lang="en-IN" sz="2400" dirty="0"/>
              <a:t>{</a:t>
            </a:r>
          </a:p>
          <a:p>
            <a:pPr marL="0" indent="0">
              <a:spcBef>
                <a:spcPts val="0"/>
              </a:spcBef>
              <a:buNone/>
            </a:pPr>
            <a:r>
              <a:rPr lang="en-US" sz="2400" dirty="0"/>
              <a:t>	public static void main(String </a:t>
            </a:r>
            <a:r>
              <a:rPr lang="en-US" sz="2400" dirty="0" err="1"/>
              <a:t>args</a:t>
            </a:r>
            <a:r>
              <a:rPr lang="en-US" sz="2400" dirty="0"/>
              <a:t>[]) </a:t>
            </a:r>
          </a:p>
          <a:p>
            <a:pPr marL="0" indent="0">
              <a:spcBef>
                <a:spcPts val="0"/>
              </a:spcBef>
              <a:buNone/>
            </a:pPr>
            <a:r>
              <a:rPr lang="en-US" sz="2400" dirty="0"/>
              <a:t>	{</a:t>
            </a:r>
          </a:p>
          <a:p>
            <a:pPr marL="0" indent="0">
              <a:spcBef>
                <a:spcPts val="0"/>
              </a:spcBef>
              <a:buNone/>
            </a:pPr>
            <a:r>
              <a:rPr lang="en-IN" sz="2400" dirty="0"/>
              <a:t>		Shipment shipment1 = </a:t>
            </a:r>
            <a:r>
              <a:rPr lang="en-US" sz="2400" dirty="0"/>
              <a:t>new Shipment(10, 20, 15, 10, 3.41);</a:t>
            </a:r>
          </a:p>
          <a:p>
            <a:pPr marL="0" indent="0">
              <a:spcBef>
                <a:spcPts val="0"/>
              </a:spcBef>
              <a:buNone/>
            </a:pPr>
            <a:r>
              <a:rPr lang="en-IN" sz="2400" dirty="0"/>
              <a:t>		Shipment shipment2 = </a:t>
            </a:r>
            <a:r>
              <a:rPr lang="en-US" sz="2400" dirty="0"/>
              <a:t>new Shipment(2, 3, 4, 0.76, 1.28);</a:t>
            </a:r>
          </a:p>
          <a:p>
            <a:pPr marL="0" indent="0">
              <a:spcBef>
                <a:spcPts val="0"/>
              </a:spcBef>
              <a:buNone/>
            </a:pPr>
            <a:r>
              <a:rPr lang="en-IN" sz="2400" dirty="0"/>
              <a:t>		double vol;</a:t>
            </a:r>
          </a:p>
          <a:p>
            <a:pPr marL="0" indent="0">
              <a:spcBef>
                <a:spcPts val="0"/>
              </a:spcBef>
              <a:buNone/>
            </a:pPr>
            <a:r>
              <a:rPr lang="en-IN" sz="2400" dirty="0"/>
              <a:t>		vol = shipment1.volume();</a:t>
            </a:r>
          </a:p>
          <a:p>
            <a:pPr marL="0" indent="0">
              <a:spcBef>
                <a:spcPts val="0"/>
              </a:spcBef>
              <a:buNone/>
            </a:pPr>
            <a:r>
              <a:rPr lang="en-US" sz="2400" dirty="0"/>
              <a:t>		</a:t>
            </a:r>
            <a:r>
              <a:rPr lang="en-US" sz="2400" dirty="0" err="1"/>
              <a:t>System.out.println</a:t>
            </a:r>
            <a:r>
              <a:rPr lang="en-US" sz="2400" dirty="0"/>
              <a:t>("Volume of shipment1 is " + vol);</a:t>
            </a:r>
          </a:p>
          <a:p>
            <a:pPr marL="0" indent="0">
              <a:spcBef>
                <a:spcPts val="0"/>
              </a:spcBef>
              <a:buNone/>
            </a:pPr>
            <a:r>
              <a:rPr lang="en-US" sz="2400" dirty="0"/>
              <a:t>		</a:t>
            </a:r>
            <a:r>
              <a:rPr lang="en-US" sz="2400" dirty="0" err="1"/>
              <a:t>System.out.println</a:t>
            </a:r>
            <a:r>
              <a:rPr lang="en-US" sz="2400" dirty="0"/>
              <a:t>("Weight of shipment1 is “ </a:t>
            </a:r>
            <a:r>
              <a:rPr lang="en-IN" sz="2400" dirty="0"/>
              <a:t>+ shipment1.weight);</a:t>
            </a:r>
          </a:p>
          <a:p>
            <a:pPr marL="0" indent="0">
              <a:spcBef>
                <a:spcPts val="0"/>
              </a:spcBef>
              <a:buNone/>
            </a:pPr>
            <a:r>
              <a:rPr lang="en-US" sz="2400" dirty="0"/>
              <a:t>		</a:t>
            </a:r>
            <a:r>
              <a:rPr lang="en-US" sz="2400" dirty="0" err="1"/>
              <a:t>System.out.println</a:t>
            </a:r>
            <a:r>
              <a:rPr lang="en-US" sz="2400" dirty="0"/>
              <a:t>("Shipping cost: $" + shipment1.cost);</a:t>
            </a:r>
          </a:p>
          <a:p>
            <a:pPr marL="0" indent="0">
              <a:spcBef>
                <a:spcPts val="0"/>
              </a:spcBef>
              <a:buNone/>
            </a:pPr>
            <a:r>
              <a:rPr lang="en-IN" sz="2400" dirty="0"/>
              <a:t>		</a:t>
            </a:r>
            <a:r>
              <a:rPr lang="en-IN" sz="2400" dirty="0" err="1"/>
              <a:t>System.out.println</a:t>
            </a:r>
            <a:r>
              <a:rPr lang="en-IN" sz="2400" dirty="0"/>
              <a:t>();</a:t>
            </a:r>
          </a:p>
          <a:p>
            <a:pPr marL="0" indent="0">
              <a:spcBef>
                <a:spcPts val="0"/>
              </a:spcBef>
              <a:buNone/>
            </a:pPr>
            <a:r>
              <a:rPr lang="en-IN" sz="2400" dirty="0"/>
              <a:t>		vol = shipment2.volume();</a:t>
            </a:r>
          </a:p>
          <a:p>
            <a:pPr marL="0" indent="0">
              <a:spcBef>
                <a:spcPts val="0"/>
              </a:spcBef>
              <a:buNone/>
            </a:pPr>
            <a:r>
              <a:rPr lang="en-US" sz="2400" dirty="0"/>
              <a:t>		</a:t>
            </a:r>
            <a:r>
              <a:rPr lang="en-US" sz="2400" dirty="0" err="1"/>
              <a:t>System.out.println</a:t>
            </a:r>
            <a:r>
              <a:rPr lang="en-US" sz="2400" dirty="0"/>
              <a:t>("Volume of shipment2 is " + vol);</a:t>
            </a:r>
          </a:p>
          <a:p>
            <a:pPr marL="0" indent="0">
              <a:spcBef>
                <a:spcPts val="0"/>
              </a:spcBef>
              <a:buNone/>
            </a:pPr>
            <a:r>
              <a:rPr lang="en-US" sz="2400" dirty="0"/>
              <a:t>		</a:t>
            </a:r>
            <a:r>
              <a:rPr lang="en-US" sz="2400" dirty="0" err="1"/>
              <a:t>System.out.println</a:t>
            </a:r>
            <a:r>
              <a:rPr lang="en-US" sz="2400" dirty="0"/>
              <a:t>("Weight of shipment2 is “ </a:t>
            </a:r>
            <a:r>
              <a:rPr lang="en-IN" sz="2400" dirty="0"/>
              <a:t>+ shipment2.weight);</a:t>
            </a:r>
          </a:p>
          <a:p>
            <a:pPr marL="0" indent="0">
              <a:spcBef>
                <a:spcPts val="0"/>
              </a:spcBef>
              <a:buNone/>
            </a:pPr>
            <a:r>
              <a:rPr lang="en-US" sz="2400" dirty="0"/>
              <a:t>		</a:t>
            </a:r>
            <a:r>
              <a:rPr lang="en-US" sz="2400" dirty="0" err="1"/>
              <a:t>System.out.println</a:t>
            </a:r>
            <a:r>
              <a:rPr lang="en-US" sz="2400" dirty="0"/>
              <a:t>("Shipping cost: $" + shipment2.cost);</a:t>
            </a:r>
          </a:p>
          <a:p>
            <a:pPr marL="0" indent="0">
              <a:spcBef>
                <a:spcPts val="0"/>
              </a:spcBef>
              <a:buNone/>
            </a:pPr>
            <a:r>
              <a:rPr lang="en-IN" sz="2400" dirty="0"/>
              <a:t>	}</a:t>
            </a:r>
          </a:p>
          <a:p>
            <a:pPr marL="0" indent="0">
              <a:spcBef>
                <a:spcPts val="0"/>
              </a:spcBef>
              <a:buNone/>
            </a:pPr>
            <a:r>
              <a:rPr lang="en-IN" sz="2400" dirty="0"/>
              <a:t>}</a:t>
            </a:r>
          </a:p>
        </p:txBody>
      </p:sp>
      <p:sp>
        <p:nvSpPr>
          <p:cNvPr id="4" name="Footer Placeholder 3">
            <a:extLst>
              <a:ext uri="{FF2B5EF4-FFF2-40B4-BE49-F238E27FC236}">
                <a16:creationId xmlns:a16="http://schemas.microsoft.com/office/drawing/2014/main" id="{E620A16B-1312-46B3-B802-B08D71165A6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79A71F47-7ABB-4BA1-866C-F6E5168D6F65}"/>
              </a:ext>
            </a:extLst>
          </p:cNvPr>
          <p:cNvSpPr>
            <a:spLocks noGrp="1"/>
          </p:cNvSpPr>
          <p:nvPr>
            <p:ph type="sldNum" sz="quarter" idx="12"/>
          </p:nvPr>
        </p:nvSpPr>
        <p:spPr/>
        <p:txBody>
          <a:bodyPr/>
          <a:lstStyle/>
          <a:p>
            <a:fld id="{5FA48C45-9521-491C-91CF-B3D0F067F577}" type="slidenum">
              <a:rPr lang="en-IN" smtClean="0"/>
              <a:t>21</a:t>
            </a:fld>
            <a:endParaRPr lang="en-IN"/>
          </a:p>
        </p:txBody>
      </p:sp>
    </p:spTree>
    <p:extLst>
      <p:ext uri="{BB962C8B-B14F-4D97-AF65-F5344CB8AC3E}">
        <p14:creationId xmlns:p14="http://schemas.microsoft.com/office/powerpoint/2010/main" val="1753520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1D007C-CBF8-4391-93CE-55BA974CAB49}"/>
              </a:ext>
            </a:extLst>
          </p:cNvPr>
          <p:cNvSpPr>
            <a:spLocks noGrp="1"/>
          </p:cNvSpPr>
          <p:nvPr>
            <p:ph idx="1"/>
          </p:nvPr>
        </p:nvSpPr>
        <p:spPr>
          <a:xfrm>
            <a:off x="257175" y="136525"/>
            <a:ext cx="11715750" cy="6584950"/>
          </a:xfrm>
        </p:spPr>
        <p:txBody>
          <a:bodyPr>
            <a:noAutofit/>
          </a:bodyPr>
          <a:lstStyle/>
          <a:p>
            <a:pPr marL="0" indent="0">
              <a:buNone/>
            </a:pPr>
            <a:r>
              <a:rPr lang="en-US" sz="2400" b="1" dirty="0">
                <a:latin typeface="Perpetua" panose="02020502060401020303" pitchFamily="18" charset="0"/>
              </a:rPr>
              <a:t>The output of this program is shown here:</a:t>
            </a:r>
          </a:p>
          <a:p>
            <a:pPr marL="0" indent="0">
              <a:buNone/>
            </a:pPr>
            <a:r>
              <a:rPr lang="en-US" sz="2400" dirty="0">
                <a:latin typeface="Perpetua" panose="02020502060401020303" pitchFamily="18" charset="0"/>
              </a:rPr>
              <a:t>Volume of shipment1 is 3000.0</a:t>
            </a:r>
          </a:p>
          <a:p>
            <a:pPr marL="0" indent="0">
              <a:buNone/>
            </a:pPr>
            <a:r>
              <a:rPr lang="en-US" sz="2400" dirty="0">
                <a:latin typeface="Perpetua" panose="02020502060401020303" pitchFamily="18" charset="0"/>
              </a:rPr>
              <a:t>Weight of shipment1 is 10.0</a:t>
            </a:r>
          </a:p>
          <a:p>
            <a:pPr marL="0" indent="0">
              <a:buNone/>
            </a:pPr>
            <a:r>
              <a:rPr lang="en-IN" sz="2400" dirty="0">
                <a:latin typeface="Perpetua" panose="02020502060401020303" pitchFamily="18" charset="0"/>
              </a:rPr>
              <a:t>Shipping cost: $3.41</a:t>
            </a:r>
          </a:p>
          <a:p>
            <a:pPr marL="0" indent="0">
              <a:buNone/>
            </a:pPr>
            <a:r>
              <a:rPr lang="en-US" sz="2400" dirty="0">
                <a:latin typeface="Perpetua" panose="02020502060401020303" pitchFamily="18" charset="0"/>
              </a:rPr>
              <a:t>Volume of shipment2 is 24.0</a:t>
            </a:r>
          </a:p>
          <a:p>
            <a:pPr marL="0" indent="0">
              <a:buNone/>
            </a:pPr>
            <a:r>
              <a:rPr lang="en-US" sz="2400" dirty="0">
                <a:latin typeface="Perpetua" panose="02020502060401020303" pitchFamily="18" charset="0"/>
              </a:rPr>
              <a:t>Weight of shipment2 is 0.76</a:t>
            </a:r>
          </a:p>
          <a:p>
            <a:pPr marL="0" indent="0">
              <a:buNone/>
            </a:pPr>
            <a:r>
              <a:rPr lang="en-IN" sz="2400" dirty="0">
                <a:latin typeface="Perpetua" panose="02020502060401020303" pitchFamily="18" charset="0"/>
              </a:rPr>
              <a:t>Shipping cost: $1.28</a:t>
            </a:r>
          </a:p>
        </p:txBody>
      </p:sp>
      <p:sp>
        <p:nvSpPr>
          <p:cNvPr id="4" name="Footer Placeholder 3">
            <a:extLst>
              <a:ext uri="{FF2B5EF4-FFF2-40B4-BE49-F238E27FC236}">
                <a16:creationId xmlns:a16="http://schemas.microsoft.com/office/drawing/2014/main" id="{E620A16B-1312-46B3-B802-B08D71165A6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79A71F47-7ABB-4BA1-866C-F6E5168D6F65}"/>
              </a:ext>
            </a:extLst>
          </p:cNvPr>
          <p:cNvSpPr>
            <a:spLocks noGrp="1"/>
          </p:cNvSpPr>
          <p:nvPr>
            <p:ph type="sldNum" sz="quarter" idx="12"/>
          </p:nvPr>
        </p:nvSpPr>
        <p:spPr/>
        <p:txBody>
          <a:bodyPr/>
          <a:lstStyle/>
          <a:p>
            <a:fld id="{5FA48C45-9521-491C-91CF-B3D0F067F577}" type="slidenum">
              <a:rPr lang="en-IN" smtClean="0"/>
              <a:t>22</a:t>
            </a:fld>
            <a:endParaRPr lang="en-IN"/>
          </a:p>
        </p:txBody>
      </p:sp>
    </p:spTree>
    <p:extLst>
      <p:ext uri="{BB962C8B-B14F-4D97-AF65-F5344CB8AC3E}">
        <p14:creationId xmlns:p14="http://schemas.microsoft.com/office/powerpoint/2010/main" val="2524499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Content Placeholder 2">
            <a:extLst>
              <a:ext uri="{FF2B5EF4-FFF2-40B4-BE49-F238E27FC236}">
                <a16:creationId xmlns:a16="http://schemas.microsoft.com/office/drawing/2014/main" id="{94E4DE52-8CF9-444B-9FAB-6F54C2B8220F}"/>
              </a:ext>
            </a:extLst>
          </p:cNvPr>
          <p:cNvSpPr>
            <a:spLocks noGrp="1" noChangeArrowheads="1"/>
          </p:cNvSpPr>
          <p:nvPr>
            <p:ph idx="1"/>
          </p:nvPr>
        </p:nvSpPr>
        <p:spPr>
          <a:xfrm>
            <a:off x="114300" y="139698"/>
            <a:ext cx="8524875" cy="5607051"/>
          </a:xfrm>
        </p:spPr>
        <p:txBody>
          <a:bodyPr>
            <a:noAutofit/>
          </a:bodyPr>
          <a:lstStyle/>
          <a:p>
            <a:pPr>
              <a:buNone/>
            </a:pPr>
            <a:r>
              <a:rPr lang="en-US" altLang="en-US" b="1" dirty="0">
                <a:latin typeface="Perpetua" panose="02020502060401020303" pitchFamily="18" charset="0"/>
              </a:rPr>
              <a:t>When Constructors Are Called</a:t>
            </a:r>
            <a:endParaRPr lang="en-US" altLang="en-US" dirty="0"/>
          </a:p>
          <a:p>
            <a:pPr eaLnBrk="1" hangingPunct="1">
              <a:buFontTx/>
              <a:buNone/>
            </a:pPr>
            <a:r>
              <a:rPr lang="en-US" altLang="en-US" sz="2000" dirty="0"/>
              <a:t>class A </a:t>
            </a:r>
          </a:p>
          <a:p>
            <a:pPr eaLnBrk="1" hangingPunct="1">
              <a:buFontTx/>
              <a:buNone/>
            </a:pPr>
            <a:r>
              <a:rPr lang="en-US" altLang="en-US" sz="2000" dirty="0"/>
              <a:t>{		A()</a:t>
            </a:r>
          </a:p>
          <a:p>
            <a:pPr eaLnBrk="1" hangingPunct="1">
              <a:buFontTx/>
              <a:buNone/>
            </a:pPr>
            <a:r>
              <a:rPr lang="en-US" altLang="en-US" sz="2000" dirty="0"/>
              <a:t>		 {	</a:t>
            </a:r>
          </a:p>
          <a:p>
            <a:pPr eaLnBrk="1" hangingPunct="1">
              <a:buFontTx/>
              <a:buNone/>
            </a:pPr>
            <a:r>
              <a:rPr lang="en-US" altLang="en-US" sz="2000" dirty="0"/>
              <a:t>			</a:t>
            </a:r>
            <a:r>
              <a:rPr lang="en-US" altLang="en-US" sz="2000" dirty="0" err="1"/>
              <a:t>System.out.println</a:t>
            </a:r>
            <a:r>
              <a:rPr lang="en-US" altLang="en-US" sz="2000" dirty="0"/>
              <a:t>("Inside A's constructor.");</a:t>
            </a:r>
          </a:p>
          <a:p>
            <a:pPr eaLnBrk="1" hangingPunct="1">
              <a:buFontTx/>
              <a:buNone/>
            </a:pPr>
            <a:r>
              <a:rPr lang="en-US" altLang="en-US" sz="2000" dirty="0"/>
              <a:t>		 }</a:t>
            </a:r>
          </a:p>
          <a:p>
            <a:pPr eaLnBrk="1" hangingPunct="1">
              <a:buFontTx/>
              <a:buNone/>
            </a:pPr>
            <a:r>
              <a:rPr lang="en-US" altLang="en-US" sz="2000" dirty="0"/>
              <a:t>}</a:t>
            </a:r>
          </a:p>
          <a:p>
            <a:pPr eaLnBrk="1" hangingPunct="1">
              <a:buFontTx/>
              <a:buNone/>
            </a:pPr>
            <a:r>
              <a:rPr lang="en-US" altLang="en-US" sz="2000" dirty="0"/>
              <a:t>class B extends A </a:t>
            </a:r>
          </a:p>
          <a:p>
            <a:pPr eaLnBrk="1" hangingPunct="1">
              <a:buFontTx/>
              <a:buNone/>
            </a:pPr>
            <a:r>
              <a:rPr lang="en-US" altLang="en-US" sz="2000" dirty="0"/>
              <a:t>{		B()</a:t>
            </a:r>
          </a:p>
          <a:p>
            <a:pPr eaLnBrk="1" hangingPunct="1">
              <a:buFontTx/>
              <a:buNone/>
            </a:pPr>
            <a:r>
              <a:rPr lang="en-US" altLang="en-US" sz="2000" dirty="0"/>
              <a:t>	 	{	</a:t>
            </a:r>
          </a:p>
          <a:p>
            <a:pPr eaLnBrk="1" hangingPunct="1">
              <a:buFontTx/>
              <a:buNone/>
            </a:pPr>
            <a:r>
              <a:rPr lang="en-US" altLang="en-US" sz="2000" dirty="0"/>
              <a:t>			</a:t>
            </a:r>
            <a:r>
              <a:rPr lang="en-US" altLang="en-US" sz="2000" dirty="0" err="1"/>
              <a:t>System.out.println</a:t>
            </a:r>
            <a:r>
              <a:rPr lang="en-US" altLang="en-US" sz="2000" dirty="0"/>
              <a:t>("Inside B's constructor.");</a:t>
            </a:r>
          </a:p>
          <a:p>
            <a:pPr eaLnBrk="1" hangingPunct="1">
              <a:buFontTx/>
              <a:buNone/>
            </a:pPr>
            <a:r>
              <a:rPr lang="en-US" altLang="en-US" sz="2000" dirty="0"/>
              <a:t>		}</a:t>
            </a:r>
          </a:p>
          <a:p>
            <a:pPr eaLnBrk="1" hangingPunct="1">
              <a:buFontTx/>
              <a:buNone/>
            </a:pPr>
            <a:r>
              <a:rPr lang="en-US" altLang="en-US" sz="2000" dirty="0"/>
              <a:t>}</a:t>
            </a:r>
          </a:p>
          <a:p>
            <a:endParaRPr lang="en-US" altLang="en-US" sz="1600" dirty="0"/>
          </a:p>
        </p:txBody>
      </p:sp>
      <p:sp>
        <p:nvSpPr>
          <p:cNvPr id="2" name="Footer Placeholder 1">
            <a:extLst>
              <a:ext uri="{FF2B5EF4-FFF2-40B4-BE49-F238E27FC236}">
                <a16:creationId xmlns:a16="http://schemas.microsoft.com/office/drawing/2014/main" id="{6B8691EB-BD26-40B3-8ED1-BAC9644F7C7D}"/>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D6CF3B22-01A9-47E9-976D-A44087C3994F}"/>
              </a:ext>
            </a:extLst>
          </p:cNvPr>
          <p:cNvSpPr>
            <a:spLocks noGrp="1"/>
          </p:cNvSpPr>
          <p:nvPr>
            <p:ph type="sldNum" sz="quarter" idx="12"/>
          </p:nvPr>
        </p:nvSpPr>
        <p:spPr/>
        <p:txBody>
          <a:bodyPr/>
          <a:lstStyle/>
          <a:p>
            <a:fld id="{5FA48C45-9521-491C-91CF-B3D0F067F577}" type="slidenum">
              <a:rPr lang="en-IN" smtClean="0"/>
              <a:t>23</a:t>
            </a:fld>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Content Placeholder 2">
            <a:extLst>
              <a:ext uri="{FF2B5EF4-FFF2-40B4-BE49-F238E27FC236}">
                <a16:creationId xmlns:a16="http://schemas.microsoft.com/office/drawing/2014/main" id="{8642D414-3644-4B00-997F-52DCD58B763E}"/>
              </a:ext>
            </a:extLst>
          </p:cNvPr>
          <p:cNvSpPr>
            <a:spLocks noGrp="1" noChangeArrowheads="1"/>
          </p:cNvSpPr>
          <p:nvPr>
            <p:ph idx="1"/>
          </p:nvPr>
        </p:nvSpPr>
        <p:spPr>
          <a:xfrm>
            <a:off x="214313" y="266701"/>
            <a:ext cx="8524875" cy="6591299"/>
          </a:xfrm>
        </p:spPr>
        <p:txBody>
          <a:bodyPr>
            <a:noAutofit/>
          </a:bodyPr>
          <a:lstStyle/>
          <a:p>
            <a:pPr>
              <a:buNone/>
            </a:pPr>
            <a:r>
              <a:rPr lang="en-US" altLang="en-US" sz="2000" dirty="0"/>
              <a:t>class C extends B </a:t>
            </a:r>
          </a:p>
          <a:p>
            <a:pPr>
              <a:buNone/>
            </a:pPr>
            <a:r>
              <a:rPr lang="en-US" altLang="en-US" sz="2000" dirty="0"/>
              <a:t>{		</a:t>
            </a:r>
          </a:p>
          <a:p>
            <a:pPr>
              <a:buNone/>
            </a:pPr>
            <a:r>
              <a:rPr lang="en-US" altLang="en-US" sz="2000" dirty="0"/>
              <a:t>		C()</a:t>
            </a:r>
          </a:p>
          <a:p>
            <a:pPr>
              <a:buNone/>
            </a:pPr>
            <a:r>
              <a:rPr lang="en-US" altLang="en-US" sz="2000" dirty="0"/>
              <a:t>		{	</a:t>
            </a:r>
          </a:p>
          <a:p>
            <a:pPr>
              <a:buNone/>
            </a:pPr>
            <a:r>
              <a:rPr lang="en-US" altLang="en-US" sz="2000" dirty="0"/>
              <a:t>			</a:t>
            </a:r>
            <a:r>
              <a:rPr lang="en-US" altLang="en-US" sz="2000" dirty="0" err="1"/>
              <a:t>System.out.println</a:t>
            </a:r>
            <a:r>
              <a:rPr lang="en-US" altLang="en-US" sz="2000" dirty="0"/>
              <a:t>("Inside C's constructor.");</a:t>
            </a:r>
          </a:p>
          <a:p>
            <a:pPr>
              <a:buNone/>
            </a:pPr>
            <a:r>
              <a:rPr lang="en-US" altLang="en-US" sz="2000" dirty="0"/>
              <a:t>		}</a:t>
            </a:r>
          </a:p>
          <a:p>
            <a:pPr>
              <a:buNone/>
            </a:pPr>
            <a:r>
              <a:rPr lang="en-US" altLang="en-US" sz="2000" dirty="0"/>
              <a:t>}</a:t>
            </a:r>
          </a:p>
          <a:p>
            <a:pPr eaLnBrk="1" hangingPunct="1">
              <a:buFontTx/>
              <a:buNone/>
            </a:pPr>
            <a:endParaRPr lang="en-US" altLang="en-US" sz="2000" b="1" dirty="0"/>
          </a:p>
          <a:p>
            <a:pPr eaLnBrk="1" hangingPunct="1">
              <a:buFontTx/>
              <a:buNone/>
            </a:pPr>
            <a:r>
              <a:rPr lang="en-US" altLang="en-US" sz="2000" dirty="0"/>
              <a:t>class </a:t>
            </a:r>
            <a:r>
              <a:rPr lang="en-US" altLang="en-US" sz="2000" dirty="0" err="1"/>
              <a:t>CallingCons</a:t>
            </a:r>
            <a:endParaRPr lang="en-US" altLang="en-US" sz="2000" dirty="0"/>
          </a:p>
          <a:p>
            <a:pPr eaLnBrk="1" hangingPunct="1">
              <a:buFontTx/>
              <a:buNone/>
            </a:pPr>
            <a:r>
              <a:rPr lang="en-US" altLang="en-US" sz="2000" dirty="0"/>
              <a:t> {</a:t>
            </a:r>
          </a:p>
          <a:p>
            <a:pPr eaLnBrk="1" hangingPunct="1">
              <a:buFontTx/>
              <a:buNone/>
            </a:pPr>
            <a:r>
              <a:rPr lang="en-US" altLang="en-US" sz="2000" dirty="0"/>
              <a:t>	public static void main(String </a:t>
            </a:r>
            <a:r>
              <a:rPr lang="en-US" altLang="en-US" sz="2000" dirty="0" err="1"/>
              <a:t>args</a:t>
            </a:r>
            <a:r>
              <a:rPr lang="en-US" altLang="en-US" sz="2000" dirty="0"/>
              <a:t>[]) </a:t>
            </a:r>
          </a:p>
          <a:p>
            <a:pPr eaLnBrk="1" hangingPunct="1">
              <a:buFontTx/>
              <a:buNone/>
            </a:pPr>
            <a:r>
              <a:rPr lang="en-US" altLang="en-US" sz="2000" dirty="0"/>
              <a:t>	{</a:t>
            </a:r>
          </a:p>
          <a:p>
            <a:pPr eaLnBrk="1" hangingPunct="1">
              <a:buFontTx/>
              <a:buNone/>
            </a:pPr>
            <a:r>
              <a:rPr lang="en-US" altLang="en-US" sz="2000" dirty="0"/>
              <a:t>		C </a:t>
            </a:r>
            <a:r>
              <a:rPr lang="en-US" altLang="en-US" sz="2000" dirty="0" err="1"/>
              <a:t>c</a:t>
            </a:r>
            <a:r>
              <a:rPr lang="en-US" altLang="en-US" sz="2000" dirty="0"/>
              <a:t> = new C();</a:t>
            </a:r>
          </a:p>
          <a:p>
            <a:pPr eaLnBrk="1" hangingPunct="1">
              <a:buFontTx/>
              <a:buNone/>
            </a:pPr>
            <a:r>
              <a:rPr lang="en-US" altLang="en-US" sz="2000" dirty="0"/>
              <a:t>	}</a:t>
            </a:r>
          </a:p>
          <a:p>
            <a:pPr eaLnBrk="1" hangingPunct="1">
              <a:buFontTx/>
              <a:buNone/>
            </a:pPr>
            <a:r>
              <a:rPr lang="en-US" altLang="en-US" sz="2000" dirty="0"/>
              <a:t>}</a:t>
            </a:r>
          </a:p>
          <a:p>
            <a:endParaRPr lang="en-US" altLang="en-US" sz="2000" dirty="0"/>
          </a:p>
        </p:txBody>
      </p:sp>
      <p:sp>
        <p:nvSpPr>
          <p:cNvPr id="2" name="Footer Placeholder 1">
            <a:extLst>
              <a:ext uri="{FF2B5EF4-FFF2-40B4-BE49-F238E27FC236}">
                <a16:creationId xmlns:a16="http://schemas.microsoft.com/office/drawing/2014/main" id="{39D5B27F-16EC-4218-BB9D-4813F41FCB1F}"/>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3075876D-6645-453A-ADE6-DC42682556AA}"/>
              </a:ext>
            </a:extLst>
          </p:cNvPr>
          <p:cNvSpPr>
            <a:spLocks noGrp="1"/>
          </p:cNvSpPr>
          <p:nvPr>
            <p:ph type="sldNum" sz="quarter" idx="12"/>
          </p:nvPr>
        </p:nvSpPr>
        <p:spPr/>
        <p:txBody>
          <a:bodyPr/>
          <a:lstStyle/>
          <a:p>
            <a:fld id="{5FA48C45-9521-491C-91CF-B3D0F067F577}" type="slidenum">
              <a:rPr lang="en-IN" smtClean="0"/>
              <a:t>24</a:t>
            </a:fld>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Content Placeholder 2">
            <a:extLst>
              <a:ext uri="{FF2B5EF4-FFF2-40B4-BE49-F238E27FC236}">
                <a16:creationId xmlns:a16="http://schemas.microsoft.com/office/drawing/2014/main" id="{4CF72372-B054-4531-8FD5-5E3BB26F80E6}"/>
              </a:ext>
            </a:extLst>
          </p:cNvPr>
          <p:cNvSpPr>
            <a:spLocks noGrp="1" noChangeArrowheads="1"/>
          </p:cNvSpPr>
          <p:nvPr>
            <p:ph idx="1"/>
          </p:nvPr>
        </p:nvSpPr>
        <p:spPr>
          <a:xfrm>
            <a:off x="285751" y="295276"/>
            <a:ext cx="8524875" cy="4029075"/>
          </a:xfrm>
        </p:spPr>
        <p:txBody>
          <a:bodyPr>
            <a:normAutofit/>
          </a:bodyPr>
          <a:lstStyle/>
          <a:p>
            <a:pPr eaLnBrk="1" hangingPunct="1">
              <a:buFontTx/>
              <a:buNone/>
            </a:pPr>
            <a:r>
              <a:rPr lang="en-US" altLang="en-US" sz="2400" dirty="0">
                <a:latin typeface="Perpetua" panose="02020502060401020303" pitchFamily="18" charset="0"/>
              </a:rPr>
              <a:t>The output from this program is shown here:</a:t>
            </a:r>
          </a:p>
          <a:p>
            <a:pPr eaLnBrk="1" hangingPunct="1"/>
            <a:endParaRPr lang="en-US" altLang="en-US" sz="2400" dirty="0">
              <a:latin typeface="Perpetua" panose="02020502060401020303" pitchFamily="18" charset="0"/>
            </a:endParaRPr>
          </a:p>
          <a:p>
            <a:pPr eaLnBrk="1" hangingPunct="1">
              <a:buFontTx/>
              <a:buNone/>
            </a:pPr>
            <a:r>
              <a:rPr lang="en-US" altLang="en-US" sz="2400" dirty="0">
                <a:latin typeface="Perpetua" panose="02020502060401020303" pitchFamily="18" charset="0"/>
              </a:rPr>
              <a:t>Inside A’s constructor</a:t>
            </a:r>
          </a:p>
          <a:p>
            <a:pPr eaLnBrk="1" hangingPunct="1">
              <a:buFontTx/>
              <a:buNone/>
            </a:pPr>
            <a:r>
              <a:rPr lang="en-US" altLang="en-US" sz="2400" dirty="0">
                <a:latin typeface="Perpetua" panose="02020502060401020303" pitchFamily="18" charset="0"/>
              </a:rPr>
              <a:t>Inside B’s constructor</a:t>
            </a:r>
          </a:p>
          <a:p>
            <a:pPr eaLnBrk="1" hangingPunct="1">
              <a:buFontTx/>
              <a:buNone/>
            </a:pPr>
            <a:r>
              <a:rPr lang="en-US" altLang="en-US" sz="2400" dirty="0">
                <a:latin typeface="Perpetua" panose="02020502060401020303" pitchFamily="18" charset="0"/>
              </a:rPr>
              <a:t>Inside C’s constructor</a:t>
            </a:r>
          </a:p>
          <a:p>
            <a:endParaRPr lang="en-US" altLang="en-US"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634C8142-090A-44E4-A470-9C6CEC06B0CB}"/>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90E74767-C1ED-480C-B326-4B0202445116}"/>
              </a:ext>
            </a:extLst>
          </p:cNvPr>
          <p:cNvSpPr>
            <a:spLocks noGrp="1"/>
          </p:cNvSpPr>
          <p:nvPr>
            <p:ph type="sldNum" sz="quarter" idx="12"/>
          </p:nvPr>
        </p:nvSpPr>
        <p:spPr/>
        <p:txBody>
          <a:bodyPr/>
          <a:lstStyle/>
          <a:p>
            <a:fld id="{5FA48C45-9521-491C-91CF-B3D0F067F577}" type="slidenum">
              <a:rPr lang="en-IN" smtClean="0"/>
              <a:t>25</a:t>
            </a:fld>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Content Placeholder 2">
            <a:extLst>
              <a:ext uri="{FF2B5EF4-FFF2-40B4-BE49-F238E27FC236}">
                <a16:creationId xmlns:a16="http://schemas.microsoft.com/office/drawing/2014/main" id="{A29CE8A4-CD97-4E7A-9EA8-652846C01FBE}"/>
              </a:ext>
            </a:extLst>
          </p:cNvPr>
          <p:cNvSpPr>
            <a:spLocks noGrp="1" noChangeArrowheads="1"/>
          </p:cNvSpPr>
          <p:nvPr>
            <p:ph idx="1"/>
          </p:nvPr>
        </p:nvSpPr>
        <p:spPr>
          <a:xfrm>
            <a:off x="1981200" y="2209800"/>
            <a:ext cx="8382000" cy="838200"/>
          </a:xfrm>
        </p:spPr>
        <p:txBody>
          <a:bodyPr/>
          <a:lstStyle/>
          <a:p>
            <a:pPr lvl="1" eaLnBrk="1" hangingPunct="1">
              <a:buFontTx/>
              <a:buNone/>
            </a:pPr>
            <a:r>
              <a:rPr lang="en-US" altLang="en-US" sz="4000"/>
              <a:t>     </a:t>
            </a:r>
            <a:r>
              <a:rPr lang="en-US" altLang="en-US" sz="4000">
                <a:solidFill>
                  <a:schemeClr val="accent1"/>
                </a:solidFill>
              </a:rPr>
              <a:t>METHOD  OVERRIDING</a:t>
            </a:r>
          </a:p>
        </p:txBody>
      </p:sp>
      <p:sp>
        <p:nvSpPr>
          <p:cNvPr id="2" name="Footer Placeholder 1">
            <a:extLst>
              <a:ext uri="{FF2B5EF4-FFF2-40B4-BE49-F238E27FC236}">
                <a16:creationId xmlns:a16="http://schemas.microsoft.com/office/drawing/2014/main" id="{826FBE84-1D41-4A52-94F9-B6DF17243B65}"/>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96344388-7AC5-496E-84B2-F9CAA418E986}"/>
              </a:ext>
            </a:extLst>
          </p:cNvPr>
          <p:cNvSpPr>
            <a:spLocks noGrp="1"/>
          </p:cNvSpPr>
          <p:nvPr>
            <p:ph type="sldNum" sz="quarter" idx="12"/>
          </p:nvPr>
        </p:nvSpPr>
        <p:spPr/>
        <p:txBody>
          <a:bodyPr/>
          <a:lstStyle/>
          <a:p>
            <a:fld id="{5FA48C45-9521-491C-91CF-B3D0F067F577}" type="slidenum">
              <a:rPr lang="en-IN" smtClean="0"/>
              <a:t>26</a:t>
            </a:fld>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Content Placeholder 2">
            <a:extLst>
              <a:ext uri="{FF2B5EF4-FFF2-40B4-BE49-F238E27FC236}">
                <a16:creationId xmlns:a16="http://schemas.microsoft.com/office/drawing/2014/main" id="{D340A675-4A8C-41B4-AB41-C0F87D73C488}"/>
              </a:ext>
            </a:extLst>
          </p:cNvPr>
          <p:cNvSpPr>
            <a:spLocks noGrp="1" noChangeArrowheads="1"/>
          </p:cNvSpPr>
          <p:nvPr>
            <p:ph idx="1"/>
          </p:nvPr>
        </p:nvSpPr>
        <p:spPr>
          <a:xfrm>
            <a:off x="452438" y="342900"/>
            <a:ext cx="8153400" cy="5029200"/>
          </a:xfrm>
        </p:spPr>
        <p:txBody>
          <a:bodyPr>
            <a:noAutofit/>
          </a:bodyPr>
          <a:lstStyle/>
          <a:p>
            <a:pPr eaLnBrk="1" hangingPunct="1">
              <a:buFontTx/>
              <a:buNone/>
            </a:pPr>
            <a:r>
              <a:rPr lang="en-US" altLang="en-US" sz="2000" dirty="0"/>
              <a:t>// Method overriding.</a:t>
            </a:r>
          </a:p>
          <a:p>
            <a:pPr eaLnBrk="1" hangingPunct="1">
              <a:buFontTx/>
              <a:buNone/>
            </a:pPr>
            <a:r>
              <a:rPr lang="en-US" altLang="en-US" sz="2000" dirty="0"/>
              <a:t>class A</a:t>
            </a:r>
          </a:p>
          <a:p>
            <a:pPr eaLnBrk="1" hangingPunct="1">
              <a:buFontTx/>
              <a:buNone/>
            </a:pPr>
            <a:r>
              <a:rPr lang="en-US" altLang="en-US" sz="2000" dirty="0"/>
              <a:t> {</a:t>
            </a:r>
          </a:p>
          <a:p>
            <a:pPr eaLnBrk="1" hangingPunct="1">
              <a:buFontTx/>
              <a:buNone/>
            </a:pPr>
            <a:r>
              <a:rPr lang="en-US" altLang="en-US" sz="2000" dirty="0"/>
              <a:t>	int </a:t>
            </a:r>
            <a:r>
              <a:rPr lang="en-US" altLang="en-US" sz="2000" dirty="0" err="1"/>
              <a:t>i</a:t>
            </a:r>
            <a:r>
              <a:rPr lang="en-US" altLang="en-US" sz="2000" dirty="0"/>
              <a:t>, j;</a:t>
            </a:r>
          </a:p>
          <a:p>
            <a:pPr eaLnBrk="1" hangingPunct="1">
              <a:buFontTx/>
              <a:buNone/>
            </a:pPr>
            <a:r>
              <a:rPr lang="en-US" altLang="en-US" sz="2000" dirty="0"/>
              <a:t>	A(int a, int b) </a:t>
            </a:r>
          </a:p>
          <a:p>
            <a:pPr eaLnBrk="1" hangingPunct="1">
              <a:buFontTx/>
              <a:buNone/>
            </a:pPr>
            <a:r>
              <a:rPr lang="en-US" altLang="en-US" sz="2000" dirty="0"/>
              <a:t>	{</a:t>
            </a:r>
          </a:p>
          <a:p>
            <a:pPr eaLnBrk="1" hangingPunct="1">
              <a:buFontTx/>
              <a:buNone/>
            </a:pPr>
            <a:r>
              <a:rPr lang="en-US" altLang="en-US" sz="2000" dirty="0"/>
              <a:t>		</a:t>
            </a:r>
            <a:r>
              <a:rPr lang="en-US" altLang="en-US" sz="2000" dirty="0" err="1"/>
              <a:t>i</a:t>
            </a:r>
            <a:r>
              <a:rPr lang="en-US" altLang="en-US" sz="2000" dirty="0"/>
              <a:t> = a;</a:t>
            </a:r>
          </a:p>
          <a:p>
            <a:pPr eaLnBrk="1" hangingPunct="1">
              <a:buFontTx/>
              <a:buNone/>
            </a:pPr>
            <a:r>
              <a:rPr lang="en-US" altLang="en-US" sz="2000" dirty="0"/>
              <a:t>		j = b;</a:t>
            </a:r>
          </a:p>
          <a:p>
            <a:pPr eaLnBrk="1" hangingPunct="1">
              <a:buFontTx/>
              <a:buNone/>
            </a:pPr>
            <a:r>
              <a:rPr lang="en-US" altLang="en-US" sz="2000" dirty="0"/>
              <a:t>	}</a:t>
            </a:r>
          </a:p>
          <a:p>
            <a:pPr eaLnBrk="1" hangingPunct="1">
              <a:buFontTx/>
              <a:buNone/>
            </a:pPr>
            <a:r>
              <a:rPr lang="en-US" altLang="en-US" sz="2000" dirty="0"/>
              <a:t>	// display </a:t>
            </a:r>
            <a:r>
              <a:rPr lang="en-US" altLang="en-US" sz="2000" dirty="0" err="1"/>
              <a:t>i</a:t>
            </a:r>
            <a:r>
              <a:rPr lang="en-US" altLang="en-US" sz="2000" dirty="0"/>
              <a:t> and j</a:t>
            </a:r>
          </a:p>
          <a:p>
            <a:pPr eaLnBrk="1" hangingPunct="1">
              <a:buFontTx/>
              <a:buNone/>
            </a:pPr>
            <a:r>
              <a:rPr lang="en-US" altLang="en-US" sz="2000" dirty="0"/>
              <a:t>	void show() </a:t>
            </a:r>
          </a:p>
          <a:p>
            <a:pPr eaLnBrk="1" hangingPunct="1">
              <a:buFontTx/>
              <a:buNone/>
            </a:pPr>
            <a:r>
              <a:rPr lang="en-US" altLang="en-US" sz="2000" dirty="0"/>
              <a:t>	{</a:t>
            </a:r>
          </a:p>
          <a:p>
            <a:pPr eaLnBrk="1" hangingPunct="1">
              <a:buFontTx/>
              <a:buNone/>
            </a:pPr>
            <a:r>
              <a:rPr lang="en-US" altLang="en-US" sz="2000" dirty="0"/>
              <a:t>		</a:t>
            </a:r>
            <a:r>
              <a:rPr lang="en-US" altLang="en-US" sz="2000" dirty="0" err="1"/>
              <a:t>System.out.println</a:t>
            </a:r>
            <a:r>
              <a:rPr lang="en-US" altLang="en-US" sz="2000" dirty="0"/>
              <a:t>("</a:t>
            </a:r>
            <a:r>
              <a:rPr lang="en-US" altLang="en-US" sz="2000" dirty="0" err="1"/>
              <a:t>i</a:t>
            </a:r>
            <a:r>
              <a:rPr lang="en-US" altLang="en-US" sz="2000" dirty="0"/>
              <a:t> and j: " + </a:t>
            </a:r>
            <a:r>
              <a:rPr lang="en-US" altLang="en-US" sz="2000" dirty="0" err="1"/>
              <a:t>i</a:t>
            </a:r>
            <a:r>
              <a:rPr lang="en-US" altLang="en-US" sz="2000" dirty="0"/>
              <a:t> + " " + j);</a:t>
            </a:r>
          </a:p>
          <a:p>
            <a:pPr eaLnBrk="1" hangingPunct="1">
              <a:buFontTx/>
              <a:buNone/>
            </a:pPr>
            <a:r>
              <a:rPr lang="en-US" altLang="en-US" sz="2000" dirty="0"/>
              <a:t>	}</a:t>
            </a:r>
          </a:p>
          <a:p>
            <a:pPr eaLnBrk="1" hangingPunct="1">
              <a:buFontTx/>
              <a:buNone/>
            </a:pPr>
            <a:r>
              <a:rPr lang="en-US" altLang="en-US" sz="2000" dirty="0"/>
              <a:t>}</a:t>
            </a:r>
          </a:p>
          <a:p>
            <a:pPr eaLnBrk="1" hangingPunct="1"/>
            <a:endParaRPr lang="en-US" altLang="en-US" sz="2000" dirty="0"/>
          </a:p>
        </p:txBody>
      </p:sp>
      <p:sp>
        <p:nvSpPr>
          <p:cNvPr id="2" name="Footer Placeholder 1">
            <a:extLst>
              <a:ext uri="{FF2B5EF4-FFF2-40B4-BE49-F238E27FC236}">
                <a16:creationId xmlns:a16="http://schemas.microsoft.com/office/drawing/2014/main" id="{5C07D5B5-847A-4FEF-A153-2209FAB9F8D1}"/>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9975D007-C44F-4827-A006-17431DB6A745}"/>
              </a:ext>
            </a:extLst>
          </p:cNvPr>
          <p:cNvSpPr>
            <a:spLocks noGrp="1"/>
          </p:cNvSpPr>
          <p:nvPr>
            <p:ph type="sldNum" sz="quarter" idx="12"/>
          </p:nvPr>
        </p:nvSpPr>
        <p:spPr/>
        <p:txBody>
          <a:bodyPr/>
          <a:lstStyle/>
          <a:p>
            <a:fld id="{5FA48C45-9521-491C-91CF-B3D0F067F577}" type="slidenum">
              <a:rPr lang="en-IN" smtClean="0"/>
              <a:t>27</a:t>
            </a:fld>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ntent Placeholder 2">
            <a:extLst>
              <a:ext uri="{FF2B5EF4-FFF2-40B4-BE49-F238E27FC236}">
                <a16:creationId xmlns:a16="http://schemas.microsoft.com/office/drawing/2014/main" id="{3FA582BF-1D48-4D96-AF1C-A90DF7B011F0}"/>
              </a:ext>
            </a:extLst>
          </p:cNvPr>
          <p:cNvSpPr>
            <a:spLocks noGrp="1" noChangeArrowheads="1"/>
          </p:cNvSpPr>
          <p:nvPr>
            <p:ph idx="1"/>
          </p:nvPr>
        </p:nvSpPr>
        <p:spPr>
          <a:xfrm>
            <a:off x="214313" y="133350"/>
            <a:ext cx="5881687" cy="5334000"/>
          </a:xfrm>
        </p:spPr>
        <p:txBody>
          <a:bodyPr>
            <a:noAutofit/>
          </a:bodyPr>
          <a:lstStyle/>
          <a:p>
            <a:pPr eaLnBrk="1" hangingPunct="1">
              <a:buFontTx/>
              <a:buNone/>
            </a:pPr>
            <a:r>
              <a:rPr lang="en-US" altLang="en-US" sz="2000" dirty="0"/>
              <a:t>	class B </a:t>
            </a:r>
            <a:r>
              <a:rPr lang="en-US" altLang="en-US" sz="2000" dirty="0">
                <a:solidFill>
                  <a:srgbClr val="FF0000"/>
                </a:solidFill>
              </a:rPr>
              <a:t>extends A</a:t>
            </a:r>
            <a:r>
              <a:rPr lang="en-US" altLang="en-US" sz="2000" dirty="0"/>
              <a:t> </a:t>
            </a:r>
          </a:p>
          <a:p>
            <a:pPr eaLnBrk="1" hangingPunct="1">
              <a:buFontTx/>
              <a:buNone/>
            </a:pPr>
            <a:r>
              <a:rPr lang="en-US" altLang="en-US" sz="2000" dirty="0"/>
              <a:t>	{	int k;</a:t>
            </a:r>
          </a:p>
          <a:p>
            <a:pPr eaLnBrk="1" hangingPunct="1">
              <a:buFontTx/>
              <a:buNone/>
            </a:pPr>
            <a:r>
              <a:rPr lang="en-US" altLang="en-US" sz="2000" dirty="0"/>
              <a:t>		B(int a, int b, int c) </a:t>
            </a:r>
          </a:p>
          <a:p>
            <a:pPr eaLnBrk="1" hangingPunct="1">
              <a:buFontTx/>
              <a:buNone/>
            </a:pPr>
            <a:r>
              <a:rPr lang="en-US" altLang="en-US" sz="2000" dirty="0"/>
              <a:t>		{	super(a, b);</a:t>
            </a:r>
          </a:p>
          <a:p>
            <a:pPr eaLnBrk="1" hangingPunct="1">
              <a:buFontTx/>
              <a:buNone/>
            </a:pPr>
            <a:r>
              <a:rPr lang="en-US" altLang="en-US" sz="2000" dirty="0"/>
              <a:t>			k = c;</a:t>
            </a:r>
          </a:p>
          <a:p>
            <a:pPr eaLnBrk="1" hangingPunct="1">
              <a:buFontTx/>
              <a:buNone/>
            </a:pPr>
            <a:r>
              <a:rPr lang="en-US" altLang="en-US" sz="2000" dirty="0"/>
              <a:t>		}</a:t>
            </a:r>
          </a:p>
          <a:p>
            <a:pPr eaLnBrk="1" hangingPunct="1">
              <a:buFontTx/>
              <a:buNone/>
            </a:pPr>
            <a:r>
              <a:rPr lang="en-US" altLang="en-US" sz="2000" dirty="0"/>
              <a:t>	 	// display k – this overrides show() in A</a:t>
            </a:r>
          </a:p>
          <a:p>
            <a:pPr eaLnBrk="1" hangingPunct="1">
              <a:buFontTx/>
              <a:buNone/>
            </a:pPr>
            <a:r>
              <a:rPr lang="en-US" altLang="en-US" sz="2000" dirty="0"/>
              <a:t>		</a:t>
            </a:r>
            <a:r>
              <a:rPr lang="en-US" altLang="en-US" sz="2000" dirty="0">
                <a:solidFill>
                  <a:srgbClr val="FF0000"/>
                </a:solidFill>
              </a:rPr>
              <a:t>void show() </a:t>
            </a:r>
          </a:p>
          <a:p>
            <a:pPr eaLnBrk="1" hangingPunct="1">
              <a:buFontTx/>
              <a:buNone/>
            </a:pPr>
            <a:r>
              <a:rPr lang="en-US" altLang="en-US" sz="2000" dirty="0">
                <a:solidFill>
                  <a:srgbClr val="FF0000"/>
                </a:solidFill>
              </a:rPr>
              <a:t>		{</a:t>
            </a:r>
          </a:p>
          <a:p>
            <a:pPr eaLnBrk="1" hangingPunct="1">
              <a:buFontTx/>
              <a:buNone/>
            </a:pPr>
            <a:r>
              <a:rPr lang="en-US" altLang="en-US" sz="2000" dirty="0">
                <a:solidFill>
                  <a:srgbClr val="FF0000"/>
                </a:solidFill>
              </a:rPr>
              <a:t>			</a:t>
            </a:r>
            <a:r>
              <a:rPr lang="en-US" altLang="en-US" sz="2000" dirty="0" err="1">
                <a:solidFill>
                  <a:srgbClr val="FF0000"/>
                </a:solidFill>
              </a:rPr>
              <a:t>System.out.println</a:t>
            </a:r>
            <a:r>
              <a:rPr lang="en-US" altLang="en-US" sz="2000" dirty="0">
                <a:solidFill>
                  <a:srgbClr val="FF0000"/>
                </a:solidFill>
              </a:rPr>
              <a:t>("k: " + k);</a:t>
            </a:r>
          </a:p>
          <a:p>
            <a:pPr eaLnBrk="1" hangingPunct="1">
              <a:buFontTx/>
              <a:buNone/>
            </a:pPr>
            <a:r>
              <a:rPr lang="en-US" altLang="en-US" sz="2000" dirty="0">
                <a:solidFill>
                  <a:srgbClr val="FF0000"/>
                </a:solidFill>
              </a:rPr>
              <a:t>		}</a:t>
            </a:r>
          </a:p>
          <a:p>
            <a:pPr eaLnBrk="1" hangingPunct="1">
              <a:buFontTx/>
              <a:buNone/>
            </a:pPr>
            <a:r>
              <a:rPr lang="en-US" altLang="en-US" sz="2000" dirty="0"/>
              <a:t>	}</a:t>
            </a:r>
          </a:p>
          <a:p>
            <a:pPr eaLnBrk="1" hangingPunct="1">
              <a:buFontTx/>
              <a:buNone/>
            </a:pPr>
            <a:r>
              <a:rPr lang="en-US" altLang="en-US" sz="2000" dirty="0"/>
              <a:t>	</a:t>
            </a:r>
          </a:p>
        </p:txBody>
      </p:sp>
      <p:sp>
        <p:nvSpPr>
          <p:cNvPr id="3" name="Rectangle 2">
            <a:extLst>
              <a:ext uri="{FF2B5EF4-FFF2-40B4-BE49-F238E27FC236}">
                <a16:creationId xmlns:a16="http://schemas.microsoft.com/office/drawing/2014/main" id="{9E590432-FD5D-46BD-B423-22D69F753BBD}"/>
              </a:ext>
            </a:extLst>
          </p:cNvPr>
          <p:cNvSpPr/>
          <p:nvPr/>
        </p:nvSpPr>
        <p:spPr>
          <a:xfrm>
            <a:off x="6096000" y="215027"/>
            <a:ext cx="5881687" cy="2585323"/>
          </a:xfrm>
          <a:prstGeom prst="rect">
            <a:avLst/>
          </a:prstGeom>
        </p:spPr>
        <p:txBody>
          <a:bodyPr wrap="square">
            <a:spAutoFit/>
          </a:bodyPr>
          <a:lstStyle/>
          <a:p>
            <a:r>
              <a:rPr lang="en-US" altLang="en-US" dirty="0"/>
              <a:t>class Override</a:t>
            </a:r>
          </a:p>
          <a:p>
            <a:r>
              <a:rPr lang="en-US" altLang="en-US" dirty="0"/>
              <a:t> {</a:t>
            </a:r>
          </a:p>
          <a:p>
            <a:r>
              <a:rPr lang="en-US" altLang="en-US" dirty="0"/>
              <a:t>	public static void main(String </a:t>
            </a:r>
            <a:r>
              <a:rPr lang="en-US" altLang="en-US" dirty="0" err="1"/>
              <a:t>args</a:t>
            </a:r>
            <a:r>
              <a:rPr lang="en-US" altLang="en-US" dirty="0"/>
              <a:t>[]) </a:t>
            </a:r>
          </a:p>
          <a:p>
            <a:r>
              <a:rPr lang="en-US" altLang="en-US" dirty="0"/>
              <a:t>	{</a:t>
            </a:r>
          </a:p>
          <a:p>
            <a:r>
              <a:rPr lang="en-US" altLang="en-US" dirty="0"/>
              <a:t>		B </a:t>
            </a:r>
            <a:r>
              <a:rPr lang="en-US" altLang="en-US" dirty="0" err="1"/>
              <a:t>subOb</a:t>
            </a:r>
            <a:r>
              <a:rPr lang="en-US" altLang="en-US" dirty="0"/>
              <a:t> = new B(1, 2, 3);</a:t>
            </a:r>
          </a:p>
          <a:p>
            <a:r>
              <a:rPr lang="en-US" altLang="en-US" dirty="0"/>
              <a:t>		</a:t>
            </a:r>
            <a:r>
              <a:rPr lang="en-US" altLang="en-US" dirty="0" err="1">
                <a:solidFill>
                  <a:srgbClr val="FF0000"/>
                </a:solidFill>
              </a:rPr>
              <a:t>subOb.show</a:t>
            </a:r>
            <a:r>
              <a:rPr lang="en-US" altLang="en-US" dirty="0">
                <a:solidFill>
                  <a:srgbClr val="FF0000"/>
                </a:solidFill>
              </a:rPr>
              <a:t>(); </a:t>
            </a:r>
            <a:r>
              <a:rPr lang="en-US" altLang="en-US" dirty="0"/>
              <a:t>// this calls show() in B</a:t>
            </a:r>
          </a:p>
          <a:p>
            <a:r>
              <a:rPr lang="en-US" altLang="en-US" dirty="0"/>
              <a:t>	}</a:t>
            </a:r>
          </a:p>
          <a:p>
            <a:r>
              <a:rPr lang="en-US" altLang="en-US" dirty="0"/>
              <a:t>}</a:t>
            </a:r>
          </a:p>
          <a:p>
            <a:endParaRPr lang="en-US" altLang="en-US" dirty="0"/>
          </a:p>
        </p:txBody>
      </p:sp>
      <p:sp>
        <p:nvSpPr>
          <p:cNvPr id="2" name="Footer Placeholder 1">
            <a:extLst>
              <a:ext uri="{FF2B5EF4-FFF2-40B4-BE49-F238E27FC236}">
                <a16:creationId xmlns:a16="http://schemas.microsoft.com/office/drawing/2014/main" id="{71608F87-4B55-41CC-BD58-80554662633F}"/>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8214D1E2-04ED-4D6E-981B-1C5361F65670}"/>
              </a:ext>
            </a:extLst>
          </p:cNvPr>
          <p:cNvSpPr>
            <a:spLocks noGrp="1"/>
          </p:cNvSpPr>
          <p:nvPr>
            <p:ph type="sldNum" sz="quarter" idx="12"/>
          </p:nvPr>
        </p:nvSpPr>
        <p:spPr/>
        <p:txBody>
          <a:bodyPr/>
          <a:lstStyle/>
          <a:p>
            <a:fld id="{5FA48C45-9521-491C-91CF-B3D0F067F577}" type="slidenum">
              <a:rPr lang="en-IN" smtClean="0"/>
              <a:t>28</a:t>
            </a:fld>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17A5AAED-B44C-4860-A1E9-CA77FA6DBA7F}"/>
              </a:ext>
            </a:extLst>
          </p:cNvPr>
          <p:cNvSpPr>
            <a:spLocks noGrp="1" noChangeArrowheads="1"/>
          </p:cNvSpPr>
          <p:nvPr>
            <p:ph type="title"/>
          </p:nvPr>
        </p:nvSpPr>
        <p:spPr>
          <a:xfrm>
            <a:off x="295275" y="47625"/>
            <a:ext cx="10515600" cy="1325563"/>
          </a:xfrm>
        </p:spPr>
        <p:txBody>
          <a:bodyPr/>
          <a:lstStyle/>
          <a:p>
            <a:pPr eaLnBrk="1" hangingPunct="1"/>
            <a:r>
              <a:rPr lang="en-US" altLang="en-US" b="1" dirty="0">
                <a:latin typeface="Perpetua" panose="02020502060401020303" pitchFamily="18" charset="0"/>
              </a:rPr>
              <a:t>Using super</a:t>
            </a:r>
          </a:p>
        </p:txBody>
      </p:sp>
      <p:sp>
        <p:nvSpPr>
          <p:cNvPr id="101379" name="Content Placeholder 2">
            <a:extLst>
              <a:ext uri="{FF2B5EF4-FFF2-40B4-BE49-F238E27FC236}">
                <a16:creationId xmlns:a16="http://schemas.microsoft.com/office/drawing/2014/main" id="{46344401-A4BC-446E-A251-4CD42496A768}"/>
              </a:ext>
            </a:extLst>
          </p:cNvPr>
          <p:cNvSpPr>
            <a:spLocks noGrp="1" noChangeArrowheads="1"/>
          </p:cNvSpPr>
          <p:nvPr>
            <p:ph idx="1"/>
          </p:nvPr>
        </p:nvSpPr>
        <p:spPr>
          <a:xfrm>
            <a:off x="295275" y="1257300"/>
            <a:ext cx="11449050" cy="3429000"/>
          </a:xfrm>
        </p:spPr>
        <p:txBody>
          <a:bodyPr>
            <a:noAutofit/>
          </a:bodyPr>
          <a:lstStyle/>
          <a:p>
            <a:pPr algn="just" eaLnBrk="1" hangingPunct="1">
              <a:buFontTx/>
              <a:buNone/>
            </a:pPr>
            <a:r>
              <a:rPr lang="en-US" altLang="en-US" dirty="0">
                <a:latin typeface="Perpetua" panose="02020502060401020303" pitchFamily="18" charset="0"/>
              </a:rPr>
              <a:t>When a subclass needs to refer to its immediate superclass, it can do so by use of the keyword </a:t>
            </a:r>
            <a:r>
              <a:rPr lang="en-US" altLang="en-US" b="1" dirty="0">
                <a:latin typeface="Perpetua" panose="02020502060401020303" pitchFamily="18" charset="0"/>
              </a:rPr>
              <a:t>super.</a:t>
            </a:r>
          </a:p>
          <a:p>
            <a:pPr algn="just" eaLnBrk="1" hangingPunct="1">
              <a:buFontTx/>
              <a:buNone/>
            </a:pPr>
            <a:endParaRPr lang="en-US" altLang="en-US" dirty="0">
              <a:latin typeface="Perpetua" panose="02020502060401020303" pitchFamily="18" charset="0"/>
            </a:endParaRPr>
          </a:p>
          <a:p>
            <a:pPr algn="just" eaLnBrk="1" hangingPunct="1">
              <a:buFontTx/>
              <a:buNone/>
            </a:pPr>
            <a:r>
              <a:rPr lang="en-US" altLang="en-US" b="1" dirty="0">
                <a:latin typeface="Perpetua" panose="02020502060401020303" pitchFamily="18" charset="0"/>
              </a:rPr>
              <a:t>super has two general forms.</a:t>
            </a:r>
          </a:p>
          <a:p>
            <a:pPr algn="just" eaLnBrk="1" hangingPunct="1"/>
            <a:r>
              <a:rPr lang="en-US" altLang="en-US" dirty="0">
                <a:latin typeface="Perpetua" panose="02020502060401020303" pitchFamily="18" charset="0"/>
              </a:rPr>
              <a:t> To call  the superclass’ constructor.</a:t>
            </a:r>
          </a:p>
          <a:p>
            <a:pPr algn="just" eaLnBrk="1" hangingPunct="1"/>
            <a:r>
              <a:rPr lang="en-US" altLang="en-US" dirty="0">
                <a:latin typeface="Perpetua" panose="02020502060401020303" pitchFamily="18" charset="0"/>
              </a:rPr>
              <a:t> The second is used to access a member of the superclass that has been hidden by a  member of a subclass. </a:t>
            </a:r>
          </a:p>
          <a:p>
            <a:pPr algn="just" eaLnBrk="1" hangingPunct="1"/>
            <a:endParaRPr lang="en-US" altLang="en-US" dirty="0">
              <a:latin typeface="Perpetua" panose="02020502060401020303" pitchFamily="18" charset="0"/>
            </a:endParaRPr>
          </a:p>
        </p:txBody>
      </p:sp>
      <p:sp>
        <p:nvSpPr>
          <p:cNvPr id="2" name="Footer Placeholder 1">
            <a:extLst>
              <a:ext uri="{FF2B5EF4-FFF2-40B4-BE49-F238E27FC236}">
                <a16:creationId xmlns:a16="http://schemas.microsoft.com/office/drawing/2014/main" id="{AB6B4485-0213-480A-B75B-AAC6207ED3F6}"/>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36D2247F-1920-4BE3-8764-665F538D227C}"/>
              </a:ext>
            </a:extLst>
          </p:cNvPr>
          <p:cNvSpPr>
            <a:spLocks noGrp="1"/>
          </p:cNvSpPr>
          <p:nvPr>
            <p:ph type="sldNum" sz="quarter" idx="12"/>
          </p:nvPr>
        </p:nvSpPr>
        <p:spPr/>
        <p:txBody>
          <a:bodyPr/>
          <a:lstStyle/>
          <a:p>
            <a:fld id="{5FA48C45-9521-491C-91CF-B3D0F067F577}" type="slidenum">
              <a:rPr lang="en-IN" smtClean="0"/>
              <a:t>29</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33031B-F0F5-437D-9916-3C556C4D5678}"/>
              </a:ext>
            </a:extLst>
          </p:cNvPr>
          <p:cNvSpPr>
            <a:spLocks noGrp="1"/>
          </p:cNvSpPr>
          <p:nvPr>
            <p:ph idx="1"/>
          </p:nvPr>
        </p:nvSpPr>
        <p:spPr>
          <a:xfrm>
            <a:off x="214313" y="271462"/>
            <a:ext cx="11715750" cy="6586537"/>
          </a:xfrm>
        </p:spPr>
        <p:txBody>
          <a:bodyPr>
            <a:normAutofit fontScale="85000" lnSpcReduction="20000"/>
          </a:bodyPr>
          <a:lstStyle/>
          <a:p>
            <a:pPr>
              <a:buNone/>
            </a:pPr>
            <a:r>
              <a:rPr lang="en-US" altLang="en-US" dirty="0">
                <a:latin typeface="Perpetua" panose="02020502060401020303" pitchFamily="18" charset="0"/>
              </a:rPr>
              <a:t>class subclass-name </a:t>
            </a:r>
            <a:r>
              <a:rPr lang="en-US" altLang="en-US" dirty="0">
                <a:solidFill>
                  <a:srgbClr val="FF0000"/>
                </a:solidFill>
                <a:latin typeface="Perpetua" panose="02020502060401020303" pitchFamily="18" charset="0"/>
              </a:rPr>
              <a:t>extends</a:t>
            </a:r>
            <a:r>
              <a:rPr lang="en-US" altLang="en-US" dirty="0">
                <a:solidFill>
                  <a:schemeClr val="bg2"/>
                </a:solidFill>
                <a:latin typeface="Perpetua" panose="02020502060401020303" pitchFamily="18" charset="0"/>
              </a:rPr>
              <a:t> </a:t>
            </a:r>
            <a:r>
              <a:rPr lang="en-US" altLang="en-US" dirty="0">
                <a:latin typeface="Perpetua" panose="02020502060401020303" pitchFamily="18" charset="0"/>
              </a:rPr>
              <a:t>superclass-name</a:t>
            </a:r>
          </a:p>
          <a:p>
            <a:pPr>
              <a:buNone/>
            </a:pPr>
            <a:r>
              <a:rPr lang="en-US" altLang="en-US" dirty="0">
                <a:latin typeface="Perpetua" panose="02020502060401020303" pitchFamily="18" charset="0"/>
              </a:rPr>
              <a:t>{</a:t>
            </a:r>
          </a:p>
          <a:p>
            <a:pPr>
              <a:buNone/>
            </a:pPr>
            <a:r>
              <a:rPr lang="en-US" altLang="en-US" dirty="0">
                <a:latin typeface="Perpetua" panose="02020502060401020303" pitchFamily="18" charset="0"/>
              </a:rPr>
              <a:t>	// body of class</a:t>
            </a:r>
          </a:p>
          <a:p>
            <a:pPr>
              <a:buNone/>
            </a:pPr>
            <a:r>
              <a:rPr lang="en-US" altLang="en-US" dirty="0">
                <a:latin typeface="Perpetua" panose="02020502060401020303" pitchFamily="18" charset="0"/>
              </a:rPr>
              <a:t>}</a:t>
            </a:r>
          </a:p>
          <a:p>
            <a:endParaRPr lang="en-US" altLang="en-US" dirty="0">
              <a:latin typeface="Perpetua" panose="02020502060401020303" pitchFamily="18" charset="0"/>
            </a:endParaRPr>
          </a:p>
          <a:p>
            <a:pPr>
              <a:buNone/>
            </a:pPr>
            <a:r>
              <a:rPr lang="en-US" altLang="en-US" dirty="0">
                <a:latin typeface="Perpetua" panose="02020502060401020303" pitchFamily="18" charset="0"/>
              </a:rPr>
              <a:t>Class A</a:t>
            </a:r>
          </a:p>
          <a:p>
            <a:pPr>
              <a:buNone/>
            </a:pPr>
            <a:r>
              <a:rPr lang="en-US" altLang="en-US" dirty="0">
                <a:latin typeface="Perpetua" panose="02020502060401020303" pitchFamily="18" charset="0"/>
              </a:rPr>
              <a:t>{</a:t>
            </a:r>
          </a:p>
          <a:p>
            <a:pPr>
              <a:buNone/>
            </a:pPr>
            <a:endParaRPr lang="en-US" altLang="en-US" dirty="0">
              <a:latin typeface="Perpetua" panose="02020502060401020303" pitchFamily="18" charset="0"/>
            </a:endParaRPr>
          </a:p>
          <a:p>
            <a:pPr>
              <a:buNone/>
            </a:pPr>
            <a:endParaRPr lang="en-US" altLang="en-US" dirty="0">
              <a:latin typeface="Perpetua" panose="02020502060401020303" pitchFamily="18" charset="0"/>
            </a:endParaRPr>
          </a:p>
          <a:p>
            <a:pPr>
              <a:buNone/>
            </a:pPr>
            <a:r>
              <a:rPr lang="en-US" altLang="en-US" dirty="0">
                <a:latin typeface="Perpetua" panose="02020502060401020303" pitchFamily="18" charset="0"/>
              </a:rPr>
              <a:t>}</a:t>
            </a:r>
          </a:p>
          <a:p>
            <a:pPr>
              <a:buNone/>
            </a:pPr>
            <a:endParaRPr lang="en-US" altLang="en-US" dirty="0">
              <a:latin typeface="Perpetua" panose="02020502060401020303" pitchFamily="18" charset="0"/>
            </a:endParaRPr>
          </a:p>
          <a:p>
            <a:pPr>
              <a:buNone/>
            </a:pPr>
            <a:r>
              <a:rPr lang="en-US" altLang="en-US" dirty="0">
                <a:latin typeface="Perpetua" panose="02020502060401020303" pitchFamily="18" charset="0"/>
              </a:rPr>
              <a:t>Class B </a:t>
            </a:r>
            <a:r>
              <a:rPr lang="en-US" altLang="en-US" dirty="0">
                <a:solidFill>
                  <a:srgbClr val="FF0000"/>
                </a:solidFill>
                <a:latin typeface="Perpetua" panose="02020502060401020303" pitchFamily="18" charset="0"/>
              </a:rPr>
              <a:t>extends</a:t>
            </a:r>
            <a:r>
              <a:rPr lang="en-US" altLang="en-US" dirty="0">
                <a:latin typeface="Perpetua" panose="02020502060401020303" pitchFamily="18" charset="0"/>
              </a:rPr>
              <a:t> A</a:t>
            </a:r>
          </a:p>
          <a:p>
            <a:pPr>
              <a:buNone/>
            </a:pPr>
            <a:r>
              <a:rPr lang="en-US" altLang="en-US" dirty="0">
                <a:latin typeface="Perpetua" panose="02020502060401020303" pitchFamily="18" charset="0"/>
              </a:rPr>
              <a:t>{</a:t>
            </a:r>
          </a:p>
          <a:p>
            <a:pPr>
              <a:buNone/>
            </a:pPr>
            <a:endParaRPr lang="en-US" altLang="en-US" dirty="0">
              <a:latin typeface="Perpetua" panose="02020502060401020303" pitchFamily="18" charset="0"/>
            </a:endParaRPr>
          </a:p>
          <a:p>
            <a:pPr>
              <a:buNone/>
            </a:pPr>
            <a:endParaRPr lang="en-US" altLang="en-US" dirty="0">
              <a:latin typeface="Perpetua" panose="02020502060401020303" pitchFamily="18" charset="0"/>
            </a:endParaRPr>
          </a:p>
          <a:p>
            <a:pPr>
              <a:buNone/>
            </a:pPr>
            <a:r>
              <a:rPr lang="en-US" altLang="en-US" dirty="0">
                <a:latin typeface="Perpetua" panose="02020502060401020303" pitchFamily="18" charset="0"/>
              </a:rPr>
              <a:t>}</a:t>
            </a:r>
          </a:p>
          <a:p>
            <a:pPr marL="0" indent="0">
              <a:buNone/>
            </a:pP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0896D80C-7BB2-4598-ACA4-A7DBE8674924}"/>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302BCA9F-2476-404E-8D71-F484B901F37C}"/>
              </a:ext>
            </a:extLst>
          </p:cNvPr>
          <p:cNvSpPr>
            <a:spLocks noGrp="1"/>
          </p:cNvSpPr>
          <p:nvPr>
            <p:ph type="sldNum" sz="quarter" idx="12"/>
          </p:nvPr>
        </p:nvSpPr>
        <p:spPr/>
        <p:txBody>
          <a:bodyPr/>
          <a:lstStyle/>
          <a:p>
            <a:fld id="{5FA48C45-9521-491C-91CF-B3D0F067F577}" type="slidenum">
              <a:rPr lang="en-IN" smtClean="0"/>
              <a:t>3</a:t>
            </a:fld>
            <a:endParaRPr lang="en-IN"/>
          </a:p>
        </p:txBody>
      </p:sp>
    </p:spTree>
    <p:extLst>
      <p:ext uri="{BB962C8B-B14F-4D97-AF65-F5344CB8AC3E}">
        <p14:creationId xmlns:p14="http://schemas.microsoft.com/office/powerpoint/2010/main" val="12312244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099694B5-BCB5-4947-AA25-57812FD947A1}"/>
              </a:ext>
            </a:extLst>
          </p:cNvPr>
          <p:cNvSpPr>
            <a:spLocks noGrp="1" noChangeArrowheads="1"/>
          </p:cNvSpPr>
          <p:nvPr>
            <p:ph type="title"/>
          </p:nvPr>
        </p:nvSpPr>
        <p:spPr>
          <a:xfrm>
            <a:off x="247650" y="452437"/>
            <a:ext cx="8991600" cy="533400"/>
          </a:xfrm>
        </p:spPr>
        <p:txBody>
          <a:bodyPr>
            <a:noAutofit/>
          </a:bodyPr>
          <a:lstStyle/>
          <a:p>
            <a:pPr eaLnBrk="1" hangingPunct="1"/>
            <a:r>
              <a:rPr lang="en-US" altLang="en-US" sz="2400" b="1" dirty="0">
                <a:latin typeface="Perpetua" panose="02020502060401020303" pitchFamily="18" charset="0"/>
              </a:rPr>
              <a:t>Using super to Call Superclass Constructors</a:t>
            </a:r>
            <a:br>
              <a:rPr lang="en-US" altLang="en-US" sz="2400" b="1" dirty="0">
                <a:latin typeface="Perpetua" panose="02020502060401020303" pitchFamily="18" charset="0"/>
              </a:rPr>
            </a:br>
            <a:endParaRPr lang="en-US" altLang="en-US" sz="2400" b="1" dirty="0">
              <a:latin typeface="Perpetua" panose="02020502060401020303" pitchFamily="18" charset="0"/>
            </a:endParaRPr>
          </a:p>
        </p:txBody>
      </p:sp>
      <p:sp>
        <p:nvSpPr>
          <p:cNvPr id="102403" name="Content Placeholder 2">
            <a:extLst>
              <a:ext uri="{FF2B5EF4-FFF2-40B4-BE49-F238E27FC236}">
                <a16:creationId xmlns:a16="http://schemas.microsoft.com/office/drawing/2014/main" id="{294DF2E7-3CE8-4B0F-B45C-A984F2914FF3}"/>
              </a:ext>
            </a:extLst>
          </p:cNvPr>
          <p:cNvSpPr>
            <a:spLocks noGrp="1" noChangeArrowheads="1"/>
          </p:cNvSpPr>
          <p:nvPr>
            <p:ph idx="1"/>
          </p:nvPr>
        </p:nvSpPr>
        <p:spPr>
          <a:xfrm>
            <a:off x="247650" y="985837"/>
            <a:ext cx="11696700" cy="3200400"/>
          </a:xfrm>
        </p:spPr>
        <p:txBody>
          <a:bodyPr>
            <a:noAutofit/>
          </a:bodyPr>
          <a:lstStyle/>
          <a:p>
            <a:pPr algn="just" eaLnBrk="1" hangingPunct="1">
              <a:buFontTx/>
              <a:buNone/>
            </a:pPr>
            <a:r>
              <a:rPr lang="en-US" altLang="en-US" dirty="0">
                <a:latin typeface="Perpetua" panose="02020502060401020303" pitchFamily="18" charset="0"/>
              </a:rPr>
              <a:t>A subclass can call a constructor method defined by its superclass by use of the following form of super:</a:t>
            </a:r>
          </a:p>
          <a:p>
            <a:pPr algn="just" eaLnBrk="1" hangingPunct="1">
              <a:buFontTx/>
              <a:buNone/>
            </a:pPr>
            <a:endParaRPr lang="en-US" altLang="en-US" dirty="0">
              <a:latin typeface="Perpetua" panose="02020502060401020303" pitchFamily="18" charset="0"/>
            </a:endParaRPr>
          </a:p>
          <a:p>
            <a:pPr algn="just" eaLnBrk="1" hangingPunct="1">
              <a:buFontTx/>
              <a:buNone/>
            </a:pPr>
            <a:r>
              <a:rPr lang="en-US" altLang="en-US" dirty="0">
                <a:latin typeface="Perpetua" panose="02020502060401020303" pitchFamily="18" charset="0"/>
              </a:rPr>
              <a:t>super(</a:t>
            </a:r>
            <a:r>
              <a:rPr lang="en-US" altLang="en-US" i="1" dirty="0">
                <a:latin typeface="Perpetua" panose="02020502060401020303" pitchFamily="18" charset="0"/>
              </a:rPr>
              <a:t>parameter-list);</a:t>
            </a:r>
          </a:p>
          <a:p>
            <a:pPr algn="just" eaLnBrk="1" hangingPunct="1">
              <a:buFontTx/>
              <a:buNone/>
            </a:pPr>
            <a:endParaRPr lang="en-US" altLang="en-US" i="1" dirty="0">
              <a:latin typeface="Perpetua" panose="02020502060401020303" pitchFamily="18" charset="0"/>
            </a:endParaRPr>
          </a:p>
          <a:p>
            <a:pPr algn="just" eaLnBrk="1" hangingPunct="1">
              <a:buFontTx/>
              <a:buNone/>
            </a:pPr>
            <a:r>
              <a:rPr lang="en-US" altLang="en-US" dirty="0">
                <a:latin typeface="Perpetua" panose="02020502060401020303" pitchFamily="18" charset="0"/>
              </a:rPr>
              <a:t>Here, parameter-list specifies any parameters needed by the constructor in the  superclass. </a:t>
            </a:r>
          </a:p>
          <a:p>
            <a:pPr algn="just" eaLnBrk="1" hangingPunct="1">
              <a:buFontTx/>
              <a:buNone/>
            </a:pPr>
            <a:r>
              <a:rPr lang="en-US" altLang="en-US" dirty="0">
                <a:solidFill>
                  <a:srgbClr val="FF0000"/>
                </a:solidFill>
                <a:latin typeface="Perpetua" panose="02020502060401020303" pitchFamily="18" charset="0"/>
              </a:rPr>
              <a:t>super( ) must always be the first statemen</a:t>
            </a:r>
            <a:r>
              <a:rPr lang="en-US" altLang="en-US" dirty="0">
                <a:latin typeface="Perpetua" panose="02020502060401020303" pitchFamily="18" charset="0"/>
              </a:rPr>
              <a:t>t executed inside a subclass’ constructor.</a:t>
            </a:r>
          </a:p>
          <a:p>
            <a:pPr algn="just" eaLnBrk="1" hangingPunct="1"/>
            <a:endParaRPr lang="en-US" altLang="en-US" dirty="0">
              <a:latin typeface="Perpetua" panose="02020502060401020303" pitchFamily="18" charset="0"/>
            </a:endParaRPr>
          </a:p>
        </p:txBody>
      </p:sp>
      <p:sp>
        <p:nvSpPr>
          <p:cNvPr id="2" name="Footer Placeholder 1">
            <a:extLst>
              <a:ext uri="{FF2B5EF4-FFF2-40B4-BE49-F238E27FC236}">
                <a16:creationId xmlns:a16="http://schemas.microsoft.com/office/drawing/2014/main" id="{72DB3B24-B701-40BF-8C40-C73B13722244}"/>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E66C4CD6-6746-49CE-91F3-27A2562F6D5C}"/>
              </a:ext>
            </a:extLst>
          </p:cNvPr>
          <p:cNvSpPr>
            <a:spLocks noGrp="1"/>
          </p:cNvSpPr>
          <p:nvPr>
            <p:ph type="sldNum" sz="quarter" idx="12"/>
          </p:nvPr>
        </p:nvSpPr>
        <p:spPr/>
        <p:txBody>
          <a:bodyPr/>
          <a:lstStyle/>
          <a:p>
            <a:fld id="{5FA48C45-9521-491C-91CF-B3D0F067F577}" type="slidenum">
              <a:rPr lang="en-IN" smtClean="0"/>
              <a:t>30</a:t>
            </a:fld>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Content Placeholder 2">
            <a:extLst>
              <a:ext uri="{FF2B5EF4-FFF2-40B4-BE49-F238E27FC236}">
                <a16:creationId xmlns:a16="http://schemas.microsoft.com/office/drawing/2014/main" id="{F3BF7570-1950-445A-BFF5-6079BB0FE5F5}"/>
              </a:ext>
            </a:extLst>
          </p:cNvPr>
          <p:cNvSpPr>
            <a:spLocks noGrp="1" noChangeArrowheads="1"/>
          </p:cNvSpPr>
          <p:nvPr>
            <p:ph idx="1"/>
          </p:nvPr>
        </p:nvSpPr>
        <p:spPr>
          <a:xfrm>
            <a:off x="323850" y="385762"/>
            <a:ext cx="8458200" cy="4038600"/>
          </a:xfrm>
        </p:spPr>
        <p:txBody>
          <a:bodyPr>
            <a:noAutofit/>
          </a:bodyPr>
          <a:lstStyle/>
          <a:p>
            <a:pPr eaLnBrk="1" hangingPunct="1">
              <a:buFontTx/>
              <a:buNone/>
            </a:pPr>
            <a:r>
              <a:rPr lang="en-US" altLang="en-US" sz="2400" dirty="0"/>
              <a:t>// </a:t>
            </a:r>
            <a:r>
              <a:rPr lang="en-US" altLang="en-US" sz="2400" dirty="0" err="1"/>
              <a:t>BoxWeight</a:t>
            </a:r>
            <a:r>
              <a:rPr lang="en-US" altLang="en-US" sz="2400" dirty="0"/>
              <a:t> now uses super to initialize its Box attributes.</a:t>
            </a:r>
          </a:p>
          <a:p>
            <a:pPr eaLnBrk="1" hangingPunct="1">
              <a:buFontTx/>
              <a:buNone/>
            </a:pPr>
            <a:r>
              <a:rPr lang="en-US" altLang="en-US" sz="2400" dirty="0"/>
              <a:t>class </a:t>
            </a:r>
            <a:r>
              <a:rPr lang="en-US" altLang="en-US" sz="2400" dirty="0" err="1"/>
              <a:t>BoxWeight</a:t>
            </a:r>
            <a:r>
              <a:rPr lang="en-US" altLang="en-US" sz="2400" dirty="0"/>
              <a:t> extends Box</a:t>
            </a:r>
          </a:p>
          <a:p>
            <a:pPr eaLnBrk="1" hangingPunct="1">
              <a:buFontTx/>
              <a:buNone/>
            </a:pPr>
            <a:r>
              <a:rPr lang="en-US" altLang="en-US" sz="2400" dirty="0"/>
              <a:t> {</a:t>
            </a:r>
          </a:p>
          <a:p>
            <a:pPr eaLnBrk="1" hangingPunct="1">
              <a:buFontTx/>
              <a:buNone/>
            </a:pPr>
            <a:r>
              <a:rPr lang="en-US" altLang="en-US" sz="2400" dirty="0"/>
              <a:t>	  double weight; // weight of box</a:t>
            </a:r>
          </a:p>
          <a:p>
            <a:pPr eaLnBrk="1" hangingPunct="1">
              <a:buFontTx/>
              <a:buNone/>
            </a:pPr>
            <a:r>
              <a:rPr lang="en-US" altLang="en-US" sz="2400" dirty="0"/>
              <a:t>	  // initialize width, height, and depth using super()</a:t>
            </a:r>
          </a:p>
          <a:p>
            <a:pPr eaLnBrk="1" hangingPunct="1">
              <a:buFontTx/>
              <a:buNone/>
            </a:pPr>
            <a:r>
              <a:rPr lang="en-US" altLang="en-US" sz="2400" dirty="0"/>
              <a:t>	  </a:t>
            </a:r>
            <a:r>
              <a:rPr lang="en-US" altLang="en-US" sz="2400" dirty="0" err="1"/>
              <a:t>BoxWeight</a:t>
            </a:r>
            <a:r>
              <a:rPr lang="en-US" altLang="en-US" sz="2400" dirty="0"/>
              <a:t>(double w, double h, double d, double m)</a:t>
            </a:r>
          </a:p>
          <a:p>
            <a:pPr eaLnBrk="1" hangingPunct="1">
              <a:buFontTx/>
              <a:buNone/>
            </a:pPr>
            <a:r>
              <a:rPr lang="en-US" altLang="en-US" sz="2400" dirty="0"/>
              <a:t>	  {</a:t>
            </a:r>
          </a:p>
          <a:p>
            <a:pPr eaLnBrk="1" hangingPunct="1">
              <a:buFontTx/>
              <a:buNone/>
            </a:pPr>
            <a:r>
              <a:rPr lang="en-US" altLang="en-US" sz="2400" dirty="0"/>
              <a:t>		</a:t>
            </a:r>
            <a:r>
              <a:rPr lang="en-US" altLang="en-US" sz="2400" dirty="0">
                <a:solidFill>
                  <a:schemeClr val="bg2"/>
                </a:solidFill>
              </a:rPr>
              <a:t>super(w, h, d); </a:t>
            </a:r>
            <a:r>
              <a:rPr lang="en-US" altLang="en-US" sz="2400" dirty="0"/>
              <a:t>// call superclass constructor</a:t>
            </a:r>
          </a:p>
          <a:p>
            <a:pPr eaLnBrk="1" hangingPunct="1">
              <a:buFontTx/>
              <a:buNone/>
            </a:pPr>
            <a:r>
              <a:rPr lang="en-US" altLang="en-US" sz="2400" dirty="0"/>
              <a:t>		weight = m;</a:t>
            </a:r>
          </a:p>
          <a:p>
            <a:pPr eaLnBrk="1" hangingPunct="1">
              <a:buFontTx/>
              <a:buNone/>
            </a:pPr>
            <a:r>
              <a:rPr lang="en-US" altLang="en-US" sz="2400" dirty="0"/>
              <a:t>	 }</a:t>
            </a:r>
          </a:p>
          <a:p>
            <a:pPr eaLnBrk="1" hangingPunct="1">
              <a:buFontTx/>
              <a:buNone/>
            </a:pPr>
            <a:r>
              <a:rPr lang="en-US" altLang="en-US" sz="2400" dirty="0"/>
              <a:t>}</a:t>
            </a:r>
          </a:p>
          <a:p>
            <a:pPr eaLnBrk="1" hangingPunct="1"/>
            <a:endParaRPr lang="en-US" altLang="en-US" sz="2400" dirty="0"/>
          </a:p>
        </p:txBody>
      </p:sp>
      <p:sp>
        <p:nvSpPr>
          <p:cNvPr id="2" name="Footer Placeholder 1">
            <a:extLst>
              <a:ext uri="{FF2B5EF4-FFF2-40B4-BE49-F238E27FC236}">
                <a16:creationId xmlns:a16="http://schemas.microsoft.com/office/drawing/2014/main" id="{9E93CBF5-D1C1-4CBB-B76A-4184A73C31B9}"/>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0F1E1D98-CCE2-4ED0-B9C8-A592F144D322}"/>
              </a:ext>
            </a:extLst>
          </p:cNvPr>
          <p:cNvSpPr>
            <a:spLocks noGrp="1"/>
          </p:cNvSpPr>
          <p:nvPr>
            <p:ph type="sldNum" sz="quarter" idx="12"/>
          </p:nvPr>
        </p:nvSpPr>
        <p:spPr/>
        <p:txBody>
          <a:bodyPr/>
          <a:lstStyle/>
          <a:p>
            <a:fld id="{5FA48C45-9521-491C-91CF-B3D0F067F577}" type="slidenum">
              <a:rPr lang="en-IN" smtClean="0"/>
              <a:t>31</a:t>
            </a:fld>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5E4271D9-60C3-4D6D-8F8D-DA87FC0AE6C0}"/>
              </a:ext>
            </a:extLst>
          </p:cNvPr>
          <p:cNvSpPr>
            <a:spLocks noGrp="1" noChangeArrowheads="1"/>
          </p:cNvSpPr>
          <p:nvPr>
            <p:ph type="title"/>
          </p:nvPr>
        </p:nvSpPr>
        <p:spPr>
          <a:xfrm>
            <a:off x="219075" y="354012"/>
            <a:ext cx="8991600" cy="533400"/>
          </a:xfrm>
        </p:spPr>
        <p:txBody>
          <a:bodyPr>
            <a:normAutofit fontScale="90000"/>
          </a:bodyPr>
          <a:lstStyle/>
          <a:p>
            <a:pPr eaLnBrk="1" hangingPunct="1"/>
            <a:r>
              <a:rPr lang="en-US" altLang="en-US" b="1" dirty="0">
                <a:latin typeface="Perpetua" panose="02020502060401020303" pitchFamily="18" charset="0"/>
              </a:rPr>
              <a:t>A Second Use for super</a:t>
            </a:r>
            <a:br>
              <a:rPr lang="en-US" altLang="en-US" sz="2800" b="1" dirty="0">
                <a:latin typeface="Perpetua" panose="02020502060401020303" pitchFamily="18" charset="0"/>
              </a:rPr>
            </a:br>
            <a:endParaRPr lang="en-US" altLang="en-US" sz="2800" b="1" dirty="0">
              <a:latin typeface="Perpetua" panose="02020502060401020303" pitchFamily="18" charset="0"/>
            </a:endParaRPr>
          </a:p>
        </p:txBody>
      </p:sp>
      <p:sp>
        <p:nvSpPr>
          <p:cNvPr id="104451" name="Content Placeholder 2">
            <a:extLst>
              <a:ext uri="{FF2B5EF4-FFF2-40B4-BE49-F238E27FC236}">
                <a16:creationId xmlns:a16="http://schemas.microsoft.com/office/drawing/2014/main" id="{13412DF6-5907-4973-BEBE-E00B2FA5ED73}"/>
              </a:ext>
            </a:extLst>
          </p:cNvPr>
          <p:cNvSpPr>
            <a:spLocks noGrp="1" noChangeArrowheads="1"/>
          </p:cNvSpPr>
          <p:nvPr>
            <p:ph idx="1"/>
          </p:nvPr>
        </p:nvSpPr>
        <p:spPr>
          <a:xfrm>
            <a:off x="219075" y="1009650"/>
            <a:ext cx="11653838" cy="4343400"/>
          </a:xfrm>
        </p:spPr>
        <p:txBody>
          <a:bodyPr>
            <a:noAutofit/>
          </a:bodyPr>
          <a:lstStyle/>
          <a:p>
            <a:pPr algn="just" eaLnBrk="1" hangingPunct="1">
              <a:buFontTx/>
              <a:buNone/>
            </a:pPr>
            <a:r>
              <a:rPr lang="en-US" altLang="en-US" dirty="0">
                <a:latin typeface="Perpetua" panose="02020502060401020303" pitchFamily="18" charset="0"/>
              </a:rPr>
              <a:t>The second is used to access a member of the superclass that has been hidden by a  member of a subclass. </a:t>
            </a:r>
          </a:p>
          <a:p>
            <a:pPr algn="just" eaLnBrk="1" hangingPunct="1">
              <a:buFontTx/>
              <a:buNone/>
            </a:pPr>
            <a:endParaRPr lang="en-US" altLang="en-US" dirty="0">
              <a:latin typeface="Perpetua" panose="02020502060401020303" pitchFamily="18" charset="0"/>
            </a:endParaRPr>
          </a:p>
          <a:p>
            <a:pPr algn="just" eaLnBrk="1" hangingPunct="1">
              <a:buFontTx/>
              <a:buNone/>
            </a:pPr>
            <a:r>
              <a:rPr lang="en-US" altLang="en-US" dirty="0">
                <a:latin typeface="Perpetua" panose="02020502060401020303" pitchFamily="18" charset="0"/>
              </a:rPr>
              <a:t>This usage has the following   general form:</a:t>
            </a:r>
          </a:p>
          <a:p>
            <a:pPr algn="just" eaLnBrk="1" hangingPunct="1">
              <a:buFontTx/>
              <a:buNone/>
            </a:pPr>
            <a:endParaRPr lang="en-US" altLang="en-US" dirty="0">
              <a:latin typeface="Perpetua" panose="02020502060401020303" pitchFamily="18" charset="0"/>
            </a:endParaRPr>
          </a:p>
          <a:p>
            <a:pPr algn="just" eaLnBrk="1" hangingPunct="1">
              <a:buFontTx/>
              <a:buNone/>
            </a:pPr>
            <a:r>
              <a:rPr lang="en-US" altLang="en-US" dirty="0" err="1">
                <a:latin typeface="Perpetua" panose="02020502060401020303" pitchFamily="18" charset="0"/>
              </a:rPr>
              <a:t>super.</a:t>
            </a:r>
            <a:r>
              <a:rPr lang="en-US" altLang="en-US" i="1" dirty="0" err="1">
                <a:latin typeface="Perpetua" panose="02020502060401020303" pitchFamily="18" charset="0"/>
              </a:rPr>
              <a:t>member</a:t>
            </a:r>
            <a:endParaRPr lang="en-US" altLang="en-US" i="1" dirty="0">
              <a:latin typeface="Perpetua" panose="02020502060401020303" pitchFamily="18" charset="0"/>
            </a:endParaRPr>
          </a:p>
          <a:p>
            <a:pPr algn="just" eaLnBrk="1" hangingPunct="1">
              <a:buFontTx/>
              <a:buNone/>
            </a:pPr>
            <a:endParaRPr lang="en-US" altLang="en-US" i="1" dirty="0">
              <a:latin typeface="Perpetua" panose="02020502060401020303" pitchFamily="18" charset="0"/>
            </a:endParaRPr>
          </a:p>
          <a:p>
            <a:pPr algn="just" eaLnBrk="1" hangingPunct="1">
              <a:buFontTx/>
              <a:buNone/>
            </a:pPr>
            <a:r>
              <a:rPr lang="en-US" altLang="en-US" dirty="0">
                <a:latin typeface="Perpetua" panose="02020502060401020303" pitchFamily="18" charset="0"/>
              </a:rPr>
              <a:t>Here, </a:t>
            </a:r>
            <a:r>
              <a:rPr lang="en-US" altLang="en-US" i="1" dirty="0">
                <a:latin typeface="Perpetua" panose="02020502060401020303" pitchFamily="18" charset="0"/>
              </a:rPr>
              <a:t>member can be either a method or an instance variable. </a:t>
            </a:r>
          </a:p>
          <a:p>
            <a:pPr algn="just" eaLnBrk="1" hangingPunct="1">
              <a:buFontTx/>
              <a:buNone/>
            </a:pPr>
            <a:endParaRPr lang="en-US" altLang="en-US" dirty="0">
              <a:latin typeface="Perpetua" panose="02020502060401020303" pitchFamily="18" charset="0"/>
            </a:endParaRPr>
          </a:p>
          <a:p>
            <a:pPr algn="just" eaLnBrk="1" hangingPunct="1">
              <a:buFontTx/>
              <a:buNone/>
            </a:pPr>
            <a:r>
              <a:rPr lang="en-US" altLang="en-US" dirty="0">
                <a:latin typeface="Perpetua" panose="02020502060401020303" pitchFamily="18" charset="0"/>
              </a:rPr>
              <a:t>This second form of  super is  most applicable to  situations in which member names of a subclass hide  members by  the  same name in the superclass. </a:t>
            </a:r>
          </a:p>
        </p:txBody>
      </p:sp>
      <p:sp>
        <p:nvSpPr>
          <p:cNvPr id="2" name="Footer Placeholder 1">
            <a:extLst>
              <a:ext uri="{FF2B5EF4-FFF2-40B4-BE49-F238E27FC236}">
                <a16:creationId xmlns:a16="http://schemas.microsoft.com/office/drawing/2014/main" id="{575351E0-5974-41AB-B4DC-5260D632B770}"/>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B930410D-6EF4-4532-BA0D-BE1D94681740}"/>
              </a:ext>
            </a:extLst>
          </p:cNvPr>
          <p:cNvSpPr>
            <a:spLocks noGrp="1"/>
          </p:cNvSpPr>
          <p:nvPr>
            <p:ph type="sldNum" sz="quarter" idx="12"/>
          </p:nvPr>
        </p:nvSpPr>
        <p:spPr/>
        <p:txBody>
          <a:bodyPr/>
          <a:lstStyle/>
          <a:p>
            <a:fld id="{5FA48C45-9521-491C-91CF-B3D0F067F577}" type="slidenum">
              <a:rPr lang="en-IN" smtClean="0"/>
              <a:t>32</a:t>
            </a:fld>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Content Placeholder 2">
            <a:extLst>
              <a:ext uri="{FF2B5EF4-FFF2-40B4-BE49-F238E27FC236}">
                <a16:creationId xmlns:a16="http://schemas.microsoft.com/office/drawing/2014/main" id="{C7FDACEF-374E-40A6-ACB4-E27EB3835DA7}"/>
              </a:ext>
            </a:extLst>
          </p:cNvPr>
          <p:cNvSpPr>
            <a:spLocks noGrp="1" noChangeArrowheads="1"/>
          </p:cNvSpPr>
          <p:nvPr>
            <p:ph idx="1"/>
          </p:nvPr>
        </p:nvSpPr>
        <p:spPr>
          <a:xfrm>
            <a:off x="157160" y="104771"/>
            <a:ext cx="8534400" cy="5562600"/>
          </a:xfrm>
        </p:spPr>
        <p:txBody>
          <a:bodyPr>
            <a:noAutofit/>
          </a:bodyPr>
          <a:lstStyle/>
          <a:p>
            <a:pPr eaLnBrk="1" hangingPunct="1">
              <a:buFontTx/>
              <a:buNone/>
            </a:pPr>
            <a:r>
              <a:rPr lang="en-US" altLang="en-US" sz="2000" dirty="0"/>
              <a:t>// Using super to overcome name hiding.</a:t>
            </a:r>
          </a:p>
          <a:p>
            <a:pPr eaLnBrk="1" hangingPunct="1">
              <a:buFontTx/>
              <a:buNone/>
            </a:pPr>
            <a:r>
              <a:rPr lang="en-US" altLang="en-US" sz="2000" dirty="0"/>
              <a:t>class A </a:t>
            </a:r>
          </a:p>
          <a:p>
            <a:pPr eaLnBrk="1" hangingPunct="1">
              <a:buFontTx/>
              <a:buNone/>
            </a:pPr>
            <a:r>
              <a:rPr lang="en-US" altLang="en-US" sz="2000" dirty="0"/>
              <a:t>{	  int </a:t>
            </a:r>
            <a:r>
              <a:rPr lang="en-US" altLang="en-US" sz="2000" dirty="0" err="1"/>
              <a:t>i</a:t>
            </a:r>
            <a:r>
              <a:rPr lang="en-US" altLang="en-US" sz="2000" dirty="0"/>
              <a:t>;</a:t>
            </a:r>
          </a:p>
          <a:p>
            <a:pPr eaLnBrk="1" hangingPunct="1">
              <a:buFontTx/>
              <a:buNone/>
            </a:pPr>
            <a:r>
              <a:rPr lang="en-US" altLang="en-US" sz="2000" dirty="0"/>
              <a:t>}</a:t>
            </a:r>
          </a:p>
          <a:p>
            <a:pPr eaLnBrk="1" hangingPunct="1">
              <a:buFontTx/>
              <a:buNone/>
            </a:pPr>
            <a:r>
              <a:rPr lang="en-US" altLang="en-US" sz="2000" dirty="0"/>
              <a:t>// Create a subclass by extending class A.</a:t>
            </a:r>
          </a:p>
          <a:p>
            <a:pPr eaLnBrk="1" hangingPunct="1">
              <a:buFontTx/>
              <a:buNone/>
            </a:pPr>
            <a:r>
              <a:rPr lang="en-US" altLang="en-US" sz="2000" dirty="0"/>
              <a:t>class B extends A </a:t>
            </a:r>
          </a:p>
          <a:p>
            <a:pPr eaLnBrk="1" hangingPunct="1">
              <a:buFontTx/>
              <a:buNone/>
            </a:pPr>
            <a:r>
              <a:rPr lang="en-US" altLang="en-US" sz="2000" dirty="0"/>
              <a:t>{</a:t>
            </a:r>
          </a:p>
          <a:p>
            <a:pPr eaLnBrk="1" hangingPunct="1">
              <a:buFontTx/>
              <a:buNone/>
            </a:pPr>
            <a:r>
              <a:rPr lang="en-US" altLang="en-US" sz="2000" dirty="0"/>
              <a:t>	    int </a:t>
            </a:r>
            <a:r>
              <a:rPr lang="en-US" altLang="en-US" sz="2000" dirty="0" err="1"/>
              <a:t>i</a:t>
            </a:r>
            <a:r>
              <a:rPr lang="en-US" altLang="en-US" sz="2000" dirty="0"/>
              <a:t>; // this </a:t>
            </a:r>
            <a:r>
              <a:rPr lang="en-US" altLang="en-US" sz="2000" dirty="0" err="1"/>
              <a:t>i</a:t>
            </a:r>
            <a:r>
              <a:rPr lang="en-US" altLang="en-US" sz="2000" dirty="0"/>
              <a:t> hides the </a:t>
            </a:r>
            <a:r>
              <a:rPr lang="en-US" altLang="en-US" sz="2000" dirty="0" err="1"/>
              <a:t>i</a:t>
            </a:r>
            <a:r>
              <a:rPr lang="en-US" altLang="en-US" sz="2000" dirty="0"/>
              <a:t> in A</a:t>
            </a:r>
          </a:p>
          <a:p>
            <a:pPr eaLnBrk="1" hangingPunct="1">
              <a:buFontTx/>
              <a:buNone/>
            </a:pPr>
            <a:r>
              <a:rPr lang="en-US" altLang="en-US" sz="2000" dirty="0"/>
              <a:t>	   B(int a, int b) </a:t>
            </a:r>
          </a:p>
          <a:p>
            <a:pPr eaLnBrk="1" hangingPunct="1">
              <a:buFontTx/>
              <a:buNone/>
            </a:pPr>
            <a:r>
              <a:rPr lang="en-US" altLang="en-US" sz="2000" dirty="0"/>
              <a:t>	    {</a:t>
            </a:r>
            <a:r>
              <a:rPr lang="it-IT" altLang="en-US" sz="2000" dirty="0"/>
              <a:t>	</a:t>
            </a:r>
            <a:r>
              <a:rPr lang="it-IT" altLang="en-US" sz="2000" b="1" dirty="0">
                <a:solidFill>
                  <a:srgbClr val="FF0000"/>
                </a:solidFill>
              </a:rPr>
              <a:t>super.i = a; // i in A</a:t>
            </a:r>
          </a:p>
          <a:p>
            <a:pPr eaLnBrk="1" hangingPunct="1">
              <a:buFontTx/>
              <a:buNone/>
            </a:pPr>
            <a:r>
              <a:rPr lang="it-IT" altLang="en-US" sz="2000" dirty="0"/>
              <a:t>		i = b; // i in B</a:t>
            </a:r>
          </a:p>
          <a:p>
            <a:pPr eaLnBrk="1" hangingPunct="1">
              <a:buFontTx/>
              <a:buNone/>
            </a:pPr>
            <a:r>
              <a:rPr lang="en-US" altLang="en-US" sz="2000" dirty="0"/>
              <a:t>	     }</a:t>
            </a:r>
          </a:p>
          <a:p>
            <a:pPr eaLnBrk="1" hangingPunct="1">
              <a:buFontTx/>
              <a:buNone/>
            </a:pPr>
            <a:r>
              <a:rPr lang="en-US" altLang="en-US" sz="2000" dirty="0"/>
              <a:t>	     void show()</a:t>
            </a:r>
          </a:p>
          <a:p>
            <a:pPr eaLnBrk="1" hangingPunct="1">
              <a:buFontTx/>
              <a:buNone/>
            </a:pPr>
            <a:r>
              <a:rPr lang="en-US" altLang="en-US" sz="2000" dirty="0"/>
              <a:t>	   {</a:t>
            </a:r>
          </a:p>
          <a:p>
            <a:pPr eaLnBrk="1" hangingPunct="1">
              <a:buFontTx/>
              <a:buNone/>
            </a:pPr>
            <a:r>
              <a:rPr lang="en-US" altLang="en-US" sz="2000" dirty="0"/>
              <a:t>		</a:t>
            </a:r>
            <a:r>
              <a:rPr lang="en-US" altLang="en-US" sz="2000" dirty="0" err="1"/>
              <a:t>System.out.println</a:t>
            </a:r>
            <a:r>
              <a:rPr lang="en-US" altLang="en-US" sz="2000" dirty="0"/>
              <a:t>("</a:t>
            </a:r>
            <a:r>
              <a:rPr lang="en-US" altLang="en-US" sz="2000" dirty="0" err="1"/>
              <a:t>i</a:t>
            </a:r>
            <a:r>
              <a:rPr lang="en-US" altLang="en-US" sz="2000" dirty="0"/>
              <a:t> in superclass: " + </a:t>
            </a:r>
            <a:r>
              <a:rPr lang="en-US" altLang="en-US" sz="2000" dirty="0" err="1"/>
              <a:t>super.i</a:t>
            </a:r>
            <a:r>
              <a:rPr lang="en-US" altLang="en-US" sz="2000" dirty="0"/>
              <a:t>);</a:t>
            </a:r>
          </a:p>
          <a:p>
            <a:pPr eaLnBrk="1" hangingPunct="1">
              <a:buFontTx/>
              <a:buNone/>
            </a:pPr>
            <a:r>
              <a:rPr lang="en-US" altLang="en-US" sz="2000" dirty="0"/>
              <a:t>		</a:t>
            </a:r>
            <a:r>
              <a:rPr lang="en-US" altLang="en-US" sz="2000" dirty="0" err="1"/>
              <a:t>System.out.println</a:t>
            </a:r>
            <a:r>
              <a:rPr lang="en-US" altLang="en-US" sz="2000" dirty="0"/>
              <a:t>("</a:t>
            </a:r>
            <a:r>
              <a:rPr lang="en-US" altLang="en-US" sz="2000" dirty="0" err="1"/>
              <a:t>i</a:t>
            </a:r>
            <a:r>
              <a:rPr lang="en-US" altLang="en-US" sz="2000" dirty="0"/>
              <a:t> in subclass: " + </a:t>
            </a:r>
            <a:r>
              <a:rPr lang="en-US" altLang="en-US" sz="2000" dirty="0" err="1"/>
              <a:t>i</a:t>
            </a:r>
            <a:r>
              <a:rPr lang="en-US" altLang="en-US" sz="2000" dirty="0"/>
              <a:t>);</a:t>
            </a:r>
          </a:p>
          <a:p>
            <a:pPr eaLnBrk="1" hangingPunct="1">
              <a:buFontTx/>
              <a:buNone/>
            </a:pPr>
            <a:r>
              <a:rPr lang="en-US" altLang="en-US" sz="2000" dirty="0"/>
              <a:t>	   }</a:t>
            </a:r>
          </a:p>
          <a:p>
            <a:pPr eaLnBrk="1" hangingPunct="1">
              <a:buFontTx/>
              <a:buNone/>
            </a:pPr>
            <a:r>
              <a:rPr lang="en-US" altLang="en-US" sz="2000" dirty="0"/>
              <a:t>}</a:t>
            </a:r>
          </a:p>
          <a:p>
            <a:pPr eaLnBrk="1" hangingPunct="1">
              <a:buFontTx/>
              <a:buNone/>
            </a:pPr>
            <a:endParaRPr lang="en-US" altLang="en-US" sz="2000" dirty="0"/>
          </a:p>
        </p:txBody>
      </p:sp>
      <p:sp>
        <p:nvSpPr>
          <p:cNvPr id="2" name="Footer Placeholder 1">
            <a:extLst>
              <a:ext uri="{FF2B5EF4-FFF2-40B4-BE49-F238E27FC236}">
                <a16:creationId xmlns:a16="http://schemas.microsoft.com/office/drawing/2014/main" id="{C2CAD51E-F434-412D-BE42-CE3208ED0887}"/>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1CCC4FAF-1D0B-4ECC-A8EF-FF1C83475C54}"/>
              </a:ext>
            </a:extLst>
          </p:cNvPr>
          <p:cNvSpPr>
            <a:spLocks noGrp="1"/>
          </p:cNvSpPr>
          <p:nvPr>
            <p:ph type="sldNum" sz="quarter" idx="12"/>
          </p:nvPr>
        </p:nvSpPr>
        <p:spPr/>
        <p:txBody>
          <a:bodyPr/>
          <a:lstStyle/>
          <a:p>
            <a:fld id="{5FA48C45-9521-491C-91CF-B3D0F067F577}" type="slidenum">
              <a:rPr lang="en-IN" smtClean="0"/>
              <a:t>33</a:t>
            </a:fld>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Content Placeholder 2">
            <a:extLst>
              <a:ext uri="{FF2B5EF4-FFF2-40B4-BE49-F238E27FC236}">
                <a16:creationId xmlns:a16="http://schemas.microsoft.com/office/drawing/2014/main" id="{9418D525-7AB0-4D11-BFEE-08AE7BF28031}"/>
              </a:ext>
            </a:extLst>
          </p:cNvPr>
          <p:cNvSpPr>
            <a:spLocks noGrp="1" noChangeArrowheads="1"/>
          </p:cNvSpPr>
          <p:nvPr>
            <p:ph idx="1"/>
          </p:nvPr>
        </p:nvSpPr>
        <p:spPr>
          <a:xfrm>
            <a:off x="214313" y="285750"/>
            <a:ext cx="8382000" cy="4800600"/>
          </a:xfrm>
        </p:spPr>
        <p:txBody>
          <a:bodyPr>
            <a:normAutofit/>
          </a:bodyPr>
          <a:lstStyle/>
          <a:p>
            <a:pPr eaLnBrk="1" hangingPunct="1">
              <a:buFontTx/>
              <a:buNone/>
            </a:pPr>
            <a:r>
              <a:rPr lang="en-US" altLang="en-US" sz="2000" dirty="0"/>
              <a:t>class </a:t>
            </a:r>
            <a:r>
              <a:rPr lang="en-US" altLang="en-US" sz="2000" dirty="0" err="1"/>
              <a:t>UseSuper</a:t>
            </a:r>
            <a:endParaRPr lang="en-US" altLang="en-US" sz="2000" dirty="0"/>
          </a:p>
          <a:p>
            <a:pPr eaLnBrk="1" hangingPunct="1">
              <a:buFontTx/>
              <a:buNone/>
            </a:pPr>
            <a:r>
              <a:rPr lang="en-US" altLang="en-US" sz="2000" dirty="0"/>
              <a:t> {</a:t>
            </a:r>
          </a:p>
          <a:p>
            <a:pPr eaLnBrk="1" hangingPunct="1">
              <a:buFontTx/>
              <a:buNone/>
            </a:pPr>
            <a:r>
              <a:rPr lang="en-US" altLang="en-US" sz="2000" dirty="0"/>
              <a:t>	public static void main(String </a:t>
            </a:r>
            <a:r>
              <a:rPr lang="en-US" altLang="en-US" sz="2000" dirty="0" err="1"/>
              <a:t>args</a:t>
            </a:r>
            <a:r>
              <a:rPr lang="en-US" altLang="en-US" sz="2000" dirty="0"/>
              <a:t>[]) </a:t>
            </a:r>
          </a:p>
          <a:p>
            <a:pPr eaLnBrk="1" hangingPunct="1">
              <a:buFontTx/>
              <a:buNone/>
            </a:pPr>
            <a:r>
              <a:rPr lang="en-US" altLang="en-US" sz="2000" dirty="0"/>
              <a:t>	{</a:t>
            </a:r>
          </a:p>
          <a:p>
            <a:pPr eaLnBrk="1" hangingPunct="1">
              <a:buFontTx/>
              <a:buNone/>
            </a:pPr>
            <a:r>
              <a:rPr lang="en-US" altLang="en-US" sz="2000" dirty="0"/>
              <a:t>		B </a:t>
            </a:r>
            <a:r>
              <a:rPr lang="en-US" altLang="en-US" sz="2000" dirty="0" err="1"/>
              <a:t>subOb</a:t>
            </a:r>
            <a:r>
              <a:rPr lang="en-US" altLang="en-US" sz="2000" dirty="0"/>
              <a:t> = new B(1, 2);</a:t>
            </a:r>
          </a:p>
          <a:p>
            <a:pPr eaLnBrk="1" hangingPunct="1">
              <a:buFontTx/>
              <a:buNone/>
            </a:pPr>
            <a:r>
              <a:rPr lang="en-US" altLang="en-US" sz="2000" dirty="0"/>
              <a:t>		</a:t>
            </a:r>
            <a:r>
              <a:rPr lang="en-US" altLang="en-US" sz="2000" dirty="0" err="1"/>
              <a:t>subOb.show</a:t>
            </a:r>
            <a:r>
              <a:rPr lang="en-US" altLang="en-US" sz="2000" dirty="0"/>
              <a:t>();</a:t>
            </a:r>
          </a:p>
          <a:p>
            <a:pPr eaLnBrk="1" hangingPunct="1">
              <a:buFontTx/>
              <a:buNone/>
            </a:pPr>
            <a:r>
              <a:rPr lang="en-US" altLang="en-US" sz="2000" dirty="0"/>
              <a:t>	}</a:t>
            </a:r>
          </a:p>
          <a:p>
            <a:pPr eaLnBrk="1" hangingPunct="1">
              <a:buFontTx/>
              <a:buNone/>
            </a:pPr>
            <a:r>
              <a:rPr lang="en-US" altLang="en-US" sz="2000" dirty="0"/>
              <a:t>}</a:t>
            </a:r>
          </a:p>
          <a:p>
            <a:pPr eaLnBrk="1" hangingPunct="1"/>
            <a:endParaRPr lang="en-US" altLang="en-US" sz="2000" dirty="0"/>
          </a:p>
        </p:txBody>
      </p:sp>
      <p:sp>
        <p:nvSpPr>
          <p:cNvPr id="2" name="Footer Placeholder 1">
            <a:extLst>
              <a:ext uri="{FF2B5EF4-FFF2-40B4-BE49-F238E27FC236}">
                <a16:creationId xmlns:a16="http://schemas.microsoft.com/office/drawing/2014/main" id="{41A9D3A0-DAE6-459E-B309-1F37F78BD0F8}"/>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8363BDEA-C0D1-4679-9BD2-994764A2CA54}"/>
              </a:ext>
            </a:extLst>
          </p:cNvPr>
          <p:cNvSpPr>
            <a:spLocks noGrp="1"/>
          </p:cNvSpPr>
          <p:nvPr>
            <p:ph type="sldNum" sz="quarter" idx="12"/>
          </p:nvPr>
        </p:nvSpPr>
        <p:spPr/>
        <p:txBody>
          <a:bodyPr/>
          <a:lstStyle/>
          <a:p>
            <a:fld id="{5FA48C45-9521-491C-91CF-B3D0F067F577}" type="slidenum">
              <a:rPr lang="en-IN" smtClean="0"/>
              <a:t>34</a:t>
            </a:fld>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a:extLst>
              <a:ext uri="{FF2B5EF4-FFF2-40B4-BE49-F238E27FC236}">
                <a16:creationId xmlns:a16="http://schemas.microsoft.com/office/drawing/2014/main" id="{11FA15C5-1429-4451-86D7-0A23E5C0A604}"/>
              </a:ext>
            </a:extLst>
          </p:cNvPr>
          <p:cNvSpPr>
            <a:spLocks noGrp="1" noChangeArrowheads="1"/>
          </p:cNvSpPr>
          <p:nvPr>
            <p:ph type="title"/>
          </p:nvPr>
        </p:nvSpPr>
        <p:spPr>
          <a:xfrm>
            <a:off x="219075" y="314325"/>
            <a:ext cx="10853738" cy="381000"/>
          </a:xfrm>
        </p:spPr>
        <p:txBody>
          <a:bodyPr>
            <a:noAutofit/>
          </a:bodyPr>
          <a:lstStyle/>
          <a:p>
            <a:pPr eaLnBrk="1" hangingPunct="1"/>
            <a:r>
              <a:rPr lang="en-US" altLang="en-US" sz="2800" b="1" dirty="0">
                <a:latin typeface="Perpetua" panose="02020502060401020303" pitchFamily="18" charset="0"/>
              </a:rPr>
              <a:t>Accessing superclass version of an overridden method using super</a:t>
            </a:r>
          </a:p>
        </p:txBody>
      </p:sp>
      <p:sp>
        <p:nvSpPr>
          <p:cNvPr id="107523" name="Content Placeholder 2">
            <a:extLst>
              <a:ext uri="{FF2B5EF4-FFF2-40B4-BE49-F238E27FC236}">
                <a16:creationId xmlns:a16="http://schemas.microsoft.com/office/drawing/2014/main" id="{98F50EAB-0B77-4EDC-9E1D-677E64F470F3}"/>
              </a:ext>
            </a:extLst>
          </p:cNvPr>
          <p:cNvSpPr>
            <a:spLocks noGrp="1" noChangeArrowheads="1"/>
          </p:cNvSpPr>
          <p:nvPr>
            <p:ph idx="1"/>
          </p:nvPr>
        </p:nvSpPr>
        <p:spPr>
          <a:xfrm>
            <a:off x="219075" y="1057275"/>
            <a:ext cx="11868150" cy="914400"/>
          </a:xfrm>
        </p:spPr>
        <p:txBody>
          <a:bodyPr>
            <a:normAutofit/>
          </a:bodyPr>
          <a:lstStyle/>
          <a:p>
            <a:pPr eaLnBrk="1" hangingPunct="1">
              <a:buFontTx/>
              <a:buNone/>
            </a:pPr>
            <a:r>
              <a:rPr lang="en-US" altLang="en-US" dirty="0">
                <a:latin typeface="Perpetua" panose="02020502060401020303" pitchFamily="18" charset="0"/>
              </a:rPr>
              <a:t>   If we wish to access the superclass version of an overridden function, we can do This  by using </a:t>
            </a:r>
            <a:r>
              <a:rPr lang="en-US" altLang="en-US" b="1" dirty="0">
                <a:latin typeface="Perpetua" panose="02020502060401020303" pitchFamily="18" charset="0"/>
              </a:rPr>
              <a:t>super.</a:t>
            </a:r>
          </a:p>
          <a:p>
            <a:pPr eaLnBrk="1" hangingPunct="1"/>
            <a:endParaRPr lang="en-US" altLang="en-US" dirty="0">
              <a:latin typeface="Perpetua" panose="02020502060401020303" pitchFamily="18" charset="0"/>
            </a:endParaRPr>
          </a:p>
        </p:txBody>
      </p:sp>
      <p:sp>
        <p:nvSpPr>
          <p:cNvPr id="2" name="Footer Placeholder 1">
            <a:extLst>
              <a:ext uri="{FF2B5EF4-FFF2-40B4-BE49-F238E27FC236}">
                <a16:creationId xmlns:a16="http://schemas.microsoft.com/office/drawing/2014/main" id="{D8305361-C5A8-46FD-BD34-4FDFE74EBC2C}"/>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05DF4646-AAAF-47CA-B469-A782A2B4DF9A}"/>
              </a:ext>
            </a:extLst>
          </p:cNvPr>
          <p:cNvSpPr>
            <a:spLocks noGrp="1"/>
          </p:cNvSpPr>
          <p:nvPr>
            <p:ph type="sldNum" sz="quarter" idx="12"/>
          </p:nvPr>
        </p:nvSpPr>
        <p:spPr/>
        <p:txBody>
          <a:bodyPr/>
          <a:lstStyle/>
          <a:p>
            <a:fld id="{5FA48C45-9521-491C-91CF-B3D0F067F577}" type="slidenum">
              <a:rPr lang="en-IN" smtClean="0"/>
              <a:t>35</a:t>
            </a:fld>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Content Placeholder 2">
            <a:extLst>
              <a:ext uri="{FF2B5EF4-FFF2-40B4-BE49-F238E27FC236}">
                <a16:creationId xmlns:a16="http://schemas.microsoft.com/office/drawing/2014/main" id="{AA872D81-533B-4E71-916F-B2842355C51F}"/>
              </a:ext>
            </a:extLst>
          </p:cNvPr>
          <p:cNvSpPr>
            <a:spLocks noGrp="1" noChangeArrowheads="1"/>
          </p:cNvSpPr>
          <p:nvPr>
            <p:ph idx="1"/>
          </p:nvPr>
        </p:nvSpPr>
        <p:spPr>
          <a:xfrm>
            <a:off x="276225" y="295275"/>
            <a:ext cx="5181600" cy="5486400"/>
          </a:xfrm>
        </p:spPr>
        <p:txBody>
          <a:bodyPr>
            <a:noAutofit/>
          </a:bodyPr>
          <a:lstStyle/>
          <a:p>
            <a:pPr eaLnBrk="1" hangingPunct="1">
              <a:buFontTx/>
              <a:buNone/>
            </a:pPr>
            <a:r>
              <a:rPr lang="en-US" altLang="en-US" sz="2000" dirty="0"/>
              <a:t>  class A</a:t>
            </a:r>
          </a:p>
          <a:p>
            <a:pPr eaLnBrk="1" hangingPunct="1">
              <a:buFontTx/>
              <a:buNone/>
            </a:pPr>
            <a:r>
              <a:rPr lang="en-US" altLang="en-US" sz="2000" dirty="0"/>
              <a:t>  {  	</a:t>
            </a:r>
          </a:p>
          <a:p>
            <a:pPr eaLnBrk="1" hangingPunct="1">
              <a:buFontTx/>
              <a:buNone/>
            </a:pPr>
            <a:r>
              <a:rPr lang="en-US" altLang="en-US" sz="2000" dirty="0"/>
              <a:t>		int </a:t>
            </a:r>
            <a:r>
              <a:rPr lang="en-US" altLang="en-US" sz="2000" dirty="0" err="1"/>
              <a:t>i</a:t>
            </a:r>
            <a:r>
              <a:rPr lang="en-US" altLang="en-US" sz="2000" dirty="0"/>
              <a:t>, j;</a:t>
            </a:r>
          </a:p>
          <a:p>
            <a:pPr eaLnBrk="1" hangingPunct="1">
              <a:buFontTx/>
              <a:buNone/>
            </a:pPr>
            <a:r>
              <a:rPr lang="en-US" altLang="en-US" sz="2000" dirty="0"/>
              <a:t>	            A(int a, int b) </a:t>
            </a:r>
          </a:p>
          <a:p>
            <a:pPr eaLnBrk="1" hangingPunct="1">
              <a:buFontTx/>
              <a:buNone/>
            </a:pPr>
            <a:r>
              <a:rPr lang="en-US" altLang="en-US" sz="2000" dirty="0"/>
              <a:t>	            {</a:t>
            </a:r>
          </a:p>
          <a:p>
            <a:pPr eaLnBrk="1" hangingPunct="1">
              <a:buFontTx/>
              <a:buNone/>
            </a:pPr>
            <a:r>
              <a:rPr lang="en-US" altLang="en-US" sz="2000" dirty="0"/>
              <a:t>			</a:t>
            </a:r>
            <a:r>
              <a:rPr lang="en-US" altLang="en-US" sz="2000" dirty="0" err="1"/>
              <a:t>i</a:t>
            </a:r>
            <a:r>
              <a:rPr lang="en-US" altLang="en-US" sz="2000" dirty="0"/>
              <a:t> = a;</a:t>
            </a:r>
          </a:p>
          <a:p>
            <a:pPr eaLnBrk="1" hangingPunct="1">
              <a:buFontTx/>
              <a:buNone/>
            </a:pPr>
            <a:r>
              <a:rPr lang="en-US" altLang="en-US" sz="2000" dirty="0"/>
              <a:t>			j = b; </a:t>
            </a:r>
          </a:p>
          <a:p>
            <a:pPr eaLnBrk="1" hangingPunct="1">
              <a:buFontTx/>
              <a:buNone/>
            </a:pPr>
            <a:r>
              <a:rPr lang="en-US" altLang="en-US" sz="2000" dirty="0"/>
              <a:t>		}</a:t>
            </a:r>
          </a:p>
          <a:p>
            <a:pPr eaLnBrk="1" hangingPunct="1">
              <a:buFontTx/>
              <a:buNone/>
            </a:pPr>
            <a:r>
              <a:rPr lang="en-US" altLang="en-US" sz="2000" dirty="0"/>
              <a:t>		void show() </a:t>
            </a:r>
          </a:p>
          <a:p>
            <a:pPr eaLnBrk="1" hangingPunct="1">
              <a:buFontTx/>
              <a:buNone/>
            </a:pPr>
            <a:r>
              <a:rPr lang="en-US" altLang="en-US" sz="2000" dirty="0"/>
              <a:t>		{</a:t>
            </a:r>
          </a:p>
          <a:p>
            <a:pPr eaLnBrk="1" hangingPunct="1">
              <a:buFontTx/>
              <a:buNone/>
            </a:pPr>
            <a:r>
              <a:rPr lang="en-US" altLang="en-US" sz="2000" dirty="0"/>
              <a:t>			</a:t>
            </a:r>
            <a:r>
              <a:rPr lang="en-US" altLang="en-US" sz="2000" dirty="0" err="1"/>
              <a:t>System.out.println</a:t>
            </a:r>
            <a:r>
              <a:rPr lang="en-US" altLang="en-US" sz="2000" dirty="0"/>
              <a:t>("</a:t>
            </a:r>
            <a:r>
              <a:rPr lang="en-US" altLang="en-US" sz="2000" dirty="0" err="1"/>
              <a:t>i</a:t>
            </a:r>
            <a:r>
              <a:rPr lang="en-US" altLang="en-US" sz="2000" dirty="0"/>
              <a:t> and j: " + 		</a:t>
            </a:r>
            <a:r>
              <a:rPr lang="en-US" altLang="en-US" sz="2000" dirty="0" err="1"/>
              <a:t>i</a:t>
            </a:r>
            <a:r>
              <a:rPr lang="en-US" altLang="en-US" sz="2000" dirty="0"/>
              <a:t> + " " + j); </a:t>
            </a:r>
          </a:p>
          <a:p>
            <a:pPr eaLnBrk="1" hangingPunct="1">
              <a:buFontTx/>
              <a:buNone/>
            </a:pPr>
            <a:r>
              <a:rPr lang="en-US" altLang="en-US" sz="2000" dirty="0"/>
              <a:t>  	            }</a:t>
            </a:r>
          </a:p>
          <a:p>
            <a:pPr eaLnBrk="1" hangingPunct="1">
              <a:buFontTx/>
              <a:buNone/>
            </a:pPr>
            <a:r>
              <a:rPr lang="en-US" altLang="en-US" sz="2000" dirty="0"/>
              <a:t>	}</a:t>
            </a:r>
          </a:p>
          <a:p>
            <a:pPr eaLnBrk="1" hangingPunct="1">
              <a:buFontTx/>
              <a:buNone/>
            </a:pPr>
            <a:r>
              <a:rPr lang="en-US" altLang="en-US" sz="2000" dirty="0"/>
              <a:t>	</a:t>
            </a:r>
          </a:p>
        </p:txBody>
      </p:sp>
      <p:sp>
        <p:nvSpPr>
          <p:cNvPr id="2" name="Rectangle 1">
            <a:extLst>
              <a:ext uri="{FF2B5EF4-FFF2-40B4-BE49-F238E27FC236}">
                <a16:creationId xmlns:a16="http://schemas.microsoft.com/office/drawing/2014/main" id="{B33E687A-9FE9-45D4-9DD2-8E1BE5C89232}"/>
              </a:ext>
            </a:extLst>
          </p:cNvPr>
          <p:cNvSpPr/>
          <p:nvPr/>
        </p:nvSpPr>
        <p:spPr>
          <a:xfrm>
            <a:off x="5819775" y="347662"/>
            <a:ext cx="6096000" cy="4401205"/>
          </a:xfrm>
          <a:prstGeom prst="rect">
            <a:avLst/>
          </a:prstGeom>
        </p:spPr>
        <p:txBody>
          <a:bodyPr>
            <a:spAutoFit/>
          </a:bodyPr>
          <a:lstStyle/>
          <a:p>
            <a:r>
              <a:rPr lang="en-US" altLang="en-US" sz="2000" dirty="0"/>
              <a:t>class B extends A</a:t>
            </a:r>
          </a:p>
          <a:p>
            <a:r>
              <a:rPr lang="en-US" altLang="en-US" sz="2000" dirty="0"/>
              <a:t> {</a:t>
            </a:r>
          </a:p>
          <a:p>
            <a:r>
              <a:rPr lang="en-US" altLang="en-US" sz="2000" dirty="0"/>
              <a:t>	 int k;</a:t>
            </a:r>
          </a:p>
          <a:p>
            <a:r>
              <a:rPr lang="en-US" altLang="en-US" sz="2000" dirty="0"/>
              <a:t>   	B(int a, int b, int c) </a:t>
            </a:r>
          </a:p>
          <a:p>
            <a:r>
              <a:rPr lang="en-US" altLang="en-US" sz="2000" dirty="0"/>
              <a:t> 	 {	</a:t>
            </a:r>
          </a:p>
          <a:p>
            <a:r>
              <a:rPr lang="en-US" altLang="en-US" sz="2000" dirty="0">
                <a:solidFill>
                  <a:srgbClr val="FF0000"/>
                </a:solidFill>
              </a:rPr>
              <a:t>		super(a, b);</a:t>
            </a:r>
          </a:p>
          <a:p>
            <a:r>
              <a:rPr lang="en-US" altLang="en-US" sz="2000" dirty="0"/>
              <a:t>		k = c;   	</a:t>
            </a:r>
          </a:p>
          <a:p>
            <a:r>
              <a:rPr lang="en-US" altLang="en-US" sz="2000" dirty="0"/>
              <a:t>	}</a:t>
            </a:r>
          </a:p>
          <a:p>
            <a:r>
              <a:rPr lang="en-US" altLang="en-US" sz="2000" dirty="0"/>
              <a:t>	void show() </a:t>
            </a:r>
          </a:p>
          <a:p>
            <a:r>
              <a:rPr lang="en-US" altLang="en-US" sz="2000" dirty="0"/>
              <a:t>	{</a:t>
            </a:r>
          </a:p>
          <a:p>
            <a:r>
              <a:rPr lang="en-US" altLang="en-US" sz="2000" dirty="0"/>
              <a:t>		</a:t>
            </a:r>
            <a:r>
              <a:rPr lang="en-US" altLang="en-US" sz="2000" dirty="0" err="1">
                <a:solidFill>
                  <a:srgbClr val="FF0000"/>
                </a:solidFill>
              </a:rPr>
              <a:t>super.show</a:t>
            </a:r>
            <a:r>
              <a:rPr lang="en-US" altLang="en-US" sz="2000" dirty="0">
                <a:solidFill>
                  <a:srgbClr val="FF0000"/>
                </a:solidFill>
              </a:rPr>
              <a:t>(); </a:t>
            </a:r>
            <a:r>
              <a:rPr lang="en-US" altLang="en-US" sz="2000" dirty="0"/>
              <a:t>// this calls A's show()</a:t>
            </a:r>
          </a:p>
          <a:p>
            <a:r>
              <a:rPr lang="en-US" altLang="en-US" sz="2000" dirty="0"/>
              <a:t>		</a:t>
            </a:r>
            <a:r>
              <a:rPr lang="en-US" altLang="en-US" sz="2000" dirty="0" err="1"/>
              <a:t>System.out.println</a:t>
            </a:r>
            <a:r>
              <a:rPr lang="en-US" altLang="en-US" sz="2000" dirty="0"/>
              <a:t>("k: " + k);</a:t>
            </a:r>
          </a:p>
          <a:p>
            <a:r>
              <a:rPr lang="en-US" altLang="en-US" sz="2000" dirty="0"/>
              <a:t>	 }</a:t>
            </a:r>
          </a:p>
          <a:p>
            <a:r>
              <a:rPr lang="en-US" altLang="en-US" sz="2000" dirty="0"/>
              <a:t>}</a:t>
            </a:r>
          </a:p>
        </p:txBody>
      </p:sp>
      <p:sp>
        <p:nvSpPr>
          <p:cNvPr id="3" name="Footer Placeholder 2">
            <a:extLst>
              <a:ext uri="{FF2B5EF4-FFF2-40B4-BE49-F238E27FC236}">
                <a16:creationId xmlns:a16="http://schemas.microsoft.com/office/drawing/2014/main" id="{808225AE-5A04-415B-A8EA-64ABD472E4B3}"/>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518F66E9-7A16-4C48-9595-BDAD149EC53B}"/>
              </a:ext>
            </a:extLst>
          </p:cNvPr>
          <p:cNvSpPr>
            <a:spLocks noGrp="1"/>
          </p:cNvSpPr>
          <p:nvPr>
            <p:ph type="sldNum" sz="quarter" idx="12"/>
          </p:nvPr>
        </p:nvSpPr>
        <p:spPr/>
        <p:txBody>
          <a:bodyPr/>
          <a:lstStyle/>
          <a:p>
            <a:fld id="{5FA48C45-9521-491C-91CF-B3D0F067F577}" type="slidenum">
              <a:rPr lang="en-IN" smtClean="0"/>
              <a:t>36</a:t>
            </a:fld>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a:extLst>
              <a:ext uri="{FF2B5EF4-FFF2-40B4-BE49-F238E27FC236}">
                <a16:creationId xmlns:a16="http://schemas.microsoft.com/office/drawing/2014/main" id="{4AD2DF30-FECF-4A86-B374-2657DA5914CB}"/>
              </a:ext>
            </a:extLst>
          </p:cNvPr>
          <p:cNvSpPr>
            <a:spLocks noGrp="1" noChangeArrowheads="1"/>
          </p:cNvSpPr>
          <p:nvPr>
            <p:ph idx="1"/>
          </p:nvPr>
        </p:nvSpPr>
        <p:spPr>
          <a:xfrm>
            <a:off x="323849" y="338137"/>
            <a:ext cx="11549063" cy="838200"/>
          </a:xfrm>
        </p:spPr>
        <p:txBody>
          <a:bodyPr>
            <a:noAutofit/>
          </a:bodyPr>
          <a:lstStyle/>
          <a:p>
            <a:pPr algn="just" eaLnBrk="1" hangingPunct="1">
              <a:buFontTx/>
              <a:buNone/>
            </a:pPr>
            <a:r>
              <a:rPr lang="en-US" altLang="en-US" dirty="0">
                <a:solidFill>
                  <a:srgbClr val="FF0000"/>
                </a:solidFill>
                <a:latin typeface="Perpetua" panose="02020502060401020303" pitchFamily="18" charset="0"/>
              </a:rPr>
              <a:t>Method overriding occurs </a:t>
            </a:r>
            <a:r>
              <a:rPr lang="en-US" altLang="en-US" i="1" dirty="0">
                <a:solidFill>
                  <a:srgbClr val="FF0000"/>
                </a:solidFill>
                <a:latin typeface="Perpetua" panose="02020502060401020303" pitchFamily="18" charset="0"/>
              </a:rPr>
              <a:t>only when the names and the type signatures of the two </a:t>
            </a:r>
            <a:r>
              <a:rPr lang="en-US" altLang="en-US" dirty="0">
                <a:solidFill>
                  <a:srgbClr val="FF0000"/>
                </a:solidFill>
                <a:latin typeface="Perpetua" panose="02020502060401020303" pitchFamily="18" charset="0"/>
              </a:rPr>
              <a:t>methods  are  identical. </a:t>
            </a:r>
            <a:r>
              <a:rPr lang="en-US" altLang="en-US" dirty="0">
                <a:latin typeface="Perpetua" panose="02020502060401020303" pitchFamily="18" charset="0"/>
              </a:rPr>
              <a:t>If they are not, then the two methods are simply overloaded.</a:t>
            </a:r>
          </a:p>
          <a:p>
            <a:pPr algn="just" eaLnBrk="1" hangingPunct="1"/>
            <a:endParaRPr lang="en-US" altLang="en-US" dirty="0">
              <a:latin typeface="Perpetua" panose="02020502060401020303" pitchFamily="18" charset="0"/>
            </a:endParaRPr>
          </a:p>
        </p:txBody>
      </p:sp>
      <p:sp>
        <p:nvSpPr>
          <p:cNvPr id="2" name="Footer Placeholder 1">
            <a:extLst>
              <a:ext uri="{FF2B5EF4-FFF2-40B4-BE49-F238E27FC236}">
                <a16:creationId xmlns:a16="http://schemas.microsoft.com/office/drawing/2014/main" id="{D9060714-765F-4006-9021-CA61C265253A}"/>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CC5C276A-CD60-4C05-B970-D25B1CC3D7B1}"/>
              </a:ext>
            </a:extLst>
          </p:cNvPr>
          <p:cNvSpPr>
            <a:spLocks noGrp="1"/>
          </p:cNvSpPr>
          <p:nvPr>
            <p:ph type="sldNum" sz="quarter" idx="12"/>
          </p:nvPr>
        </p:nvSpPr>
        <p:spPr/>
        <p:txBody>
          <a:bodyPr/>
          <a:lstStyle/>
          <a:p>
            <a:fld id="{5FA48C45-9521-491C-91CF-B3D0F067F577}" type="slidenum">
              <a:rPr lang="en-IN" smtClean="0"/>
              <a:t>37</a:t>
            </a:fld>
            <a:endParaRPr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Content Placeholder 2">
            <a:extLst>
              <a:ext uri="{FF2B5EF4-FFF2-40B4-BE49-F238E27FC236}">
                <a16:creationId xmlns:a16="http://schemas.microsoft.com/office/drawing/2014/main" id="{31B130EE-84B5-4ADC-9B3F-0F167EC383E8}"/>
              </a:ext>
            </a:extLst>
          </p:cNvPr>
          <p:cNvSpPr>
            <a:spLocks noGrp="1" noChangeArrowheads="1"/>
          </p:cNvSpPr>
          <p:nvPr>
            <p:ph idx="1"/>
          </p:nvPr>
        </p:nvSpPr>
        <p:spPr>
          <a:xfrm>
            <a:off x="123826" y="119063"/>
            <a:ext cx="7448549" cy="5562600"/>
          </a:xfrm>
        </p:spPr>
        <p:txBody>
          <a:bodyPr>
            <a:noAutofit/>
          </a:bodyPr>
          <a:lstStyle/>
          <a:p>
            <a:pPr eaLnBrk="1" hangingPunct="1">
              <a:buFontTx/>
              <a:buNone/>
            </a:pPr>
            <a:r>
              <a:rPr lang="en-US" altLang="en-US" sz="1800" dirty="0">
                <a:solidFill>
                  <a:srgbClr val="FF0000"/>
                </a:solidFill>
              </a:rPr>
              <a:t>   // Methods with differing type signatures are overloaded – not  overridden.</a:t>
            </a:r>
          </a:p>
          <a:p>
            <a:pPr eaLnBrk="1" hangingPunct="1">
              <a:buFontTx/>
              <a:buNone/>
            </a:pPr>
            <a:r>
              <a:rPr lang="en-US" altLang="en-US" sz="1800" dirty="0"/>
              <a:t>   class A</a:t>
            </a:r>
          </a:p>
          <a:p>
            <a:pPr eaLnBrk="1" hangingPunct="1">
              <a:buFontTx/>
              <a:buNone/>
            </a:pPr>
            <a:r>
              <a:rPr lang="en-US" altLang="en-US" sz="1800" dirty="0"/>
              <a:t>  {	         int  </a:t>
            </a:r>
            <a:r>
              <a:rPr lang="en-US" altLang="en-US" sz="1800" dirty="0" err="1"/>
              <a:t>i</a:t>
            </a:r>
            <a:r>
              <a:rPr lang="en-US" altLang="en-US" sz="1800" dirty="0"/>
              <a:t>, j;</a:t>
            </a:r>
          </a:p>
          <a:p>
            <a:pPr eaLnBrk="1" hangingPunct="1">
              <a:buFontTx/>
              <a:buNone/>
            </a:pPr>
            <a:r>
              <a:rPr lang="en-US" altLang="en-US" sz="1800" dirty="0"/>
              <a:t>	        A(int a, int b) </a:t>
            </a:r>
          </a:p>
          <a:p>
            <a:pPr eaLnBrk="1" hangingPunct="1">
              <a:buFontTx/>
              <a:buNone/>
            </a:pPr>
            <a:r>
              <a:rPr lang="en-US" altLang="en-US" sz="1800" dirty="0"/>
              <a:t>	        {	</a:t>
            </a:r>
            <a:r>
              <a:rPr lang="en-US" altLang="en-US" sz="1800" dirty="0" err="1"/>
              <a:t>i</a:t>
            </a:r>
            <a:r>
              <a:rPr lang="en-US" altLang="en-US" sz="1800" dirty="0"/>
              <a:t> = a;</a:t>
            </a:r>
          </a:p>
          <a:p>
            <a:pPr eaLnBrk="1" hangingPunct="1">
              <a:buFontTx/>
              <a:buNone/>
            </a:pPr>
            <a:r>
              <a:rPr lang="en-US" altLang="en-US" sz="1800" dirty="0"/>
              <a:t>		j = b;   	       </a:t>
            </a:r>
          </a:p>
          <a:p>
            <a:pPr eaLnBrk="1" hangingPunct="1">
              <a:buFontTx/>
              <a:buNone/>
            </a:pPr>
            <a:r>
              <a:rPr lang="en-US" altLang="en-US" sz="1800" dirty="0"/>
              <a:t>             }</a:t>
            </a:r>
          </a:p>
          <a:p>
            <a:pPr eaLnBrk="1" hangingPunct="1">
              <a:buFontTx/>
              <a:buNone/>
            </a:pPr>
            <a:r>
              <a:rPr lang="en-US" altLang="en-US" sz="1800" dirty="0"/>
              <a:t>	        void show() </a:t>
            </a:r>
          </a:p>
          <a:p>
            <a:pPr eaLnBrk="1" hangingPunct="1">
              <a:buFontTx/>
              <a:buNone/>
            </a:pPr>
            <a:r>
              <a:rPr lang="en-US" altLang="en-US" sz="1800" dirty="0"/>
              <a:t>	       {	</a:t>
            </a:r>
            <a:r>
              <a:rPr lang="en-US" altLang="en-US" sz="1800" dirty="0" err="1"/>
              <a:t>System.out.println</a:t>
            </a:r>
            <a:r>
              <a:rPr lang="en-US" altLang="en-US" sz="1800" dirty="0"/>
              <a:t>("</a:t>
            </a:r>
            <a:r>
              <a:rPr lang="en-US" altLang="en-US" sz="1800" dirty="0" err="1"/>
              <a:t>i</a:t>
            </a:r>
            <a:r>
              <a:rPr lang="en-US" altLang="en-US" sz="1800" dirty="0"/>
              <a:t> and j: " + </a:t>
            </a:r>
            <a:r>
              <a:rPr lang="en-US" altLang="en-US" sz="1800" dirty="0" err="1"/>
              <a:t>i</a:t>
            </a:r>
            <a:r>
              <a:rPr lang="en-US" altLang="en-US" sz="1800" dirty="0"/>
              <a:t> + " " + j);     </a:t>
            </a:r>
          </a:p>
          <a:p>
            <a:pPr eaLnBrk="1" hangingPunct="1">
              <a:buFontTx/>
              <a:buNone/>
            </a:pPr>
            <a:r>
              <a:rPr lang="en-US" altLang="en-US" sz="1800" dirty="0"/>
              <a:t>            }</a:t>
            </a:r>
          </a:p>
          <a:p>
            <a:pPr eaLnBrk="1" hangingPunct="1">
              <a:buFontTx/>
              <a:buNone/>
            </a:pPr>
            <a:r>
              <a:rPr lang="en-US" altLang="en-US" sz="1800" dirty="0"/>
              <a:t>   }</a:t>
            </a:r>
          </a:p>
          <a:p>
            <a:pPr eaLnBrk="1" hangingPunct="1">
              <a:buFontTx/>
              <a:buNone/>
            </a:pPr>
            <a:r>
              <a:rPr lang="en-US" altLang="en-US" sz="1800" dirty="0"/>
              <a:t>  </a:t>
            </a:r>
          </a:p>
        </p:txBody>
      </p:sp>
      <p:sp>
        <p:nvSpPr>
          <p:cNvPr id="2" name="Footer Placeholder 1">
            <a:extLst>
              <a:ext uri="{FF2B5EF4-FFF2-40B4-BE49-F238E27FC236}">
                <a16:creationId xmlns:a16="http://schemas.microsoft.com/office/drawing/2014/main" id="{C4E5124A-FCF4-410A-BC16-322B66060F52}"/>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142A0039-7AD3-466B-A5AB-E086113DFE4E}"/>
              </a:ext>
            </a:extLst>
          </p:cNvPr>
          <p:cNvSpPr>
            <a:spLocks noGrp="1"/>
          </p:cNvSpPr>
          <p:nvPr>
            <p:ph type="sldNum" sz="quarter" idx="12"/>
          </p:nvPr>
        </p:nvSpPr>
        <p:spPr/>
        <p:txBody>
          <a:bodyPr/>
          <a:lstStyle/>
          <a:p>
            <a:fld id="{5FA48C45-9521-491C-91CF-B3D0F067F577}" type="slidenum">
              <a:rPr lang="en-IN" smtClean="0"/>
              <a:t>38</a:t>
            </a:fld>
            <a:endParaRPr lang="en-I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Content Placeholder 2">
            <a:extLst>
              <a:ext uri="{FF2B5EF4-FFF2-40B4-BE49-F238E27FC236}">
                <a16:creationId xmlns:a16="http://schemas.microsoft.com/office/drawing/2014/main" id="{A16BB808-25DD-41BD-810D-FC8A4B2DEBE5}"/>
              </a:ext>
            </a:extLst>
          </p:cNvPr>
          <p:cNvSpPr>
            <a:spLocks noGrp="1" noChangeArrowheads="1"/>
          </p:cNvSpPr>
          <p:nvPr>
            <p:ph idx="1"/>
          </p:nvPr>
        </p:nvSpPr>
        <p:spPr>
          <a:xfrm>
            <a:off x="180975" y="157163"/>
            <a:ext cx="10491788" cy="3657600"/>
          </a:xfrm>
        </p:spPr>
        <p:txBody>
          <a:bodyPr>
            <a:noAutofit/>
          </a:bodyPr>
          <a:lstStyle/>
          <a:p>
            <a:pPr>
              <a:buNone/>
            </a:pPr>
            <a:r>
              <a:rPr lang="en-US" altLang="en-US" sz="1600" dirty="0"/>
              <a:t>class B extends A</a:t>
            </a:r>
          </a:p>
          <a:p>
            <a:pPr>
              <a:buNone/>
            </a:pPr>
            <a:r>
              <a:rPr lang="en-US" altLang="en-US" sz="1600" dirty="0"/>
              <a:t>  {     </a:t>
            </a:r>
          </a:p>
          <a:p>
            <a:pPr>
              <a:buNone/>
            </a:pPr>
            <a:r>
              <a:rPr lang="en-US" altLang="en-US" sz="1600" dirty="0"/>
              <a:t>	   int k;</a:t>
            </a:r>
          </a:p>
          <a:p>
            <a:pPr>
              <a:buNone/>
            </a:pPr>
            <a:r>
              <a:rPr lang="en-US" altLang="en-US" sz="1600" dirty="0"/>
              <a:t>	   B(int a, int b, int c) </a:t>
            </a:r>
          </a:p>
          <a:p>
            <a:pPr>
              <a:buNone/>
            </a:pPr>
            <a:r>
              <a:rPr lang="en-US" altLang="en-US" sz="1600" dirty="0"/>
              <a:t>	   {	super(a, b);</a:t>
            </a:r>
          </a:p>
          <a:p>
            <a:pPr>
              <a:buNone/>
            </a:pPr>
            <a:r>
              <a:rPr lang="en-US" altLang="en-US" sz="1600" dirty="0"/>
              <a:t>		k = c;  	</a:t>
            </a:r>
          </a:p>
          <a:p>
            <a:pPr>
              <a:buNone/>
            </a:pPr>
            <a:r>
              <a:rPr lang="en-US" altLang="en-US" sz="1600" dirty="0"/>
              <a:t>        }</a:t>
            </a:r>
          </a:p>
          <a:p>
            <a:pPr>
              <a:buNone/>
            </a:pPr>
            <a:r>
              <a:rPr lang="en-US" altLang="en-US" sz="1600" dirty="0"/>
              <a:t>	  void show(String msg) </a:t>
            </a:r>
          </a:p>
          <a:p>
            <a:pPr>
              <a:buNone/>
            </a:pPr>
            <a:r>
              <a:rPr lang="en-US" altLang="en-US" sz="1600" dirty="0"/>
              <a:t>	  {	</a:t>
            </a:r>
            <a:r>
              <a:rPr lang="en-US" altLang="en-US" sz="1600" dirty="0" err="1"/>
              <a:t>System.out.println</a:t>
            </a:r>
            <a:r>
              <a:rPr lang="en-US" altLang="en-US" sz="1600" dirty="0"/>
              <a:t>(msg + k);</a:t>
            </a:r>
          </a:p>
          <a:p>
            <a:pPr>
              <a:buNone/>
            </a:pPr>
            <a:r>
              <a:rPr lang="en-US" altLang="en-US" sz="1600" dirty="0"/>
              <a:t>	  }</a:t>
            </a:r>
          </a:p>
          <a:p>
            <a:pPr>
              <a:buNone/>
            </a:pPr>
            <a:r>
              <a:rPr lang="en-US" altLang="en-US" sz="1600" dirty="0"/>
              <a:t>  }</a:t>
            </a:r>
          </a:p>
          <a:p>
            <a:pPr eaLnBrk="1" hangingPunct="1">
              <a:buFontTx/>
              <a:buNone/>
            </a:pPr>
            <a:r>
              <a:rPr lang="en-US" altLang="en-US" sz="1600" dirty="0"/>
              <a:t>class Override</a:t>
            </a:r>
          </a:p>
          <a:p>
            <a:pPr eaLnBrk="1" hangingPunct="1">
              <a:buFontTx/>
              <a:buNone/>
            </a:pPr>
            <a:r>
              <a:rPr lang="en-US" altLang="en-US" sz="1600" dirty="0"/>
              <a:t> {</a:t>
            </a:r>
          </a:p>
          <a:p>
            <a:pPr eaLnBrk="1" hangingPunct="1">
              <a:buFontTx/>
              <a:buNone/>
            </a:pPr>
            <a:r>
              <a:rPr lang="en-US" altLang="en-US" sz="1600" dirty="0"/>
              <a:t>	public static void main(String </a:t>
            </a:r>
            <a:r>
              <a:rPr lang="en-US" altLang="en-US" sz="1600" dirty="0" err="1"/>
              <a:t>args</a:t>
            </a:r>
            <a:r>
              <a:rPr lang="en-US" altLang="en-US" sz="1600" dirty="0"/>
              <a:t>[]) </a:t>
            </a:r>
          </a:p>
          <a:p>
            <a:pPr eaLnBrk="1" hangingPunct="1">
              <a:buFontTx/>
              <a:buNone/>
            </a:pPr>
            <a:r>
              <a:rPr lang="en-US" altLang="en-US" sz="1600" dirty="0"/>
              <a:t>	{</a:t>
            </a:r>
          </a:p>
          <a:p>
            <a:pPr eaLnBrk="1" hangingPunct="1">
              <a:buFontTx/>
              <a:buNone/>
            </a:pPr>
            <a:r>
              <a:rPr lang="en-US" altLang="en-US" sz="1600" dirty="0"/>
              <a:t>		B </a:t>
            </a:r>
            <a:r>
              <a:rPr lang="en-US" altLang="en-US" sz="1600" dirty="0" err="1"/>
              <a:t>subOb</a:t>
            </a:r>
            <a:r>
              <a:rPr lang="en-US" altLang="en-US" sz="1600" dirty="0"/>
              <a:t> = new B(1, 2, 3);</a:t>
            </a:r>
          </a:p>
          <a:p>
            <a:pPr eaLnBrk="1" hangingPunct="1">
              <a:buFontTx/>
              <a:buNone/>
            </a:pPr>
            <a:r>
              <a:rPr lang="en-US" altLang="en-US" sz="1600" dirty="0"/>
              <a:t>		</a:t>
            </a:r>
            <a:r>
              <a:rPr lang="en-US" altLang="en-US" sz="1600" dirty="0" err="1"/>
              <a:t>subOb.show</a:t>
            </a:r>
            <a:r>
              <a:rPr lang="en-US" altLang="en-US" sz="1600" dirty="0"/>
              <a:t>("This is k: "); // this calls show() in B</a:t>
            </a:r>
          </a:p>
          <a:p>
            <a:pPr eaLnBrk="1" hangingPunct="1">
              <a:buFontTx/>
              <a:buNone/>
            </a:pPr>
            <a:r>
              <a:rPr lang="en-US" altLang="en-US" sz="1600" dirty="0"/>
              <a:t>		</a:t>
            </a:r>
            <a:r>
              <a:rPr lang="en-US" altLang="en-US" sz="1600" dirty="0" err="1"/>
              <a:t>subOb.show</a:t>
            </a:r>
            <a:r>
              <a:rPr lang="en-US" altLang="en-US" sz="1600" dirty="0"/>
              <a:t>(); // this calls show() in A</a:t>
            </a:r>
          </a:p>
          <a:p>
            <a:pPr eaLnBrk="1" hangingPunct="1">
              <a:buFontTx/>
              <a:buNone/>
            </a:pPr>
            <a:r>
              <a:rPr lang="en-US" altLang="en-US" sz="1600" dirty="0"/>
              <a:t>	}}</a:t>
            </a:r>
          </a:p>
          <a:p>
            <a:pPr eaLnBrk="1" hangingPunct="1"/>
            <a:endParaRPr lang="en-US" altLang="en-US" sz="1600" dirty="0"/>
          </a:p>
        </p:txBody>
      </p:sp>
      <p:sp>
        <p:nvSpPr>
          <p:cNvPr id="2" name="Footer Placeholder 1">
            <a:extLst>
              <a:ext uri="{FF2B5EF4-FFF2-40B4-BE49-F238E27FC236}">
                <a16:creationId xmlns:a16="http://schemas.microsoft.com/office/drawing/2014/main" id="{CD054F9F-3799-4C47-AB8F-93AEBD3F5B14}"/>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7F746BEA-0C07-47D9-B224-3E757B54BE85}"/>
              </a:ext>
            </a:extLst>
          </p:cNvPr>
          <p:cNvSpPr>
            <a:spLocks noGrp="1"/>
          </p:cNvSpPr>
          <p:nvPr>
            <p:ph type="sldNum" sz="quarter" idx="12"/>
          </p:nvPr>
        </p:nvSpPr>
        <p:spPr/>
        <p:txBody>
          <a:bodyPr/>
          <a:lstStyle/>
          <a:p>
            <a:fld id="{5FA48C45-9521-491C-91CF-B3D0F067F577}" type="slidenum">
              <a:rPr lang="en-IN" smtClean="0"/>
              <a:t>39</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33031B-F0F5-437D-9916-3C556C4D5678}"/>
              </a:ext>
            </a:extLst>
          </p:cNvPr>
          <p:cNvSpPr>
            <a:spLocks noGrp="1"/>
          </p:cNvSpPr>
          <p:nvPr>
            <p:ph idx="1"/>
          </p:nvPr>
        </p:nvSpPr>
        <p:spPr>
          <a:xfrm>
            <a:off x="214313" y="128582"/>
            <a:ext cx="11715750" cy="6586537"/>
          </a:xfrm>
        </p:spPr>
        <p:txBody>
          <a:bodyPr>
            <a:noAutofit/>
          </a:bodyPr>
          <a:lstStyle/>
          <a:p>
            <a:pPr>
              <a:buNone/>
            </a:pPr>
            <a:r>
              <a:rPr lang="en-US" altLang="en-US" sz="2000" dirty="0">
                <a:latin typeface="Perpetua" panose="02020502060401020303" pitchFamily="18" charset="0"/>
              </a:rPr>
              <a:t>class A </a:t>
            </a:r>
          </a:p>
          <a:p>
            <a:pPr>
              <a:buNone/>
            </a:pPr>
            <a:r>
              <a:rPr lang="en-US" altLang="en-US" sz="2000" dirty="0">
                <a:latin typeface="Perpetua" panose="02020502060401020303" pitchFamily="18" charset="0"/>
              </a:rPr>
              <a:t>{	    int </a:t>
            </a:r>
            <a:r>
              <a:rPr lang="en-US" altLang="en-US" sz="2000" dirty="0" err="1">
                <a:latin typeface="Perpetua" panose="02020502060401020303" pitchFamily="18" charset="0"/>
              </a:rPr>
              <a:t>i</a:t>
            </a:r>
            <a:r>
              <a:rPr lang="en-US" altLang="en-US" sz="2000" dirty="0">
                <a:latin typeface="Perpetua" panose="02020502060401020303" pitchFamily="18" charset="0"/>
              </a:rPr>
              <a:t>, j;</a:t>
            </a:r>
          </a:p>
          <a:p>
            <a:pPr>
              <a:buNone/>
            </a:pPr>
            <a:r>
              <a:rPr lang="en-US" altLang="en-US" sz="2000" dirty="0">
                <a:latin typeface="Perpetua" panose="02020502060401020303" pitchFamily="18" charset="0"/>
              </a:rPr>
              <a:t>	    void </a:t>
            </a:r>
            <a:r>
              <a:rPr lang="en-US" altLang="en-US" sz="2000" dirty="0" err="1">
                <a:latin typeface="Perpetua" panose="02020502060401020303" pitchFamily="18" charset="0"/>
              </a:rPr>
              <a:t>showij</a:t>
            </a:r>
            <a:r>
              <a:rPr lang="en-US" altLang="en-US" sz="2000" dirty="0">
                <a:latin typeface="Perpetua" panose="02020502060401020303" pitchFamily="18" charset="0"/>
              </a:rPr>
              <a:t>() </a:t>
            </a:r>
          </a:p>
          <a:p>
            <a:pPr>
              <a:buNone/>
            </a:pPr>
            <a:r>
              <a:rPr lang="en-US" altLang="en-US" sz="2000" dirty="0">
                <a:latin typeface="Perpetua" panose="02020502060401020303" pitchFamily="18" charset="0"/>
              </a:rPr>
              <a:t>	   {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a:t>
            </a:r>
            <a:r>
              <a:rPr lang="en-US" altLang="en-US" sz="2000" dirty="0" err="1">
                <a:latin typeface="Perpetua" panose="02020502060401020303" pitchFamily="18" charset="0"/>
              </a:rPr>
              <a:t>i</a:t>
            </a:r>
            <a:r>
              <a:rPr lang="en-US" altLang="en-US" sz="2000" dirty="0">
                <a:latin typeface="Perpetua" panose="02020502060401020303" pitchFamily="18" charset="0"/>
              </a:rPr>
              <a:t> and j: " + </a:t>
            </a:r>
            <a:r>
              <a:rPr lang="en-US" altLang="en-US" sz="2000" dirty="0" err="1">
                <a:latin typeface="Perpetua" panose="02020502060401020303" pitchFamily="18" charset="0"/>
              </a:rPr>
              <a:t>i</a:t>
            </a:r>
            <a:r>
              <a:rPr lang="en-US" altLang="en-US" sz="2000" dirty="0">
                <a:latin typeface="Perpetua" panose="02020502060401020303" pitchFamily="18" charset="0"/>
              </a:rPr>
              <a:t> + " " + j);</a:t>
            </a:r>
          </a:p>
          <a:p>
            <a:pPr>
              <a:buNone/>
            </a:pPr>
            <a:r>
              <a:rPr lang="en-US" altLang="en-US" sz="2000" dirty="0">
                <a:latin typeface="Perpetua" panose="02020502060401020303" pitchFamily="18" charset="0"/>
              </a:rPr>
              <a:t>	   }</a:t>
            </a:r>
          </a:p>
          <a:p>
            <a:pPr>
              <a:buNone/>
            </a:pPr>
            <a:r>
              <a:rPr lang="en-US" altLang="en-US" sz="2000" dirty="0">
                <a:latin typeface="Perpetua" panose="02020502060401020303" pitchFamily="18" charset="0"/>
              </a:rPr>
              <a:t>}</a:t>
            </a:r>
          </a:p>
          <a:p>
            <a:pPr>
              <a:buNone/>
            </a:pPr>
            <a:r>
              <a:rPr lang="en-US" altLang="en-US" sz="2000" dirty="0">
                <a:latin typeface="Perpetua" panose="02020502060401020303" pitchFamily="18" charset="0"/>
              </a:rPr>
              <a:t>class B </a:t>
            </a:r>
            <a:r>
              <a:rPr lang="en-US" altLang="en-US" sz="2000" dirty="0">
                <a:solidFill>
                  <a:srgbClr val="FF0000"/>
                </a:solidFill>
                <a:latin typeface="Perpetua" panose="02020502060401020303" pitchFamily="18" charset="0"/>
              </a:rPr>
              <a:t>extends</a:t>
            </a:r>
            <a:r>
              <a:rPr lang="en-US" altLang="en-US" sz="2000" dirty="0">
                <a:latin typeface="Perpetua" panose="02020502060401020303" pitchFamily="18" charset="0"/>
              </a:rPr>
              <a:t> A </a:t>
            </a:r>
          </a:p>
          <a:p>
            <a:pPr>
              <a:buNone/>
            </a:pPr>
            <a:r>
              <a:rPr lang="en-US" altLang="en-US" sz="2000" dirty="0">
                <a:latin typeface="Perpetua" panose="02020502060401020303" pitchFamily="18" charset="0"/>
              </a:rPr>
              <a:t>{	</a:t>
            </a:r>
          </a:p>
          <a:p>
            <a:pPr>
              <a:buNone/>
            </a:pPr>
            <a:r>
              <a:rPr lang="en-US" altLang="en-US" sz="2000" dirty="0">
                <a:latin typeface="Perpetua" panose="02020502060401020303" pitchFamily="18" charset="0"/>
              </a:rPr>
              <a:t>	int k;</a:t>
            </a:r>
          </a:p>
          <a:p>
            <a:pPr>
              <a:buNone/>
            </a:pPr>
            <a:r>
              <a:rPr lang="en-US" altLang="en-US" sz="2000" dirty="0">
                <a:latin typeface="Perpetua" panose="02020502060401020303" pitchFamily="18" charset="0"/>
              </a:rPr>
              <a:t>	void </a:t>
            </a:r>
            <a:r>
              <a:rPr lang="en-US" altLang="en-US" sz="2000" dirty="0" err="1">
                <a:latin typeface="Perpetua" panose="02020502060401020303" pitchFamily="18" charset="0"/>
              </a:rPr>
              <a:t>showk</a:t>
            </a:r>
            <a:r>
              <a:rPr lang="en-US" altLang="en-US" sz="2000" dirty="0">
                <a:latin typeface="Perpetua" panose="02020502060401020303" pitchFamily="18" charset="0"/>
              </a:rPr>
              <a:t>() </a:t>
            </a:r>
          </a:p>
          <a:p>
            <a:pPr>
              <a:buNone/>
            </a:pPr>
            <a:r>
              <a:rPr lang="en-US" altLang="en-US" sz="2000" dirty="0">
                <a:latin typeface="Perpetua" panose="02020502060401020303" pitchFamily="18" charset="0"/>
              </a:rPr>
              <a:t>	{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("k: " + k);</a:t>
            </a:r>
          </a:p>
          <a:p>
            <a:pPr>
              <a:buNone/>
            </a:pPr>
            <a:r>
              <a:rPr lang="en-US" altLang="en-US" sz="2000" dirty="0">
                <a:latin typeface="Perpetua" panose="02020502060401020303" pitchFamily="18" charset="0"/>
              </a:rPr>
              <a:t>	}</a:t>
            </a:r>
          </a:p>
          <a:p>
            <a:pPr>
              <a:buNone/>
            </a:pPr>
            <a:r>
              <a:rPr lang="en-US" altLang="en-US" sz="2000" dirty="0">
                <a:latin typeface="Perpetua" panose="02020502060401020303" pitchFamily="18" charset="0"/>
              </a:rPr>
              <a:t>	void sum() </a:t>
            </a:r>
          </a:p>
          <a:p>
            <a:pPr>
              <a:buNone/>
            </a:pPr>
            <a:r>
              <a:rPr lang="en-US" altLang="en-US" sz="2000" dirty="0">
                <a:latin typeface="Perpetua" panose="02020502060401020303" pitchFamily="18" charset="0"/>
              </a:rPr>
              <a:t>    {</a:t>
            </a:r>
          </a:p>
          <a:p>
            <a:pPr>
              <a:buNone/>
            </a:pP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a:t>
            </a:r>
            <a:r>
              <a:rPr lang="en-US" altLang="en-US" sz="2000" dirty="0" err="1">
                <a:latin typeface="Perpetua" panose="02020502060401020303" pitchFamily="18" charset="0"/>
              </a:rPr>
              <a:t>i+j+k</a:t>
            </a:r>
            <a:r>
              <a:rPr lang="en-US" altLang="en-US" sz="2000" dirty="0">
                <a:latin typeface="Perpetua" panose="02020502060401020303" pitchFamily="18" charset="0"/>
              </a:rPr>
              <a:t>: " + (</a:t>
            </a:r>
            <a:r>
              <a:rPr lang="en-US" altLang="en-US" sz="2000" dirty="0" err="1">
                <a:latin typeface="Perpetua" panose="02020502060401020303" pitchFamily="18" charset="0"/>
              </a:rPr>
              <a:t>i+j+k</a:t>
            </a:r>
            <a:r>
              <a:rPr lang="en-US" altLang="en-US" sz="2000" dirty="0">
                <a:latin typeface="Perpetua" panose="02020502060401020303" pitchFamily="18" charset="0"/>
              </a:rPr>
              <a:t>));</a:t>
            </a:r>
          </a:p>
          <a:p>
            <a:pPr>
              <a:buNone/>
            </a:pPr>
            <a:r>
              <a:rPr lang="en-US" altLang="en-US" sz="2000" dirty="0">
                <a:latin typeface="Perpetua" panose="02020502060401020303" pitchFamily="18" charset="0"/>
              </a:rPr>
              <a:t>	}</a:t>
            </a:r>
          </a:p>
          <a:p>
            <a:pPr>
              <a:buNone/>
            </a:pPr>
            <a:r>
              <a:rPr lang="en-US" altLang="en-US" sz="2000" dirty="0">
                <a:latin typeface="Perpetua" panose="02020502060401020303" pitchFamily="18" charset="0"/>
              </a:rPr>
              <a:t>}</a:t>
            </a:r>
          </a:p>
          <a:p>
            <a:endParaRPr lang="en-US" altLang="en-US" sz="2000" dirty="0">
              <a:latin typeface="Perpetua" panose="02020502060401020303" pitchFamily="18" charset="0"/>
            </a:endParaRPr>
          </a:p>
        </p:txBody>
      </p:sp>
      <p:sp>
        <p:nvSpPr>
          <p:cNvPr id="4" name="Footer Placeholder 3">
            <a:extLst>
              <a:ext uri="{FF2B5EF4-FFF2-40B4-BE49-F238E27FC236}">
                <a16:creationId xmlns:a16="http://schemas.microsoft.com/office/drawing/2014/main" id="{0896D80C-7BB2-4598-ACA4-A7DBE8674924}"/>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302BCA9F-2476-404E-8D71-F484B901F37C}"/>
              </a:ext>
            </a:extLst>
          </p:cNvPr>
          <p:cNvSpPr>
            <a:spLocks noGrp="1"/>
          </p:cNvSpPr>
          <p:nvPr>
            <p:ph type="sldNum" sz="quarter" idx="12"/>
          </p:nvPr>
        </p:nvSpPr>
        <p:spPr/>
        <p:txBody>
          <a:bodyPr/>
          <a:lstStyle/>
          <a:p>
            <a:fld id="{5FA48C45-9521-491C-91CF-B3D0F067F577}" type="slidenum">
              <a:rPr lang="en-IN" smtClean="0"/>
              <a:t>4</a:t>
            </a:fld>
            <a:endParaRPr lang="en-IN"/>
          </a:p>
        </p:txBody>
      </p:sp>
    </p:spTree>
    <p:extLst>
      <p:ext uri="{BB962C8B-B14F-4D97-AF65-F5344CB8AC3E}">
        <p14:creationId xmlns:p14="http://schemas.microsoft.com/office/powerpoint/2010/main" val="36737841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62D4AD6-26A4-43AC-AA41-192D4BECA439}"/>
              </a:ext>
            </a:extLst>
          </p:cNvPr>
          <p:cNvSpPr txBox="1">
            <a:spLocks/>
          </p:cNvSpPr>
          <p:nvPr/>
        </p:nvSpPr>
        <p:spPr bwMode="auto">
          <a:xfrm>
            <a:off x="271462" y="685006"/>
            <a:ext cx="11558588" cy="5334000"/>
          </a:xfrm>
          <a:prstGeom prst="rect">
            <a:avLst/>
          </a:prstGeom>
          <a:noFill/>
          <a:ln w="9525">
            <a:noFill/>
            <a:miter lim="800000"/>
            <a:headEnd/>
            <a:tailEnd/>
          </a:ln>
        </p:spPr>
        <p:txBody>
          <a:bodyPr lIns="0" rIns="0"/>
          <a:lstStyle/>
          <a:p>
            <a:pPr marL="190500" indent="-190500" algn="just">
              <a:spcBef>
                <a:spcPct val="40000"/>
              </a:spcBef>
              <a:buClr>
                <a:schemeClr val="accent1"/>
              </a:buClr>
              <a:buFont typeface="Wingdings" pitchFamily="2" charset="2"/>
              <a:buChar char="§"/>
              <a:defRPr/>
            </a:pPr>
            <a:r>
              <a:rPr lang="en-US" sz="2000" kern="0" dirty="0">
                <a:latin typeface="Perpetua" panose="02020502060401020303" pitchFamily="18" charset="0"/>
              </a:rPr>
              <a:t>The mechanism by which a call to an overridden method is resolved at runtime , rather than compile time is known as dynamic method dispatch.</a:t>
            </a:r>
          </a:p>
          <a:p>
            <a:pPr marL="190500" indent="-190500" algn="just">
              <a:spcBef>
                <a:spcPct val="40000"/>
              </a:spcBef>
              <a:buClr>
                <a:schemeClr val="accent1"/>
              </a:buClr>
              <a:buFont typeface="Wingdings" pitchFamily="2" charset="2"/>
              <a:buChar char="§"/>
              <a:defRPr/>
            </a:pPr>
            <a:r>
              <a:rPr lang="en-US" sz="2000" kern="0" dirty="0">
                <a:solidFill>
                  <a:srgbClr val="FF0000"/>
                </a:solidFill>
                <a:latin typeface="Perpetua" panose="02020502060401020303" pitchFamily="18" charset="0"/>
              </a:rPr>
              <a:t>It is the type of the object being referred to (not the type of the reference variable) that determines which version of an overridden method will be executed.</a:t>
            </a:r>
          </a:p>
          <a:p>
            <a:pPr marL="190500" indent="-190500" algn="just">
              <a:spcBef>
                <a:spcPct val="40000"/>
              </a:spcBef>
              <a:buClr>
                <a:schemeClr val="accent1"/>
              </a:buClr>
              <a:defRPr/>
            </a:pPr>
            <a:r>
              <a:rPr lang="en-US" sz="2000" kern="0" dirty="0">
                <a:latin typeface="Perpetua" panose="02020502060401020303" pitchFamily="18" charset="0"/>
              </a:rPr>
              <a:t>	</a:t>
            </a:r>
            <a:r>
              <a:rPr lang="en-US" sz="1600" kern="0" dirty="0">
                <a:latin typeface="Perpetua" panose="02020502060401020303" pitchFamily="18" charset="0"/>
              </a:rPr>
              <a:t>class A</a:t>
            </a:r>
          </a:p>
          <a:p>
            <a:pPr marL="190500" indent="-190500" algn="just">
              <a:spcBef>
                <a:spcPct val="40000"/>
              </a:spcBef>
              <a:buClr>
                <a:schemeClr val="accent1"/>
              </a:buClr>
              <a:defRPr/>
            </a:pPr>
            <a:r>
              <a:rPr lang="en-US" sz="1600" kern="0" dirty="0">
                <a:latin typeface="Perpetua" panose="02020502060401020303" pitchFamily="18" charset="0"/>
              </a:rPr>
              <a:t> 	{	</a:t>
            </a:r>
          </a:p>
          <a:p>
            <a:pPr marL="190500" indent="-190500" algn="just">
              <a:spcBef>
                <a:spcPct val="40000"/>
              </a:spcBef>
              <a:buClr>
                <a:schemeClr val="accent1"/>
              </a:buClr>
              <a:defRPr/>
            </a:pPr>
            <a:r>
              <a:rPr lang="en-US" sz="1600" kern="0" dirty="0">
                <a:latin typeface="Perpetua" panose="02020502060401020303" pitchFamily="18" charset="0"/>
              </a:rPr>
              <a:t>		void </a:t>
            </a:r>
            <a:r>
              <a:rPr lang="en-US" sz="1600" kern="0" dirty="0" err="1">
                <a:latin typeface="Perpetua" panose="02020502060401020303" pitchFamily="18" charset="0"/>
              </a:rPr>
              <a:t>callme</a:t>
            </a:r>
            <a:r>
              <a:rPr lang="en-US" sz="1600" kern="0" dirty="0">
                <a:latin typeface="Perpetua" panose="02020502060401020303" pitchFamily="18" charset="0"/>
              </a:rPr>
              <a:t>() </a:t>
            </a:r>
          </a:p>
          <a:p>
            <a:pPr marL="190500" indent="-190500" algn="just">
              <a:spcBef>
                <a:spcPct val="40000"/>
              </a:spcBef>
              <a:buClr>
                <a:schemeClr val="accent1"/>
              </a:buClr>
              <a:defRPr/>
            </a:pPr>
            <a:r>
              <a:rPr lang="en-US" sz="1600" kern="0" dirty="0">
                <a:latin typeface="Perpetua" panose="02020502060401020303" pitchFamily="18" charset="0"/>
              </a:rPr>
              <a:t>	 	{	</a:t>
            </a:r>
            <a:r>
              <a:rPr lang="en-US" sz="1600" kern="0" dirty="0" err="1">
                <a:latin typeface="Perpetua" panose="02020502060401020303" pitchFamily="18" charset="0"/>
              </a:rPr>
              <a:t>System.out.println</a:t>
            </a:r>
            <a:r>
              <a:rPr lang="en-US" sz="1600" kern="0" dirty="0">
                <a:latin typeface="Perpetua" panose="02020502060401020303" pitchFamily="18" charset="0"/>
              </a:rPr>
              <a:t>(“Inside  A’s  </a:t>
            </a:r>
            <a:r>
              <a:rPr lang="en-US" sz="1600" kern="0" dirty="0" err="1">
                <a:latin typeface="Perpetua" panose="02020502060401020303" pitchFamily="18" charset="0"/>
              </a:rPr>
              <a:t>callme</a:t>
            </a:r>
            <a:r>
              <a:rPr lang="en-US" sz="1600" kern="0" dirty="0">
                <a:latin typeface="Perpetua" panose="02020502060401020303" pitchFamily="18" charset="0"/>
              </a:rPr>
              <a:t>  method”);</a:t>
            </a:r>
          </a:p>
          <a:p>
            <a:pPr marL="190500" indent="-190500" algn="just">
              <a:spcBef>
                <a:spcPct val="40000"/>
              </a:spcBef>
              <a:buClr>
                <a:schemeClr val="accent1"/>
              </a:buClr>
              <a:defRPr/>
            </a:pPr>
            <a:r>
              <a:rPr lang="en-US" sz="1600" kern="0" dirty="0">
                <a:latin typeface="Perpetua" panose="02020502060401020303" pitchFamily="18" charset="0"/>
              </a:rPr>
              <a:t>	 	}</a:t>
            </a:r>
          </a:p>
          <a:p>
            <a:pPr marL="190500" indent="-190500" algn="just">
              <a:spcBef>
                <a:spcPct val="40000"/>
              </a:spcBef>
              <a:buClr>
                <a:schemeClr val="accent1"/>
              </a:buClr>
              <a:defRPr/>
            </a:pPr>
            <a:r>
              <a:rPr lang="en-US" sz="1600" kern="0" dirty="0">
                <a:latin typeface="Perpetua" panose="02020502060401020303" pitchFamily="18" charset="0"/>
              </a:rPr>
              <a:t>    }</a:t>
            </a:r>
          </a:p>
          <a:p>
            <a:pPr marL="190500" indent="-190500" algn="just">
              <a:spcBef>
                <a:spcPct val="40000"/>
              </a:spcBef>
              <a:buClr>
                <a:schemeClr val="accent1"/>
              </a:buClr>
              <a:defRPr/>
            </a:pPr>
            <a:r>
              <a:rPr lang="en-US" sz="1600" kern="0" dirty="0">
                <a:latin typeface="Perpetua" panose="02020502060401020303" pitchFamily="18" charset="0"/>
              </a:rPr>
              <a:t>   class B extends A</a:t>
            </a:r>
          </a:p>
          <a:p>
            <a:pPr marL="190500" indent="-190500" algn="just">
              <a:spcBef>
                <a:spcPct val="40000"/>
              </a:spcBef>
              <a:buClr>
                <a:schemeClr val="accent1"/>
              </a:buClr>
              <a:defRPr/>
            </a:pPr>
            <a:r>
              <a:rPr lang="en-US" sz="1600" kern="0" dirty="0">
                <a:latin typeface="Perpetua" panose="02020502060401020303" pitchFamily="18" charset="0"/>
              </a:rPr>
              <a:t>  { </a:t>
            </a:r>
          </a:p>
          <a:p>
            <a:pPr marL="190500" indent="-190500" algn="just">
              <a:spcBef>
                <a:spcPct val="40000"/>
              </a:spcBef>
              <a:buClr>
                <a:schemeClr val="accent1"/>
              </a:buClr>
              <a:defRPr/>
            </a:pPr>
            <a:r>
              <a:rPr lang="en-US" sz="1600" kern="0" dirty="0">
                <a:latin typeface="Perpetua" panose="02020502060401020303" pitchFamily="18" charset="0"/>
              </a:rPr>
              <a:t>		//override </a:t>
            </a:r>
            <a:r>
              <a:rPr lang="en-US" sz="1600" kern="0" dirty="0" err="1">
                <a:latin typeface="Perpetua" panose="02020502060401020303" pitchFamily="18" charset="0"/>
              </a:rPr>
              <a:t>callme</a:t>
            </a:r>
            <a:r>
              <a:rPr lang="en-US" sz="1600" kern="0" dirty="0">
                <a:latin typeface="Perpetua" panose="02020502060401020303" pitchFamily="18" charset="0"/>
              </a:rPr>
              <a:t>()</a:t>
            </a:r>
          </a:p>
          <a:p>
            <a:pPr marL="190500" indent="-190500" algn="just">
              <a:spcBef>
                <a:spcPct val="40000"/>
              </a:spcBef>
              <a:buClr>
                <a:schemeClr val="accent1"/>
              </a:buClr>
              <a:defRPr/>
            </a:pPr>
            <a:r>
              <a:rPr lang="en-US" sz="1600" kern="0" dirty="0">
                <a:latin typeface="Perpetua" panose="02020502060401020303" pitchFamily="18" charset="0"/>
              </a:rPr>
              <a:t>		void </a:t>
            </a:r>
            <a:r>
              <a:rPr lang="en-US" sz="1600" kern="0" dirty="0" err="1">
                <a:latin typeface="Perpetua" panose="02020502060401020303" pitchFamily="18" charset="0"/>
              </a:rPr>
              <a:t>callme</a:t>
            </a:r>
            <a:r>
              <a:rPr lang="en-US" sz="1600" kern="0" dirty="0">
                <a:latin typeface="Perpetua" panose="02020502060401020303" pitchFamily="18" charset="0"/>
              </a:rPr>
              <a:t>()</a:t>
            </a:r>
          </a:p>
          <a:p>
            <a:pPr marL="190500" indent="-190500" algn="just">
              <a:spcBef>
                <a:spcPct val="40000"/>
              </a:spcBef>
              <a:buClr>
                <a:schemeClr val="accent1"/>
              </a:buClr>
              <a:defRPr/>
            </a:pPr>
            <a:r>
              <a:rPr lang="en-US" sz="1600" kern="0" dirty="0">
                <a:latin typeface="Perpetua" panose="02020502060401020303" pitchFamily="18" charset="0"/>
              </a:rPr>
              <a:t>		  {	</a:t>
            </a:r>
            <a:r>
              <a:rPr lang="en-US" sz="1600" kern="0" dirty="0" err="1">
                <a:latin typeface="Perpetua" panose="02020502060401020303" pitchFamily="18" charset="0"/>
              </a:rPr>
              <a:t>System.out.println</a:t>
            </a:r>
            <a:r>
              <a:rPr lang="en-US" sz="1600" kern="0" dirty="0">
                <a:latin typeface="Perpetua" panose="02020502060401020303" pitchFamily="18" charset="0"/>
              </a:rPr>
              <a:t>(“Inside  B’s  </a:t>
            </a:r>
            <a:r>
              <a:rPr lang="en-US" sz="1600" kern="0" dirty="0" err="1">
                <a:latin typeface="Perpetua" panose="02020502060401020303" pitchFamily="18" charset="0"/>
              </a:rPr>
              <a:t>callme</a:t>
            </a:r>
            <a:r>
              <a:rPr lang="en-US" sz="1600" kern="0" dirty="0">
                <a:latin typeface="Perpetua" panose="02020502060401020303" pitchFamily="18" charset="0"/>
              </a:rPr>
              <a:t>   method”);</a:t>
            </a:r>
          </a:p>
          <a:p>
            <a:pPr marL="190500" indent="-190500" algn="just">
              <a:spcBef>
                <a:spcPct val="40000"/>
              </a:spcBef>
              <a:buClr>
                <a:schemeClr val="accent1"/>
              </a:buClr>
              <a:defRPr/>
            </a:pPr>
            <a:r>
              <a:rPr lang="en-US" sz="1600" kern="0" dirty="0">
                <a:latin typeface="Perpetua" panose="02020502060401020303" pitchFamily="18" charset="0"/>
              </a:rPr>
              <a:t>		}</a:t>
            </a:r>
          </a:p>
          <a:p>
            <a:pPr marL="190500" indent="-190500" algn="just">
              <a:spcBef>
                <a:spcPct val="40000"/>
              </a:spcBef>
              <a:buClr>
                <a:schemeClr val="accent1"/>
              </a:buClr>
              <a:defRPr/>
            </a:pPr>
            <a:r>
              <a:rPr lang="en-US" sz="1600" kern="0" dirty="0">
                <a:latin typeface="Perpetua" panose="02020502060401020303" pitchFamily="18" charset="0"/>
              </a:rPr>
              <a:t>  } </a:t>
            </a:r>
          </a:p>
          <a:p>
            <a:pPr marL="190500" indent="-190500" algn="just">
              <a:spcBef>
                <a:spcPct val="40000"/>
              </a:spcBef>
              <a:buClr>
                <a:schemeClr val="accent1"/>
              </a:buClr>
              <a:defRPr/>
            </a:pPr>
            <a:r>
              <a:rPr lang="en-US" sz="1600" kern="0" dirty="0">
                <a:latin typeface="Perpetua" panose="02020502060401020303" pitchFamily="18" charset="0"/>
              </a:rPr>
              <a:t>  </a:t>
            </a:r>
          </a:p>
        </p:txBody>
      </p:sp>
      <p:sp>
        <p:nvSpPr>
          <p:cNvPr id="112643" name="Title 1">
            <a:extLst>
              <a:ext uri="{FF2B5EF4-FFF2-40B4-BE49-F238E27FC236}">
                <a16:creationId xmlns:a16="http://schemas.microsoft.com/office/drawing/2014/main" id="{DC1AEB04-E486-4931-A909-AF87B0FD3C0B}"/>
              </a:ext>
            </a:extLst>
          </p:cNvPr>
          <p:cNvSpPr>
            <a:spLocks noGrp="1" noChangeArrowheads="1"/>
          </p:cNvSpPr>
          <p:nvPr>
            <p:ph type="title"/>
          </p:nvPr>
        </p:nvSpPr>
        <p:spPr>
          <a:xfrm>
            <a:off x="195262" y="276225"/>
            <a:ext cx="8610600" cy="304800"/>
          </a:xfrm>
        </p:spPr>
        <p:txBody>
          <a:bodyPr>
            <a:noAutofit/>
          </a:bodyPr>
          <a:lstStyle/>
          <a:p>
            <a:pPr eaLnBrk="1" hangingPunct="1"/>
            <a:r>
              <a:rPr lang="en-US" altLang="en-US" sz="2800" b="1" dirty="0">
                <a:latin typeface="Perpetua" panose="02020502060401020303" pitchFamily="18" charset="0"/>
              </a:rPr>
              <a:t>Dynamic method dispatch</a:t>
            </a:r>
          </a:p>
        </p:txBody>
      </p:sp>
      <p:sp>
        <p:nvSpPr>
          <p:cNvPr id="2" name="Footer Placeholder 1">
            <a:extLst>
              <a:ext uri="{FF2B5EF4-FFF2-40B4-BE49-F238E27FC236}">
                <a16:creationId xmlns:a16="http://schemas.microsoft.com/office/drawing/2014/main" id="{FBF583E9-5614-4E26-916C-EB691DA0C87A}"/>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4B19AF8E-E71E-4D27-AC0C-95B8D54D99CF}"/>
              </a:ext>
            </a:extLst>
          </p:cNvPr>
          <p:cNvSpPr>
            <a:spLocks noGrp="1"/>
          </p:cNvSpPr>
          <p:nvPr>
            <p:ph type="sldNum" sz="quarter" idx="12"/>
          </p:nvPr>
        </p:nvSpPr>
        <p:spPr/>
        <p:txBody>
          <a:bodyPr/>
          <a:lstStyle/>
          <a:p>
            <a:fld id="{5FA48C45-9521-491C-91CF-B3D0F067F577}" type="slidenum">
              <a:rPr lang="en-IN" smtClean="0"/>
              <a:t>40</a:t>
            </a:fld>
            <a:endParaRPr lang="en-I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Content Placeholder 2">
            <a:extLst>
              <a:ext uri="{FF2B5EF4-FFF2-40B4-BE49-F238E27FC236}">
                <a16:creationId xmlns:a16="http://schemas.microsoft.com/office/drawing/2014/main" id="{2FD6032C-8579-4C58-A373-A3985743E55C}"/>
              </a:ext>
            </a:extLst>
          </p:cNvPr>
          <p:cNvSpPr>
            <a:spLocks noGrp="1" noChangeArrowheads="1"/>
          </p:cNvSpPr>
          <p:nvPr>
            <p:ph idx="1"/>
          </p:nvPr>
        </p:nvSpPr>
        <p:spPr>
          <a:xfrm>
            <a:off x="142875" y="85721"/>
            <a:ext cx="8458200" cy="5105400"/>
          </a:xfrm>
        </p:spPr>
        <p:txBody>
          <a:bodyPr>
            <a:noAutofit/>
          </a:bodyPr>
          <a:lstStyle/>
          <a:p>
            <a:pPr marL="0" indent="0" algn="just">
              <a:spcBef>
                <a:spcPct val="40000"/>
              </a:spcBef>
              <a:buClr>
                <a:schemeClr val="accent1"/>
              </a:buClr>
              <a:buNone/>
              <a:defRPr/>
            </a:pPr>
            <a:r>
              <a:rPr lang="en-US" sz="1600" kern="0" dirty="0"/>
              <a:t>class C extends B </a:t>
            </a:r>
          </a:p>
          <a:p>
            <a:pPr marL="0" indent="0" algn="just">
              <a:spcBef>
                <a:spcPct val="40000"/>
              </a:spcBef>
              <a:buClr>
                <a:schemeClr val="accent1"/>
              </a:buClr>
              <a:buNone/>
              <a:defRPr/>
            </a:pPr>
            <a:r>
              <a:rPr lang="en-US" sz="1600" kern="0" dirty="0"/>
              <a:t>  {             //override </a:t>
            </a:r>
            <a:r>
              <a:rPr lang="en-US" sz="1600" kern="0" dirty="0" err="1"/>
              <a:t>callme</a:t>
            </a:r>
            <a:r>
              <a:rPr lang="en-US" sz="1600" kern="0" dirty="0"/>
              <a:t>()</a:t>
            </a:r>
          </a:p>
          <a:p>
            <a:pPr marL="0" indent="0" algn="just">
              <a:spcBef>
                <a:spcPct val="40000"/>
              </a:spcBef>
              <a:buClr>
                <a:schemeClr val="accent1"/>
              </a:buClr>
              <a:buNone/>
              <a:defRPr/>
            </a:pPr>
            <a:r>
              <a:rPr lang="en-US" sz="1600" kern="0" dirty="0"/>
              <a:t>	          void </a:t>
            </a:r>
            <a:r>
              <a:rPr lang="en-US" sz="1600" kern="0" dirty="0" err="1"/>
              <a:t>callme</a:t>
            </a:r>
            <a:r>
              <a:rPr lang="en-US" sz="1600" kern="0" dirty="0"/>
              <a:t>()</a:t>
            </a:r>
          </a:p>
          <a:p>
            <a:pPr marL="0" indent="0" algn="just">
              <a:spcBef>
                <a:spcPct val="40000"/>
              </a:spcBef>
              <a:buClr>
                <a:schemeClr val="accent1"/>
              </a:buClr>
              <a:buNone/>
              <a:defRPr/>
            </a:pPr>
            <a:r>
              <a:rPr lang="en-US" sz="1600" kern="0" dirty="0"/>
              <a:t>	         {	</a:t>
            </a:r>
            <a:r>
              <a:rPr lang="en-US" sz="1600" kern="0" dirty="0" err="1"/>
              <a:t>System.out.println</a:t>
            </a:r>
            <a:r>
              <a:rPr lang="en-US" sz="1600" kern="0" dirty="0"/>
              <a:t>(“Inside  C’s  </a:t>
            </a:r>
            <a:r>
              <a:rPr lang="en-US" sz="1600" kern="0" dirty="0" err="1"/>
              <a:t>callme</a:t>
            </a:r>
            <a:r>
              <a:rPr lang="en-US" sz="1600" kern="0" dirty="0"/>
              <a:t>  method”);</a:t>
            </a:r>
          </a:p>
          <a:p>
            <a:pPr marL="0" indent="0" algn="just">
              <a:spcBef>
                <a:spcPct val="40000"/>
              </a:spcBef>
              <a:buClr>
                <a:schemeClr val="accent1"/>
              </a:buClr>
              <a:buNone/>
              <a:defRPr/>
            </a:pPr>
            <a:r>
              <a:rPr lang="en-US" sz="1600" kern="0" dirty="0"/>
              <a:t>	        }</a:t>
            </a:r>
          </a:p>
          <a:p>
            <a:pPr marL="0" indent="0" algn="just">
              <a:spcBef>
                <a:spcPct val="40000"/>
              </a:spcBef>
              <a:buClr>
                <a:schemeClr val="accent1"/>
              </a:buClr>
              <a:buNone/>
              <a:defRPr/>
            </a:pPr>
            <a:r>
              <a:rPr lang="en-US" sz="1600" kern="0" dirty="0"/>
              <a:t>  }</a:t>
            </a:r>
          </a:p>
          <a:p>
            <a:pPr eaLnBrk="1" hangingPunct="1">
              <a:buFontTx/>
              <a:buNone/>
            </a:pPr>
            <a:r>
              <a:rPr lang="en-US" altLang="en-US" sz="1600" dirty="0"/>
              <a:t>class Dispatch</a:t>
            </a:r>
          </a:p>
          <a:p>
            <a:pPr eaLnBrk="1" hangingPunct="1">
              <a:buFontTx/>
              <a:buNone/>
            </a:pPr>
            <a:r>
              <a:rPr lang="en-US" altLang="en-US" sz="1600" dirty="0"/>
              <a:t> {	   </a:t>
            </a:r>
          </a:p>
          <a:p>
            <a:pPr eaLnBrk="1" hangingPunct="1">
              <a:buFontTx/>
              <a:buNone/>
            </a:pPr>
            <a:r>
              <a:rPr lang="en-US" altLang="en-US" sz="1600" dirty="0"/>
              <a:t>        public static void main(String </a:t>
            </a:r>
            <a:r>
              <a:rPr lang="en-US" altLang="en-US" sz="1600" dirty="0" err="1"/>
              <a:t>args</a:t>
            </a:r>
            <a:r>
              <a:rPr lang="en-US" altLang="en-US" sz="1600" dirty="0"/>
              <a:t>[])</a:t>
            </a:r>
          </a:p>
          <a:p>
            <a:pPr eaLnBrk="1" hangingPunct="1">
              <a:buFontTx/>
              <a:buNone/>
            </a:pPr>
            <a:r>
              <a:rPr lang="en-US" altLang="en-US" sz="1600" dirty="0"/>
              <a:t>	   {	A  </a:t>
            </a:r>
            <a:r>
              <a:rPr lang="en-US" altLang="en-US" sz="1600" dirty="0" err="1"/>
              <a:t>a</a:t>
            </a:r>
            <a:r>
              <a:rPr lang="en-US" altLang="en-US" sz="1600" dirty="0"/>
              <a:t> = new  A();    //object of type  A</a:t>
            </a:r>
          </a:p>
          <a:p>
            <a:pPr eaLnBrk="1" hangingPunct="1">
              <a:buFontTx/>
              <a:buNone/>
            </a:pPr>
            <a:r>
              <a:rPr lang="en-US" altLang="en-US" sz="1600" dirty="0"/>
              <a:t>		B  </a:t>
            </a:r>
            <a:r>
              <a:rPr lang="en-US" altLang="en-US" sz="1600" dirty="0" err="1"/>
              <a:t>b</a:t>
            </a:r>
            <a:r>
              <a:rPr lang="en-US" altLang="en-US" sz="1600" dirty="0"/>
              <a:t> = new  B();    //object of type   B</a:t>
            </a:r>
          </a:p>
          <a:p>
            <a:pPr eaLnBrk="1" hangingPunct="1">
              <a:buFontTx/>
              <a:buNone/>
            </a:pPr>
            <a:r>
              <a:rPr lang="en-US" altLang="en-US" sz="1600" dirty="0"/>
              <a:t>		C  c= new  C();    //object of type  C</a:t>
            </a:r>
          </a:p>
          <a:p>
            <a:pPr eaLnBrk="1" hangingPunct="1">
              <a:buFontTx/>
              <a:buNone/>
            </a:pPr>
            <a:r>
              <a:rPr lang="en-US" altLang="en-US" sz="1600" dirty="0"/>
              <a:t>		A  r;    //obtain a reference of type  A</a:t>
            </a:r>
          </a:p>
          <a:p>
            <a:pPr eaLnBrk="1" hangingPunct="1">
              <a:buFontTx/>
              <a:buNone/>
            </a:pPr>
            <a:r>
              <a:rPr lang="en-US" altLang="en-US" sz="1600" dirty="0"/>
              <a:t>		r = a;   // r refers to an A  object</a:t>
            </a:r>
          </a:p>
          <a:p>
            <a:pPr eaLnBrk="1" hangingPunct="1">
              <a:buFontTx/>
              <a:buNone/>
            </a:pPr>
            <a:r>
              <a:rPr lang="en-US" altLang="en-US" sz="1600" dirty="0"/>
              <a:t>		</a:t>
            </a:r>
            <a:r>
              <a:rPr lang="en-US" altLang="en-US" sz="1600" dirty="0" err="1"/>
              <a:t>r.callme</a:t>
            </a:r>
            <a:r>
              <a:rPr lang="en-US" altLang="en-US" sz="1600" dirty="0"/>
              <a:t>();  // calls  A’s version of </a:t>
            </a:r>
            <a:r>
              <a:rPr lang="en-US" altLang="en-US" sz="1600" dirty="0" err="1"/>
              <a:t>callme</a:t>
            </a:r>
            <a:endParaRPr lang="en-US" altLang="en-US" sz="1600" dirty="0"/>
          </a:p>
          <a:p>
            <a:pPr eaLnBrk="1" hangingPunct="1">
              <a:buFontTx/>
              <a:buNone/>
            </a:pPr>
            <a:r>
              <a:rPr lang="en-US" altLang="en-US" sz="1600" dirty="0"/>
              <a:t>		r = b;   // r refers to an B object</a:t>
            </a:r>
          </a:p>
          <a:p>
            <a:pPr eaLnBrk="1" hangingPunct="1">
              <a:buFontTx/>
              <a:buNone/>
            </a:pPr>
            <a:r>
              <a:rPr lang="en-US" altLang="en-US" sz="1600" dirty="0"/>
              <a:t>		</a:t>
            </a:r>
            <a:r>
              <a:rPr lang="en-US" altLang="en-US" sz="1600" dirty="0" err="1"/>
              <a:t>r.callme</a:t>
            </a:r>
            <a:r>
              <a:rPr lang="en-US" altLang="en-US" sz="1600" dirty="0"/>
              <a:t>();   // calls  B’s version of </a:t>
            </a:r>
            <a:r>
              <a:rPr lang="en-US" altLang="en-US" sz="1600" dirty="0" err="1"/>
              <a:t>callme</a:t>
            </a:r>
            <a:endParaRPr lang="en-US" altLang="en-US" sz="1600" dirty="0"/>
          </a:p>
          <a:p>
            <a:pPr eaLnBrk="1" hangingPunct="1">
              <a:buFontTx/>
              <a:buNone/>
            </a:pPr>
            <a:r>
              <a:rPr lang="en-US" altLang="en-US" sz="1600" dirty="0"/>
              <a:t>		r = c;   // r refers to an C object</a:t>
            </a:r>
          </a:p>
          <a:p>
            <a:pPr eaLnBrk="1" hangingPunct="1">
              <a:buFontTx/>
              <a:buNone/>
            </a:pPr>
            <a:r>
              <a:rPr lang="en-US" altLang="en-US" sz="1600" dirty="0"/>
              <a:t>		</a:t>
            </a:r>
            <a:r>
              <a:rPr lang="en-US" altLang="en-US" sz="1600" dirty="0" err="1"/>
              <a:t>r.callme</a:t>
            </a:r>
            <a:r>
              <a:rPr lang="en-US" altLang="en-US" sz="1600" dirty="0"/>
              <a:t>();   //calls  C’s version of </a:t>
            </a:r>
            <a:r>
              <a:rPr lang="en-US" altLang="en-US" sz="1600" dirty="0" err="1"/>
              <a:t>callme</a:t>
            </a:r>
            <a:endParaRPr lang="en-US" altLang="en-US" sz="1600" dirty="0"/>
          </a:p>
          <a:p>
            <a:pPr eaLnBrk="1" hangingPunct="1">
              <a:buFontTx/>
              <a:buNone/>
            </a:pPr>
            <a:r>
              <a:rPr lang="en-US" altLang="en-US" sz="1600" dirty="0"/>
              <a:t>	 } } </a:t>
            </a:r>
          </a:p>
          <a:p>
            <a:pPr eaLnBrk="1" hangingPunct="1"/>
            <a:endParaRPr lang="en-US" altLang="en-US" sz="1600" dirty="0"/>
          </a:p>
        </p:txBody>
      </p:sp>
      <p:sp>
        <p:nvSpPr>
          <p:cNvPr id="2" name="Footer Placeholder 1">
            <a:extLst>
              <a:ext uri="{FF2B5EF4-FFF2-40B4-BE49-F238E27FC236}">
                <a16:creationId xmlns:a16="http://schemas.microsoft.com/office/drawing/2014/main" id="{91B1EA06-EF47-43EC-8012-73649583D961}"/>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FF025BC8-97C3-48F1-9D1F-BD8505EC21DD}"/>
              </a:ext>
            </a:extLst>
          </p:cNvPr>
          <p:cNvSpPr>
            <a:spLocks noGrp="1"/>
          </p:cNvSpPr>
          <p:nvPr>
            <p:ph type="sldNum" sz="quarter" idx="12"/>
          </p:nvPr>
        </p:nvSpPr>
        <p:spPr/>
        <p:txBody>
          <a:bodyPr/>
          <a:lstStyle/>
          <a:p>
            <a:fld id="{5FA48C45-9521-491C-91CF-B3D0F067F577}" type="slidenum">
              <a:rPr lang="en-IN" smtClean="0"/>
              <a:t>41</a:t>
            </a:fld>
            <a:endParaRPr lang="en-I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Content Placeholder 2">
            <a:extLst>
              <a:ext uri="{FF2B5EF4-FFF2-40B4-BE49-F238E27FC236}">
                <a16:creationId xmlns:a16="http://schemas.microsoft.com/office/drawing/2014/main" id="{6C062EEF-335C-445C-B502-7442579A1511}"/>
              </a:ext>
            </a:extLst>
          </p:cNvPr>
          <p:cNvSpPr>
            <a:spLocks noGrp="1" noChangeArrowheads="1"/>
          </p:cNvSpPr>
          <p:nvPr>
            <p:ph idx="1"/>
          </p:nvPr>
        </p:nvSpPr>
        <p:spPr>
          <a:xfrm>
            <a:off x="271464" y="252413"/>
            <a:ext cx="8524875" cy="5299075"/>
          </a:xfrm>
        </p:spPr>
        <p:txBody>
          <a:bodyPr>
            <a:normAutofit/>
          </a:bodyPr>
          <a:lstStyle/>
          <a:p>
            <a:pPr>
              <a:buFont typeface="Wingdings" panose="05000000000000000000" pitchFamily="2" charset="2"/>
              <a:buNone/>
            </a:pPr>
            <a:r>
              <a:rPr lang="en-US" altLang="en-US" sz="2000" dirty="0"/>
              <a:t>Inside  A s  </a:t>
            </a:r>
            <a:r>
              <a:rPr lang="en-US" altLang="en-US" sz="2000" dirty="0" err="1"/>
              <a:t>callme</a:t>
            </a:r>
            <a:r>
              <a:rPr lang="en-US" altLang="en-US" sz="2000" dirty="0"/>
              <a:t>  method</a:t>
            </a:r>
          </a:p>
          <a:p>
            <a:pPr>
              <a:buFont typeface="Wingdings" panose="05000000000000000000" pitchFamily="2" charset="2"/>
              <a:buNone/>
            </a:pPr>
            <a:r>
              <a:rPr lang="en-US" altLang="en-US" sz="2000" dirty="0"/>
              <a:t>Inside  B s  </a:t>
            </a:r>
            <a:r>
              <a:rPr lang="en-US" altLang="en-US" sz="2000" dirty="0" err="1"/>
              <a:t>callme</a:t>
            </a:r>
            <a:r>
              <a:rPr lang="en-US" altLang="en-US" sz="2000" dirty="0"/>
              <a:t>   method</a:t>
            </a:r>
          </a:p>
          <a:p>
            <a:pPr>
              <a:buFont typeface="Wingdings" panose="05000000000000000000" pitchFamily="2" charset="2"/>
              <a:buNone/>
            </a:pPr>
            <a:r>
              <a:rPr lang="en-US" altLang="en-US" sz="2000" dirty="0"/>
              <a:t>Inside  C s  </a:t>
            </a:r>
            <a:r>
              <a:rPr lang="en-US" altLang="en-US" sz="2000" dirty="0" err="1"/>
              <a:t>callme</a:t>
            </a:r>
            <a:r>
              <a:rPr lang="en-US" altLang="en-US" sz="2000" dirty="0"/>
              <a:t>  method</a:t>
            </a:r>
          </a:p>
          <a:p>
            <a:pPr>
              <a:buFont typeface="Wingdings" panose="05000000000000000000" pitchFamily="2" charset="2"/>
              <a:buNone/>
            </a:pPr>
            <a:endParaRPr lang="en-US" altLang="en-US" sz="2000" dirty="0"/>
          </a:p>
        </p:txBody>
      </p:sp>
      <p:sp>
        <p:nvSpPr>
          <p:cNvPr id="2" name="Footer Placeholder 1">
            <a:extLst>
              <a:ext uri="{FF2B5EF4-FFF2-40B4-BE49-F238E27FC236}">
                <a16:creationId xmlns:a16="http://schemas.microsoft.com/office/drawing/2014/main" id="{256E5738-6ADF-40A7-8CB9-59EC72969FF3}"/>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1C0A8909-F20D-4532-B590-AE4CFBE0AEEF}"/>
              </a:ext>
            </a:extLst>
          </p:cNvPr>
          <p:cNvSpPr>
            <a:spLocks noGrp="1"/>
          </p:cNvSpPr>
          <p:nvPr>
            <p:ph type="sldNum" sz="quarter" idx="12"/>
          </p:nvPr>
        </p:nvSpPr>
        <p:spPr/>
        <p:txBody>
          <a:bodyPr/>
          <a:lstStyle/>
          <a:p>
            <a:fld id="{5FA48C45-9521-491C-91CF-B3D0F067F577}" type="slidenum">
              <a:rPr lang="en-IN" smtClean="0"/>
              <a:t>42</a:t>
            </a:fld>
            <a:endParaRPr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Content Placeholder 2">
            <a:extLst>
              <a:ext uri="{FF2B5EF4-FFF2-40B4-BE49-F238E27FC236}">
                <a16:creationId xmlns:a16="http://schemas.microsoft.com/office/drawing/2014/main" id="{E2E0F78E-2BBE-4500-B28C-2A43D90B1BDA}"/>
              </a:ext>
            </a:extLst>
          </p:cNvPr>
          <p:cNvSpPr>
            <a:spLocks noGrp="1" noChangeArrowheads="1"/>
          </p:cNvSpPr>
          <p:nvPr>
            <p:ph idx="1"/>
          </p:nvPr>
        </p:nvSpPr>
        <p:spPr>
          <a:xfrm>
            <a:off x="433386" y="809625"/>
            <a:ext cx="11353801" cy="4648200"/>
          </a:xfrm>
        </p:spPr>
        <p:txBody>
          <a:bodyPr>
            <a:noAutofit/>
          </a:bodyPr>
          <a:lstStyle/>
          <a:p>
            <a:pPr algn="just" eaLnBrk="1" hangingPunct="1">
              <a:buFontTx/>
              <a:buNone/>
            </a:pPr>
            <a:r>
              <a:rPr lang="en-US" altLang="en-US" sz="2400" dirty="0">
                <a:latin typeface="Perpetua" panose="02020502060401020303" pitchFamily="18" charset="0"/>
              </a:rPr>
              <a:t>All methods and variables can be overridden by default  in subclasses. If we wish to prevent  subclasses from overriding  the members of the superclass, we can declared them as final using  the keyword final.</a:t>
            </a:r>
          </a:p>
          <a:p>
            <a:pPr algn="just" eaLnBrk="1" hangingPunct="1">
              <a:buFontTx/>
              <a:buNone/>
            </a:pPr>
            <a:r>
              <a:rPr lang="en-US" altLang="en-US" sz="2400" dirty="0">
                <a:latin typeface="Perpetua" panose="02020502060401020303" pitchFamily="18" charset="0"/>
              </a:rPr>
              <a:t> </a:t>
            </a:r>
          </a:p>
          <a:p>
            <a:pPr algn="just" eaLnBrk="1" hangingPunct="1">
              <a:buFontTx/>
              <a:buNone/>
            </a:pPr>
            <a:r>
              <a:rPr lang="en-US" altLang="en-US" sz="2400" dirty="0">
                <a:latin typeface="Perpetua" panose="02020502060401020303" pitchFamily="18" charset="0"/>
              </a:rPr>
              <a:t>	</a:t>
            </a:r>
            <a:r>
              <a:rPr lang="en-US" altLang="en-US" sz="2400" dirty="0">
                <a:solidFill>
                  <a:srgbClr val="FF0000"/>
                </a:solidFill>
                <a:latin typeface="Perpetua" panose="02020502060401020303" pitchFamily="18" charset="0"/>
              </a:rPr>
              <a:t>final</a:t>
            </a:r>
            <a:r>
              <a:rPr lang="en-US" altLang="en-US" sz="2400" dirty="0">
                <a:latin typeface="Perpetua" panose="02020502060401020303" pitchFamily="18" charset="0"/>
              </a:rPr>
              <a:t>  int a=10;</a:t>
            </a:r>
          </a:p>
          <a:p>
            <a:pPr algn="just" eaLnBrk="1" hangingPunct="1">
              <a:buFontTx/>
              <a:buNone/>
            </a:pPr>
            <a:r>
              <a:rPr lang="en-US" altLang="en-US" sz="2400" dirty="0">
                <a:latin typeface="Perpetua" panose="02020502060401020303" pitchFamily="18" charset="0"/>
              </a:rPr>
              <a:t>	</a:t>
            </a:r>
            <a:r>
              <a:rPr lang="en-US" altLang="en-US" sz="2400" dirty="0">
                <a:solidFill>
                  <a:srgbClr val="FF0000"/>
                </a:solidFill>
                <a:latin typeface="Perpetua" panose="02020502060401020303" pitchFamily="18" charset="0"/>
              </a:rPr>
              <a:t>final </a:t>
            </a:r>
            <a:r>
              <a:rPr lang="en-US" altLang="en-US" sz="2400" dirty="0">
                <a:latin typeface="Perpetua" panose="02020502060401020303" pitchFamily="18" charset="0"/>
              </a:rPr>
              <a:t>void  </a:t>
            </a:r>
            <a:r>
              <a:rPr lang="en-US" altLang="en-US" sz="2400" dirty="0" err="1">
                <a:latin typeface="Perpetua" panose="02020502060401020303" pitchFamily="18" charset="0"/>
              </a:rPr>
              <a:t>disp</a:t>
            </a:r>
            <a:r>
              <a:rPr lang="en-US" altLang="en-US" sz="2400" dirty="0">
                <a:latin typeface="Perpetua" panose="02020502060401020303" pitchFamily="18" charset="0"/>
              </a:rPr>
              <a:t>();</a:t>
            </a:r>
          </a:p>
          <a:p>
            <a:pPr algn="just" eaLnBrk="1" hangingPunct="1">
              <a:buFontTx/>
              <a:buNone/>
            </a:pPr>
            <a:endParaRPr lang="en-US" altLang="en-US" sz="2400" dirty="0">
              <a:latin typeface="Perpetua" panose="02020502060401020303" pitchFamily="18" charset="0"/>
            </a:endParaRPr>
          </a:p>
          <a:p>
            <a:pPr algn="just" eaLnBrk="1" hangingPunct="1">
              <a:buFontTx/>
              <a:buNone/>
            </a:pPr>
            <a:r>
              <a:rPr lang="en-US" altLang="en-US" sz="2400" dirty="0">
                <a:latin typeface="Perpetua" panose="02020502060401020303" pitchFamily="18" charset="0"/>
              </a:rPr>
              <a:t>Making a method final ensures that the functionality defined in this method will never be altered  in any way.</a:t>
            </a:r>
          </a:p>
          <a:p>
            <a:pPr algn="just" eaLnBrk="1" hangingPunct="1">
              <a:buFontTx/>
              <a:buNone/>
            </a:pPr>
            <a:r>
              <a:rPr lang="en-US" altLang="en-US" sz="2400" dirty="0">
                <a:latin typeface="Perpetua" panose="02020502060401020303" pitchFamily="18" charset="0"/>
              </a:rPr>
              <a:t>Similarly  the value of final variable can never be changed.</a:t>
            </a:r>
          </a:p>
          <a:p>
            <a:pPr algn="just" eaLnBrk="1" hangingPunct="1">
              <a:buFontTx/>
              <a:buNone/>
            </a:pPr>
            <a:r>
              <a:rPr lang="en-US" altLang="en-US" sz="2400" dirty="0">
                <a:latin typeface="Perpetua" panose="02020502060401020303" pitchFamily="18" charset="0"/>
              </a:rPr>
              <a:t> A class that cannot be subclasses is called final class. This is done by defining a class as final.</a:t>
            </a:r>
          </a:p>
          <a:p>
            <a:pPr algn="just" eaLnBrk="1" hangingPunct="1">
              <a:buFontTx/>
              <a:buNone/>
            </a:pPr>
            <a:r>
              <a:rPr lang="en-US" altLang="en-US" sz="2400" dirty="0">
                <a:latin typeface="Perpetua" panose="02020502060401020303" pitchFamily="18" charset="0"/>
              </a:rPr>
              <a:t>    </a:t>
            </a:r>
          </a:p>
          <a:p>
            <a:pPr algn="just" eaLnBrk="1" hangingPunct="1">
              <a:buFontTx/>
              <a:buNone/>
            </a:pPr>
            <a:r>
              <a:rPr lang="en-US" altLang="en-US" sz="2400" dirty="0">
                <a:latin typeface="Perpetua" panose="02020502060401020303" pitchFamily="18" charset="0"/>
              </a:rPr>
              <a:t>    </a:t>
            </a:r>
            <a:r>
              <a:rPr lang="en-US" altLang="en-US" sz="2400" dirty="0">
                <a:solidFill>
                  <a:srgbClr val="FF0000"/>
                </a:solidFill>
                <a:latin typeface="Perpetua" panose="02020502060401020303" pitchFamily="18" charset="0"/>
              </a:rPr>
              <a:t>final</a:t>
            </a:r>
            <a:r>
              <a:rPr lang="en-US" altLang="en-US" sz="2400" dirty="0">
                <a:latin typeface="Perpetua" panose="02020502060401020303" pitchFamily="18" charset="0"/>
              </a:rPr>
              <a:t> class A {  }</a:t>
            </a:r>
          </a:p>
          <a:p>
            <a:pPr algn="just" eaLnBrk="1" hangingPunct="1">
              <a:buFontTx/>
              <a:buNone/>
            </a:pPr>
            <a:r>
              <a:rPr lang="en-US" altLang="en-US" sz="2400" dirty="0">
                <a:latin typeface="Perpetua" panose="02020502060401020303" pitchFamily="18" charset="0"/>
              </a:rPr>
              <a:t>    </a:t>
            </a:r>
            <a:r>
              <a:rPr lang="en-US" altLang="en-US" sz="2400" dirty="0">
                <a:solidFill>
                  <a:srgbClr val="FF0000"/>
                </a:solidFill>
                <a:latin typeface="Perpetua" panose="02020502060401020303" pitchFamily="18" charset="0"/>
              </a:rPr>
              <a:t>final</a:t>
            </a:r>
            <a:r>
              <a:rPr lang="en-US" altLang="en-US" sz="2400" dirty="0">
                <a:latin typeface="Perpetua" panose="02020502060401020303" pitchFamily="18" charset="0"/>
              </a:rPr>
              <a:t> class B extends A {            }</a:t>
            </a:r>
          </a:p>
          <a:p>
            <a:pPr marL="0" indent="0" algn="just" eaLnBrk="1" hangingPunct="1">
              <a:buNone/>
            </a:pPr>
            <a:endParaRPr lang="en-US" altLang="en-US" sz="2400" dirty="0">
              <a:latin typeface="Perpetua" panose="02020502060401020303" pitchFamily="18" charset="0"/>
            </a:endParaRPr>
          </a:p>
        </p:txBody>
      </p:sp>
      <p:sp>
        <p:nvSpPr>
          <p:cNvPr id="115716" name="Title 1">
            <a:extLst>
              <a:ext uri="{FF2B5EF4-FFF2-40B4-BE49-F238E27FC236}">
                <a16:creationId xmlns:a16="http://schemas.microsoft.com/office/drawing/2014/main" id="{1ABCF5FA-15EB-497A-901F-DE5657099284}"/>
              </a:ext>
            </a:extLst>
          </p:cNvPr>
          <p:cNvSpPr>
            <a:spLocks noGrp="1" noChangeArrowheads="1"/>
          </p:cNvSpPr>
          <p:nvPr>
            <p:ph type="title"/>
          </p:nvPr>
        </p:nvSpPr>
        <p:spPr>
          <a:xfrm>
            <a:off x="204787" y="201612"/>
            <a:ext cx="8991600" cy="457200"/>
          </a:xfrm>
        </p:spPr>
        <p:txBody>
          <a:bodyPr>
            <a:normAutofit fontScale="90000"/>
          </a:bodyPr>
          <a:lstStyle/>
          <a:p>
            <a:pPr eaLnBrk="1" hangingPunct="1"/>
            <a:r>
              <a:rPr lang="en-US" altLang="en-US" b="1" dirty="0">
                <a:latin typeface="Perpetua" panose="02020502060401020303" pitchFamily="18" charset="0"/>
              </a:rPr>
              <a:t> final</a:t>
            </a:r>
          </a:p>
        </p:txBody>
      </p:sp>
      <p:sp>
        <p:nvSpPr>
          <p:cNvPr id="2" name="Footer Placeholder 1">
            <a:extLst>
              <a:ext uri="{FF2B5EF4-FFF2-40B4-BE49-F238E27FC236}">
                <a16:creationId xmlns:a16="http://schemas.microsoft.com/office/drawing/2014/main" id="{1334791C-1C54-4AFA-8BE4-54792A591573}"/>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EB1AF1DA-679A-4578-8671-60235C474830}"/>
              </a:ext>
            </a:extLst>
          </p:cNvPr>
          <p:cNvSpPr>
            <a:spLocks noGrp="1"/>
          </p:cNvSpPr>
          <p:nvPr>
            <p:ph type="sldNum" sz="quarter" idx="12"/>
          </p:nvPr>
        </p:nvSpPr>
        <p:spPr/>
        <p:txBody>
          <a:bodyPr/>
          <a:lstStyle/>
          <a:p>
            <a:fld id="{5FA48C45-9521-491C-91CF-B3D0F067F577}" type="slidenum">
              <a:rPr lang="en-IN" smtClean="0"/>
              <a:t>43</a:t>
            </a:fld>
            <a:endParaRPr lang="en-I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a:extLst>
              <a:ext uri="{FF2B5EF4-FFF2-40B4-BE49-F238E27FC236}">
                <a16:creationId xmlns:a16="http://schemas.microsoft.com/office/drawing/2014/main" id="{EC6963DE-9107-4D51-8768-930EAD185699}"/>
              </a:ext>
            </a:extLst>
          </p:cNvPr>
          <p:cNvSpPr>
            <a:spLocks noGrp="1" noChangeArrowheads="1"/>
          </p:cNvSpPr>
          <p:nvPr>
            <p:ph type="title"/>
          </p:nvPr>
        </p:nvSpPr>
        <p:spPr>
          <a:xfrm>
            <a:off x="147637" y="166688"/>
            <a:ext cx="8991600" cy="457200"/>
          </a:xfrm>
        </p:spPr>
        <p:txBody>
          <a:bodyPr>
            <a:noAutofit/>
          </a:bodyPr>
          <a:lstStyle/>
          <a:p>
            <a:pPr eaLnBrk="1" hangingPunct="1"/>
            <a:r>
              <a:rPr lang="en-US" altLang="en-US" sz="2800" b="1" dirty="0">
                <a:latin typeface="Perpetua" panose="02020502060401020303" pitchFamily="18" charset="0"/>
              </a:rPr>
              <a:t>Using final to prevent overriding</a:t>
            </a:r>
          </a:p>
        </p:txBody>
      </p:sp>
      <p:sp>
        <p:nvSpPr>
          <p:cNvPr id="116739" name="Content Placeholder 2">
            <a:extLst>
              <a:ext uri="{FF2B5EF4-FFF2-40B4-BE49-F238E27FC236}">
                <a16:creationId xmlns:a16="http://schemas.microsoft.com/office/drawing/2014/main" id="{944733B4-7F97-40CC-B691-9811289706E0}"/>
              </a:ext>
            </a:extLst>
          </p:cNvPr>
          <p:cNvSpPr>
            <a:spLocks noGrp="1" noChangeArrowheads="1"/>
          </p:cNvSpPr>
          <p:nvPr>
            <p:ph idx="1"/>
          </p:nvPr>
        </p:nvSpPr>
        <p:spPr>
          <a:xfrm>
            <a:off x="300037" y="623888"/>
            <a:ext cx="8686800" cy="4953000"/>
          </a:xfrm>
        </p:spPr>
        <p:txBody>
          <a:bodyPr>
            <a:noAutofit/>
          </a:bodyPr>
          <a:lstStyle/>
          <a:p>
            <a:pPr eaLnBrk="1" hangingPunct="1">
              <a:buFontTx/>
              <a:buNone/>
            </a:pPr>
            <a:r>
              <a:rPr lang="en-US" altLang="en-US" sz="2000" dirty="0"/>
              <a:t>class A</a:t>
            </a:r>
          </a:p>
          <a:p>
            <a:pPr eaLnBrk="1" hangingPunct="1">
              <a:buFontTx/>
              <a:buNone/>
            </a:pPr>
            <a:r>
              <a:rPr lang="en-US" altLang="en-US" sz="2000" dirty="0"/>
              <a:t>{</a:t>
            </a:r>
          </a:p>
          <a:p>
            <a:pPr eaLnBrk="1" hangingPunct="1">
              <a:buFontTx/>
              <a:buNone/>
            </a:pPr>
            <a:r>
              <a:rPr lang="en-US" altLang="en-US" sz="2000" dirty="0"/>
              <a:t>	   </a:t>
            </a:r>
            <a:r>
              <a:rPr lang="en-US" altLang="en-US" sz="2000" dirty="0">
                <a:solidFill>
                  <a:srgbClr val="FF0000"/>
                </a:solidFill>
              </a:rPr>
              <a:t>final</a:t>
            </a:r>
            <a:r>
              <a:rPr lang="en-US" altLang="en-US" sz="2000" dirty="0"/>
              <a:t> void meth()</a:t>
            </a:r>
          </a:p>
          <a:p>
            <a:pPr eaLnBrk="1" hangingPunct="1">
              <a:buFontTx/>
              <a:buNone/>
            </a:pPr>
            <a:r>
              <a:rPr lang="en-US" altLang="en-US" sz="2000" dirty="0"/>
              <a:t>       {</a:t>
            </a:r>
          </a:p>
          <a:p>
            <a:pPr eaLnBrk="1" hangingPunct="1">
              <a:buFontTx/>
              <a:buNone/>
            </a:pPr>
            <a:r>
              <a:rPr lang="en-US" altLang="en-US" sz="2000" dirty="0"/>
              <a:t>		</a:t>
            </a:r>
            <a:r>
              <a:rPr lang="en-US" altLang="en-US" sz="2000" dirty="0" err="1"/>
              <a:t>System.out.println</a:t>
            </a:r>
            <a:r>
              <a:rPr lang="en-US" altLang="en-US" sz="2000" dirty="0"/>
              <a:t>(“This is a final method. “);</a:t>
            </a:r>
          </a:p>
          <a:p>
            <a:pPr eaLnBrk="1" hangingPunct="1">
              <a:buFontTx/>
              <a:buNone/>
            </a:pPr>
            <a:r>
              <a:rPr lang="en-US" altLang="en-US" sz="2000" dirty="0"/>
              <a:t>       } </a:t>
            </a:r>
          </a:p>
          <a:p>
            <a:pPr eaLnBrk="1" hangingPunct="1">
              <a:buFontTx/>
              <a:buNone/>
            </a:pPr>
            <a:r>
              <a:rPr lang="en-US" altLang="en-US" sz="2000" dirty="0"/>
              <a:t> }</a:t>
            </a:r>
          </a:p>
          <a:p>
            <a:pPr eaLnBrk="1" hangingPunct="1">
              <a:buFontTx/>
              <a:buNone/>
            </a:pPr>
            <a:r>
              <a:rPr lang="en-US" altLang="en-US" sz="2000" dirty="0"/>
              <a:t>class B extends</a:t>
            </a:r>
            <a:r>
              <a:rPr lang="en-US" altLang="en-US" sz="2000" b="1" dirty="0"/>
              <a:t> </a:t>
            </a:r>
            <a:r>
              <a:rPr lang="en-US" altLang="en-US" sz="2000" dirty="0"/>
              <a:t>A</a:t>
            </a:r>
            <a:r>
              <a:rPr lang="en-US" altLang="en-US" sz="2000" b="1" dirty="0"/>
              <a:t> </a:t>
            </a:r>
          </a:p>
          <a:p>
            <a:pPr eaLnBrk="1" hangingPunct="1">
              <a:buFontTx/>
              <a:buNone/>
            </a:pPr>
            <a:r>
              <a:rPr lang="en-US" altLang="en-US" sz="2000" b="1" dirty="0"/>
              <a:t> </a:t>
            </a:r>
            <a:r>
              <a:rPr lang="en-US" altLang="en-US" sz="2000" dirty="0"/>
              <a:t>{</a:t>
            </a:r>
          </a:p>
          <a:p>
            <a:pPr eaLnBrk="1" hangingPunct="1">
              <a:buFontTx/>
              <a:buNone/>
            </a:pPr>
            <a:r>
              <a:rPr lang="en-US" altLang="en-US" sz="2000" dirty="0"/>
              <a:t>	void meth() </a:t>
            </a:r>
          </a:p>
          <a:p>
            <a:pPr eaLnBrk="1" hangingPunct="1">
              <a:buFontTx/>
              <a:buNone/>
            </a:pPr>
            <a:r>
              <a:rPr lang="en-US" altLang="en-US" sz="2000" dirty="0"/>
              <a:t>	 {   //Error! Can’t override.</a:t>
            </a:r>
          </a:p>
          <a:p>
            <a:pPr eaLnBrk="1" hangingPunct="1">
              <a:buFontTx/>
              <a:buNone/>
            </a:pPr>
            <a:r>
              <a:rPr lang="en-US" altLang="en-US" sz="2000" dirty="0"/>
              <a:t>		</a:t>
            </a:r>
            <a:r>
              <a:rPr lang="en-US" altLang="en-US" sz="2000" dirty="0" err="1"/>
              <a:t>System.out.println</a:t>
            </a:r>
            <a:r>
              <a:rPr lang="en-US" altLang="en-US" sz="2000" dirty="0"/>
              <a:t>(“Illegal!”);</a:t>
            </a:r>
          </a:p>
          <a:p>
            <a:pPr eaLnBrk="1" hangingPunct="1">
              <a:buFontTx/>
              <a:buNone/>
            </a:pPr>
            <a:r>
              <a:rPr lang="en-US" altLang="en-US" sz="2000" dirty="0"/>
              <a:t>	}</a:t>
            </a:r>
          </a:p>
          <a:p>
            <a:pPr eaLnBrk="1" hangingPunct="1">
              <a:buFontTx/>
              <a:buNone/>
            </a:pPr>
            <a:r>
              <a:rPr lang="en-US" altLang="en-US" sz="2000" dirty="0"/>
              <a:t>  }</a:t>
            </a:r>
          </a:p>
          <a:p>
            <a:pPr marL="0" indent="0" eaLnBrk="1" hangingPunct="1">
              <a:buNone/>
            </a:pPr>
            <a:r>
              <a:rPr lang="en-US" altLang="en-US" sz="2000" dirty="0">
                <a:solidFill>
                  <a:srgbClr val="FF0000"/>
                </a:solidFill>
              </a:rPr>
              <a:t>Overriding a final method results in </a:t>
            </a:r>
            <a:r>
              <a:rPr lang="en-US" altLang="en-US" sz="2000" b="1" dirty="0">
                <a:solidFill>
                  <a:srgbClr val="FF0000"/>
                </a:solidFill>
              </a:rPr>
              <a:t>compile-time error</a:t>
            </a:r>
            <a:r>
              <a:rPr lang="en-US" altLang="en-US" sz="2000" dirty="0">
                <a:solidFill>
                  <a:srgbClr val="FF0000"/>
                </a:solidFill>
              </a:rPr>
              <a:t>.</a:t>
            </a:r>
          </a:p>
        </p:txBody>
      </p:sp>
      <p:sp>
        <p:nvSpPr>
          <p:cNvPr id="2" name="Footer Placeholder 1">
            <a:extLst>
              <a:ext uri="{FF2B5EF4-FFF2-40B4-BE49-F238E27FC236}">
                <a16:creationId xmlns:a16="http://schemas.microsoft.com/office/drawing/2014/main" id="{37394233-70A3-47AC-A9AC-A30EDB8878F2}"/>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344FBFBE-DB9A-417C-8A6D-2FAD61BC4173}"/>
              </a:ext>
            </a:extLst>
          </p:cNvPr>
          <p:cNvSpPr>
            <a:spLocks noGrp="1"/>
          </p:cNvSpPr>
          <p:nvPr>
            <p:ph type="sldNum" sz="quarter" idx="12"/>
          </p:nvPr>
        </p:nvSpPr>
        <p:spPr/>
        <p:txBody>
          <a:bodyPr/>
          <a:lstStyle/>
          <a:p>
            <a:fld id="{5FA48C45-9521-491C-91CF-B3D0F067F577}" type="slidenum">
              <a:rPr lang="en-IN" smtClean="0"/>
              <a:t>44</a:t>
            </a:fld>
            <a:endParaRPr lang="en-I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a:extLst>
              <a:ext uri="{FF2B5EF4-FFF2-40B4-BE49-F238E27FC236}">
                <a16:creationId xmlns:a16="http://schemas.microsoft.com/office/drawing/2014/main" id="{51326D8F-F59F-4E01-A57C-1EA8C7FDC769}"/>
              </a:ext>
            </a:extLst>
          </p:cNvPr>
          <p:cNvSpPr>
            <a:spLocks noGrp="1" noChangeArrowheads="1"/>
          </p:cNvSpPr>
          <p:nvPr>
            <p:ph type="title"/>
          </p:nvPr>
        </p:nvSpPr>
        <p:spPr>
          <a:xfrm>
            <a:off x="171450" y="190500"/>
            <a:ext cx="8839200" cy="457200"/>
          </a:xfrm>
        </p:spPr>
        <p:txBody>
          <a:bodyPr>
            <a:normAutofit/>
          </a:bodyPr>
          <a:lstStyle/>
          <a:p>
            <a:pPr eaLnBrk="1" hangingPunct="1"/>
            <a:r>
              <a:rPr lang="en-US" altLang="en-US" sz="2400" b="1" dirty="0">
                <a:latin typeface="Perpetua" panose="02020502060401020303" pitchFamily="18" charset="0"/>
              </a:rPr>
              <a:t>Using final to prevent Inheritance</a:t>
            </a:r>
          </a:p>
        </p:txBody>
      </p:sp>
      <p:sp>
        <p:nvSpPr>
          <p:cNvPr id="117763" name="Content Placeholder 2">
            <a:extLst>
              <a:ext uri="{FF2B5EF4-FFF2-40B4-BE49-F238E27FC236}">
                <a16:creationId xmlns:a16="http://schemas.microsoft.com/office/drawing/2014/main" id="{21947CA9-D1A8-4338-B5C9-72E871E89171}"/>
              </a:ext>
            </a:extLst>
          </p:cNvPr>
          <p:cNvSpPr>
            <a:spLocks noGrp="1" noChangeArrowheads="1"/>
          </p:cNvSpPr>
          <p:nvPr>
            <p:ph idx="1"/>
          </p:nvPr>
        </p:nvSpPr>
        <p:spPr>
          <a:xfrm>
            <a:off x="171449" y="647700"/>
            <a:ext cx="11644313" cy="5105400"/>
          </a:xfrm>
        </p:spPr>
        <p:txBody>
          <a:bodyPr>
            <a:noAutofit/>
          </a:bodyPr>
          <a:lstStyle/>
          <a:p>
            <a:pPr algn="just" eaLnBrk="1" hangingPunct="1"/>
            <a:r>
              <a:rPr lang="en-US" altLang="en-US" sz="2400" dirty="0">
                <a:latin typeface="Perpetua" panose="02020502060401020303" pitchFamily="18" charset="0"/>
              </a:rPr>
              <a:t>If we want to prevent a class being inherited, its declaration must be preceded with the keyword </a:t>
            </a:r>
            <a:r>
              <a:rPr lang="en-US" altLang="en-US" sz="2400" b="1" dirty="0">
                <a:latin typeface="Perpetua" panose="02020502060401020303" pitchFamily="18" charset="0"/>
              </a:rPr>
              <a:t>final</a:t>
            </a:r>
            <a:r>
              <a:rPr lang="en-US" altLang="en-US" sz="2400" dirty="0">
                <a:latin typeface="Perpetua" panose="02020502060401020303" pitchFamily="18" charset="0"/>
              </a:rPr>
              <a:t>.  </a:t>
            </a:r>
          </a:p>
          <a:p>
            <a:pPr algn="just" eaLnBrk="1" hangingPunct="1"/>
            <a:r>
              <a:rPr lang="en-US" altLang="en-US" sz="2400" dirty="0">
                <a:latin typeface="Perpetua" panose="02020502060401020303" pitchFamily="18" charset="0"/>
              </a:rPr>
              <a:t>It is </a:t>
            </a:r>
            <a:r>
              <a:rPr lang="en-US" altLang="en-US" sz="2400" b="1" dirty="0">
                <a:latin typeface="Perpetua" panose="02020502060401020303" pitchFamily="18" charset="0"/>
              </a:rPr>
              <a:t>illegal</a:t>
            </a:r>
            <a:r>
              <a:rPr lang="en-US" altLang="en-US" sz="2400" dirty="0">
                <a:latin typeface="Perpetua" panose="02020502060401020303" pitchFamily="18" charset="0"/>
              </a:rPr>
              <a:t> to </a:t>
            </a:r>
            <a:r>
              <a:rPr lang="en-US" altLang="en-US" sz="2400" b="1" dirty="0">
                <a:latin typeface="Perpetua" panose="02020502060401020303" pitchFamily="18" charset="0"/>
              </a:rPr>
              <a:t>declare a class as both abstract and final </a:t>
            </a:r>
            <a:r>
              <a:rPr lang="en-US" altLang="en-US" sz="2400" dirty="0">
                <a:latin typeface="Perpetua" panose="02020502060401020303" pitchFamily="18" charset="0"/>
              </a:rPr>
              <a:t>since an abstract class is incomplete by itself and relies upon its subclasses to provide complete implementations.</a:t>
            </a:r>
            <a:endParaRPr lang="en-US" altLang="en-US" sz="2400" b="1" dirty="0">
              <a:latin typeface="Perpetua" panose="02020502060401020303" pitchFamily="18" charset="0"/>
            </a:endParaRPr>
          </a:p>
          <a:p>
            <a:pPr eaLnBrk="1" hangingPunct="1">
              <a:buFontTx/>
              <a:buNone/>
            </a:pPr>
            <a:r>
              <a:rPr lang="en-US" altLang="en-US" sz="2400" dirty="0">
                <a:latin typeface="Perpetua" panose="02020502060401020303" pitchFamily="18" charset="0"/>
              </a:rPr>
              <a:t>	final class A </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 The following class is illegal.</a:t>
            </a:r>
          </a:p>
          <a:p>
            <a:pPr eaLnBrk="1" hangingPunct="1">
              <a:buFontTx/>
              <a:buNone/>
            </a:pPr>
            <a:r>
              <a:rPr lang="en-US" altLang="en-US" sz="2400" dirty="0">
                <a:latin typeface="Perpetua" panose="02020502060401020303" pitchFamily="18" charset="0"/>
              </a:rPr>
              <a:t>	class B extends A  </a:t>
            </a:r>
          </a:p>
          <a:p>
            <a:pPr eaLnBrk="1" hangingPunct="1">
              <a:buFontTx/>
              <a:buNone/>
            </a:pPr>
            <a:r>
              <a:rPr lang="en-US" altLang="en-US" sz="2400" dirty="0">
                <a:latin typeface="Perpetua" panose="02020502060401020303" pitchFamily="18" charset="0"/>
              </a:rPr>
              <a:t>	{  </a:t>
            </a:r>
          </a:p>
          <a:p>
            <a:pPr eaLnBrk="1" hangingPunct="1">
              <a:buFontTx/>
              <a:buNone/>
            </a:pPr>
            <a:r>
              <a:rPr lang="en-US" altLang="en-US" sz="2400" dirty="0">
                <a:latin typeface="Perpetua" panose="02020502060401020303" pitchFamily="18" charset="0"/>
              </a:rPr>
              <a:t>		  // ERROR! Can’t subclass A</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a:t>
            </a:r>
          </a:p>
          <a:p>
            <a:pPr eaLnBrk="1" hangingPunct="1">
              <a:buFontTx/>
              <a:buNone/>
            </a:pPr>
            <a:endParaRPr lang="en-US" altLang="en-US"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36CF2DF3-91C0-45A3-BA1D-49BCF5125502}"/>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6AEEDC54-942A-46C6-9D7C-7FA1A5D4AE03}"/>
              </a:ext>
            </a:extLst>
          </p:cNvPr>
          <p:cNvSpPr>
            <a:spLocks noGrp="1"/>
          </p:cNvSpPr>
          <p:nvPr>
            <p:ph type="sldNum" sz="quarter" idx="12"/>
          </p:nvPr>
        </p:nvSpPr>
        <p:spPr/>
        <p:txBody>
          <a:bodyPr/>
          <a:lstStyle/>
          <a:p>
            <a:fld id="{5FA48C45-9521-491C-91CF-B3D0F067F577}" type="slidenum">
              <a:rPr lang="en-IN" smtClean="0"/>
              <a:t>45</a:t>
            </a:fld>
            <a:endParaRPr lang="en-I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Content Placeholder 2">
            <a:extLst>
              <a:ext uri="{FF2B5EF4-FFF2-40B4-BE49-F238E27FC236}">
                <a16:creationId xmlns:a16="http://schemas.microsoft.com/office/drawing/2014/main" id="{3B256ACD-A681-481D-9174-57F6C946A037}"/>
              </a:ext>
            </a:extLst>
          </p:cNvPr>
          <p:cNvSpPr>
            <a:spLocks noGrp="1" noChangeArrowheads="1"/>
          </p:cNvSpPr>
          <p:nvPr>
            <p:ph idx="1"/>
          </p:nvPr>
        </p:nvSpPr>
        <p:spPr>
          <a:xfrm>
            <a:off x="119061" y="971550"/>
            <a:ext cx="11811001" cy="5029200"/>
          </a:xfrm>
        </p:spPr>
        <p:txBody>
          <a:bodyPr>
            <a:noAutofit/>
          </a:bodyPr>
          <a:lstStyle/>
          <a:p>
            <a:pPr algn="just" eaLnBrk="1" hangingPunct="1">
              <a:buFontTx/>
              <a:buNone/>
            </a:pPr>
            <a:r>
              <a:rPr lang="en-US" altLang="en-US" sz="2400" dirty="0">
                <a:latin typeface="Perpetua" panose="02020502060401020303" pitchFamily="18" charset="0"/>
              </a:rPr>
              <a:t>We can indicated that a method must always be redefined in a subclass, thus making overriding compulsory. </a:t>
            </a:r>
          </a:p>
          <a:p>
            <a:pPr algn="just" eaLnBrk="1" hangingPunct="1">
              <a:buFontTx/>
              <a:buNone/>
            </a:pPr>
            <a:r>
              <a:rPr lang="en-US" altLang="en-US" sz="2400" dirty="0">
                <a:latin typeface="Perpetua" panose="02020502060401020303" pitchFamily="18" charset="0"/>
              </a:rPr>
              <a:t>This  can  be done by keyword abstract.</a:t>
            </a:r>
          </a:p>
          <a:p>
            <a:pPr algn="just" eaLnBrk="1" hangingPunct="1">
              <a:buFontTx/>
              <a:buNone/>
            </a:pPr>
            <a:r>
              <a:rPr lang="en-US" altLang="en-US" sz="2400" dirty="0">
                <a:latin typeface="Perpetua" panose="02020502060401020303" pitchFamily="18" charset="0"/>
              </a:rPr>
              <a:t> </a:t>
            </a:r>
          </a:p>
          <a:p>
            <a:pPr algn="just" eaLnBrk="1" hangingPunct="1">
              <a:buFontTx/>
              <a:buNone/>
            </a:pPr>
            <a:r>
              <a:rPr lang="en-US" altLang="en-US" sz="2400" dirty="0">
                <a:latin typeface="Perpetua" panose="02020502060401020303" pitchFamily="18" charset="0"/>
              </a:rPr>
              <a:t>	</a:t>
            </a:r>
            <a:r>
              <a:rPr lang="en-US" altLang="en-US" sz="2400" dirty="0">
                <a:solidFill>
                  <a:srgbClr val="FF0000"/>
                </a:solidFill>
                <a:latin typeface="Perpetua" panose="02020502060401020303" pitchFamily="18" charset="0"/>
              </a:rPr>
              <a:t>abstract </a:t>
            </a:r>
            <a:r>
              <a:rPr lang="en-US" altLang="en-US" sz="2400" dirty="0">
                <a:latin typeface="Perpetua" panose="02020502060401020303" pitchFamily="18" charset="0"/>
              </a:rPr>
              <a:t>class shape</a:t>
            </a:r>
          </a:p>
          <a:p>
            <a:pPr algn="just" eaLnBrk="1" hangingPunct="1">
              <a:buFontTx/>
              <a:buNone/>
            </a:pPr>
            <a:r>
              <a:rPr lang="en-US" altLang="en-US" sz="2400" dirty="0">
                <a:latin typeface="Perpetua" panose="02020502060401020303" pitchFamily="18" charset="0"/>
              </a:rPr>
              <a:t>	{</a:t>
            </a:r>
          </a:p>
          <a:p>
            <a:pPr algn="just" eaLnBrk="1" hangingPunct="1">
              <a:buFontTx/>
              <a:buNone/>
            </a:pPr>
            <a:r>
              <a:rPr lang="en-US" altLang="en-US" sz="2400" dirty="0">
                <a:latin typeface="Perpetua" panose="02020502060401020303" pitchFamily="18" charset="0"/>
              </a:rPr>
              <a:t>      	</a:t>
            </a:r>
            <a:r>
              <a:rPr lang="en-US" altLang="en-US" sz="2400" dirty="0">
                <a:solidFill>
                  <a:srgbClr val="FF0000"/>
                </a:solidFill>
                <a:latin typeface="Perpetua" panose="02020502060401020303" pitchFamily="18" charset="0"/>
              </a:rPr>
              <a:t>abstract </a:t>
            </a:r>
            <a:r>
              <a:rPr lang="en-US" altLang="en-US" sz="2400" dirty="0">
                <a:latin typeface="Perpetua" panose="02020502060401020303" pitchFamily="18" charset="0"/>
              </a:rPr>
              <a:t>void draw();</a:t>
            </a:r>
          </a:p>
          <a:p>
            <a:pPr algn="just" eaLnBrk="1" hangingPunct="1">
              <a:buFontTx/>
              <a:buNone/>
            </a:pPr>
            <a:r>
              <a:rPr lang="en-US" altLang="en-US" sz="2400" dirty="0">
                <a:latin typeface="Perpetua" panose="02020502060401020303" pitchFamily="18" charset="0"/>
              </a:rPr>
              <a:t>	}</a:t>
            </a:r>
          </a:p>
          <a:p>
            <a:pPr algn="just" eaLnBrk="1" hangingPunct="1">
              <a:buFontTx/>
              <a:buNone/>
            </a:pPr>
            <a:endParaRPr lang="en-US" altLang="en-US" sz="2400" dirty="0">
              <a:latin typeface="Perpetua" panose="02020502060401020303" pitchFamily="18" charset="0"/>
            </a:endParaRPr>
          </a:p>
          <a:p>
            <a:pPr algn="just" eaLnBrk="1" hangingPunct="1">
              <a:buFontTx/>
              <a:buNone/>
            </a:pPr>
            <a:r>
              <a:rPr lang="en-US" altLang="en-US" sz="2400" dirty="0">
                <a:solidFill>
                  <a:srgbClr val="FF0000"/>
                </a:solidFill>
                <a:latin typeface="Perpetua" panose="02020502060401020303" pitchFamily="18" charset="0"/>
              </a:rPr>
              <a:t>When a class contains one or more abstract methods it should be declared as abstract.</a:t>
            </a:r>
          </a:p>
          <a:p>
            <a:pPr algn="just" eaLnBrk="1" hangingPunct="1"/>
            <a:endParaRPr lang="en-US" altLang="en-US" sz="2400" dirty="0">
              <a:latin typeface="Perpetua" panose="02020502060401020303" pitchFamily="18" charset="0"/>
            </a:endParaRPr>
          </a:p>
        </p:txBody>
      </p:sp>
      <p:sp>
        <p:nvSpPr>
          <p:cNvPr id="118788" name="Title 1">
            <a:extLst>
              <a:ext uri="{FF2B5EF4-FFF2-40B4-BE49-F238E27FC236}">
                <a16:creationId xmlns:a16="http://schemas.microsoft.com/office/drawing/2014/main" id="{D4C2F3E0-B900-47D3-826F-AFE3DB9FAF92}"/>
              </a:ext>
            </a:extLst>
          </p:cNvPr>
          <p:cNvSpPr>
            <a:spLocks noGrp="1" noChangeArrowheads="1"/>
          </p:cNvSpPr>
          <p:nvPr>
            <p:ph type="title"/>
          </p:nvPr>
        </p:nvSpPr>
        <p:spPr>
          <a:xfrm>
            <a:off x="119062" y="277812"/>
            <a:ext cx="8839200" cy="457200"/>
          </a:xfrm>
        </p:spPr>
        <p:txBody>
          <a:bodyPr>
            <a:noAutofit/>
          </a:bodyPr>
          <a:lstStyle/>
          <a:p>
            <a:pPr eaLnBrk="1" hangingPunct="1"/>
            <a:r>
              <a:rPr lang="en-US" altLang="en-US" sz="2800" b="1" dirty="0">
                <a:latin typeface="Perpetua" panose="02020502060401020303" pitchFamily="18" charset="0"/>
              </a:rPr>
              <a:t>abstract</a:t>
            </a:r>
          </a:p>
        </p:txBody>
      </p:sp>
      <p:sp>
        <p:nvSpPr>
          <p:cNvPr id="2" name="Footer Placeholder 1">
            <a:extLst>
              <a:ext uri="{FF2B5EF4-FFF2-40B4-BE49-F238E27FC236}">
                <a16:creationId xmlns:a16="http://schemas.microsoft.com/office/drawing/2014/main" id="{85792E02-56A5-4B07-8899-833B3206945E}"/>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40B6F381-FE0E-447C-A7C1-879376393AFC}"/>
              </a:ext>
            </a:extLst>
          </p:cNvPr>
          <p:cNvSpPr>
            <a:spLocks noGrp="1"/>
          </p:cNvSpPr>
          <p:nvPr>
            <p:ph type="sldNum" sz="quarter" idx="12"/>
          </p:nvPr>
        </p:nvSpPr>
        <p:spPr/>
        <p:txBody>
          <a:bodyPr/>
          <a:lstStyle/>
          <a:p>
            <a:fld id="{5FA48C45-9521-491C-91CF-B3D0F067F577}" type="slidenum">
              <a:rPr lang="en-IN" smtClean="0"/>
              <a:t>46</a:t>
            </a:fld>
            <a:endParaRPr lang="en-I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a:extLst>
              <a:ext uri="{FF2B5EF4-FFF2-40B4-BE49-F238E27FC236}">
                <a16:creationId xmlns:a16="http://schemas.microsoft.com/office/drawing/2014/main" id="{6FBE1EAD-B59B-4096-8C55-4CB9B1825ADC}"/>
              </a:ext>
            </a:extLst>
          </p:cNvPr>
          <p:cNvSpPr>
            <a:spLocks noGrp="1" noChangeArrowheads="1"/>
          </p:cNvSpPr>
          <p:nvPr>
            <p:ph type="title"/>
          </p:nvPr>
        </p:nvSpPr>
        <p:spPr>
          <a:xfrm>
            <a:off x="223838" y="307975"/>
            <a:ext cx="8515350" cy="292100"/>
          </a:xfrm>
        </p:spPr>
        <p:txBody>
          <a:bodyPr>
            <a:noAutofit/>
          </a:bodyPr>
          <a:lstStyle/>
          <a:p>
            <a:r>
              <a:rPr lang="en-US" altLang="en-US" sz="2800" b="1" dirty="0">
                <a:latin typeface="Perpetua" panose="02020502060401020303" pitchFamily="18" charset="0"/>
              </a:rPr>
              <a:t>Using abstract Classes</a:t>
            </a:r>
          </a:p>
        </p:txBody>
      </p:sp>
      <p:sp>
        <p:nvSpPr>
          <p:cNvPr id="119811" name="Content Placeholder 2">
            <a:extLst>
              <a:ext uri="{FF2B5EF4-FFF2-40B4-BE49-F238E27FC236}">
                <a16:creationId xmlns:a16="http://schemas.microsoft.com/office/drawing/2014/main" id="{82A33499-AB55-4C41-A112-81712DAF3436}"/>
              </a:ext>
            </a:extLst>
          </p:cNvPr>
          <p:cNvSpPr>
            <a:spLocks noGrp="1" noChangeArrowheads="1"/>
          </p:cNvSpPr>
          <p:nvPr>
            <p:ph idx="1"/>
          </p:nvPr>
        </p:nvSpPr>
        <p:spPr>
          <a:xfrm>
            <a:off x="214313" y="976312"/>
            <a:ext cx="11701462" cy="2743200"/>
          </a:xfrm>
        </p:spPr>
        <p:txBody>
          <a:bodyPr>
            <a:noAutofit/>
          </a:bodyPr>
          <a:lstStyle/>
          <a:p>
            <a:r>
              <a:rPr lang="en-US" altLang="en-US" dirty="0">
                <a:solidFill>
                  <a:srgbClr val="FF0000"/>
                </a:solidFill>
                <a:latin typeface="Perpetua" panose="02020502060401020303" pitchFamily="18" charset="0"/>
              </a:rPr>
              <a:t>We can not create the object of abstract class</a:t>
            </a:r>
          </a:p>
          <a:p>
            <a:r>
              <a:rPr lang="en-US" altLang="en-US" dirty="0">
                <a:latin typeface="Perpetua" panose="02020502060401020303" pitchFamily="18" charset="0"/>
              </a:rPr>
              <a:t>The abstract methods of an abstract class must be defined in its subclass</a:t>
            </a:r>
          </a:p>
          <a:p>
            <a:r>
              <a:rPr lang="en-US" altLang="en-US" dirty="0">
                <a:latin typeface="Perpetua" panose="02020502060401020303" pitchFamily="18" charset="0"/>
              </a:rPr>
              <a:t>We can not declare abstract constructors or abstract static methods</a:t>
            </a:r>
          </a:p>
          <a:p>
            <a:r>
              <a:rPr lang="en-US" altLang="en-US" dirty="0">
                <a:solidFill>
                  <a:srgbClr val="FF0000"/>
                </a:solidFill>
                <a:latin typeface="Perpetua" panose="02020502060401020303" pitchFamily="18" charset="0"/>
              </a:rPr>
              <a:t>Any </a:t>
            </a:r>
            <a:r>
              <a:rPr lang="en-US" altLang="en-US" b="1" dirty="0">
                <a:solidFill>
                  <a:srgbClr val="FF0000"/>
                </a:solidFill>
                <a:latin typeface="Perpetua" panose="02020502060401020303" pitchFamily="18" charset="0"/>
              </a:rPr>
              <a:t>subclass </a:t>
            </a:r>
            <a:r>
              <a:rPr lang="en-US" altLang="en-US" dirty="0">
                <a:solidFill>
                  <a:srgbClr val="FF0000"/>
                </a:solidFill>
                <a:latin typeface="Perpetua" panose="02020502060401020303" pitchFamily="18" charset="0"/>
              </a:rPr>
              <a:t>of an abstract class must </a:t>
            </a:r>
            <a:r>
              <a:rPr lang="en-US" altLang="en-US" b="1" dirty="0">
                <a:solidFill>
                  <a:srgbClr val="FF0000"/>
                </a:solidFill>
                <a:latin typeface="Perpetua" panose="02020502060401020303" pitchFamily="18" charset="0"/>
              </a:rPr>
              <a:t>either implement all of the abstract methods in the superclass, or be itself declared</a:t>
            </a:r>
            <a:r>
              <a:rPr lang="en-US" altLang="en-US" dirty="0">
                <a:solidFill>
                  <a:srgbClr val="FF0000"/>
                </a:solidFill>
                <a:latin typeface="Perpetua" panose="02020502060401020303" pitchFamily="18" charset="0"/>
              </a:rPr>
              <a:t> </a:t>
            </a:r>
            <a:r>
              <a:rPr lang="en-US" altLang="en-US" b="1" dirty="0">
                <a:solidFill>
                  <a:srgbClr val="FF0000"/>
                </a:solidFill>
                <a:latin typeface="Perpetua" panose="02020502060401020303" pitchFamily="18" charset="0"/>
              </a:rPr>
              <a:t>abstract.</a:t>
            </a:r>
          </a:p>
          <a:p>
            <a:pPr>
              <a:buFont typeface="Wingdings" panose="05000000000000000000" pitchFamily="2" charset="2"/>
              <a:buNone/>
            </a:pPr>
            <a:endParaRPr lang="en-US" altLang="en-US" dirty="0">
              <a:latin typeface="Perpetua" panose="02020502060401020303" pitchFamily="18" charset="0"/>
            </a:endParaRPr>
          </a:p>
          <a:p>
            <a:pPr>
              <a:buFont typeface="Wingdings" panose="05000000000000000000" pitchFamily="2" charset="2"/>
              <a:buNone/>
            </a:pPr>
            <a:endParaRPr lang="en-US" altLang="en-US" dirty="0">
              <a:latin typeface="Perpetua" panose="02020502060401020303" pitchFamily="18" charset="0"/>
            </a:endParaRPr>
          </a:p>
          <a:p>
            <a:pPr>
              <a:buFont typeface="Wingdings" panose="05000000000000000000" pitchFamily="2" charset="2"/>
              <a:buNone/>
            </a:pPr>
            <a:endParaRPr lang="en-US" altLang="en-US" dirty="0">
              <a:latin typeface="Perpetua" panose="02020502060401020303" pitchFamily="18" charset="0"/>
            </a:endParaRPr>
          </a:p>
        </p:txBody>
      </p:sp>
      <p:sp>
        <p:nvSpPr>
          <p:cNvPr id="2" name="Footer Placeholder 1">
            <a:extLst>
              <a:ext uri="{FF2B5EF4-FFF2-40B4-BE49-F238E27FC236}">
                <a16:creationId xmlns:a16="http://schemas.microsoft.com/office/drawing/2014/main" id="{65F95E01-8E80-48F5-97E9-1AE8252E80E4}"/>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FBF574DD-1E6E-4FF0-B129-C8F7F94CEC19}"/>
              </a:ext>
            </a:extLst>
          </p:cNvPr>
          <p:cNvSpPr>
            <a:spLocks noGrp="1"/>
          </p:cNvSpPr>
          <p:nvPr>
            <p:ph type="sldNum" sz="quarter" idx="12"/>
          </p:nvPr>
        </p:nvSpPr>
        <p:spPr/>
        <p:txBody>
          <a:bodyPr/>
          <a:lstStyle/>
          <a:p>
            <a:fld id="{5FA48C45-9521-491C-91CF-B3D0F067F577}" type="slidenum">
              <a:rPr lang="en-IN" smtClean="0"/>
              <a:t>47</a:t>
            </a:fld>
            <a:endParaRPr lang="en-I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Content Placeholder 2">
            <a:extLst>
              <a:ext uri="{FF2B5EF4-FFF2-40B4-BE49-F238E27FC236}">
                <a16:creationId xmlns:a16="http://schemas.microsoft.com/office/drawing/2014/main" id="{C5BA95C3-2546-48DB-BD36-2377200723ED}"/>
              </a:ext>
            </a:extLst>
          </p:cNvPr>
          <p:cNvSpPr>
            <a:spLocks noGrp="1" noChangeArrowheads="1"/>
          </p:cNvSpPr>
          <p:nvPr>
            <p:ph idx="1"/>
          </p:nvPr>
        </p:nvSpPr>
        <p:spPr>
          <a:xfrm>
            <a:off x="204787" y="90483"/>
            <a:ext cx="8839200" cy="5638800"/>
          </a:xfrm>
        </p:spPr>
        <p:txBody>
          <a:bodyPr>
            <a:noAutofit/>
          </a:bodyPr>
          <a:lstStyle/>
          <a:p>
            <a:pPr eaLnBrk="1" hangingPunct="1">
              <a:buFontTx/>
              <a:buNone/>
            </a:pPr>
            <a:r>
              <a:rPr lang="en-US" altLang="en-US" sz="1700" dirty="0"/>
              <a:t>  </a:t>
            </a:r>
            <a:r>
              <a:rPr lang="en-US" altLang="en-US" sz="1700" dirty="0">
                <a:solidFill>
                  <a:srgbClr val="FF0000"/>
                </a:solidFill>
              </a:rPr>
              <a:t>abstrac</a:t>
            </a:r>
            <a:r>
              <a:rPr lang="en-US" altLang="en-US" sz="1700" dirty="0"/>
              <a:t>t class A </a:t>
            </a:r>
          </a:p>
          <a:p>
            <a:pPr eaLnBrk="1" hangingPunct="1">
              <a:buFontTx/>
              <a:buNone/>
            </a:pPr>
            <a:r>
              <a:rPr lang="en-US" altLang="en-US" sz="1700" dirty="0"/>
              <a:t> {</a:t>
            </a:r>
          </a:p>
          <a:p>
            <a:pPr eaLnBrk="1" hangingPunct="1">
              <a:buFontTx/>
              <a:buNone/>
            </a:pPr>
            <a:r>
              <a:rPr lang="en-US" altLang="en-US" sz="1700" dirty="0"/>
              <a:t>	     </a:t>
            </a:r>
            <a:r>
              <a:rPr lang="en-US" altLang="en-US" sz="1700" dirty="0">
                <a:solidFill>
                  <a:srgbClr val="FF0000"/>
                </a:solidFill>
              </a:rPr>
              <a:t>abstract</a:t>
            </a:r>
            <a:r>
              <a:rPr lang="en-US" altLang="en-US" sz="1700" dirty="0"/>
              <a:t> void </a:t>
            </a:r>
            <a:r>
              <a:rPr lang="en-US" altLang="en-US" sz="1700" dirty="0" err="1"/>
              <a:t>callme</a:t>
            </a:r>
            <a:r>
              <a:rPr lang="en-US" altLang="en-US" sz="1700" dirty="0"/>
              <a:t>();</a:t>
            </a:r>
          </a:p>
          <a:p>
            <a:pPr eaLnBrk="1" hangingPunct="1">
              <a:buFontTx/>
              <a:buNone/>
            </a:pPr>
            <a:r>
              <a:rPr lang="en-US" altLang="en-US" sz="1700" dirty="0"/>
              <a:t>	     void </a:t>
            </a:r>
            <a:r>
              <a:rPr lang="en-US" altLang="en-US" sz="1700" dirty="0" err="1"/>
              <a:t>callmetoo</a:t>
            </a:r>
            <a:r>
              <a:rPr lang="en-US" altLang="en-US" sz="1700" dirty="0"/>
              <a:t>()</a:t>
            </a:r>
          </a:p>
          <a:p>
            <a:pPr eaLnBrk="1" hangingPunct="1">
              <a:buFontTx/>
              <a:buNone/>
            </a:pPr>
            <a:r>
              <a:rPr lang="en-US" altLang="en-US" sz="1700" dirty="0"/>
              <a:t>	      {	</a:t>
            </a:r>
            <a:r>
              <a:rPr lang="en-US" altLang="en-US" sz="1700" dirty="0" err="1"/>
              <a:t>System.out.println</a:t>
            </a:r>
            <a:r>
              <a:rPr lang="en-US" altLang="en-US" sz="1700" dirty="0"/>
              <a:t>(“This is a concrete method. “);</a:t>
            </a:r>
          </a:p>
          <a:p>
            <a:pPr eaLnBrk="1" hangingPunct="1">
              <a:buFontTx/>
              <a:buNone/>
            </a:pPr>
            <a:r>
              <a:rPr lang="en-US" altLang="en-US" sz="1700" dirty="0"/>
              <a:t>	      }</a:t>
            </a:r>
          </a:p>
          <a:p>
            <a:pPr eaLnBrk="1" hangingPunct="1">
              <a:buFontTx/>
              <a:buNone/>
            </a:pPr>
            <a:r>
              <a:rPr lang="en-US" altLang="en-US" sz="1700" dirty="0"/>
              <a:t>  }</a:t>
            </a:r>
          </a:p>
          <a:p>
            <a:pPr eaLnBrk="1" hangingPunct="1">
              <a:buFontTx/>
              <a:buNone/>
            </a:pPr>
            <a:r>
              <a:rPr lang="en-US" altLang="en-US" sz="1700" dirty="0"/>
              <a:t>  class B extends A</a:t>
            </a:r>
          </a:p>
          <a:p>
            <a:pPr eaLnBrk="1" hangingPunct="1">
              <a:buFontTx/>
              <a:buNone/>
            </a:pPr>
            <a:r>
              <a:rPr lang="en-US" altLang="en-US" sz="1700" dirty="0"/>
              <a:t>  {	        void </a:t>
            </a:r>
            <a:r>
              <a:rPr lang="en-US" altLang="en-US" sz="1700" dirty="0" err="1"/>
              <a:t>callme</a:t>
            </a:r>
            <a:r>
              <a:rPr lang="en-US" altLang="en-US" sz="1700" dirty="0"/>
              <a:t>() </a:t>
            </a:r>
          </a:p>
          <a:p>
            <a:pPr eaLnBrk="1" hangingPunct="1">
              <a:buFontTx/>
              <a:buNone/>
            </a:pPr>
            <a:r>
              <a:rPr lang="en-US" altLang="en-US" sz="1700" dirty="0"/>
              <a:t>	       {	</a:t>
            </a:r>
            <a:r>
              <a:rPr lang="en-US" altLang="en-US" sz="1700" dirty="0" err="1"/>
              <a:t>System.out.println</a:t>
            </a:r>
            <a:r>
              <a:rPr lang="en-US" altLang="en-US" sz="1700" dirty="0"/>
              <a:t>(“B’s implementation of </a:t>
            </a:r>
            <a:r>
              <a:rPr lang="en-US" altLang="en-US" sz="1700" dirty="0" err="1"/>
              <a:t>callme</a:t>
            </a:r>
            <a:r>
              <a:rPr lang="en-US" altLang="en-US" sz="1700" dirty="0"/>
              <a:t>.”);</a:t>
            </a:r>
          </a:p>
          <a:p>
            <a:pPr eaLnBrk="1" hangingPunct="1">
              <a:buFontTx/>
              <a:buNone/>
            </a:pPr>
            <a:r>
              <a:rPr lang="en-US" altLang="en-US" sz="1700" dirty="0"/>
              <a:t>	       }</a:t>
            </a:r>
          </a:p>
          <a:p>
            <a:pPr eaLnBrk="1" hangingPunct="1">
              <a:buFontTx/>
              <a:buNone/>
            </a:pPr>
            <a:r>
              <a:rPr lang="en-US" altLang="en-US" sz="1700" dirty="0"/>
              <a:t>  }</a:t>
            </a:r>
          </a:p>
          <a:p>
            <a:pPr eaLnBrk="1" hangingPunct="1">
              <a:buFontTx/>
              <a:buNone/>
            </a:pPr>
            <a:r>
              <a:rPr lang="en-US" altLang="en-US" sz="1700" dirty="0"/>
              <a:t>  class </a:t>
            </a:r>
            <a:r>
              <a:rPr lang="en-US" altLang="en-US" sz="1700" dirty="0" err="1"/>
              <a:t>AbstractDemo</a:t>
            </a:r>
            <a:endParaRPr lang="en-US" altLang="en-US" sz="1700" dirty="0"/>
          </a:p>
          <a:p>
            <a:pPr eaLnBrk="1" hangingPunct="1">
              <a:buFontTx/>
              <a:buNone/>
            </a:pPr>
            <a:r>
              <a:rPr lang="en-US" altLang="en-US" sz="1700" dirty="0"/>
              <a:t> {	     public static void main(String </a:t>
            </a:r>
            <a:r>
              <a:rPr lang="en-US" altLang="en-US" sz="1700" dirty="0" err="1"/>
              <a:t>args</a:t>
            </a:r>
            <a:r>
              <a:rPr lang="en-US" altLang="en-US" sz="1700" dirty="0"/>
              <a:t>[])</a:t>
            </a:r>
          </a:p>
          <a:p>
            <a:pPr eaLnBrk="1" hangingPunct="1">
              <a:buFontTx/>
              <a:buNone/>
            </a:pPr>
            <a:r>
              <a:rPr lang="en-US" altLang="en-US" sz="1700" dirty="0"/>
              <a:t>	     {	B </a:t>
            </a:r>
            <a:r>
              <a:rPr lang="en-US" altLang="en-US" sz="1700" dirty="0" err="1"/>
              <a:t>b</a:t>
            </a:r>
            <a:r>
              <a:rPr lang="en-US" altLang="en-US" sz="1700" dirty="0"/>
              <a:t> = new B();</a:t>
            </a:r>
          </a:p>
          <a:p>
            <a:pPr eaLnBrk="1" hangingPunct="1">
              <a:buFontTx/>
              <a:buNone/>
            </a:pPr>
            <a:r>
              <a:rPr lang="en-US" altLang="en-US" sz="1700" dirty="0"/>
              <a:t>		</a:t>
            </a:r>
            <a:r>
              <a:rPr lang="en-US" altLang="en-US" sz="1700" dirty="0" err="1"/>
              <a:t>b.callme</a:t>
            </a:r>
            <a:r>
              <a:rPr lang="en-US" altLang="en-US" sz="1700" dirty="0"/>
              <a:t>();</a:t>
            </a:r>
          </a:p>
          <a:p>
            <a:pPr eaLnBrk="1" hangingPunct="1">
              <a:buFontTx/>
              <a:buNone/>
            </a:pPr>
            <a:r>
              <a:rPr lang="en-US" altLang="en-US" sz="1700" dirty="0"/>
              <a:t>		</a:t>
            </a:r>
            <a:r>
              <a:rPr lang="en-US" altLang="en-US" sz="1700" dirty="0" err="1"/>
              <a:t>b.callmetoo</a:t>
            </a:r>
            <a:r>
              <a:rPr lang="en-US" altLang="en-US" sz="1700" dirty="0"/>
              <a:t>();</a:t>
            </a:r>
          </a:p>
          <a:p>
            <a:pPr eaLnBrk="1" hangingPunct="1">
              <a:buFontTx/>
              <a:buNone/>
            </a:pPr>
            <a:r>
              <a:rPr lang="en-US" altLang="en-US" sz="1700" dirty="0"/>
              <a:t>	     }</a:t>
            </a:r>
          </a:p>
          <a:p>
            <a:pPr eaLnBrk="1" hangingPunct="1">
              <a:buFontTx/>
              <a:buNone/>
            </a:pPr>
            <a:r>
              <a:rPr lang="en-US" altLang="en-US" sz="1700" dirty="0"/>
              <a:t>}</a:t>
            </a:r>
          </a:p>
        </p:txBody>
      </p:sp>
      <p:sp>
        <p:nvSpPr>
          <p:cNvPr id="2" name="Footer Placeholder 1">
            <a:extLst>
              <a:ext uri="{FF2B5EF4-FFF2-40B4-BE49-F238E27FC236}">
                <a16:creationId xmlns:a16="http://schemas.microsoft.com/office/drawing/2014/main" id="{C76CDC3C-622A-40FA-A670-EC7F715B21D3}"/>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0117913B-640D-445F-9A90-EA7494EA0882}"/>
              </a:ext>
            </a:extLst>
          </p:cNvPr>
          <p:cNvSpPr>
            <a:spLocks noGrp="1"/>
          </p:cNvSpPr>
          <p:nvPr>
            <p:ph type="sldNum" sz="quarter" idx="12"/>
          </p:nvPr>
        </p:nvSpPr>
        <p:spPr/>
        <p:txBody>
          <a:bodyPr/>
          <a:lstStyle/>
          <a:p>
            <a:fld id="{5FA48C45-9521-491C-91CF-B3D0F067F577}" type="slidenum">
              <a:rPr lang="en-IN" smtClean="0"/>
              <a:t>48</a:t>
            </a:fld>
            <a:endParaRPr lang="en-I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F14810-1DFD-4F87-9CB3-83672B4C652D}"/>
              </a:ext>
            </a:extLst>
          </p:cNvPr>
          <p:cNvSpPr>
            <a:spLocks noGrp="1"/>
          </p:cNvSpPr>
          <p:nvPr>
            <p:ph idx="1"/>
          </p:nvPr>
        </p:nvSpPr>
        <p:spPr>
          <a:xfrm>
            <a:off x="285749" y="328613"/>
            <a:ext cx="11644313" cy="6392862"/>
          </a:xfrm>
        </p:spPr>
        <p:txBody>
          <a:bodyPr>
            <a:noAutofit/>
          </a:bodyPr>
          <a:lstStyle/>
          <a:p>
            <a:pPr marL="0" indent="0">
              <a:spcBef>
                <a:spcPts val="0"/>
              </a:spcBef>
              <a:buNone/>
            </a:pPr>
            <a:r>
              <a:rPr lang="en-US" sz="2400" dirty="0"/>
              <a:t>// Using abstract methods and classes.</a:t>
            </a:r>
          </a:p>
          <a:p>
            <a:pPr marL="0" indent="0">
              <a:spcBef>
                <a:spcPts val="0"/>
              </a:spcBef>
              <a:buNone/>
            </a:pPr>
            <a:r>
              <a:rPr lang="en-IN" sz="2400" dirty="0"/>
              <a:t>abstract class Figure </a:t>
            </a:r>
          </a:p>
          <a:p>
            <a:pPr marL="0" indent="0">
              <a:spcBef>
                <a:spcPts val="0"/>
              </a:spcBef>
              <a:buNone/>
            </a:pPr>
            <a:r>
              <a:rPr lang="en-IN" sz="2400" dirty="0"/>
              <a:t>{</a:t>
            </a:r>
          </a:p>
          <a:p>
            <a:pPr marL="0" indent="0">
              <a:spcBef>
                <a:spcPts val="0"/>
              </a:spcBef>
              <a:buNone/>
            </a:pPr>
            <a:r>
              <a:rPr lang="en-IN" sz="2400" dirty="0"/>
              <a:t>	double dim1;</a:t>
            </a:r>
          </a:p>
          <a:p>
            <a:pPr marL="0" indent="0">
              <a:spcBef>
                <a:spcPts val="0"/>
              </a:spcBef>
              <a:buNone/>
            </a:pPr>
            <a:r>
              <a:rPr lang="en-IN" sz="2400" dirty="0"/>
              <a:t>	double dim2;</a:t>
            </a:r>
          </a:p>
          <a:p>
            <a:pPr marL="0" indent="0">
              <a:spcBef>
                <a:spcPts val="0"/>
              </a:spcBef>
              <a:buNone/>
            </a:pPr>
            <a:r>
              <a:rPr lang="fr-FR" sz="2400" dirty="0"/>
              <a:t>	Figure(double a, double b) </a:t>
            </a:r>
          </a:p>
          <a:p>
            <a:pPr marL="0" indent="0">
              <a:spcBef>
                <a:spcPts val="0"/>
              </a:spcBef>
              <a:buNone/>
            </a:pPr>
            <a:r>
              <a:rPr lang="fr-FR" sz="2400" dirty="0"/>
              <a:t>	{</a:t>
            </a:r>
          </a:p>
          <a:p>
            <a:pPr marL="0" indent="0">
              <a:spcBef>
                <a:spcPts val="0"/>
              </a:spcBef>
              <a:buNone/>
            </a:pPr>
            <a:r>
              <a:rPr lang="en-IN" sz="2400" dirty="0"/>
              <a:t>		dim1 = a;</a:t>
            </a:r>
          </a:p>
          <a:p>
            <a:pPr marL="0" indent="0">
              <a:spcBef>
                <a:spcPts val="0"/>
              </a:spcBef>
              <a:buNone/>
            </a:pPr>
            <a:r>
              <a:rPr lang="en-IN" sz="2400" dirty="0"/>
              <a:t>		dim2 = b;</a:t>
            </a:r>
          </a:p>
          <a:p>
            <a:pPr marL="0" indent="0">
              <a:spcBef>
                <a:spcPts val="0"/>
              </a:spcBef>
              <a:buNone/>
            </a:pPr>
            <a:r>
              <a:rPr lang="en-IN" sz="2400" dirty="0"/>
              <a:t>	}</a:t>
            </a:r>
          </a:p>
          <a:p>
            <a:pPr marL="0" indent="0">
              <a:spcBef>
                <a:spcPts val="0"/>
              </a:spcBef>
              <a:buNone/>
            </a:pPr>
            <a:r>
              <a:rPr lang="en-US" sz="2400" dirty="0"/>
              <a:t>	// area is now an abstract method</a:t>
            </a:r>
          </a:p>
          <a:p>
            <a:pPr marL="0" indent="0">
              <a:spcBef>
                <a:spcPts val="0"/>
              </a:spcBef>
              <a:buNone/>
            </a:pPr>
            <a:r>
              <a:rPr lang="en-IN" sz="2400" dirty="0"/>
              <a:t>	abstract double area();</a:t>
            </a:r>
          </a:p>
          <a:p>
            <a:pPr marL="0" indent="0">
              <a:spcBef>
                <a:spcPts val="0"/>
              </a:spcBef>
              <a:buNone/>
            </a:pPr>
            <a:r>
              <a:rPr lang="en-IN" sz="2400" dirty="0"/>
              <a:t>}</a:t>
            </a:r>
          </a:p>
          <a:p>
            <a:pPr marL="0" indent="0">
              <a:spcBef>
                <a:spcPts val="0"/>
              </a:spcBef>
              <a:buNone/>
            </a:pPr>
            <a:r>
              <a:rPr lang="en-IN" sz="2400" dirty="0"/>
              <a:t>class Rectangle extends Figure </a:t>
            </a:r>
          </a:p>
          <a:p>
            <a:pPr marL="0" indent="0">
              <a:spcBef>
                <a:spcPts val="0"/>
              </a:spcBef>
              <a:buNone/>
            </a:pPr>
            <a:r>
              <a:rPr lang="en-IN" sz="2400" dirty="0"/>
              <a:t>{</a:t>
            </a:r>
          </a:p>
          <a:p>
            <a:pPr marL="0" indent="0">
              <a:spcBef>
                <a:spcPts val="0"/>
              </a:spcBef>
              <a:buNone/>
            </a:pPr>
            <a:r>
              <a:rPr lang="fr-FR" sz="2400" dirty="0"/>
              <a:t>	Rectangle(double a, double b) </a:t>
            </a:r>
          </a:p>
          <a:p>
            <a:pPr marL="0" indent="0">
              <a:spcBef>
                <a:spcPts val="0"/>
              </a:spcBef>
              <a:buNone/>
            </a:pPr>
            <a:r>
              <a:rPr lang="fr-FR" sz="2400" dirty="0"/>
              <a:t>	{</a:t>
            </a:r>
          </a:p>
          <a:p>
            <a:pPr marL="0" indent="0">
              <a:spcBef>
                <a:spcPts val="0"/>
              </a:spcBef>
              <a:buNone/>
            </a:pPr>
            <a:r>
              <a:rPr lang="en-IN" sz="2400" dirty="0"/>
              <a:t>		super(a, b);</a:t>
            </a:r>
          </a:p>
          <a:p>
            <a:pPr marL="0" indent="0">
              <a:spcBef>
                <a:spcPts val="0"/>
              </a:spcBef>
              <a:buNone/>
            </a:pPr>
            <a:r>
              <a:rPr lang="en-IN" sz="2400" dirty="0"/>
              <a:t>	}</a:t>
            </a:r>
          </a:p>
        </p:txBody>
      </p:sp>
      <p:sp>
        <p:nvSpPr>
          <p:cNvPr id="4" name="Footer Placeholder 3">
            <a:extLst>
              <a:ext uri="{FF2B5EF4-FFF2-40B4-BE49-F238E27FC236}">
                <a16:creationId xmlns:a16="http://schemas.microsoft.com/office/drawing/2014/main" id="{F4122B74-3F7C-4613-ABC8-9DFD1CA25A70}"/>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FB5A369F-162D-4CC5-B264-E9163F8012CD}"/>
              </a:ext>
            </a:extLst>
          </p:cNvPr>
          <p:cNvSpPr>
            <a:spLocks noGrp="1"/>
          </p:cNvSpPr>
          <p:nvPr>
            <p:ph type="sldNum" sz="quarter" idx="12"/>
          </p:nvPr>
        </p:nvSpPr>
        <p:spPr/>
        <p:txBody>
          <a:bodyPr/>
          <a:lstStyle/>
          <a:p>
            <a:fld id="{5FA48C45-9521-491C-91CF-B3D0F067F577}" type="slidenum">
              <a:rPr lang="en-IN" smtClean="0"/>
              <a:t>49</a:t>
            </a:fld>
            <a:endParaRPr lang="en-IN"/>
          </a:p>
        </p:txBody>
      </p:sp>
    </p:spTree>
    <p:extLst>
      <p:ext uri="{BB962C8B-B14F-4D97-AF65-F5344CB8AC3E}">
        <p14:creationId xmlns:p14="http://schemas.microsoft.com/office/powerpoint/2010/main" val="2758019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33031B-F0F5-437D-9916-3C556C4D5678}"/>
              </a:ext>
            </a:extLst>
          </p:cNvPr>
          <p:cNvSpPr>
            <a:spLocks noGrp="1"/>
          </p:cNvSpPr>
          <p:nvPr>
            <p:ph idx="1"/>
          </p:nvPr>
        </p:nvSpPr>
        <p:spPr>
          <a:xfrm>
            <a:off x="214313" y="128582"/>
            <a:ext cx="11715750" cy="6586537"/>
          </a:xfrm>
        </p:spPr>
        <p:txBody>
          <a:bodyPr>
            <a:noAutofit/>
          </a:bodyPr>
          <a:lstStyle/>
          <a:p>
            <a:pPr>
              <a:buNone/>
            </a:pPr>
            <a:r>
              <a:rPr lang="en-US" altLang="en-US" sz="1800" dirty="0">
                <a:latin typeface="Perpetua" panose="02020502060401020303" pitchFamily="18" charset="0"/>
              </a:rPr>
              <a:t>class </a:t>
            </a:r>
            <a:r>
              <a:rPr lang="en-US" altLang="en-US" sz="1800" dirty="0" err="1">
                <a:latin typeface="Perpetua" panose="02020502060401020303" pitchFamily="18" charset="0"/>
              </a:rPr>
              <a:t>SimpleInheritance</a:t>
            </a:r>
            <a:endParaRPr lang="en-US" altLang="en-US" sz="1800" dirty="0">
              <a:latin typeface="Perpetua" panose="02020502060401020303" pitchFamily="18" charset="0"/>
            </a:endParaRPr>
          </a:p>
          <a:p>
            <a:pPr>
              <a:buNone/>
            </a:pPr>
            <a:r>
              <a:rPr lang="en-US" altLang="en-US" sz="1800" dirty="0">
                <a:latin typeface="Perpetua" panose="02020502060401020303" pitchFamily="18" charset="0"/>
              </a:rPr>
              <a:t> {	   public static void main(String </a:t>
            </a:r>
            <a:r>
              <a:rPr lang="en-US" altLang="en-US" sz="1800" dirty="0" err="1">
                <a:latin typeface="Perpetua" panose="02020502060401020303" pitchFamily="18" charset="0"/>
              </a:rPr>
              <a:t>args</a:t>
            </a:r>
            <a:r>
              <a:rPr lang="en-US" altLang="en-US" sz="1800" dirty="0">
                <a:latin typeface="Perpetua" panose="02020502060401020303" pitchFamily="18" charset="0"/>
              </a:rPr>
              <a:t>[]) </a:t>
            </a:r>
          </a:p>
          <a:p>
            <a:pPr>
              <a:buNone/>
            </a:pPr>
            <a:r>
              <a:rPr lang="en-US" altLang="en-US" sz="1800" dirty="0">
                <a:latin typeface="Perpetua" panose="02020502060401020303" pitchFamily="18" charset="0"/>
              </a:rPr>
              <a:t>	  {	</a:t>
            </a:r>
          </a:p>
          <a:p>
            <a:pPr>
              <a:buNone/>
            </a:pPr>
            <a:r>
              <a:rPr lang="en-US" altLang="en-US" sz="1800" dirty="0">
                <a:latin typeface="Perpetua" panose="02020502060401020303" pitchFamily="18" charset="0"/>
              </a:rPr>
              <a:t>                  A </a:t>
            </a:r>
            <a:r>
              <a:rPr lang="en-US" altLang="en-US" sz="1800" dirty="0" err="1">
                <a:latin typeface="Perpetua" panose="02020502060401020303" pitchFamily="18" charset="0"/>
              </a:rPr>
              <a:t>superOb</a:t>
            </a:r>
            <a:r>
              <a:rPr lang="en-US" altLang="en-US" sz="1800" dirty="0">
                <a:latin typeface="Perpetua" panose="02020502060401020303" pitchFamily="18" charset="0"/>
              </a:rPr>
              <a:t> = new A();</a:t>
            </a:r>
          </a:p>
          <a:p>
            <a:pPr>
              <a:buNone/>
            </a:pPr>
            <a:r>
              <a:rPr lang="en-US" altLang="en-US" sz="1800" dirty="0">
                <a:latin typeface="Perpetua" panose="02020502060401020303" pitchFamily="18" charset="0"/>
              </a:rPr>
              <a:t>		</a:t>
            </a:r>
            <a:r>
              <a:rPr lang="en-US" altLang="en-US" sz="1800" dirty="0" err="1">
                <a:latin typeface="Perpetua" panose="02020502060401020303" pitchFamily="18" charset="0"/>
              </a:rPr>
              <a:t>SuperOb.i</a:t>
            </a:r>
            <a:r>
              <a:rPr lang="en-US" altLang="en-US" sz="1800" dirty="0">
                <a:latin typeface="Perpetua" panose="02020502060401020303" pitchFamily="18" charset="0"/>
              </a:rPr>
              <a:t> = 10;</a:t>
            </a:r>
          </a:p>
          <a:p>
            <a:pPr>
              <a:buNone/>
            </a:pPr>
            <a:r>
              <a:rPr lang="en-US" altLang="en-US" sz="1800" dirty="0">
                <a:latin typeface="Perpetua" panose="02020502060401020303" pitchFamily="18" charset="0"/>
              </a:rPr>
              <a:t>		</a:t>
            </a:r>
            <a:r>
              <a:rPr lang="en-US" altLang="en-US" sz="1800" dirty="0" err="1">
                <a:latin typeface="Perpetua" panose="02020502060401020303" pitchFamily="18" charset="0"/>
              </a:rPr>
              <a:t>superOb.j</a:t>
            </a:r>
            <a:r>
              <a:rPr lang="en-US" altLang="en-US" sz="1800" dirty="0">
                <a:latin typeface="Perpetua" panose="02020502060401020303" pitchFamily="18" charset="0"/>
              </a:rPr>
              <a:t> = 20;</a:t>
            </a:r>
          </a:p>
          <a:p>
            <a:pPr>
              <a:buNone/>
            </a:pPr>
            <a:r>
              <a:rPr lang="en-US" altLang="en-US" sz="1800" dirty="0">
                <a:latin typeface="Perpetua" panose="02020502060401020303" pitchFamily="18" charset="0"/>
              </a:rPr>
              <a:t>		</a:t>
            </a:r>
            <a:r>
              <a:rPr lang="en-US" altLang="en-US" sz="1800" dirty="0" err="1">
                <a:latin typeface="Perpetua" panose="02020502060401020303" pitchFamily="18" charset="0"/>
              </a:rPr>
              <a:t>System.out.println</a:t>
            </a:r>
            <a:r>
              <a:rPr lang="en-US" altLang="en-US" sz="1800" dirty="0">
                <a:latin typeface="Perpetua" panose="02020502060401020303" pitchFamily="18" charset="0"/>
              </a:rPr>
              <a:t>("Contents of </a:t>
            </a:r>
            <a:r>
              <a:rPr lang="en-US" altLang="en-US" sz="1800" dirty="0" err="1">
                <a:latin typeface="Perpetua" panose="02020502060401020303" pitchFamily="18" charset="0"/>
              </a:rPr>
              <a:t>superOb</a:t>
            </a:r>
            <a:r>
              <a:rPr lang="en-US" altLang="en-US" sz="1800" dirty="0">
                <a:latin typeface="Perpetua" panose="02020502060401020303" pitchFamily="18" charset="0"/>
              </a:rPr>
              <a:t>: ");</a:t>
            </a:r>
          </a:p>
          <a:p>
            <a:pPr>
              <a:buNone/>
            </a:pPr>
            <a:r>
              <a:rPr lang="en-US" altLang="en-US" sz="1800" dirty="0">
                <a:latin typeface="Perpetua" panose="02020502060401020303" pitchFamily="18" charset="0"/>
              </a:rPr>
              <a:t>		</a:t>
            </a:r>
            <a:r>
              <a:rPr lang="en-US" altLang="en-US" sz="1800" dirty="0" err="1">
                <a:latin typeface="Perpetua" panose="02020502060401020303" pitchFamily="18" charset="0"/>
              </a:rPr>
              <a:t>superOb.showij</a:t>
            </a:r>
            <a:r>
              <a:rPr lang="en-US" altLang="en-US" sz="1800" dirty="0">
                <a:latin typeface="Perpetua" panose="02020502060401020303" pitchFamily="18" charset="0"/>
              </a:rPr>
              <a:t>();</a:t>
            </a:r>
          </a:p>
          <a:p>
            <a:pPr>
              <a:buNone/>
            </a:pPr>
            <a:r>
              <a:rPr lang="en-US" altLang="en-US" sz="1800" dirty="0">
                <a:latin typeface="Perpetua" panose="02020502060401020303" pitchFamily="18" charset="0"/>
              </a:rPr>
              <a:t>		B </a:t>
            </a:r>
            <a:r>
              <a:rPr lang="en-US" altLang="en-US" sz="1800" dirty="0" err="1">
                <a:latin typeface="Perpetua" panose="02020502060401020303" pitchFamily="18" charset="0"/>
              </a:rPr>
              <a:t>subOb</a:t>
            </a:r>
            <a:r>
              <a:rPr lang="en-US" altLang="en-US" sz="1800" dirty="0">
                <a:latin typeface="Perpetua" panose="02020502060401020303" pitchFamily="18" charset="0"/>
              </a:rPr>
              <a:t> = new B();</a:t>
            </a:r>
          </a:p>
          <a:p>
            <a:pPr>
              <a:buNone/>
            </a:pPr>
            <a:r>
              <a:rPr lang="en-US" altLang="en-US" sz="1800" dirty="0">
                <a:latin typeface="Perpetua" panose="02020502060401020303" pitchFamily="18" charset="0"/>
              </a:rPr>
              <a:t>		</a:t>
            </a:r>
            <a:r>
              <a:rPr lang="en-US" altLang="en-US" sz="1800" dirty="0" err="1">
                <a:solidFill>
                  <a:srgbClr val="FF0000"/>
                </a:solidFill>
                <a:latin typeface="Perpetua" panose="02020502060401020303" pitchFamily="18" charset="0"/>
              </a:rPr>
              <a:t>subOb.i</a:t>
            </a:r>
            <a:r>
              <a:rPr lang="en-US" altLang="en-US" sz="1800" dirty="0">
                <a:solidFill>
                  <a:srgbClr val="FF0000"/>
                </a:solidFill>
                <a:latin typeface="Perpetua" panose="02020502060401020303" pitchFamily="18" charset="0"/>
              </a:rPr>
              <a:t> = 7;</a:t>
            </a:r>
          </a:p>
          <a:p>
            <a:pPr>
              <a:buNone/>
            </a:pPr>
            <a:r>
              <a:rPr lang="en-US" altLang="en-US" sz="1800" dirty="0">
                <a:solidFill>
                  <a:srgbClr val="FF0000"/>
                </a:solidFill>
                <a:latin typeface="Perpetua" panose="02020502060401020303" pitchFamily="18" charset="0"/>
              </a:rPr>
              <a:t>		</a:t>
            </a:r>
            <a:r>
              <a:rPr lang="en-US" altLang="en-US" sz="1800" dirty="0" err="1">
                <a:solidFill>
                  <a:srgbClr val="FF0000"/>
                </a:solidFill>
                <a:latin typeface="Perpetua" panose="02020502060401020303" pitchFamily="18" charset="0"/>
              </a:rPr>
              <a:t>subOb.j</a:t>
            </a:r>
            <a:r>
              <a:rPr lang="en-US" altLang="en-US" sz="1800" dirty="0">
                <a:solidFill>
                  <a:srgbClr val="FF0000"/>
                </a:solidFill>
                <a:latin typeface="Perpetua" panose="02020502060401020303" pitchFamily="18" charset="0"/>
              </a:rPr>
              <a:t> = 8;</a:t>
            </a:r>
          </a:p>
          <a:p>
            <a:pPr>
              <a:buNone/>
            </a:pPr>
            <a:r>
              <a:rPr lang="en-US" altLang="en-US" sz="1800" dirty="0">
                <a:latin typeface="Perpetua" panose="02020502060401020303" pitchFamily="18" charset="0"/>
              </a:rPr>
              <a:t>		</a:t>
            </a:r>
            <a:r>
              <a:rPr lang="en-US" altLang="en-US" sz="1800" dirty="0" err="1">
                <a:latin typeface="Perpetua" panose="02020502060401020303" pitchFamily="18" charset="0"/>
              </a:rPr>
              <a:t>subOb.k</a:t>
            </a:r>
            <a:r>
              <a:rPr lang="en-US" altLang="en-US" sz="1800" dirty="0">
                <a:latin typeface="Perpetua" panose="02020502060401020303" pitchFamily="18" charset="0"/>
              </a:rPr>
              <a:t> = 9;</a:t>
            </a:r>
          </a:p>
          <a:p>
            <a:pPr>
              <a:buNone/>
            </a:pPr>
            <a:r>
              <a:rPr lang="en-US" altLang="en-US" sz="1800" dirty="0">
                <a:latin typeface="Perpetua" panose="02020502060401020303" pitchFamily="18" charset="0"/>
              </a:rPr>
              <a:t>		</a:t>
            </a:r>
            <a:r>
              <a:rPr lang="en-US" altLang="en-US" sz="1800" dirty="0" err="1">
                <a:latin typeface="Perpetua" panose="02020502060401020303" pitchFamily="18" charset="0"/>
              </a:rPr>
              <a:t>System.out.println</a:t>
            </a:r>
            <a:r>
              <a:rPr lang="en-US" altLang="en-US" sz="1800" dirty="0">
                <a:latin typeface="Perpetua" panose="02020502060401020303" pitchFamily="18" charset="0"/>
              </a:rPr>
              <a:t>("Contents of </a:t>
            </a:r>
            <a:r>
              <a:rPr lang="en-US" altLang="en-US" sz="1800" dirty="0" err="1">
                <a:latin typeface="Perpetua" panose="02020502060401020303" pitchFamily="18" charset="0"/>
              </a:rPr>
              <a:t>subOb</a:t>
            </a:r>
            <a:r>
              <a:rPr lang="en-US" altLang="en-US" sz="1800" dirty="0">
                <a:latin typeface="Perpetua" panose="02020502060401020303" pitchFamily="18" charset="0"/>
              </a:rPr>
              <a:t>: ");</a:t>
            </a:r>
          </a:p>
          <a:p>
            <a:pPr>
              <a:buNone/>
            </a:pPr>
            <a:r>
              <a:rPr lang="en-US" altLang="en-US" sz="1800" dirty="0">
                <a:latin typeface="Perpetua" panose="02020502060401020303" pitchFamily="18" charset="0"/>
              </a:rPr>
              <a:t>		</a:t>
            </a:r>
            <a:r>
              <a:rPr lang="en-US" altLang="en-US" sz="1800" dirty="0" err="1">
                <a:solidFill>
                  <a:srgbClr val="FF0000"/>
                </a:solidFill>
                <a:latin typeface="Perpetua" panose="02020502060401020303" pitchFamily="18" charset="0"/>
              </a:rPr>
              <a:t>subOb.showij</a:t>
            </a:r>
            <a:r>
              <a:rPr lang="en-US" altLang="en-US" sz="1800" dirty="0">
                <a:solidFill>
                  <a:srgbClr val="FF0000"/>
                </a:solidFill>
                <a:latin typeface="Perpetua" panose="02020502060401020303" pitchFamily="18" charset="0"/>
              </a:rPr>
              <a:t>();</a:t>
            </a:r>
          </a:p>
          <a:p>
            <a:pPr>
              <a:buNone/>
            </a:pPr>
            <a:r>
              <a:rPr lang="en-US" altLang="en-US" sz="1800" dirty="0">
                <a:latin typeface="Perpetua" panose="02020502060401020303" pitchFamily="18" charset="0"/>
              </a:rPr>
              <a:t>		</a:t>
            </a:r>
            <a:r>
              <a:rPr lang="en-US" altLang="en-US" sz="1800" dirty="0" err="1">
                <a:latin typeface="Perpetua" panose="02020502060401020303" pitchFamily="18" charset="0"/>
              </a:rPr>
              <a:t>subOb.showk</a:t>
            </a:r>
            <a:r>
              <a:rPr lang="en-US" altLang="en-US" sz="1800" dirty="0">
                <a:latin typeface="Perpetua" panose="02020502060401020303" pitchFamily="18" charset="0"/>
              </a:rPr>
              <a:t>();</a:t>
            </a:r>
          </a:p>
          <a:p>
            <a:pPr>
              <a:buNone/>
            </a:pPr>
            <a:r>
              <a:rPr lang="en-US" altLang="en-US" sz="1800" dirty="0">
                <a:latin typeface="Perpetua" panose="02020502060401020303" pitchFamily="18" charset="0"/>
              </a:rPr>
              <a:t>		</a:t>
            </a:r>
            <a:r>
              <a:rPr lang="en-US" altLang="en-US" sz="1800" dirty="0" err="1">
                <a:latin typeface="Perpetua" panose="02020502060401020303" pitchFamily="18" charset="0"/>
              </a:rPr>
              <a:t>subOb.sum</a:t>
            </a:r>
            <a:r>
              <a:rPr lang="en-US" altLang="en-US" sz="1800" dirty="0">
                <a:latin typeface="Perpetua" panose="02020502060401020303" pitchFamily="18" charset="0"/>
              </a:rPr>
              <a:t>();</a:t>
            </a:r>
          </a:p>
          <a:p>
            <a:pPr>
              <a:buNone/>
            </a:pPr>
            <a:r>
              <a:rPr lang="en-US" altLang="en-US" sz="1800" dirty="0">
                <a:latin typeface="Perpetua" panose="02020502060401020303" pitchFamily="18" charset="0"/>
              </a:rPr>
              <a:t>	}  </a:t>
            </a:r>
          </a:p>
          <a:p>
            <a:pPr>
              <a:buNone/>
            </a:pPr>
            <a:r>
              <a:rPr lang="en-US" altLang="en-US" sz="1800" dirty="0">
                <a:latin typeface="Perpetua" panose="02020502060401020303" pitchFamily="18" charset="0"/>
              </a:rPr>
              <a:t>}</a:t>
            </a:r>
          </a:p>
          <a:p>
            <a:endParaRPr lang="en-US" altLang="en-US" sz="1800" dirty="0">
              <a:latin typeface="Perpetua" panose="02020502060401020303" pitchFamily="18" charset="0"/>
            </a:endParaRPr>
          </a:p>
        </p:txBody>
      </p:sp>
      <p:sp>
        <p:nvSpPr>
          <p:cNvPr id="4" name="Footer Placeholder 3">
            <a:extLst>
              <a:ext uri="{FF2B5EF4-FFF2-40B4-BE49-F238E27FC236}">
                <a16:creationId xmlns:a16="http://schemas.microsoft.com/office/drawing/2014/main" id="{0896D80C-7BB2-4598-ACA4-A7DBE8674924}"/>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302BCA9F-2476-404E-8D71-F484B901F37C}"/>
              </a:ext>
            </a:extLst>
          </p:cNvPr>
          <p:cNvSpPr>
            <a:spLocks noGrp="1"/>
          </p:cNvSpPr>
          <p:nvPr>
            <p:ph type="sldNum" sz="quarter" idx="12"/>
          </p:nvPr>
        </p:nvSpPr>
        <p:spPr/>
        <p:txBody>
          <a:bodyPr/>
          <a:lstStyle/>
          <a:p>
            <a:fld id="{5FA48C45-9521-491C-91CF-B3D0F067F577}" type="slidenum">
              <a:rPr lang="en-IN" smtClean="0"/>
              <a:t>5</a:t>
            </a:fld>
            <a:endParaRPr lang="en-IN"/>
          </a:p>
        </p:txBody>
      </p:sp>
    </p:spTree>
    <p:extLst>
      <p:ext uri="{BB962C8B-B14F-4D97-AF65-F5344CB8AC3E}">
        <p14:creationId xmlns:p14="http://schemas.microsoft.com/office/powerpoint/2010/main" val="2845250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F14810-1DFD-4F87-9CB3-83672B4C652D}"/>
              </a:ext>
            </a:extLst>
          </p:cNvPr>
          <p:cNvSpPr>
            <a:spLocks noGrp="1"/>
          </p:cNvSpPr>
          <p:nvPr>
            <p:ph idx="1"/>
          </p:nvPr>
        </p:nvSpPr>
        <p:spPr>
          <a:xfrm>
            <a:off x="285749" y="328613"/>
            <a:ext cx="11644313" cy="6392862"/>
          </a:xfrm>
        </p:spPr>
        <p:txBody>
          <a:bodyPr>
            <a:noAutofit/>
          </a:bodyPr>
          <a:lstStyle/>
          <a:p>
            <a:pPr marL="0" indent="0">
              <a:lnSpc>
                <a:spcPct val="100000"/>
              </a:lnSpc>
              <a:spcBef>
                <a:spcPts val="0"/>
              </a:spcBef>
              <a:buNone/>
            </a:pPr>
            <a:r>
              <a:rPr lang="en-IN" sz="2000" dirty="0"/>
              <a:t>	// override area for rectangle</a:t>
            </a:r>
          </a:p>
          <a:p>
            <a:pPr marL="0" indent="0">
              <a:lnSpc>
                <a:spcPct val="100000"/>
              </a:lnSpc>
              <a:spcBef>
                <a:spcPts val="0"/>
              </a:spcBef>
              <a:buNone/>
            </a:pPr>
            <a:r>
              <a:rPr lang="en-IN" sz="2000" dirty="0"/>
              <a:t>	double area() </a:t>
            </a:r>
          </a:p>
          <a:p>
            <a:pPr marL="0" indent="0">
              <a:lnSpc>
                <a:spcPct val="100000"/>
              </a:lnSpc>
              <a:spcBef>
                <a:spcPts val="0"/>
              </a:spcBef>
              <a:buNone/>
            </a:pPr>
            <a:r>
              <a:rPr lang="en-IN" sz="2000" dirty="0"/>
              <a:t>	{</a:t>
            </a:r>
          </a:p>
          <a:p>
            <a:pPr marL="0" indent="0">
              <a:lnSpc>
                <a:spcPct val="100000"/>
              </a:lnSpc>
              <a:spcBef>
                <a:spcPts val="0"/>
              </a:spcBef>
              <a:buNone/>
            </a:pPr>
            <a:r>
              <a:rPr lang="en-US" sz="2000" dirty="0"/>
              <a:t>		</a:t>
            </a:r>
            <a:r>
              <a:rPr lang="en-US" sz="2000" dirty="0" err="1"/>
              <a:t>System.out.println</a:t>
            </a:r>
            <a:r>
              <a:rPr lang="en-US" sz="2000" dirty="0"/>
              <a:t>("Inside Area for Rectangle.");</a:t>
            </a:r>
          </a:p>
          <a:p>
            <a:pPr marL="0" indent="0">
              <a:lnSpc>
                <a:spcPct val="100000"/>
              </a:lnSpc>
              <a:spcBef>
                <a:spcPts val="0"/>
              </a:spcBef>
              <a:buNone/>
            </a:pPr>
            <a:r>
              <a:rPr lang="en-IN" sz="2000" dirty="0"/>
              <a:t>		return dim1 * dim2;</a:t>
            </a:r>
          </a:p>
          <a:p>
            <a:pPr marL="0" indent="0">
              <a:lnSpc>
                <a:spcPct val="100000"/>
              </a:lnSpc>
              <a:spcBef>
                <a:spcPts val="0"/>
              </a:spcBef>
              <a:buNone/>
            </a:pPr>
            <a:r>
              <a:rPr lang="en-IN" sz="2000" dirty="0"/>
              <a:t>	}</a:t>
            </a:r>
          </a:p>
          <a:p>
            <a:pPr marL="0" indent="0">
              <a:lnSpc>
                <a:spcPct val="100000"/>
              </a:lnSpc>
              <a:spcBef>
                <a:spcPts val="0"/>
              </a:spcBef>
              <a:buNone/>
            </a:pPr>
            <a:r>
              <a:rPr lang="en-IN" sz="2000" dirty="0"/>
              <a:t>}</a:t>
            </a:r>
          </a:p>
          <a:p>
            <a:pPr marL="0" indent="0">
              <a:lnSpc>
                <a:spcPct val="100000"/>
              </a:lnSpc>
              <a:spcBef>
                <a:spcPts val="0"/>
              </a:spcBef>
              <a:buNone/>
            </a:pPr>
            <a:r>
              <a:rPr lang="en-IN" sz="2000" dirty="0"/>
              <a:t>class Triangle extends Figure </a:t>
            </a:r>
          </a:p>
          <a:p>
            <a:pPr marL="0" indent="0">
              <a:lnSpc>
                <a:spcPct val="100000"/>
              </a:lnSpc>
              <a:spcBef>
                <a:spcPts val="0"/>
              </a:spcBef>
              <a:buNone/>
            </a:pPr>
            <a:r>
              <a:rPr lang="en-IN" sz="2000" dirty="0"/>
              <a:t>{</a:t>
            </a:r>
          </a:p>
          <a:p>
            <a:pPr marL="0" indent="0">
              <a:lnSpc>
                <a:spcPct val="100000"/>
              </a:lnSpc>
              <a:spcBef>
                <a:spcPts val="0"/>
              </a:spcBef>
              <a:buNone/>
            </a:pPr>
            <a:r>
              <a:rPr lang="fr-FR" sz="2000" dirty="0"/>
              <a:t>	Triangle(double a, double b) </a:t>
            </a:r>
          </a:p>
          <a:p>
            <a:pPr marL="0" indent="0">
              <a:lnSpc>
                <a:spcPct val="100000"/>
              </a:lnSpc>
              <a:spcBef>
                <a:spcPts val="0"/>
              </a:spcBef>
              <a:buNone/>
            </a:pPr>
            <a:r>
              <a:rPr lang="fr-FR" sz="2000" dirty="0"/>
              <a:t>	{</a:t>
            </a:r>
          </a:p>
          <a:p>
            <a:pPr marL="0" indent="0">
              <a:lnSpc>
                <a:spcPct val="100000"/>
              </a:lnSpc>
              <a:spcBef>
                <a:spcPts val="0"/>
              </a:spcBef>
              <a:buNone/>
            </a:pPr>
            <a:r>
              <a:rPr lang="en-IN" sz="2000" dirty="0"/>
              <a:t>		super(a, b);</a:t>
            </a:r>
          </a:p>
          <a:p>
            <a:pPr marL="0" indent="0">
              <a:lnSpc>
                <a:spcPct val="100000"/>
              </a:lnSpc>
              <a:spcBef>
                <a:spcPts val="0"/>
              </a:spcBef>
              <a:buNone/>
            </a:pPr>
            <a:r>
              <a:rPr lang="en-IN" sz="2000" dirty="0"/>
              <a:t>	}</a:t>
            </a:r>
          </a:p>
          <a:p>
            <a:pPr marL="0" indent="0">
              <a:lnSpc>
                <a:spcPct val="100000"/>
              </a:lnSpc>
              <a:spcBef>
                <a:spcPts val="0"/>
              </a:spcBef>
              <a:buNone/>
            </a:pPr>
            <a:r>
              <a:rPr lang="en-US" sz="2000" dirty="0"/>
              <a:t>	// override area for right triangle</a:t>
            </a:r>
          </a:p>
          <a:p>
            <a:pPr marL="0" indent="0">
              <a:lnSpc>
                <a:spcPct val="100000"/>
              </a:lnSpc>
              <a:spcBef>
                <a:spcPts val="0"/>
              </a:spcBef>
              <a:buNone/>
            </a:pPr>
            <a:r>
              <a:rPr lang="en-IN" sz="2000" dirty="0"/>
              <a:t>	double area() </a:t>
            </a:r>
          </a:p>
          <a:p>
            <a:pPr marL="0" indent="0">
              <a:lnSpc>
                <a:spcPct val="100000"/>
              </a:lnSpc>
              <a:spcBef>
                <a:spcPts val="0"/>
              </a:spcBef>
              <a:buNone/>
            </a:pPr>
            <a:r>
              <a:rPr lang="en-IN" sz="2000" dirty="0"/>
              <a:t>	{</a:t>
            </a:r>
          </a:p>
          <a:p>
            <a:pPr marL="0" indent="0">
              <a:lnSpc>
                <a:spcPct val="100000"/>
              </a:lnSpc>
              <a:spcBef>
                <a:spcPts val="0"/>
              </a:spcBef>
              <a:buNone/>
            </a:pPr>
            <a:r>
              <a:rPr lang="en-US" sz="2000" dirty="0"/>
              <a:t>		</a:t>
            </a:r>
            <a:r>
              <a:rPr lang="en-US" sz="2000" dirty="0" err="1"/>
              <a:t>System.out.println</a:t>
            </a:r>
            <a:r>
              <a:rPr lang="en-US" sz="2000" dirty="0"/>
              <a:t>("Inside Area for Triangle.");</a:t>
            </a:r>
          </a:p>
          <a:p>
            <a:pPr marL="0" indent="0">
              <a:lnSpc>
                <a:spcPct val="100000"/>
              </a:lnSpc>
              <a:spcBef>
                <a:spcPts val="0"/>
              </a:spcBef>
              <a:buNone/>
            </a:pPr>
            <a:r>
              <a:rPr lang="en-IN" sz="2000" dirty="0"/>
              <a:t>		return dim1 * dim2 / 2;</a:t>
            </a:r>
          </a:p>
          <a:p>
            <a:pPr marL="0" indent="0">
              <a:lnSpc>
                <a:spcPct val="100000"/>
              </a:lnSpc>
              <a:spcBef>
                <a:spcPts val="0"/>
              </a:spcBef>
              <a:buNone/>
            </a:pPr>
            <a:r>
              <a:rPr lang="en-IN" sz="2000" dirty="0"/>
              <a:t>	}</a:t>
            </a:r>
          </a:p>
          <a:p>
            <a:pPr marL="0" indent="0">
              <a:lnSpc>
                <a:spcPct val="100000"/>
              </a:lnSpc>
              <a:spcBef>
                <a:spcPts val="0"/>
              </a:spcBef>
              <a:buNone/>
            </a:pPr>
            <a:r>
              <a:rPr lang="en-IN" sz="2000" dirty="0"/>
              <a:t>}</a:t>
            </a:r>
          </a:p>
          <a:p>
            <a:pPr marL="0" indent="0">
              <a:lnSpc>
                <a:spcPct val="100000"/>
              </a:lnSpc>
              <a:spcBef>
                <a:spcPts val="0"/>
              </a:spcBef>
              <a:buNone/>
            </a:pPr>
            <a:endParaRPr lang="en-IN" sz="2000" dirty="0"/>
          </a:p>
        </p:txBody>
      </p:sp>
      <p:sp>
        <p:nvSpPr>
          <p:cNvPr id="4" name="Footer Placeholder 3">
            <a:extLst>
              <a:ext uri="{FF2B5EF4-FFF2-40B4-BE49-F238E27FC236}">
                <a16:creationId xmlns:a16="http://schemas.microsoft.com/office/drawing/2014/main" id="{F4122B74-3F7C-4613-ABC8-9DFD1CA25A70}"/>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FB5A369F-162D-4CC5-B264-E9163F8012CD}"/>
              </a:ext>
            </a:extLst>
          </p:cNvPr>
          <p:cNvSpPr>
            <a:spLocks noGrp="1"/>
          </p:cNvSpPr>
          <p:nvPr>
            <p:ph type="sldNum" sz="quarter" idx="12"/>
          </p:nvPr>
        </p:nvSpPr>
        <p:spPr/>
        <p:txBody>
          <a:bodyPr/>
          <a:lstStyle/>
          <a:p>
            <a:fld id="{5FA48C45-9521-491C-91CF-B3D0F067F577}" type="slidenum">
              <a:rPr lang="en-IN" smtClean="0"/>
              <a:t>50</a:t>
            </a:fld>
            <a:endParaRPr lang="en-IN"/>
          </a:p>
        </p:txBody>
      </p:sp>
    </p:spTree>
    <p:extLst>
      <p:ext uri="{BB962C8B-B14F-4D97-AF65-F5344CB8AC3E}">
        <p14:creationId xmlns:p14="http://schemas.microsoft.com/office/powerpoint/2010/main" val="10191792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F14810-1DFD-4F87-9CB3-83672B4C652D}"/>
              </a:ext>
            </a:extLst>
          </p:cNvPr>
          <p:cNvSpPr>
            <a:spLocks noGrp="1"/>
          </p:cNvSpPr>
          <p:nvPr>
            <p:ph idx="1"/>
          </p:nvPr>
        </p:nvSpPr>
        <p:spPr>
          <a:xfrm>
            <a:off x="285749" y="328613"/>
            <a:ext cx="11644313" cy="6392862"/>
          </a:xfrm>
        </p:spPr>
        <p:txBody>
          <a:bodyPr>
            <a:noAutofit/>
          </a:bodyPr>
          <a:lstStyle/>
          <a:p>
            <a:pPr marL="0" indent="0">
              <a:buNone/>
            </a:pPr>
            <a:r>
              <a:rPr lang="en-IN" sz="2400" dirty="0"/>
              <a:t>class </a:t>
            </a:r>
            <a:r>
              <a:rPr lang="en-IN" sz="2400" dirty="0" err="1"/>
              <a:t>AbstractAreas</a:t>
            </a:r>
            <a:r>
              <a:rPr lang="en-IN" sz="2400" dirty="0"/>
              <a:t> </a:t>
            </a:r>
          </a:p>
          <a:p>
            <a:pPr marL="0" indent="0">
              <a:buNone/>
            </a:pPr>
            <a:r>
              <a:rPr lang="en-IN" sz="2400" dirty="0"/>
              <a:t>{</a:t>
            </a:r>
          </a:p>
          <a:p>
            <a:pPr marL="0" indent="0">
              <a:buNone/>
            </a:pPr>
            <a:r>
              <a:rPr lang="en-US" sz="2400" dirty="0"/>
              <a:t>	public static void main(String </a:t>
            </a:r>
            <a:r>
              <a:rPr lang="en-US" sz="2400" dirty="0" err="1"/>
              <a:t>args</a:t>
            </a:r>
            <a:r>
              <a:rPr lang="en-US" sz="2400" dirty="0"/>
              <a:t>[]) </a:t>
            </a:r>
          </a:p>
          <a:p>
            <a:pPr marL="0" indent="0">
              <a:buNone/>
            </a:pPr>
            <a:r>
              <a:rPr lang="en-US" sz="2400" dirty="0"/>
              <a:t>	{</a:t>
            </a:r>
          </a:p>
          <a:p>
            <a:pPr marL="0" indent="0">
              <a:buNone/>
            </a:pPr>
            <a:r>
              <a:rPr lang="en-US" sz="2400" dirty="0"/>
              <a:t>		// Figure f = new Figure(10, 10); // illegal now</a:t>
            </a:r>
          </a:p>
          <a:p>
            <a:pPr marL="0" indent="0">
              <a:buNone/>
            </a:pPr>
            <a:r>
              <a:rPr lang="en-IN" sz="2400" dirty="0"/>
              <a:t>		Rectangle r = new Rectangle(9, 5);</a:t>
            </a:r>
          </a:p>
          <a:p>
            <a:pPr marL="0" indent="0">
              <a:buNone/>
            </a:pPr>
            <a:r>
              <a:rPr lang="en-IN" sz="2400" dirty="0"/>
              <a:t>		Triangle t = new Triangle(10, 8);</a:t>
            </a:r>
          </a:p>
          <a:p>
            <a:pPr marL="0" indent="0">
              <a:buNone/>
            </a:pPr>
            <a:r>
              <a:rPr lang="en-US" sz="2400" dirty="0"/>
              <a:t>		Figure </a:t>
            </a:r>
            <a:r>
              <a:rPr lang="en-US" sz="2400" dirty="0" err="1"/>
              <a:t>figref</a:t>
            </a:r>
            <a:r>
              <a:rPr lang="en-US" sz="2400" dirty="0"/>
              <a:t>; // this is OK, no object is created</a:t>
            </a:r>
          </a:p>
          <a:p>
            <a:pPr marL="0" indent="0">
              <a:buNone/>
            </a:pPr>
            <a:r>
              <a:rPr lang="en-IN" sz="2400" dirty="0"/>
              <a:t>		</a:t>
            </a:r>
            <a:r>
              <a:rPr lang="en-IN" sz="2400" dirty="0" err="1"/>
              <a:t>figref</a:t>
            </a:r>
            <a:r>
              <a:rPr lang="en-IN" sz="2400" dirty="0"/>
              <a:t> = r;</a:t>
            </a:r>
          </a:p>
          <a:p>
            <a:pPr marL="0" indent="0">
              <a:buNone/>
            </a:pPr>
            <a:r>
              <a:rPr lang="en-US" sz="2400" dirty="0"/>
              <a:t>		</a:t>
            </a:r>
            <a:r>
              <a:rPr lang="en-US" sz="2400" dirty="0" err="1"/>
              <a:t>System.out.println</a:t>
            </a:r>
            <a:r>
              <a:rPr lang="en-US" sz="2400" dirty="0"/>
              <a:t>("Area is " + </a:t>
            </a:r>
            <a:r>
              <a:rPr lang="en-US" sz="2400" dirty="0" err="1"/>
              <a:t>figref.area</a:t>
            </a:r>
            <a:r>
              <a:rPr lang="en-US" sz="2400" dirty="0"/>
              <a:t>());</a:t>
            </a:r>
          </a:p>
          <a:p>
            <a:pPr marL="0" indent="0">
              <a:buNone/>
            </a:pPr>
            <a:r>
              <a:rPr lang="en-IN" sz="2400" dirty="0"/>
              <a:t>		</a:t>
            </a:r>
            <a:r>
              <a:rPr lang="en-IN" sz="2400" dirty="0" err="1"/>
              <a:t>figref</a:t>
            </a:r>
            <a:r>
              <a:rPr lang="en-IN" sz="2400" dirty="0"/>
              <a:t> = t;</a:t>
            </a:r>
          </a:p>
          <a:p>
            <a:pPr marL="0" indent="0">
              <a:buNone/>
            </a:pPr>
            <a:r>
              <a:rPr lang="en-US" sz="2400" dirty="0"/>
              <a:t>		</a:t>
            </a:r>
            <a:r>
              <a:rPr lang="en-US" sz="2400" dirty="0" err="1"/>
              <a:t>System.out.println</a:t>
            </a:r>
            <a:r>
              <a:rPr lang="en-US" sz="2400" dirty="0"/>
              <a:t>("Area is " + </a:t>
            </a:r>
            <a:r>
              <a:rPr lang="en-US" sz="2400" dirty="0" err="1"/>
              <a:t>figref.area</a:t>
            </a:r>
            <a:r>
              <a:rPr lang="en-US" sz="2400" dirty="0"/>
              <a:t>());</a:t>
            </a:r>
          </a:p>
          <a:p>
            <a:pPr marL="0" indent="0">
              <a:buNone/>
            </a:pPr>
            <a:r>
              <a:rPr lang="en-IN" sz="2400" dirty="0"/>
              <a:t>	}</a:t>
            </a:r>
          </a:p>
          <a:p>
            <a:pPr marL="0" indent="0">
              <a:buNone/>
            </a:pPr>
            <a:r>
              <a:rPr lang="en-IN" sz="2400" dirty="0"/>
              <a:t>}</a:t>
            </a:r>
          </a:p>
        </p:txBody>
      </p:sp>
      <p:sp>
        <p:nvSpPr>
          <p:cNvPr id="4" name="Footer Placeholder 3">
            <a:extLst>
              <a:ext uri="{FF2B5EF4-FFF2-40B4-BE49-F238E27FC236}">
                <a16:creationId xmlns:a16="http://schemas.microsoft.com/office/drawing/2014/main" id="{F4122B74-3F7C-4613-ABC8-9DFD1CA25A70}"/>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FB5A369F-162D-4CC5-B264-E9163F8012CD}"/>
              </a:ext>
            </a:extLst>
          </p:cNvPr>
          <p:cNvSpPr>
            <a:spLocks noGrp="1"/>
          </p:cNvSpPr>
          <p:nvPr>
            <p:ph type="sldNum" sz="quarter" idx="12"/>
          </p:nvPr>
        </p:nvSpPr>
        <p:spPr/>
        <p:txBody>
          <a:bodyPr/>
          <a:lstStyle/>
          <a:p>
            <a:fld id="{5FA48C45-9521-491C-91CF-B3D0F067F577}" type="slidenum">
              <a:rPr lang="en-IN" smtClean="0"/>
              <a:t>51</a:t>
            </a:fld>
            <a:endParaRPr lang="en-IN"/>
          </a:p>
        </p:txBody>
      </p:sp>
    </p:spTree>
    <p:extLst>
      <p:ext uri="{BB962C8B-B14F-4D97-AF65-F5344CB8AC3E}">
        <p14:creationId xmlns:p14="http://schemas.microsoft.com/office/powerpoint/2010/main" val="31673749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48E9EA-ACE1-4AA0-89AF-82DC57C3B8C0}"/>
              </a:ext>
            </a:extLst>
          </p:cNvPr>
          <p:cNvSpPr>
            <a:spLocks noGrp="1"/>
          </p:cNvSpPr>
          <p:nvPr>
            <p:ph idx="1"/>
          </p:nvPr>
        </p:nvSpPr>
        <p:spPr>
          <a:xfrm>
            <a:off x="300038" y="300038"/>
            <a:ext cx="11658600" cy="6421437"/>
          </a:xfrm>
        </p:spPr>
        <p:txBody>
          <a:bodyPr/>
          <a:lstStyle/>
          <a:p>
            <a:pPr marL="0" indent="0" algn="just">
              <a:buNone/>
            </a:pPr>
            <a:r>
              <a:rPr lang="en-IN" b="1" dirty="0">
                <a:latin typeface="Perpetua" panose="02020502060401020303" pitchFamily="18" charset="0"/>
              </a:rPr>
              <a:t>Packages and Interfaces</a:t>
            </a:r>
          </a:p>
          <a:p>
            <a:pPr marL="0" indent="0" algn="just">
              <a:buNone/>
            </a:pPr>
            <a:r>
              <a:rPr lang="en-US" dirty="0">
                <a:latin typeface="Perpetua" panose="02020502060401020303" pitchFamily="18" charset="0"/>
              </a:rPr>
              <a:t>Two of Java’s most innovative features: packages and interfaces. </a:t>
            </a:r>
          </a:p>
          <a:p>
            <a:pPr marL="0" indent="0" algn="just">
              <a:buNone/>
            </a:pPr>
            <a:r>
              <a:rPr lang="en-US" i="1" dirty="0">
                <a:latin typeface="Perpetua" panose="02020502060401020303" pitchFamily="18" charset="0"/>
              </a:rPr>
              <a:t>Packages </a:t>
            </a:r>
            <a:r>
              <a:rPr lang="en-US" dirty="0">
                <a:latin typeface="Perpetua" panose="02020502060401020303" pitchFamily="18" charset="0"/>
              </a:rPr>
              <a:t>are containers for classes that are used to keep the class name space compartmentalized. </a:t>
            </a:r>
          </a:p>
          <a:p>
            <a:pPr marL="0" indent="0" algn="just">
              <a:buNone/>
            </a:pPr>
            <a:r>
              <a:rPr lang="en-US" dirty="0">
                <a:latin typeface="Perpetua" panose="02020502060401020303" pitchFamily="18" charset="0"/>
              </a:rPr>
              <a:t>For example, a package allows you to create a class named </a:t>
            </a:r>
            <a:r>
              <a:rPr lang="en-US" b="1" dirty="0">
                <a:latin typeface="Perpetua" panose="02020502060401020303" pitchFamily="18" charset="0"/>
              </a:rPr>
              <a:t>List</a:t>
            </a:r>
            <a:r>
              <a:rPr lang="en-US" dirty="0">
                <a:latin typeface="Perpetua" panose="02020502060401020303" pitchFamily="18" charset="0"/>
              </a:rPr>
              <a:t>, which you can store in your own package without concern that it will collide with some other class named </a:t>
            </a:r>
            <a:r>
              <a:rPr lang="en-US" b="1" dirty="0">
                <a:latin typeface="Perpetua" panose="02020502060401020303" pitchFamily="18" charset="0"/>
              </a:rPr>
              <a:t>List </a:t>
            </a:r>
            <a:r>
              <a:rPr lang="en-US" dirty="0">
                <a:latin typeface="Perpetua" panose="02020502060401020303" pitchFamily="18" charset="0"/>
              </a:rPr>
              <a:t>stored elsewhere. </a:t>
            </a:r>
          </a:p>
          <a:p>
            <a:pPr marL="0" indent="0" algn="just">
              <a:buNone/>
            </a:pPr>
            <a:r>
              <a:rPr lang="en-US" dirty="0">
                <a:latin typeface="Perpetua" panose="02020502060401020303" pitchFamily="18" charset="0"/>
              </a:rPr>
              <a:t>Packages are stored in a hierarchical manner and are explicitly imported into new class definitions.</a:t>
            </a:r>
          </a:p>
          <a:p>
            <a:pPr marL="0" indent="0" algn="just">
              <a:buNone/>
            </a:pPr>
            <a:endParaRPr lang="en-IN" b="1" dirty="0">
              <a:latin typeface="Perpetua" panose="02020502060401020303" pitchFamily="18" charset="0"/>
            </a:endParaRPr>
          </a:p>
          <a:p>
            <a:pPr marL="0" indent="0" algn="just">
              <a:buNone/>
            </a:pPr>
            <a:endParaRPr lang="en-IN" b="1" dirty="0">
              <a:latin typeface="Perpetua" panose="02020502060401020303" pitchFamily="18" charset="0"/>
            </a:endParaRPr>
          </a:p>
        </p:txBody>
      </p:sp>
      <p:sp>
        <p:nvSpPr>
          <p:cNvPr id="4" name="Footer Placeholder 3">
            <a:extLst>
              <a:ext uri="{FF2B5EF4-FFF2-40B4-BE49-F238E27FC236}">
                <a16:creationId xmlns:a16="http://schemas.microsoft.com/office/drawing/2014/main" id="{8D5C0322-CDF8-4EC0-9843-38AB9A4A68D5}"/>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CD4BED70-4684-4CDC-A324-FBDC20226A2B}"/>
              </a:ext>
            </a:extLst>
          </p:cNvPr>
          <p:cNvSpPr>
            <a:spLocks noGrp="1"/>
          </p:cNvSpPr>
          <p:nvPr>
            <p:ph type="sldNum" sz="quarter" idx="12"/>
          </p:nvPr>
        </p:nvSpPr>
        <p:spPr/>
        <p:txBody>
          <a:bodyPr/>
          <a:lstStyle/>
          <a:p>
            <a:fld id="{5FA48C45-9521-491C-91CF-B3D0F067F577}" type="slidenum">
              <a:rPr lang="en-IN" smtClean="0"/>
              <a:t>52</a:t>
            </a:fld>
            <a:endParaRPr lang="en-IN"/>
          </a:p>
        </p:txBody>
      </p:sp>
    </p:spTree>
    <p:extLst>
      <p:ext uri="{BB962C8B-B14F-4D97-AF65-F5344CB8AC3E}">
        <p14:creationId xmlns:p14="http://schemas.microsoft.com/office/powerpoint/2010/main" val="40388984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1CAD1F-6D0D-4D26-A903-4B1885EFD6CA}"/>
              </a:ext>
            </a:extLst>
          </p:cNvPr>
          <p:cNvSpPr>
            <a:spLocks noGrp="1"/>
          </p:cNvSpPr>
          <p:nvPr>
            <p:ph idx="1"/>
          </p:nvPr>
        </p:nvSpPr>
        <p:spPr>
          <a:xfrm>
            <a:off x="257175" y="257175"/>
            <a:ext cx="11715750" cy="6464300"/>
          </a:xfrm>
        </p:spPr>
        <p:txBody>
          <a:bodyPr/>
          <a:lstStyle/>
          <a:p>
            <a:pPr marL="0" indent="0" algn="just">
              <a:buNone/>
            </a:pPr>
            <a:r>
              <a:rPr lang="en-US" dirty="0">
                <a:latin typeface="Perpetua" panose="02020502060401020303" pitchFamily="18" charset="0"/>
              </a:rPr>
              <a:t>Through the use of the </a:t>
            </a:r>
            <a:r>
              <a:rPr lang="en-US" b="1" dirty="0">
                <a:latin typeface="Perpetua" panose="02020502060401020303" pitchFamily="18" charset="0"/>
              </a:rPr>
              <a:t>interface </a:t>
            </a:r>
            <a:r>
              <a:rPr lang="en-US" dirty="0">
                <a:latin typeface="Perpetua" panose="02020502060401020303" pitchFamily="18" charset="0"/>
              </a:rPr>
              <a:t>keyword, Java allows you to fully abstract the interface from its implementation. Using </a:t>
            </a:r>
            <a:r>
              <a:rPr lang="en-US" b="1" dirty="0">
                <a:latin typeface="Perpetua" panose="02020502060401020303" pitchFamily="18" charset="0"/>
              </a:rPr>
              <a:t>interface</a:t>
            </a:r>
            <a:r>
              <a:rPr lang="en-US" dirty="0">
                <a:latin typeface="Perpetua" panose="02020502060401020303" pitchFamily="18" charset="0"/>
              </a:rPr>
              <a:t>, you can specify a set of methods that can be implemented by one or more classes. </a:t>
            </a:r>
          </a:p>
          <a:p>
            <a:pPr marL="0" indent="0" algn="just">
              <a:buNone/>
            </a:pPr>
            <a:r>
              <a:rPr lang="en-US" dirty="0">
                <a:latin typeface="Perpetua" panose="02020502060401020303" pitchFamily="18" charset="0"/>
              </a:rPr>
              <a:t>The </a:t>
            </a:r>
            <a:r>
              <a:rPr lang="en-US" b="1" dirty="0">
                <a:latin typeface="Perpetua" panose="02020502060401020303" pitchFamily="18" charset="0"/>
              </a:rPr>
              <a:t>interface</a:t>
            </a:r>
            <a:r>
              <a:rPr lang="en-US" dirty="0">
                <a:latin typeface="Perpetua" panose="02020502060401020303" pitchFamily="18" charset="0"/>
              </a:rPr>
              <a:t>, itself, does not actually define any implementation. Although they are similar to abstract classes, </a:t>
            </a:r>
            <a:r>
              <a:rPr lang="en-US" b="1" dirty="0">
                <a:latin typeface="Perpetua" panose="02020502060401020303" pitchFamily="18" charset="0"/>
              </a:rPr>
              <a:t>interface</a:t>
            </a:r>
            <a:r>
              <a:rPr lang="en-US" dirty="0">
                <a:latin typeface="Perpetua" panose="02020502060401020303" pitchFamily="18" charset="0"/>
              </a:rPr>
              <a:t>s have an additional capability: A class can implement more than one interface. By contrast, a class can only inherit a single superclass.</a:t>
            </a:r>
          </a:p>
          <a:p>
            <a:pPr marL="0" indent="0" algn="just">
              <a:buNone/>
            </a:pP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72824580-CA5D-4469-A287-AB4A0F0F56A3}"/>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0071AAA8-B999-42F5-A53B-E2509015D701}"/>
              </a:ext>
            </a:extLst>
          </p:cNvPr>
          <p:cNvSpPr>
            <a:spLocks noGrp="1"/>
          </p:cNvSpPr>
          <p:nvPr>
            <p:ph type="sldNum" sz="quarter" idx="12"/>
          </p:nvPr>
        </p:nvSpPr>
        <p:spPr/>
        <p:txBody>
          <a:bodyPr/>
          <a:lstStyle/>
          <a:p>
            <a:fld id="{5FA48C45-9521-491C-91CF-B3D0F067F577}" type="slidenum">
              <a:rPr lang="en-IN" smtClean="0"/>
              <a:t>53</a:t>
            </a:fld>
            <a:endParaRPr lang="en-IN"/>
          </a:p>
        </p:txBody>
      </p:sp>
    </p:spTree>
    <p:extLst>
      <p:ext uri="{BB962C8B-B14F-4D97-AF65-F5344CB8AC3E}">
        <p14:creationId xmlns:p14="http://schemas.microsoft.com/office/powerpoint/2010/main" val="20608196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2F5472-4DB0-43B6-9E1A-6C8CFF6194C2}"/>
              </a:ext>
            </a:extLst>
          </p:cNvPr>
          <p:cNvSpPr>
            <a:spLocks noGrp="1"/>
          </p:cNvSpPr>
          <p:nvPr>
            <p:ph idx="1"/>
          </p:nvPr>
        </p:nvSpPr>
        <p:spPr>
          <a:xfrm>
            <a:off x="300038" y="271463"/>
            <a:ext cx="11544300" cy="5905500"/>
          </a:xfrm>
        </p:spPr>
        <p:txBody>
          <a:bodyPr/>
          <a:lstStyle/>
          <a:p>
            <a:pPr algn="just"/>
            <a:r>
              <a:rPr lang="en-US" altLang="en-US" dirty="0">
                <a:latin typeface="Perpetua" panose="02020502060401020303" pitchFamily="18" charset="0"/>
              </a:rPr>
              <a:t>packages are container for classes that are used to keep the class name  compartmentalized.</a:t>
            </a:r>
          </a:p>
          <a:p>
            <a:pPr algn="just"/>
            <a:r>
              <a:rPr lang="en-US" altLang="en-US" dirty="0">
                <a:latin typeface="Perpetua" panose="02020502060401020303" pitchFamily="18" charset="0"/>
              </a:rPr>
              <a:t>package is both a naming and visibility control mechanism.</a:t>
            </a:r>
          </a:p>
          <a:p>
            <a:pPr marL="0" indent="0" algn="just">
              <a:buNone/>
            </a:pPr>
            <a:endParaRPr lang="en-US" dirty="0">
              <a:latin typeface="Perpetua" panose="02020502060401020303" pitchFamily="18" charset="0"/>
            </a:endParaRPr>
          </a:p>
          <a:p>
            <a:pPr marL="0" indent="0" algn="just">
              <a:buNone/>
            </a:pPr>
            <a:r>
              <a:rPr lang="en-US" altLang="en-US" b="1" dirty="0">
                <a:latin typeface="Perpetua" panose="02020502060401020303" pitchFamily="18" charset="0"/>
              </a:rPr>
              <a:t>Defining a package</a:t>
            </a:r>
          </a:p>
          <a:p>
            <a:pPr algn="just"/>
            <a:r>
              <a:rPr lang="en-US" altLang="en-US" dirty="0">
                <a:latin typeface="Perpetua" panose="02020502060401020303" pitchFamily="18" charset="0"/>
              </a:rPr>
              <a:t>To create a package include a </a:t>
            </a:r>
            <a:r>
              <a:rPr lang="en-US" altLang="en-US" dirty="0">
                <a:solidFill>
                  <a:srgbClr val="FF0000"/>
                </a:solidFill>
                <a:latin typeface="Perpetua" panose="02020502060401020303" pitchFamily="18" charset="0"/>
              </a:rPr>
              <a:t>package </a:t>
            </a:r>
            <a:r>
              <a:rPr lang="en-US" altLang="en-US" dirty="0">
                <a:latin typeface="Perpetua" panose="02020502060401020303" pitchFamily="18" charset="0"/>
              </a:rPr>
              <a:t>command as the first statement in a Java source file.</a:t>
            </a:r>
          </a:p>
          <a:p>
            <a:pPr algn="just"/>
            <a:r>
              <a:rPr lang="en-US" altLang="en-US" dirty="0">
                <a:latin typeface="Perpetua" panose="02020502060401020303" pitchFamily="18" charset="0"/>
              </a:rPr>
              <a:t> Any classes declared within that file will belong to the specified package. </a:t>
            </a:r>
          </a:p>
          <a:p>
            <a:pPr algn="just"/>
            <a:r>
              <a:rPr lang="en-US" altLang="en-US" dirty="0">
                <a:latin typeface="Perpetua" panose="02020502060401020303" pitchFamily="18" charset="0"/>
              </a:rPr>
              <a:t>If we omit the package statement, the class names are put into the default package, which has no name. </a:t>
            </a:r>
          </a:p>
          <a:p>
            <a:pPr marL="0" indent="0" algn="just">
              <a:buNone/>
            </a:pPr>
            <a:endParaRPr lang="en-IN" b="1" dirty="0">
              <a:latin typeface="Perpetua" panose="02020502060401020303" pitchFamily="18" charset="0"/>
            </a:endParaRPr>
          </a:p>
        </p:txBody>
      </p:sp>
      <p:sp>
        <p:nvSpPr>
          <p:cNvPr id="4" name="Footer Placeholder 3">
            <a:extLst>
              <a:ext uri="{FF2B5EF4-FFF2-40B4-BE49-F238E27FC236}">
                <a16:creationId xmlns:a16="http://schemas.microsoft.com/office/drawing/2014/main" id="{AC6E9548-E27F-40DF-B70D-42CA20E00C48}"/>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A0F4F833-83B9-4B91-A38D-2095A467EDF2}"/>
              </a:ext>
            </a:extLst>
          </p:cNvPr>
          <p:cNvSpPr>
            <a:spLocks noGrp="1"/>
          </p:cNvSpPr>
          <p:nvPr>
            <p:ph type="sldNum" sz="quarter" idx="12"/>
          </p:nvPr>
        </p:nvSpPr>
        <p:spPr/>
        <p:txBody>
          <a:bodyPr/>
          <a:lstStyle/>
          <a:p>
            <a:fld id="{5FA48C45-9521-491C-91CF-B3D0F067F577}" type="slidenum">
              <a:rPr lang="en-IN" smtClean="0"/>
              <a:t>54</a:t>
            </a:fld>
            <a:endParaRPr lang="en-IN"/>
          </a:p>
        </p:txBody>
      </p:sp>
    </p:spTree>
    <p:extLst>
      <p:ext uri="{BB962C8B-B14F-4D97-AF65-F5344CB8AC3E}">
        <p14:creationId xmlns:p14="http://schemas.microsoft.com/office/powerpoint/2010/main" val="5061975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61AF5-40FF-4203-8D79-929E2AF6DFF5}"/>
              </a:ext>
            </a:extLst>
          </p:cNvPr>
          <p:cNvSpPr>
            <a:spLocks noGrp="1"/>
          </p:cNvSpPr>
          <p:nvPr>
            <p:ph idx="1"/>
          </p:nvPr>
        </p:nvSpPr>
        <p:spPr>
          <a:xfrm>
            <a:off x="314325" y="136525"/>
            <a:ext cx="11039475" cy="6040438"/>
          </a:xfrm>
        </p:spPr>
        <p:txBody>
          <a:bodyPr>
            <a:normAutofit fontScale="92500" lnSpcReduction="10000"/>
          </a:bodyPr>
          <a:lstStyle/>
          <a:p>
            <a:pPr>
              <a:buNone/>
            </a:pPr>
            <a:r>
              <a:rPr lang="en-US" altLang="en-US" sz="3200" b="1" dirty="0">
                <a:solidFill>
                  <a:schemeClr val="accent1"/>
                </a:solidFill>
                <a:latin typeface="Perpetua" panose="02020502060401020303" pitchFamily="18" charset="0"/>
              </a:rPr>
              <a:t>General form :</a:t>
            </a:r>
          </a:p>
          <a:p>
            <a:pPr>
              <a:buNone/>
            </a:pPr>
            <a:endParaRPr lang="en-US" altLang="en-US" sz="3200" dirty="0">
              <a:latin typeface="Perpetua" panose="02020502060401020303" pitchFamily="18" charset="0"/>
            </a:endParaRPr>
          </a:p>
          <a:p>
            <a:pPr>
              <a:buNone/>
            </a:pPr>
            <a:r>
              <a:rPr lang="en-US" altLang="en-US" dirty="0">
                <a:latin typeface="Perpetua" panose="02020502060401020303" pitchFamily="18" charset="0"/>
              </a:rPr>
              <a:t>             package pkg;</a:t>
            </a:r>
          </a:p>
          <a:p>
            <a:pPr>
              <a:buNone/>
            </a:pPr>
            <a:endParaRPr lang="en-US" altLang="en-US" dirty="0">
              <a:latin typeface="Perpetua" panose="02020502060401020303" pitchFamily="18" charset="0"/>
            </a:endParaRPr>
          </a:p>
          <a:p>
            <a:pPr>
              <a:buNone/>
            </a:pPr>
            <a:r>
              <a:rPr lang="en-US" altLang="en-US" dirty="0">
                <a:latin typeface="Perpetua" panose="02020502060401020303" pitchFamily="18" charset="0"/>
              </a:rPr>
              <a:t>            Ex:    package </a:t>
            </a:r>
            <a:r>
              <a:rPr lang="en-US" altLang="en-US" dirty="0" err="1">
                <a:latin typeface="Perpetua" panose="02020502060401020303" pitchFamily="18" charset="0"/>
              </a:rPr>
              <a:t>MyPackage</a:t>
            </a:r>
            <a:r>
              <a:rPr lang="en-US" altLang="en-US" dirty="0">
                <a:latin typeface="Perpetua" panose="02020502060401020303" pitchFamily="18" charset="0"/>
              </a:rPr>
              <a:t>;</a:t>
            </a:r>
          </a:p>
          <a:p>
            <a:pPr>
              <a:buNone/>
            </a:pPr>
            <a:endParaRPr lang="en-US" altLang="en-US" dirty="0">
              <a:latin typeface="Perpetua" panose="02020502060401020303" pitchFamily="18" charset="0"/>
            </a:endParaRPr>
          </a:p>
          <a:p>
            <a:pPr>
              <a:buNone/>
            </a:pPr>
            <a:endParaRPr lang="en-US" altLang="en-US" dirty="0">
              <a:latin typeface="Perpetua" panose="02020502060401020303" pitchFamily="18" charset="0"/>
            </a:endParaRPr>
          </a:p>
          <a:p>
            <a:pPr>
              <a:buNone/>
            </a:pPr>
            <a:r>
              <a:rPr lang="en-US" altLang="en-US" dirty="0">
                <a:latin typeface="Perpetua" panose="02020502060401020303" pitchFamily="18" charset="0"/>
              </a:rPr>
              <a:t>We can create a hierarchy of package.</a:t>
            </a:r>
          </a:p>
          <a:p>
            <a:pPr>
              <a:buNone/>
            </a:pPr>
            <a:endParaRPr lang="en-US" altLang="en-US" dirty="0">
              <a:latin typeface="Perpetua" panose="02020502060401020303" pitchFamily="18" charset="0"/>
            </a:endParaRPr>
          </a:p>
          <a:p>
            <a:pPr>
              <a:buNone/>
            </a:pPr>
            <a:r>
              <a:rPr lang="en-US" altLang="en-US" dirty="0">
                <a:latin typeface="Perpetua" panose="02020502060401020303" pitchFamily="18" charset="0"/>
              </a:rPr>
              <a:t>General form</a:t>
            </a:r>
          </a:p>
          <a:p>
            <a:pPr>
              <a:buNone/>
            </a:pPr>
            <a:r>
              <a:rPr lang="en-US" altLang="en-US" dirty="0">
                <a:latin typeface="Perpetua" panose="02020502060401020303" pitchFamily="18" charset="0"/>
              </a:rPr>
              <a:t>                              package pkg1[.pkg2[.pkg3]];</a:t>
            </a:r>
          </a:p>
          <a:p>
            <a:pPr>
              <a:buNone/>
            </a:pPr>
            <a:endParaRPr lang="en-US" altLang="en-US" dirty="0">
              <a:latin typeface="Perpetua" panose="02020502060401020303" pitchFamily="18" charset="0"/>
            </a:endParaRPr>
          </a:p>
          <a:p>
            <a:pPr>
              <a:buNone/>
            </a:pPr>
            <a:r>
              <a:rPr lang="en-US" altLang="en-US" dirty="0">
                <a:latin typeface="Perpetua" panose="02020502060401020303" pitchFamily="18" charset="0"/>
              </a:rPr>
              <a:t>                              Ex:   package </a:t>
            </a:r>
            <a:r>
              <a:rPr lang="en-US" altLang="en-US" dirty="0" err="1">
                <a:latin typeface="Perpetua" panose="02020502060401020303" pitchFamily="18" charset="0"/>
              </a:rPr>
              <a:t>java.awt.image</a:t>
            </a: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38696B42-0B08-4634-80A3-A2F515407236}"/>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266E1AB3-940B-4325-93F8-281FE78FA853}"/>
              </a:ext>
            </a:extLst>
          </p:cNvPr>
          <p:cNvSpPr>
            <a:spLocks noGrp="1"/>
          </p:cNvSpPr>
          <p:nvPr>
            <p:ph type="sldNum" sz="quarter" idx="12"/>
          </p:nvPr>
        </p:nvSpPr>
        <p:spPr/>
        <p:txBody>
          <a:bodyPr/>
          <a:lstStyle/>
          <a:p>
            <a:fld id="{5FA48C45-9521-491C-91CF-B3D0F067F577}" type="slidenum">
              <a:rPr lang="en-IN" smtClean="0"/>
              <a:t>55</a:t>
            </a:fld>
            <a:endParaRPr lang="en-IN"/>
          </a:p>
        </p:txBody>
      </p:sp>
    </p:spTree>
    <p:extLst>
      <p:ext uri="{BB962C8B-B14F-4D97-AF65-F5344CB8AC3E}">
        <p14:creationId xmlns:p14="http://schemas.microsoft.com/office/powerpoint/2010/main" val="37490725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9BE3AE-71DD-40ED-8CBB-4A4B5024922E}"/>
              </a:ext>
            </a:extLst>
          </p:cNvPr>
          <p:cNvSpPr>
            <a:spLocks noGrp="1"/>
          </p:cNvSpPr>
          <p:nvPr>
            <p:ph idx="1"/>
          </p:nvPr>
        </p:nvSpPr>
        <p:spPr>
          <a:xfrm>
            <a:off x="385763" y="271463"/>
            <a:ext cx="11544300" cy="5905500"/>
          </a:xfrm>
        </p:spPr>
        <p:txBody>
          <a:bodyPr/>
          <a:lstStyle/>
          <a:p>
            <a:pPr marL="0" indent="0" algn="just">
              <a:buNone/>
            </a:pPr>
            <a:r>
              <a:rPr lang="en-US" altLang="en-US" b="1" dirty="0">
                <a:latin typeface="Perpetua" panose="02020502060401020303" pitchFamily="18" charset="0"/>
              </a:rPr>
              <a:t>Finding packages and  CLASSPATH</a:t>
            </a:r>
          </a:p>
          <a:p>
            <a:pPr algn="just"/>
            <a:r>
              <a:rPr lang="en-US" altLang="en-US" dirty="0">
                <a:latin typeface="Perpetua" panose="02020502060401020303" pitchFamily="18" charset="0"/>
              </a:rPr>
              <a:t>First, by default, the Java run-time system uses the current working directory as its starting point. Thus, if  our package is in the current directory, or a subdirectory of the current directory, it will be found. </a:t>
            </a:r>
          </a:p>
          <a:p>
            <a:pPr algn="just"/>
            <a:r>
              <a:rPr lang="en-US" altLang="en-US" dirty="0">
                <a:latin typeface="Perpetua" panose="02020502060401020303" pitchFamily="18" charset="0"/>
              </a:rPr>
              <a:t>Second,  we can specify a directory path or paths by setting the CLASSPATH environmental variable.</a:t>
            </a:r>
          </a:p>
          <a:p>
            <a:pPr algn="just"/>
            <a:r>
              <a:rPr lang="en-US" altLang="en-US" dirty="0">
                <a:latin typeface="Perpetua" panose="02020502060401020303" pitchFamily="18" charset="0"/>
              </a:rPr>
              <a:t>We can use </a:t>
            </a:r>
            <a:r>
              <a:rPr lang="en-US" altLang="en-US" dirty="0">
                <a:solidFill>
                  <a:schemeClr val="bg2"/>
                </a:solidFill>
                <a:latin typeface="Perpetua" panose="02020502060401020303" pitchFamily="18" charset="0"/>
              </a:rPr>
              <a:t>–</a:t>
            </a:r>
            <a:r>
              <a:rPr lang="en-US" altLang="en-US" dirty="0" err="1">
                <a:solidFill>
                  <a:srgbClr val="FF0000"/>
                </a:solidFill>
                <a:latin typeface="Perpetua" panose="02020502060401020303" pitchFamily="18" charset="0"/>
              </a:rPr>
              <a:t>classpath</a:t>
            </a:r>
            <a:r>
              <a:rPr lang="en-US" altLang="en-US" dirty="0">
                <a:solidFill>
                  <a:schemeClr val="bg2"/>
                </a:solidFill>
                <a:latin typeface="Perpetua" panose="02020502060401020303" pitchFamily="18" charset="0"/>
              </a:rPr>
              <a:t> </a:t>
            </a:r>
            <a:r>
              <a:rPr lang="en-US" altLang="en-US" dirty="0">
                <a:latin typeface="Perpetua" panose="02020502060401020303" pitchFamily="18" charset="0"/>
              </a:rPr>
              <a:t>option with java  and </a:t>
            </a:r>
            <a:r>
              <a:rPr lang="en-US" altLang="en-US" dirty="0" err="1">
                <a:latin typeface="Perpetua" panose="02020502060401020303" pitchFamily="18" charset="0"/>
              </a:rPr>
              <a:t>javac</a:t>
            </a:r>
            <a:r>
              <a:rPr lang="en-US" altLang="en-US" dirty="0">
                <a:latin typeface="Perpetua" panose="02020502060401020303" pitchFamily="18" charset="0"/>
              </a:rPr>
              <a:t> to specify the path to our class.</a:t>
            </a:r>
          </a:p>
          <a:p>
            <a:pPr marL="0" indent="0" algn="just">
              <a:buNone/>
            </a:pP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A1ACF652-7DFC-4F8E-AAEC-1CF2DA54897A}"/>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22F5A605-37F6-4E22-B867-753DB598B763}"/>
              </a:ext>
            </a:extLst>
          </p:cNvPr>
          <p:cNvSpPr>
            <a:spLocks noGrp="1"/>
          </p:cNvSpPr>
          <p:nvPr>
            <p:ph type="sldNum" sz="quarter" idx="12"/>
          </p:nvPr>
        </p:nvSpPr>
        <p:spPr/>
        <p:txBody>
          <a:bodyPr/>
          <a:lstStyle/>
          <a:p>
            <a:fld id="{5FA48C45-9521-491C-91CF-B3D0F067F577}" type="slidenum">
              <a:rPr lang="en-IN" smtClean="0"/>
              <a:t>56</a:t>
            </a:fld>
            <a:endParaRPr lang="en-IN"/>
          </a:p>
        </p:txBody>
      </p:sp>
    </p:spTree>
    <p:extLst>
      <p:ext uri="{BB962C8B-B14F-4D97-AF65-F5344CB8AC3E}">
        <p14:creationId xmlns:p14="http://schemas.microsoft.com/office/powerpoint/2010/main" val="27573941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5423C4-0298-4FA8-88B9-3BBAD2D58938}"/>
              </a:ext>
            </a:extLst>
          </p:cNvPr>
          <p:cNvSpPr>
            <a:spLocks noGrp="1"/>
          </p:cNvSpPr>
          <p:nvPr>
            <p:ph idx="1"/>
          </p:nvPr>
        </p:nvSpPr>
        <p:spPr>
          <a:xfrm>
            <a:off x="271463" y="300038"/>
            <a:ext cx="11644312" cy="5876925"/>
          </a:xfrm>
        </p:spPr>
        <p:txBody>
          <a:bodyPr/>
          <a:lstStyle/>
          <a:p>
            <a:pPr algn="just">
              <a:buNone/>
            </a:pPr>
            <a:r>
              <a:rPr lang="en-US" altLang="en-US" dirty="0">
                <a:latin typeface="Perpetua" panose="02020502060401020303" pitchFamily="18" charset="0"/>
              </a:rPr>
              <a:t>Consider the following package specification.</a:t>
            </a:r>
          </a:p>
          <a:p>
            <a:pPr algn="just">
              <a:buNone/>
            </a:pPr>
            <a:endParaRPr lang="en-US" altLang="en-US" dirty="0">
              <a:latin typeface="Perpetua" panose="02020502060401020303" pitchFamily="18" charset="0"/>
            </a:endParaRPr>
          </a:p>
          <a:p>
            <a:pPr algn="just">
              <a:buNone/>
            </a:pPr>
            <a:r>
              <a:rPr lang="en-US" altLang="en-US" dirty="0">
                <a:latin typeface="Perpetua" panose="02020502060401020303" pitchFamily="18" charset="0"/>
              </a:rPr>
              <a:t>           package </a:t>
            </a:r>
            <a:r>
              <a:rPr lang="en-US" altLang="en-US" dirty="0" err="1">
                <a:latin typeface="Perpetua" panose="02020502060401020303" pitchFamily="18" charset="0"/>
              </a:rPr>
              <a:t>MyPack</a:t>
            </a:r>
            <a:r>
              <a:rPr lang="en-US" altLang="en-US" dirty="0">
                <a:latin typeface="Perpetua" panose="02020502060401020303" pitchFamily="18" charset="0"/>
              </a:rPr>
              <a:t>;</a:t>
            </a:r>
          </a:p>
          <a:p>
            <a:pPr algn="just">
              <a:buNone/>
            </a:pPr>
            <a:endParaRPr lang="en-US" altLang="en-US" dirty="0">
              <a:latin typeface="Perpetua" panose="02020502060401020303" pitchFamily="18" charset="0"/>
            </a:endParaRPr>
          </a:p>
          <a:p>
            <a:pPr algn="just">
              <a:buNone/>
            </a:pPr>
            <a:r>
              <a:rPr lang="en-US" altLang="en-US" dirty="0">
                <a:latin typeface="Perpetua" panose="02020502060401020303" pitchFamily="18" charset="0"/>
              </a:rPr>
              <a:t>In order for a program to find </a:t>
            </a:r>
            <a:r>
              <a:rPr lang="en-US" altLang="en-US" dirty="0" err="1">
                <a:latin typeface="Perpetua" panose="02020502060401020303" pitchFamily="18" charset="0"/>
              </a:rPr>
              <a:t>MyPack</a:t>
            </a:r>
            <a:r>
              <a:rPr lang="en-US" altLang="en-US" dirty="0">
                <a:latin typeface="Perpetua" panose="02020502060401020303" pitchFamily="18" charset="0"/>
              </a:rPr>
              <a:t>, one of the 3 things must be true.</a:t>
            </a:r>
          </a:p>
          <a:p>
            <a:pPr algn="just"/>
            <a:r>
              <a:rPr lang="en-US" altLang="en-US" dirty="0">
                <a:latin typeface="Perpetua" panose="02020502060401020303" pitchFamily="18" charset="0"/>
              </a:rPr>
              <a:t>Either the program is executed from a directory immediately above </a:t>
            </a:r>
            <a:r>
              <a:rPr lang="en-US" altLang="en-US" b="1" dirty="0" err="1">
                <a:latin typeface="Perpetua" panose="02020502060401020303" pitchFamily="18" charset="0"/>
              </a:rPr>
              <a:t>MyPack</a:t>
            </a:r>
            <a:r>
              <a:rPr lang="en-US" altLang="en-US" b="1" dirty="0">
                <a:latin typeface="Perpetua" panose="02020502060401020303" pitchFamily="18" charset="0"/>
              </a:rPr>
              <a:t>.</a:t>
            </a:r>
          </a:p>
          <a:p>
            <a:pPr algn="just"/>
            <a:r>
              <a:rPr lang="en-US" altLang="en-US" b="1" dirty="0">
                <a:latin typeface="Perpetua" panose="02020502060401020303" pitchFamily="18" charset="0"/>
              </a:rPr>
              <a:t> </a:t>
            </a:r>
            <a:r>
              <a:rPr lang="en-US" altLang="en-US" dirty="0">
                <a:latin typeface="Perpetua" panose="02020502060401020303" pitchFamily="18" charset="0"/>
              </a:rPr>
              <a:t>CLASSPATH must be set to include the path to </a:t>
            </a:r>
            <a:r>
              <a:rPr lang="en-US" altLang="en-US" dirty="0" err="1">
                <a:latin typeface="Perpetua" panose="02020502060401020303" pitchFamily="18" charset="0"/>
              </a:rPr>
              <a:t>MyPack</a:t>
            </a:r>
            <a:r>
              <a:rPr lang="en-US" altLang="en-US" dirty="0">
                <a:latin typeface="Perpetua" panose="02020502060401020303" pitchFamily="18" charset="0"/>
              </a:rPr>
              <a:t>. </a:t>
            </a:r>
          </a:p>
          <a:p>
            <a:pPr algn="just"/>
            <a:r>
              <a:rPr lang="en-US" altLang="en-US" dirty="0">
                <a:latin typeface="Perpetua" panose="02020502060401020303" pitchFamily="18" charset="0"/>
              </a:rPr>
              <a:t>The –</a:t>
            </a:r>
            <a:r>
              <a:rPr lang="en-US" altLang="en-US" dirty="0" err="1">
                <a:latin typeface="Perpetua" panose="02020502060401020303" pitchFamily="18" charset="0"/>
              </a:rPr>
              <a:t>classpath</a:t>
            </a:r>
            <a:r>
              <a:rPr lang="en-US" altLang="en-US" dirty="0">
                <a:latin typeface="Perpetua" panose="02020502060401020303" pitchFamily="18" charset="0"/>
              </a:rPr>
              <a:t> option must specify the path to </a:t>
            </a:r>
            <a:r>
              <a:rPr lang="en-US" altLang="en-US" dirty="0" err="1">
                <a:latin typeface="Perpetua" panose="02020502060401020303" pitchFamily="18" charset="0"/>
              </a:rPr>
              <a:t>MyPack</a:t>
            </a:r>
            <a:r>
              <a:rPr lang="en-US" altLang="en-US" dirty="0">
                <a:latin typeface="Perpetua" panose="02020502060401020303" pitchFamily="18" charset="0"/>
              </a:rPr>
              <a:t> when the program is run via java.</a:t>
            </a:r>
          </a:p>
          <a:p>
            <a:pPr algn="just"/>
            <a:endParaRPr lang="en-US" altLang="en-US" dirty="0">
              <a:latin typeface="Perpetua" panose="02020502060401020303" pitchFamily="18" charset="0"/>
            </a:endParaRPr>
          </a:p>
          <a:p>
            <a:pPr algn="just"/>
            <a:endParaRPr lang="en-US" altLang="en-US" dirty="0">
              <a:latin typeface="Perpetua" panose="02020502060401020303" pitchFamily="18" charset="0"/>
            </a:endParaRPr>
          </a:p>
          <a:p>
            <a:pPr marL="0" indent="0" algn="just">
              <a:buNone/>
            </a:pP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DC9DB0FB-73F0-47EE-829C-474CEC6BBDA5}"/>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97B45123-F2BA-4AA5-B5F6-21E0B4206B12}"/>
              </a:ext>
            </a:extLst>
          </p:cNvPr>
          <p:cNvSpPr>
            <a:spLocks noGrp="1"/>
          </p:cNvSpPr>
          <p:nvPr>
            <p:ph type="sldNum" sz="quarter" idx="12"/>
          </p:nvPr>
        </p:nvSpPr>
        <p:spPr/>
        <p:txBody>
          <a:bodyPr/>
          <a:lstStyle/>
          <a:p>
            <a:fld id="{5FA48C45-9521-491C-91CF-B3D0F067F577}" type="slidenum">
              <a:rPr lang="en-IN" smtClean="0"/>
              <a:t>57</a:t>
            </a:fld>
            <a:endParaRPr lang="en-IN"/>
          </a:p>
        </p:txBody>
      </p:sp>
    </p:spTree>
    <p:extLst>
      <p:ext uri="{BB962C8B-B14F-4D97-AF65-F5344CB8AC3E}">
        <p14:creationId xmlns:p14="http://schemas.microsoft.com/office/powerpoint/2010/main" val="14644356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0CAB6A-6F88-4E58-8321-1B30D040016E}"/>
              </a:ext>
            </a:extLst>
          </p:cNvPr>
          <p:cNvSpPr>
            <a:spLocks noGrp="1"/>
          </p:cNvSpPr>
          <p:nvPr>
            <p:ph idx="1"/>
          </p:nvPr>
        </p:nvSpPr>
        <p:spPr>
          <a:xfrm>
            <a:off x="271463" y="328613"/>
            <a:ext cx="11587162" cy="5848350"/>
          </a:xfrm>
        </p:spPr>
        <p:txBody>
          <a:bodyPr/>
          <a:lstStyle/>
          <a:p>
            <a:pPr algn="just">
              <a:buNone/>
            </a:pPr>
            <a:r>
              <a:rPr lang="en-US" altLang="en-US" dirty="0">
                <a:latin typeface="Perpetua" panose="02020502060401020303" pitchFamily="18" charset="0"/>
              </a:rPr>
              <a:t>When second two options are used, the </a:t>
            </a:r>
            <a:r>
              <a:rPr lang="en-US" altLang="en-US" dirty="0" err="1">
                <a:solidFill>
                  <a:srgbClr val="FF0000"/>
                </a:solidFill>
                <a:latin typeface="Perpetua" panose="02020502060401020303" pitchFamily="18" charset="0"/>
              </a:rPr>
              <a:t>classpath</a:t>
            </a:r>
            <a:r>
              <a:rPr lang="en-US" altLang="en-US" dirty="0">
                <a:solidFill>
                  <a:srgbClr val="FF0000"/>
                </a:solidFill>
                <a:latin typeface="Perpetua" panose="02020502060401020303" pitchFamily="18" charset="0"/>
              </a:rPr>
              <a:t> must not include </a:t>
            </a:r>
            <a:r>
              <a:rPr lang="en-US" altLang="en-US" dirty="0" err="1">
                <a:latin typeface="Perpetua" panose="02020502060401020303" pitchFamily="18" charset="0"/>
              </a:rPr>
              <a:t>MyPack</a:t>
            </a:r>
            <a:r>
              <a:rPr lang="en-US" altLang="en-US" dirty="0">
                <a:latin typeface="Perpetua" panose="02020502060401020303" pitchFamily="18" charset="0"/>
              </a:rPr>
              <a:t> itself.</a:t>
            </a:r>
          </a:p>
          <a:p>
            <a:pPr algn="just">
              <a:buNone/>
            </a:pPr>
            <a:r>
              <a:rPr lang="en-US" altLang="en-US" dirty="0">
                <a:latin typeface="Perpetua" panose="02020502060401020303" pitchFamily="18" charset="0"/>
              </a:rPr>
              <a:t> It must  specify the path to </a:t>
            </a:r>
            <a:r>
              <a:rPr lang="en-US" altLang="en-US" dirty="0" err="1">
                <a:latin typeface="Perpetua" panose="02020502060401020303" pitchFamily="18" charset="0"/>
              </a:rPr>
              <a:t>MyPack</a:t>
            </a:r>
            <a:r>
              <a:rPr lang="en-US" altLang="en-US" dirty="0">
                <a:latin typeface="Perpetua" panose="02020502060401020303" pitchFamily="18" charset="0"/>
              </a:rPr>
              <a:t>.</a:t>
            </a:r>
          </a:p>
          <a:p>
            <a:pPr algn="just">
              <a:buNone/>
            </a:pPr>
            <a:endParaRPr lang="en-US" altLang="en-US" dirty="0">
              <a:latin typeface="Perpetua" panose="02020502060401020303" pitchFamily="18" charset="0"/>
            </a:endParaRPr>
          </a:p>
          <a:p>
            <a:pPr algn="just">
              <a:buNone/>
            </a:pPr>
            <a:r>
              <a:rPr lang="en-US" altLang="en-US" dirty="0">
                <a:latin typeface="Perpetua" panose="02020502060401020303" pitchFamily="18" charset="0"/>
              </a:rPr>
              <a:t>For ex: in windows if the path is to </a:t>
            </a:r>
            <a:r>
              <a:rPr lang="en-US" altLang="en-US" dirty="0" err="1">
                <a:latin typeface="Perpetua" panose="02020502060401020303" pitchFamily="18" charset="0"/>
              </a:rPr>
              <a:t>MyPack</a:t>
            </a:r>
            <a:r>
              <a:rPr lang="en-US" altLang="en-US" dirty="0">
                <a:latin typeface="Perpetua" panose="02020502060401020303" pitchFamily="18" charset="0"/>
              </a:rPr>
              <a:t> is</a:t>
            </a:r>
          </a:p>
          <a:p>
            <a:pPr algn="just">
              <a:buNone/>
            </a:pPr>
            <a:r>
              <a:rPr lang="en-US" altLang="en-US" dirty="0">
                <a:latin typeface="Perpetua" panose="02020502060401020303" pitchFamily="18" charset="0"/>
              </a:rPr>
              <a:t>C:\MyPrograms\java\MyPack</a:t>
            </a:r>
          </a:p>
          <a:p>
            <a:pPr algn="just">
              <a:buNone/>
            </a:pPr>
            <a:endParaRPr lang="en-US" altLang="en-US" dirty="0">
              <a:latin typeface="Perpetua" panose="02020502060401020303" pitchFamily="18" charset="0"/>
            </a:endParaRPr>
          </a:p>
          <a:p>
            <a:pPr algn="just">
              <a:buNone/>
            </a:pPr>
            <a:r>
              <a:rPr lang="en-US" altLang="en-US" dirty="0">
                <a:latin typeface="Perpetua" panose="02020502060401020303" pitchFamily="18" charset="0"/>
              </a:rPr>
              <a:t>Then the </a:t>
            </a:r>
            <a:r>
              <a:rPr lang="en-US" altLang="en-US" dirty="0" err="1">
                <a:latin typeface="Perpetua" panose="02020502060401020303" pitchFamily="18" charset="0"/>
              </a:rPr>
              <a:t>classpath</a:t>
            </a:r>
            <a:r>
              <a:rPr lang="en-US" altLang="en-US" dirty="0">
                <a:latin typeface="Perpetua" panose="02020502060401020303" pitchFamily="18" charset="0"/>
              </a:rPr>
              <a:t> to </a:t>
            </a:r>
            <a:r>
              <a:rPr lang="en-US" altLang="en-US" dirty="0" err="1">
                <a:latin typeface="Perpetua" panose="02020502060401020303" pitchFamily="18" charset="0"/>
              </a:rPr>
              <a:t>MyPack</a:t>
            </a:r>
            <a:r>
              <a:rPr lang="en-US" altLang="en-US" dirty="0">
                <a:latin typeface="Perpetua" panose="02020502060401020303" pitchFamily="18" charset="0"/>
              </a:rPr>
              <a:t> is</a:t>
            </a:r>
          </a:p>
          <a:p>
            <a:pPr algn="just">
              <a:buNone/>
            </a:pPr>
            <a:r>
              <a:rPr lang="en-US" altLang="en-US" dirty="0">
                <a:latin typeface="Perpetua" panose="02020502060401020303" pitchFamily="18" charset="0"/>
              </a:rPr>
              <a:t>C:\MyPrograms\java</a:t>
            </a:r>
          </a:p>
          <a:p>
            <a:pPr algn="just">
              <a:buNone/>
            </a:pPr>
            <a:endParaRPr lang="en-US" altLang="en-US" dirty="0">
              <a:latin typeface="Perpetua" panose="02020502060401020303" pitchFamily="18" charset="0"/>
            </a:endParaRPr>
          </a:p>
          <a:p>
            <a:pPr algn="just">
              <a:buNone/>
            </a:pPr>
            <a:r>
              <a:rPr lang="en-US" altLang="en-US" dirty="0">
                <a:latin typeface="Perpetua" panose="02020502060401020303" pitchFamily="18" charset="0"/>
              </a:rPr>
              <a:t> </a:t>
            </a:r>
          </a:p>
          <a:p>
            <a:endParaRPr lang="en-US" altLang="en-US" dirty="0">
              <a:latin typeface="Perpetua" panose="02020502060401020303" pitchFamily="18" charset="0"/>
            </a:endParaRPr>
          </a:p>
          <a:p>
            <a:pPr marL="0" indent="0">
              <a:buNone/>
            </a:pP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1729D3CF-8144-420F-BAD2-FCB61BE6736D}"/>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4C8AA49F-BE25-40D0-A0E2-D8ACE9EDF237}"/>
              </a:ext>
            </a:extLst>
          </p:cNvPr>
          <p:cNvSpPr>
            <a:spLocks noGrp="1"/>
          </p:cNvSpPr>
          <p:nvPr>
            <p:ph type="sldNum" sz="quarter" idx="12"/>
          </p:nvPr>
        </p:nvSpPr>
        <p:spPr/>
        <p:txBody>
          <a:bodyPr/>
          <a:lstStyle/>
          <a:p>
            <a:fld id="{5FA48C45-9521-491C-91CF-B3D0F067F577}" type="slidenum">
              <a:rPr lang="en-IN" smtClean="0"/>
              <a:t>58</a:t>
            </a:fld>
            <a:endParaRPr lang="en-IN"/>
          </a:p>
        </p:txBody>
      </p:sp>
    </p:spTree>
    <p:extLst>
      <p:ext uri="{BB962C8B-B14F-4D97-AF65-F5344CB8AC3E}">
        <p14:creationId xmlns:p14="http://schemas.microsoft.com/office/powerpoint/2010/main" val="268974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528067-DB9B-4E34-9FA8-36F4B877B8B8}"/>
              </a:ext>
            </a:extLst>
          </p:cNvPr>
          <p:cNvSpPr>
            <a:spLocks noGrp="1"/>
          </p:cNvSpPr>
          <p:nvPr>
            <p:ph idx="1"/>
          </p:nvPr>
        </p:nvSpPr>
        <p:spPr>
          <a:xfrm>
            <a:off x="257175" y="300038"/>
            <a:ext cx="11096625" cy="5876925"/>
          </a:xfrm>
        </p:spPr>
        <p:txBody>
          <a:bodyPr>
            <a:normAutofit fontScale="92500" lnSpcReduction="20000"/>
          </a:bodyPr>
          <a:lstStyle/>
          <a:p>
            <a:pPr>
              <a:buNone/>
            </a:pPr>
            <a:r>
              <a:rPr lang="en-US" altLang="en-US" dirty="0">
                <a:latin typeface="Perpetua" panose="02020502060401020303" pitchFamily="18" charset="0"/>
              </a:rPr>
              <a:t> package </a:t>
            </a:r>
            <a:r>
              <a:rPr lang="en-US" altLang="en-US" dirty="0" err="1">
                <a:latin typeface="Perpetua" panose="02020502060401020303" pitchFamily="18" charset="0"/>
              </a:rPr>
              <a:t>MyPack</a:t>
            </a:r>
            <a:r>
              <a:rPr lang="en-US" altLang="en-US" dirty="0">
                <a:latin typeface="Perpetua" panose="02020502060401020303" pitchFamily="18" charset="0"/>
              </a:rPr>
              <a:t>;</a:t>
            </a:r>
          </a:p>
          <a:p>
            <a:pPr>
              <a:buNone/>
            </a:pPr>
            <a:r>
              <a:rPr lang="en-US" altLang="en-US" dirty="0">
                <a:latin typeface="Perpetua" panose="02020502060401020303" pitchFamily="18" charset="0"/>
              </a:rPr>
              <a:t> class </a:t>
            </a:r>
            <a:r>
              <a:rPr lang="en-US" altLang="en-US" dirty="0" err="1">
                <a:latin typeface="Perpetua" panose="02020502060401020303" pitchFamily="18" charset="0"/>
              </a:rPr>
              <a:t>prg</a:t>
            </a:r>
            <a:endParaRPr lang="en-US" altLang="en-US" dirty="0">
              <a:latin typeface="Perpetua" panose="02020502060401020303" pitchFamily="18" charset="0"/>
            </a:endParaRPr>
          </a:p>
          <a:p>
            <a:pPr>
              <a:buNone/>
            </a:pPr>
            <a:r>
              <a:rPr lang="en-US" altLang="en-US" dirty="0">
                <a:latin typeface="Perpetua" panose="02020502060401020303" pitchFamily="18" charset="0"/>
              </a:rPr>
              <a:t> {</a:t>
            </a:r>
          </a:p>
          <a:p>
            <a:pPr>
              <a:buNone/>
            </a:pPr>
            <a:r>
              <a:rPr lang="en-US" altLang="en-US" dirty="0">
                <a:latin typeface="Perpetua" panose="02020502060401020303" pitchFamily="18" charset="0"/>
              </a:rPr>
              <a:t>	   public static void main(String </a:t>
            </a:r>
            <a:r>
              <a:rPr lang="en-US" altLang="en-US" dirty="0" err="1">
                <a:latin typeface="Perpetua" panose="02020502060401020303" pitchFamily="18" charset="0"/>
              </a:rPr>
              <a:t>args</a:t>
            </a:r>
            <a:r>
              <a:rPr lang="en-US" altLang="en-US" dirty="0">
                <a:latin typeface="Perpetua" panose="02020502060401020303" pitchFamily="18" charset="0"/>
              </a:rPr>
              <a:t>[])</a:t>
            </a:r>
          </a:p>
          <a:p>
            <a:pPr>
              <a:buNone/>
            </a:pPr>
            <a:r>
              <a:rPr lang="en-US" altLang="en-US" dirty="0">
                <a:latin typeface="Perpetua" panose="02020502060401020303" pitchFamily="18" charset="0"/>
              </a:rPr>
              <a:t>	  {</a:t>
            </a:r>
          </a:p>
          <a:p>
            <a:pPr>
              <a:buNone/>
            </a:pPr>
            <a:r>
              <a:rPr lang="en-US" altLang="en-US" dirty="0">
                <a:latin typeface="Perpetua" panose="02020502060401020303" pitchFamily="18" charset="0"/>
              </a:rPr>
              <a:t> 		</a:t>
            </a:r>
            <a:r>
              <a:rPr lang="en-US" altLang="en-US" dirty="0" err="1">
                <a:latin typeface="Perpetua" panose="02020502060401020303" pitchFamily="18" charset="0"/>
              </a:rPr>
              <a:t>System.out.println</a:t>
            </a:r>
            <a:r>
              <a:rPr lang="en-US" altLang="en-US" dirty="0">
                <a:latin typeface="Perpetua" panose="02020502060401020303" pitchFamily="18" charset="0"/>
              </a:rPr>
              <a:t>(“first  program to illustrate package”);</a:t>
            </a:r>
          </a:p>
          <a:p>
            <a:pPr>
              <a:buNone/>
            </a:pPr>
            <a:r>
              <a:rPr lang="en-US" altLang="en-US" dirty="0">
                <a:latin typeface="Perpetua" panose="02020502060401020303" pitchFamily="18" charset="0"/>
              </a:rPr>
              <a:t>	 }</a:t>
            </a:r>
          </a:p>
          <a:p>
            <a:pPr>
              <a:buNone/>
            </a:pPr>
            <a:r>
              <a:rPr lang="en-US" altLang="en-US" dirty="0">
                <a:latin typeface="Perpetua" panose="02020502060401020303" pitchFamily="18" charset="0"/>
              </a:rPr>
              <a:t> }</a:t>
            </a:r>
          </a:p>
          <a:p>
            <a:pPr>
              <a:buNone/>
            </a:pPr>
            <a:endParaRPr lang="en-US" altLang="en-US" dirty="0">
              <a:latin typeface="Perpetua" panose="02020502060401020303" pitchFamily="18" charset="0"/>
            </a:endParaRPr>
          </a:p>
          <a:p>
            <a:pPr>
              <a:buNone/>
            </a:pPr>
            <a:r>
              <a:rPr lang="en-US" altLang="en-US" dirty="0">
                <a:latin typeface="Perpetua" panose="02020502060401020303" pitchFamily="18" charset="0"/>
              </a:rPr>
              <a:t>Name the above file as prg.java and put it in a directory called </a:t>
            </a:r>
            <a:r>
              <a:rPr lang="en-US" altLang="en-US" dirty="0" err="1">
                <a:latin typeface="Perpetua" panose="02020502060401020303" pitchFamily="18" charset="0"/>
              </a:rPr>
              <a:t>MyPack</a:t>
            </a:r>
            <a:r>
              <a:rPr lang="en-US" altLang="en-US" dirty="0">
                <a:latin typeface="Perpetua" panose="02020502060401020303" pitchFamily="18" charset="0"/>
              </a:rPr>
              <a:t>.</a:t>
            </a:r>
          </a:p>
          <a:p>
            <a:pPr>
              <a:buNone/>
            </a:pPr>
            <a:r>
              <a:rPr lang="en-US" altLang="en-US" dirty="0">
                <a:latin typeface="Perpetua" panose="02020502060401020303" pitchFamily="18" charset="0"/>
              </a:rPr>
              <a:t>Next compile the file, make sure that resulting class file is also in </a:t>
            </a:r>
            <a:r>
              <a:rPr lang="en-US" altLang="en-US" dirty="0" err="1">
                <a:latin typeface="Perpetua" panose="02020502060401020303" pitchFamily="18" charset="0"/>
              </a:rPr>
              <a:t>MyPack</a:t>
            </a:r>
            <a:r>
              <a:rPr lang="en-US" altLang="en-US" dirty="0">
                <a:latin typeface="Perpetua" panose="02020502060401020303" pitchFamily="18" charset="0"/>
              </a:rPr>
              <a:t>.</a:t>
            </a:r>
          </a:p>
          <a:p>
            <a:pPr>
              <a:buNone/>
            </a:pPr>
            <a:endParaRPr lang="en-US" altLang="en-US" dirty="0">
              <a:latin typeface="Perpetua" panose="02020502060401020303" pitchFamily="18" charset="0"/>
            </a:endParaRPr>
          </a:p>
          <a:p>
            <a:pPr>
              <a:buNone/>
            </a:pPr>
            <a:r>
              <a:rPr lang="en-US" altLang="en-US" dirty="0">
                <a:latin typeface="Perpetua" panose="02020502060401020303" pitchFamily="18" charset="0"/>
              </a:rPr>
              <a:t>Run the program using</a:t>
            </a:r>
          </a:p>
          <a:p>
            <a:pPr>
              <a:buNone/>
            </a:pPr>
            <a:r>
              <a:rPr lang="en-US" altLang="en-US" dirty="0">
                <a:latin typeface="Perpetua" panose="02020502060401020303" pitchFamily="18" charset="0"/>
              </a:rPr>
              <a:t>          java </a:t>
            </a:r>
            <a:r>
              <a:rPr lang="en-US" altLang="en-US" dirty="0" err="1">
                <a:latin typeface="Perpetua" panose="02020502060401020303" pitchFamily="18" charset="0"/>
              </a:rPr>
              <a:t>MyPack.prg</a:t>
            </a:r>
            <a:endParaRPr lang="en-US" altLang="en-US" dirty="0">
              <a:latin typeface="Perpetua" panose="02020502060401020303" pitchFamily="18" charset="0"/>
            </a:endParaRPr>
          </a:p>
          <a:p>
            <a:pPr marL="0" indent="0">
              <a:buNone/>
            </a:pP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0060AD15-71FD-4E53-B2A8-2D90570145E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10C07C74-0498-4962-A794-6E6597A1F9FA}"/>
              </a:ext>
            </a:extLst>
          </p:cNvPr>
          <p:cNvSpPr>
            <a:spLocks noGrp="1"/>
          </p:cNvSpPr>
          <p:nvPr>
            <p:ph type="sldNum" sz="quarter" idx="12"/>
          </p:nvPr>
        </p:nvSpPr>
        <p:spPr/>
        <p:txBody>
          <a:bodyPr/>
          <a:lstStyle/>
          <a:p>
            <a:fld id="{5FA48C45-9521-491C-91CF-B3D0F067F577}" type="slidenum">
              <a:rPr lang="en-IN" smtClean="0"/>
              <a:t>59</a:t>
            </a:fld>
            <a:endParaRPr lang="en-IN"/>
          </a:p>
        </p:txBody>
      </p:sp>
    </p:spTree>
    <p:extLst>
      <p:ext uri="{BB962C8B-B14F-4D97-AF65-F5344CB8AC3E}">
        <p14:creationId xmlns:p14="http://schemas.microsoft.com/office/powerpoint/2010/main" val="3286668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B172C0-CB57-41EE-B839-2DF88EDE38FF}"/>
              </a:ext>
            </a:extLst>
          </p:cNvPr>
          <p:cNvSpPr>
            <a:spLocks noGrp="1"/>
          </p:cNvSpPr>
          <p:nvPr>
            <p:ph idx="1"/>
          </p:nvPr>
        </p:nvSpPr>
        <p:spPr>
          <a:xfrm>
            <a:off x="271463" y="271463"/>
            <a:ext cx="11630025" cy="6450012"/>
          </a:xfrm>
        </p:spPr>
        <p:txBody>
          <a:bodyPr/>
          <a:lstStyle/>
          <a:p>
            <a:pPr marL="0" indent="0">
              <a:buNone/>
            </a:pPr>
            <a:r>
              <a:rPr lang="en-US" altLang="en-US" dirty="0"/>
              <a:t>Member Access and Inheritance</a:t>
            </a:r>
          </a:p>
          <a:p>
            <a:pPr marL="0" indent="0">
              <a:buNone/>
            </a:pPr>
            <a:endParaRPr lang="en-US" dirty="0"/>
          </a:p>
          <a:p>
            <a:pPr marL="0" indent="0">
              <a:buNone/>
            </a:pPr>
            <a:r>
              <a:rPr lang="en-US" altLang="en-US" dirty="0"/>
              <a:t>derived  cannot access  members of the superclass that have been declared as  </a:t>
            </a:r>
            <a:r>
              <a:rPr lang="en-US" altLang="en-US" b="1" dirty="0"/>
              <a:t>private.</a:t>
            </a:r>
          </a:p>
          <a:p>
            <a:pPr marL="0" indent="0">
              <a:buNone/>
            </a:pPr>
            <a:endParaRPr lang="en-IN" dirty="0"/>
          </a:p>
        </p:txBody>
      </p:sp>
      <p:sp>
        <p:nvSpPr>
          <p:cNvPr id="4" name="Footer Placeholder 3">
            <a:extLst>
              <a:ext uri="{FF2B5EF4-FFF2-40B4-BE49-F238E27FC236}">
                <a16:creationId xmlns:a16="http://schemas.microsoft.com/office/drawing/2014/main" id="{70A960F5-0A52-4AF4-9FFC-B8F32932E11E}"/>
              </a:ext>
            </a:extLst>
          </p:cNvPr>
          <p:cNvSpPr>
            <a:spLocks noGrp="1"/>
          </p:cNvSpPr>
          <p:nvPr>
            <p:ph type="ftr" sz="quarter" idx="11"/>
          </p:nvPr>
        </p:nvSpPr>
        <p:spPr/>
        <p:txBody>
          <a:bodyPr/>
          <a:lstStyle/>
          <a:p>
            <a:r>
              <a:rPr lang="en-US" dirty="0"/>
              <a:t>Prepared By: Abhishek S. Rao</a:t>
            </a:r>
            <a:endParaRPr lang="en-IN" dirty="0"/>
          </a:p>
        </p:txBody>
      </p:sp>
      <p:sp>
        <p:nvSpPr>
          <p:cNvPr id="5" name="Slide Number Placeholder 4">
            <a:extLst>
              <a:ext uri="{FF2B5EF4-FFF2-40B4-BE49-F238E27FC236}">
                <a16:creationId xmlns:a16="http://schemas.microsoft.com/office/drawing/2014/main" id="{4ADAC3DE-362C-401E-8C53-5F613968B315}"/>
              </a:ext>
            </a:extLst>
          </p:cNvPr>
          <p:cNvSpPr>
            <a:spLocks noGrp="1"/>
          </p:cNvSpPr>
          <p:nvPr>
            <p:ph type="sldNum" sz="quarter" idx="12"/>
          </p:nvPr>
        </p:nvSpPr>
        <p:spPr/>
        <p:txBody>
          <a:bodyPr/>
          <a:lstStyle/>
          <a:p>
            <a:fld id="{5FA48C45-9521-491C-91CF-B3D0F067F577}" type="slidenum">
              <a:rPr lang="en-IN" smtClean="0"/>
              <a:t>6</a:t>
            </a:fld>
            <a:endParaRPr lang="en-IN"/>
          </a:p>
        </p:txBody>
      </p:sp>
    </p:spTree>
    <p:extLst>
      <p:ext uri="{BB962C8B-B14F-4D97-AF65-F5344CB8AC3E}">
        <p14:creationId xmlns:p14="http://schemas.microsoft.com/office/powerpoint/2010/main" val="6549796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42C7ECD-A98F-406F-A390-472F16EAC7DF}"/>
              </a:ext>
            </a:extLst>
          </p:cNvPr>
          <p:cNvSpPr>
            <a:spLocks noGrp="1"/>
          </p:cNvSpPr>
          <p:nvPr>
            <p:ph type="title"/>
          </p:nvPr>
        </p:nvSpPr>
        <p:spPr>
          <a:xfrm>
            <a:off x="152400" y="72231"/>
            <a:ext cx="10515600" cy="785020"/>
          </a:xfrm>
        </p:spPr>
        <p:txBody>
          <a:bodyPr>
            <a:normAutofit/>
          </a:bodyPr>
          <a:lstStyle/>
          <a:p>
            <a:pPr eaLnBrk="1" hangingPunct="1"/>
            <a:r>
              <a:rPr lang="en-US" altLang="en-US" sz="3600" b="1" dirty="0">
                <a:latin typeface="Perpetua" panose="02020502060401020303" pitchFamily="18" charset="0"/>
              </a:rPr>
              <a:t>Access Protection</a:t>
            </a:r>
          </a:p>
        </p:txBody>
      </p:sp>
      <p:sp>
        <p:nvSpPr>
          <p:cNvPr id="2" name="Footer Placeholder 1">
            <a:extLst>
              <a:ext uri="{FF2B5EF4-FFF2-40B4-BE49-F238E27FC236}">
                <a16:creationId xmlns:a16="http://schemas.microsoft.com/office/drawing/2014/main" id="{3E9F0576-4AFB-4C1B-B829-D730153CA630}"/>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A5A2DC60-2A4E-4EC3-954E-FC3D19630203}"/>
              </a:ext>
            </a:extLst>
          </p:cNvPr>
          <p:cNvSpPr>
            <a:spLocks noGrp="1"/>
          </p:cNvSpPr>
          <p:nvPr>
            <p:ph type="sldNum" sz="quarter" idx="12"/>
          </p:nvPr>
        </p:nvSpPr>
        <p:spPr/>
        <p:txBody>
          <a:bodyPr/>
          <a:lstStyle/>
          <a:p>
            <a:fld id="{5FA48C45-9521-491C-91CF-B3D0F067F577}" type="slidenum">
              <a:rPr lang="en-IN" smtClean="0"/>
              <a:t>60</a:t>
            </a:fld>
            <a:endParaRPr lang="en-IN"/>
          </a:p>
        </p:txBody>
      </p:sp>
      <p:pic>
        <p:nvPicPr>
          <p:cNvPr id="6" name="Picture 5">
            <a:extLst>
              <a:ext uri="{FF2B5EF4-FFF2-40B4-BE49-F238E27FC236}">
                <a16:creationId xmlns:a16="http://schemas.microsoft.com/office/drawing/2014/main" id="{E27CD117-1B08-4426-906A-6471E0379613}"/>
              </a:ext>
            </a:extLst>
          </p:cNvPr>
          <p:cNvPicPr>
            <a:picLocks noChangeAspect="1"/>
          </p:cNvPicPr>
          <p:nvPr/>
        </p:nvPicPr>
        <p:blipFill>
          <a:blip r:embed="rId2"/>
          <a:stretch>
            <a:fillRect/>
          </a:stretch>
        </p:blipFill>
        <p:spPr>
          <a:xfrm>
            <a:off x="523874" y="1036637"/>
            <a:ext cx="9705976" cy="5230163"/>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a:extLst>
              <a:ext uri="{FF2B5EF4-FFF2-40B4-BE49-F238E27FC236}">
                <a16:creationId xmlns:a16="http://schemas.microsoft.com/office/drawing/2014/main" id="{EA3BC7BA-189B-4A6B-A870-A8A57BC16A59}"/>
              </a:ext>
            </a:extLst>
          </p:cNvPr>
          <p:cNvSpPr>
            <a:spLocks noGrp="1"/>
          </p:cNvSpPr>
          <p:nvPr>
            <p:ph idx="1"/>
          </p:nvPr>
        </p:nvSpPr>
        <p:spPr>
          <a:xfrm>
            <a:off x="280987" y="290512"/>
            <a:ext cx="11634788" cy="5410200"/>
          </a:xfrm>
        </p:spPr>
        <p:txBody>
          <a:bodyPr>
            <a:noAutofit/>
          </a:bodyPr>
          <a:lstStyle/>
          <a:p>
            <a:pPr algn="just" eaLnBrk="1" hangingPunct="1">
              <a:buFontTx/>
              <a:buNone/>
            </a:pPr>
            <a:r>
              <a:rPr lang="en-US" altLang="en-US" sz="2400" dirty="0">
                <a:latin typeface="Perpetua" panose="02020502060401020303" pitchFamily="18" charset="0"/>
              </a:rPr>
              <a:t>Example has two packages p1 , p2 and five classes. </a:t>
            </a:r>
          </a:p>
          <a:p>
            <a:pPr algn="just" eaLnBrk="1" hangingPunct="1">
              <a:buFontTx/>
              <a:buNone/>
            </a:pPr>
            <a:endParaRPr lang="en-US" altLang="en-US" sz="2400" dirty="0">
              <a:latin typeface="Perpetua" panose="02020502060401020303" pitchFamily="18" charset="0"/>
            </a:endParaRPr>
          </a:p>
          <a:p>
            <a:pPr algn="just" eaLnBrk="1" hangingPunct="1"/>
            <a:r>
              <a:rPr lang="en-US" altLang="en-US" sz="2400" dirty="0">
                <a:latin typeface="Perpetua" panose="02020502060401020303" pitchFamily="18" charset="0"/>
              </a:rPr>
              <a:t>The source for the first package defines three classes: Protection, Derived and  </a:t>
            </a:r>
            <a:r>
              <a:rPr lang="en-US" altLang="en-US" sz="2400" dirty="0" err="1">
                <a:latin typeface="Perpetua" panose="02020502060401020303" pitchFamily="18" charset="0"/>
              </a:rPr>
              <a:t>SamePackage</a:t>
            </a:r>
            <a:r>
              <a:rPr lang="en-US" altLang="en-US" sz="2400" dirty="0">
                <a:latin typeface="Perpetua" panose="02020502060401020303" pitchFamily="18" charset="0"/>
              </a:rPr>
              <a:t>. </a:t>
            </a:r>
          </a:p>
          <a:p>
            <a:pPr algn="just" eaLnBrk="1" hangingPunct="1"/>
            <a:endParaRPr lang="en-US" altLang="en-US" sz="2400" dirty="0">
              <a:latin typeface="Perpetua" panose="02020502060401020303" pitchFamily="18" charset="0"/>
            </a:endParaRPr>
          </a:p>
          <a:p>
            <a:pPr algn="just" eaLnBrk="1" hangingPunct="1"/>
            <a:r>
              <a:rPr lang="en-US" altLang="en-US" sz="2400" dirty="0">
                <a:latin typeface="Perpetua" panose="02020502060401020303" pitchFamily="18" charset="0"/>
              </a:rPr>
              <a:t>The first class defines four int variables in each of the legal protection modes. </a:t>
            </a:r>
          </a:p>
          <a:p>
            <a:pPr algn="just" eaLnBrk="1" hangingPunct="1"/>
            <a:endParaRPr lang="en-US" altLang="en-US" sz="2400" dirty="0">
              <a:latin typeface="Perpetua" panose="02020502060401020303" pitchFamily="18" charset="0"/>
            </a:endParaRPr>
          </a:p>
          <a:p>
            <a:pPr algn="just" eaLnBrk="1" hangingPunct="1"/>
            <a:r>
              <a:rPr lang="en-US" altLang="en-US" sz="2400" dirty="0">
                <a:latin typeface="Perpetua" panose="02020502060401020303" pitchFamily="18" charset="0"/>
              </a:rPr>
              <a:t>The variable </a:t>
            </a:r>
            <a:r>
              <a:rPr lang="en-US" altLang="en-US" sz="2400" dirty="0">
                <a:solidFill>
                  <a:srgbClr val="FF0000"/>
                </a:solidFill>
                <a:latin typeface="Perpetua" panose="02020502060401020303" pitchFamily="18" charset="0"/>
              </a:rPr>
              <a:t>n </a:t>
            </a:r>
            <a:r>
              <a:rPr lang="en-US" altLang="en-US" sz="2400" dirty="0">
                <a:latin typeface="Perpetua" panose="02020502060401020303" pitchFamily="18" charset="0"/>
              </a:rPr>
              <a:t>is declared with the default protection, </a:t>
            </a:r>
            <a:r>
              <a:rPr lang="en-US" altLang="en-US" sz="2400" dirty="0" err="1">
                <a:solidFill>
                  <a:srgbClr val="FF0000"/>
                </a:solidFill>
                <a:latin typeface="Perpetua" panose="02020502060401020303" pitchFamily="18" charset="0"/>
              </a:rPr>
              <a:t>n_pri</a:t>
            </a:r>
            <a:r>
              <a:rPr lang="en-US" altLang="en-US" sz="2400" dirty="0">
                <a:solidFill>
                  <a:srgbClr val="FF0000"/>
                </a:solidFill>
                <a:latin typeface="Perpetua" panose="02020502060401020303" pitchFamily="18" charset="0"/>
              </a:rPr>
              <a:t> </a:t>
            </a:r>
            <a:r>
              <a:rPr lang="en-US" altLang="en-US" sz="2400" dirty="0">
                <a:latin typeface="Perpetua" panose="02020502060401020303" pitchFamily="18" charset="0"/>
              </a:rPr>
              <a:t> is private, </a:t>
            </a:r>
            <a:r>
              <a:rPr lang="en-US" altLang="en-US" sz="2400" dirty="0" err="1">
                <a:solidFill>
                  <a:srgbClr val="FF0000"/>
                </a:solidFill>
                <a:latin typeface="Perpetua" panose="02020502060401020303" pitchFamily="18" charset="0"/>
              </a:rPr>
              <a:t>n_pro</a:t>
            </a:r>
            <a:r>
              <a:rPr lang="en-US" altLang="en-US" sz="2400" dirty="0">
                <a:solidFill>
                  <a:srgbClr val="FF0000"/>
                </a:solidFill>
                <a:latin typeface="Perpetua" panose="02020502060401020303" pitchFamily="18" charset="0"/>
              </a:rPr>
              <a:t> </a:t>
            </a:r>
            <a:r>
              <a:rPr lang="en-US" altLang="en-US" sz="2400" dirty="0">
                <a:latin typeface="Perpetua" panose="02020502060401020303" pitchFamily="18" charset="0"/>
              </a:rPr>
              <a:t>is protected,  and </a:t>
            </a:r>
            <a:r>
              <a:rPr lang="en-US" altLang="en-US" sz="2400" dirty="0" err="1">
                <a:solidFill>
                  <a:srgbClr val="FF0000"/>
                </a:solidFill>
                <a:latin typeface="Perpetua" panose="02020502060401020303" pitchFamily="18" charset="0"/>
              </a:rPr>
              <a:t>n_pub</a:t>
            </a:r>
            <a:r>
              <a:rPr lang="en-US" altLang="en-US" sz="2400" dirty="0">
                <a:solidFill>
                  <a:srgbClr val="FF0000"/>
                </a:solidFill>
                <a:latin typeface="Perpetua" panose="02020502060401020303" pitchFamily="18" charset="0"/>
              </a:rPr>
              <a:t> </a:t>
            </a:r>
            <a:r>
              <a:rPr lang="en-US" altLang="en-US" sz="2400" dirty="0">
                <a:latin typeface="Perpetua" panose="02020502060401020303" pitchFamily="18" charset="0"/>
              </a:rPr>
              <a:t>is public.</a:t>
            </a:r>
          </a:p>
          <a:p>
            <a:pPr algn="just" eaLnBrk="1" hangingPunct="1"/>
            <a:endParaRPr lang="en-US" altLang="en-US" sz="2400" dirty="0">
              <a:latin typeface="Perpetua" panose="02020502060401020303" pitchFamily="18" charset="0"/>
            </a:endParaRPr>
          </a:p>
          <a:p>
            <a:pPr algn="just" eaLnBrk="1" hangingPunct="1"/>
            <a:r>
              <a:rPr lang="en-US" altLang="en-US" sz="2400" dirty="0">
                <a:latin typeface="Perpetua" panose="02020502060401020303" pitchFamily="18" charset="0"/>
              </a:rPr>
              <a:t>The second class, Derived, is a subclass of Protection in the same package  p1.</a:t>
            </a:r>
          </a:p>
          <a:p>
            <a:pPr algn="just" eaLnBrk="1" hangingPunct="1"/>
            <a:r>
              <a:rPr lang="en-US" altLang="en-US" sz="2400" dirty="0">
                <a:latin typeface="Perpetua" panose="02020502060401020303" pitchFamily="18" charset="0"/>
              </a:rPr>
              <a:t> This grants Derived access to every variable in Protection except for </a:t>
            </a:r>
            <a:r>
              <a:rPr lang="en-US" altLang="en-US" sz="2400" dirty="0" err="1">
                <a:latin typeface="Perpetua" panose="02020502060401020303" pitchFamily="18" charset="0"/>
              </a:rPr>
              <a:t>n_pri</a:t>
            </a:r>
            <a:r>
              <a:rPr lang="en-US" altLang="en-US" sz="2400" dirty="0">
                <a:latin typeface="Perpetua" panose="02020502060401020303" pitchFamily="18" charset="0"/>
              </a:rPr>
              <a:t>, the private one.</a:t>
            </a:r>
          </a:p>
          <a:p>
            <a:pPr algn="just" eaLnBrk="1" hangingPunct="1">
              <a:buFont typeface="Wingdings" panose="05000000000000000000" pitchFamily="2" charset="2"/>
              <a:buNone/>
            </a:pPr>
            <a:r>
              <a:rPr lang="en-US" altLang="en-US" sz="2400" dirty="0">
                <a:latin typeface="Perpetua" panose="02020502060401020303" pitchFamily="18" charset="0"/>
              </a:rPr>
              <a:t> </a:t>
            </a:r>
          </a:p>
          <a:p>
            <a:pPr algn="just" eaLnBrk="1" hangingPunct="1"/>
            <a:r>
              <a:rPr lang="en-US" altLang="en-US" sz="2400" dirty="0">
                <a:latin typeface="Perpetua" panose="02020502060401020303" pitchFamily="18" charset="0"/>
              </a:rPr>
              <a:t>The third class, </a:t>
            </a:r>
            <a:r>
              <a:rPr lang="en-US" altLang="en-US" sz="2400" dirty="0" err="1">
                <a:latin typeface="Perpetua" panose="02020502060401020303" pitchFamily="18" charset="0"/>
              </a:rPr>
              <a:t>SamePackage</a:t>
            </a:r>
            <a:r>
              <a:rPr lang="en-US" altLang="en-US" sz="2400" dirty="0">
                <a:latin typeface="Perpetua" panose="02020502060401020303" pitchFamily="18" charset="0"/>
              </a:rPr>
              <a:t>, is not a subclass of Protection, but is in the same package  and also has access to all but </a:t>
            </a:r>
            <a:r>
              <a:rPr lang="en-US" altLang="en-US" sz="2400" dirty="0" err="1">
                <a:latin typeface="Perpetua" panose="02020502060401020303" pitchFamily="18" charset="0"/>
              </a:rPr>
              <a:t>n_pri</a:t>
            </a:r>
            <a:r>
              <a:rPr lang="en-US" altLang="en-US" sz="2400" dirty="0">
                <a:latin typeface="Perpetua" panose="02020502060401020303" pitchFamily="18" charset="0"/>
              </a:rPr>
              <a:t>.</a:t>
            </a:r>
          </a:p>
        </p:txBody>
      </p:sp>
      <p:sp>
        <p:nvSpPr>
          <p:cNvPr id="2" name="Footer Placeholder 1">
            <a:extLst>
              <a:ext uri="{FF2B5EF4-FFF2-40B4-BE49-F238E27FC236}">
                <a16:creationId xmlns:a16="http://schemas.microsoft.com/office/drawing/2014/main" id="{F69F474E-5BF9-466A-85AB-922474BAE835}"/>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5281589E-4E27-404E-9B34-FD6B4ED11C34}"/>
              </a:ext>
            </a:extLst>
          </p:cNvPr>
          <p:cNvSpPr>
            <a:spLocks noGrp="1"/>
          </p:cNvSpPr>
          <p:nvPr>
            <p:ph type="sldNum" sz="quarter" idx="12"/>
          </p:nvPr>
        </p:nvSpPr>
        <p:spPr/>
        <p:txBody>
          <a:bodyPr/>
          <a:lstStyle/>
          <a:p>
            <a:fld id="{5FA48C45-9521-491C-91CF-B3D0F067F577}" type="slidenum">
              <a:rPr lang="en-IN" smtClean="0"/>
              <a:t>61</a:t>
            </a:fld>
            <a:endParaRPr lang="en-I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56F4DE0F-F063-4247-961F-691BDD394779}"/>
              </a:ext>
            </a:extLst>
          </p:cNvPr>
          <p:cNvSpPr>
            <a:spLocks noGrp="1"/>
          </p:cNvSpPr>
          <p:nvPr>
            <p:ph type="title"/>
          </p:nvPr>
        </p:nvSpPr>
        <p:spPr/>
        <p:txBody>
          <a:bodyPr/>
          <a:lstStyle/>
          <a:p>
            <a:pPr eaLnBrk="1" hangingPunct="1"/>
            <a:r>
              <a:rPr lang="en-US" altLang="en-US"/>
              <a:t> </a:t>
            </a:r>
          </a:p>
        </p:txBody>
      </p:sp>
      <p:sp>
        <p:nvSpPr>
          <p:cNvPr id="16387" name="TextBox 8">
            <a:extLst>
              <a:ext uri="{FF2B5EF4-FFF2-40B4-BE49-F238E27FC236}">
                <a16:creationId xmlns:a16="http://schemas.microsoft.com/office/drawing/2014/main" id="{8B416DF8-085A-4807-9D84-F61DDE5F9F0F}"/>
              </a:ext>
            </a:extLst>
          </p:cNvPr>
          <p:cNvSpPr txBox="1">
            <a:spLocks noChangeArrowheads="1"/>
          </p:cNvSpPr>
          <p:nvPr/>
        </p:nvSpPr>
        <p:spPr bwMode="auto">
          <a:xfrm>
            <a:off x="338137" y="0"/>
            <a:ext cx="4326628"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40000"/>
              </a:spcBef>
              <a:buClr>
                <a:schemeClr val="accent1"/>
              </a:buClr>
              <a:buChar char="-"/>
              <a:defRPr sz="2800">
                <a:solidFill>
                  <a:schemeClr val="tx1"/>
                </a:solidFill>
                <a:latin typeface="Arial" panose="020B0604020202020204" pitchFamily="34" charset="0"/>
              </a:defRPr>
            </a:lvl2pPr>
            <a:lvl3pPr marL="1143000" indent="-228600">
              <a:spcBef>
                <a:spcPct val="40000"/>
              </a:spcBef>
              <a:buClr>
                <a:schemeClr val="accent1"/>
              </a:buClr>
              <a:buChar char="-"/>
              <a:defRPr sz="2400">
                <a:solidFill>
                  <a:schemeClr val="tx1"/>
                </a:solidFill>
                <a:latin typeface="Arial" panose="020B0604020202020204" pitchFamily="34" charset="0"/>
              </a:defRPr>
            </a:lvl3pPr>
            <a:lvl4pPr marL="1600200" indent="-228600">
              <a:spcBef>
                <a:spcPct val="40000"/>
              </a:spcBef>
              <a:buClr>
                <a:schemeClr val="accent1"/>
              </a:buClr>
              <a:buChar char="-"/>
              <a:defRPr sz="2000">
                <a:solidFill>
                  <a:schemeClr val="tx1"/>
                </a:solidFill>
                <a:latin typeface="Arial" panose="020B0604020202020204" pitchFamily="34" charset="0"/>
              </a:defRPr>
            </a:lvl4pPr>
            <a:lvl5pPr marL="2057400" indent="-228600">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400" dirty="0">
              <a:latin typeface="Times New Roman" panose="02020603050405020304" pitchFamily="18" charset="0"/>
            </a:endParaRPr>
          </a:p>
          <a:p>
            <a:pPr eaLnBrk="1" hangingPunct="1">
              <a:spcBef>
                <a:spcPct val="0"/>
              </a:spcBef>
              <a:buClrTx/>
              <a:buFontTx/>
              <a:buNone/>
            </a:pPr>
            <a:r>
              <a:rPr lang="en-US" altLang="en-US" sz="2400" dirty="0">
                <a:latin typeface="Times New Roman" panose="02020603050405020304" pitchFamily="18" charset="0"/>
              </a:rPr>
              <a:t>package  p1</a:t>
            </a:r>
          </a:p>
          <a:p>
            <a:pPr eaLnBrk="1" hangingPunct="1">
              <a:spcBef>
                <a:spcPct val="0"/>
              </a:spcBef>
              <a:buClrTx/>
              <a:buFontTx/>
              <a:buNone/>
            </a:pPr>
            <a:r>
              <a:rPr lang="en-US" altLang="en-US" sz="2400" dirty="0">
                <a:latin typeface="Times New Roman" panose="02020603050405020304" pitchFamily="18" charset="0"/>
              </a:rPr>
              <a:t>class protection</a:t>
            </a:r>
          </a:p>
          <a:p>
            <a:pPr eaLnBrk="1" hangingPunct="1">
              <a:spcBef>
                <a:spcPct val="0"/>
              </a:spcBef>
              <a:buClrTx/>
              <a:buFontTx/>
              <a:buNone/>
            </a:pPr>
            <a:r>
              <a:rPr lang="en-US" altLang="en-US" sz="2400" dirty="0">
                <a:latin typeface="Times New Roman" panose="02020603050405020304" pitchFamily="18" charset="0"/>
              </a:rPr>
              <a:t>{</a:t>
            </a:r>
          </a:p>
          <a:p>
            <a:pPr eaLnBrk="1" hangingPunct="1">
              <a:spcBef>
                <a:spcPct val="0"/>
              </a:spcBef>
              <a:buClrTx/>
              <a:buFontTx/>
              <a:buNone/>
            </a:pPr>
            <a:endParaRPr lang="en-US" altLang="en-US" sz="2400" dirty="0">
              <a:latin typeface="Times New Roman" panose="02020603050405020304" pitchFamily="18" charset="0"/>
            </a:endParaRPr>
          </a:p>
          <a:p>
            <a:pPr eaLnBrk="1" hangingPunct="1">
              <a:spcBef>
                <a:spcPct val="0"/>
              </a:spcBef>
              <a:buClrTx/>
              <a:buFontTx/>
              <a:buNone/>
            </a:pPr>
            <a:endParaRPr lang="en-US" altLang="en-US" sz="2400" dirty="0">
              <a:latin typeface="Times New Roman" panose="02020603050405020304" pitchFamily="18" charset="0"/>
            </a:endParaRPr>
          </a:p>
          <a:p>
            <a:pPr eaLnBrk="1" hangingPunct="1">
              <a:spcBef>
                <a:spcPct val="0"/>
              </a:spcBef>
              <a:buClrTx/>
              <a:buFontTx/>
              <a:buNone/>
            </a:pPr>
            <a:r>
              <a:rPr lang="en-US" altLang="en-US" sz="2400" dirty="0">
                <a:latin typeface="Times New Roman" panose="02020603050405020304" pitchFamily="18" charset="0"/>
              </a:rPr>
              <a:t>}</a:t>
            </a:r>
          </a:p>
          <a:p>
            <a:pPr eaLnBrk="1" hangingPunct="1">
              <a:spcBef>
                <a:spcPct val="0"/>
              </a:spcBef>
              <a:buClrTx/>
              <a:buFontTx/>
              <a:buNone/>
            </a:pPr>
            <a:r>
              <a:rPr lang="en-US" altLang="en-US" sz="2400" dirty="0">
                <a:latin typeface="Times New Roman" panose="02020603050405020304" pitchFamily="18" charset="0"/>
              </a:rPr>
              <a:t>class derived extends protection</a:t>
            </a:r>
          </a:p>
          <a:p>
            <a:pPr eaLnBrk="1" hangingPunct="1">
              <a:spcBef>
                <a:spcPct val="0"/>
              </a:spcBef>
              <a:buClrTx/>
              <a:buFontTx/>
              <a:buNone/>
            </a:pPr>
            <a:r>
              <a:rPr lang="en-US" altLang="en-US" sz="2400" dirty="0">
                <a:latin typeface="Times New Roman" panose="02020603050405020304" pitchFamily="18" charset="0"/>
              </a:rPr>
              <a:t>{</a:t>
            </a:r>
          </a:p>
          <a:p>
            <a:pPr eaLnBrk="1" hangingPunct="1">
              <a:spcBef>
                <a:spcPct val="0"/>
              </a:spcBef>
              <a:buClrTx/>
              <a:buFontTx/>
              <a:buNone/>
            </a:pPr>
            <a:endParaRPr lang="en-US" altLang="en-US" sz="2400" dirty="0">
              <a:latin typeface="Times New Roman" panose="02020603050405020304" pitchFamily="18" charset="0"/>
            </a:endParaRPr>
          </a:p>
          <a:p>
            <a:pPr eaLnBrk="1" hangingPunct="1">
              <a:spcBef>
                <a:spcPct val="0"/>
              </a:spcBef>
              <a:buClrTx/>
              <a:buFontTx/>
              <a:buNone/>
            </a:pPr>
            <a:endParaRPr lang="en-US" altLang="en-US" sz="2400" dirty="0">
              <a:latin typeface="Times New Roman" panose="02020603050405020304" pitchFamily="18" charset="0"/>
            </a:endParaRPr>
          </a:p>
          <a:p>
            <a:pPr eaLnBrk="1" hangingPunct="1">
              <a:spcBef>
                <a:spcPct val="0"/>
              </a:spcBef>
              <a:buClrTx/>
              <a:buFontTx/>
              <a:buNone/>
            </a:pPr>
            <a:r>
              <a:rPr lang="en-US" altLang="en-US" sz="2400" dirty="0">
                <a:latin typeface="Times New Roman" panose="02020603050405020304" pitchFamily="18" charset="0"/>
              </a:rPr>
              <a:t>}</a:t>
            </a:r>
          </a:p>
          <a:p>
            <a:pPr eaLnBrk="1" hangingPunct="1">
              <a:spcBef>
                <a:spcPct val="0"/>
              </a:spcBef>
              <a:buClrTx/>
              <a:buFontTx/>
              <a:buNone/>
            </a:pPr>
            <a:r>
              <a:rPr lang="en-US" altLang="en-US" sz="2400" dirty="0">
                <a:latin typeface="Times New Roman" panose="02020603050405020304" pitchFamily="18" charset="0"/>
              </a:rPr>
              <a:t>class </a:t>
            </a:r>
            <a:r>
              <a:rPr lang="en-US" altLang="en-US" sz="2400" dirty="0" err="1">
                <a:latin typeface="Times New Roman" panose="02020603050405020304" pitchFamily="18" charset="0"/>
              </a:rPr>
              <a:t>samepackage</a:t>
            </a:r>
            <a:endParaRPr lang="en-US" altLang="en-US" sz="2400" dirty="0">
              <a:latin typeface="Times New Roman" panose="02020603050405020304" pitchFamily="18" charset="0"/>
            </a:endParaRPr>
          </a:p>
          <a:p>
            <a:pPr eaLnBrk="1" hangingPunct="1">
              <a:spcBef>
                <a:spcPct val="0"/>
              </a:spcBef>
              <a:buClrTx/>
              <a:buFontTx/>
              <a:buNone/>
            </a:pPr>
            <a:r>
              <a:rPr lang="en-US" altLang="en-US" sz="2400" dirty="0">
                <a:latin typeface="Times New Roman" panose="02020603050405020304" pitchFamily="18" charset="0"/>
              </a:rPr>
              <a:t>{</a:t>
            </a:r>
          </a:p>
          <a:p>
            <a:pPr eaLnBrk="1" hangingPunct="1">
              <a:spcBef>
                <a:spcPct val="0"/>
              </a:spcBef>
              <a:buClrTx/>
              <a:buFontTx/>
              <a:buNone/>
            </a:pPr>
            <a:endParaRPr lang="en-US" altLang="en-US" sz="2400" dirty="0">
              <a:latin typeface="Times New Roman" panose="02020603050405020304" pitchFamily="18" charset="0"/>
            </a:endParaRPr>
          </a:p>
          <a:p>
            <a:pPr eaLnBrk="1" hangingPunct="1">
              <a:spcBef>
                <a:spcPct val="0"/>
              </a:spcBef>
              <a:buClrTx/>
              <a:buFontTx/>
              <a:buNone/>
            </a:pPr>
            <a:endParaRPr lang="en-US" altLang="en-US" sz="2400" dirty="0">
              <a:latin typeface="Times New Roman" panose="02020603050405020304" pitchFamily="18" charset="0"/>
            </a:endParaRPr>
          </a:p>
          <a:p>
            <a:pPr eaLnBrk="1" hangingPunct="1">
              <a:spcBef>
                <a:spcPct val="0"/>
              </a:spcBef>
              <a:buClrTx/>
              <a:buFontTx/>
              <a:buNone/>
            </a:pPr>
            <a:r>
              <a:rPr lang="en-US" altLang="en-US" sz="2400" dirty="0">
                <a:latin typeface="Times New Roman" panose="02020603050405020304" pitchFamily="18" charset="0"/>
              </a:rPr>
              <a:t>}</a:t>
            </a:r>
          </a:p>
        </p:txBody>
      </p:sp>
      <p:sp>
        <p:nvSpPr>
          <p:cNvPr id="16388" name="TextBox 9">
            <a:extLst>
              <a:ext uri="{FF2B5EF4-FFF2-40B4-BE49-F238E27FC236}">
                <a16:creationId xmlns:a16="http://schemas.microsoft.com/office/drawing/2014/main" id="{4B45606E-D723-4D7D-BD9C-CA65518C67BD}"/>
              </a:ext>
            </a:extLst>
          </p:cNvPr>
          <p:cNvSpPr txBox="1">
            <a:spLocks noChangeArrowheads="1"/>
          </p:cNvSpPr>
          <p:nvPr/>
        </p:nvSpPr>
        <p:spPr bwMode="auto">
          <a:xfrm>
            <a:off x="5738812" y="0"/>
            <a:ext cx="5870092"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40000"/>
              </a:spcBef>
              <a:buClr>
                <a:schemeClr val="accent1"/>
              </a:buClr>
              <a:buChar char="-"/>
              <a:defRPr sz="2800">
                <a:solidFill>
                  <a:schemeClr val="tx1"/>
                </a:solidFill>
                <a:latin typeface="Arial" panose="020B0604020202020204" pitchFamily="34" charset="0"/>
              </a:defRPr>
            </a:lvl2pPr>
            <a:lvl3pPr marL="1143000" indent="-228600">
              <a:spcBef>
                <a:spcPct val="40000"/>
              </a:spcBef>
              <a:buClr>
                <a:schemeClr val="accent1"/>
              </a:buClr>
              <a:buChar char="-"/>
              <a:defRPr sz="2400">
                <a:solidFill>
                  <a:schemeClr val="tx1"/>
                </a:solidFill>
                <a:latin typeface="Arial" panose="020B0604020202020204" pitchFamily="34" charset="0"/>
              </a:defRPr>
            </a:lvl3pPr>
            <a:lvl4pPr marL="1600200" indent="-228600">
              <a:spcBef>
                <a:spcPct val="40000"/>
              </a:spcBef>
              <a:buClr>
                <a:schemeClr val="accent1"/>
              </a:buClr>
              <a:buChar char="-"/>
              <a:defRPr sz="2000">
                <a:solidFill>
                  <a:schemeClr val="tx1"/>
                </a:solidFill>
                <a:latin typeface="Arial" panose="020B0604020202020204" pitchFamily="34" charset="0"/>
              </a:defRPr>
            </a:lvl4pPr>
            <a:lvl5pPr marL="2057400" indent="-228600">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400" dirty="0">
              <a:latin typeface="Times New Roman" panose="02020603050405020304" pitchFamily="18" charset="0"/>
            </a:endParaRPr>
          </a:p>
          <a:p>
            <a:pPr eaLnBrk="1" hangingPunct="1">
              <a:spcBef>
                <a:spcPct val="0"/>
              </a:spcBef>
              <a:buClrTx/>
              <a:buFontTx/>
              <a:buNone/>
            </a:pPr>
            <a:r>
              <a:rPr lang="en-US" altLang="en-US" sz="2400" dirty="0">
                <a:latin typeface="Times New Roman" panose="02020603050405020304" pitchFamily="18" charset="0"/>
              </a:rPr>
              <a:t>package  p2</a:t>
            </a:r>
          </a:p>
          <a:p>
            <a:pPr eaLnBrk="1" hangingPunct="1">
              <a:spcBef>
                <a:spcPct val="0"/>
              </a:spcBef>
              <a:buClrTx/>
              <a:buFontTx/>
              <a:buNone/>
            </a:pPr>
            <a:r>
              <a:rPr lang="en-US" altLang="en-US" sz="2400" dirty="0">
                <a:latin typeface="Times New Roman" panose="02020603050405020304" pitchFamily="18" charset="0"/>
              </a:rPr>
              <a:t>class  protection2 extends p1.protection </a:t>
            </a:r>
          </a:p>
          <a:p>
            <a:pPr eaLnBrk="1" hangingPunct="1">
              <a:spcBef>
                <a:spcPct val="0"/>
              </a:spcBef>
              <a:buClrTx/>
              <a:buFontTx/>
              <a:buNone/>
            </a:pPr>
            <a:r>
              <a:rPr lang="en-US" altLang="en-US" sz="2400" dirty="0">
                <a:latin typeface="Times New Roman" panose="02020603050405020304" pitchFamily="18" charset="0"/>
              </a:rPr>
              <a:t>{</a:t>
            </a:r>
          </a:p>
          <a:p>
            <a:pPr eaLnBrk="1" hangingPunct="1">
              <a:spcBef>
                <a:spcPct val="0"/>
              </a:spcBef>
              <a:buClrTx/>
              <a:buFontTx/>
              <a:buNone/>
            </a:pPr>
            <a:endParaRPr lang="en-US" altLang="en-US" sz="2400" dirty="0">
              <a:latin typeface="Times New Roman" panose="02020603050405020304" pitchFamily="18" charset="0"/>
            </a:endParaRPr>
          </a:p>
          <a:p>
            <a:pPr eaLnBrk="1" hangingPunct="1">
              <a:spcBef>
                <a:spcPct val="0"/>
              </a:spcBef>
              <a:buClrTx/>
              <a:buFontTx/>
              <a:buNone/>
            </a:pPr>
            <a:endParaRPr lang="en-US" altLang="en-US" sz="2400" dirty="0">
              <a:latin typeface="Times New Roman" panose="02020603050405020304" pitchFamily="18" charset="0"/>
            </a:endParaRPr>
          </a:p>
          <a:p>
            <a:pPr eaLnBrk="1" hangingPunct="1">
              <a:spcBef>
                <a:spcPct val="0"/>
              </a:spcBef>
              <a:buClrTx/>
              <a:buFontTx/>
              <a:buNone/>
            </a:pPr>
            <a:endParaRPr lang="en-US" altLang="en-US" sz="2400" dirty="0">
              <a:latin typeface="Times New Roman" panose="02020603050405020304" pitchFamily="18" charset="0"/>
            </a:endParaRPr>
          </a:p>
          <a:p>
            <a:pPr eaLnBrk="1" hangingPunct="1">
              <a:spcBef>
                <a:spcPct val="0"/>
              </a:spcBef>
              <a:buClrTx/>
              <a:buFontTx/>
              <a:buNone/>
            </a:pPr>
            <a:r>
              <a:rPr lang="en-US" altLang="en-US" sz="2400" dirty="0">
                <a:latin typeface="Times New Roman" panose="02020603050405020304" pitchFamily="18" charset="0"/>
              </a:rPr>
              <a:t>}</a:t>
            </a:r>
          </a:p>
          <a:p>
            <a:pPr eaLnBrk="1" hangingPunct="1">
              <a:spcBef>
                <a:spcPct val="0"/>
              </a:spcBef>
              <a:buClrTx/>
              <a:buFontTx/>
              <a:buNone/>
            </a:pPr>
            <a:endParaRPr lang="en-US" altLang="en-US" sz="2400" dirty="0">
              <a:latin typeface="Times New Roman" panose="02020603050405020304" pitchFamily="18" charset="0"/>
            </a:endParaRPr>
          </a:p>
          <a:p>
            <a:pPr eaLnBrk="1" hangingPunct="1">
              <a:spcBef>
                <a:spcPct val="0"/>
              </a:spcBef>
              <a:buClrTx/>
              <a:buFontTx/>
              <a:buNone/>
            </a:pPr>
            <a:r>
              <a:rPr lang="en-US" altLang="en-US" sz="2400" dirty="0">
                <a:latin typeface="Times New Roman" panose="02020603050405020304" pitchFamily="18" charset="0"/>
              </a:rPr>
              <a:t>class </a:t>
            </a:r>
            <a:r>
              <a:rPr lang="en-US" altLang="en-US" sz="2400" dirty="0" err="1">
                <a:latin typeface="Times New Roman" panose="02020603050405020304" pitchFamily="18" charset="0"/>
              </a:rPr>
              <a:t>otherpackage</a:t>
            </a:r>
            <a:endParaRPr lang="en-US" altLang="en-US" sz="2400" dirty="0">
              <a:latin typeface="Times New Roman" panose="02020603050405020304" pitchFamily="18" charset="0"/>
            </a:endParaRPr>
          </a:p>
          <a:p>
            <a:pPr eaLnBrk="1" hangingPunct="1">
              <a:spcBef>
                <a:spcPct val="0"/>
              </a:spcBef>
              <a:buClrTx/>
              <a:buFontTx/>
              <a:buNone/>
            </a:pPr>
            <a:r>
              <a:rPr lang="en-US" altLang="en-US" sz="2400" dirty="0">
                <a:latin typeface="Times New Roman" panose="02020603050405020304" pitchFamily="18" charset="0"/>
              </a:rPr>
              <a:t>{</a:t>
            </a:r>
          </a:p>
          <a:p>
            <a:pPr eaLnBrk="1" hangingPunct="1">
              <a:spcBef>
                <a:spcPct val="0"/>
              </a:spcBef>
              <a:buClrTx/>
              <a:buFontTx/>
              <a:buNone/>
            </a:pPr>
            <a:endParaRPr lang="en-US" altLang="en-US" sz="2400" dirty="0">
              <a:latin typeface="Times New Roman" panose="02020603050405020304" pitchFamily="18" charset="0"/>
            </a:endParaRPr>
          </a:p>
          <a:p>
            <a:pPr eaLnBrk="1" hangingPunct="1">
              <a:spcBef>
                <a:spcPct val="0"/>
              </a:spcBef>
              <a:buClrTx/>
              <a:buFontTx/>
              <a:buNone/>
            </a:pPr>
            <a:endParaRPr lang="en-US" altLang="en-US" sz="2400" dirty="0">
              <a:latin typeface="Times New Roman" panose="02020603050405020304" pitchFamily="18" charset="0"/>
            </a:endParaRPr>
          </a:p>
          <a:p>
            <a:pPr eaLnBrk="1" hangingPunct="1">
              <a:spcBef>
                <a:spcPct val="0"/>
              </a:spcBef>
              <a:buClrTx/>
              <a:buFontTx/>
              <a:buNone/>
            </a:pPr>
            <a:endParaRPr lang="en-US" altLang="en-US" sz="2400" dirty="0">
              <a:latin typeface="Times New Roman" panose="02020603050405020304" pitchFamily="18" charset="0"/>
            </a:endParaRPr>
          </a:p>
          <a:p>
            <a:pPr eaLnBrk="1" hangingPunct="1">
              <a:spcBef>
                <a:spcPct val="0"/>
              </a:spcBef>
              <a:buClrTx/>
              <a:buFontTx/>
              <a:buNone/>
            </a:pPr>
            <a:r>
              <a:rPr lang="en-US" altLang="en-US" sz="2400" dirty="0">
                <a:latin typeface="Times New Roman" panose="02020603050405020304" pitchFamily="18" charset="0"/>
              </a:rPr>
              <a:t>}</a:t>
            </a:r>
          </a:p>
        </p:txBody>
      </p:sp>
      <p:sp>
        <p:nvSpPr>
          <p:cNvPr id="2" name="Footer Placeholder 1">
            <a:extLst>
              <a:ext uri="{FF2B5EF4-FFF2-40B4-BE49-F238E27FC236}">
                <a16:creationId xmlns:a16="http://schemas.microsoft.com/office/drawing/2014/main" id="{E7FCCA1B-4F96-4024-9CBA-6BBCB5AEF72D}"/>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CF7F52F0-C18A-4E0E-A06D-44C72A42E807}"/>
              </a:ext>
            </a:extLst>
          </p:cNvPr>
          <p:cNvSpPr>
            <a:spLocks noGrp="1"/>
          </p:cNvSpPr>
          <p:nvPr>
            <p:ph type="sldNum" sz="quarter" idx="12"/>
          </p:nvPr>
        </p:nvSpPr>
        <p:spPr/>
        <p:txBody>
          <a:bodyPr/>
          <a:lstStyle/>
          <a:p>
            <a:fld id="{5FA48C45-9521-491C-91CF-B3D0F067F577}" type="slidenum">
              <a:rPr lang="en-IN" smtClean="0"/>
              <a:t>62</a:t>
            </a:fld>
            <a:endParaRPr lang="en-I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7724D3FE-4886-41F4-BF8D-0C864C79C811}"/>
              </a:ext>
            </a:extLst>
          </p:cNvPr>
          <p:cNvSpPr>
            <a:spLocks noGrp="1"/>
          </p:cNvSpPr>
          <p:nvPr>
            <p:ph type="title"/>
          </p:nvPr>
        </p:nvSpPr>
        <p:spPr>
          <a:xfrm>
            <a:off x="219075" y="161925"/>
            <a:ext cx="8515350" cy="368300"/>
          </a:xfrm>
        </p:spPr>
        <p:txBody>
          <a:bodyPr>
            <a:normAutofit fontScale="90000"/>
          </a:bodyPr>
          <a:lstStyle/>
          <a:p>
            <a:pPr eaLnBrk="1" hangingPunct="1"/>
            <a:r>
              <a:rPr lang="en-US" altLang="en-US" dirty="0"/>
              <a:t>Protection.java</a:t>
            </a:r>
          </a:p>
        </p:txBody>
      </p:sp>
      <p:sp>
        <p:nvSpPr>
          <p:cNvPr id="17411" name="Content Placeholder 2">
            <a:extLst>
              <a:ext uri="{FF2B5EF4-FFF2-40B4-BE49-F238E27FC236}">
                <a16:creationId xmlns:a16="http://schemas.microsoft.com/office/drawing/2014/main" id="{0AC45845-6E74-4A91-8D05-F4FBD88D6BCE}"/>
              </a:ext>
            </a:extLst>
          </p:cNvPr>
          <p:cNvSpPr>
            <a:spLocks noGrp="1"/>
          </p:cNvSpPr>
          <p:nvPr>
            <p:ph idx="1"/>
          </p:nvPr>
        </p:nvSpPr>
        <p:spPr>
          <a:xfrm>
            <a:off x="219075" y="633413"/>
            <a:ext cx="8524875" cy="5853112"/>
          </a:xfrm>
        </p:spPr>
        <p:txBody>
          <a:bodyPr>
            <a:noAutofit/>
          </a:bodyPr>
          <a:lstStyle/>
          <a:p>
            <a:pPr eaLnBrk="1" hangingPunct="1">
              <a:spcBef>
                <a:spcPts val="0"/>
              </a:spcBef>
              <a:buFontTx/>
              <a:buNone/>
            </a:pPr>
            <a:r>
              <a:rPr lang="en-US" altLang="en-US" sz="2400" dirty="0">
                <a:latin typeface="Perpetua" panose="02020502060401020303" pitchFamily="18" charset="0"/>
              </a:rPr>
              <a:t>package p1;</a:t>
            </a:r>
          </a:p>
          <a:p>
            <a:pPr eaLnBrk="1" hangingPunct="1">
              <a:spcBef>
                <a:spcPts val="0"/>
              </a:spcBef>
              <a:buFontTx/>
              <a:buNone/>
            </a:pPr>
            <a:r>
              <a:rPr lang="en-US" altLang="en-US" sz="2400" dirty="0">
                <a:latin typeface="Perpetua" panose="02020502060401020303" pitchFamily="18" charset="0"/>
              </a:rPr>
              <a:t>public class Protection</a:t>
            </a:r>
          </a:p>
          <a:p>
            <a:pPr eaLnBrk="1" hangingPunct="1">
              <a:spcBef>
                <a:spcPts val="0"/>
              </a:spcBef>
              <a:buFontTx/>
              <a:buNone/>
            </a:pPr>
            <a:r>
              <a:rPr lang="en-US" altLang="en-US" sz="2400" dirty="0">
                <a:latin typeface="Perpetua" panose="02020502060401020303" pitchFamily="18" charset="0"/>
              </a:rPr>
              <a:t> {</a:t>
            </a:r>
          </a:p>
          <a:p>
            <a:pPr eaLnBrk="1" hangingPunct="1">
              <a:spcBef>
                <a:spcPts val="0"/>
              </a:spcBef>
              <a:buFontTx/>
              <a:buNone/>
            </a:pPr>
            <a:r>
              <a:rPr lang="en-US" altLang="en-US" sz="2400" dirty="0">
                <a:latin typeface="Perpetua" panose="02020502060401020303" pitchFamily="18" charset="0"/>
              </a:rPr>
              <a:t>	int n = 1;</a:t>
            </a:r>
          </a:p>
          <a:p>
            <a:pPr eaLnBrk="1" hangingPunct="1">
              <a:spcBef>
                <a:spcPts val="0"/>
              </a:spcBef>
              <a:buFontTx/>
              <a:buNone/>
            </a:pPr>
            <a:r>
              <a:rPr lang="en-US" altLang="en-US" sz="2400" dirty="0">
                <a:latin typeface="Perpetua" panose="02020502060401020303" pitchFamily="18" charset="0"/>
              </a:rPr>
              <a:t>	private int </a:t>
            </a:r>
            <a:r>
              <a:rPr lang="en-US" altLang="en-US" sz="2400" dirty="0" err="1">
                <a:latin typeface="Perpetua" panose="02020502060401020303" pitchFamily="18" charset="0"/>
              </a:rPr>
              <a:t>n_pri</a:t>
            </a:r>
            <a:r>
              <a:rPr lang="en-US" altLang="en-US" sz="2400" dirty="0">
                <a:latin typeface="Perpetua" panose="02020502060401020303" pitchFamily="18" charset="0"/>
              </a:rPr>
              <a:t> = 2;</a:t>
            </a:r>
          </a:p>
          <a:p>
            <a:pPr eaLnBrk="1" hangingPunct="1">
              <a:spcBef>
                <a:spcPts val="0"/>
              </a:spcBef>
              <a:buFontTx/>
              <a:buNone/>
            </a:pPr>
            <a:r>
              <a:rPr lang="en-US" altLang="en-US" sz="2400" dirty="0">
                <a:latin typeface="Perpetua" panose="02020502060401020303" pitchFamily="18" charset="0"/>
              </a:rPr>
              <a:t>	protected int </a:t>
            </a:r>
            <a:r>
              <a:rPr lang="en-US" altLang="en-US" sz="2400" dirty="0" err="1">
                <a:latin typeface="Perpetua" panose="02020502060401020303" pitchFamily="18" charset="0"/>
              </a:rPr>
              <a:t>n_pro</a:t>
            </a:r>
            <a:r>
              <a:rPr lang="en-US" altLang="en-US" sz="2400" dirty="0">
                <a:latin typeface="Perpetua" panose="02020502060401020303" pitchFamily="18" charset="0"/>
              </a:rPr>
              <a:t> = 3;</a:t>
            </a:r>
          </a:p>
          <a:p>
            <a:pPr eaLnBrk="1" hangingPunct="1">
              <a:spcBef>
                <a:spcPts val="0"/>
              </a:spcBef>
              <a:buFontTx/>
              <a:buNone/>
            </a:pPr>
            <a:r>
              <a:rPr lang="en-US" altLang="en-US" sz="2400" dirty="0">
                <a:latin typeface="Perpetua" panose="02020502060401020303" pitchFamily="18" charset="0"/>
              </a:rPr>
              <a:t>	public int </a:t>
            </a:r>
            <a:r>
              <a:rPr lang="en-US" altLang="en-US" sz="2400" dirty="0" err="1">
                <a:latin typeface="Perpetua" panose="02020502060401020303" pitchFamily="18" charset="0"/>
              </a:rPr>
              <a:t>n_pub</a:t>
            </a:r>
            <a:r>
              <a:rPr lang="en-US" altLang="en-US" sz="2400" dirty="0">
                <a:latin typeface="Perpetua" panose="02020502060401020303" pitchFamily="18" charset="0"/>
              </a:rPr>
              <a:t> = 4;</a:t>
            </a:r>
          </a:p>
          <a:p>
            <a:pPr eaLnBrk="1" hangingPunct="1">
              <a:spcBef>
                <a:spcPts val="0"/>
              </a:spcBef>
              <a:buFontTx/>
              <a:buNone/>
            </a:pPr>
            <a:r>
              <a:rPr lang="en-US" altLang="en-US" sz="2400" dirty="0">
                <a:latin typeface="Perpetua" panose="02020502060401020303" pitchFamily="18" charset="0"/>
              </a:rPr>
              <a:t>	public Protection() </a:t>
            </a:r>
          </a:p>
          <a:p>
            <a:pPr eaLnBrk="1" hangingPunct="1">
              <a:spcBef>
                <a:spcPts val="0"/>
              </a:spcBef>
              <a:buFontTx/>
              <a:buNone/>
            </a:pPr>
            <a:r>
              <a:rPr lang="en-US" altLang="en-US" sz="2400" dirty="0">
                <a:latin typeface="Perpetua" panose="02020502060401020303" pitchFamily="18" charset="0"/>
              </a:rPr>
              <a:t>	{</a:t>
            </a:r>
          </a:p>
          <a:p>
            <a:pPr eaLnBrk="1" hangingPunct="1">
              <a:spcBef>
                <a:spcPts val="0"/>
              </a:spcBef>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("base constructor");</a:t>
            </a:r>
          </a:p>
          <a:p>
            <a:pPr eaLnBrk="1" hangingPunct="1">
              <a:spcBef>
                <a:spcPts val="0"/>
              </a:spcBef>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("n = " + n);</a:t>
            </a:r>
          </a:p>
          <a:p>
            <a:pPr eaLnBrk="1" hangingPunct="1">
              <a:spcBef>
                <a:spcPts val="0"/>
              </a:spcBef>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a:t>
            </a:r>
            <a:r>
              <a:rPr lang="en-US" altLang="en-US" sz="2400" dirty="0" err="1">
                <a:latin typeface="Perpetua" panose="02020502060401020303" pitchFamily="18" charset="0"/>
              </a:rPr>
              <a:t>n_pri</a:t>
            </a:r>
            <a:r>
              <a:rPr lang="en-US" altLang="en-US" sz="2400" dirty="0">
                <a:latin typeface="Perpetua" panose="02020502060401020303" pitchFamily="18" charset="0"/>
              </a:rPr>
              <a:t> = " + </a:t>
            </a:r>
            <a:r>
              <a:rPr lang="en-US" altLang="en-US" sz="2400" dirty="0" err="1">
                <a:latin typeface="Perpetua" panose="02020502060401020303" pitchFamily="18" charset="0"/>
              </a:rPr>
              <a:t>n_pri</a:t>
            </a:r>
            <a:r>
              <a:rPr lang="en-US" altLang="en-US" sz="2400" dirty="0">
                <a:latin typeface="Perpetua" panose="02020502060401020303" pitchFamily="18" charset="0"/>
              </a:rPr>
              <a:t>);</a:t>
            </a:r>
          </a:p>
          <a:p>
            <a:pPr eaLnBrk="1" hangingPunct="1">
              <a:spcBef>
                <a:spcPts val="0"/>
              </a:spcBef>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a:t>
            </a:r>
            <a:r>
              <a:rPr lang="en-US" altLang="en-US" sz="2400" dirty="0" err="1">
                <a:latin typeface="Perpetua" panose="02020502060401020303" pitchFamily="18" charset="0"/>
              </a:rPr>
              <a:t>n_pro</a:t>
            </a:r>
            <a:r>
              <a:rPr lang="en-US" altLang="en-US" sz="2400" dirty="0">
                <a:latin typeface="Perpetua" panose="02020502060401020303" pitchFamily="18" charset="0"/>
              </a:rPr>
              <a:t> = " + </a:t>
            </a:r>
            <a:r>
              <a:rPr lang="en-US" altLang="en-US" sz="2400" dirty="0" err="1">
                <a:latin typeface="Perpetua" panose="02020502060401020303" pitchFamily="18" charset="0"/>
              </a:rPr>
              <a:t>n_pro</a:t>
            </a:r>
            <a:r>
              <a:rPr lang="en-US" altLang="en-US" sz="2400" dirty="0">
                <a:latin typeface="Perpetua" panose="02020502060401020303" pitchFamily="18" charset="0"/>
              </a:rPr>
              <a:t>);</a:t>
            </a:r>
          </a:p>
          <a:p>
            <a:pPr eaLnBrk="1" hangingPunct="1">
              <a:spcBef>
                <a:spcPts val="0"/>
              </a:spcBef>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a:t>
            </a:r>
            <a:r>
              <a:rPr lang="en-US" altLang="en-US" sz="2400" dirty="0" err="1">
                <a:latin typeface="Perpetua" panose="02020502060401020303" pitchFamily="18" charset="0"/>
              </a:rPr>
              <a:t>n_pub</a:t>
            </a:r>
            <a:r>
              <a:rPr lang="en-US" altLang="en-US" sz="2400" dirty="0">
                <a:latin typeface="Perpetua" panose="02020502060401020303" pitchFamily="18" charset="0"/>
              </a:rPr>
              <a:t> = " + </a:t>
            </a:r>
            <a:r>
              <a:rPr lang="en-US" altLang="en-US" sz="2400" dirty="0" err="1">
                <a:latin typeface="Perpetua" panose="02020502060401020303" pitchFamily="18" charset="0"/>
              </a:rPr>
              <a:t>n_pub</a:t>
            </a:r>
            <a:r>
              <a:rPr lang="en-US" altLang="en-US" sz="2400" dirty="0">
                <a:latin typeface="Perpetua" panose="02020502060401020303" pitchFamily="18" charset="0"/>
              </a:rPr>
              <a:t>);</a:t>
            </a:r>
          </a:p>
          <a:p>
            <a:pPr eaLnBrk="1" hangingPunct="1">
              <a:spcBef>
                <a:spcPts val="0"/>
              </a:spcBef>
              <a:buFontTx/>
              <a:buNone/>
            </a:pPr>
            <a:r>
              <a:rPr lang="en-US" altLang="en-US" sz="2400" dirty="0">
                <a:latin typeface="Perpetua" panose="02020502060401020303" pitchFamily="18" charset="0"/>
              </a:rPr>
              <a:t>	}</a:t>
            </a:r>
          </a:p>
          <a:p>
            <a:pPr eaLnBrk="1" hangingPunct="1">
              <a:spcBef>
                <a:spcPts val="0"/>
              </a:spcBef>
              <a:buFontTx/>
              <a:buNone/>
            </a:pPr>
            <a:r>
              <a:rPr lang="en-US" altLang="en-US" sz="2400" dirty="0">
                <a:latin typeface="Perpetua" panose="02020502060401020303" pitchFamily="18" charset="0"/>
              </a:rPr>
              <a:t>}</a:t>
            </a:r>
          </a:p>
        </p:txBody>
      </p:sp>
      <p:sp>
        <p:nvSpPr>
          <p:cNvPr id="2" name="Footer Placeholder 1">
            <a:extLst>
              <a:ext uri="{FF2B5EF4-FFF2-40B4-BE49-F238E27FC236}">
                <a16:creationId xmlns:a16="http://schemas.microsoft.com/office/drawing/2014/main" id="{80510392-3451-4454-BE02-9D311A873902}"/>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5918FBAD-69FD-4449-A7C0-C585C7552788}"/>
              </a:ext>
            </a:extLst>
          </p:cNvPr>
          <p:cNvSpPr>
            <a:spLocks noGrp="1"/>
          </p:cNvSpPr>
          <p:nvPr>
            <p:ph type="sldNum" sz="quarter" idx="12"/>
          </p:nvPr>
        </p:nvSpPr>
        <p:spPr/>
        <p:txBody>
          <a:bodyPr/>
          <a:lstStyle/>
          <a:p>
            <a:fld id="{5FA48C45-9521-491C-91CF-B3D0F067F577}" type="slidenum">
              <a:rPr lang="en-IN" smtClean="0"/>
              <a:t>63</a:t>
            </a:fld>
            <a:endParaRPr lang="en-I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1EB57F5D-19EF-469B-A9FF-5B587C27ED65}"/>
              </a:ext>
            </a:extLst>
          </p:cNvPr>
          <p:cNvSpPr>
            <a:spLocks noGrp="1"/>
          </p:cNvSpPr>
          <p:nvPr>
            <p:ph type="title"/>
          </p:nvPr>
        </p:nvSpPr>
        <p:spPr>
          <a:xfrm>
            <a:off x="161925" y="276225"/>
            <a:ext cx="8515350" cy="368300"/>
          </a:xfrm>
        </p:spPr>
        <p:txBody>
          <a:bodyPr>
            <a:normAutofit fontScale="90000"/>
          </a:bodyPr>
          <a:lstStyle/>
          <a:p>
            <a:pPr eaLnBrk="1" hangingPunct="1"/>
            <a:r>
              <a:rPr lang="en-US" altLang="en-US" dirty="0"/>
              <a:t> Derived.java</a:t>
            </a:r>
          </a:p>
        </p:txBody>
      </p:sp>
      <p:sp>
        <p:nvSpPr>
          <p:cNvPr id="18435" name="Content Placeholder 2">
            <a:extLst>
              <a:ext uri="{FF2B5EF4-FFF2-40B4-BE49-F238E27FC236}">
                <a16:creationId xmlns:a16="http://schemas.microsoft.com/office/drawing/2014/main" id="{5C7030B5-B8E5-4354-A193-15B540566753}"/>
              </a:ext>
            </a:extLst>
          </p:cNvPr>
          <p:cNvSpPr>
            <a:spLocks noGrp="1"/>
          </p:cNvSpPr>
          <p:nvPr>
            <p:ph idx="1"/>
          </p:nvPr>
        </p:nvSpPr>
        <p:spPr>
          <a:xfrm>
            <a:off x="366712" y="1014413"/>
            <a:ext cx="8610600" cy="4038600"/>
          </a:xfrm>
        </p:spPr>
        <p:txBody>
          <a:bodyPr>
            <a:noAutofit/>
          </a:bodyPr>
          <a:lstStyle/>
          <a:p>
            <a:pPr eaLnBrk="1" hangingPunct="1">
              <a:buFontTx/>
              <a:buNone/>
            </a:pPr>
            <a:r>
              <a:rPr lang="en-US" altLang="en-US" sz="2400" dirty="0">
                <a:latin typeface="Perpetua" panose="02020502060401020303" pitchFamily="18" charset="0"/>
              </a:rPr>
              <a:t>package p1;</a:t>
            </a:r>
          </a:p>
          <a:p>
            <a:pPr eaLnBrk="1" hangingPunct="1">
              <a:buFontTx/>
              <a:buNone/>
            </a:pPr>
            <a:r>
              <a:rPr lang="en-US" altLang="en-US" sz="2400" dirty="0">
                <a:latin typeface="Perpetua" panose="02020502060401020303" pitchFamily="18" charset="0"/>
              </a:rPr>
              <a:t>class Derived extends Protection </a:t>
            </a:r>
          </a:p>
          <a:p>
            <a:pPr eaLnBrk="1" hangingPunct="1">
              <a:buFontTx/>
              <a:buNone/>
            </a:pPr>
            <a:r>
              <a:rPr lang="en-US" altLang="en-US" sz="2400" dirty="0">
                <a:latin typeface="Perpetua" panose="02020502060401020303" pitchFamily="18" charset="0"/>
              </a:rPr>
              <a:t>{</a:t>
            </a:r>
          </a:p>
          <a:p>
            <a:pPr eaLnBrk="1" hangingPunct="1">
              <a:buFontTx/>
              <a:buNone/>
            </a:pPr>
            <a:r>
              <a:rPr lang="en-US" altLang="en-US" sz="2400" dirty="0">
                <a:latin typeface="Perpetua" panose="02020502060401020303" pitchFamily="18" charset="0"/>
              </a:rPr>
              <a:t>	  Derived() </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("derived constructor");</a:t>
            </a:r>
          </a:p>
          <a:p>
            <a:pPr eaLnBrk="1" hangingPunct="1">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("n = " + n);</a:t>
            </a:r>
          </a:p>
          <a:p>
            <a:pPr eaLnBrk="1" hangingPunct="1">
              <a:buFontTx/>
              <a:buNone/>
            </a:pPr>
            <a:r>
              <a:rPr lang="en-US" altLang="en-US" sz="2400" dirty="0">
                <a:latin typeface="Perpetua" panose="02020502060401020303" pitchFamily="18" charset="0"/>
              </a:rPr>
              <a:t>		// class only</a:t>
            </a:r>
          </a:p>
          <a:p>
            <a:pPr eaLnBrk="1" hangingPunct="1">
              <a:buFontTx/>
              <a:buNone/>
            </a:pPr>
            <a:r>
              <a:rPr lang="en-US" altLang="en-US" sz="2400" dirty="0">
                <a:latin typeface="Perpetua" panose="02020502060401020303" pitchFamily="18" charset="0"/>
              </a:rPr>
              <a:t>		//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a:t>
            </a:r>
            <a:r>
              <a:rPr lang="en-US" altLang="en-US" sz="2400" dirty="0" err="1">
                <a:latin typeface="Perpetua" panose="02020502060401020303" pitchFamily="18" charset="0"/>
              </a:rPr>
              <a:t>n_pri</a:t>
            </a:r>
            <a:r>
              <a:rPr lang="en-US" altLang="en-US" sz="2400" dirty="0">
                <a:latin typeface="Perpetua" panose="02020502060401020303" pitchFamily="18" charset="0"/>
              </a:rPr>
              <a:t> = " + </a:t>
            </a:r>
            <a:r>
              <a:rPr lang="en-US" altLang="en-US" sz="2400" dirty="0" err="1">
                <a:latin typeface="Perpetua" panose="02020502060401020303" pitchFamily="18" charset="0"/>
              </a:rPr>
              <a:t>n_pri</a:t>
            </a:r>
            <a:r>
              <a:rPr lang="en-US" altLang="en-US" sz="2400" dirty="0">
                <a:latin typeface="Perpetua" panose="02020502060401020303" pitchFamily="18" charset="0"/>
              </a:rPr>
              <a:t>);</a:t>
            </a:r>
          </a:p>
          <a:p>
            <a:pPr eaLnBrk="1" hangingPunct="1">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a:t>
            </a:r>
            <a:r>
              <a:rPr lang="en-US" altLang="en-US" sz="2400" dirty="0" err="1">
                <a:latin typeface="Perpetua" panose="02020502060401020303" pitchFamily="18" charset="0"/>
              </a:rPr>
              <a:t>n_pro</a:t>
            </a:r>
            <a:r>
              <a:rPr lang="en-US" altLang="en-US" sz="2400" dirty="0">
                <a:latin typeface="Perpetua" panose="02020502060401020303" pitchFamily="18" charset="0"/>
              </a:rPr>
              <a:t> = " + </a:t>
            </a:r>
            <a:r>
              <a:rPr lang="en-US" altLang="en-US" sz="2400" dirty="0" err="1">
                <a:latin typeface="Perpetua" panose="02020502060401020303" pitchFamily="18" charset="0"/>
              </a:rPr>
              <a:t>n_pro</a:t>
            </a:r>
            <a:r>
              <a:rPr lang="en-US" altLang="en-US" sz="2400" dirty="0">
                <a:latin typeface="Perpetua" panose="02020502060401020303" pitchFamily="18" charset="0"/>
              </a:rPr>
              <a:t>);</a:t>
            </a:r>
          </a:p>
          <a:p>
            <a:pPr eaLnBrk="1" hangingPunct="1">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a:t>
            </a:r>
            <a:r>
              <a:rPr lang="en-US" altLang="en-US" sz="2400" dirty="0" err="1">
                <a:latin typeface="Perpetua" panose="02020502060401020303" pitchFamily="18" charset="0"/>
              </a:rPr>
              <a:t>n_pub</a:t>
            </a:r>
            <a:r>
              <a:rPr lang="en-US" altLang="en-US" sz="2400" dirty="0">
                <a:latin typeface="Perpetua" panose="02020502060401020303" pitchFamily="18" charset="0"/>
              </a:rPr>
              <a:t> = " + </a:t>
            </a:r>
            <a:r>
              <a:rPr lang="en-US" altLang="en-US" sz="2400" dirty="0" err="1">
                <a:latin typeface="Perpetua" panose="02020502060401020303" pitchFamily="18" charset="0"/>
              </a:rPr>
              <a:t>n_pub</a:t>
            </a:r>
            <a:r>
              <a:rPr lang="en-US" altLang="en-US" sz="2400" dirty="0">
                <a:latin typeface="Perpetua" panose="02020502060401020303" pitchFamily="18" charset="0"/>
              </a:rPr>
              <a:t>);</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a:t>
            </a:r>
          </a:p>
        </p:txBody>
      </p:sp>
      <p:sp>
        <p:nvSpPr>
          <p:cNvPr id="2" name="Footer Placeholder 1">
            <a:extLst>
              <a:ext uri="{FF2B5EF4-FFF2-40B4-BE49-F238E27FC236}">
                <a16:creationId xmlns:a16="http://schemas.microsoft.com/office/drawing/2014/main" id="{4FEEB5A6-B796-45E9-B51D-A03868455A67}"/>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7262AE74-8F05-4405-A128-DA6D275B6689}"/>
              </a:ext>
            </a:extLst>
          </p:cNvPr>
          <p:cNvSpPr>
            <a:spLocks noGrp="1"/>
          </p:cNvSpPr>
          <p:nvPr>
            <p:ph type="sldNum" sz="quarter" idx="12"/>
          </p:nvPr>
        </p:nvSpPr>
        <p:spPr/>
        <p:txBody>
          <a:bodyPr/>
          <a:lstStyle/>
          <a:p>
            <a:fld id="{5FA48C45-9521-491C-91CF-B3D0F067F577}" type="slidenum">
              <a:rPr lang="en-IN" smtClean="0"/>
              <a:t>64</a:t>
            </a:fld>
            <a:endParaRPr lang="en-I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40B9E432-138E-44FC-BE3A-1186436DED9F}"/>
              </a:ext>
            </a:extLst>
          </p:cNvPr>
          <p:cNvSpPr>
            <a:spLocks noGrp="1"/>
          </p:cNvSpPr>
          <p:nvPr>
            <p:ph type="title"/>
          </p:nvPr>
        </p:nvSpPr>
        <p:spPr>
          <a:xfrm>
            <a:off x="219075" y="227806"/>
            <a:ext cx="8515350" cy="368300"/>
          </a:xfrm>
        </p:spPr>
        <p:txBody>
          <a:bodyPr>
            <a:normAutofit fontScale="90000"/>
          </a:bodyPr>
          <a:lstStyle/>
          <a:p>
            <a:pPr eaLnBrk="1" hangingPunct="1"/>
            <a:r>
              <a:rPr lang="en-US" altLang="en-US" dirty="0"/>
              <a:t>SamePackage.java</a:t>
            </a:r>
          </a:p>
        </p:txBody>
      </p:sp>
      <p:sp>
        <p:nvSpPr>
          <p:cNvPr id="19459" name="Content Placeholder 2">
            <a:extLst>
              <a:ext uri="{FF2B5EF4-FFF2-40B4-BE49-F238E27FC236}">
                <a16:creationId xmlns:a16="http://schemas.microsoft.com/office/drawing/2014/main" id="{5BD3AC17-673F-4E11-8D62-F1F89728E065}"/>
              </a:ext>
            </a:extLst>
          </p:cNvPr>
          <p:cNvSpPr>
            <a:spLocks noGrp="1"/>
          </p:cNvSpPr>
          <p:nvPr>
            <p:ph idx="1"/>
          </p:nvPr>
        </p:nvSpPr>
        <p:spPr>
          <a:xfrm>
            <a:off x="219075" y="962025"/>
            <a:ext cx="8524875" cy="4343400"/>
          </a:xfrm>
        </p:spPr>
        <p:txBody>
          <a:bodyPr>
            <a:noAutofit/>
          </a:bodyPr>
          <a:lstStyle/>
          <a:p>
            <a:pPr eaLnBrk="1" hangingPunct="1">
              <a:buFontTx/>
              <a:buNone/>
            </a:pPr>
            <a:r>
              <a:rPr lang="en-US" altLang="en-US" sz="2000" dirty="0">
                <a:latin typeface="Perpetua" panose="02020502060401020303" pitchFamily="18" charset="0"/>
              </a:rPr>
              <a:t>package p1;</a:t>
            </a:r>
          </a:p>
          <a:p>
            <a:pPr eaLnBrk="1" hangingPunct="1">
              <a:buFontTx/>
              <a:buNone/>
            </a:pPr>
            <a:r>
              <a:rPr lang="en-US" altLang="en-US" sz="2000" dirty="0">
                <a:latin typeface="Perpetua" panose="02020502060401020303" pitchFamily="18" charset="0"/>
              </a:rPr>
              <a:t>class </a:t>
            </a:r>
            <a:r>
              <a:rPr lang="en-US" altLang="en-US" sz="2000" dirty="0" err="1">
                <a:latin typeface="Perpetua" panose="02020502060401020303" pitchFamily="18" charset="0"/>
              </a:rPr>
              <a:t>SamePackage</a:t>
            </a:r>
            <a:r>
              <a:rPr lang="en-US" altLang="en-US" sz="2000" dirty="0">
                <a:latin typeface="Perpetua" panose="02020502060401020303" pitchFamily="18" charset="0"/>
              </a:rPr>
              <a:t> </a:t>
            </a:r>
          </a:p>
          <a:p>
            <a:pPr eaLnBrk="1" hangingPunct="1">
              <a:buFontTx/>
              <a:buNone/>
            </a:pPr>
            <a:r>
              <a:rPr lang="en-US" altLang="en-US" sz="2000" dirty="0">
                <a:latin typeface="Perpetua" panose="02020502060401020303" pitchFamily="18" charset="0"/>
              </a:rPr>
              <a:t>{</a:t>
            </a:r>
          </a:p>
          <a:p>
            <a:pPr eaLnBrk="1" hangingPunct="1">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SamePackage</a:t>
            </a:r>
            <a:r>
              <a:rPr lang="en-US" altLang="en-US" sz="2000" dirty="0">
                <a:latin typeface="Perpetua" panose="02020502060401020303" pitchFamily="18" charset="0"/>
              </a:rPr>
              <a:t>() </a:t>
            </a:r>
          </a:p>
          <a:p>
            <a:pPr eaLnBrk="1" hangingPunct="1">
              <a:buFontTx/>
              <a:buNone/>
            </a:pPr>
            <a:r>
              <a:rPr lang="en-US" altLang="en-US" sz="2000" dirty="0">
                <a:latin typeface="Perpetua" panose="02020502060401020303" pitchFamily="18" charset="0"/>
              </a:rPr>
              <a:t>	 {</a:t>
            </a:r>
          </a:p>
          <a:p>
            <a:pPr eaLnBrk="1" hangingPunct="1">
              <a:buFontTx/>
              <a:buNone/>
            </a:pPr>
            <a:r>
              <a:rPr lang="en-US" altLang="en-US" sz="2000" dirty="0">
                <a:latin typeface="Perpetua" panose="02020502060401020303" pitchFamily="18" charset="0"/>
              </a:rPr>
              <a:t>		Protection p = new Protection();</a:t>
            </a:r>
          </a:p>
          <a:p>
            <a:pPr eaLnBrk="1" hangingPunct="1">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("same package constructor");</a:t>
            </a:r>
          </a:p>
          <a:p>
            <a:pPr eaLnBrk="1" hangingPunct="1">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("n = " + </a:t>
            </a:r>
            <a:r>
              <a:rPr lang="en-US" altLang="en-US" sz="2000" dirty="0" err="1">
                <a:latin typeface="Perpetua" panose="02020502060401020303" pitchFamily="18" charset="0"/>
              </a:rPr>
              <a:t>p.n</a:t>
            </a:r>
            <a:r>
              <a:rPr lang="en-US" altLang="en-US" sz="2000" dirty="0">
                <a:latin typeface="Perpetua" panose="02020502060401020303" pitchFamily="18" charset="0"/>
              </a:rPr>
              <a:t>);</a:t>
            </a:r>
          </a:p>
          <a:p>
            <a:pPr eaLnBrk="1" hangingPunct="1">
              <a:buFontTx/>
              <a:buNone/>
            </a:pPr>
            <a:r>
              <a:rPr lang="en-US" altLang="en-US" sz="2000" dirty="0">
                <a:latin typeface="Perpetua" panose="02020502060401020303" pitchFamily="18" charset="0"/>
              </a:rPr>
              <a:t>		// class only</a:t>
            </a:r>
          </a:p>
          <a:p>
            <a:pPr eaLnBrk="1" hangingPunct="1">
              <a:buFontTx/>
              <a:buNone/>
            </a:pPr>
            <a:r>
              <a:rPr lang="en-US" altLang="en-US" sz="2000" dirty="0">
                <a:latin typeface="Perpetua" panose="02020502060401020303" pitchFamily="18" charset="0"/>
              </a:rPr>
              <a:t>		//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a:t>
            </a:r>
            <a:r>
              <a:rPr lang="en-US" altLang="en-US" sz="2000" dirty="0" err="1">
                <a:latin typeface="Perpetua" panose="02020502060401020303" pitchFamily="18" charset="0"/>
              </a:rPr>
              <a:t>n_pri</a:t>
            </a:r>
            <a:r>
              <a:rPr lang="en-US" altLang="en-US" sz="2000" dirty="0">
                <a:latin typeface="Perpetua" panose="02020502060401020303" pitchFamily="18" charset="0"/>
              </a:rPr>
              <a:t> = " + </a:t>
            </a:r>
            <a:r>
              <a:rPr lang="en-US" altLang="en-US" sz="2000" dirty="0" err="1">
                <a:latin typeface="Perpetua" panose="02020502060401020303" pitchFamily="18" charset="0"/>
              </a:rPr>
              <a:t>p.n_pri</a:t>
            </a:r>
            <a:r>
              <a:rPr lang="en-US" altLang="en-US" sz="2000" dirty="0">
                <a:latin typeface="Perpetua" panose="02020502060401020303" pitchFamily="18" charset="0"/>
              </a:rPr>
              <a:t>);</a:t>
            </a:r>
          </a:p>
          <a:p>
            <a:pPr eaLnBrk="1" hangingPunct="1">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a:t>
            </a:r>
            <a:r>
              <a:rPr lang="en-US" altLang="en-US" sz="2000" dirty="0" err="1">
                <a:latin typeface="Perpetua" panose="02020502060401020303" pitchFamily="18" charset="0"/>
              </a:rPr>
              <a:t>n_pro</a:t>
            </a:r>
            <a:r>
              <a:rPr lang="en-US" altLang="en-US" sz="2000" dirty="0">
                <a:latin typeface="Perpetua" panose="02020502060401020303" pitchFamily="18" charset="0"/>
              </a:rPr>
              <a:t> = " + </a:t>
            </a:r>
            <a:r>
              <a:rPr lang="en-US" altLang="en-US" sz="2000" dirty="0" err="1">
                <a:latin typeface="Perpetua" panose="02020502060401020303" pitchFamily="18" charset="0"/>
              </a:rPr>
              <a:t>p.n_pro</a:t>
            </a:r>
            <a:r>
              <a:rPr lang="en-US" altLang="en-US" sz="2000" dirty="0">
                <a:latin typeface="Perpetua" panose="02020502060401020303" pitchFamily="18" charset="0"/>
              </a:rPr>
              <a:t>);</a:t>
            </a:r>
          </a:p>
          <a:p>
            <a:pPr eaLnBrk="1" hangingPunct="1">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a:t>
            </a:r>
            <a:r>
              <a:rPr lang="en-US" altLang="en-US" sz="2000" dirty="0" err="1">
                <a:latin typeface="Perpetua" panose="02020502060401020303" pitchFamily="18" charset="0"/>
              </a:rPr>
              <a:t>n_pub</a:t>
            </a:r>
            <a:r>
              <a:rPr lang="en-US" altLang="en-US" sz="2000" dirty="0">
                <a:latin typeface="Perpetua" panose="02020502060401020303" pitchFamily="18" charset="0"/>
              </a:rPr>
              <a:t> = " + </a:t>
            </a:r>
            <a:r>
              <a:rPr lang="en-US" altLang="en-US" sz="2000" dirty="0" err="1">
                <a:latin typeface="Perpetua" panose="02020502060401020303" pitchFamily="18" charset="0"/>
              </a:rPr>
              <a:t>p.n_pub</a:t>
            </a:r>
            <a:r>
              <a:rPr lang="en-US" altLang="en-US" sz="2000" dirty="0">
                <a:latin typeface="Perpetua" panose="02020502060401020303" pitchFamily="18" charset="0"/>
              </a:rPr>
              <a:t>);</a:t>
            </a:r>
          </a:p>
          <a:p>
            <a:pPr eaLnBrk="1" hangingPunct="1">
              <a:buFontTx/>
              <a:buNone/>
            </a:pPr>
            <a:r>
              <a:rPr lang="en-US" altLang="en-US" sz="2000" dirty="0">
                <a:latin typeface="Perpetua" panose="02020502060401020303" pitchFamily="18" charset="0"/>
              </a:rPr>
              <a:t>	}</a:t>
            </a:r>
          </a:p>
          <a:p>
            <a:pPr eaLnBrk="1" hangingPunct="1">
              <a:buFontTx/>
              <a:buNone/>
            </a:pPr>
            <a:r>
              <a:rPr lang="en-US" altLang="en-US" sz="2000" dirty="0">
                <a:latin typeface="Perpetua" panose="02020502060401020303" pitchFamily="18" charset="0"/>
              </a:rPr>
              <a:t>}</a:t>
            </a:r>
          </a:p>
        </p:txBody>
      </p:sp>
      <p:sp>
        <p:nvSpPr>
          <p:cNvPr id="2" name="Footer Placeholder 1">
            <a:extLst>
              <a:ext uri="{FF2B5EF4-FFF2-40B4-BE49-F238E27FC236}">
                <a16:creationId xmlns:a16="http://schemas.microsoft.com/office/drawing/2014/main" id="{287A070A-7325-4F0E-8A7B-8D5769E5C209}"/>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BB39C156-87D2-4BB4-BC66-721D041B5FA9}"/>
              </a:ext>
            </a:extLst>
          </p:cNvPr>
          <p:cNvSpPr>
            <a:spLocks noGrp="1"/>
          </p:cNvSpPr>
          <p:nvPr>
            <p:ph type="sldNum" sz="quarter" idx="12"/>
          </p:nvPr>
        </p:nvSpPr>
        <p:spPr/>
        <p:txBody>
          <a:bodyPr/>
          <a:lstStyle/>
          <a:p>
            <a:fld id="{5FA48C45-9521-491C-91CF-B3D0F067F577}" type="slidenum">
              <a:rPr lang="en-IN" smtClean="0"/>
              <a:t>65</a:t>
            </a:fld>
            <a:endParaRPr lang="en-I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87D0141C-5133-4C11-903C-3914FFE8F462}"/>
              </a:ext>
            </a:extLst>
          </p:cNvPr>
          <p:cNvSpPr>
            <a:spLocks noGrp="1"/>
          </p:cNvSpPr>
          <p:nvPr>
            <p:ph type="title"/>
          </p:nvPr>
        </p:nvSpPr>
        <p:spPr>
          <a:xfrm>
            <a:off x="209550" y="272256"/>
            <a:ext cx="8515350" cy="368300"/>
          </a:xfrm>
        </p:spPr>
        <p:txBody>
          <a:bodyPr>
            <a:normAutofit fontScale="90000"/>
          </a:bodyPr>
          <a:lstStyle/>
          <a:p>
            <a:pPr eaLnBrk="1" hangingPunct="1"/>
            <a:r>
              <a:rPr lang="en-US" altLang="en-US" dirty="0"/>
              <a:t>Protection2.java</a:t>
            </a:r>
          </a:p>
        </p:txBody>
      </p:sp>
      <p:sp>
        <p:nvSpPr>
          <p:cNvPr id="20483" name="Content Placeholder 2">
            <a:extLst>
              <a:ext uri="{FF2B5EF4-FFF2-40B4-BE49-F238E27FC236}">
                <a16:creationId xmlns:a16="http://schemas.microsoft.com/office/drawing/2014/main" id="{19269A8E-33DE-42D6-A097-15C84CC9F9FF}"/>
              </a:ext>
            </a:extLst>
          </p:cNvPr>
          <p:cNvSpPr>
            <a:spLocks noGrp="1"/>
          </p:cNvSpPr>
          <p:nvPr>
            <p:ph idx="1"/>
          </p:nvPr>
        </p:nvSpPr>
        <p:spPr>
          <a:xfrm>
            <a:off x="366712" y="952500"/>
            <a:ext cx="8686800" cy="4572000"/>
          </a:xfrm>
        </p:spPr>
        <p:txBody>
          <a:bodyPr>
            <a:noAutofit/>
          </a:bodyPr>
          <a:lstStyle/>
          <a:p>
            <a:pPr eaLnBrk="1" hangingPunct="1">
              <a:buFontTx/>
              <a:buNone/>
            </a:pPr>
            <a:r>
              <a:rPr lang="en-US" altLang="en-US" sz="2000" dirty="0">
                <a:latin typeface="Perpetua" panose="02020502060401020303" pitchFamily="18" charset="0"/>
              </a:rPr>
              <a:t>package p2;</a:t>
            </a:r>
          </a:p>
          <a:p>
            <a:pPr eaLnBrk="1" hangingPunct="1">
              <a:buFontTx/>
              <a:buNone/>
            </a:pPr>
            <a:r>
              <a:rPr lang="en-US" altLang="en-US" sz="2000" dirty="0">
                <a:latin typeface="Perpetua" panose="02020502060401020303" pitchFamily="18" charset="0"/>
              </a:rPr>
              <a:t>class Protection2 extends p1.Protection </a:t>
            </a:r>
          </a:p>
          <a:p>
            <a:pPr eaLnBrk="1" hangingPunct="1">
              <a:buFontTx/>
              <a:buNone/>
            </a:pPr>
            <a:r>
              <a:rPr lang="en-US" altLang="en-US" sz="2000" dirty="0">
                <a:latin typeface="Perpetua" panose="02020502060401020303" pitchFamily="18" charset="0"/>
              </a:rPr>
              <a:t>{</a:t>
            </a:r>
          </a:p>
          <a:p>
            <a:pPr eaLnBrk="1" hangingPunct="1">
              <a:buFontTx/>
              <a:buNone/>
            </a:pPr>
            <a:r>
              <a:rPr lang="en-US" altLang="en-US" sz="2000" dirty="0">
                <a:latin typeface="Perpetua" panose="02020502060401020303" pitchFamily="18" charset="0"/>
              </a:rPr>
              <a:t>	Protection2() </a:t>
            </a:r>
          </a:p>
          <a:p>
            <a:pPr eaLnBrk="1" hangingPunct="1">
              <a:buFontTx/>
              <a:buNone/>
            </a:pPr>
            <a:r>
              <a:rPr lang="en-US" altLang="en-US" sz="2000" dirty="0">
                <a:latin typeface="Perpetua" panose="02020502060401020303" pitchFamily="18" charset="0"/>
              </a:rPr>
              <a:t>	{</a:t>
            </a:r>
          </a:p>
          <a:p>
            <a:pPr eaLnBrk="1" hangingPunct="1">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("derived other package constructor");</a:t>
            </a:r>
          </a:p>
          <a:p>
            <a:pPr eaLnBrk="1" hangingPunct="1">
              <a:buFontTx/>
              <a:buNone/>
            </a:pPr>
            <a:r>
              <a:rPr lang="en-US" altLang="en-US" sz="2000" dirty="0">
                <a:latin typeface="Perpetua" panose="02020502060401020303" pitchFamily="18" charset="0"/>
              </a:rPr>
              <a:t>		// class or package only</a:t>
            </a:r>
          </a:p>
          <a:p>
            <a:pPr eaLnBrk="1" hangingPunct="1">
              <a:buFontTx/>
              <a:buNone/>
            </a:pPr>
            <a:r>
              <a:rPr lang="en-US" altLang="en-US" sz="2000" dirty="0">
                <a:latin typeface="Perpetua" panose="02020502060401020303" pitchFamily="18" charset="0"/>
              </a:rPr>
              <a:t>		//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("n = " + n);</a:t>
            </a:r>
          </a:p>
          <a:p>
            <a:pPr eaLnBrk="1" hangingPunct="1">
              <a:buFontTx/>
              <a:buNone/>
            </a:pPr>
            <a:r>
              <a:rPr lang="en-US" altLang="en-US" sz="2000" dirty="0">
                <a:latin typeface="Perpetua" panose="02020502060401020303" pitchFamily="18" charset="0"/>
              </a:rPr>
              <a:t>		// class only</a:t>
            </a:r>
          </a:p>
          <a:p>
            <a:pPr eaLnBrk="1" hangingPunct="1">
              <a:buFontTx/>
              <a:buNone/>
            </a:pPr>
            <a:r>
              <a:rPr lang="en-US" altLang="en-US" sz="2000" dirty="0">
                <a:latin typeface="Perpetua" panose="02020502060401020303" pitchFamily="18" charset="0"/>
              </a:rPr>
              <a:t>		//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a:t>
            </a:r>
            <a:r>
              <a:rPr lang="en-US" altLang="en-US" sz="2000" dirty="0" err="1">
                <a:latin typeface="Perpetua" panose="02020502060401020303" pitchFamily="18" charset="0"/>
              </a:rPr>
              <a:t>n_pri</a:t>
            </a:r>
            <a:r>
              <a:rPr lang="en-US" altLang="en-US" sz="2000" dirty="0">
                <a:latin typeface="Perpetua" panose="02020502060401020303" pitchFamily="18" charset="0"/>
              </a:rPr>
              <a:t> = " + </a:t>
            </a:r>
            <a:r>
              <a:rPr lang="en-US" altLang="en-US" sz="2000" dirty="0" err="1">
                <a:latin typeface="Perpetua" panose="02020502060401020303" pitchFamily="18" charset="0"/>
              </a:rPr>
              <a:t>n_pri</a:t>
            </a:r>
            <a:r>
              <a:rPr lang="en-US" altLang="en-US" sz="2000" dirty="0">
                <a:latin typeface="Perpetua" panose="02020502060401020303" pitchFamily="18" charset="0"/>
              </a:rPr>
              <a:t>);</a:t>
            </a:r>
          </a:p>
          <a:p>
            <a:pPr eaLnBrk="1" hangingPunct="1">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a:t>
            </a:r>
            <a:r>
              <a:rPr lang="en-US" altLang="en-US" sz="2000" dirty="0" err="1">
                <a:latin typeface="Perpetua" panose="02020502060401020303" pitchFamily="18" charset="0"/>
              </a:rPr>
              <a:t>n_pro</a:t>
            </a:r>
            <a:r>
              <a:rPr lang="en-US" altLang="en-US" sz="2000" dirty="0">
                <a:latin typeface="Perpetua" panose="02020502060401020303" pitchFamily="18" charset="0"/>
              </a:rPr>
              <a:t> = " + </a:t>
            </a:r>
            <a:r>
              <a:rPr lang="en-US" altLang="en-US" sz="2000" dirty="0" err="1">
                <a:latin typeface="Perpetua" panose="02020502060401020303" pitchFamily="18" charset="0"/>
              </a:rPr>
              <a:t>n_pro</a:t>
            </a:r>
            <a:r>
              <a:rPr lang="en-US" altLang="en-US" sz="2000" dirty="0">
                <a:latin typeface="Perpetua" panose="02020502060401020303" pitchFamily="18" charset="0"/>
              </a:rPr>
              <a:t>);</a:t>
            </a:r>
          </a:p>
          <a:p>
            <a:pPr eaLnBrk="1" hangingPunct="1">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a:t>
            </a:r>
            <a:r>
              <a:rPr lang="en-US" altLang="en-US" sz="2000" dirty="0" err="1">
                <a:latin typeface="Perpetua" panose="02020502060401020303" pitchFamily="18" charset="0"/>
              </a:rPr>
              <a:t>n_pub</a:t>
            </a:r>
            <a:r>
              <a:rPr lang="en-US" altLang="en-US" sz="2000" dirty="0">
                <a:latin typeface="Perpetua" panose="02020502060401020303" pitchFamily="18" charset="0"/>
              </a:rPr>
              <a:t> = " + </a:t>
            </a:r>
            <a:r>
              <a:rPr lang="en-US" altLang="en-US" sz="2000" dirty="0" err="1">
                <a:latin typeface="Perpetua" panose="02020502060401020303" pitchFamily="18" charset="0"/>
              </a:rPr>
              <a:t>n_pub</a:t>
            </a:r>
            <a:r>
              <a:rPr lang="en-US" altLang="en-US" sz="2000" dirty="0">
                <a:latin typeface="Perpetua" panose="02020502060401020303" pitchFamily="18" charset="0"/>
              </a:rPr>
              <a:t>);</a:t>
            </a:r>
          </a:p>
          <a:p>
            <a:pPr eaLnBrk="1" hangingPunct="1">
              <a:buFontTx/>
              <a:buNone/>
            </a:pPr>
            <a:r>
              <a:rPr lang="en-US" altLang="en-US" sz="2000" dirty="0">
                <a:latin typeface="Perpetua" panose="02020502060401020303" pitchFamily="18" charset="0"/>
              </a:rPr>
              <a:t>	}</a:t>
            </a:r>
          </a:p>
          <a:p>
            <a:pPr eaLnBrk="1" hangingPunct="1">
              <a:buFontTx/>
              <a:buNone/>
            </a:pPr>
            <a:r>
              <a:rPr lang="en-US" altLang="en-US" sz="2000" dirty="0">
                <a:latin typeface="Perpetua" panose="02020502060401020303" pitchFamily="18" charset="0"/>
              </a:rPr>
              <a:t>}</a:t>
            </a:r>
          </a:p>
        </p:txBody>
      </p:sp>
      <p:sp>
        <p:nvSpPr>
          <p:cNvPr id="2" name="Footer Placeholder 1">
            <a:extLst>
              <a:ext uri="{FF2B5EF4-FFF2-40B4-BE49-F238E27FC236}">
                <a16:creationId xmlns:a16="http://schemas.microsoft.com/office/drawing/2014/main" id="{8F04C6F3-F0FC-4094-B783-195FF29C3B3C}"/>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5D333727-FAD2-4414-8887-5964DC069921}"/>
              </a:ext>
            </a:extLst>
          </p:cNvPr>
          <p:cNvSpPr>
            <a:spLocks noGrp="1"/>
          </p:cNvSpPr>
          <p:nvPr>
            <p:ph type="sldNum" sz="quarter" idx="12"/>
          </p:nvPr>
        </p:nvSpPr>
        <p:spPr/>
        <p:txBody>
          <a:bodyPr/>
          <a:lstStyle/>
          <a:p>
            <a:fld id="{5FA48C45-9521-491C-91CF-B3D0F067F577}" type="slidenum">
              <a:rPr lang="en-IN" smtClean="0"/>
              <a:t>66</a:t>
            </a:fld>
            <a:endParaRPr lang="en-I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87DEE42F-672A-4D76-A42D-0091B108E276}"/>
              </a:ext>
            </a:extLst>
          </p:cNvPr>
          <p:cNvSpPr>
            <a:spLocks noGrp="1"/>
          </p:cNvSpPr>
          <p:nvPr>
            <p:ph type="title"/>
          </p:nvPr>
        </p:nvSpPr>
        <p:spPr>
          <a:xfrm>
            <a:off x="152400" y="133350"/>
            <a:ext cx="8515350" cy="444500"/>
          </a:xfrm>
        </p:spPr>
        <p:txBody>
          <a:bodyPr>
            <a:noAutofit/>
          </a:bodyPr>
          <a:lstStyle/>
          <a:p>
            <a:pPr eaLnBrk="1" hangingPunct="1"/>
            <a:r>
              <a:rPr lang="en-US" altLang="en-US" sz="3200" b="1" dirty="0"/>
              <a:t>OtherPackage.java</a:t>
            </a:r>
          </a:p>
        </p:txBody>
      </p:sp>
      <p:sp>
        <p:nvSpPr>
          <p:cNvPr id="21507" name="Content Placeholder 2">
            <a:extLst>
              <a:ext uri="{FF2B5EF4-FFF2-40B4-BE49-F238E27FC236}">
                <a16:creationId xmlns:a16="http://schemas.microsoft.com/office/drawing/2014/main" id="{4CB6F520-4CD2-445A-83EA-C8BA2BB0C00E}"/>
              </a:ext>
            </a:extLst>
          </p:cNvPr>
          <p:cNvSpPr>
            <a:spLocks noGrp="1"/>
          </p:cNvSpPr>
          <p:nvPr>
            <p:ph idx="1"/>
          </p:nvPr>
        </p:nvSpPr>
        <p:spPr>
          <a:xfrm>
            <a:off x="3400425" y="355600"/>
            <a:ext cx="8524875" cy="4953000"/>
          </a:xfrm>
        </p:spPr>
        <p:txBody>
          <a:bodyPr>
            <a:noAutofit/>
          </a:bodyPr>
          <a:lstStyle/>
          <a:p>
            <a:pPr eaLnBrk="1" hangingPunct="1">
              <a:buFontTx/>
              <a:buNone/>
            </a:pPr>
            <a:r>
              <a:rPr lang="en-US" altLang="en-US" sz="2000" dirty="0">
                <a:latin typeface="Perpetua" panose="02020502060401020303" pitchFamily="18" charset="0"/>
              </a:rPr>
              <a:t>package p2;</a:t>
            </a:r>
          </a:p>
          <a:p>
            <a:pPr eaLnBrk="1" hangingPunct="1">
              <a:buFontTx/>
              <a:buNone/>
            </a:pPr>
            <a:r>
              <a:rPr lang="en-US" altLang="en-US" sz="2000" dirty="0">
                <a:latin typeface="Perpetua" panose="02020502060401020303" pitchFamily="18" charset="0"/>
              </a:rPr>
              <a:t>class </a:t>
            </a:r>
            <a:r>
              <a:rPr lang="en-US" altLang="en-US" sz="2000" dirty="0" err="1">
                <a:latin typeface="Perpetua" panose="02020502060401020303" pitchFamily="18" charset="0"/>
              </a:rPr>
              <a:t>OtherPackage</a:t>
            </a:r>
            <a:r>
              <a:rPr lang="en-US" altLang="en-US" sz="2000" dirty="0">
                <a:latin typeface="Perpetua" panose="02020502060401020303" pitchFamily="18" charset="0"/>
              </a:rPr>
              <a:t> </a:t>
            </a:r>
          </a:p>
          <a:p>
            <a:pPr eaLnBrk="1" hangingPunct="1">
              <a:buFontTx/>
              <a:buNone/>
            </a:pPr>
            <a:r>
              <a:rPr lang="en-US" altLang="en-US" sz="2000" dirty="0">
                <a:latin typeface="Perpetua" panose="02020502060401020303" pitchFamily="18" charset="0"/>
              </a:rPr>
              <a:t>{</a:t>
            </a:r>
          </a:p>
          <a:p>
            <a:pPr eaLnBrk="1" hangingPunct="1">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OtherPackage</a:t>
            </a:r>
            <a:r>
              <a:rPr lang="en-US" altLang="en-US" sz="2000" dirty="0">
                <a:latin typeface="Perpetua" panose="02020502060401020303" pitchFamily="18" charset="0"/>
              </a:rPr>
              <a:t>() </a:t>
            </a:r>
          </a:p>
          <a:p>
            <a:pPr eaLnBrk="1" hangingPunct="1">
              <a:buFontTx/>
              <a:buNone/>
            </a:pPr>
            <a:r>
              <a:rPr lang="en-US" altLang="en-US" sz="2000" dirty="0">
                <a:latin typeface="Perpetua" panose="02020502060401020303" pitchFamily="18" charset="0"/>
              </a:rPr>
              <a:t>	{</a:t>
            </a:r>
          </a:p>
          <a:p>
            <a:pPr eaLnBrk="1" hangingPunct="1">
              <a:buFontTx/>
              <a:buNone/>
            </a:pPr>
            <a:r>
              <a:rPr lang="en-US" altLang="en-US" sz="2000" dirty="0">
                <a:latin typeface="Perpetua" panose="02020502060401020303" pitchFamily="18" charset="0"/>
              </a:rPr>
              <a:t>		p1.Protection p = new p1.Protection();</a:t>
            </a:r>
          </a:p>
          <a:p>
            <a:pPr eaLnBrk="1" hangingPunct="1">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("other package constructor");</a:t>
            </a:r>
          </a:p>
          <a:p>
            <a:pPr eaLnBrk="1" hangingPunct="1">
              <a:buFontTx/>
              <a:buNone/>
            </a:pPr>
            <a:r>
              <a:rPr lang="en-US" altLang="en-US" sz="2000" dirty="0">
                <a:latin typeface="Perpetua" panose="02020502060401020303" pitchFamily="18" charset="0"/>
              </a:rPr>
              <a:t>		// class or package only</a:t>
            </a:r>
          </a:p>
          <a:p>
            <a:pPr eaLnBrk="1" hangingPunct="1">
              <a:buFontTx/>
              <a:buNone/>
            </a:pPr>
            <a:r>
              <a:rPr lang="en-US" altLang="en-US" sz="2000" dirty="0">
                <a:latin typeface="Perpetua" panose="02020502060401020303" pitchFamily="18" charset="0"/>
              </a:rPr>
              <a:t>		//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("n = " + </a:t>
            </a:r>
            <a:r>
              <a:rPr lang="en-US" altLang="en-US" sz="2000" dirty="0" err="1">
                <a:latin typeface="Perpetua" panose="02020502060401020303" pitchFamily="18" charset="0"/>
              </a:rPr>
              <a:t>p.n</a:t>
            </a:r>
            <a:r>
              <a:rPr lang="en-US" altLang="en-US" sz="2000" dirty="0">
                <a:latin typeface="Perpetua" panose="02020502060401020303" pitchFamily="18" charset="0"/>
              </a:rPr>
              <a:t>);</a:t>
            </a:r>
          </a:p>
          <a:p>
            <a:pPr eaLnBrk="1" hangingPunct="1">
              <a:buFontTx/>
              <a:buNone/>
            </a:pPr>
            <a:r>
              <a:rPr lang="en-US" altLang="en-US" sz="2000" dirty="0">
                <a:latin typeface="Perpetua" panose="02020502060401020303" pitchFamily="18" charset="0"/>
              </a:rPr>
              <a:t>		// class only</a:t>
            </a:r>
          </a:p>
          <a:p>
            <a:pPr eaLnBrk="1" hangingPunct="1">
              <a:buFontTx/>
              <a:buNone/>
            </a:pPr>
            <a:r>
              <a:rPr lang="en-US" altLang="en-US" sz="2000" dirty="0">
                <a:latin typeface="Perpetua" panose="02020502060401020303" pitchFamily="18" charset="0"/>
              </a:rPr>
              <a:t>		//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a:t>
            </a:r>
            <a:r>
              <a:rPr lang="en-US" altLang="en-US" sz="2000" dirty="0" err="1">
                <a:latin typeface="Perpetua" panose="02020502060401020303" pitchFamily="18" charset="0"/>
              </a:rPr>
              <a:t>n_pri</a:t>
            </a:r>
            <a:r>
              <a:rPr lang="en-US" altLang="en-US" sz="2000" dirty="0">
                <a:latin typeface="Perpetua" panose="02020502060401020303" pitchFamily="18" charset="0"/>
              </a:rPr>
              <a:t> = " + </a:t>
            </a:r>
            <a:r>
              <a:rPr lang="en-US" altLang="en-US" sz="2000" dirty="0" err="1">
                <a:latin typeface="Perpetua" panose="02020502060401020303" pitchFamily="18" charset="0"/>
              </a:rPr>
              <a:t>p.n_pri</a:t>
            </a:r>
            <a:r>
              <a:rPr lang="en-US" altLang="en-US" sz="2000" dirty="0">
                <a:latin typeface="Perpetua" panose="02020502060401020303" pitchFamily="18" charset="0"/>
              </a:rPr>
              <a:t>);</a:t>
            </a:r>
          </a:p>
          <a:p>
            <a:pPr eaLnBrk="1" hangingPunct="1">
              <a:buFontTx/>
              <a:buNone/>
            </a:pPr>
            <a:r>
              <a:rPr lang="en-US" altLang="en-US" sz="2000" dirty="0">
                <a:latin typeface="Perpetua" panose="02020502060401020303" pitchFamily="18" charset="0"/>
              </a:rPr>
              <a:t>		// class, subclass or package only</a:t>
            </a:r>
          </a:p>
          <a:p>
            <a:pPr eaLnBrk="1" hangingPunct="1">
              <a:buFontTx/>
              <a:buNone/>
            </a:pPr>
            <a:r>
              <a:rPr lang="en-US" altLang="en-US" sz="2000" dirty="0">
                <a:latin typeface="Perpetua" panose="02020502060401020303" pitchFamily="18" charset="0"/>
              </a:rPr>
              <a:t>		//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a:t>
            </a:r>
            <a:r>
              <a:rPr lang="en-US" altLang="en-US" sz="2000" dirty="0" err="1">
                <a:latin typeface="Perpetua" panose="02020502060401020303" pitchFamily="18" charset="0"/>
              </a:rPr>
              <a:t>n_pro</a:t>
            </a:r>
            <a:r>
              <a:rPr lang="en-US" altLang="en-US" sz="2000" dirty="0">
                <a:latin typeface="Perpetua" panose="02020502060401020303" pitchFamily="18" charset="0"/>
              </a:rPr>
              <a:t> = " + </a:t>
            </a:r>
            <a:r>
              <a:rPr lang="en-US" altLang="en-US" sz="2000" dirty="0" err="1">
                <a:latin typeface="Perpetua" panose="02020502060401020303" pitchFamily="18" charset="0"/>
              </a:rPr>
              <a:t>p.n_pro</a:t>
            </a:r>
            <a:r>
              <a:rPr lang="en-US" altLang="en-US" sz="2000" dirty="0">
                <a:latin typeface="Perpetua" panose="02020502060401020303" pitchFamily="18" charset="0"/>
              </a:rPr>
              <a:t>);</a:t>
            </a:r>
          </a:p>
          <a:p>
            <a:pPr eaLnBrk="1" hangingPunct="1">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a:t>
            </a:r>
            <a:r>
              <a:rPr lang="en-US" altLang="en-US" sz="2000" dirty="0" err="1">
                <a:latin typeface="Perpetua" panose="02020502060401020303" pitchFamily="18" charset="0"/>
              </a:rPr>
              <a:t>n_pub</a:t>
            </a:r>
            <a:r>
              <a:rPr lang="en-US" altLang="en-US" sz="2000" dirty="0">
                <a:latin typeface="Perpetua" panose="02020502060401020303" pitchFamily="18" charset="0"/>
              </a:rPr>
              <a:t> = " + </a:t>
            </a:r>
            <a:r>
              <a:rPr lang="en-US" altLang="en-US" sz="2000" dirty="0" err="1">
                <a:latin typeface="Perpetua" panose="02020502060401020303" pitchFamily="18" charset="0"/>
              </a:rPr>
              <a:t>p.n_pub</a:t>
            </a:r>
            <a:r>
              <a:rPr lang="en-US" altLang="en-US" sz="2000" dirty="0">
                <a:latin typeface="Perpetua" panose="02020502060401020303" pitchFamily="18" charset="0"/>
              </a:rPr>
              <a:t>);</a:t>
            </a:r>
          </a:p>
          <a:p>
            <a:pPr eaLnBrk="1" hangingPunct="1">
              <a:buFontTx/>
              <a:buNone/>
            </a:pPr>
            <a:r>
              <a:rPr lang="en-US" altLang="en-US" sz="2000" dirty="0">
                <a:latin typeface="Perpetua" panose="02020502060401020303" pitchFamily="18" charset="0"/>
              </a:rPr>
              <a:t>	}</a:t>
            </a:r>
          </a:p>
          <a:p>
            <a:pPr eaLnBrk="1" hangingPunct="1">
              <a:buFontTx/>
              <a:buNone/>
            </a:pPr>
            <a:r>
              <a:rPr lang="en-US" altLang="en-US" sz="2000" dirty="0">
                <a:latin typeface="Perpetua" panose="02020502060401020303" pitchFamily="18" charset="0"/>
              </a:rPr>
              <a:t>}</a:t>
            </a:r>
          </a:p>
        </p:txBody>
      </p:sp>
      <p:sp>
        <p:nvSpPr>
          <p:cNvPr id="2" name="Footer Placeholder 1">
            <a:extLst>
              <a:ext uri="{FF2B5EF4-FFF2-40B4-BE49-F238E27FC236}">
                <a16:creationId xmlns:a16="http://schemas.microsoft.com/office/drawing/2014/main" id="{B5FCC5B9-0710-49D2-A23D-B41A779084E2}"/>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45DDC943-E52E-40E1-A24E-8AF335C82940}"/>
              </a:ext>
            </a:extLst>
          </p:cNvPr>
          <p:cNvSpPr>
            <a:spLocks noGrp="1"/>
          </p:cNvSpPr>
          <p:nvPr>
            <p:ph type="sldNum" sz="quarter" idx="12"/>
          </p:nvPr>
        </p:nvSpPr>
        <p:spPr/>
        <p:txBody>
          <a:bodyPr/>
          <a:lstStyle/>
          <a:p>
            <a:fld id="{5FA48C45-9521-491C-91CF-B3D0F067F577}" type="slidenum">
              <a:rPr lang="en-IN" smtClean="0"/>
              <a:t>67</a:t>
            </a:fld>
            <a:endParaRPr lang="en-I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B0EA78F0-1B72-406C-8D09-131E1A832D27}"/>
              </a:ext>
            </a:extLst>
          </p:cNvPr>
          <p:cNvSpPr>
            <a:spLocks noGrp="1"/>
          </p:cNvSpPr>
          <p:nvPr>
            <p:ph type="title"/>
          </p:nvPr>
        </p:nvSpPr>
        <p:spPr>
          <a:xfrm>
            <a:off x="176213" y="290512"/>
            <a:ext cx="8515350" cy="368300"/>
          </a:xfrm>
        </p:spPr>
        <p:txBody>
          <a:bodyPr>
            <a:noAutofit/>
          </a:bodyPr>
          <a:lstStyle/>
          <a:p>
            <a:pPr eaLnBrk="1" hangingPunct="1"/>
            <a:r>
              <a:rPr lang="en-US" altLang="en-US" sz="3200" b="1" dirty="0">
                <a:latin typeface="Perpetua" panose="02020502060401020303" pitchFamily="18" charset="0"/>
              </a:rPr>
              <a:t>Importing Packages</a:t>
            </a:r>
          </a:p>
        </p:txBody>
      </p:sp>
      <p:sp>
        <p:nvSpPr>
          <p:cNvPr id="22531" name="Content Placeholder 2">
            <a:extLst>
              <a:ext uri="{FF2B5EF4-FFF2-40B4-BE49-F238E27FC236}">
                <a16:creationId xmlns:a16="http://schemas.microsoft.com/office/drawing/2014/main" id="{D6915F87-D984-4042-9549-82555DA5007B}"/>
              </a:ext>
            </a:extLst>
          </p:cNvPr>
          <p:cNvSpPr>
            <a:spLocks noGrp="1"/>
          </p:cNvSpPr>
          <p:nvPr>
            <p:ph idx="1"/>
          </p:nvPr>
        </p:nvSpPr>
        <p:spPr>
          <a:xfrm>
            <a:off x="280988" y="876300"/>
            <a:ext cx="11449050" cy="5810250"/>
          </a:xfrm>
        </p:spPr>
        <p:txBody>
          <a:bodyPr>
            <a:noAutofit/>
          </a:bodyPr>
          <a:lstStyle/>
          <a:p>
            <a:pPr eaLnBrk="1" hangingPunct="1">
              <a:buFontTx/>
              <a:buNone/>
            </a:pPr>
            <a:r>
              <a:rPr lang="en-US" altLang="en-US" sz="2400" dirty="0">
                <a:latin typeface="Perpetua" panose="02020502060401020303" pitchFamily="18" charset="0"/>
              </a:rPr>
              <a:t>Java includes the </a:t>
            </a:r>
            <a:r>
              <a:rPr lang="en-US" altLang="en-US" sz="2400" dirty="0">
                <a:solidFill>
                  <a:srgbClr val="FF0000"/>
                </a:solidFill>
                <a:latin typeface="Perpetua" panose="02020502060401020303" pitchFamily="18" charset="0"/>
              </a:rPr>
              <a:t>import</a:t>
            </a:r>
            <a:r>
              <a:rPr lang="en-US" altLang="en-US" sz="2400" dirty="0">
                <a:latin typeface="Perpetua" panose="02020502060401020303" pitchFamily="18" charset="0"/>
              </a:rPr>
              <a:t> statement to bring certain classes, or entire packages, into  visibility.  </a:t>
            </a:r>
          </a:p>
          <a:p>
            <a:pPr eaLnBrk="1" hangingPunct="1">
              <a:buFontTx/>
              <a:buNone/>
            </a:pPr>
            <a:r>
              <a:rPr lang="en-US" altLang="en-US" sz="2400" dirty="0">
                <a:latin typeface="Perpetua" panose="02020502060401020303" pitchFamily="18" charset="0"/>
              </a:rPr>
              <a:t>Once imported, a class can be referred to directly, using only its name.</a:t>
            </a:r>
          </a:p>
          <a:p>
            <a:pPr algn="just" eaLnBrk="1" hangingPunct="1">
              <a:buFontTx/>
              <a:buNone/>
            </a:pPr>
            <a:r>
              <a:rPr lang="en-US" altLang="en-US" sz="2400" dirty="0">
                <a:solidFill>
                  <a:srgbClr val="FF0000"/>
                </a:solidFill>
                <a:latin typeface="Perpetua" panose="02020502060401020303" pitchFamily="18" charset="0"/>
              </a:rPr>
              <a:t>In a Java source file, import statements occur immediately following the package statement </a:t>
            </a:r>
            <a:r>
              <a:rPr lang="en-US" altLang="en-US" sz="2400" dirty="0">
                <a:latin typeface="Perpetua" panose="02020502060401020303" pitchFamily="18" charset="0"/>
              </a:rPr>
              <a:t>(if it exists) </a:t>
            </a:r>
            <a:r>
              <a:rPr lang="en-US" altLang="en-US" sz="2400" dirty="0">
                <a:solidFill>
                  <a:srgbClr val="FF0000"/>
                </a:solidFill>
                <a:latin typeface="Perpetua" panose="02020502060401020303" pitchFamily="18" charset="0"/>
              </a:rPr>
              <a:t>and before any class definitions. </a:t>
            </a:r>
          </a:p>
          <a:p>
            <a:pPr eaLnBrk="1" hangingPunct="1">
              <a:buFontTx/>
              <a:buNone/>
            </a:pPr>
            <a:endParaRPr lang="en-US" altLang="en-US" sz="2000" dirty="0">
              <a:latin typeface="Perpetua" panose="02020502060401020303" pitchFamily="18" charset="0"/>
            </a:endParaRPr>
          </a:p>
          <a:p>
            <a:pPr eaLnBrk="1" hangingPunct="1">
              <a:buFontTx/>
              <a:buNone/>
            </a:pPr>
            <a:r>
              <a:rPr lang="en-US" altLang="en-US" sz="2400" dirty="0">
                <a:latin typeface="Perpetua" panose="02020502060401020303" pitchFamily="18" charset="0"/>
              </a:rPr>
              <a:t>This is the general form of the import statement:</a:t>
            </a:r>
          </a:p>
          <a:p>
            <a:pPr eaLnBrk="1" hangingPunct="1">
              <a:buFontTx/>
              <a:buNone/>
            </a:pPr>
            <a:endParaRPr lang="en-US" altLang="en-US" sz="2400" dirty="0">
              <a:latin typeface="Perpetua" panose="02020502060401020303" pitchFamily="18" charset="0"/>
            </a:endParaRPr>
          </a:p>
          <a:p>
            <a:pPr eaLnBrk="1" hangingPunct="1">
              <a:buFontTx/>
              <a:buNone/>
            </a:pPr>
            <a:r>
              <a:rPr lang="en-US" altLang="en-US" sz="2400" dirty="0">
                <a:latin typeface="Perpetua" panose="02020502060401020303" pitchFamily="18" charset="0"/>
              </a:rPr>
              <a:t>	    import </a:t>
            </a:r>
            <a:r>
              <a:rPr lang="en-US" altLang="en-US" sz="2400" i="1" dirty="0">
                <a:latin typeface="Perpetua" panose="02020502060401020303" pitchFamily="18" charset="0"/>
              </a:rPr>
              <a:t>pkg1[.pkg2].(</a:t>
            </a:r>
            <a:r>
              <a:rPr lang="en-US" altLang="en-US" sz="2400" i="1" dirty="0" err="1">
                <a:latin typeface="Perpetua" panose="02020502060401020303" pitchFamily="18" charset="0"/>
              </a:rPr>
              <a:t>classname</a:t>
            </a:r>
            <a:r>
              <a:rPr lang="en-US" altLang="en-US" sz="2400" i="1" dirty="0">
                <a:latin typeface="Perpetua" panose="02020502060401020303" pitchFamily="18" charset="0"/>
              </a:rPr>
              <a:t>|*);</a:t>
            </a:r>
          </a:p>
          <a:p>
            <a:pPr eaLnBrk="1" hangingPunct="1">
              <a:buFontTx/>
              <a:buNone/>
            </a:pPr>
            <a:endParaRPr lang="en-US" altLang="en-US" sz="2400" i="1" dirty="0">
              <a:latin typeface="Perpetua" panose="02020502060401020303" pitchFamily="18" charset="0"/>
            </a:endParaRPr>
          </a:p>
          <a:p>
            <a:pPr eaLnBrk="1" hangingPunct="1">
              <a:buFontTx/>
              <a:buNone/>
            </a:pPr>
            <a:r>
              <a:rPr lang="en-US" altLang="en-US" sz="2400" dirty="0">
                <a:latin typeface="Perpetua" panose="02020502060401020303" pitchFamily="18" charset="0"/>
              </a:rPr>
              <a:t>	    import  </a:t>
            </a:r>
            <a:r>
              <a:rPr lang="en-US" altLang="en-US" sz="2400" dirty="0" err="1">
                <a:latin typeface="Perpetua" panose="02020502060401020303" pitchFamily="18" charset="0"/>
              </a:rPr>
              <a:t>java.util.Date</a:t>
            </a:r>
            <a:r>
              <a:rPr lang="en-US" altLang="en-US" sz="2400" dirty="0">
                <a:latin typeface="Perpetua" panose="02020502060401020303" pitchFamily="18" charset="0"/>
              </a:rPr>
              <a:t>;</a:t>
            </a:r>
          </a:p>
          <a:p>
            <a:pPr eaLnBrk="1" hangingPunct="1">
              <a:buFontTx/>
              <a:buNone/>
            </a:pPr>
            <a:r>
              <a:rPr lang="en-US" altLang="en-US" sz="2400" dirty="0">
                <a:latin typeface="Perpetua" panose="02020502060401020303" pitchFamily="18" charset="0"/>
              </a:rPr>
              <a:t>	    import  java.io.*;</a:t>
            </a:r>
          </a:p>
          <a:p>
            <a:pPr eaLnBrk="1" hangingPunct="1">
              <a:buFontTx/>
              <a:buNone/>
            </a:pPr>
            <a:r>
              <a:rPr lang="en-US" altLang="en-US" sz="2400" dirty="0">
                <a:latin typeface="Perpetua" panose="02020502060401020303" pitchFamily="18" charset="0"/>
              </a:rPr>
              <a:t>        import  </a:t>
            </a:r>
            <a:r>
              <a:rPr lang="en-US" altLang="en-US" sz="2400" dirty="0" err="1">
                <a:latin typeface="Perpetua" panose="02020502060401020303" pitchFamily="18" charset="0"/>
              </a:rPr>
              <a:t>java.awt</a:t>
            </a:r>
            <a:r>
              <a:rPr lang="en-US" altLang="en-US" sz="2400" dirty="0">
                <a:latin typeface="Perpetua" panose="02020502060401020303" pitchFamily="18" charset="0"/>
              </a:rPr>
              <a:t>.*;</a:t>
            </a:r>
          </a:p>
        </p:txBody>
      </p:sp>
      <p:sp>
        <p:nvSpPr>
          <p:cNvPr id="2" name="Footer Placeholder 1">
            <a:extLst>
              <a:ext uri="{FF2B5EF4-FFF2-40B4-BE49-F238E27FC236}">
                <a16:creationId xmlns:a16="http://schemas.microsoft.com/office/drawing/2014/main" id="{5BA48329-FA1C-4187-A471-F9DD67417D94}"/>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3ACF7F07-618C-402D-B7CB-4FF452FBA3E3}"/>
              </a:ext>
            </a:extLst>
          </p:cNvPr>
          <p:cNvSpPr>
            <a:spLocks noGrp="1"/>
          </p:cNvSpPr>
          <p:nvPr>
            <p:ph type="sldNum" sz="quarter" idx="12"/>
          </p:nvPr>
        </p:nvSpPr>
        <p:spPr/>
        <p:txBody>
          <a:bodyPr/>
          <a:lstStyle/>
          <a:p>
            <a:fld id="{5FA48C45-9521-491C-91CF-B3D0F067F577}" type="slidenum">
              <a:rPr lang="en-IN" smtClean="0"/>
              <a:t>68</a:t>
            </a:fld>
            <a:endParaRPr lang="en-I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a:extLst>
              <a:ext uri="{FF2B5EF4-FFF2-40B4-BE49-F238E27FC236}">
                <a16:creationId xmlns:a16="http://schemas.microsoft.com/office/drawing/2014/main" id="{3D775FBC-F684-43EA-B5DC-0F288E32CA72}"/>
              </a:ext>
            </a:extLst>
          </p:cNvPr>
          <p:cNvSpPr>
            <a:spLocks noGrp="1"/>
          </p:cNvSpPr>
          <p:nvPr>
            <p:ph idx="1"/>
          </p:nvPr>
        </p:nvSpPr>
        <p:spPr>
          <a:xfrm>
            <a:off x="195262" y="242887"/>
            <a:ext cx="11763375" cy="5029200"/>
          </a:xfrm>
        </p:spPr>
        <p:txBody>
          <a:bodyPr>
            <a:noAutofit/>
          </a:bodyPr>
          <a:lstStyle/>
          <a:p>
            <a:pPr algn="just" eaLnBrk="1" hangingPunct="1">
              <a:buFontTx/>
              <a:buNone/>
            </a:pPr>
            <a:r>
              <a:rPr lang="en-US" altLang="en-US" sz="2400" dirty="0">
                <a:latin typeface="Perpetua" panose="02020502060401020303" pitchFamily="18" charset="0"/>
              </a:rPr>
              <a:t>All of the standard Java classes included with Java are stored in a package called  java.</a:t>
            </a:r>
          </a:p>
          <a:p>
            <a:pPr algn="just" eaLnBrk="1" hangingPunct="1">
              <a:buFontTx/>
              <a:buNone/>
            </a:pPr>
            <a:r>
              <a:rPr lang="en-US" altLang="en-US" sz="2400" dirty="0">
                <a:latin typeface="Perpetua" panose="02020502060401020303" pitchFamily="18" charset="0"/>
              </a:rPr>
              <a:t> </a:t>
            </a:r>
          </a:p>
          <a:p>
            <a:pPr algn="just" eaLnBrk="1" hangingPunct="1">
              <a:buFontTx/>
              <a:buNone/>
            </a:pPr>
            <a:r>
              <a:rPr lang="en-US" altLang="en-US" sz="2400" dirty="0">
                <a:latin typeface="Perpetua" panose="02020502060401020303" pitchFamily="18" charset="0"/>
              </a:rPr>
              <a:t>The basic language functions are stored in a package inside of the java package called </a:t>
            </a:r>
            <a:r>
              <a:rPr lang="en-US" altLang="en-US" sz="2400" dirty="0" err="1">
                <a:solidFill>
                  <a:srgbClr val="FF0000"/>
                </a:solidFill>
                <a:latin typeface="Perpetua" panose="02020502060401020303" pitchFamily="18" charset="0"/>
              </a:rPr>
              <a:t>java.lang</a:t>
            </a:r>
            <a:r>
              <a:rPr lang="en-US" altLang="en-US" sz="2400" dirty="0">
                <a:solidFill>
                  <a:srgbClr val="FF0000"/>
                </a:solidFill>
                <a:latin typeface="Perpetua" panose="02020502060401020303" pitchFamily="18" charset="0"/>
              </a:rPr>
              <a:t>. </a:t>
            </a:r>
          </a:p>
          <a:p>
            <a:pPr algn="just" eaLnBrk="1" hangingPunct="1">
              <a:buFontTx/>
              <a:buNone/>
            </a:pPr>
            <a:endParaRPr lang="en-US" altLang="en-US" sz="2400" dirty="0">
              <a:latin typeface="Perpetua" panose="02020502060401020303" pitchFamily="18" charset="0"/>
            </a:endParaRPr>
          </a:p>
          <a:p>
            <a:pPr algn="just" eaLnBrk="1" hangingPunct="1">
              <a:buFontTx/>
              <a:buNone/>
            </a:pPr>
            <a:r>
              <a:rPr lang="en-US" altLang="en-US" sz="2400" dirty="0">
                <a:solidFill>
                  <a:srgbClr val="FF0000"/>
                </a:solidFill>
                <a:latin typeface="Perpetua" panose="02020502060401020303" pitchFamily="18" charset="0"/>
              </a:rPr>
              <a:t>We  have to import every package or class that we want to use, but since Java is useless  without much of the functionality in </a:t>
            </a:r>
            <a:r>
              <a:rPr lang="en-US" altLang="en-US" sz="2400" dirty="0" err="1">
                <a:solidFill>
                  <a:srgbClr val="FF0000"/>
                </a:solidFill>
                <a:latin typeface="Perpetua" panose="02020502060401020303" pitchFamily="18" charset="0"/>
              </a:rPr>
              <a:t>java.lang</a:t>
            </a:r>
            <a:r>
              <a:rPr lang="en-US" altLang="en-US" sz="2400" dirty="0">
                <a:solidFill>
                  <a:srgbClr val="FF0000"/>
                </a:solidFill>
                <a:latin typeface="Perpetua" panose="02020502060401020303" pitchFamily="18" charset="0"/>
              </a:rPr>
              <a:t>, it is implicitly imported by the compiler  for all programs. </a:t>
            </a:r>
          </a:p>
          <a:p>
            <a:pPr algn="just" eaLnBrk="1" hangingPunct="1">
              <a:buFontTx/>
              <a:buNone/>
            </a:pPr>
            <a:endParaRPr lang="en-US" altLang="en-US" sz="2400" dirty="0">
              <a:latin typeface="Perpetua" panose="02020502060401020303" pitchFamily="18" charset="0"/>
            </a:endParaRPr>
          </a:p>
          <a:p>
            <a:pPr algn="just" eaLnBrk="1" hangingPunct="1">
              <a:buFontTx/>
              <a:buNone/>
            </a:pPr>
            <a:r>
              <a:rPr lang="en-US" altLang="en-US" sz="2400" dirty="0">
                <a:latin typeface="Perpetua" panose="02020502060401020303" pitchFamily="18" charset="0"/>
              </a:rPr>
              <a:t>This is equivalent to the following line being at the top of all of our programs:</a:t>
            </a:r>
          </a:p>
          <a:p>
            <a:pPr algn="just" eaLnBrk="1" hangingPunct="1">
              <a:buFontTx/>
              <a:buNone/>
            </a:pPr>
            <a:endParaRPr lang="en-US" altLang="en-US" sz="2400" dirty="0">
              <a:latin typeface="Perpetua" panose="02020502060401020303" pitchFamily="18" charset="0"/>
            </a:endParaRPr>
          </a:p>
          <a:p>
            <a:pPr algn="just" eaLnBrk="1" hangingPunct="1">
              <a:buFontTx/>
              <a:buNone/>
            </a:pPr>
            <a:r>
              <a:rPr lang="en-US" altLang="en-US" sz="2400" dirty="0">
                <a:latin typeface="Perpetua" panose="02020502060401020303" pitchFamily="18" charset="0"/>
              </a:rPr>
              <a:t>import </a:t>
            </a:r>
            <a:r>
              <a:rPr lang="en-US" altLang="en-US" sz="2400" dirty="0" err="1">
                <a:latin typeface="Perpetua" panose="02020502060401020303" pitchFamily="18" charset="0"/>
              </a:rPr>
              <a:t>java.lang</a:t>
            </a:r>
            <a:r>
              <a:rPr lang="en-US" altLang="en-US" sz="2400" dirty="0">
                <a:latin typeface="Perpetua" panose="02020502060401020303" pitchFamily="18" charset="0"/>
              </a:rPr>
              <a:t>.*;</a:t>
            </a:r>
          </a:p>
        </p:txBody>
      </p:sp>
      <p:sp>
        <p:nvSpPr>
          <p:cNvPr id="2" name="Footer Placeholder 1">
            <a:extLst>
              <a:ext uri="{FF2B5EF4-FFF2-40B4-BE49-F238E27FC236}">
                <a16:creationId xmlns:a16="http://schemas.microsoft.com/office/drawing/2014/main" id="{22C1AE95-CE76-464C-9A0D-CFAC3F2FBCA5}"/>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91361814-4BF8-4AA5-B8F7-F172A40A5715}"/>
              </a:ext>
            </a:extLst>
          </p:cNvPr>
          <p:cNvSpPr>
            <a:spLocks noGrp="1"/>
          </p:cNvSpPr>
          <p:nvPr>
            <p:ph type="sldNum" sz="quarter" idx="12"/>
          </p:nvPr>
        </p:nvSpPr>
        <p:spPr/>
        <p:txBody>
          <a:bodyPr/>
          <a:lstStyle/>
          <a:p>
            <a:fld id="{5FA48C45-9521-491C-91CF-B3D0F067F577}" type="slidenum">
              <a:rPr lang="en-IN" smtClean="0"/>
              <a:t>69</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Content Placeholder 2">
            <a:extLst>
              <a:ext uri="{FF2B5EF4-FFF2-40B4-BE49-F238E27FC236}">
                <a16:creationId xmlns:a16="http://schemas.microsoft.com/office/drawing/2014/main" id="{2C3B717B-F5BB-44C1-A8D9-D50FC38129A4}"/>
              </a:ext>
            </a:extLst>
          </p:cNvPr>
          <p:cNvSpPr>
            <a:spLocks noGrp="1" noChangeArrowheads="1"/>
          </p:cNvSpPr>
          <p:nvPr>
            <p:ph idx="1"/>
          </p:nvPr>
        </p:nvSpPr>
        <p:spPr>
          <a:xfrm>
            <a:off x="209550" y="171450"/>
            <a:ext cx="8534400" cy="5638800"/>
          </a:xfrm>
        </p:spPr>
        <p:txBody>
          <a:bodyPr>
            <a:noAutofit/>
          </a:bodyPr>
          <a:lstStyle/>
          <a:p>
            <a:pPr eaLnBrk="1" hangingPunct="1">
              <a:buFontTx/>
              <a:buNone/>
            </a:pPr>
            <a:r>
              <a:rPr lang="en-US" altLang="en-US" sz="1800" dirty="0"/>
              <a:t>/* In a class hierarchy, private members remain private to their class  */</a:t>
            </a:r>
          </a:p>
          <a:p>
            <a:pPr eaLnBrk="1" hangingPunct="1">
              <a:buFontTx/>
              <a:buNone/>
            </a:pPr>
            <a:r>
              <a:rPr lang="en-US" altLang="en-US" sz="1800" dirty="0"/>
              <a:t>class A </a:t>
            </a:r>
          </a:p>
          <a:p>
            <a:pPr eaLnBrk="1" hangingPunct="1">
              <a:buFontTx/>
              <a:buNone/>
            </a:pPr>
            <a:r>
              <a:rPr lang="en-US" altLang="en-US" sz="1800" dirty="0"/>
              <a:t>{		int </a:t>
            </a:r>
            <a:r>
              <a:rPr lang="en-US" altLang="en-US" sz="1800" dirty="0" err="1"/>
              <a:t>i</a:t>
            </a:r>
            <a:r>
              <a:rPr lang="en-US" altLang="en-US" sz="1800" dirty="0"/>
              <a:t>; </a:t>
            </a:r>
          </a:p>
          <a:p>
            <a:pPr eaLnBrk="1" hangingPunct="1">
              <a:buFontTx/>
              <a:buNone/>
            </a:pPr>
            <a:r>
              <a:rPr lang="nb-NO" altLang="en-US" sz="1800" dirty="0"/>
              <a:t>		</a:t>
            </a:r>
            <a:r>
              <a:rPr lang="nb-NO" altLang="en-US" sz="1800" dirty="0">
                <a:solidFill>
                  <a:srgbClr val="FF0000"/>
                </a:solidFill>
              </a:rPr>
              <a:t>private </a:t>
            </a:r>
            <a:r>
              <a:rPr lang="nb-NO" altLang="en-US" sz="1800" dirty="0"/>
              <a:t>int j; // private to A</a:t>
            </a:r>
          </a:p>
          <a:p>
            <a:pPr eaLnBrk="1" hangingPunct="1">
              <a:buFontTx/>
              <a:buNone/>
            </a:pPr>
            <a:r>
              <a:rPr lang="fr-FR" altLang="en-US" sz="1800" dirty="0"/>
              <a:t>		</a:t>
            </a:r>
            <a:r>
              <a:rPr lang="fr-FR" altLang="en-US" sz="1800" dirty="0" err="1"/>
              <a:t>void</a:t>
            </a:r>
            <a:r>
              <a:rPr lang="fr-FR" altLang="en-US" sz="1800" dirty="0"/>
              <a:t> </a:t>
            </a:r>
            <a:r>
              <a:rPr lang="fr-FR" altLang="en-US" sz="1800" dirty="0" err="1"/>
              <a:t>setij</a:t>
            </a:r>
            <a:r>
              <a:rPr lang="fr-FR" altLang="en-US" sz="1800" dirty="0"/>
              <a:t>(</a:t>
            </a:r>
            <a:r>
              <a:rPr lang="fr-FR" altLang="en-US" sz="1800" dirty="0" err="1"/>
              <a:t>int</a:t>
            </a:r>
            <a:r>
              <a:rPr lang="fr-FR" altLang="en-US" sz="1800" dirty="0"/>
              <a:t> x, </a:t>
            </a:r>
            <a:r>
              <a:rPr lang="fr-FR" altLang="en-US" sz="1800" dirty="0" err="1"/>
              <a:t>int</a:t>
            </a:r>
            <a:r>
              <a:rPr lang="fr-FR" altLang="en-US" sz="1800" dirty="0"/>
              <a:t> y) </a:t>
            </a:r>
          </a:p>
          <a:p>
            <a:pPr eaLnBrk="1" hangingPunct="1">
              <a:buFontTx/>
              <a:buNone/>
            </a:pPr>
            <a:r>
              <a:rPr lang="fr-FR" altLang="en-US" sz="1800" dirty="0"/>
              <a:t>		{</a:t>
            </a:r>
            <a:r>
              <a:rPr lang="en-US" altLang="en-US" sz="1800" dirty="0"/>
              <a:t>	</a:t>
            </a:r>
            <a:r>
              <a:rPr lang="en-US" altLang="en-US" sz="1800" dirty="0" err="1"/>
              <a:t>i</a:t>
            </a:r>
            <a:r>
              <a:rPr lang="en-US" altLang="en-US" sz="1800" dirty="0"/>
              <a:t> = x;</a:t>
            </a:r>
          </a:p>
          <a:p>
            <a:pPr eaLnBrk="1" hangingPunct="1">
              <a:buFontTx/>
              <a:buNone/>
            </a:pPr>
            <a:r>
              <a:rPr lang="en-US" altLang="en-US" sz="1800" dirty="0"/>
              <a:t>			j = y;</a:t>
            </a:r>
          </a:p>
          <a:p>
            <a:pPr eaLnBrk="1" hangingPunct="1">
              <a:buFontTx/>
              <a:buNone/>
            </a:pPr>
            <a:r>
              <a:rPr lang="en-US" altLang="en-US" sz="1800" dirty="0"/>
              <a:t>		}</a:t>
            </a:r>
          </a:p>
          <a:p>
            <a:pPr eaLnBrk="1" hangingPunct="1">
              <a:buFontTx/>
              <a:buNone/>
            </a:pPr>
            <a:r>
              <a:rPr lang="en-US" altLang="en-US" sz="1800" dirty="0"/>
              <a:t>}</a:t>
            </a:r>
          </a:p>
          <a:p>
            <a:pPr eaLnBrk="1" hangingPunct="1">
              <a:buFontTx/>
              <a:buNone/>
            </a:pPr>
            <a:r>
              <a:rPr lang="en-US" altLang="en-US" sz="1800" dirty="0"/>
              <a:t>// A's </a:t>
            </a:r>
            <a:r>
              <a:rPr lang="en-US" altLang="en-US" sz="1800" dirty="0">
                <a:solidFill>
                  <a:srgbClr val="FF0000"/>
                </a:solidFill>
              </a:rPr>
              <a:t>j is not accessible</a:t>
            </a:r>
            <a:r>
              <a:rPr lang="en-US" altLang="en-US" sz="1800" dirty="0"/>
              <a:t> here.</a:t>
            </a:r>
          </a:p>
          <a:p>
            <a:pPr eaLnBrk="1" hangingPunct="1">
              <a:buFontTx/>
              <a:buNone/>
            </a:pPr>
            <a:r>
              <a:rPr lang="en-US" altLang="en-US" sz="1800" dirty="0"/>
              <a:t>class B extends A</a:t>
            </a:r>
          </a:p>
          <a:p>
            <a:pPr eaLnBrk="1" hangingPunct="1">
              <a:buFontTx/>
              <a:buNone/>
            </a:pPr>
            <a:r>
              <a:rPr lang="en-US" altLang="en-US" sz="1800" dirty="0"/>
              <a:t> {</a:t>
            </a:r>
          </a:p>
          <a:p>
            <a:pPr eaLnBrk="1" hangingPunct="1">
              <a:buFontTx/>
              <a:buNone/>
            </a:pPr>
            <a:r>
              <a:rPr lang="en-US" altLang="en-US" sz="1800" dirty="0"/>
              <a:t>		int total;</a:t>
            </a:r>
          </a:p>
          <a:p>
            <a:pPr eaLnBrk="1" hangingPunct="1">
              <a:buFontTx/>
              <a:buNone/>
            </a:pPr>
            <a:r>
              <a:rPr lang="en-US" altLang="en-US" sz="1800" dirty="0"/>
              <a:t>		void sum()</a:t>
            </a:r>
          </a:p>
          <a:p>
            <a:pPr eaLnBrk="1" hangingPunct="1">
              <a:buFontTx/>
              <a:buNone/>
            </a:pPr>
            <a:r>
              <a:rPr lang="en-US" altLang="en-US" sz="1800" dirty="0"/>
              <a:t>	 	{</a:t>
            </a:r>
          </a:p>
          <a:p>
            <a:pPr eaLnBrk="1" hangingPunct="1">
              <a:buFontTx/>
              <a:buNone/>
            </a:pPr>
            <a:r>
              <a:rPr lang="en-US" altLang="en-US" sz="1800" dirty="0"/>
              <a:t>			total = </a:t>
            </a:r>
            <a:r>
              <a:rPr lang="en-US" altLang="en-US" sz="1800" dirty="0" err="1"/>
              <a:t>i</a:t>
            </a:r>
            <a:r>
              <a:rPr lang="en-US" altLang="en-US" sz="1800" dirty="0"/>
              <a:t> + </a:t>
            </a:r>
            <a:r>
              <a:rPr lang="en-US" altLang="en-US" sz="1800" dirty="0">
                <a:solidFill>
                  <a:srgbClr val="FF0000"/>
                </a:solidFill>
              </a:rPr>
              <a:t>j; // ERROR, j is not accessible here</a:t>
            </a:r>
          </a:p>
          <a:p>
            <a:pPr eaLnBrk="1" hangingPunct="1">
              <a:buFontTx/>
              <a:buNone/>
            </a:pPr>
            <a:r>
              <a:rPr lang="en-US" altLang="en-US" sz="1800" dirty="0">
                <a:solidFill>
                  <a:srgbClr val="FF0000"/>
                </a:solidFill>
              </a:rPr>
              <a:t>		</a:t>
            </a:r>
            <a:r>
              <a:rPr lang="en-US" altLang="en-US" sz="1800" dirty="0"/>
              <a:t>}</a:t>
            </a:r>
          </a:p>
          <a:p>
            <a:pPr eaLnBrk="1" hangingPunct="1">
              <a:buFontTx/>
              <a:buNone/>
            </a:pPr>
            <a:r>
              <a:rPr lang="en-US" altLang="en-US" sz="1800" dirty="0"/>
              <a:t>}</a:t>
            </a:r>
          </a:p>
          <a:p>
            <a:pPr eaLnBrk="1" hangingPunct="1">
              <a:buFontTx/>
              <a:buNone/>
            </a:pPr>
            <a:endParaRPr lang="en-US" altLang="en-US" sz="1800" dirty="0"/>
          </a:p>
        </p:txBody>
      </p:sp>
      <p:sp>
        <p:nvSpPr>
          <p:cNvPr id="2" name="Footer Placeholder 1">
            <a:extLst>
              <a:ext uri="{FF2B5EF4-FFF2-40B4-BE49-F238E27FC236}">
                <a16:creationId xmlns:a16="http://schemas.microsoft.com/office/drawing/2014/main" id="{744ADF79-2B70-43AC-9BEE-ED28AE3FF21B}"/>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E5E528DE-EF48-4E7B-9E69-C2252E44F9B6}"/>
              </a:ext>
            </a:extLst>
          </p:cNvPr>
          <p:cNvSpPr>
            <a:spLocks noGrp="1"/>
          </p:cNvSpPr>
          <p:nvPr>
            <p:ph type="sldNum" sz="quarter" idx="12"/>
          </p:nvPr>
        </p:nvSpPr>
        <p:spPr/>
        <p:txBody>
          <a:bodyPr/>
          <a:lstStyle/>
          <a:p>
            <a:fld id="{5FA48C45-9521-491C-91CF-B3D0F067F577}" type="slidenum">
              <a:rPr lang="en-IN" smtClean="0"/>
              <a:t>7</a:t>
            </a:fld>
            <a:endParaRPr lang="en-I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Content Placeholder 3">
            <a:extLst>
              <a:ext uri="{FF2B5EF4-FFF2-40B4-BE49-F238E27FC236}">
                <a16:creationId xmlns:a16="http://schemas.microsoft.com/office/drawing/2014/main" id="{BE72FE04-62EB-43F0-A774-083DC1C963B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95326" y="207963"/>
            <a:ext cx="10463212" cy="6407318"/>
          </a:xfrm>
        </p:spPr>
      </p:pic>
      <p:sp>
        <p:nvSpPr>
          <p:cNvPr id="2" name="Footer Placeholder 1">
            <a:extLst>
              <a:ext uri="{FF2B5EF4-FFF2-40B4-BE49-F238E27FC236}">
                <a16:creationId xmlns:a16="http://schemas.microsoft.com/office/drawing/2014/main" id="{1157C9F5-A91D-4DDE-ABC1-3F7CF7B2CD16}"/>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B30584C9-371D-4E76-8ED2-5A3E02055727}"/>
              </a:ext>
            </a:extLst>
          </p:cNvPr>
          <p:cNvSpPr>
            <a:spLocks noGrp="1"/>
          </p:cNvSpPr>
          <p:nvPr>
            <p:ph type="sldNum" sz="quarter" idx="12"/>
          </p:nvPr>
        </p:nvSpPr>
        <p:spPr/>
        <p:txBody>
          <a:bodyPr/>
          <a:lstStyle/>
          <a:p>
            <a:fld id="{5FA48C45-9521-491C-91CF-B3D0F067F577}" type="slidenum">
              <a:rPr lang="en-IN" smtClean="0"/>
              <a:t>70</a:t>
            </a:fld>
            <a:endParaRPr lang="en-I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a:extLst>
              <a:ext uri="{FF2B5EF4-FFF2-40B4-BE49-F238E27FC236}">
                <a16:creationId xmlns:a16="http://schemas.microsoft.com/office/drawing/2014/main" id="{5DBB57EC-864A-4C4B-86E0-66B4DE1B465E}"/>
              </a:ext>
            </a:extLst>
          </p:cNvPr>
          <p:cNvSpPr>
            <a:spLocks noGrp="1"/>
          </p:cNvSpPr>
          <p:nvPr>
            <p:ph idx="1"/>
          </p:nvPr>
        </p:nvSpPr>
        <p:spPr>
          <a:xfrm>
            <a:off x="233362" y="357188"/>
            <a:ext cx="8763000" cy="5410200"/>
          </a:xfrm>
        </p:spPr>
        <p:txBody>
          <a:bodyPr>
            <a:noAutofit/>
          </a:bodyPr>
          <a:lstStyle/>
          <a:p>
            <a:pPr eaLnBrk="1" hangingPunct="1">
              <a:buFontTx/>
              <a:buNone/>
            </a:pPr>
            <a:r>
              <a:rPr lang="en-US" altLang="en-US" sz="2400" dirty="0">
                <a:latin typeface="Perpetua" panose="02020502060401020303" pitchFamily="18" charset="0"/>
              </a:rPr>
              <a:t>import statement is optional.</a:t>
            </a:r>
          </a:p>
          <a:p>
            <a:pPr eaLnBrk="1" hangingPunct="1">
              <a:buFontTx/>
              <a:buNone/>
            </a:pPr>
            <a:endParaRPr lang="en-US" altLang="en-US" sz="2400" dirty="0">
              <a:latin typeface="Perpetua" panose="02020502060401020303" pitchFamily="18" charset="0"/>
            </a:endParaRPr>
          </a:p>
          <a:p>
            <a:pPr eaLnBrk="1" hangingPunct="1">
              <a:buFontTx/>
              <a:buNone/>
            </a:pPr>
            <a:r>
              <a:rPr lang="en-US" altLang="en-US" sz="2400" dirty="0">
                <a:latin typeface="Perpetua" panose="02020502060401020303" pitchFamily="18" charset="0"/>
              </a:rPr>
              <a:t>import </a:t>
            </a:r>
            <a:r>
              <a:rPr lang="en-US" altLang="en-US" sz="2400" dirty="0" err="1">
                <a:latin typeface="Perpetua" panose="02020502060401020303" pitchFamily="18" charset="0"/>
              </a:rPr>
              <a:t>java.util</a:t>
            </a:r>
            <a:r>
              <a:rPr lang="en-US" altLang="en-US" sz="2400" dirty="0">
                <a:latin typeface="Perpetua" panose="02020502060401020303" pitchFamily="18" charset="0"/>
              </a:rPr>
              <a:t>.*;</a:t>
            </a:r>
          </a:p>
          <a:p>
            <a:pPr eaLnBrk="1" hangingPunct="1">
              <a:buFontTx/>
              <a:buNone/>
            </a:pPr>
            <a:r>
              <a:rPr lang="en-US" altLang="en-US" sz="2400" dirty="0">
                <a:latin typeface="Perpetua" panose="02020502060401020303" pitchFamily="18" charset="0"/>
              </a:rPr>
              <a:t>class </a:t>
            </a:r>
            <a:r>
              <a:rPr lang="en-US" altLang="en-US" sz="2400" dirty="0" err="1">
                <a:latin typeface="Perpetua" panose="02020502060401020303" pitchFamily="18" charset="0"/>
              </a:rPr>
              <a:t>MyDate</a:t>
            </a:r>
            <a:r>
              <a:rPr lang="en-US" altLang="en-US" sz="2400" dirty="0">
                <a:latin typeface="Perpetua" panose="02020502060401020303" pitchFamily="18" charset="0"/>
              </a:rPr>
              <a:t> extends </a:t>
            </a:r>
            <a:r>
              <a:rPr lang="en-US" altLang="en-US" sz="2400" dirty="0">
                <a:solidFill>
                  <a:srgbClr val="FF0000"/>
                </a:solidFill>
                <a:latin typeface="Perpetua" panose="02020502060401020303" pitchFamily="18" charset="0"/>
              </a:rPr>
              <a:t>Date</a:t>
            </a:r>
          </a:p>
          <a:p>
            <a:pPr eaLnBrk="1" hangingPunct="1">
              <a:buFontTx/>
              <a:buNone/>
            </a:pPr>
            <a:r>
              <a:rPr lang="en-US" altLang="en-US" sz="2400" dirty="0">
                <a:latin typeface="Perpetua" panose="02020502060401020303" pitchFamily="18" charset="0"/>
              </a:rPr>
              <a:t>{</a:t>
            </a:r>
          </a:p>
          <a:p>
            <a:pPr eaLnBrk="1" hangingPunct="1">
              <a:buFontTx/>
              <a:buNone/>
            </a:pPr>
            <a:endParaRPr lang="en-US" altLang="en-US" sz="2400" dirty="0">
              <a:latin typeface="Perpetua" panose="02020502060401020303" pitchFamily="18" charset="0"/>
            </a:endParaRPr>
          </a:p>
          <a:p>
            <a:pPr eaLnBrk="1" hangingPunct="1">
              <a:buFontTx/>
              <a:buNone/>
            </a:pPr>
            <a:r>
              <a:rPr lang="en-US" altLang="en-US" sz="2400" dirty="0">
                <a:latin typeface="Perpetua" panose="02020502060401020303" pitchFamily="18" charset="0"/>
              </a:rPr>
              <a:t>}</a:t>
            </a:r>
          </a:p>
          <a:p>
            <a:pPr eaLnBrk="1" hangingPunct="1">
              <a:buFontTx/>
              <a:buNone/>
            </a:pPr>
            <a:endParaRPr lang="en-US" altLang="en-US" sz="2400" dirty="0">
              <a:latin typeface="Perpetua" panose="02020502060401020303" pitchFamily="18" charset="0"/>
            </a:endParaRPr>
          </a:p>
          <a:p>
            <a:pPr eaLnBrk="1" hangingPunct="1">
              <a:buFontTx/>
              <a:buNone/>
            </a:pPr>
            <a:r>
              <a:rPr lang="en-US" altLang="en-US" sz="2400" dirty="0">
                <a:latin typeface="Perpetua" panose="02020502060401020303" pitchFamily="18" charset="0"/>
              </a:rPr>
              <a:t>The same example without the </a:t>
            </a:r>
            <a:r>
              <a:rPr lang="en-US" altLang="en-US" sz="2400" b="1" dirty="0">
                <a:latin typeface="Perpetua" panose="02020502060401020303" pitchFamily="18" charset="0"/>
              </a:rPr>
              <a:t>import statement looks like this:</a:t>
            </a:r>
          </a:p>
          <a:p>
            <a:pPr eaLnBrk="1" hangingPunct="1">
              <a:buFontTx/>
              <a:buNone/>
            </a:pPr>
            <a:endParaRPr lang="en-US" altLang="en-US" sz="2400" b="1" dirty="0">
              <a:latin typeface="Perpetua" panose="02020502060401020303" pitchFamily="18" charset="0"/>
            </a:endParaRPr>
          </a:p>
          <a:p>
            <a:pPr eaLnBrk="1" hangingPunct="1">
              <a:buFontTx/>
              <a:buNone/>
            </a:pPr>
            <a:r>
              <a:rPr lang="en-US" altLang="en-US" sz="2400" dirty="0">
                <a:latin typeface="Perpetua" panose="02020502060401020303" pitchFamily="18" charset="0"/>
              </a:rPr>
              <a:t>class </a:t>
            </a:r>
            <a:r>
              <a:rPr lang="en-US" altLang="en-US" sz="2400" dirty="0" err="1">
                <a:latin typeface="Perpetua" panose="02020502060401020303" pitchFamily="18" charset="0"/>
              </a:rPr>
              <a:t>MyDate</a:t>
            </a:r>
            <a:r>
              <a:rPr lang="en-US" altLang="en-US" sz="2400" dirty="0">
                <a:latin typeface="Perpetua" panose="02020502060401020303" pitchFamily="18" charset="0"/>
              </a:rPr>
              <a:t> extends </a:t>
            </a:r>
            <a:r>
              <a:rPr lang="en-US" altLang="en-US" sz="2400" dirty="0" err="1">
                <a:solidFill>
                  <a:srgbClr val="FF0000"/>
                </a:solidFill>
                <a:latin typeface="Perpetua" panose="02020502060401020303" pitchFamily="18" charset="0"/>
              </a:rPr>
              <a:t>java.util.Date</a:t>
            </a: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a:t>
            </a:r>
          </a:p>
          <a:p>
            <a:pPr eaLnBrk="1" hangingPunct="1">
              <a:buFontTx/>
              <a:buNone/>
            </a:pPr>
            <a:endParaRPr lang="en-US" altLang="en-US" sz="2400" dirty="0">
              <a:latin typeface="Perpetua" panose="02020502060401020303" pitchFamily="18" charset="0"/>
            </a:endParaRPr>
          </a:p>
          <a:p>
            <a:pPr eaLnBrk="1" hangingPunct="1">
              <a:buFontTx/>
              <a:buNone/>
            </a:pPr>
            <a:r>
              <a:rPr lang="en-US" altLang="en-US" sz="2400" dirty="0">
                <a:latin typeface="Perpetua" panose="02020502060401020303" pitchFamily="18" charset="0"/>
              </a:rPr>
              <a:t>}</a:t>
            </a:r>
          </a:p>
        </p:txBody>
      </p:sp>
      <p:sp>
        <p:nvSpPr>
          <p:cNvPr id="2" name="Footer Placeholder 1">
            <a:extLst>
              <a:ext uri="{FF2B5EF4-FFF2-40B4-BE49-F238E27FC236}">
                <a16:creationId xmlns:a16="http://schemas.microsoft.com/office/drawing/2014/main" id="{15ED13F2-C249-495D-91DA-E17D922752F9}"/>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85E8E41D-EF5D-4492-8AFA-23AFF8189F9E}"/>
              </a:ext>
            </a:extLst>
          </p:cNvPr>
          <p:cNvSpPr>
            <a:spLocks noGrp="1"/>
          </p:cNvSpPr>
          <p:nvPr>
            <p:ph type="sldNum" sz="quarter" idx="12"/>
          </p:nvPr>
        </p:nvSpPr>
        <p:spPr/>
        <p:txBody>
          <a:bodyPr/>
          <a:lstStyle/>
          <a:p>
            <a:fld id="{5FA48C45-9521-491C-91CF-B3D0F067F577}" type="slidenum">
              <a:rPr lang="en-IN" smtClean="0"/>
              <a:t>71</a:t>
            </a:fld>
            <a:endParaRPr lang="en-I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130265-EFF8-43BB-80CB-CF79E764AB21}"/>
              </a:ext>
            </a:extLst>
          </p:cNvPr>
          <p:cNvSpPr>
            <a:spLocks noGrp="1"/>
          </p:cNvSpPr>
          <p:nvPr>
            <p:ph idx="1"/>
          </p:nvPr>
        </p:nvSpPr>
        <p:spPr>
          <a:xfrm>
            <a:off x="328613" y="257175"/>
            <a:ext cx="11615737" cy="6464300"/>
          </a:xfrm>
        </p:spPr>
        <p:txBody>
          <a:bodyPr/>
          <a:lstStyle/>
          <a:p>
            <a:pPr marL="0" indent="0" algn="just" fontAlgn="base">
              <a:buNone/>
            </a:pPr>
            <a:r>
              <a:rPr lang="en-US" b="1" dirty="0">
                <a:latin typeface="Times New Roman" panose="02020603050405020304" pitchFamily="18" charset="0"/>
                <a:cs typeface="Times New Roman" panose="02020603050405020304" pitchFamily="18" charset="0"/>
              </a:rPr>
              <a:t>Multiple Inheritance</a:t>
            </a:r>
          </a:p>
          <a:p>
            <a:pPr marL="0" indent="0" algn="just" fontAlgn="base">
              <a:buNone/>
            </a:pPr>
            <a:r>
              <a:rPr lang="en-US" dirty="0">
                <a:latin typeface="Times New Roman" panose="02020603050405020304" pitchFamily="18" charset="0"/>
                <a:cs typeface="Times New Roman" panose="02020603050405020304" pitchFamily="18" charset="0"/>
              </a:rPr>
              <a:t>Multiple Inheritance is a feature of object-oriented concept, where a class can inherit properties of more than one parent class. The problem occurs when there exist methods with same signature in both the super classes and subclass. On calling the method, the compiler cannot determine which class method to be called and even on calling which class method gets the priority.</a:t>
            </a:r>
          </a:p>
          <a:p>
            <a:pPr marL="0" indent="0" algn="just" fontAlgn="base">
              <a:buNone/>
            </a:pPr>
            <a:endParaRPr lang="en-US"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434534C-F43D-4114-B547-9DA85C353545}"/>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3DD4A86B-3959-4C6B-AD1F-E0403D2CFB87}"/>
              </a:ext>
            </a:extLst>
          </p:cNvPr>
          <p:cNvSpPr>
            <a:spLocks noGrp="1"/>
          </p:cNvSpPr>
          <p:nvPr>
            <p:ph type="sldNum" sz="quarter" idx="12"/>
          </p:nvPr>
        </p:nvSpPr>
        <p:spPr/>
        <p:txBody>
          <a:bodyPr/>
          <a:lstStyle/>
          <a:p>
            <a:fld id="{5FA48C45-9521-491C-91CF-B3D0F067F577}" type="slidenum">
              <a:rPr lang="en-IN" smtClean="0"/>
              <a:t>72</a:t>
            </a:fld>
            <a:endParaRPr lang="en-IN"/>
          </a:p>
        </p:txBody>
      </p:sp>
    </p:spTree>
    <p:extLst>
      <p:ext uri="{BB962C8B-B14F-4D97-AF65-F5344CB8AC3E}">
        <p14:creationId xmlns:p14="http://schemas.microsoft.com/office/powerpoint/2010/main" val="28903705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EEC898-FBF5-40BB-908A-215D98BD3048}"/>
              </a:ext>
            </a:extLst>
          </p:cNvPr>
          <p:cNvSpPr>
            <a:spLocks noGrp="1"/>
          </p:cNvSpPr>
          <p:nvPr>
            <p:ph idx="1"/>
          </p:nvPr>
        </p:nvSpPr>
        <p:spPr>
          <a:xfrm>
            <a:off x="314325" y="328613"/>
            <a:ext cx="5114925" cy="6392862"/>
          </a:xfrm>
        </p:spPr>
        <p:txBody>
          <a:bodyPr>
            <a:noAutofit/>
          </a:bodyPr>
          <a:lstStyle/>
          <a:p>
            <a:pPr marL="0" indent="0">
              <a:spcBef>
                <a:spcPts val="0"/>
              </a:spcBef>
              <a:buNone/>
            </a:pPr>
            <a:r>
              <a:rPr lang="en-IN" sz="2400" dirty="0">
                <a:latin typeface="Times New Roman" panose="02020603050405020304" pitchFamily="18" charset="0"/>
                <a:cs typeface="Times New Roman" panose="02020603050405020304" pitchFamily="18" charset="0"/>
              </a:rPr>
              <a:t>// First Parent class </a:t>
            </a:r>
          </a:p>
          <a:p>
            <a:pPr marL="0" indent="0">
              <a:spcBef>
                <a:spcPts val="0"/>
              </a:spcBef>
              <a:buNone/>
            </a:pPr>
            <a:r>
              <a:rPr lang="en-IN" sz="2400" dirty="0">
                <a:latin typeface="Times New Roman" panose="02020603050405020304" pitchFamily="18" charset="0"/>
                <a:cs typeface="Times New Roman" panose="02020603050405020304" pitchFamily="18" charset="0"/>
              </a:rPr>
              <a:t>class Parent1 </a:t>
            </a:r>
          </a:p>
          <a:p>
            <a:pPr marL="0" indent="0">
              <a:spcBef>
                <a:spcPts val="0"/>
              </a:spcBef>
              <a:buNone/>
            </a:pPr>
            <a:r>
              <a:rPr lang="en-IN" sz="2400" dirty="0">
                <a:latin typeface="Times New Roman" panose="02020603050405020304" pitchFamily="18" charset="0"/>
                <a:cs typeface="Times New Roman" panose="02020603050405020304" pitchFamily="18" charset="0"/>
              </a:rPr>
              <a:t>{ </a:t>
            </a:r>
          </a:p>
          <a:p>
            <a:pPr marL="0" indent="0">
              <a:spcBef>
                <a:spcPts val="0"/>
              </a:spcBef>
              <a:buNone/>
            </a:pPr>
            <a:r>
              <a:rPr lang="en-IN" sz="2400" dirty="0">
                <a:latin typeface="Times New Roman" panose="02020603050405020304" pitchFamily="18" charset="0"/>
                <a:cs typeface="Times New Roman" panose="02020603050405020304" pitchFamily="18" charset="0"/>
              </a:rPr>
              <a:t>    void fun() </a:t>
            </a:r>
          </a:p>
          <a:p>
            <a:pPr marL="0" indent="0">
              <a:spcBef>
                <a:spcPts val="0"/>
              </a:spcBef>
              <a:buNone/>
            </a:pPr>
            <a:r>
              <a:rPr lang="en-IN" sz="2400" dirty="0">
                <a:latin typeface="Times New Roman" panose="02020603050405020304" pitchFamily="18" charset="0"/>
                <a:cs typeface="Times New Roman" panose="02020603050405020304" pitchFamily="18" charset="0"/>
              </a:rPr>
              <a:t>    { </a:t>
            </a:r>
          </a:p>
          <a:p>
            <a:pPr marL="0" indent="0">
              <a:spcBef>
                <a:spcPts val="0"/>
              </a:spcBef>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("Parent1"); </a:t>
            </a:r>
          </a:p>
          <a:p>
            <a:pPr marL="0" indent="0">
              <a:spcBef>
                <a:spcPts val="0"/>
              </a:spcBef>
              <a:buNone/>
            </a:pPr>
            <a:r>
              <a:rPr lang="en-IN" sz="2400" dirty="0">
                <a:latin typeface="Times New Roman" panose="02020603050405020304" pitchFamily="18" charset="0"/>
                <a:cs typeface="Times New Roman" panose="02020603050405020304" pitchFamily="18" charset="0"/>
              </a:rPr>
              <a:t>    } </a:t>
            </a:r>
          </a:p>
          <a:p>
            <a:pPr marL="0" indent="0">
              <a:spcBef>
                <a:spcPts val="0"/>
              </a:spcBef>
              <a:buNone/>
            </a:pPr>
            <a:r>
              <a:rPr lang="en-IN" sz="2400" dirty="0">
                <a:latin typeface="Times New Roman" panose="02020603050405020304" pitchFamily="18" charset="0"/>
                <a:cs typeface="Times New Roman" panose="02020603050405020304" pitchFamily="18" charset="0"/>
              </a:rPr>
              <a:t>} </a:t>
            </a:r>
          </a:p>
          <a:p>
            <a:pPr marL="0" indent="0">
              <a:spcBef>
                <a:spcPts val="0"/>
              </a:spcBef>
              <a:buNone/>
            </a:pPr>
            <a:r>
              <a:rPr lang="en-IN" sz="2400" dirty="0">
                <a:latin typeface="Times New Roman" panose="02020603050405020304" pitchFamily="18" charset="0"/>
                <a:cs typeface="Times New Roman" panose="02020603050405020304" pitchFamily="18" charset="0"/>
              </a:rPr>
              <a:t>  </a:t>
            </a:r>
          </a:p>
          <a:p>
            <a:pPr marL="0" indent="0">
              <a:spcBef>
                <a:spcPts val="0"/>
              </a:spcBef>
              <a:buNone/>
            </a:pPr>
            <a:r>
              <a:rPr lang="en-IN" sz="2400" dirty="0">
                <a:latin typeface="Times New Roman" panose="02020603050405020304" pitchFamily="18" charset="0"/>
                <a:cs typeface="Times New Roman" panose="02020603050405020304" pitchFamily="18" charset="0"/>
              </a:rPr>
              <a:t>// Second Parent Class </a:t>
            </a:r>
          </a:p>
          <a:p>
            <a:pPr marL="0" indent="0">
              <a:spcBef>
                <a:spcPts val="0"/>
              </a:spcBef>
              <a:buNone/>
            </a:pPr>
            <a:r>
              <a:rPr lang="en-IN" sz="2400" dirty="0">
                <a:latin typeface="Times New Roman" panose="02020603050405020304" pitchFamily="18" charset="0"/>
                <a:cs typeface="Times New Roman" panose="02020603050405020304" pitchFamily="18" charset="0"/>
              </a:rPr>
              <a:t>class Parent2 </a:t>
            </a:r>
          </a:p>
          <a:p>
            <a:pPr marL="0" indent="0">
              <a:spcBef>
                <a:spcPts val="0"/>
              </a:spcBef>
              <a:buNone/>
            </a:pPr>
            <a:r>
              <a:rPr lang="en-IN" sz="2400" dirty="0">
                <a:latin typeface="Times New Roman" panose="02020603050405020304" pitchFamily="18" charset="0"/>
                <a:cs typeface="Times New Roman" panose="02020603050405020304" pitchFamily="18" charset="0"/>
              </a:rPr>
              <a:t>{ </a:t>
            </a:r>
          </a:p>
          <a:p>
            <a:pPr marL="0" indent="0">
              <a:spcBef>
                <a:spcPts val="0"/>
              </a:spcBef>
              <a:buNone/>
            </a:pPr>
            <a:r>
              <a:rPr lang="en-IN" sz="2400" dirty="0">
                <a:latin typeface="Times New Roman" panose="02020603050405020304" pitchFamily="18" charset="0"/>
                <a:cs typeface="Times New Roman" panose="02020603050405020304" pitchFamily="18" charset="0"/>
              </a:rPr>
              <a:t>    void fun() </a:t>
            </a:r>
          </a:p>
          <a:p>
            <a:pPr marL="0" indent="0">
              <a:spcBef>
                <a:spcPts val="0"/>
              </a:spcBef>
              <a:buNone/>
            </a:pPr>
            <a:r>
              <a:rPr lang="en-IN" sz="2400" dirty="0">
                <a:latin typeface="Times New Roman" panose="02020603050405020304" pitchFamily="18" charset="0"/>
                <a:cs typeface="Times New Roman" panose="02020603050405020304" pitchFamily="18" charset="0"/>
              </a:rPr>
              <a:t>    { </a:t>
            </a:r>
          </a:p>
          <a:p>
            <a:pPr marL="0" indent="0">
              <a:spcBef>
                <a:spcPts val="0"/>
              </a:spcBef>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("Parent2"); </a:t>
            </a:r>
          </a:p>
          <a:p>
            <a:pPr marL="0" indent="0">
              <a:spcBef>
                <a:spcPts val="0"/>
              </a:spcBef>
              <a:buNone/>
            </a:pPr>
            <a:r>
              <a:rPr lang="en-IN" sz="2400" dirty="0">
                <a:latin typeface="Times New Roman" panose="02020603050405020304" pitchFamily="18" charset="0"/>
                <a:cs typeface="Times New Roman" panose="02020603050405020304" pitchFamily="18" charset="0"/>
              </a:rPr>
              <a:t>    } </a:t>
            </a:r>
          </a:p>
          <a:p>
            <a:pPr marL="0" indent="0">
              <a:spcBef>
                <a:spcPts val="0"/>
              </a:spcBef>
              <a:buNone/>
            </a:pPr>
            <a:r>
              <a:rPr lang="en-IN" sz="2400" dirty="0">
                <a:latin typeface="Times New Roman" panose="02020603050405020304" pitchFamily="18" charset="0"/>
                <a:cs typeface="Times New Roman" panose="02020603050405020304" pitchFamily="18" charset="0"/>
              </a:rPr>
              <a:t>} </a:t>
            </a:r>
          </a:p>
        </p:txBody>
      </p:sp>
      <p:sp>
        <p:nvSpPr>
          <p:cNvPr id="4" name="Footer Placeholder 3">
            <a:extLst>
              <a:ext uri="{FF2B5EF4-FFF2-40B4-BE49-F238E27FC236}">
                <a16:creationId xmlns:a16="http://schemas.microsoft.com/office/drawing/2014/main" id="{877EB5AA-0FE4-4FB4-8325-766E28246B0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386F31EA-C6D3-42CF-8FDB-0DB070DCB900}"/>
              </a:ext>
            </a:extLst>
          </p:cNvPr>
          <p:cNvSpPr>
            <a:spLocks noGrp="1"/>
          </p:cNvSpPr>
          <p:nvPr>
            <p:ph type="sldNum" sz="quarter" idx="12"/>
          </p:nvPr>
        </p:nvSpPr>
        <p:spPr/>
        <p:txBody>
          <a:bodyPr/>
          <a:lstStyle/>
          <a:p>
            <a:fld id="{5FA48C45-9521-491C-91CF-B3D0F067F577}" type="slidenum">
              <a:rPr lang="en-IN" smtClean="0"/>
              <a:t>73</a:t>
            </a:fld>
            <a:endParaRPr lang="en-IN"/>
          </a:p>
        </p:txBody>
      </p:sp>
      <p:sp>
        <p:nvSpPr>
          <p:cNvPr id="8" name="Rectangle 7">
            <a:extLst>
              <a:ext uri="{FF2B5EF4-FFF2-40B4-BE49-F238E27FC236}">
                <a16:creationId xmlns:a16="http://schemas.microsoft.com/office/drawing/2014/main" id="{29200F77-2BD2-4E0D-A7A1-A377E3C6EF2F}"/>
              </a:ext>
            </a:extLst>
          </p:cNvPr>
          <p:cNvSpPr/>
          <p:nvPr/>
        </p:nvSpPr>
        <p:spPr>
          <a:xfrm>
            <a:off x="5781675" y="136525"/>
            <a:ext cx="6096000" cy="3046988"/>
          </a:xfrm>
          <a:prstGeom prst="rect">
            <a:avLst/>
          </a:prstGeom>
        </p:spPr>
        <p:txBody>
          <a:bodyPr>
            <a:spAutoFit/>
          </a:bodyPr>
          <a:lstStyle/>
          <a:p>
            <a:r>
              <a:rPr lang="en-IN" sz="2400" dirty="0">
                <a:latin typeface="Times New Roman" panose="02020603050405020304" pitchFamily="18" charset="0"/>
                <a:cs typeface="Times New Roman" panose="02020603050405020304" pitchFamily="18" charset="0"/>
              </a:rPr>
              <a:t>class Test extends Parent1, Parent2 </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public static void main(String </a:t>
            </a:r>
            <a:r>
              <a:rPr lang="en-IN" sz="2400" dirty="0" err="1">
                <a:latin typeface="Times New Roman" panose="02020603050405020304" pitchFamily="18" charset="0"/>
                <a:cs typeface="Times New Roman" panose="02020603050405020304" pitchFamily="18" charset="0"/>
              </a:rPr>
              <a:t>args</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 </a:t>
            </a:r>
          </a:p>
          <a:p>
            <a:r>
              <a:rPr lang="en-IN" sz="2400" dirty="0">
                <a:latin typeface="Times New Roman" panose="02020603050405020304" pitchFamily="18" charset="0"/>
                <a:cs typeface="Times New Roman" panose="02020603050405020304" pitchFamily="18" charset="0"/>
              </a:rPr>
              <a:t>       Test t = new Test(); </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t.fun</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 </a:t>
            </a:r>
          </a:p>
          <a:p>
            <a:r>
              <a:rPr lang="en-IN" sz="2400" dirty="0">
                <a:latin typeface="Times New Roman" panose="02020603050405020304" pitchFamily="18" charset="0"/>
                <a:cs typeface="Times New Roman" panose="02020603050405020304" pitchFamily="18" charset="0"/>
              </a:rPr>
              <a:t>}</a:t>
            </a:r>
            <a:endParaRPr lang="en-IN" sz="2400" dirty="0"/>
          </a:p>
        </p:txBody>
      </p:sp>
    </p:spTree>
    <p:extLst>
      <p:ext uri="{BB962C8B-B14F-4D97-AF65-F5344CB8AC3E}">
        <p14:creationId xmlns:p14="http://schemas.microsoft.com/office/powerpoint/2010/main" val="31804639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38C5A6-F352-4C3D-B11F-C9B9A47165BF}"/>
              </a:ext>
            </a:extLst>
          </p:cNvPr>
          <p:cNvSpPr>
            <a:spLocks noGrp="1"/>
          </p:cNvSpPr>
          <p:nvPr>
            <p:ph idx="1"/>
          </p:nvPr>
        </p:nvSpPr>
        <p:spPr>
          <a:xfrm>
            <a:off x="328613" y="257175"/>
            <a:ext cx="11025187" cy="5919788"/>
          </a:xfrm>
        </p:spPr>
        <p:txBody>
          <a:bodyPr>
            <a:noAutofit/>
          </a:bodyPr>
          <a:lstStyle/>
          <a:p>
            <a:pPr marL="0" indent="0">
              <a:buNone/>
            </a:pPr>
            <a:r>
              <a:rPr lang="en-US" sz="2400" b="1" i="1" dirty="0">
                <a:latin typeface="Times New Roman" panose="02020603050405020304" pitchFamily="18" charset="0"/>
                <a:cs typeface="Times New Roman" panose="02020603050405020304" pitchFamily="18" charset="0"/>
              </a:rPr>
              <a:t>java supports multiple inheritance using interfaces not classes.</a:t>
            </a:r>
          </a:p>
          <a:p>
            <a:pPr marL="0" indent="0">
              <a:spcBef>
                <a:spcPts val="0"/>
              </a:spcBef>
              <a:buNone/>
            </a:pPr>
            <a:endParaRPr lang="en-IN" sz="2400" dirty="0">
              <a:latin typeface="Times New Roman" panose="02020603050405020304" pitchFamily="18" charset="0"/>
              <a:cs typeface="Times New Roman" panose="02020603050405020304" pitchFamily="18" charset="0"/>
            </a:endParaRPr>
          </a:p>
          <a:p>
            <a:pPr marL="0" indent="0">
              <a:spcBef>
                <a:spcPts val="0"/>
              </a:spcBef>
              <a:buNone/>
            </a:pPr>
            <a:r>
              <a:rPr lang="en-IN" sz="2400" dirty="0">
                <a:latin typeface="Times New Roman" panose="02020603050405020304" pitchFamily="18" charset="0"/>
                <a:cs typeface="Times New Roman" panose="02020603050405020304" pitchFamily="18" charset="0"/>
              </a:rPr>
              <a:t>class </a:t>
            </a:r>
            <a:r>
              <a:rPr lang="en-IN" sz="2400" dirty="0" err="1">
                <a:latin typeface="Times New Roman" panose="02020603050405020304" pitchFamily="18" charset="0"/>
                <a:cs typeface="Times New Roman" panose="02020603050405020304" pitchFamily="18" charset="0"/>
              </a:rPr>
              <a:t>Color</a:t>
            </a:r>
            <a:endParaRPr lang="en-IN" sz="2400" dirty="0">
              <a:latin typeface="Times New Roman" panose="02020603050405020304" pitchFamily="18" charset="0"/>
              <a:cs typeface="Times New Roman" panose="02020603050405020304" pitchFamily="18" charset="0"/>
            </a:endParaRPr>
          </a:p>
          <a:p>
            <a:pPr marL="0" indent="0">
              <a:spcBef>
                <a:spcPts val="0"/>
              </a:spcBef>
              <a:buNone/>
            </a:pPr>
            <a:r>
              <a:rPr lang="en-IN" sz="2400" dirty="0">
                <a:latin typeface="Times New Roman" panose="02020603050405020304" pitchFamily="18" charset="0"/>
                <a:cs typeface="Times New Roman" panose="02020603050405020304" pitchFamily="18" charset="0"/>
              </a:rPr>
              <a:t>{</a:t>
            </a:r>
          </a:p>
          <a:p>
            <a:pPr marL="0" indent="0">
              <a:spcBef>
                <a:spcPts val="0"/>
              </a:spcBef>
              <a:buNone/>
            </a:pPr>
            <a:r>
              <a:rPr lang="en-IN" sz="2400" dirty="0">
                <a:latin typeface="Times New Roman" panose="02020603050405020304" pitchFamily="18" charset="0"/>
                <a:cs typeface="Times New Roman" panose="02020603050405020304" pitchFamily="18" charset="0"/>
              </a:rPr>
              <a:t>	public void red()</a:t>
            </a:r>
          </a:p>
          <a:p>
            <a:pPr marL="0" indent="0">
              <a:spcBef>
                <a:spcPts val="0"/>
              </a:spcBef>
              <a:buNone/>
            </a:pPr>
            <a:r>
              <a:rPr lang="en-IN" sz="2400" dirty="0">
                <a:latin typeface="Times New Roman" panose="02020603050405020304" pitchFamily="18" charset="0"/>
                <a:cs typeface="Times New Roman" panose="02020603050405020304" pitchFamily="18" charset="0"/>
              </a:rPr>
              <a:t>	{</a:t>
            </a:r>
          </a:p>
          <a:p>
            <a:pPr marL="0" indent="0">
              <a:spcBef>
                <a:spcPts val="0"/>
              </a:spcBef>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Red");</a:t>
            </a:r>
          </a:p>
          <a:p>
            <a:pPr marL="0" indent="0">
              <a:spcBef>
                <a:spcPts val="0"/>
              </a:spcBef>
              <a:buNone/>
            </a:pPr>
            <a:r>
              <a:rPr lang="en-IN" sz="2400" dirty="0">
                <a:latin typeface="Times New Roman" panose="02020603050405020304" pitchFamily="18" charset="0"/>
                <a:cs typeface="Times New Roman" panose="02020603050405020304" pitchFamily="18" charset="0"/>
              </a:rPr>
              <a:t>	}</a:t>
            </a:r>
          </a:p>
          <a:p>
            <a:pPr marL="0" indent="0">
              <a:spcBef>
                <a:spcPts val="0"/>
              </a:spcBef>
              <a:buNone/>
            </a:pPr>
            <a:r>
              <a:rPr lang="en-IN" sz="2400" dirty="0">
                <a:latin typeface="Times New Roman" panose="02020603050405020304" pitchFamily="18" charset="0"/>
                <a:cs typeface="Times New Roman" panose="02020603050405020304" pitchFamily="18" charset="0"/>
              </a:rPr>
              <a:t>}</a:t>
            </a:r>
          </a:p>
          <a:p>
            <a:pPr marL="0" indent="0">
              <a:spcBef>
                <a:spcPts val="0"/>
              </a:spcBef>
              <a:buNone/>
            </a:pPr>
            <a:r>
              <a:rPr lang="en-IN" sz="2400" dirty="0">
                <a:latin typeface="Times New Roman" panose="02020603050405020304" pitchFamily="18" charset="0"/>
                <a:cs typeface="Times New Roman" panose="02020603050405020304" pitchFamily="18" charset="0"/>
              </a:rPr>
              <a:t>interface </a:t>
            </a:r>
            <a:r>
              <a:rPr lang="en-IN" sz="2400" dirty="0" err="1">
                <a:latin typeface="Times New Roman" panose="02020603050405020304" pitchFamily="18" charset="0"/>
                <a:cs typeface="Times New Roman" panose="02020603050405020304" pitchFamily="18" charset="0"/>
              </a:rPr>
              <a:t>IFlyable</a:t>
            </a:r>
            <a:endParaRPr lang="en-IN" sz="2400" dirty="0">
              <a:latin typeface="Times New Roman" panose="02020603050405020304" pitchFamily="18" charset="0"/>
              <a:cs typeface="Times New Roman" panose="02020603050405020304" pitchFamily="18" charset="0"/>
            </a:endParaRPr>
          </a:p>
          <a:p>
            <a:pPr marL="0" indent="0">
              <a:spcBef>
                <a:spcPts val="0"/>
              </a:spcBef>
              <a:buNone/>
            </a:pPr>
            <a:r>
              <a:rPr lang="en-IN" sz="2400" dirty="0">
                <a:latin typeface="Times New Roman" panose="02020603050405020304" pitchFamily="18" charset="0"/>
                <a:cs typeface="Times New Roman" panose="02020603050405020304" pitchFamily="18" charset="0"/>
              </a:rPr>
              <a:t>{</a:t>
            </a:r>
          </a:p>
          <a:p>
            <a:pPr marL="0" indent="0">
              <a:spcBef>
                <a:spcPts val="0"/>
              </a:spcBef>
              <a:buNone/>
            </a:pPr>
            <a:r>
              <a:rPr lang="en-IN" sz="2400" dirty="0">
                <a:latin typeface="Times New Roman" panose="02020603050405020304" pitchFamily="18" charset="0"/>
                <a:cs typeface="Times New Roman" panose="02020603050405020304" pitchFamily="18" charset="0"/>
              </a:rPr>
              <a:t>     void fly();</a:t>
            </a:r>
          </a:p>
          <a:p>
            <a:pPr marL="0" indent="0">
              <a:spcBef>
                <a:spcPts val="0"/>
              </a:spcBef>
              <a:buNone/>
            </a:pPr>
            <a:r>
              <a:rPr lang="en-IN" sz="2400" dirty="0">
                <a:latin typeface="Times New Roman" panose="02020603050405020304" pitchFamily="18" charset="0"/>
                <a:cs typeface="Times New Roman" panose="02020603050405020304" pitchFamily="18" charset="0"/>
              </a:rPr>
              <a:t>}</a:t>
            </a:r>
          </a:p>
          <a:p>
            <a:pPr marL="0" indent="0">
              <a:spcBef>
                <a:spcPts val="0"/>
              </a:spcBef>
              <a:buNone/>
            </a:pPr>
            <a:r>
              <a:rPr lang="en-IN" sz="2400" dirty="0">
                <a:latin typeface="Times New Roman" panose="02020603050405020304" pitchFamily="18" charset="0"/>
                <a:cs typeface="Times New Roman" panose="02020603050405020304" pitchFamily="18" charset="0"/>
              </a:rPr>
              <a:t>interface </a:t>
            </a:r>
            <a:r>
              <a:rPr lang="en-IN" sz="2400" dirty="0" err="1">
                <a:latin typeface="Times New Roman" panose="02020603050405020304" pitchFamily="18" charset="0"/>
                <a:cs typeface="Times New Roman" panose="02020603050405020304" pitchFamily="18" charset="0"/>
              </a:rPr>
              <a:t>IEatable</a:t>
            </a:r>
            <a:endParaRPr lang="en-IN" sz="2400" dirty="0">
              <a:latin typeface="Times New Roman" panose="02020603050405020304" pitchFamily="18" charset="0"/>
              <a:cs typeface="Times New Roman" panose="02020603050405020304" pitchFamily="18" charset="0"/>
            </a:endParaRPr>
          </a:p>
          <a:p>
            <a:pPr marL="0" indent="0">
              <a:spcBef>
                <a:spcPts val="0"/>
              </a:spcBef>
              <a:buNone/>
            </a:pPr>
            <a:r>
              <a:rPr lang="en-IN" sz="2400" dirty="0">
                <a:latin typeface="Times New Roman" panose="02020603050405020304" pitchFamily="18" charset="0"/>
                <a:cs typeface="Times New Roman" panose="02020603050405020304" pitchFamily="18" charset="0"/>
              </a:rPr>
              <a:t>{</a:t>
            </a:r>
          </a:p>
          <a:p>
            <a:pPr marL="0" indent="0">
              <a:spcBef>
                <a:spcPts val="0"/>
              </a:spcBef>
              <a:buNone/>
            </a:pPr>
            <a:r>
              <a:rPr lang="en-IN" sz="2400" dirty="0">
                <a:latin typeface="Times New Roman" panose="02020603050405020304" pitchFamily="18" charset="0"/>
                <a:cs typeface="Times New Roman" panose="02020603050405020304" pitchFamily="18" charset="0"/>
              </a:rPr>
              <a:t>    void eat();</a:t>
            </a:r>
          </a:p>
          <a:p>
            <a:pPr marL="0" indent="0">
              <a:spcBef>
                <a:spcPts val="0"/>
              </a:spcBef>
              <a:buNone/>
            </a:pPr>
            <a:r>
              <a:rPr lang="en-IN" sz="2400" dirty="0">
                <a:latin typeface="Times New Roman" panose="02020603050405020304" pitchFamily="18" charset="0"/>
                <a:cs typeface="Times New Roman" panose="02020603050405020304" pitchFamily="18" charset="0"/>
              </a:rPr>
              <a:t>}</a:t>
            </a:r>
          </a:p>
        </p:txBody>
      </p:sp>
      <p:sp>
        <p:nvSpPr>
          <p:cNvPr id="4" name="Footer Placeholder 3">
            <a:extLst>
              <a:ext uri="{FF2B5EF4-FFF2-40B4-BE49-F238E27FC236}">
                <a16:creationId xmlns:a16="http://schemas.microsoft.com/office/drawing/2014/main" id="{874B0662-3BA7-481D-979B-39665B889409}"/>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3918EBB0-3461-4DDA-B39D-27DFB791440C}"/>
              </a:ext>
            </a:extLst>
          </p:cNvPr>
          <p:cNvSpPr>
            <a:spLocks noGrp="1"/>
          </p:cNvSpPr>
          <p:nvPr>
            <p:ph type="sldNum" sz="quarter" idx="12"/>
          </p:nvPr>
        </p:nvSpPr>
        <p:spPr/>
        <p:txBody>
          <a:bodyPr/>
          <a:lstStyle/>
          <a:p>
            <a:fld id="{5FA48C45-9521-491C-91CF-B3D0F067F577}" type="slidenum">
              <a:rPr lang="en-IN" smtClean="0"/>
              <a:t>74</a:t>
            </a:fld>
            <a:endParaRPr lang="en-IN"/>
          </a:p>
        </p:txBody>
      </p:sp>
    </p:spTree>
    <p:extLst>
      <p:ext uri="{BB962C8B-B14F-4D97-AF65-F5344CB8AC3E}">
        <p14:creationId xmlns:p14="http://schemas.microsoft.com/office/powerpoint/2010/main" val="8319492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922571-8B5E-4934-8084-B7732A418E2B}"/>
              </a:ext>
            </a:extLst>
          </p:cNvPr>
          <p:cNvSpPr>
            <a:spLocks noGrp="1"/>
          </p:cNvSpPr>
          <p:nvPr>
            <p:ph idx="1"/>
          </p:nvPr>
        </p:nvSpPr>
        <p:spPr>
          <a:xfrm>
            <a:off x="838200" y="271463"/>
            <a:ext cx="10515600" cy="5905500"/>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class Bird extends </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implements </a:t>
            </a:r>
            <a:r>
              <a:rPr lang="en-IN" sz="2400" dirty="0" err="1">
                <a:latin typeface="Times New Roman" panose="02020603050405020304" pitchFamily="18" charset="0"/>
                <a:cs typeface="Times New Roman" panose="02020603050405020304" pitchFamily="18" charset="0"/>
              </a:rPr>
              <a:t>IFlyable,IEatable</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    //Implement method of interfaces</a:t>
            </a:r>
          </a:p>
          <a:p>
            <a:pPr marL="0" indent="0">
              <a:buNone/>
            </a:pPr>
            <a:r>
              <a:rPr lang="en-IN" sz="2400" dirty="0">
                <a:latin typeface="Times New Roman" panose="02020603050405020304" pitchFamily="18" charset="0"/>
                <a:cs typeface="Times New Roman" panose="02020603050405020304" pitchFamily="18" charset="0"/>
              </a:rPr>
              <a:t>	public void fly()</a:t>
            </a:r>
          </a:p>
          <a:p>
            <a:pPr marL="0" indent="0">
              <a:buNone/>
            </a:pP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("Bird flying");</a:t>
            </a:r>
          </a:p>
          <a:p>
            <a:pPr marL="0" indent="0">
              <a:buNone/>
            </a:pP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public void eat()</a:t>
            </a:r>
          </a:p>
          <a:p>
            <a:pPr marL="0" indent="0">
              <a:buNone/>
            </a:pP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("Bird eats");</a:t>
            </a:r>
          </a:p>
          <a:p>
            <a:pPr marL="0" indent="0">
              <a:buNone/>
            </a:pP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//It can have more own methods.</a:t>
            </a:r>
          </a:p>
          <a:p>
            <a:pPr marL="0" indent="0">
              <a:buNone/>
            </a:pPr>
            <a:r>
              <a:rPr lang="en-IN" sz="2400" dirty="0">
                <a:latin typeface="Times New Roman" panose="02020603050405020304" pitchFamily="18" charset="0"/>
                <a:cs typeface="Times New Roman" panose="02020603050405020304" pitchFamily="18" charset="0"/>
              </a:rPr>
              <a:t>}</a:t>
            </a:r>
          </a:p>
        </p:txBody>
      </p:sp>
      <p:sp>
        <p:nvSpPr>
          <p:cNvPr id="4" name="Footer Placeholder 3">
            <a:extLst>
              <a:ext uri="{FF2B5EF4-FFF2-40B4-BE49-F238E27FC236}">
                <a16:creationId xmlns:a16="http://schemas.microsoft.com/office/drawing/2014/main" id="{905BB62C-E663-47B9-B95A-7A0F2D39E2EE}"/>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625AB1A7-8366-4716-8F27-75FFCEA7C666}"/>
              </a:ext>
            </a:extLst>
          </p:cNvPr>
          <p:cNvSpPr>
            <a:spLocks noGrp="1"/>
          </p:cNvSpPr>
          <p:nvPr>
            <p:ph type="sldNum" sz="quarter" idx="12"/>
          </p:nvPr>
        </p:nvSpPr>
        <p:spPr/>
        <p:txBody>
          <a:bodyPr/>
          <a:lstStyle/>
          <a:p>
            <a:fld id="{5FA48C45-9521-491C-91CF-B3D0F067F577}" type="slidenum">
              <a:rPr lang="en-IN" smtClean="0"/>
              <a:t>75</a:t>
            </a:fld>
            <a:endParaRPr lang="en-IN"/>
          </a:p>
        </p:txBody>
      </p:sp>
    </p:spTree>
    <p:extLst>
      <p:ext uri="{BB962C8B-B14F-4D97-AF65-F5344CB8AC3E}">
        <p14:creationId xmlns:p14="http://schemas.microsoft.com/office/powerpoint/2010/main" val="5984801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878D01-7AD2-45A9-B37A-3123CDF8BE49}"/>
              </a:ext>
            </a:extLst>
          </p:cNvPr>
          <p:cNvSpPr>
            <a:spLocks noGrp="1"/>
          </p:cNvSpPr>
          <p:nvPr>
            <p:ph idx="1"/>
          </p:nvPr>
        </p:nvSpPr>
        <p:spPr>
          <a:xfrm>
            <a:off x="285750" y="257175"/>
            <a:ext cx="11068050" cy="591978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public class Program </a:t>
            </a:r>
          </a:p>
          <a:p>
            <a:pPr marL="0" indent="0">
              <a:buNone/>
            </a:pP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public static void main(String[] </a:t>
            </a:r>
            <a:r>
              <a:rPr lang="en-US" sz="2400" dirty="0" err="1">
                <a:latin typeface="Times New Roman" panose="02020603050405020304" pitchFamily="18" charset="0"/>
                <a:cs typeface="Times New Roman" panose="02020603050405020304" pitchFamily="18" charset="0"/>
              </a:rPr>
              <a:t>args</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Bird b = new Bird();</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b.eat</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b.fly</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b.red</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1141F74-32C9-4786-8A8B-556263C07F28}"/>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2BC787DA-F2AF-4B9E-B825-D003931CCAF6}"/>
              </a:ext>
            </a:extLst>
          </p:cNvPr>
          <p:cNvSpPr>
            <a:spLocks noGrp="1"/>
          </p:cNvSpPr>
          <p:nvPr>
            <p:ph type="sldNum" sz="quarter" idx="12"/>
          </p:nvPr>
        </p:nvSpPr>
        <p:spPr/>
        <p:txBody>
          <a:bodyPr/>
          <a:lstStyle/>
          <a:p>
            <a:fld id="{5FA48C45-9521-491C-91CF-B3D0F067F577}" type="slidenum">
              <a:rPr lang="en-IN" smtClean="0"/>
              <a:t>76</a:t>
            </a:fld>
            <a:endParaRPr lang="en-IN"/>
          </a:p>
        </p:txBody>
      </p:sp>
    </p:spTree>
    <p:extLst>
      <p:ext uri="{BB962C8B-B14F-4D97-AF65-F5344CB8AC3E}">
        <p14:creationId xmlns:p14="http://schemas.microsoft.com/office/powerpoint/2010/main" val="39637209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682A39-CA25-4270-BD51-5FE991B2699B}"/>
              </a:ext>
            </a:extLst>
          </p:cNvPr>
          <p:cNvSpPr>
            <a:spLocks noGrp="1"/>
          </p:cNvSpPr>
          <p:nvPr>
            <p:ph idx="1"/>
          </p:nvPr>
        </p:nvSpPr>
        <p:spPr>
          <a:xfrm>
            <a:off x="328614" y="136525"/>
            <a:ext cx="6915150" cy="6040438"/>
          </a:xfrm>
        </p:spPr>
        <p:txBody>
          <a:bodyPr>
            <a:noAutofit/>
          </a:bodyPr>
          <a:lstStyle/>
          <a:p>
            <a:pPr marL="0" indent="0">
              <a:spcBef>
                <a:spcPts val="0"/>
              </a:spcBef>
              <a:buNone/>
            </a:pPr>
            <a:r>
              <a:rPr lang="en-IN" sz="2400" b="1" dirty="0"/>
              <a:t>Hierarchical Inheritance</a:t>
            </a:r>
          </a:p>
          <a:p>
            <a:pPr marL="0" indent="0">
              <a:spcBef>
                <a:spcPts val="0"/>
              </a:spcBef>
              <a:buNone/>
            </a:pPr>
            <a:endParaRPr lang="en-IN" sz="2400" dirty="0"/>
          </a:p>
          <a:p>
            <a:pPr marL="0" indent="0">
              <a:spcBef>
                <a:spcPts val="0"/>
              </a:spcBef>
              <a:buNone/>
            </a:pPr>
            <a:r>
              <a:rPr lang="en-IN" sz="2400" b="1" dirty="0">
                <a:latin typeface="Times New Roman" panose="02020603050405020304" pitchFamily="18" charset="0"/>
                <a:cs typeface="Times New Roman" panose="02020603050405020304" pitchFamily="18" charset="0"/>
              </a:rPr>
              <a:t>class</a:t>
            </a:r>
            <a:r>
              <a:rPr lang="en-IN" sz="2400" dirty="0">
                <a:latin typeface="Times New Roman" panose="02020603050405020304" pitchFamily="18" charset="0"/>
                <a:cs typeface="Times New Roman" panose="02020603050405020304" pitchFamily="18" charset="0"/>
              </a:rPr>
              <a:t> Animal</a:t>
            </a:r>
          </a:p>
          <a:p>
            <a:pPr marL="0" indent="0">
              <a:spcBef>
                <a:spcPts val="0"/>
              </a:spcBef>
              <a:buNone/>
            </a:pPr>
            <a:r>
              <a:rPr lang="en-IN" sz="2400" dirty="0">
                <a:latin typeface="Times New Roman" panose="02020603050405020304" pitchFamily="18" charset="0"/>
                <a:cs typeface="Times New Roman" panose="02020603050405020304" pitchFamily="18" charset="0"/>
              </a:rPr>
              <a:t>{  </a:t>
            </a:r>
          </a:p>
          <a:p>
            <a:pPr marL="0" indent="0">
              <a:spcBef>
                <a:spcPts val="0"/>
              </a:spcBef>
              <a:buNone/>
            </a:pPr>
            <a:r>
              <a:rPr lang="en-IN" sz="2400" b="1" dirty="0">
                <a:latin typeface="Times New Roman" panose="02020603050405020304" pitchFamily="18" charset="0"/>
                <a:cs typeface="Times New Roman" panose="02020603050405020304" pitchFamily="18" charset="0"/>
              </a:rPr>
              <a:t>	void</a:t>
            </a:r>
            <a:r>
              <a:rPr lang="en-IN" sz="2400" dirty="0">
                <a:latin typeface="Times New Roman" panose="02020603050405020304" pitchFamily="18" charset="0"/>
                <a:cs typeface="Times New Roman" panose="02020603050405020304" pitchFamily="18" charset="0"/>
              </a:rPr>
              <a:t> eat()</a:t>
            </a:r>
          </a:p>
          <a:p>
            <a:pPr marL="0" indent="0">
              <a:spcBef>
                <a:spcPts val="0"/>
              </a:spcBef>
              <a:buNone/>
            </a:pPr>
            <a:r>
              <a:rPr lang="en-IN" sz="2400" dirty="0">
                <a:latin typeface="Times New Roman" panose="02020603050405020304" pitchFamily="18" charset="0"/>
                <a:cs typeface="Times New Roman" panose="02020603050405020304" pitchFamily="18" charset="0"/>
              </a:rPr>
              <a:t>	{</a:t>
            </a:r>
          </a:p>
          <a:p>
            <a:pPr marL="0" indent="0">
              <a:spcBef>
                <a:spcPts val="0"/>
              </a:spcBef>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("eating...");}  </a:t>
            </a:r>
          </a:p>
          <a:p>
            <a:pPr marL="0" indent="0">
              <a:spcBef>
                <a:spcPts val="0"/>
              </a:spcBef>
              <a:buNone/>
            </a:pPr>
            <a:r>
              <a:rPr lang="en-IN" sz="2400" dirty="0">
                <a:latin typeface="Times New Roman" panose="02020603050405020304" pitchFamily="18" charset="0"/>
                <a:cs typeface="Times New Roman" panose="02020603050405020304" pitchFamily="18" charset="0"/>
              </a:rPr>
              <a:t>	}  </a:t>
            </a:r>
          </a:p>
          <a:p>
            <a:pPr marL="0" indent="0">
              <a:spcBef>
                <a:spcPts val="0"/>
              </a:spcBef>
              <a:buNone/>
            </a:pPr>
            <a:r>
              <a:rPr lang="en-IN" sz="2400" b="1" dirty="0">
                <a:latin typeface="Times New Roman" panose="02020603050405020304" pitchFamily="18" charset="0"/>
                <a:cs typeface="Times New Roman" panose="02020603050405020304" pitchFamily="18" charset="0"/>
              </a:rPr>
              <a:t>	class</a:t>
            </a:r>
            <a:r>
              <a:rPr lang="en-IN" sz="2400" dirty="0">
                <a:latin typeface="Times New Roman" panose="02020603050405020304" pitchFamily="18" charset="0"/>
                <a:cs typeface="Times New Roman" panose="02020603050405020304" pitchFamily="18" charset="0"/>
              </a:rPr>
              <a:t> Dog </a:t>
            </a:r>
            <a:r>
              <a:rPr lang="en-IN" sz="2400" b="1" dirty="0">
                <a:latin typeface="Times New Roman" panose="02020603050405020304" pitchFamily="18" charset="0"/>
                <a:cs typeface="Times New Roman" panose="02020603050405020304" pitchFamily="18" charset="0"/>
              </a:rPr>
              <a:t>extends</a:t>
            </a:r>
            <a:r>
              <a:rPr lang="en-IN" sz="2400" dirty="0">
                <a:latin typeface="Times New Roman" panose="02020603050405020304" pitchFamily="18" charset="0"/>
                <a:cs typeface="Times New Roman" panose="02020603050405020304" pitchFamily="18" charset="0"/>
              </a:rPr>
              <a:t> Animal</a:t>
            </a:r>
          </a:p>
          <a:p>
            <a:pPr marL="0" indent="0">
              <a:spcBef>
                <a:spcPts val="0"/>
              </a:spcBef>
              <a:buNone/>
            </a:pPr>
            <a:r>
              <a:rPr lang="en-IN" sz="2400" dirty="0">
                <a:latin typeface="Times New Roman" panose="02020603050405020304" pitchFamily="18" charset="0"/>
                <a:cs typeface="Times New Roman" panose="02020603050405020304" pitchFamily="18" charset="0"/>
              </a:rPr>
              <a:t>	{ </a:t>
            </a:r>
          </a:p>
          <a:p>
            <a:pPr marL="0" indent="0">
              <a:spcBef>
                <a:spcPts val="0"/>
              </a:spcBef>
              <a:buNone/>
            </a:pPr>
            <a:r>
              <a:rPr lang="en-IN" sz="2400" b="1" dirty="0">
                <a:latin typeface="Times New Roman" panose="02020603050405020304" pitchFamily="18" charset="0"/>
                <a:cs typeface="Times New Roman" panose="02020603050405020304" pitchFamily="18" charset="0"/>
              </a:rPr>
              <a:t>		void</a:t>
            </a:r>
            <a:r>
              <a:rPr lang="en-IN" sz="2400" dirty="0">
                <a:latin typeface="Times New Roman" panose="02020603050405020304" pitchFamily="18" charset="0"/>
                <a:cs typeface="Times New Roman" panose="02020603050405020304" pitchFamily="18" charset="0"/>
              </a:rPr>
              <a:t> bark()</a:t>
            </a:r>
          </a:p>
          <a:p>
            <a:pPr marL="0" indent="0">
              <a:spcBef>
                <a:spcPts val="0"/>
              </a:spcBef>
              <a:buNone/>
            </a:pPr>
            <a:r>
              <a:rPr lang="en-IN" sz="2400" dirty="0">
                <a:latin typeface="Times New Roman" panose="02020603050405020304" pitchFamily="18" charset="0"/>
                <a:cs typeface="Times New Roman" panose="02020603050405020304" pitchFamily="18" charset="0"/>
              </a:rPr>
              <a:t>		{</a:t>
            </a:r>
          </a:p>
          <a:p>
            <a:pPr marL="0" indent="0">
              <a:spcBef>
                <a:spcPts val="0"/>
              </a:spcBef>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("barking...");</a:t>
            </a:r>
          </a:p>
          <a:p>
            <a:pPr marL="0" indent="0">
              <a:spcBef>
                <a:spcPts val="0"/>
              </a:spcBef>
              <a:buNone/>
            </a:pPr>
            <a:r>
              <a:rPr lang="en-IN" sz="2400" dirty="0">
                <a:latin typeface="Times New Roman" panose="02020603050405020304" pitchFamily="18" charset="0"/>
                <a:cs typeface="Times New Roman" panose="02020603050405020304" pitchFamily="18" charset="0"/>
              </a:rPr>
              <a:t>		}  </a:t>
            </a:r>
          </a:p>
          <a:p>
            <a:pPr marL="0" indent="0">
              <a:spcBef>
                <a:spcPts val="0"/>
              </a:spcBef>
              <a:buNone/>
            </a:pPr>
            <a:r>
              <a:rPr lang="en-IN" sz="2400" dirty="0">
                <a:latin typeface="Times New Roman" panose="02020603050405020304" pitchFamily="18" charset="0"/>
                <a:cs typeface="Times New Roman" panose="02020603050405020304" pitchFamily="18" charset="0"/>
              </a:rPr>
              <a:t>	}  </a:t>
            </a:r>
          </a:p>
          <a:p>
            <a:pPr marL="0" indent="0">
              <a:spcBef>
                <a:spcPts val="0"/>
              </a:spcBef>
              <a:buNone/>
            </a:pPr>
            <a:r>
              <a:rPr lang="en-IN" sz="2400" dirty="0">
                <a:latin typeface="Times New Roman" panose="02020603050405020304" pitchFamily="18" charset="0"/>
                <a:cs typeface="Times New Roman" panose="02020603050405020304" pitchFamily="18" charset="0"/>
              </a:rPr>
              <a:t>}</a:t>
            </a:r>
          </a:p>
          <a:p>
            <a:pPr marL="0" indent="0">
              <a:spcBef>
                <a:spcPts val="0"/>
              </a:spcBef>
              <a:buNone/>
            </a:pPr>
            <a:endParaRPr lang="en-IN" sz="2400" dirty="0"/>
          </a:p>
        </p:txBody>
      </p:sp>
      <p:sp>
        <p:nvSpPr>
          <p:cNvPr id="4" name="Footer Placeholder 3">
            <a:extLst>
              <a:ext uri="{FF2B5EF4-FFF2-40B4-BE49-F238E27FC236}">
                <a16:creationId xmlns:a16="http://schemas.microsoft.com/office/drawing/2014/main" id="{4F09E844-4541-4F6A-9473-AB917393F1A5}"/>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F054AB67-375E-454A-A97C-492259B039A1}"/>
              </a:ext>
            </a:extLst>
          </p:cNvPr>
          <p:cNvSpPr>
            <a:spLocks noGrp="1"/>
          </p:cNvSpPr>
          <p:nvPr>
            <p:ph type="sldNum" sz="quarter" idx="12"/>
          </p:nvPr>
        </p:nvSpPr>
        <p:spPr/>
        <p:txBody>
          <a:bodyPr/>
          <a:lstStyle/>
          <a:p>
            <a:fld id="{5FA48C45-9521-491C-91CF-B3D0F067F577}" type="slidenum">
              <a:rPr lang="en-IN" smtClean="0"/>
              <a:t>77</a:t>
            </a:fld>
            <a:endParaRPr lang="en-IN"/>
          </a:p>
        </p:txBody>
      </p:sp>
      <p:sp>
        <p:nvSpPr>
          <p:cNvPr id="6" name="Rectangle 5">
            <a:extLst>
              <a:ext uri="{FF2B5EF4-FFF2-40B4-BE49-F238E27FC236}">
                <a16:creationId xmlns:a16="http://schemas.microsoft.com/office/drawing/2014/main" id="{359BE9FF-F74C-4D57-B1C3-2DF9F27C5CC7}"/>
              </a:ext>
            </a:extLst>
          </p:cNvPr>
          <p:cNvSpPr/>
          <p:nvPr/>
        </p:nvSpPr>
        <p:spPr>
          <a:xfrm>
            <a:off x="7091362" y="136525"/>
            <a:ext cx="4910138" cy="5324535"/>
          </a:xfrm>
          <a:prstGeom prst="rect">
            <a:avLst/>
          </a:prstGeom>
        </p:spPr>
        <p:txBody>
          <a:bodyPr wrap="square">
            <a:spAutoFit/>
          </a:bodyPr>
          <a:lstStyle/>
          <a:p>
            <a:r>
              <a:rPr lang="en-IN" sz="2000" b="1" dirty="0">
                <a:latin typeface="Times New Roman" panose="02020603050405020304" pitchFamily="18" charset="0"/>
                <a:cs typeface="Times New Roman" panose="02020603050405020304" pitchFamily="18" charset="0"/>
              </a:rPr>
              <a:t>class</a:t>
            </a:r>
            <a:r>
              <a:rPr lang="en-IN" sz="2000" dirty="0">
                <a:latin typeface="Times New Roman" panose="02020603050405020304" pitchFamily="18" charset="0"/>
                <a:cs typeface="Times New Roman" panose="02020603050405020304" pitchFamily="18" charset="0"/>
              </a:rPr>
              <a:t> Cat </a:t>
            </a:r>
            <a:r>
              <a:rPr lang="en-IN" sz="2000" b="1" dirty="0">
                <a:latin typeface="Times New Roman" panose="02020603050405020304" pitchFamily="18" charset="0"/>
                <a:cs typeface="Times New Roman" panose="02020603050405020304" pitchFamily="18" charset="0"/>
              </a:rPr>
              <a:t>extends</a:t>
            </a:r>
            <a:r>
              <a:rPr lang="en-IN" sz="2000" dirty="0">
                <a:latin typeface="Times New Roman" panose="02020603050405020304" pitchFamily="18" charset="0"/>
                <a:cs typeface="Times New Roman" panose="02020603050405020304" pitchFamily="18" charset="0"/>
              </a:rPr>
              <a:t> Animal</a:t>
            </a:r>
          </a:p>
          <a:p>
            <a:r>
              <a:rPr lang="en-IN" sz="2000" dirty="0">
                <a:latin typeface="Times New Roman" panose="02020603050405020304" pitchFamily="18" charset="0"/>
                <a:cs typeface="Times New Roman" panose="02020603050405020304" pitchFamily="18" charset="0"/>
              </a:rPr>
              <a:t>{  </a:t>
            </a:r>
          </a:p>
          <a:p>
            <a:r>
              <a:rPr lang="en-IN" sz="2000" b="1" dirty="0">
                <a:latin typeface="Times New Roman" panose="02020603050405020304" pitchFamily="18" charset="0"/>
                <a:cs typeface="Times New Roman" panose="02020603050405020304" pitchFamily="18" charset="0"/>
              </a:rPr>
              <a:t>	void</a:t>
            </a:r>
            <a:r>
              <a:rPr lang="en-IN" sz="2000" dirty="0">
                <a:latin typeface="Times New Roman" panose="02020603050405020304" pitchFamily="18" charset="0"/>
                <a:cs typeface="Times New Roman" panose="02020603050405020304" pitchFamily="18" charset="0"/>
              </a:rPr>
              <a:t> meow()</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("meowing...");</a:t>
            </a:r>
          </a:p>
          <a:p>
            <a:r>
              <a:rPr lang="en-IN" sz="2000" dirty="0">
                <a:latin typeface="Times New Roman" panose="02020603050405020304" pitchFamily="18" charset="0"/>
                <a:cs typeface="Times New Roman" panose="02020603050405020304" pitchFamily="18" charset="0"/>
              </a:rPr>
              <a:t>	}  </a:t>
            </a:r>
          </a:p>
          <a:p>
            <a:r>
              <a:rPr lang="en-IN" sz="2000" dirty="0">
                <a:latin typeface="Times New Roman" panose="02020603050405020304" pitchFamily="18" charset="0"/>
                <a:cs typeface="Times New Roman" panose="02020603050405020304" pitchFamily="18" charset="0"/>
              </a:rPr>
              <a:t>}  </a:t>
            </a:r>
          </a:p>
          <a:p>
            <a:r>
              <a:rPr lang="en-IN" sz="2000" b="1" dirty="0">
                <a:latin typeface="Times New Roman" panose="02020603050405020304" pitchFamily="18" charset="0"/>
                <a:cs typeface="Times New Roman" panose="02020603050405020304" pitchFamily="18" charset="0"/>
              </a:rPr>
              <a:t>class</a:t>
            </a:r>
            <a:r>
              <a:rPr lang="en-IN" sz="2000" dirty="0">
                <a:latin typeface="Times New Roman" panose="02020603050405020304" pitchFamily="18" charset="0"/>
                <a:cs typeface="Times New Roman" panose="02020603050405020304" pitchFamily="18" charset="0"/>
              </a:rPr>
              <a:t> TestInheritance3</a:t>
            </a:r>
          </a:p>
          <a:p>
            <a:r>
              <a:rPr lang="en-IN" sz="2000" dirty="0">
                <a:latin typeface="Times New Roman" panose="02020603050405020304" pitchFamily="18" charset="0"/>
                <a:cs typeface="Times New Roman" panose="02020603050405020304" pitchFamily="18" charset="0"/>
              </a:rPr>
              <a:t>{  </a:t>
            </a:r>
          </a:p>
          <a:p>
            <a:r>
              <a:rPr lang="en-IN" sz="2000" b="1" dirty="0">
                <a:latin typeface="Times New Roman" panose="02020603050405020304" pitchFamily="18" charset="0"/>
                <a:cs typeface="Times New Roman" panose="02020603050405020304" pitchFamily="18" charset="0"/>
              </a:rPr>
              <a:t>             public</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static</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void</a:t>
            </a:r>
            <a:r>
              <a:rPr lang="en-IN" sz="2000" dirty="0">
                <a:latin typeface="Times New Roman" panose="02020603050405020304" pitchFamily="18" charset="0"/>
                <a:cs typeface="Times New Roman" panose="02020603050405020304" pitchFamily="18" charset="0"/>
              </a:rPr>
              <a:t>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  </a:t>
            </a:r>
          </a:p>
          <a:p>
            <a:r>
              <a:rPr lang="en-IN" sz="2000" dirty="0">
                <a:latin typeface="Times New Roman" panose="02020603050405020304" pitchFamily="18" charset="0"/>
                <a:cs typeface="Times New Roman" panose="02020603050405020304" pitchFamily="18" charset="0"/>
              </a:rPr>
              <a:t>		Cat c=</a:t>
            </a:r>
            <a:r>
              <a:rPr lang="en-IN" sz="2000" b="1" dirty="0">
                <a:latin typeface="Times New Roman" panose="02020603050405020304" pitchFamily="18" charset="0"/>
                <a:cs typeface="Times New Roman" panose="02020603050405020304" pitchFamily="18" charset="0"/>
              </a:rPr>
              <a:t>new</a:t>
            </a:r>
            <a:r>
              <a:rPr lang="en-IN" sz="2000" dirty="0">
                <a:latin typeface="Times New Roman" panose="02020603050405020304" pitchFamily="18" charset="0"/>
                <a:cs typeface="Times New Roman" panose="02020603050405020304" pitchFamily="18" charset="0"/>
              </a:rPr>
              <a:t> Cat();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c.meow</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c.eat</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c.bark</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262300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A0615E-9345-402E-93E7-52300EF9AD24}"/>
              </a:ext>
            </a:extLst>
          </p:cNvPr>
          <p:cNvSpPr>
            <a:spLocks noGrp="1"/>
          </p:cNvSpPr>
          <p:nvPr>
            <p:ph idx="1"/>
          </p:nvPr>
        </p:nvSpPr>
        <p:spPr>
          <a:xfrm>
            <a:off x="228600" y="136526"/>
            <a:ext cx="11125200" cy="6584950"/>
          </a:xfrm>
        </p:spPr>
        <p:txBody>
          <a:bodyPr>
            <a:normAutofit fontScale="70000" lnSpcReduction="20000"/>
          </a:bodyPr>
          <a:lstStyle/>
          <a:p>
            <a:pPr marL="0" indent="0" algn="ctr">
              <a:buNone/>
            </a:pPr>
            <a:r>
              <a:rPr lang="en-IN" sz="4000" b="1" dirty="0"/>
              <a:t>Hybrid Inheritance</a:t>
            </a:r>
          </a:p>
          <a:p>
            <a:pPr marL="0" indent="0">
              <a:buNone/>
            </a:pPr>
            <a:r>
              <a:rPr lang="en-IN" sz="3400" dirty="0">
                <a:latin typeface="Times New Roman" panose="02020603050405020304" pitchFamily="18" charset="0"/>
                <a:cs typeface="Times New Roman" panose="02020603050405020304" pitchFamily="18" charset="0"/>
              </a:rPr>
              <a:t>class </a:t>
            </a:r>
            <a:r>
              <a:rPr lang="en-IN" sz="3400" dirty="0" err="1">
                <a:latin typeface="Times New Roman" panose="02020603050405020304" pitchFamily="18" charset="0"/>
                <a:cs typeface="Times New Roman" panose="02020603050405020304" pitchFamily="18" charset="0"/>
              </a:rPr>
              <a:t>GrandParent</a:t>
            </a:r>
            <a:r>
              <a:rPr lang="en-IN" sz="3400" dirty="0">
                <a:latin typeface="Times New Roman" panose="02020603050405020304" pitchFamily="18" charset="0"/>
                <a:cs typeface="Times New Roman" panose="02020603050405020304" pitchFamily="18" charset="0"/>
              </a:rPr>
              <a:t> </a:t>
            </a:r>
          </a:p>
          <a:p>
            <a:pPr marL="0" indent="0">
              <a:buNone/>
            </a:pPr>
            <a:r>
              <a:rPr lang="en-IN" sz="3400" dirty="0">
                <a:latin typeface="Times New Roman" panose="02020603050405020304" pitchFamily="18" charset="0"/>
                <a:cs typeface="Times New Roman" panose="02020603050405020304" pitchFamily="18" charset="0"/>
              </a:rPr>
              <a:t>{ </a:t>
            </a:r>
          </a:p>
          <a:p>
            <a:pPr marL="0" indent="0">
              <a:buNone/>
            </a:pPr>
            <a:r>
              <a:rPr lang="en-IN" sz="3400" dirty="0">
                <a:latin typeface="Times New Roman" panose="02020603050405020304" pitchFamily="18" charset="0"/>
                <a:cs typeface="Times New Roman" panose="02020603050405020304" pitchFamily="18" charset="0"/>
              </a:rPr>
              <a:t>    void fun() </a:t>
            </a:r>
          </a:p>
          <a:p>
            <a:pPr marL="0" indent="0">
              <a:buNone/>
            </a:pPr>
            <a:r>
              <a:rPr lang="en-IN" sz="3400" dirty="0">
                <a:latin typeface="Times New Roman" panose="02020603050405020304" pitchFamily="18" charset="0"/>
                <a:cs typeface="Times New Roman" panose="02020603050405020304" pitchFamily="18" charset="0"/>
              </a:rPr>
              <a:t>    { </a:t>
            </a:r>
          </a:p>
          <a:p>
            <a:pPr marL="0" indent="0">
              <a:buNone/>
            </a:pPr>
            <a:r>
              <a:rPr lang="en-IN" sz="3400" dirty="0">
                <a:latin typeface="Times New Roman" panose="02020603050405020304" pitchFamily="18" charset="0"/>
                <a:cs typeface="Times New Roman" panose="02020603050405020304" pitchFamily="18" charset="0"/>
              </a:rPr>
              <a:t>        </a:t>
            </a:r>
            <a:r>
              <a:rPr lang="en-IN" sz="3400" dirty="0" err="1">
                <a:latin typeface="Times New Roman" panose="02020603050405020304" pitchFamily="18" charset="0"/>
                <a:cs typeface="Times New Roman" panose="02020603050405020304" pitchFamily="18" charset="0"/>
              </a:rPr>
              <a:t>System.out.println</a:t>
            </a:r>
            <a:r>
              <a:rPr lang="en-IN" sz="3400" dirty="0">
                <a:latin typeface="Times New Roman" panose="02020603050405020304" pitchFamily="18" charset="0"/>
                <a:cs typeface="Times New Roman" panose="02020603050405020304" pitchFamily="18" charset="0"/>
              </a:rPr>
              <a:t>("Grandparent"); </a:t>
            </a:r>
          </a:p>
          <a:p>
            <a:pPr marL="0" indent="0">
              <a:buNone/>
            </a:pPr>
            <a:r>
              <a:rPr lang="en-IN" sz="3400" dirty="0">
                <a:latin typeface="Times New Roman" panose="02020603050405020304" pitchFamily="18" charset="0"/>
                <a:cs typeface="Times New Roman" panose="02020603050405020304" pitchFamily="18" charset="0"/>
              </a:rPr>
              <a:t>    } </a:t>
            </a:r>
          </a:p>
          <a:p>
            <a:pPr marL="0" indent="0">
              <a:buNone/>
            </a:pPr>
            <a:r>
              <a:rPr lang="en-IN" sz="3400" dirty="0">
                <a:latin typeface="Times New Roman" panose="02020603050405020304" pitchFamily="18" charset="0"/>
                <a:cs typeface="Times New Roman" panose="02020603050405020304" pitchFamily="18" charset="0"/>
              </a:rPr>
              <a:t>} </a:t>
            </a:r>
          </a:p>
          <a:p>
            <a:pPr marL="0" indent="0">
              <a:buNone/>
            </a:pPr>
            <a:r>
              <a:rPr lang="en-IN" sz="3400" dirty="0">
                <a:latin typeface="Times New Roman" panose="02020603050405020304" pitchFamily="18" charset="0"/>
                <a:cs typeface="Times New Roman" panose="02020603050405020304" pitchFamily="18" charset="0"/>
              </a:rPr>
              <a:t>  </a:t>
            </a:r>
          </a:p>
          <a:p>
            <a:pPr marL="0" indent="0">
              <a:buNone/>
            </a:pPr>
            <a:r>
              <a:rPr lang="en-IN" sz="3400" dirty="0">
                <a:latin typeface="Times New Roman" panose="02020603050405020304" pitchFamily="18" charset="0"/>
                <a:cs typeface="Times New Roman" panose="02020603050405020304" pitchFamily="18" charset="0"/>
              </a:rPr>
              <a:t>// First Parent class </a:t>
            </a:r>
          </a:p>
          <a:p>
            <a:pPr marL="0" indent="0">
              <a:buNone/>
            </a:pPr>
            <a:r>
              <a:rPr lang="en-IN" sz="3400" dirty="0">
                <a:latin typeface="Times New Roman" panose="02020603050405020304" pitchFamily="18" charset="0"/>
                <a:cs typeface="Times New Roman" panose="02020603050405020304" pitchFamily="18" charset="0"/>
              </a:rPr>
              <a:t>class Parent1 extends </a:t>
            </a:r>
            <a:r>
              <a:rPr lang="en-IN" sz="3400" dirty="0" err="1">
                <a:latin typeface="Times New Roman" panose="02020603050405020304" pitchFamily="18" charset="0"/>
                <a:cs typeface="Times New Roman" panose="02020603050405020304" pitchFamily="18" charset="0"/>
              </a:rPr>
              <a:t>GrandParent</a:t>
            </a:r>
            <a:r>
              <a:rPr lang="en-IN" sz="3400" dirty="0">
                <a:latin typeface="Times New Roman" panose="02020603050405020304" pitchFamily="18" charset="0"/>
                <a:cs typeface="Times New Roman" panose="02020603050405020304" pitchFamily="18" charset="0"/>
              </a:rPr>
              <a:t> </a:t>
            </a:r>
          </a:p>
          <a:p>
            <a:pPr marL="0" indent="0">
              <a:buNone/>
            </a:pPr>
            <a:r>
              <a:rPr lang="en-IN" sz="3400" dirty="0">
                <a:latin typeface="Times New Roman" panose="02020603050405020304" pitchFamily="18" charset="0"/>
                <a:cs typeface="Times New Roman" panose="02020603050405020304" pitchFamily="18" charset="0"/>
              </a:rPr>
              <a:t>{ </a:t>
            </a:r>
          </a:p>
          <a:p>
            <a:pPr marL="0" indent="0">
              <a:buNone/>
            </a:pPr>
            <a:r>
              <a:rPr lang="en-IN" sz="3400" dirty="0">
                <a:latin typeface="Times New Roman" panose="02020603050405020304" pitchFamily="18" charset="0"/>
                <a:cs typeface="Times New Roman" panose="02020603050405020304" pitchFamily="18" charset="0"/>
              </a:rPr>
              <a:t>    void fun() </a:t>
            </a:r>
          </a:p>
          <a:p>
            <a:pPr marL="0" indent="0">
              <a:buNone/>
            </a:pPr>
            <a:r>
              <a:rPr lang="en-IN" sz="3400" dirty="0">
                <a:latin typeface="Times New Roman" panose="02020603050405020304" pitchFamily="18" charset="0"/>
                <a:cs typeface="Times New Roman" panose="02020603050405020304" pitchFamily="18" charset="0"/>
              </a:rPr>
              <a:t>    { </a:t>
            </a:r>
          </a:p>
          <a:p>
            <a:pPr marL="0" indent="0">
              <a:buNone/>
            </a:pPr>
            <a:r>
              <a:rPr lang="en-IN" sz="3400" dirty="0">
                <a:latin typeface="Times New Roman" panose="02020603050405020304" pitchFamily="18" charset="0"/>
                <a:cs typeface="Times New Roman" panose="02020603050405020304" pitchFamily="18" charset="0"/>
              </a:rPr>
              <a:t>        </a:t>
            </a:r>
            <a:r>
              <a:rPr lang="en-IN" sz="3400" dirty="0" err="1">
                <a:latin typeface="Times New Roman" panose="02020603050405020304" pitchFamily="18" charset="0"/>
                <a:cs typeface="Times New Roman" panose="02020603050405020304" pitchFamily="18" charset="0"/>
              </a:rPr>
              <a:t>System.out.println</a:t>
            </a:r>
            <a:r>
              <a:rPr lang="en-IN" sz="3400" dirty="0">
                <a:latin typeface="Times New Roman" panose="02020603050405020304" pitchFamily="18" charset="0"/>
                <a:cs typeface="Times New Roman" panose="02020603050405020304" pitchFamily="18" charset="0"/>
              </a:rPr>
              <a:t>("Parent1"); </a:t>
            </a:r>
          </a:p>
          <a:p>
            <a:pPr marL="0" indent="0">
              <a:buNone/>
            </a:pPr>
            <a:r>
              <a:rPr lang="en-IN" sz="3400" dirty="0">
                <a:latin typeface="Times New Roman" panose="02020603050405020304" pitchFamily="18" charset="0"/>
                <a:cs typeface="Times New Roman" panose="02020603050405020304" pitchFamily="18" charset="0"/>
              </a:rPr>
              <a:t>    } </a:t>
            </a:r>
          </a:p>
          <a:p>
            <a:pPr marL="0" indent="0">
              <a:buNone/>
            </a:pPr>
            <a:r>
              <a:rPr lang="en-IN" sz="3400" dirty="0">
                <a:latin typeface="Times New Roman" panose="02020603050405020304" pitchFamily="18" charset="0"/>
                <a:cs typeface="Times New Roman" panose="02020603050405020304" pitchFamily="18" charset="0"/>
              </a:rPr>
              <a:t>} </a:t>
            </a:r>
          </a:p>
        </p:txBody>
      </p:sp>
      <p:sp>
        <p:nvSpPr>
          <p:cNvPr id="4" name="Footer Placeholder 3">
            <a:extLst>
              <a:ext uri="{FF2B5EF4-FFF2-40B4-BE49-F238E27FC236}">
                <a16:creationId xmlns:a16="http://schemas.microsoft.com/office/drawing/2014/main" id="{81146655-0163-4116-90EC-C794D7C48274}"/>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8A1059F5-30C3-488A-9B0B-86124B0F4C4A}"/>
              </a:ext>
            </a:extLst>
          </p:cNvPr>
          <p:cNvSpPr>
            <a:spLocks noGrp="1"/>
          </p:cNvSpPr>
          <p:nvPr>
            <p:ph type="sldNum" sz="quarter" idx="12"/>
          </p:nvPr>
        </p:nvSpPr>
        <p:spPr/>
        <p:txBody>
          <a:bodyPr/>
          <a:lstStyle/>
          <a:p>
            <a:fld id="{5FA48C45-9521-491C-91CF-B3D0F067F577}" type="slidenum">
              <a:rPr lang="en-IN" smtClean="0"/>
              <a:t>78</a:t>
            </a:fld>
            <a:endParaRPr lang="en-IN"/>
          </a:p>
        </p:txBody>
      </p:sp>
    </p:spTree>
    <p:extLst>
      <p:ext uri="{BB962C8B-B14F-4D97-AF65-F5344CB8AC3E}">
        <p14:creationId xmlns:p14="http://schemas.microsoft.com/office/powerpoint/2010/main" val="32840060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C94D2-B3C3-4707-8A69-188E7D886AE2}"/>
              </a:ext>
            </a:extLst>
          </p:cNvPr>
          <p:cNvSpPr>
            <a:spLocks noGrp="1"/>
          </p:cNvSpPr>
          <p:nvPr>
            <p:ph idx="1"/>
          </p:nvPr>
        </p:nvSpPr>
        <p:spPr>
          <a:xfrm>
            <a:off x="271463" y="271463"/>
            <a:ext cx="11082337" cy="5905500"/>
          </a:xfrm>
        </p:spPr>
        <p:txBody>
          <a:bodyPr>
            <a:noAutofit/>
          </a:bodyPr>
          <a:lstStyle/>
          <a:p>
            <a:pPr marL="0" indent="0">
              <a:spcBef>
                <a:spcPts val="0"/>
              </a:spcBef>
              <a:buNone/>
            </a:pPr>
            <a:r>
              <a:rPr lang="en-IN" sz="2400" dirty="0">
                <a:latin typeface="Times New Roman" panose="02020603050405020304" pitchFamily="18" charset="0"/>
                <a:cs typeface="Times New Roman" panose="02020603050405020304" pitchFamily="18" charset="0"/>
              </a:rPr>
              <a:t>class Parent2 extends </a:t>
            </a:r>
            <a:r>
              <a:rPr lang="en-IN" sz="2400" dirty="0" err="1">
                <a:latin typeface="Times New Roman" panose="02020603050405020304" pitchFamily="18" charset="0"/>
                <a:cs typeface="Times New Roman" panose="02020603050405020304" pitchFamily="18" charset="0"/>
              </a:rPr>
              <a:t>GrandParent</a:t>
            </a:r>
            <a:r>
              <a:rPr lang="en-IN" sz="2400" dirty="0">
                <a:latin typeface="Times New Roman" panose="02020603050405020304" pitchFamily="18" charset="0"/>
                <a:cs typeface="Times New Roman" panose="02020603050405020304" pitchFamily="18" charset="0"/>
              </a:rPr>
              <a:t> </a:t>
            </a:r>
          </a:p>
          <a:p>
            <a:pPr marL="0" indent="0">
              <a:spcBef>
                <a:spcPts val="0"/>
              </a:spcBef>
              <a:buNone/>
            </a:pPr>
            <a:r>
              <a:rPr lang="en-IN" sz="2400" dirty="0">
                <a:latin typeface="Times New Roman" panose="02020603050405020304" pitchFamily="18" charset="0"/>
                <a:cs typeface="Times New Roman" panose="02020603050405020304" pitchFamily="18" charset="0"/>
              </a:rPr>
              <a:t>{ </a:t>
            </a:r>
          </a:p>
          <a:p>
            <a:pPr marL="0" indent="0">
              <a:spcBef>
                <a:spcPts val="0"/>
              </a:spcBef>
              <a:buNone/>
            </a:pPr>
            <a:r>
              <a:rPr lang="en-IN" sz="2400" dirty="0">
                <a:latin typeface="Times New Roman" panose="02020603050405020304" pitchFamily="18" charset="0"/>
                <a:cs typeface="Times New Roman" panose="02020603050405020304" pitchFamily="18" charset="0"/>
              </a:rPr>
              <a:t>    void fun() </a:t>
            </a:r>
          </a:p>
          <a:p>
            <a:pPr marL="0" indent="0">
              <a:spcBef>
                <a:spcPts val="0"/>
              </a:spcBef>
              <a:buNone/>
            </a:pPr>
            <a:r>
              <a:rPr lang="en-IN" sz="2400" dirty="0">
                <a:latin typeface="Times New Roman" panose="02020603050405020304" pitchFamily="18" charset="0"/>
                <a:cs typeface="Times New Roman" panose="02020603050405020304" pitchFamily="18" charset="0"/>
              </a:rPr>
              <a:t>    { </a:t>
            </a:r>
          </a:p>
          <a:p>
            <a:pPr marL="0" indent="0">
              <a:spcBef>
                <a:spcPts val="0"/>
              </a:spcBef>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("Parent2"); </a:t>
            </a:r>
          </a:p>
          <a:p>
            <a:pPr marL="0" indent="0">
              <a:spcBef>
                <a:spcPts val="0"/>
              </a:spcBef>
              <a:buNone/>
            </a:pPr>
            <a:r>
              <a:rPr lang="en-IN" sz="2400" dirty="0">
                <a:latin typeface="Times New Roman" panose="02020603050405020304" pitchFamily="18" charset="0"/>
                <a:cs typeface="Times New Roman" panose="02020603050405020304" pitchFamily="18" charset="0"/>
              </a:rPr>
              <a:t>    } </a:t>
            </a:r>
          </a:p>
          <a:p>
            <a:pPr marL="0" indent="0">
              <a:spcBef>
                <a:spcPts val="0"/>
              </a:spcBef>
              <a:buNone/>
            </a:pPr>
            <a:r>
              <a:rPr lang="en-IN" sz="2400" dirty="0">
                <a:latin typeface="Times New Roman" panose="02020603050405020304" pitchFamily="18" charset="0"/>
                <a:cs typeface="Times New Roman" panose="02020603050405020304" pitchFamily="18" charset="0"/>
              </a:rPr>
              <a:t>} </a:t>
            </a:r>
          </a:p>
          <a:p>
            <a:pPr marL="0" indent="0">
              <a:spcBef>
                <a:spcPts val="0"/>
              </a:spcBef>
              <a:buNone/>
            </a:pPr>
            <a:r>
              <a:rPr lang="en-IN" sz="2400" dirty="0">
                <a:latin typeface="Times New Roman" panose="02020603050405020304" pitchFamily="18" charset="0"/>
                <a:cs typeface="Times New Roman" panose="02020603050405020304" pitchFamily="18" charset="0"/>
              </a:rPr>
              <a:t>  </a:t>
            </a:r>
          </a:p>
          <a:p>
            <a:pPr marL="0" indent="0">
              <a:spcBef>
                <a:spcPts val="0"/>
              </a:spcBef>
              <a:buNone/>
            </a:pPr>
            <a:r>
              <a:rPr lang="en-IN" sz="2400" dirty="0">
                <a:latin typeface="Times New Roman" panose="02020603050405020304" pitchFamily="18" charset="0"/>
                <a:cs typeface="Times New Roman" panose="02020603050405020304" pitchFamily="18" charset="0"/>
              </a:rPr>
              <a:t>  </a:t>
            </a:r>
          </a:p>
          <a:p>
            <a:pPr marL="0" indent="0">
              <a:spcBef>
                <a:spcPts val="0"/>
              </a:spcBef>
              <a:buNone/>
            </a:pPr>
            <a:r>
              <a:rPr lang="en-IN" sz="2400" dirty="0">
                <a:latin typeface="Times New Roman" panose="02020603050405020304" pitchFamily="18" charset="0"/>
                <a:cs typeface="Times New Roman" panose="02020603050405020304" pitchFamily="18" charset="0"/>
              </a:rPr>
              <a:t>// Error : Test is inheriting from multiple </a:t>
            </a:r>
          </a:p>
          <a:p>
            <a:pPr marL="0" indent="0">
              <a:spcBef>
                <a:spcPts val="0"/>
              </a:spcBef>
              <a:buNone/>
            </a:pPr>
            <a:r>
              <a:rPr lang="en-IN" sz="2400" dirty="0">
                <a:latin typeface="Times New Roman" panose="02020603050405020304" pitchFamily="18" charset="0"/>
                <a:cs typeface="Times New Roman" panose="02020603050405020304" pitchFamily="18" charset="0"/>
              </a:rPr>
              <a:t>// classes </a:t>
            </a:r>
          </a:p>
          <a:p>
            <a:pPr marL="0" indent="0">
              <a:spcBef>
                <a:spcPts val="0"/>
              </a:spcBef>
              <a:buNone/>
            </a:pPr>
            <a:r>
              <a:rPr lang="en-IN" sz="2400" dirty="0">
                <a:latin typeface="Times New Roman" panose="02020603050405020304" pitchFamily="18" charset="0"/>
                <a:cs typeface="Times New Roman" panose="02020603050405020304" pitchFamily="18" charset="0"/>
              </a:rPr>
              <a:t>class Test extends Parent1, Parent2 </a:t>
            </a:r>
          </a:p>
          <a:p>
            <a:pPr marL="0" indent="0">
              <a:spcBef>
                <a:spcPts val="0"/>
              </a:spcBef>
              <a:buNone/>
            </a:pPr>
            <a:r>
              <a:rPr lang="en-IN" sz="2400" dirty="0">
                <a:latin typeface="Times New Roman" panose="02020603050405020304" pitchFamily="18" charset="0"/>
                <a:cs typeface="Times New Roman" panose="02020603050405020304" pitchFamily="18" charset="0"/>
              </a:rPr>
              <a:t>{ </a:t>
            </a:r>
          </a:p>
          <a:p>
            <a:pPr marL="0" indent="0">
              <a:spcBef>
                <a:spcPts val="0"/>
              </a:spcBef>
              <a:buNone/>
            </a:pPr>
            <a:r>
              <a:rPr lang="en-IN" sz="2400" dirty="0">
                <a:latin typeface="Times New Roman" panose="02020603050405020304" pitchFamily="18" charset="0"/>
                <a:cs typeface="Times New Roman" panose="02020603050405020304" pitchFamily="18" charset="0"/>
              </a:rPr>
              <a:t>   public static void main(String </a:t>
            </a:r>
            <a:r>
              <a:rPr lang="en-IN" sz="2400" dirty="0" err="1">
                <a:latin typeface="Times New Roman" panose="02020603050405020304" pitchFamily="18" charset="0"/>
                <a:cs typeface="Times New Roman" panose="02020603050405020304" pitchFamily="18" charset="0"/>
              </a:rPr>
              <a:t>args</a:t>
            </a:r>
            <a:r>
              <a:rPr lang="en-IN" sz="2400" dirty="0">
                <a:latin typeface="Times New Roman" panose="02020603050405020304" pitchFamily="18" charset="0"/>
                <a:cs typeface="Times New Roman" panose="02020603050405020304" pitchFamily="18" charset="0"/>
              </a:rPr>
              <a:t>[]) </a:t>
            </a:r>
          </a:p>
          <a:p>
            <a:pPr marL="0" indent="0">
              <a:spcBef>
                <a:spcPts val="0"/>
              </a:spcBef>
              <a:buNone/>
            </a:pPr>
            <a:r>
              <a:rPr lang="en-IN" sz="2400" dirty="0">
                <a:latin typeface="Times New Roman" panose="02020603050405020304" pitchFamily="18" charset="0"/>
                <a:cs typeface="Times New Roman" panose="02020603050405020304" pitchFamily="18" charset="0"/>
              </a:rPr>
              <a:t>   { </a:t>
            </a:r>
          </a:p>
          <a:p>
            <a:pPr marL="0" indent="0">
              <a:spcBef>
                <a:spcPts val="0"/>
              </a:spcBef>
              <a:buNone/>
            </a:pPr>
            <a:r>
              <a:rPr lang="en-IN" sz="2400" dirty="0">
                <a:latin typeface="Times New Roman" panose="02020603050405020304" pitchFamily="18" charset="0"/>
                <a:cs typeface="Times New Roman" panose="02020603050405020304" pitchFamily="18" charset="0"/>
              </a:rPr>
              <a:t>       Test t = new Test(); </a:t>
            </a:r>
          </a:p>
          <a:p>
            <a:pPr marL="0" indent="0">
              <a:spcBef>
                <a:spcPts val="0"/>
              </a:spcBef>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t.fun</a:t>
            </a:r>
            <a:r>
              <a:rPr lang="en-IN" sz="2400" dirty="0">
                <a:latin typeface="Times New Roman" panose="02020603050405020304" pitchFamily="18" charset="0"/>
                <a:cs typeface="Times New Roman" panose="02020603050405020304" pitchFamily="18" charset="0"/>
              </a:rPr>
              <a:t>(); </a:t>
            </a:r>
          </a:p>
          <a:p>
            <a:pPr marL="0" indent="0">
              <a:spcBef>
                <a:spcPts val="0"/>
              </a:spcBef>
              <a:buNone/>
            </a:pPr>
            <a:r>
              <a:rPr lang="en-IN" sz="2400" dirty="0">
                <a:latin typeface="Times New Roman" panose="02020603050405020304" pitchFamily="18" charset="0"/>
                <a:cs typeface="Times New Roman" panose="02020603050405020304" pitchFamily="18" charset="0"/>
              </a:rPr>
              <a:t>   } </a:t>
            </a:r>
          </a:p>
          <a:p>
            <a:pPr marL="0" indent="0">
              <a:spcBef>
                <a:spcPts val="0"/>
              </a:spcBef>
              <a:buNone/>
            </a:pPr>
            <a:r>
              <a:rPr lang="en-IN" sz="2400" dirty="0">
                <a:latin typeface="Times New Roman" panose="02020603050405020304" pitchFamily="18" charset="0"/>
                <a:cs typeface="Times New Roman" panose="02020603050405020304" pitchFamily="18" charset="0"/>
              </a:rPr>
              <a:t>}</a:t>
            </a:r>
          </a:p>
        </p:txBody>
      </p:sp>
      <p:sp>
        <p:nvSpPr>
          <p:cNvPr id="4" name="Footer Placeholder 3">
            <a:extLst>
              <a:ext uri="{FF2B5EF4-FFF2-40B4-BE49-F238E27FC236}">
                <a16:creationId xmlns:a16="http://schemas.microsoft.com/office/drawing/2014/main" id="{60DAB6EA-6156-49C4-8B04-68B165CE3367}"/>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EA4BB7E3-CB0F-4B3F-A785-72BEE2F08DD8}"/>
              </a:ext>
            </a:extLst>
          </p:cNvPr>
          <p:cNvSpPr>
            <a:spLocks noGrp="1"/>
          </p:cNvSpPr>
          <p:nvPr>
            <p:ph type="sldNum" sz="quarter" idx="12"/>
          </p:nvPr>
        </p:nvSpPr>
        <p:spPr/>
        <p:txBody>
          <a:bodyPr/>
          <a:lstStyle/>
          <a:p>
            <a:fld id="{5FA48C45-9521-491C-91CF-B3D0F067F577}" type="slidenum">
              <a:rPr lang="en-IN" smtClean="0"/>
              <a:t>79</a:t>
            </a:fld>
            <a:endParaRPr lang="en-IN"/>
          </a:p>
        </p:txBody>
      </p:sp>
    </p:spTree>
    <p:extLst>
      <p:ext uri="{BB962C8B-B14F-4D97-AF65-F5344CB8AC3E}">
        <p14:creationId xmlns:p14="http://schemas.microsoft.com/office/powerpoint/2010/main" val="1383771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ntent Placeholder 2">
            <a:extLst>
              <a:ext uri="{FF2B5EF4-FFF2-40B4-BE49-F238E27FC236}">
                <a16:creationId xmlns:a16="http://schemas.microsoft.com/office/drawing/2014/main" id="{AA216F73-4BC2-4F44-99A5-CF7B9CD0C67B}"/>
              </a:ext>
            </a:extLst>
          </p:cNvPr>
          <p:cNvSpPr>
            <a:spLocks noGrp="1" noChangeArrowheads="1"/>
          </p:cNvSpPr>
          <p:nvPr>
            <p:ph idx="1"/>
          </p:nvPr>
        </p:nvSpPr>
        <p:spPr>
          <a:xfrm>
            <a:off x="328612" y="190500"/>
            <a:ext cx="8610600" cy="5638800"/>
          </a:xfrm>
        </p:spPr>
        <p:txBody>
          <a:bodyPr>
            <a:noAutofit/>
          </a:bodyPr>
          <a:lstStyle/>
          <a:p>
            <a:pPr eaLnBrk="1" hangingPunct="1">
              <a:buFontTx/>
              <a:buNone/>
            </a:pPr>
            <a:r>
              <a:rPr lang="en-US" altLang="en-US" sz="1800" dirty="0"/>
              <a:t>//This </a:t>
            </a:r>
            <a:r>
              <a:rPr lang="en-US" altLang="en-US" sz="1800" dirty="0">
                <a:solidFill>
                  <a:srgbClr val="FF0000"/>
                </a:solidFill>
              </a:rPr>
              <a:t>program uses inheritance to extend Box</a:t>
            </a:r>
            <a:r>
              <a:rPr lang="en-US" altLang="en-US" sz="1800" dirty="0"/>
              <a:t>.</a:t>
            </a:r>
          </a:p>
          <a:p>
            <a:pPr eaLnBrk="1" hangingPunct="1">
              <a:buFontTx/>
              <a:buNone/>
            </a:pPr>
            <a:r>
              <a:rPr lang="en-US" altLang="en-US" sz="1800" dirty="0"/>
              <a:t>class Box {</a:t>
            </a:r>
          </a:p>
          <a:p>
            <a:pPr eaLnBrk="1" hangingPunct="1">
              <a:buFontTx/>
              <a:buNone/>
            </a:pPr>
            <a:r>
              <a:rPr lang="en-US" altLang="en-US" sz="1800" dirty="0"/>
              <a:t>	double width;</a:t>
            </a:r>
          </a:p>
          <a:p>
            <a:pPr eaLnBrk="1" hangingPunct="1">
              <a:buFontTx/>
              <a:buNone/>
            </a:pPr>
            <a:r>
              <a:rPr lang="en-US" altLang="en-US" sz="1800" dirty="0"/>
              <a:t>	double height;</a:t>
            </a:r>
          </a:p>
          <a:p>
            <a:pPr eaLnBrk="1" hangingPunct="1">
              <a:buFontTx/>
              <a:buNone/>
            </a:pPr>
            <a:r>
              <a:rPr lang="en-US" altLang="en-US" sz="1800" dirty="0"/>
              <a:t>	double depth;</a:t>
            </a:r>
          </a:p>
          <a:p>
            <a:pPr eaLnBrk="1" hangingPunct="1">
              <a:buFontTx/>
              <a:buNone/>
            </a:pPr>
            <a:r>
              <a:rPr lang="en-US" altLang="en-US" sz="1800" dirty="0"/>
              <a:t>	// construct clone of an object</a:t>
            </a:r>
          </a:p>
          <a:p>
            <a:pPr eaLnBrk="1" hangingPunct="1">
              <a:buFontTx/>
              <a:buNone/>
            </a:pPr>
            <a:r>
              <a:rPr lang="en-US" altLang="en-US" sz="1800" dirty="0"/>
              <a:t>	Box(Box </a:t>
            </a:r>
            <a:r>
              <a:rPr lang="en-US" altLang="en-US" sz="1800" dirty="0" err="1"/>
              <a:t>ob</a:t>
            </a:r>
            <a:r>
              <a:rPr lang="en-US" altLang="en-US" sz="1800" dirty="0"/>
              <a:t>) </a:t>
            </a:r>
          </a:p>
          <a:p>
            <a:pPr eaLnBrk="1" hangingPunct="1">
              <a:buFontTx/>
              <a:buNone/>
            </a:pPr>
            <a:r>
              <a:rPr lang="en-US" altLang="en-US" sz="1800" dirty="0"/>
              <a:t>	{ 	// pass object to constructor</a:t>
            </a:r>
          </a:p>
          <a:p>
            <a:pPr eaLnBrk="1" hangingPunct="1">
              <a:buFontTx/>
              <a:buNone/>
            </a:pPr>
            <a:r>
              <a:rPr lang="en-US" altLang="en-US" sz="1800" dirty="0"/>
              <a:t>		width = </a:t>
            </a:r>
            <a:r>
              <a:rPr lang="en-US" altLang="en-US" sz="1800" dirty="0" err="1"/>
              <a:t>ob.width</a:t>
            </a:r>
            <a:r>
              <a:rPr lang="en-US" altLang="en-US" sz="1800" dirty="0"/>
              <a:t>;</a:t>
            </a:r>
          </a:p>
          <a:p>
            <a:pPr eaLnBrk="1" hangingPunct="1">
              <a:buFontTx/>
              <a:buNone/>
            </a:pPr>
            <a:r>
              <a:rPr lang="en-US" altLang="en-US" sz="1800" dirty="0"/>
              <a:t>		height = </a:t>
            </a:r>
            <a:r>
              <a:rPr lang="en-US" altLang="en-US" sz="1800" dirty="0" err="1"/>
              <a:t>ob.height</a:t>
            </a:r>
            <a:r>
              <a:rPr lang="en-US" altLang="en-US" sz="1800" dirty="0"/>
              <a:t>;</a:t>
            </a:r>
          </a:p>
          <a:p>
            <a:pPr eaLnBrk="1" hangingPunct="1">
              <a:buFontTx/>
              <a:buNone/>
            </a:pPr>
            <a:r>
              <a:rPr lang="en-US" altLang="en-US" sz="1800" dirty="0"/>
              <a:t>		depth = </a:t>
            </a:r>
            <a:r>
              <a:rPr lang="en-US" altLang="en-US" sz="1800" dirty="0" err="1"/>
              <a:t>ob.depth</a:t>
            </a:r>
            <a:r>
              <a:rPr lang="en-US" altLang="en-US" sz="1800" dirty="0"/>
              <a:t>;</a:t>
            </a:r>
          </a:p>
          <a:p>
            <a:pPr eaLnBrk="1" hangingPunct="1">
              <a:buFontTx/>
              <a:buNone/>
            </a:pPr>
            <a:r>
              <a:rPr lang="en-US" altLang="en-US" sz="1800" dirty="0"/>
              <a:t>	}</a:t>
            </a:r>
          </a:p>
          <a:p>
            <a:pPr eaLnBrk="1" hangingPunct="1">
              <a:buFontTx/>
              <a:buNone/>
            </a:pPr>
            <a:r>
              <a:rPr lang="en-US" altLang="en-US" sz="1800" dirty="0"/>
              <a:t> 	 </a:t>
            </a:r>
            <a:r>
              <a:rPr lang="fr-FR" altLang="en-US" sz="1800" dirty="0"/>
              <a:t>Box(double w, double h, double d) </a:t>
            </a:r>
          </a:p>
          <a:p>
            <a:pPr eaLnBrk="1" hangingPunct="1">
              <a:buFontTx/>
              <a:buNone/>
            </a:pPr>
            <a:r>
              <a:rPr lang="fr-FR" altLang="en-US" sz="1800" dirty="0"/>
              <a:t>	{</a:t>
            </a:r>
          </a:p>
          <a:p>
            <a:pPr eaLnBrk="1" hangingPunct="1">
              <a:buFontTx/>
              <a:buNone/>
            </a:pPr>
            <a:r>
              <a:rPr lang="en-US" altLang="en-US" sz="1800" dirty="0"/>
              <a:t>		width = w;</a:t>
            </a:r>
          </a:p>
          <a:p>
            <a:pPr eaLnBrk="1" hangingPunct="1">
              <a:buFontTx/>
              <a:buNone/>
            </a:pPr>
            <a:r>
              <a:rPr lang="en-US" altLang="en-US" sz="1800" dirty="0"/>
              <a:t>		height = h;</a:t>
            </a:r>
          </a:p>
          <a:p>
            <a:pPr eaLnBrk="1" hangingPunct="1">
              <a:buFontTx/>
              <a:buNone/>
            </a:pPr>
            <a:r>
              <a:rPr lang="en-US" altLang="en-US" sz="1800" dirty="0"/>
              <a:t>		depth = d;</a:t>
            </a:r>
          </a:p>
          <a:p>
            <a:pPr eaLnBrk="1" hangingPunct="1">
              <a:buFontTx/>
              <a:buNone/>
            </a:pPr>
            <a:r>
              <a:rPr lang="en-US" altLang="en-US" sz="1800" dirty="0"/>
              <a:t>     }</a:t>
            </a:r>
          </a:p>
          <a:p>
            <a:pPr eaLnBrk="1" hangingPunct="1"/>
            <a:endParaRPr lang="en-US" altLang="en-US" sz="1800" dirty="0"/>
          </a:p>
        </p:txBody>
      </p:sp>
      <p:sp>
        <p:nvSpPr>
          <p:cNvPr id="2" name="Footer Placeholder 1">
            <a:extLst>
              <a:ext uri="{FF2B5EF4-FFF2-40B4-BE49-F238E27FC236}">
                <a16:creationId xmlns:a16="http://schemas.microsoft.com/office/drawing/2014/main" id="{2C0974F2-EB6A-428E-A65B-D8E557B6054E}"/>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9B746B69-D19A-4D73-85E0-99AD31C247D1}"/>
              </a:ext>
            </a:extLst>
          </p:cNvPr>
          <p:cNvSpPr>
            <a:spLocks noGrp="1"/>
          </p:cNvSpPr>
          <p:nvPr>
            <p:ph type="sldNum" sz="quarter" idx="12"/>
          </p:nvPr>
        </p:nvSpPr>
        <p:spPr/>
        <p:txBody>
          <a:bodyPr/>
          <a:lstStyle/>
          <a:p>
            <a:fld id="{5FA48C45-9521-491C-91CF-B3D0F067F577}" type="slidenum">
              <a:rPr lang="en-IN" smtClean="0"/>
              <a:t>8</a:t>
            </a:fld>
            <a:endParaRPr lang="en-I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BDD4F3-D361-4D33-A5D0-6276F462AF32}"/>
              </a:ext>
            </a:extLst>
          </p:cNvPr>
          <p:cNvSpPr>
            <a:spLocks noGrp="1"/>
          </p:cNvSpPr>
          <p:nvPr>
            <p:ph idx="1"/>
          </p:nvPr>
        </p:nvSpPr>
        <p:spPr>
          <a:xfrm>
            <a:off x="200025" y="136525"/>
            <a:ext cx="11153775" cy="6584950"/>
          </a:xfrm>
        </p:spPr>
        <p:txBody>
          <a:bodyPr>
            <a:normAutofit fontScale="55000" lnSpcReduction="20000"/>
          </a:bodyPr>
          <a:lstStyle/>
          <a:p>
            <a:pPr marL="0" indent="0">
              <a:buNone/>
            </a:pPr>
            <a:r>
              <a:rPr lang="en-US" b="1" dirty="0"/>
              <a:t>The above problems handled for </a:t>
            </a:r>
            <a:r>
              <a:rPr lang="en-US" b="1" u="sng" dirty="0"/>
              <a:t>Default Methods and Interfaces</a:t>
            </a:r>
          </a:p>
          <a:p>
            <a:pPr marL="0" indent="0">
              <a:buNone/>
            </a:pPr>
            <a:r>
              <a:rPr lang="en-IN" sz="3800" dirty="0">
                <a:latin typeface="Times New Roman" panose="02020603050405020304" pitchFamily="18" charset="0"/>
                <a:cs typeface="Times New Roman" panose="02020603050405020304" pitchFamily="18" charset="0"/>
              </a:rPr>
              <a:t>interface PI1 </a:t>
            </a:r>
          </a:p>
          <a:p>
            <a:pPr marL="0" indent="0">
              <a:buNone/>
            </a:pPr>
            <a:r>
              <a:rPr lang="en-IN" sz="3800" dirty="0">
                <a:latin typeface="Times New Roman" panose="02020603050405020304" pitchFamily="18" charset="0"/>
                <a:cs typeface="Times New Roman" panose="02020603050405020304" pitchFamily="18" charset="0"/>
              </a:rPr>
              <a:t>{ </a:t>
            </a:r>
          </a:p>
          <a:p>
            <a:pPr marL="0" indent="0">
              <a:buNone/>
            </a:pPr>
            <a:r>
              <a:rPr lang="en-IN" sz="3800" dirty="0">
                <a:latin typeface="Times New Roman" panose="02020603050405020304" pitchFamily="18" charset="0"/>
                <a:cs typeface="Times New Roman" panose="02020603050405020304" pitchFamily="18" charset="0"/>
              </a:rPr>
              <a:t>    // default method </a:t>
            </a:r>
          </a:p>
          <a:p>
            <a:pPr marL="0" indent="0">
              <a:buNone/>
            </a:pPr>
            <a:r>
              <a:rPr lang="en-IN" sz="3800" dirty="0">
                <a:latin typeface="Times New Roman" panose="02020603050405020304" pitchFamily="18" charset="0"/>
                <a:cs typeface="Times New Roman" panose="02020603050405020304" pitchFamily="18" charset="0"/>
              </a:rPr>
              <a:t>    default void show() </a:t>
            </a:r>
          </a:p>
          <a:p>
            <a:pPr marL="0" indent="0">
              <a:buNone/>
            </a:pPr>
            <a:r>
              <a:rPr lang="en-IN" sz="3800" dirty="0">
                <a:latin typeface="Times New Roman" panose="02020603050405020304" pitchFamily="18" charset="0"/>
                <a:cs typeface="Times New Roman" panose="02020603050405020304" pitchFamily="18" charset="0"/>
              </a:rPr>
              <a:t>    { </a:t>
            </a:r>
          </a:p>
          <a:p>
            <a:pPr marL="0" indent="0">
              <a:buNone/>
            </a:pPr>
            <a:r>
              <a:rPr lang="en-IN" sz="3800" dirty="0">
                <a:latin typeface="Times New Roman" panose="02020603050405020304" pitchFamily="18" charset="0"/>
                <a:cs typeface="Times New Roman" panose="02020603050405020304" pitchFamily="18" charset="0"/>
              </a:rPr>
              <a:t>        </a:t>
            </a:r>
            <a:r>
              <a:rPr lang="en-IN" sz="3800" dirty="0" err="1">
                <a:latin typeface="Times New Roman" panose="02020603050405020304" pitchFamily="18" charset="0"/>
                <a:cs typeface="Times New Roman" panose="02020603050405020304" pitchFamily="18" charset="0"/>
              </a:rPr>
              <a:t>System.out.println</a:t>
            </a:r>
            <a:r>
              <a:rPr lang="en-IN" sz="3800" dirty="0">
                <a:latin typeface="Times New Roman" panose="02020603050405020304" pitchFamily="18" charset="0"/>
                <a:cs typeface="Times New Roman" panose="02020603050405020304" pitchFamily="18" charset="0"/>
              </a:rPr>
              <a:t>("Default PI1"); </a:t>
            </a:r>
          </a:p>
          <a:p>
            <a:pPr marL="0" indent="0">
              <a:buNone/>
            </a:pPr>
            <a:r>
              <a:rPr lang="en-IN" sz="3800" dirty="0">
                <a:latin typeface="Times New Roman" panose="02020603050405020304" pitchFamily="18" charset="0"/>
                <a:cs typeface="Times New Roman" panose="02020603050405020304" pitchFamily="18" charset="0"/>
              </a:rPr>
              <a:t>    } </a:t>
            </a:r>
          </a:p>
          <a:p>
            <a:pPr marL="0" indent="0">
              <a:buNone/>
            </a:pPr>
            <a:r>
              <a:rPr lang="en-IN" sz="3800" dirty="0">
                <a:latin typeface="Times New Roman" panose="02020603050405020304" pitchFamily="18" charset="0"/>
                <a:cs typeface="Times New Roman" panose="02020603050405020304" pitchFamily="18" charset="0"/>
              </a:rPr>
              <a:t>} </a:t>
            </a:r>
          </a:p>
          <a:p>
            <a:pPr marL="0" indent="0">
              <a:buNone/>
            </a:pPr>
            <a:r>
              <a:rPr lang="en-IN" sz="3800" dirty="0">
                <a:latin typeface="Times New Roman" panose="02020603050405020304" pitchFamily="18" charset="0"/>
                <a:cs typeface="Times New Roman" panose="02020603050405020304" pitchFamily="18" charset="0"/>
              </a:rPr>
              <a:t>  </a:t>
            </a:r>
          </a:p>
          <a:p>
            <a:pPr marL="0" indent="0">
              <a:buNone/>
            </a:pPr>
            <a:r>
              <a:rPr lang="en-IN" sz="3800" dirty="0">
                <a:latin typeface="Times New Roman" panose="02020603050405020304" pitchFamily="18" charset="0"/>
                <a:cs typeface="Times New Roman" panose="02020603050405020304" pitchFamily="18" charset="0"/>
              </a:rPr>
              <a:t>interface PI2 </a:t>
            </a:r>
          </a:p>
          <a:p>
            <a:pPr marL="0" indent="0">
              <a:buNone/>
            </a:pPr>
            <a:r>
              <a:rPr lang="en-IN" sz="3800" dirty="0">
                <a:latin typeface="Times New Roman" panose="02020603050405020304" pitchFamily="18" charset="0"/>
                <a:cs typeface="Times New Roman" panose="02020603050405020304" pitchFamily="18" charset="0"/>
              </a:rPr>
              <a:t>{ </a:t>
            </a:r>
          </a:p>
          <a:p>
            <a:pPr marL="0" indent="0">
              <a:buNone/>
            </a:pPr>
            <a:r>
              <a:rPr lang="en-IN" sz="3800" dirty="0">
                <a:latin typeface="Times New Roman" panose="02020603050405020304" pitchFamily="18" charset="0"/>
                <a:cs typeface="Times New Roman" panose="02020603050405020304" pitchFamily="18" charset="0"/>
              </a:rPr>
              <a:t>    // Default method </a:t>
            </a:r>
          </a:p>
          <a:p>
            <a:pPr marL="0" indent="0">
              <a:buNone/>
            </a:pPr>
            <a:r>
              <a:rPr lang="en-IN" sz="3800" dirty="0">
                <a:latin typeface="Times New Roman" panose="02020603050405020304" pitchFamily="18" charset="0"/>
                <a:cs typeface="Times New Roman" panose="02020603050405020304" pitchFamily="18" charset="0"/>
              </a:rPr>
              <a:t>    default void show() </a:t>
            </a:r>
          </a:p>
          <a:p>
            <a:pPr marL="0" indent="0">
              <a:buNone/>
            </a:pPr>
            <a:r>
              <a:rPr lang="en-IN" sz="3800" dirty="0">
                <a:latin typeface="Times New Roman" panose="02020603050405020304" pitchFamily="18" charset="0"/>
                <a:cs typeface="Times New Roman" panose="02020603050405020304" pitchFamily="18" charset="0"/>
              </a:rPr>
              <a:t>    { </a:t>
            </a:r>
          </a:p>
          <a:p>
            <a:pPr marL="0" indent="0">
              <a:buNone/>
            </a:pPr>
            <a:r>
              <a:rPr lang="en-IN" sz="3800" dirty="0">
                <a:latin typeface="Times New Roman" panose="02020603050405020304" pitchFamily="18" charset="0"/>
                <a:cs typeface="Times New Roman" panose="02020603050405020304" pitchFamily="18" charset="0"/>
              </a:rPr>
              <a:t>        </a:t>
            </a:r>
            <a:r>
              <a:rPr lang="en-IN" sz="3800" dirty="0" err="1">
                <a:latin typeface="Times New Roman" panose="02020603050405020304" pitchFamily="18" charset="0"/>
                <a:cs typeface="Times New Roman" panose="02020603050405020304" pitchFamily="18" charset="0"/>
              </a:rPr>
              <a:t>System.out.println</a:t>
            </a:r>
            <a:r>
              <a:rPr lang="en-IN" sz="3800" dirty="0">
                <a:latin typeface="Times New Roman" panose="02020603050405020304" pitchFamily="18" charset="0"/>
                <a:cs typeface="Times New Roman" panose="02020603050405020304" pitchFamily="18" charset="0"/>
              </a:rPr>
              <a:t>("Default PI2"); </a:t>
            </a:r>
          </a:p>
          <a:p>
            <a:pPr marL="0" indent="0">
              <a:buNone/>
            </a:pPr>
            <a:r>
              <a:rPr lang="en-IN" sz="3800" dirty="0">
                <a:latin typeface="Times New Roman" panose="02020603050405020304" pitchFamily="18" charset="0"/>
                <a:cs typeface="Times New Roman" panose="02020603050405020304" pitchFamily="18" charset="0"/>
              </a:rPr>
              <a:t>    } </a:t>
            </a:r>
          </a:p>
          <a:p>
            <a:pPr marL="0" indent="0">
              <a:buNone/>
            </a:pPr>
            <a:r>
              <a:rPr lang="en-IN" sz="3800" dirty="0">
                <a:latin typeface="Times New Roman" panose="02020603050405020304" pitchFamily="18" charset="0"/>
                <a:cs typeface="Times New Roman" panose="02020603050405020304" pitchFamily="18" charset="0"/>
              </a:rPr>
              <a:t>} </a:t>
            </a:r>
          </a:p>
        </p:txBody>
      </p:sp>
      <p:sp>
        <p:nvSpPr>
          <p:cNvPr id="4" name="Footer Placeholder 3">
            <a:extLst>
              <a:ext uri="{FF2B5EF4-FFF2-40B4-BE49-F238E27FC236}">
                <a16:creationId xmlns:a16="http://schemas.microsoft.com/office/drawing/2014/main" id="{A8C776B0-F218-42B3-9001-91ED2344E0B0}"/>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9FDB8F0C-9D80-4944-8826-2352864273BF}"/>
              </a:ext>
            </a:extLst>
          </p:cNvPr>
          <p:cNvSpPr>
            <a:spLocks noGrp="1"/>
          </p:cNvSpPr>
          <p:nvPr>
            <p:ph type="sldNum" sz="quarter" idx="12"/>
          </p:nvPr>
        </p:nvSpPr>
        <p:spPr/>
        <p:txBody>
          <a:bodyPr/>
          <a:lstStyle/>
          <a:p>
            <a:fld id="{5FA48C45-9521-491C-91CF-B3D0F067F577}" type="slidenum">
              <a:rPr lang="en-IN" smtClean="0"/>
              <a:t>80</a:t>
            </a:fld>
            <a:endParaRPr lang="en-IN"/>
          </a:p>
        </p:txBody>
      </p:sp>
    </p:spTree>
    <p:extLst>
      <p:ext uri="{BB962C8B-B14F-4D97-AF65-F5344CB8AC3E}">
        <p14:creationId xmlns:p14="http://schemas.microsoft.com/office/powerpoint/2010/main" val="23081225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7AE8F5-74E2-4584-9ECF-B1AED2DBE172}"/>
              </a:ext>
            </a:extLst>
          </p:cNvPr>
          <p:cNvSpPr>
            <a:spLocks noGrp="1"/>
          </p:cNvSpPr>
          <p:nvPr>
            <p:ph idx="1"/>
          </p:nvPr>
        </p:nvSpPr>
        <p:spPr>
          <a:xfrm>
            <a:off x="257175" y="136525"/>
            <a:ext cx="11096625" cy="6040438"/>
          </a:xfrm>
        </p:spPr>
        <p:txBody>
          <a:bodyPr>
            <a:noAutofit/>
          </a:bodyPr>
          <a:lstStyle/>
          <a:p>
            <a:pPr marL="0" indent="0">
              <a:spcBef>
                <a:spcPts val="0"/>
              </a:spcBef>
              <a:buNone/>
            </a:pPr>
            <a:r>
              <a:rPr lang="en-IN" sz="2400" dirty="0">
                <a:latin typeface="Times New Roman" panose="02020603050405020304" pitchFamily="18" charset="0"/>
                <a:cs typeface="Times New Roman" panose="02020603050405020304" pitchFamily="18" charset="0"/>
              </a:rPr>
              <a:t>class </a:t>
            </a:r>
            <a:r>
              <a:rPr lang="en-IN" sz="2400" dirty="0" err="1">
                <a:latin typeface="Times New Roman" panose="02020603050405020304" pitchFamily="18" charset="0"/>
                <a:cs typeface="Times New Roman" panose="02020603050405020304" pitchFamily="18" charset="0"/>
              </a:rPr>
              <a:t>TestClass</a:t>
            </a:r>
            <a:r>
              <a:rPr lang="en-IN" sz="2400" dirty="0">
                <a:latin typeface="Times New Roman" panose="02020603050405020304" pitchFamily="18" charset="0"/>
                <a:cs typeface="Times New Roman" panose="02020603050405020304" pitchFamily="18" charset="0"/>
              </a:rPr>
              <a:t> implements PI1, PI2 </a:t>
            </a:r>
          </a:p>
          <a:p>
            <a:pPr marL="0" indent="0">
              <a:spcBef>
                <a:spcPts val="0"/>
              </a:spcBef>
              <a:buNone/>
            </a:pPr>
            <a:r>
              <a:rPr lang="en-IN" sz="2400" dirty="0">
                <a:latin typeface="Times New Roman" panose="02020603050405020304" pitchFamily="18" charset="0"/>
                <a:cs typeface="Times New Roman" panose="02020603050405020304" pitchFamily="18" charset="0"/>
              </a:rPr>
              <a:t>{ </a:t>
            </a:r>
          </a:p>
          <a:p>
            <a:pPr marL="0" indent="0">
              <a:spcBef>
                <a:spcPts val="0"/>
              </a:spcBef>
              <a:buNone/>
            </a:pPr>
            <a:r>
              <a:rPr lang="en-IN" sz="2400" dirty="0">
                <a:latin typeface="Times New Roman" panose="02020603050405020304" pitchFamily="18" charset="0"/>
                <a:cs typeface="Times New Roman" panose="02020603050405020304" pitchFamily="18" charset="0"/>
              </a:rPr>
              <a:t>    // Overriding default show method </a:t>
            </a:r>
          </a:p>
          <a:p>
            <a:pPr marL="0" indent="0">
              <a:spcBef>
                <a:spcPts val="0"/>
              </a:spcBef>
              <a:buNone/>
            </a:pPr>
            <a:r>
              <a:rPr lang="en-IN" sz="2400" dirty="0">
                <a:latin typeface="Times New Roman" panose="02020603050405020304" pitchFamily="18" charset="0"/>
                <a:cs typeface="Times New Roman" panose="02020603050405020304" pitchFamily="18" charset="0"/>
              </a:rPr>
              <a:t>    public void show() </a:t>
            </a:r>
          </a:p>
          <a:p>
            <a:pPr marL="0" indent="0">
              <a:spcBef>
                <a:spcPts val="0"/>
              </a:spcBef>
              <a:buNone/>
            </a:pPr>
            <a:r>
              <a:rPr lang="en-IN" sz="2400" dirty="0">
                <a:latin typeface="Times New Roman" panose="02020603050405020304" pitchFamily="18" charset="0"/>
                <a:cs typeface="Times New Roman" panose="02020603050405020304" pitchFamily="18" charset="0"/>
              </a:rPr>
              <a:t>    { </a:t>
            </a:r>
          </a:p>
          <a:p>
            <a:pPr marL="0" indent="0">
              <a:spcBef>
                <a:spcPts val="0"/>
              </a:spcBef>
              <a:buNone/>
            </a:pPr>
            <a:r>
              <a:rPr lang="en-IN" sz="2400" dirty="0">
                <a:latin typeface="Times New Roman" panose="02020603050405020304" pitchFamily="18" charset="0"/>
                <a:cs typeface="Times New Roman" panose="02020603050405020304" pitchFamily="18" charset="0"/>
              </a:rPr>
              <a:t>        // use super keyword to call the show </a:t>
            </a:r>
          </a:p>
          <a:p>
            <a:pPr marL="0" indent="0">
              <a:spcBef>
                <a:spcPts val="0"/>
              </a:spcBef>
              <a:buNone/>
            </a:pPr>
            <a:r>
              <a:rPr lang="en-IN" sz="2400" dirty="0">
                <a:latin typeface="Times New Roman" panose="02020603050405020304" pitchFamily="18" charset="0"/>
                <a:cs typeface="Times New Roman" panose="02020603050405020304" pitchFamily="18" charset="0"/>
              </a:rPr>
              <a:t>        // method of PI1 interface </a:t>
            </a:r>
          </a:p>
          <a:p>
            <a:pPr marL="0" indent="0">
              <a:spcBef>
                <a:spcPts val="0"/>
              </a:spcBef>
              <a:buNone/>
            </a:pPr>
            <a:r>
              <a:rPr lang="en-IN" sz="2400" dirty="0">
                <a:latin typeface="Times New Roman" panose="02020603050405020304" pitchFamily="18" charset="0"/>
                <a:cs typeface="Times New Roman" panose="02020603050405020304" pitchFamily="18" charset="0"/>
              </a:rPr>
              <a:t>        PI1.super.show(); </a:t>
            </a:r>
          </a:p>
          <a:p>
            <a:pPr marL="0" indent="0">
              <a:spcBef>
                <a:spcPts val="0"/>
              </a:spcBef>
              <a:buNone/>
            </a:pPr>
            <a:r>
              <a:rPr lang="en-IN" sz="2400" dirty="0">
                <a:latin typeface="Times New Roman" panose="02020603050405020304" pitchFamily="18" charset="0"/>
                <a:cs typeface="Times New Roman" panose="02020603050405020304" pitchFamily="18" charset="0"/>
              </a:rPr>
              <a:t>  </a:t>
            </a:r>
          </a:p>
          <a:p>
            <a:pPr marL="0" indent="0">
              <a:spcBef>
                <a:spcPts val="0"/>
              </a:spcBef>
              <a:buNone/>
            </a:pPr>
            <a:r>
              <a:rPr lang="en-IN" sz="2400" dirty="0">
                <a:latin typeface="Times New Roman" panose="02020603050405020304" pitchFamily="18" charset="0"/>
                <a:cs typeface="Times New Roman" panose="02020603050405020304" pitchFamily="18" charset="0"/>
              </a:rPr>
              <a:t>        // use super keyword to call the show </a:t>
            </a:r>
          </a:p>
          <a:p>
            <a:pPr marL="0" indent="0">
              <a:spcBef>
                <a:spcPts val="0"/>
              </a:spcBef>
              <a:buNone/>
            </a:pPr>
            <a:r>
              <a:rPr lang="en-IN" sz="2400" dirty="0">
                <a:latin typeface="Times New Roman" panose="02020603050405020304" pitchFamily="18" charset="0"/>
                <a:cs typeface="Times New Roman" panose="02020603050405020304" pitchFamily="18" charset="0"/>
              </a:rPr>
              <a:t>        // method of PI2 interface </a:t>
            </a:r>
          </a:p>
          <a:p>
            <a:pPr marL="0" indent="0">
              <a:spcBef>
                <a:spcPts val="0"/>
              </a:spcBef>
              <a:buNone/>
            </a:pPr>
            <a:r>
              <a:rPr lang="en-IN" sz="2400" dirty="0">
                <a:latin typeface="Times New Roman" panose="02020603050405020304" pitchFamily="18" charset="0"/>
                <a:cs typeface="Times New Roman" panose="02020603050405020304" pitchFamily="18" charset="0"/>
              </a:rPr>
              <a:t>        PI2.super.show(); </a:t>
            </a:r>
          </a:p>
          <a:p>
            <a:pPr marL="0" indent="0">
              <a:spcBef>
                <a:spcPts val="0"/>
              </a:spcBef>
              <a:buNone/>
            </a:pPr>
            <a:r>
              <a:rPr lang="en-IN" sz="2400" dirty="0">
                <a:latin typeface="Times New Roman" panose="02020603050405020304" pitchFamily="18" charset="0"/>
                <a:cs typeface="Times New Roman" panose="02020603050405020304" pitchFamily="18" charset="0"/>
              </a:rPr>
              <a:t>    } </a:t>
            </a:r>
          </a:p>
          <a:p>
            <a:pPr marL="0" indent="0">
              <a:spcBef>
                <a:spcPts val="0"/>
              </a:spcBef>
              <a:buNone/>
            </a:pPr>
            <a:r>
              <a:rPr lang="en-IN" sz="2400" dirty="0">
                <a:latin typeface="Times New Roman" panose="02020603050405020304" pitchFamily="18" charset="0"/>
                <a:cs typeface="Times New Roman" panose="02020603050405020304" pitchFamily="18" charset="0"/>
              </a:rPr>
              <a:t>  </a:t>
            </a:r>
          </a:p>
          <a:p>
            <a:pPr marL="0" indent="0">
              <a:spcBef>
                <a:spcPts val="0"/>
              </a:spcBef>
              <a:buNone/>
            </a:pPr>
            <a:r>
              <a:rPr lang="en-IN" sz="2400" dirty="0">
                <a:latin typeface="Times New Roman" panose="02020603050405020304" pitchFamily="18" charset="0"/>
                <a:cs typeface="Times New Roman" panose="02020603050405020304" pitchFamily="18" charset="0"/>
              </a:rPr>
              <a:t>    public static void main(String </a:t>
            </a:r>
            <a:r>
              <a:rPr lang="en-IN" sz="2400" dirty="0" err="1">
                <a:latin typeface="Times New Roman" panose="02020603050405020304" pitchFamily="18" charset="0"/>
                <a:cs typeface="Times New Roman" panose="02020603050405020304" pitchFamily="18" charset="0"/>
              </a:rPr>
              <a:t>args</a:t>
            </a:r>
            <a:r>
              <a:rPr lang="en-IN" sz="2400" dirty="0">
                <a:latin typeface="Times New Roman" panose="02020603050405020304" pitchFamily="18" charset="0"/>
                <a:cs typeface="Times New Roman" panose="02020603050405020304" pitchFamily="18" charset="0"/>
              </a:rPr>
              <a:t>[]) </a:t>
            </a:r>
          </a:p>
          <a:p>
            <a:pPr marL="0" indent="0">
              <a:spcBef>
                <a:spcPts val="0"/>
              </a:spcBef>
              <a:buNone/>
            </a:pPr>
            <a:r>
              <a:rPr lang="en-IN" sz="2400" dirty="0">
                <a:latin typeface="Times New Roman" panose="02020603050405020304" pitchFamily="18" charset="0"/>
                <a:cs typeface="Times New Roman" panose="02020603050405020304" pitchFamily="18" charset="0"/>
              </a:rPr>
              <a:t>    { </a:t>
            </a:r>
          </a:p>
          <a:p>
            <a:pPr marL="0" indent="0">
              <a:spcBef>
                <a:spcPts val="0"/>
              </a:spcBef>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TestClass</a:t>
            </a:r>
            <a:r>
              <a:rPr lang="en-IN" sz="2400" dirty="0">
                <a:latin typeface="Times New Roman" panose="02020603050405020304" pitchFamily="18" charset="0"/>
                <a:cs typeface="Times New Roman" panose="02020603050405020304" pitchFamily="18" charset="0"/>
              </a:rPr>
              <a:t> d = new </a:t>
            </a:r>
            <a:r>
              <a:rPr lang="en-IN" sz="2400" dirty="0" err="1">
                <a:latin typeface="Times New Roman" panose="02020603050405020304" pitchFamily="18" charset="0"/>
                <a:cs typeface="Times New Roman" panose="02020603050405020304" pitchFamily="18" charset="0"/>
              </a:rPr>
              <a:t>TestClass</a:t>
            </a:r>
            <a:r>
              <a:rPr lang="en-IN" sz="2400" dirty="0">
                <a:latin typeface="Times New Roman" panose="02020603050405020304" pitchFamily="18" charset="0"/>
                <a:cs typeface="Times New Roman" panose="02020603050405020304" pitchFamily="18" charset="0"/>
              </a:rPr>
              <a:t>(); </a:t>
            </a:r>
          </a:p>
          <a:p>
            <a:pPr marL="0" indent="0">
              <a:spcBef>
                <a:spcPts val="0"/>
              </a:spcBef>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d.show</a:t>
            </a:r>
            <a:r>
              <a:rPr lang="en-IN" sz="2400" dirty="0">
                <a:latin typeface="Times New Roman" panose="02020603050405020304" pitchFamily="18" charset="0"/>
                <a:cs typeface="Times New Roman" panose="02020603050405020304" pitchFamily="18" charset="0"/>
              </a:rPr>
              <a:t>(); </a:t>
            </a:r>
          </a:p>
          <a:p>
            <a:pPr marL="0" indent="0">
              <a:spcBef>
                <a:spcPts val="0"/>
              </a:spcBef>
              <a:buNone/>
            </a:pPr>
            <a:r>
              <a:rPr lang="en-IN" sz="2400" dirty="0">
                <a:latin typeface="Times New Roman" panose="02020603050405020304" pitchFamily="18" charset="0"/>
                <a:cs typeface="Times New Roman" panose="02020603050405020304" pitchFamily="18" charset="0"/>
              </a:rPr>
              <a:t>    } </a:t>
            </a:r>
          </a:p>
          <a:p>
            <a:pPr marL="0" indent="0">
              <a:spcBef>
                <a:spcPts val="0"/>
              </a:spcBef>
              <a:buNone/>
            </a:pPr>
            <a:r>
              <a:rPr lang="en-IN" sz="2400" dirty="0">
                <a:latin typeface="Times New Roman" panose="02020603050405020304" pitchFamily="18" charset="0"/>
                <a:cs typeface="Times New Roman" panose="02020603050405020304" pitchFamily="18" charset="0"/>
              </a:rPr>
              <a:t>}</a:t>
            </a:r>
          </a:p>
        </p:txBody>
      </p:sp>
      <p:sp>
        <p:nvSpPr>
          <p:cNvPr id="4" name="Footer Placeholder 3">
            <a:extLst>
              <a:ext uri="{FF2B5EF4-FFF2-40B4-BE49-F238E27FC236}">
                <a16:creationId xmlns:a16="http://schemas.microsoft.com/office/drawing/2014/main" id="{52DD65D5-E97D-405D-BC49-2257F1289A76}"/>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10F1D777-736B-4706-9B3A-A8D7C6F9E481}"/>
              </a:ext>
            </a:extLst>
          </p:cNvPr>
          <p:cNvSpPr>
            <a:spLocks noGrp="1"/>
          </p:cNvSpPr>
          <p:nvPr>
            <p:ph type="sldNum" sz="quarter" idx="12"/>
          </p:nvPr>
        </p:nvSpPr>
        <p:spPr/>
        <p:txBody>
          <a:bodyPr/>
          <a:lstStyle/>
          <a:p>
            <a:fld id="{5FA48C45-9521-491C-91CF-B3D0F067F577}" type="slidenum">
              <a:rPr lang="en-IN" smtClean="0"/>
              <a:t>81</a:t>
            </a:fld>
            <a:endParaRPr lang="en-IN"/>
          </a:p>
        </p:txBody>
      </p:sp>
    </p:spTree>
    <p:extLst>
      <p:ext uri="{BB962C8B-B14F-4D97-AF65-F5344CB8AC3E}">
        <p14:creationId xmlns:p14="http://schemas.microsoft.com/office/powerpoint/2010/main" val="12303340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a:extLst>
              <a:ext uri="{FF2B5EF4-FFF2-40B4-BE49-F238E27FC236}">
                <a16:creationId xmlns:a16="http://schemas.microsoft.com/office/drawing/2014/main" id="{674DAA91-7121-45D0-9EDD-02252FD8CC99}"/>
              </a:ext>
            </a:extLst>
          </p:cNvPr>
          <p:cNvSpPr>
            <a:spLocks noGrp="1"/>
          </p:cNvSpPr>
          <p:nvPr>
            <p:ph idx="1"/>
          </p:nvPr>
        </p:nvSpPr>
        <p:spPr>
          <a:xfrm>
            <a:off x="4191000" y="2438400"/>
            <a:ext cx="3200400" cy="914400"/>
          </a:xfrm>
        </p:spPr>
        <p:txBody>
          <a:bodyPr/>
          <a:lstStyle/>
          <a:p>
            <a:pPr eaLnBrk="1" hangingPunct="1">
              <a:buFontTx/>
              <a:buNone/>
            </a:pPr>
            <a:r>
              <a:rPr lang="en-US" altLang="en-US" sz="4800">
                <a:solidFill>
                  <a:schemeClr val="accent1"/>
                </a:solidFill>
              </a:rPr>
              <a:t>Interfaces</a:t>
            </a:r>
          </a:p>
        </p:txBody>
      </p:sp>
      <p:sp>
        <p:nvSpPr>
          <p:cNvPr id="2" name="Footer Placeholder 1">
            <a:extLst>
              <a:ext uri="{FF2B5EF4-FFF2-40B4-BE49-F238E27FC236}">
                <a16:creationId xmlns:a16="http://schemas.microsoft.com/office/drawing/2014/main" id="{F38FF6BE-9761-4386-9CDD-DA6A0B29FF0B}"/>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6A0328F6-F892-459A-92FB-51A37A8F7617}"/>
              </a:ext>
            </a:extLst>
          </p:cNvPr>
          <p:cNvSpPr>
            <a:spLocks noGrp="1"/>
          </p:cNvSpPr>
          <p:nvPr>
            <p:ph type="sldNum" sz="quarter" idx="12"/>
          </p:nvPr>
        </p:nvSpPr>
        <p:spPr/>
        <p:txBody>
          <a:bodyPr/>
          <a:lstStyle/>
          <a:p>
            <a:fld id="{5FA48C45-9521-491C-91CF-B3D0F067F577}" type="slidenum">
              <a:rPr lang="en-IN" smtClean="0"/>
              <a:t>82</a:t>
            </a:fld>
            <a:endParaRPr lang="en-I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id="{1504F2ED-4A80-43DE-8654-B51C6672AA90}"/>
              </a:ext>
            </a:extLst>
          </p:cNvPr>
          <p:cNvSpPr>
            <a:spLocks noGrp="1"/>
          </p:cNvSpPr>
          <p:nvPr>
            <p:ph idx="1"/>
          </p:nvPr>
        </p:nvSpPr>
        <p:spPr>
          <a:xfrm>
            <a:off x="304800" y="390525"/>
            <a:ext cx="11310938" cy="3886200"/>
          </a:xfrm>
        </p:spPr>
        <p:txBody>
          <a:bodyPr>
            <a:noAutofit/>
          </a:bodyPr>
          <a:lstStyle/>
          <a:p>
            <a:pPr eaLnBrk="1" hangingPunct="1"/>
            <a:r>
              <a:rPr lang="en-US" altLang="en-US" dirty="0">
                <a:latin typeface="Perpetua" panose="02020502060401020303" pitchFamily="18" charset="0"/>
              </a:rPr>
              <a:t>An interface is basically a kind of class.</a:t>
            </a:r>
          </a:p>
          <a:p>
            <a:pPr eaLnBrk="1" hangingPunct="1"/>
            <a:endParaRPr lang="en-US" altLang="en-US" dirty="0">
              <a:latin typeface="Perpetua" panose="02020502060401020303" pitchFamily="18" charset="0"/>
            </a:endParaRPr>
          </a:p>
          <a:p>
            <a:pPr eaLnBrk="1" hangingPunct="1"/>
            <a:r>
              <a:rPr lang="en-US" altLang="en-US" dirty="0">
                <a:latin typeface="Perpetua" panose="02020502060401020303" pitchFamily="18" charset="0"/>
              </a:rPr>
              <a:t>Like classes, interfaces contains method signatures and variables.</a:t>
            </a:r>
          </a:p>
          <a:p>
            <a:pPr eaLnBrk="1" hangingPunct="1"/>
            <a:endParaRPr lang="en-US" altLang="en-US" dirty="0">
              <a:latin typeface="Perpetua" panose="02020502060401020303" pitchFamily="18" charset="0"/>
            </a:endParaRPr>
          </a:p>
          <a:p>
            <a:pPr eaLnBrk="1" hangingPunct="1"/>
            <a:r>
              <a:rPr lang="en-US" altLang="en-US" dirty="0">
                <a:latin typeface="Perpetua" panose="02020502060401020303" pitchFamily="18" charset="0"/>
              </a:rPr>
              <a:t>The difference is that interfaces define only abstract methods and final variables.</a:t>
            </a:r>
          </a:p>
          <a:p>
            <a:pPr eaLnBrk="1" hangingPunct="1"/>
            <a:endParaRPr lang="en-US" altLang="en-US" dirty="0">
              <a:latin typeface="Perpetua" panose="02020502060401020303" pitchFamily="18" charset="0"/>
            </a:endParaRPr>
          </a:p>
          <a:p>
            <a:pPr eaLnBrk="1" hangingPunct="1"/>
            <a:r>
              <a:rPr lang="en-US" altLang="en-US" dirty="0">
                <a:latin typeface="Perpetua" panose="02020502060401020303" pitchFamily="18" charset="0"/>
              </a:rPr>
              <a:t>Interface do not specify any code to implement the methods.</a:t>
            </a:r>
          </a:p>
          <a:p>
            <a:pPr eaLnBrk="1" hangingPunct="1"/>
            <a:endParaRPr lang="en-US" altLang="en-US" dirty="0">
              <a:latin typeface="Perpetua" panose="02020502060401020303" pitchFamily="18" charset="0"/>
            </a:endParaRPr>
          </a:p>
          <a:p>
            <a:pPr eaLnBrk="1" hangingPunct="1"/>
            <a:r>
              <a:rPr lang="en-US" altLang="en-US" dirty="0">
                <a:latin typeface="Perpetua" panose="02020502060401020303" pitchFamily="18" charset="0"/>
              </a:rPr>
              <a:t>Interfaces are designed to support dynamic method resolution at runtime.</a:t>
            </a:r>
          </a:p>
        </p:txBody>
      </p:sp>
      <p:sp>
        <p:nvSpPr>
          <p:cNvPr id="2" name="Footer Placeholder 1">
            <a:extLst>
              <a:ext uri="{FF2B5EF4-FFF2-40B4-BE49-F238E27FC236}">
                <a16:creationId xmlns:a16="http://schemas.microsoft.com/office/drawing/2014/main" id="{F995CE47-E188-4E13-AD0A-30A20CF35B26}"/>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5D3AF166-D177-4269-82BD-0780F2C245A1}"/>
              </a:ext>
            </a:extLst>
          </p:cNvPr>
          <p:cNvSpPr>
            <a:spLocks noGrp="1"/>
          </p:cNvSpPr>
          <p:nvPr>
            <p:ph type="sldNum" sz="quarter" idx="12"/>
          </p:nvPr>
        </p:nvSpPr>
        <p:spPr/>
        <p:txBody>
          <a:bodyPr/>
          <a:lstStyle/>
          <a:p>
            <a:fld id="{5FA48C45-9521-491C-91CF-B3D0F067F577}" type="slidenum">
              <a:rPr lang="en-IN" smtClean="0"/>
              <a:t>83</a:t>
            </a:fld>
            <a:endParaRPr lang="en-I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C5B9B852-EC9E-49FC-BB8C-C1E0E744C9E0}"/>
              </a:ext>
            </a:extLst>
          </p:cNvPr>
          <p:cNvSpPr>
            <a:spLocks noGrp="1"/>
          </p:cNvSpPr>
          <p:nvPr>
            <p:ph type="title"/>
          </p:nvPr>
        </p:nvSpPr>
        <p:spPr>
          <a:xfrm>
            <a:off x="438150" y="290513"/>
            <a:ext cx="8515350" cy="368300"/>
          </a:xfrm>
        </p:spPr>
        <p:txBody>
          <a:bodyPr>
            <a:normAutofit fontScale="90000"/>
          </a:bodyPr>
          <a:lstStyle/>
          <a:p>
            <a:pPr eaLnBrk="1" hangingPunct="1"/>
            <a:r>
              <a:rPr lang="en-US" altLang="en-US" dirty="0"/>
              <a:t>Defining an interface</a:t>
            </a:r>
          </a:p>
        </p:txBody>
      </p:sp>
      <p:sp>
        <p:nvSpPr>
          <p:cNvPr id="29699" name="Content Placeholder 2">
            <a:extLst>
              <a:ext uri="{FF2B5EF4-FFF2-40B4-BE49-F238E27FC236}">
                <a16:creationId xmlns:a16="http://schemas.microsoft.com/office/drawing/2014/main" id="{46AF325A-BC5D-4071-8B10-941EE6B0014D}"/>
              </a:ext>
            </a:extLst>
          </p:cNvPr>
          <p:cNvSpPr>
            <a:spLocks noGrp="1"/>
          </p:cNvSpPr>
          <p:nvPr>
            <p:ph idx="1"/>
          </p:nvPr>
        </p:nvSpPr>
        <p:spPr>
          <a:xfrm>
            <a:off x="438150" y="828675"/>
            <a:ext cx="8458200" cy="4572000"/>
          </a:xfrm>
        </p:spPr>
        <p:txBody>
          <a:bodyPr>
            <a:noAutofit/>
          </a:bodyPr>
          <a:lstStyle/>
          <a:p>
            <a:pPr eaLnBrk="1" hangingPunct="1">
              <a:buFontTx/>
              <a:buNone/>
            </a:pPr>
            <a:r>
              <a:rPr lang="en-US" altLang="en-US" sz="2400" dirty="0">
                <a:latin typeface="Perpetua" panose="02020502060401020303" pitchFamily="18" charset="0"/>
              </a:rPr>
              <a:t>access interface name</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return-type method-name1(parameter-list);</a:t>
            </a:r>
          </a:p>
          <a:p>
            <a:pPr eaLnBrk="1" hangingPunct="1">
              <a:buFontTx/>
              <a:buNone/>
            </a:pPr>
            <a:r>
              <a:rPr lang="en-US" altLang="en-US" sz="2400" dirty="0">
                <a:latin typeface="Perpetua" panose="02020502060401020303" pitchFamily="18" charset="0"/>
              </a:rPr>
              <a:t>	return-type method-name2(parameter-list);</a:t>
            </a:r>
          </a:p>
          <a:p>
            <a:pPr eaLnBrk="1" hangingPunct="1">
              <a:buFontTx/>
              <a:buNone/>
            </a:pPr>
            <a:r>
              <a:rPr lang="en-US" altLang="en-US" sz="2400" dirty="0">
                <a:latin typeface="Perpetua" panose="02020502060401020303" pitchFamily="18" charset="0"/>
              </a:rPr>
              <a:t>	type final-varname1 = value;</a:t>
            </a:r>
          </a:p>
          <a:p>
            <a:pPr eaLnBrk="1" hangingPunct="1">
              <a:buFontTx/>
              <a:buNone/>
            </a:pPr>
            <a:r>
              <a:rPr lang="en-US" altLang="en-US" sz="2400" dirty="0">
                <a:latin typeface="Perpetua" panose="02020502060401020303" pitchFamily="18" charset="0"/>
              </a:rPr>
              <a:t>	type final-varname2 = value;</a:t>
            </a:r>
          </a:p>
          <a:p>
            <a:pPr eaLnBrk="1" hangingPunct="1">
              <a:buFontTx/>
              <a:buNone/>
            </a:pPr>
            <a:r>
              <a:rPr lang="en-US" altLang="en-US" sz="2400" dirty="0">
                <a:latin typeface="Perpetua" panose="02020502060401020303" pitchFamily="18" charset="0"/>
              </a:rPr>
              <a:t>	// ...</a:t>
            </a:r>
          </a:p>
          <a:p>
            <a:pPr eaLnBrk="1" hangingPunct="1">
              <a:buFontTx/>
              <a:buNone/>
            </a:pPr>
            <a:r>
              <a:rPr lang="en-US" altLang="en-US" sz="2400" dirty="0">
                <a:latin typeface="Perpetua" panose="02020502060401020303" pitchFamily="18" charset="0"/>
              </a:rPr>
              <a:t>	return-type method-</a:t>
            </a:r>
            <a:r>
              <a:rPr lang="en-US" altLang="en-US" sz="2400" dirty="0" err="1">
                <a:latin typeface="Perpetua" panose="02020502060401020303" pitchFamily="18" charset="0"/>
              </a:rPr>
              <a:t>nameN</a:t>
            </a:r>
            <a:r>
              <a:rPr lang="en-US" altLang="en-US" sz="2400" dirty="0">
                <a:latin typeface="Perpetua" panose="02020502060401020303" pitchFamily="18" charset="0"/>
              </a:rPr>
              <a:t>(parameter-list);</a:t>
            </a:r>
          </a:p>
          <a:p>
            <a:pPr eaLnBrk="1" hangingPunct="1">
              <a:buFontTx/>
              <a:buNone/>
            </a:pPr>
            <a:r>
              <a:rPr lang="en-US" altLang="en-US" sz="2400" dirty="0">
                <a:latin typeface="Perpetua" panose="02020502060401020303" pitchFamily="18" charset="0"/>
              </a:rPr>
              <a:t>	type final-</a:t>
            </a:r>
            <a:r>
              <a:rPr lang="en-US" altLang="en-US" sz="2400" dirty="0" err="1">
                <a:latin typeface="Perpetua" panose="02020502060401020303" pitchFamily="18" charset="0"/>
              </a:rPr>
              <a:t>varnameN</a:t>
            </a:r>
            <a:r>
              <a:rPr lang="en-US" altLang="en-US" sz="2400" dirty="0">
                <a:latin typeface="Perpetua" panose="02020502060401020303" pitchFamily="18" charset="0"/>
              </a:rPr>
              <a:t> = value;</a:t>
            </a:r>
          </a:p>
          <a:p>
            <a:pPr eaLnBrk="1" hangingPunct="1">
              <a:buFontTx/>
              <a:buNone/>
            </a:pPr>
            <a:r>
              <a:rPr lang="en-US" altLang="en-US" sz="2400" dirty="0">
                <a:latin typeface="Perpetua" panose="02020502060401020303" pitchFamily="18" charset="0"/>
              </a:rPr>
              <a:t>}</a:t>
            </a:r>
          </a:p>
          <a:p>
            <a:pPr eaLnBrk="1" hangingPunct="1">
              <a:buFontTx/>
              <a:buNone/>
            </a:pPr>
            <a:endParaRPr lang="en-US" altLang="en-US" sz="2400" dirty="0">
              <a:latin typeface="Perpetua" panose="02020502060401020303" pitchFamily="18" charset="0"/>
            </a:endParaRPr>
          </a:p>
          <a:p>
            <a:pPr eaLnBrk="1" hangingPunct="1">
              <a:buFontTx/>
              <a:buNone/>
            </a:pPr>
            <a:r>
              <a:rPr lang="en-US" altLang="en-US" sz="2400" dirty="0">
                <a:latin typeface="Perpetua" panose="02020502060401020303" pitchFamily="18" charset="0"/>
              </a:rPr>
              <a:t>Methods are declared with no bodies.</a:t>
            </a:r>
          </a:p>
          <a:p>
            <a:pPr eaLnBrk="1" hangingPunct="1">
              <a:buFontTx/>
              <a:buNone/>
            </a:pPr>
            <a:r>
              <a:rPr lang="en-US" altLang="en-US" sz="2400" dirty="0">
                <a:latin typeface="Perpetua" panose="02020502060401020303" pitchFamily="18" charset="0"/>
              </a:rPr>
              <a:t>All variables are implicitly </a:t>
            </a:r>
            <a:r>
              <a:rPr lang="en-US" altLang="en-US" sz="2400" dirty="0">
                <a:solidFill>
                  <a:srgbClr val="FF0000"/>
                </a:solidFill>
                <a:latin typeface="Perpetua" panose="02020502060401020303" pitchFamily="18" charset="0"/>
              </a:rPr>
              <a:t>final</a:t>
            </a:r>
            <a:r>
              <a:rPr lang="en-US" altLang="en-US" sz="2400" dirty="0">
                <a:latin typeface="Perpetua" panose="02020502060401020303" pitchFamily="18" charset="0"/>
              </a:rPr>
              <a:t> and </a:t>
            </a:r>
            <a:r>
              <a:rPr lang="en-US" altLang="en-US" sz="2400" dirty="0">
                <a:solidFill>
                  <a:srgbClr val="FF0000"/>
                </a:solidFill>
                <a:latin typeface="Perpetua" panose="02020502060401020303" pitchFamily="18" charset="0"/>
              </a:rPr>
              <a:t>static</a:t>
            </a:r>
            <a:r>
              <a:rPr lang="en-US" altLang="en-US" sz="2400" dirty="0">
                <a:latin typeface="Perpetua" panose="02020502060401020303" pitchFamily="18" charset="0"/>
              </a:rPr>
              <a:t>.</a:t>
            </a:r>
          </a:p>
        </p:txBody>
      </p:sp>
      <p:sp>
        <p:nvSpPr>
          <p:cNvPr id="2" name="Footer Placeholder 1">
            <a:extLst>
              <a:ext uri="{FF2B5EF4-FFF2-40B4-BE49-F238E27FC236}">
                <a16:creationId xmlns:a16="http://schemas.microsoft.com/office/drawing/2014/main" id="{72447C9F-F0D5-4FB9-932C-FC8033DD140E}"/>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F7D3F68D-9DE0-4724-B8C5-E2F769C9EA77}"/>
              </a:ext>
            </a:extLst>
          </p:cNvPr>
          <p:cNvSpPr>
            <a:spLocks noGrp="1"/>
          </p:cNvSpPr>
          <p:nvPr>
            <p:ph type="sldNum" sz="quarter" idx="12"/>
          </p:nvPr>
        </p:nvSpPr>
        <p:spPr/>
        <p:txBody>
          <a:bodyPr/>
          <a:lstStyle/>
          <a:p>
            <a:fld id="{5FA48C45-9521-491C-91CF-B3D0F067F577}" type="slidenum">
              <a:rPr lang="en-IN" smtClean="0"/>
              <a:t>84</a:t>
            </a:fld>
            <a:endParaRPr lang="en-I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a:extLst>
              <a:ext uri="{FF2B5EF4-FFF2-40B4-BE49-F238E27FC236}">
                <a16:creationId xmlns:a16="http://schemas.microsoft.com/office/drawing/2014/main" id="{F31257AC-7BB2-477C-BA02-28D49EDFD035}"/>
              </a:ext>
            </a:extLst>
          </p:cNvPr>
          <p:cNvSpPr>
            <a:spLocks noGrp="1"/>
          </p:cNvSpPr>
          <p:nvPr>
            <p:ph idx="1"/>
          </p:nvPr>
        </p:nvSpPr>
        <p:spPr>
          <a:xfrm>
            <a:off x="538162" y="395287"/>
            <a:ext cx="8458200" cy="5181600"/>
          </a:xfrm>
        </p:spPr>
        <p:txBody>
          <a:bodyPr>
            <a:noAutofit/>
          </a:bodyPr>
          <a:lstStyle/>
          <a:p>
            <a:pPr eaLnBrk="1" hangingPunct="1">
              <a:buFontTx/>
              <a:buNone/>
            </a:pPr>
            <a:r>
              <a:rPr lang="en-US" altLang="en-US" sz="2400" dirty="0">
                <a:latin typeface="Perpetua" panose="02020502060401020303" pitchFamily="18" charset="0"/>
              </a:rPr>
              <a:t>	interface </a:t>
            </a:r>
            <a:r>
              <a:rPr lang="en-US" altLang="en-US" sz="2400" dirty="0" err="1">
                <a:latin typeface="Perpetua" panose="02020502060401020303" pitchFamily="18" charset="0"/>
              </a:rPr>
              <a:t>interfacename</a:t>
            </a:r>
            <a:endParaRPr lang="en-US" altLang="en-US" sz="2400" dirty="0">
              <a:latin typeface="Perpetua" panose="02020502060401020303" pitchFamily="18" charset="0"/>
            </a:endParaRP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variable declaration</a:t>
            </a:r>
          </a:p>
          <a:p>
            <a:pPr eaLnBrk="1" hangingPunct="1">
              <a:buFontTx/>
              <a:buNone/>
            </a:pPr>
            <a:r>
              <a:rPr lang="en-US" altLang="en-US" sz="2400" dirty="0">
                <a:latin typeface="Perpetua" panose="02020502060401020303" pitchFamily="18" charset="0"/>
              </a:rPr>
              <a:t>  	  	method declaration</a:t>
            </a:r>
          </a:p>
          <a:p>
            <a:pPr eaLnBrk="1" hangingPunct="1">
              <a:buFontTx/>
              <a:buNone/>
            </a:pPr>
            <a:r>
              <a:rPr lang="en-US" altLang="en-US" sz="2400" dirty="0">
                <a:latin typeface="Perpetua" panose="02020502060401020303" pitchFamily="18" charset="0"/>
              </a:rPr>
              <a:t>	}</a:t>
            </a:r>
          </a:p>
          <a:p>
            <a:pPr eaLnBrk="1" hangingPunct="1">
              <a:buFontTx/>
              <a:buNone/>
            </a:pPr>
            <a:endParaRPr lang="en-US" altLang="en-US" sz="2400" dirty="0">
              <a:latin typeface="Perpetua" panose="02020502060401020303" pitchFamily="18" charset="0"/>
            </a:endParaRPr>
          </a:p>
          <a:p>
            <a:pPr eaLnBrk="1" hangingPunct="1">
              <a:buFontTx/>
              <a:buNone/>
            </a:pPr>
            <a:endParaRPr lang="en-US" altLang="en-US" sz="2400" dirty="0">
              <a:latin typeface="Perpetua" panose="02020502060401020303" pitchFamily="18" charset="0"/>
            </a:endParaRPr>
          </a:p>
          <a:p>
            <a:pPr eaLnBrk="1" hangingPunct="1">
              <a:buFontTx/>
              <a:buNone/>
            </a:pPr>
            <a:r>
              <a:rPr lang="en-US" altLang="en-US" sz="2400" dirty="0">
                <a:latin typeface="Perpetua" panose="02020502060401020303" pitchFamily="18" charset="0"/>
              </a:rPr>
              <a:t>Example:</a:t>
            </a:r>
          </a:p>
          <a:p>
            <a:pPr eaLnBrk="1" hangingPunct="1">
              <a:buFontTx/>
              <a:buNone/>
            </a:pPr>
            <a:endParaRPr lang="en-US" altLang="en-US" sz="2400" dirty="0">
              <a:latin typeface="Perpetua" panose="02020502060401020303" pitchFamily="18" charset="0"/>
            </a:endParaRPr>
          </a:p>
          <a:p>
            <a:pPr eaLnBrk="1" hangingPunct="1">
              <a:buFontTx/>
              <a:buNone/>
            </a:pPr>
            <a:r>
              <a:rPr lang="en-US" altLang="en-US" sz="2400" dirty="0">
                <a:latin typeface="Perpetua" panose="02020502060401020303" pitchFamily="18" charset="0"/>
              </a:rPr>
              <a:t>        interface item</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static final int code=1000;</a:t>
            </a:r>
          </a:p>
          <a:p>
            <a:pPr eaLnBrk="1" hangingPunct="1">
              <a:buFontTx/>
              <a:buNone/>
            </a:pPr>
            <a:r>
              <a:rPr lang="en-US" altLang="en-US" sz="2400" dirty="0">
                <a:latin typeface="Perpetua" panose="02020502060401020303" pitchFamily="18" charset="0"/>
              </a:rPr>
              <a:t>                 void display();</a:t>
            </a:r>
          </a:p>
          <a:p>
            <a:pPr eaLnBrk="1" hangingPunct="1">
              <a:buFontTx/>
              <a:buNone/>
            </a:pPr>
            <a:r>
              <a:rPr lang="en-US" altLang="en-US" sz="2400" dirty="0">
                <a:latin typeface="Perpetua" panose="02020502060401020303" pitchFamily="18" charset="0"/>
              </a:rPr>
              <a:t>        }</a:t>
            </a:r>
          </a:p>
        </p:txBody>
      </p:sp>
      <p:sp>
        <p:nvSpPr>
          <p:cNvPr id="2" name="Footer Placeholder 1">
            <a:extLst>
              <a:ext uri="{FF2B5EF4-FFF2-40B4-BE49-F238E27FC236}">
                <a16:creationId xmlns:a16="http://schemas.microsoft.com/office/drawing/2014/main" id="{5BF9023F-3BB8-4D85-A95B-4F8F84D1CA26}"/>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10F6556D-E8BB-429C-97C3-8D583C462426}"/>
              </a:ext>
            </a:extLst>
          </p:cNvPr>
          <p:cNvSpPr>
            <a:spLocks noGrp="1"/>
          </p:cNvSpPr>
          <p:nvPr>
            <p:ph type="sldNum" sz="quarter" idx="12"/>
          </p:nvPr>
        </p:nvSpPr>
        <p:spPr/>
        <p:txBody>
          <a:bodyPr/>
          <a:lstStyle/>
          <a:p>
            <a:fld id="{5FA48C45-9521-491C-91CF-B3D0F067F577}" type="slidenum">
              <a:rPr lang="en-IN" smtClean="0"/>
              <a:t>85</a:t>
            </a:fld>
            <a:endParaRPr lang="en-I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BD5801A9-C6A9-4A76-AE84-A79804B92DBF}"/>
              </a:ext>
            </a:extLst>
          </p:cNvPr>
          <p:cNvSpPr>
            <a:spLocks noGrp="1"/>
          </p:cNvSpPr>
          <p:nvPr>
            <p:ph type="title"/>
          </p:nvPr>
        </p:nvSpPr>
        <p:spPr>
          <a:xfrm>
            <a:off x="414339" y="179387"/>
            <a:ext cx="10515600" cy="1325563"/>
          </a:xfrm>
        </p:spPr>
        <p:txBody>
          <a:bodyPr>
            <a:normAutofit/>
          </a:bodyPr>
          <a:lstStyle/>
          <a:p>
            <a:pPr eaLnBrk="1" hangingPunct="1"/>
            <a:r>
              <a:rPr lang="en-US" altLang="en-US" sz="3200" b="1" dirty="0">
                <a:latin typeface="Perpetua" panose="02020502060401020303" pitchFamily="18" charset="0"/>
              </a:rPr>
              <a:t>Example</a:t>
            </a:r>
          </a:p>
        </p:txBody>
      </p:sp>
      <p:sp>
        <p:nvSpPr>
          <p:cNvPr id="31747" name="Content Placeholder 2">
            <a:extLst>
              <a:ext uri="{FF2B5EF4-FFF2-40B4-BE49-F238E27FC236}">
                <a16:creationId xmlns:a16="http://schemas.microsoft.com/office/drawing/2014/main" id="{7488D795-0B6D-4D91-816B-A7A1D8716613}"/>
              </a:ext>
            </a:extLst>
          </p:cNvPr>
          <p:cNvSpPr>
            <a:spLocks noGrp="1"/>
          </p:cNvSpPr>
          <p:nvPr>
            <p:ph idx="1"/>
          </p:nvPr>
        </p:nvSpPr>
        <p:spPr>
          <a:xfrm>
            <a:off x="414339" y="1392238"/>
            <a:ext cx="8524875" cy="1676400"/>
          </a:xfrm>
        </p:spPr>
        <p:txBody>
          <a:bodyPr>
            <a:noAutofit/>
          </a:bodyPr>
          <a:lstStyle/>
          <a:p>
            <a:pPr eaLnBrk="1" hangingPunct="1">
              <a:buFontTx/>
              <a:buNone/>
            </a:pPr>
            <a:r>
              <a:rPr lang="en-US" altLang="en-US" dirty="0">
                <a:latin typeface="Perpetua" panose="02020502060401020303" pitchFamily="18" charset="0"/>
              </a:rPr>
              <a:t>interface Callback </a:t>
            </a:r>
          </a:p>
          <a:p>
            <a:pPr eaLnBrk="1" hangingPunct="1">
              <a:buFontTx/>
              <a:buNone/>
            </a:pPr>
            <a:r>
              <a:rPr lang="en-US" altLang="en-US" dirty="0">
                <a:latin typeface="Perpetua" panose="02020502060401020303" pitchFamily="18" charset="0"/>
              </a:rPr>
              <a:t>{</a:t>
            </a:r>
          </a:p>
          <a:p>
            <a:pPr eaLnBrk="1" hangingPunct="1">
              <a:buFontTx/>
              <a:buNone/>
            </a:pPr>
            <a:r>
              <a:rPr lang="en-US" altLang="en-US" dirty="0">
                <a:latin typeface="Perpetua" panose="02020502060401020303" pitchFamily="18" charset="0"/>
              </a:rPr>
              <a:t>	void callback(int param);</a:t>
            </a:r>
          </a:p>
          <a:p>
            <a:pPr eaLnBrk="1" hangingPunct="1">
              <a:buFontTx/>
              <a:buNone/>
            </a:pPr>
            <a:r>
              <a:rPr lang="en-US" altLang="en-US" dirty="0">
                <a:latin typeface="Perpetua" panose="02020502060401020303" pitchFamily="18" charset="0"/>
              </a:rPr>
              <a:t>}</a:t>
            </a:r>
          </a:p>
        </p:txBody>
      </p:sp>
      <p:sp>
        <p:nvSpPr>
          <p:cNvPr id="5" name="Title 1">
            <a:extLst>
              <a:ext uri="{FF2B5EF4-FFF2-40B4-BE49-F238E27FC236}">
                <a16:creationId xmlns:a16="http://schemas.microsoft.com/office/drawing/2014/main" id="{F8BED0A2-A282-4876-9C58-D1FAE494100D}"/>
              </a:ext>
            </a:extLst>
          </p:cNvPr>
          <p:cNvSpPr txBox="1">
            <a:spLocks/>
          </p:cNvSpPr>
          <p:nvPr/>
        </p:nvSpPr>
        <p:spPr>
          <a:xfrm>
            <a:off x="414339" y="3429000"/>
            <a:ext cx="8991600" cy="5334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latin typeface="Perpetua" panose="02020502060401020303" pitchFamily="18" charset="0"/>
              </a:rPr>
              <a:t>Implementing Interfaces</a:t>
            </a:r>
          </a:p>
        </p:txBody>
      </p:sp>
      <p:sp>
        <p:nvSpPr>
          <p:cNvPr id="6" name="Content Placeholder 2">
            <a:extLst>
              <a:ext uri="{FF2B5EF4-FFF2-40B4-BE49-F238E27FC236}">
                <a16:creationId xmlns:a16="http://schemas.microsoft.com/office/drawing/2014/main" id="{7E049A02-18AF-4CEF-BC3F-21A9BCD94284}"/>
              </a:ext>
            </a:extLst>
          </p:cNvPr>
          <p:cNvSpPr txBox="1">
            <a:spLocks/>
          </p:cNvSpPr>
          <p:nvPr/>
        </p:nvSpPr>
        <p:spPr>
          <a:xfrm>
            <a:off x="414338" y="4071937"/>
            <a:ext cx="11187111" cy="472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i="1" dirty="0">
                <a:latin typeface="Perpetua" panose="02020502060401020303" pitchFamily="18" charset="0"/>
              </a:rPr>
              <a:t>access class </a:t>
            </a:r>
            <a:r>
              <a:rPr lang="en-US" altLang="en-US" i="1" dirty="0" err="1">
                <a:latin typeface="Perpetua" panose="02020502060401020303" pitchFamily="18" charset="0"/>
              </a:rPr>
              <a:t>classname</a:t>
            </a:r>
            <a:r>
              <a:rPr lang="en-US" altLang="en-US" i="1" dirty="0">
                <a:latin typeface="Perpetua" panose="02020502060401020303" pitchFamily="18" charset="0"/>
              </a:rPr>
              <a:t> [extends superclass] </a:t>
            </a:r>
            <a:r>
              <a:rPr lang="en-US" altLang="en-US" dirty="0">
                <a:latin typeface="Perpetua" panose="02020502060401020303" pitchFamily="18" charset="0"/>
              </a:rPr>
              <a:t>[</a:t>
            </a:r>
            <a:r>
              <a:rPr lang="en-US" altLang="en-US" dirty="0">
                <a:solidFill>
                  <a:srgbClr val="FF0000"/>
                </a:solidFill>
                <a:latin typeface="Perpetua" panose="02020502060401020303" pitchFamily="18" charset="0"/>
              </a:rPr>
              <a:t>implements</a:t>
            </a:r>
            <a:r>
              <a:rPr lang="en-US" altLang="en-US" dirty="0">
                <a:latin typeface="Perpetua" panose="02020502060401020303" pitchFamily="18" charset="0"/>
              </a:rPr>
              <a:t> </a:t>
            </a:r>
            <a:r>
              <a:rPr lang="en-US" altLang="en-US" i="1" dirty="0">
                <a:latin typeface="Perpetua" panose="02020502060401020303" pitchFamily="18" charset="0"/>
              </a:rPr>
              <a:t>interface [,interface...]] </a:t>
            </a:r>
          </a:p>
          <a:p>
            <a:pPr>
              <a:buFontTx/>
              <a:buNone/>
            </a:pPr>
            <a:r>
              <a:rPr lang="en-US" altLang="en-US" i="1" dirty="0">
                <a:latin typeface="Perpetua" panose="02020502060401020303" pitchFamily="18" charset="0"/>
              </a:rPr>
              <a:t>{</a:t>
            </a:r>
          </a:p>
          <a:p>
            <a:pPr>
              <a:buFontTx/>
              <a:buNone/>
            </a:pPr>
            <a:r>
              <a:rPr lang="en-US" altLang="en-US" dirty="0">
                <a:latin typeface="Perpetua" panose="02020502060401020303" pitchFamily="18" charset="0"/>
              </a:rPr>
              <a:t>		// class-body</a:t>
            </a:r>
          </a:p>
          <a:p>
            <a:pPr>
              <a:buFontTx/>
              <a:buNone/>
            </a:pPr>
            <a:r>
              <a:rPr lang="en-US" altLang="en-US" dirty="0">
                <a:latin typeface="Perpetua" panose="02020502060401020303" pitchFamily="18" charset="0"/>
              </a:rPr>
              <a:t>}</a:t>
            </a:r>
          </a:p>
        </p:txBody>
      </p:sp>
      <p:sp>
        <p:nvSpPr>
          <p:cNvPr id="2" name="Footer Placeholder 1">
            <a:extLst>
              <a:ext uri="{FF2B5EF4-FFF2-40B4-BE49-F238E27FC236}">
                <a16:creationId xmlns:a16="http://schemas.microsoft.com/office/drawing/2014/main" id="{6656B153-5297-41ED-98DC-CD931F8C8F21}"/>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D67206E2-6923-451C-B842-D6B7E7C1F393}"/>
              </a:ext>
            </a:extLst>
          </p:cNvPr>
          <p:cNvSpPr>
            <a:spLocks noGrp="1"/>
          </p:cNvSpPr>
          <p:nvPr>
            <p:ph type="sldNum" sz="quarter" idx="12"/>
          </p:nvPr>
        </p:nvSpPr>
        <p:spPr/>
        <p:txBody>
          <a:bodyPr/>
          <a:lstStyle/>
          <a:p>
            <a:fld id="{5FA48C45-9521-491C-91CF-B3D0F067F577}" type="slidenum">
              <a:rPr lang="en-IN" smtClean="0"/>
              <a:t>86</a:t>
            </a:fld>
            <a:endParaRPr lang="en-I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a:extLst>
              <a:ext uri="{FF2B5EF4-FFF2-40B4-BE49-F238E27FC236}">
                <a16:creationId xmlns:a16="http://schemas.microsoft.com/office/drawing/2014/main" id="{94524FA9-2A32-482F-8B8F-A4E86299051E}"/>
              </a:ext>
            </a:extLst>
          </p:cNvPr>
          <p:cNvSpPr>
            <a:spLocks noGrp="1"/>
          </p:cNvSpPr>
          <p:nvPr>
            <p:ph idx="1"/>
          </p:nvPr>
        </p:nvSpPr>
        <p:spPr>
          <a:xfrm>
            <a:off x="309563" y="300037"/>
            <a:ext cx="10763250" cy="4419600"/>
          </a:xfrm>
        </p:spPr>
        <p:txBody>
          <a:bodyPr>
            <a:noAutofit/>
          </a:bodyPr>
          <a:lstStyle/>
          <a:p>
            <a:pPr eaLnBrk="1" hangingPunct="1">
              <a:buFontTx/>
              <a:buNone/>
            </a:pPr>
            <a:r>
              <a:rPr lang="en-US" altLang="en-US" dirty="0">
                <a:latin typeface="Perpetua" panose="02020502060401020303" pitchFamily="18" charset="0"/>
              </a:rPr>
              <a:t>class Client </a:t>
            </a:r>
            <a:r>
              <a:rPr lang="en-US" altLang="en-US" dirty="0">
                <a:solidFill>
                  <a:srgbClr val="FF0000"/>
                </a:solidFill>
                <a:latin typeface="Perpetua" panose="02020502060401020303" pitchFamily="18" charset="0"/>
              </a:rPr>
              <a:t>implements Callback </a:t>
            </a:r>
          </a:p>
          <a:p>
            <a:pPr eaLnBrk="1" hangingPunct="1">
              <a:buFontTx/>
              <a:buNone/>
            </a:pPr>
            <a:r>
              <a:rPr lang="en-US" altLang="en-US" dirty="0">
                <a:latin typeface="Perpetua" panose="02020502060401020303" pitchFamily="18" charset="0"/>
              </a:rPr>
              <a:t>{</a:t>
            </a:r>
          </a:p>
          <a:p>
            <a:pPr eaLnBrk="1" hangingPunct="1">
              <a:buFontTx/>
              <a:buNone/>
            </a:pPr>
            <a:r>
              <a:rPr lang="en-US" altLang="en-US" dirty="0">
                <a:latin typeface="Perpetua" panose="02020502060401020303" pitchFamily="18" charset="0"/>
              </a:rPr>
              <a:t>	 // Implement Callback's interface</a:t>
            </a:r>
          </a:p>
          <a:p>
            <a:pPr eaLnBrk="1" hangingPunct="1">
              <a:buFontTx/>
              <a:buNone/>
            </a:pPr>
            <a:r>
              <a:rPr lang="en-US" altLang="en-US" dirty="0">
                <a:latin typeface="Perpetua" panose="02020502060401020303" pitchFamily="18" charset="0"/>
              </a:rPr>
              <a:t>	</a:t>
            </a:r>
            <a:r>
              <a:rPr lang="en-US" altLang="en-US" b="1" dirty="0">
                <a:solidFill>
                  <a:srgbClr val="FF0000"/>
                </a:solidFill>
                <a:latin typeface="Perpetua" panose="02020502060401020303" pitchFamily="18" charset="0"/>
              </a:rPr>
              <a:t>public</a:t>
            </a:r>
            <a:r>
              <a:rPr lang="en-US" altLang="en-US" dirty="0">
                <a:latin typeface="Perpetua" panose="02020502060401020303" pitchFamily="18" charset="0"/>
              </a:rPr>
              <a:t> void callback(int p) </a:t>
            </a:r>
          </a:p>
          <a:p>
            <a:pPr eaLnBrk="1" hangingPunct="1">
              <a:buFontTx/>
              <a:buNone/>
            </a:pPr>
            <a:r>
              <a:rPr lang="en-US" altLang="en-US" dirty="0">
                <a:latin typeface="Perpetua" panose="02020502060401020303" pitchFamily="18" charset="0"/>
              </a:rPr>
              <a:t>	{</a:t>
            </a:r>
          </a:p>
          <a:p>
            <a:pPr eaLnBrk="1" hangingPunct="1">
              <a:buFontTx/>
              <a:buNone/>
            </a:pPr>
            <a:r>
              <a:rPr lang="en-US" altLang="en-US" dirty="0">
                <a:latin typeface="Perpetua" panose="02020502060401020303" pitchFamily="18" charset="0"/>
              </a:rPr>
              <a:t>		</a:t>
            </a:r>
            <a:r>
              <a:rPr lang="en-US" altLang="en-US" dirty="0" err="1">
                <a:latin typeface="Perpetua" panose="02020502060401020303" pitchFamily="18" charset="0"/>
              </a:rPr>
              <a:t>System.out.println</a:t>
            </a:r>
            <a:r>
              <a:rPr lang="en-US" altLang="en-US" dirty="0">
                <a:latin typeface="Perpetua" panose="02020502060401020303" pitchFamily="18" charset="0"/>
              </a:rPr>
              <a:t>("callback called with " + p);</a:t>
            </a:r>
          </a:p>
          <a:p>
            <a:pPr eaLnBrk="1" hangingPunct="1">
              <a:buFontTx/>
              <a:buNone/>
            </a:pPr>
            <a:r>
              <a:rPr lang="en-US" altLang="en-US" dirty="0">
                <a:latin typeface="Perpetua" panose="02020502060401020303" pitchFamily="18" charset="0"/>
              </a:rPr>
              <a:t>	}</a:t>
            </a:r>
          </a:p>
          <a:p>
            <a:pPr eaLnBrk="1" hangingPunct="1">
              <a:buFontTx/>
              <a:buNone/>
            </a:pPr>
            <a:r>
              <a:rPr lang="en-US" altLang="en-US" dirty="0">
                <a:latin typeface="Perpetua" panose="02020502060401020303" pitchFamily="18" charset="0"/>
              </a:rPr>
              <a:t>}</a:t>
            </a:r>
          </a:p>
          <a:p>
            <a:pPr eaLnBrk="1" hangingPunct="1">
              <a:buFontTx/>
              <a:buNone/>
            </a:pPr>
            <a:endParaRPr lang="en-US" altLang="en-US" dirty="0">
              <a:latin typeface="Perpetua" panose="02020502060401020303" pitchFamily="18" charset="0"/>
            </a:endParaRPr>
          </a:p>
          <a:p>
            <a:pPr eaLnBrk="1" hangingPunct="1">
              <a:buFontTx/>
              <a:buNone/>
            </a:pPr>
            <a:r>
              <a:rPr lang="en-US" altLang="en-US" dirty="0">
                <a:latin typeface="Perpetua" panose="02020502060401020303" pitchFamily="18" charset="0"/>
              </a:rPr>
              <a:t>When we implement an interface method, it must be declared as </a:t>
            </a:r>
            <a:r>
              <a:rPr lang="en-US" altLang="en-US" dirty="0">
                <a:solidFill>
                  <a:srgbClr val="FF0000"/>
                </a:solidFill>
                <a:latin typeface="Perpetua" panose="02020502060401020303" pitchFamily="18" charset="0"/>
              </a:rPr>
              <a:t>public</a:t>
            </a:r>
            <a:r>
              <a:rPr lang="en-US" altLang="en-US" dirty="0">
                <a:latin typeface="Perpetua" panose="02020502060401020303" pitchFamily="18" charset="0"/>
              </a:rPr>
              <a:t>.</a:t>
            </a:r>
          </a:p>
        </p:txBody>
      </p:sp>
      <p:sp>
        <p:nvSpPr>
          <p:cNvPr id="2" name="Footer Placeholder 1">
            <a:extLst>
              <a:ext uri="{FF2B5EF4-FFF2-40B4-BE49-F238E27FC236}">
                <a16:creationId xmlns:a16="http://schemas.microsoft.com/office/drawing/2014/main" id="{067A3974-51A3-4D3B-8D2A-4D5021CE3A9C}"/>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D30B3F43-4A79-417C-B630-8578BEDB4001}"/>
              </a:ext>
            </a:extLst>
          </p:cNvPr>
          <p:cNvSpPr>
            <a:spLocks noGrp="1"/>
          </p:cNvSpPr>
          <p:nvPr>
            <p:ph type="sldNum" sz="quarter" idx="12"/>
          </p:nvPr>
        </p:nvSpPr>
        <p:spPr/>
        <p:txBody>
          <a:bodyPr/>
          <a:lstStyle/>
          <a:p>
            <a:fld id="{5FA48C45-9521-491C-91CF-B3D0F067F577}" type="slidenum">
              <a:rPr lang="en-IN" smtClean="0"/>
              <a:t>87</a:t>
            </a:fld>
            <a:endParaRPr lang="en-I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4AAF0170-130E-481E-BBFF-D065F873D3AD}"/>
              </a:ext>
            </a:extLst>
          </p:cNvPr>
          <p:cNvSpPr>
            <a:spLocks noGrp="1"/>
          </p:cNvSpPr>
          <p:nvPr>
            <p:ph type="title"/>
          </p:nvPr>
        </p:nvSpPr>
        <p:spPr>
          <a:xfrm>
            <a:off x="152400" y="288925"/>
            <a:ext cx="10515600" cy="854075"/>
          </a:xfrm>
        </p:spPr>
        <p:txBody>
          <a:bodyPr>
            <a:normAutofit/>
          </a:bodyPr>
          <a:lstStyle/>
          <a:p>
            <a:pPr eaLnBrk="1" hangingPunct="1"/>
            <a:r>
              <a:rPr lang="en-US" altLang="en-US" sz="3200" b="1" dirty="0">
                <a:latin typeface="Perpetua" panose="02020502060401020303" pitchFamily="18" charset="0"/>
              </a:rPr>
              <a:t>We can also define additional members.</a:t>
            </a:r>
          </a:p>
        </p:txBody>
      </p:sp>
      <p:sp>
        <p:nvSpPr>
          <p:cNvPr id="34819" name="Content Placeholder 2">
            <a:extLst>
              <a:ext uri="{FF2B5EF4-FFF2-40B4-BE49-F238E27FC236}">
                <a16:creationId xmlns:a16="http://schemas.microsoft.com/office/drawing/2014/main" id="{BEB02318-BFF6-4B50-BCE9-C9FE01612E77}"/>
              </a:ext>
            </a:extLst>
          </p:cNvPr>
          <p:cNvSpPr>
            <a:spLocks noGrp="1"/>
          </p:cNvSpPr>
          <p:nvPr>
            <p:ph idx="1"/>
          </p:nvPr>
        </p:nvSpPr>
        <p:spPr>
          <a:xfrm>
            <a:off x="285750" y="1143000"/>
            <a:ext cx="8458200" cy="4495800"/>
          </a:xfrm>
        </p:spPr>
        <p:txBody>
          <a:bodyPr>
            <a:noAutofit/>
          </a:bodyPr>
          <a:lstStyle/>
          <a:p>
            <a:pPr eaLnBrk="1" hangingPunct="1">
              <a:buFontTx/>
              <a:buNone/>
            </a:pPr>
            <a:r>
              <a:rPr lang="en-US" altLang="en-US" sz="2400" dirty="0">
                <a:latin typeface="Perpetua" panose="02020502060401020303" pitchFamily="18" charset="0"/>
              </a:rPr>
              <a:t>class Client implements Callback</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 Implement Callback's interface</a:t>
            </a:r>
          </a:p>
          <a:p>
            <a:pPr eaLnBrk="1" hangingPunct="1">
              <a:buFontTx/>
              <a:buNone/>
            </a:pPr>
            <a:r>
              <a:rPr lang="en-US" altLang="en-US" sz="2400" dirty="0">
                <a:latin typeface="Perpetua" panose="02020502060401020303" pitchFamily="18" charset="0"/>
              </a:rPr>
              <a:t>	     public void callback(int p) </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("callback called with " + p);</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void </a:t>
            </a:r>
            <a:r>
              <a:rPr lang="en-US" altLang="en-US" sz="2400" dirty="0" err="1">
                <a:latin typeface="Perpetua" panose="02020502060401020303" pitchFamily="18" charset="0"/>
              </a:rPr>
              <a:t>nonIfaceMeth</a:t>
            </a: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(“Added method");</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a:t>
            </a:r>
          </a:p>
        </p:txBody>
      </p:sp>
      <p:sp>
        <p:nvSpPr>
          <p:cNvPr id="2" name="Footer Placeholder 1">
            <a:extLst>
              <a:ext uri="{FF2B5EF4-FFF2-40B4-BE49-F238E27FC236}">
                <a16:creationId xmlns:a16="http://schemas.microsoft.com/office/drawing/2014/main" id="{199396F4-9A5A-4027-9E9B-1B1D0E5F6BAB}"/>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E95C4818-D15E-4181-A025-319A7BB065D9}"/>
              </a:ext>
            </a:extLst>
          </p:cNvPr>
          <p:cNvSpPr>
            <a:spLocks noGrp="1"/>
          </p:cNvSpPr>
          <p:nvPr>
            <p:ph type="sldNum" sz="quarter" idx="12"/>
          </p:nvPr>
        </p:nvSpPr>
        <p:spPr/>
        <p:txBody>
          <a:bodyPr/>
          <a:lstStyle/>
          <a:p>
            <a:fld id="{5FA48C45-9521-491C-91CF-B3D0F067F577}" type="slidenum">
              <a:rPr lang="en-IN" smtClean="0"/>
              <a:t>88</a:t>
            </a:fld>
            <a:endParaRPr lang="en-I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F5E14B0F-BDBF-451D-91EF-6A0D4D00D586}"/>
              </a:ext>
            </a:extLst>
          </p:cNvPr>
          <p:cNvSpPr>
            <a:spLocks noGrp="1"/>
          </p:cNvSpPr>
          <p:nvPr>
            <p:ph type="title"/>
          </p:nvPr>
        </p:nvSpPr>
        <p:spPr>
          <a:xfrm>
            <a:off x="152400" y="172244"/>
            <a:ext cx="10515600" cy="701675"/>
          </a:xfrm>
        </p:spPr>
        <p:txBody>
          <a:bodyPr>
            <a:normAutofit/>
          </a:bodyPr>
          <a:lstStyle/>
          <a:p>
            <a:pPr eaLnBrk="1" hangingPunct="1"/>
            <a:r>
              <a:rPr lang="en-US" altLang="en-US" sz="3200" b="1" dirty="0">
                <a:latin typeface="Perpetua" panose="02020502060401020303" pitchFamily="18" charset="0"/>
              </a:rPr>
              <a:t>Accessing Implementations Through Interface References</a:t>
            </a:r>
          </a:p>
        </p:txBody>
      </p:sp>
      <p:sp>
        <p:nvSpPr>
          <p:cNvPr id="35843" name="Content Placeholder 2">
            <a:extLst>
              <a:ext uri="{FF2B5EF4-FFF2-40B4-BE49-F238E27FC236}">
                <a16:creationId xmlns:a16="http://schemas.microsoft.com/office/drawing/2014/main" id="{BCD38E60-150D-430C-AF0C-617EFEEDD4D0}"/>
              </a:ext>
            </a:extLst>
          </p:cNvPr>
          <p:cNvSpPr>
            <a:spLocks noGrp="1"/>
          </p:cNvSpPr>
          <p:nvPr>
            <p:ph idx="1"/>
          </p:nvPr>
        </p:nvSpPr>
        <p:spPr>
          <a:xfrm>
            <a:off x="352424" y="1038225"/>
            <a:ext cx="11591925" cy="3962400"/>
          </a:xfrm>
        </p:spPr>
        <p:txBody>
          <a:bodyPr>
            <a:noAutofit/>
          </a:bodyPr>
          <a:lstStyle/>
          <a:p>
            <a:pPr eaLnBrk="1" hangingPunct="1">
              <a:buFontTx/>
              <a:buNone/>
            </a:pPr>
            <a:r>
              <a:rPr lang="en-US" altLang="en-US" dirty="0">
                <a:latin typeface="Perpetua" panose="02020502060401020303" pitchFamily="18" charset="0"/>
              </a:rPr>
              <a:t>class </a:t>
            </a:r>
            <a:r>
              <a:rPr lang="en-US" altLang="en-US" dirty="0" err="1">
                <a:latin typeface="Perpetua" panose="02020502060401020303" pitchFamily="18" charset="0"/>
              </a:rPr>
              <a:t>TestIface</a:t>
            </a:r>
            <a:endParaRPr lang="en-US" altLang="en-US" dirty="0">
              <a:latin typeface="Perpetua" panose="02020502060401020303" pitchFamily="18" charset="0"/>
            </a:endParaRPr>
          </a:p>
          <a:p>
            <a:pPr eaLnBrk="1" hangingPunct="1">
              <a:buFontTx/>
              <a:buNone/>
            </a:pPr>
            <a:r>
              <a:rPr lang="en-US" altLang="en-US" dirty="0">
                <a:latin typeface="Perpetua" panose="02020502060401020303" pitchFamily="18" charset="0"/>
              </a:rPr>
              <a:t> {</a:t>
            </a:r>
          </a:p>
          <a:p>
            <a:pPr eaLnBrk="1" hangingPunct="1">
              <a:buFontTx/>
              <a:buNone/>
            </a:pPr>
            <a:r>
              <a:rPr lang="en-US" altLang="en-US" dirty="0">
                <a:latin typeface="Perpetua" panose="02020502060401020303" pitchFamily="18" charset="0"/>
              </a:rPr>
              <a:t>	public static void main(String </a:t>
            </a:r>
            <a:r>
              <a:rPr lang="en-US" altLang="en-US" dirty="0" err="1">
                <a:latin typeface="Perpetua" panose="02020502060401020303" pitchFamily="18" charset="0"/>
              </a:rPr>
              <a:t>args</a:t>
            </a:r>
            <a:r>
              <a:rPr lang="en-US" altLang="en-US" dirty="0">
                <a:latin typeface="Perpetua" panose="02020502060401020303" pitchFamily="18" charset="0"/>
              </a:rPr>
              <a:t>[]) </a:t>
            </a:r>
          </a:p>
          <a:p>
            <a:pPr eaLnBrk="1" hangingPunct="1">
              <a:buFontTx/>
              <a:buNone/>
            </a:pPr>
            <a:r>
              <a:rPr lang="en-US" altLang="en-US" dirty="0">
                <a:latin typeface="Perpetua" panose="02020502060401020303" pitchFamily="18" charset="0"/>
              </a:rPr>
              <a:t>	{</a:t>
            </a:r>
          </a:p>
          <a:p>
            <a:pPr eaLnBrk="1" hangingPunct="1">
              <a:buFontTx/>
              <a:buNone/>
            </a:pPr>
            <a:r>
              <a:rPr lang="en-US" altLang="en-US" dirty="0">
                <a:latin typeface="Perpetua" panose="02020502060401020303" pitchFamily="18" charset="0"/>
              </a:rPr>
              <a:t>		Callback  c = new Client();</a:t>
            </a:r>
          </a:p>
          <a:p>
            <a:pPr eaLnBrk="1" hangingPunct="1">
              <a:buFontTx/>
              <a:buNone/>
            </a:pPr>
            <a:r>
              <a:rPr lang="en-US" altLang="en-US" dirty="0">
                <a:latin typeface="Perpetua" panose="02020502060401020303" pitchFamily="18" charset="0"/>
              </a:rPr>
              <a:t>		</a:t>
            </a:r>
            <a:r>
              <a:rPr lang="en-US" altLang="en-US" dirty="0" err="1">
                <a:latin typeface="Perpetua" panose="02020502060401020303" pitchFamily="18" charset="0"/>
              </a:rPr>
              <a:t>c.callback</a:t>
            </a:r>
            <a:r>
              <a:rPr lang="en-US" altLang="en-US" dirty="0">
                <a:latin typeface="Perpetua" panose="02020502060401020303" pitchFamily="18" charset="0"/>
              </a:rPr>
              <a:t>(42);</a:t>
            </a:r>
          </a:p>
          <a:p>
            <a:pPr eaLnBrk="1" hangingPunct="1">
              <a:buFontTx/>
              <a:buNone/>
            </a:pPr>
            <a:r>
              <a:rPr lang="en-US" altLang="en-US" dirty="0">
                <a:latin typeface="Perpetua" panose="02020502060401020303" pitchFamily="18" charset="0"/>
              </a:rPr>
              <a:t>	}</a:t>
            </a:r>
          </a:p>
          <a:p>
            <a:pPr eaLnBrk="1" hangingPunct="1">
              <a:buFontTx/>
              <a:buNone/>
            </a:pPr>
            <a:r>
              <a:rPr lang="en-US" altLang="en-US" dirty="0">
                <a:latin typeface="Perpetua" panose="02020502060401020303" pitchFamily="18" charset="0"/>
              </a:rPr>
              <a:t>}</a:t>
            </a:r>
          </a:p>
          <a:p>
            <a:pPr eaLnBrk="1" hangingPunct="1">
              <a:buFontTx/>
              <a:buNone/>
            </a:pPr>
            <a:endParaRPr lang="en-US" altLang="en-US" dirty="0">
              <a:latin typeface="Perpetua" panose="02020502060401020303" pitchFamily="18" charset="0"/>
            </a:endParaRPr>
          </a:p>
          <a:p>
            <a:pPr eaLnBrk="1" hangingPunct="1">
              <a:buFontTx/>
              <a:buNone/>
            </a:pPr>
            <a:r>
              <a:rPr lang="en-US" altLang="en-US" dirty="0">
                <a:latin typeface="Perpetua" panose="02020502060401020303" pitchFamily="18" charset="0"/>
              </a:rPr>
              <a:t>   c can be used to access the callback() method, </a:t>
            </a:r>
            <a:r>
              <a:rPr lang="en-US" altLang="en-US" dirty="0">
                <a:solidFill>
                  <a:srgbClr val="FF0000"/>
                </a:solidFill>
                <a:latin typeface="Perpetua" panose="02020502060401020303" pitchFamily="18" charset="0"/>
              </a:rPr>
              <a:t>it can not access any other members of the Client class.</a:t>
            </a:r>
          </a:p>
        </p:txBody>
      </p:sp>
      <p:sp>
        <p:nvSpPr>
          <p:cNvPr id="2" name="Footer Placeholder 1">
            <a:extLst>
              <a:ext uri="{FF2B5EF4-FFF2-40B4-BE49-F238E27FC236}">
                <a16:creationId xmlns:a16="http://schemas.microsoft.com/office/drawing/2014/main" id="{1803358F-41CF-47EB-88B6-1156B975A883}"/>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CE093914-5D74-462D-AC61-C969B882230C}"/>
              </a:ext>
            </a:extLst>
          </p:cNvPr>
          <p:cNvSpPr>
            <a:spLocks noGrp="1"/>
          </p:cNvSpPr>
          <p:nvPr>
            <p:ph type="sldNum" sz="quarter" idx="12"/>
          </p:nvPr>
        </p:nvSpPr>
        <p:spPr/>
        <p:txBody>
          <a:bodyPr/>
          <a:lstStyle/>
          <a:p>
            <a:fld id="{5FA48C45-9521-491C-91CF-B3D0F067F577}" type="slidenum">
              <a:rPr lang="en-IN" smtClean="0"/>
              <a:t>89</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Content Placeholder 2">
            <a:extLst>
              <a:ext uri="{FF2B5EF4-FFF2-40B4-BE49-F238E27FC236}">
                <a16:creationId xmlns:a16="http://schemas.microsoft.com/office/drawing/2014/main" id="{8C403A1D-7F1E-427D-B256-03E83332500B}"/>
              </a:ext>
            </a:extLst>
          </p:cNvPr>
          <p:cNvSpPr>
            <a:spLocks noGrp="1" noChangeArrowheads="1"/>
          </p:cNvSpPr>
          <p:nvPr>
            <p:ph idx="1"/>
          </p:nvPr>
        </p:nvSpPr>
        <p:spPr>
          <a:xfrm>
            <a:off x="242888" y="147637"/>
            <a:ext cx="8610600" cy="5562600"/>
          </a:xfrm>
        </p:spPr>
        <p:txBody>
          <a:bodyPr>
            <a:noAutofit/>
          </a:bodyPr>
          <a:lstStyle/>
          <a:p>
            <a:pPr eaLnBrk="1" hangingPunct="1">
              <a:buFontTx/>
              <a:buNone/>
            </a:pPr>
            <a:r>
              <a:rPr lang="en-US" altLang="en-US" sz="1800" dirty="0"/>
              <a:t>	// constructor used when no dimensions specified</a:t>
            </a:r>
          </a:p>
          <a:p>
            <a:pPr eaLnBrk="1" hangingPunct="1">
              <a:buFontTx/>
              <a:buNone/>
            </a:pPr>
            <a:r>
              <a:rPr lang="en-US" altLang="en-US" sz="1800" dirty="0"/>
              <a:t>	Box()</a:t>
            </a:r>
          </a:p>
          <a:p>
            <a:pPr eaLnBrk="1" hangingPunct="1">
              <a:buFontTx/>
              <a:buNone/>
            </a:pPr>
            <a:r>
              <a:rPr lang="en-US" altLang="en-US" sz="1800" dirty="0"/>
              <a:t> 	{</a:t>
            </a:r>
          </a:p>
          <a:p>
            <a:pPr eaLnBrk="1" hangingPunct="1">
              <a:buFontTx/>
              <a:buNone/>
            </a:pPr>
            <a:r>
              <a:rPr lang="en-US" altLang="en-US" sz="1800" dirty="0"/>
              <a:t>		width = -1; // use -1 to indicate</a:t>
            </a:r>
          </a:p>
          <a:p>
            <a:pPr eaLnBrk="1" hangingPunct="1">
              <a:buFontTx/>
              <a:buNone/>
            </a:pPr>
            <a:r>
              <a:rPr lang="en-US" altLang="en-US" sz="1800" dirty="0"/>
              <a:t>		height = -1; // an uninitialized</a:t>
            </a:r>
          </a:p>
          <a:p>
            <a:pPr eaLnBrk="1" hangingPunct="1">
              <a:buFontTx/>
              <a:buNone/>
            </a:pPr>
            <a:r>
              <a:rPr lang="en-US" altLang="en-US" sz="1800" dirty="0"/>
              <a:t>		depth = -1; // box</a:t>
            </a:r>
          </a:p>
          <a:p>
            <a:pPr eaLnBrk="1" hangingPunct="1">
              <a:buFontTx/>
              <a:buNone/>
            </a:pPr>
            <a:r>
              <a:rPr lang="en-US" altLang="en-US" sz="1800" dirty="0"/>
              <a:t>	}</a:t>
            </a:r>
          </a:p>
          <a:p>
            <a:pPr eaLnBrk="1" hangingPunct="1">
              <a:buFontTx/>
              <a:buNone/>
            </a:pPr>
            <a:r>
              <a:rPr lang="en-US" altLang="en-US" sz="1800" dirty="0"/>
              <a:t>	// constructor used when cube is created</a:t>
            </a:r>
          </a:p>
          <a:p>
            <a:pPr eaLnBrk="1" hangingPunct="1">
              <a:buFontTx/>
              <a:buNone/>
            </a:pPr>
            <a:r>
              <a:rPr lang="en-US" altLang="en-US" sz="1800" dirty="0"/>
              <a:t>	Box(double </a:t>
            </a:r>
            <a:r>
              <a:rPr lang="en-US" altLang="en-US" sz="1800" dirty="0" err="1"/>
              <a:t>len</a:t>
            </a:r>
            <a:r>
              <a:rPr lang="en-US" altLang="en-US" sz="1800" dirty="0"/>
              <a:t>) </a:t>
            </a:r>
          </a:p>
          <a:p>
            <a:pPr eaLnBrk="1" hangingPunct="1">
              <a:buFontTx/>
              <a:buNone/>
            </a:pPr>
            <a:r>
              <a:rPr lang="en-US" altLang="en-US" sz="1800" dirty="0"/>
              <a:t>	{	</a:t>
            </a:r>
          </a:p>
          <a:p>
            <a:pPr eaLnBrk="1" hangingPunct="1">
              <a:buFontTx/>
              <a:buNone/>
            </a:pPr>
            <a:r>
              <a:rPr lang="en-US" altLang="en-US" sz="1800" dirty="0"/>
              <a:t>		width = height = depth = </a:t>
            </a:r>
            <a:r>
              <a:rPr lang="en-US" altLang="en-US" sz="1800" dirty="0" err="1"/>
              <a:t>len</a:t>
            </a:r>
            <a:r>
              <a:rPr lang="en-US" altLang="en-US" sz="1800" dirty="0"/>
              <a:t>;</a:t>
            </a:r>
          </a:p>
          <a:p>
            <a:pPr eaLnBrk="1" hangingPunct="1">
              <a:buFontTx/>
              <a:buNone/>
            </a:pPr>
            <a:r>
              <a:rPr lang="en-US" altLang="en-US" sz="1800" dirty="0"/>
              <a:t>	}</a:t>
            </a:r>
          </a:p>
          <a:p>
            <a:pPr eaLnBrk="1" hangingPunct="1">
              <a:buFontTx/>
              <a:buNone/>
            </a:pPr>
            <a:r>
              <a:rPr lang="en-US" altLang="en-US" sz="1800" dirty="0"/>
              <a:t>	// compute and return volume</a:t>
            </a:r>
          </a:p>
          <a:p>
            <a:pPr eaLnBrk="1" hangingPunct="1">
              <a:buFontTx/>
              <a:buNone/>
            </a:pPr>
            <a:r>
              <a:rPr lang="en-US" altLang="en-US" sz="1800" dirty="0"/>
              <a:t>	double volume()</a:t>
            </a:r>
          </a:p>
          <a:p>
            <a:pPr eaLnBrk="1" hangingPunct="1">
              <a:buFontTx/>
              <a:buNone/>
            </a:pPr>
            <a:r>
              <a:rPr lang="en-US" altLang="en-US" sz="1800" dirty="0"/>
              <a:t> 	{</a:t>
            </a:r>
          </a:p>
          <a:p>
            <a:pPr eaLnBrk="1" hangingPunct="1">
              <a:buFontTx/>
              <a:buNone/>
            </a:pPr>
            <a:r>
              <a:rPr lang="en-US" altLang="en-US" sz="1800" dirty="0"/>
              <a:t>		return width * height * depth;</a:t>
            </a:r>
          </a:p>
          <a:p>
            <a:pPr eaLnBrk="1" hangingPunct="1">
              <a:buFontTx/>
              <a:buNone/>
            </a:pPr>
            <a:r>
              <a:rPr lang="en-US" altLang="en-US" sz="1800" dirty="0"/>
              <a:t>	}</a:t>
            </a:r>
          </a:p>
          <a:p>
            <a:pPr eaLnBrk="1" hangingPunct="1">
              <a:buFontTx/>
              <a:buNone/>
            </a:pPr>
            <a:r>
              <a:rPr lang="en-US" altLang="en-US" sz="1800" dirty="0"/>
              <a:t>}</a:t>
            </a:r>
          </a:p>
          <a:p>
            <a:pPr eaLnBrk="1" hangingPunct="1"/>
            <a:endParaRPr lang="en-US" altLang="en-US" sz="1800" dirty="0"/>
          </a:p>
        </p:txBody>
      </p:sp>
      <p:sp>
        <p:nvSpPr>
          <p:cNvPr id="2" name="Footer Placeholder 1">
            <a:extLst>
              <a:ext uri="{FF2B5EF4-FFF2-40B4-BE49-F238E27FC236}">
                <a16:creationId xmlns:a16="http://schemas.microsoft.com/office/drawing/2014/main" id="{3EC33A84-1CA4-4791-B2A5-FAE8A9266148}"/>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384D71F5-DA1F-449F-934D-D763DC9FF94D}"/>
              </a:ext>
            </a:extLst>
          </p:cNvPr>
          <p:cNvSpPr>
            <a:spLocks noGrp="1"/>
          </p:cNvSpPr>
          <p:nvPr>
            <p:ph type="sldNum" sz="quarter" idx="12"/>
          </p:nvPr>
        </p:nvSpPr>
        <p:spPr/>
        <p:txBody>
          <a:bodyPr/>
          <a:lstStyle/>
          <a:p>
            <a:fld id="{5FA48C45-9521-491C-91CF-B3D0F067F577}" type="slidenum">
              <a:rPr lang="en-IN" smtClean="0"/>
              <a:t>9</a:t>
            </a:fld>
            <a:endParaRPr lang="en-I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a:extLst>
              <a:ext uri="{FF2B5EF4-FFF2-40B4-BE49-F238E27FC236}">
                <a16:creationId xmlns:a16="http://schemas.microsoft.com/office/drawing/2014/main" id="{1183BDEF-5F54-4ED3-B72A-D16A12D63435}"/>
              </a:ext>
            </a:extLst>
          </p:cNvPr>
          <p:cNvSpPr>
            <a:spLocks noGrp="1"/>
          </p:cNvSpPr>
          <p:nvPr>
            <p:ph idx="1"/>
          </p:nvPr>
        </p:nvSpPr>
        <p:spPr>
          <a:xfrm>
            <a:off x="257176" y="381001"/>
            <a:ext cx="11015662" cy="4029075"/>
          </a:xfrm>
        </p:spPr>
        <p:txBody>
          <a:bodyPr>
            <a:noAutofit/>
          </a:bodyPr>
          <a:lstStyle/>
          <a:p>
            <a:pPr eaLnBrk="1" hangingPunct="1">
              <a:buFontTx/>
              <a:buNone/>
            </a:pPr>
            <a:r>
              <a:rPr lang="en-US" altLang="en-US" dirty="0">
                <a:solidFill>
                  <a:srgbClr val="FF0000"/>
                </a:solidFill>
                <a:latin typeface="Perpetua" panose="02020502060401020303" pitchFamily="18" charset="0"/>
              </a:rPr>
              <a:t>// Another implementation of Callback</a:t>
            </a:r>
            <a:r>
              <a:rPr lang="en-US" altLang="en-US" dirty="0">
                <a:latin typeface="Perpetua" panose="02020502060401020303" pitchFamily="18" charset="0"/>
              </a:rPr>
              <a:t>.</a:t>
            </a:r>
          </a:p>
          <a:p>
            <a:pPr eaLnBrk="1" hangingPunct="1">
              <a:buFontTx/>
              <a:buNone/>
            </a:pPr>
            <a:r>
              <a:rPr lang="en-US" altLang="en-US" dirty="0">
                <a:latin typeface="Perpetua" panose="02020502060401020303" pitchFamily="18" charset="0"/>
              </a:rPr>
              <a:t>class </a:t>
            </a:r>
            <a:r>
              <a:rPr lang="en-US" altLang="en-US" dirty="0" err="1">
                <a:latin typeface="Perpetua" panose="02020502060401020303" pitchFamily="18" charset="0"/>
              </a:rPr>
              <a:t>AnotherClient</a:t>
            </a:r>
            <a:r>
              <a:rPr lang="en-US" altLang="en-US" dirty="0">
                <a:latin typeface="Perpetua" panose="02020502060401020303" pitchFamily="18" charset="0"/>
              </a:rPr>
              <a:t> </a:t>
            </a:r>
            <a:r>
              <a:rPr lang="en-US" altLang="en-US" dirty="0">
                <a:solidFill>
                  <a:srgbClr val="FF0000"/>
                </a:solidFill>
                <a:latin typeface="Perpetua" panose="02020502060401020303" pitchFamily="18" charset="0"/>
              </a:rPr>
              <a:t>implements Callback </a:t>
            </a:r>
          </a:p>
          <a:p>
            <a:pPr eaLnBrk="1" hangingPunct="1">
              <a:buFontTx/>
              <a:buNone/>
            </a:pPr>
            <a:r>
              <a:rPr lang="en-US" altLang="en-US" dirty="0">
                <a:latin typeface="Perpetua" panose="02020502060401020303" pitchFamily="18" charset="0"/>
              </a:rPr>
              <a:t>{</a:t>
            </a:r>
          </a:p>
          <a:p>
            <a:pPr eaLnBrk="1" hangingPunct="1">
              <a:buFontTx/>
              <a:buNone/>
            </a:pPr>
            <a:r>
              <a:rPr lang="en-US" altLang="en-US" dirty="0">
                <a:latin typeface="Perpetua" panose="02020502060401020303" pitchFamily="18" charset="0"/>
              </a:rPr>
              <a:t>	// Implement Callback's interface</a:t>
            </a:r>
          </a:p>
          <a:p>
            <a:pPr eaLnBrk="1" hangingPunct="1">
              <a:buFontTx/>
              <a:buNone/>
            </a:pPr>
            <a:r>
              <a:rPr lang="en-US" altLang="en-US" dirty="0">
                <a:latin typeface="Perpetua" panose="02020502060401020303" pitchFamily="18" charset="0"/>
              </a:rPr>
              <a:t>	public void callback(int p) </a:t>
            </a:r>
          </a:p>
          <a:p>
            <a:pPr eaLnBrk="1" hangingPunct="1">
              <a:buFontTx/>
              <a:buNone/>
            </a:pPr>
            <a:r>
              <a:rPr lang="en-US" altLang="en-US" dirty="0">
                <a:latin typeface="Perpetua" panose="02020502060401020303" pitchFamily="18" charset="0"/>
              </a:rPr>
              <a:t>	{</a:t>
            </a:r>
          </a:p>
          <a:p>
            <a:pPr eaLnBrk="1" hangingPunct="1">
              <a:buFontTx/>
              <a:buNone/>
            </a:pPr>
            <a:r>
              <a:rPr lang="en-US" altLang="en-US" dirty="0">
                <a:latin typeface="Perpetua" panose="02020502060401020303" pitchFamily="18" charset="0"/>
              </a:rPr>
              <a:t>		</a:t>
            </a:r>
            <a:r>
              <a:rPr lang="en-US" altLang="en-US" dirty="0" err="1">
                <a:latin typeface="Perpetua" panose="02020502060401020303" pitchFamily="18" charset="0"/>
              </a:rPr>
              <a:t>System.out.println</a:t>
            </a:r>
            <a:r>
              <a:rPr lang="en-US" altLang="en-US" dirty="0">
                <a:latin typeface="Perpetua" panose="02020502060401020303" pitchFamily="18" charset="0"/>
              </a:rPr>
              <a:t>("Another version of callback“+(p+10));</a:t>
            </a:r>
          </a:p>
          <a:p>
            <a:pPr eaLnBrk="1" hangingPunct="1">
              <a:buFontTx/>
              <a:buNone/>
            </a:pPr>
            <a:r>
              <a:rPr lang="en-US" altLang="en-US" dirty="0">
                <a:latin typeface="Perpetua" panose="02020502060401020303" pitchFamily="18" charset="0"/>
              </a:rPr>
              <a:t>	}</a:t>
            </a:r>
          </a:p>
          <a:p>
            <a:pPr eaLnBrk="1" hangingPunct="1">
              <a:buFontTx/>
              <a:buNone/>
            </a:pPr>
            <a:r>
              <a:rPr lang="en-US" altLang="en-US" dirty="0">
                <a:latin typeface="Perpetua" panose="02020502060401020303" pitchFamily="18" charset="0"/>
              </a:rPr>
              <a:t>}</a:t>
            </a:r>
          </a:p>
        </p:txBody>
      </p:sp>
      <p:sp>
        <p:nvSpPr>
          <p:cNvPr id="2" name="Footer Placeholder 1">
            <a:extLst>
              <a:ext uri="{FF2B5EF4-FFF2-40B4-BE49-F238E27FC236}">
                <a16:creationId xmlns:a16="http://schemas.microsoft.com/office/drawing/2014/main" id="{A86AC4BF-9983-49C3-B9B1-29B2D38864B6}"/>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D07A0FD0-D10C-4415-846D-826993C28A20}"/>
              </a:ext>
            </a:extLst>
          </p:cNvPr>
          <p:cNvSpPr>
            <a:spLocks noGrp="1"/>
          </p:cNvSpPr>
          <p:nvPr>
            <p:ph type="sldNum" sz="quarter" idx="12"/>
          </p:nvPr>
        </p:nvSpPr>
        <p:spPr/>
        <p:txBody>
          <a:bodyPr/>
          <a:lstStyle/>
          <a:p>
            <a:fld id="{5FA48C45-9521-491C-91CF-B3D0F067F577}" type="slidenum">
              <a:rPr lang="en-IN" smtClean="0"/>
              <a:t>90</a:t>
            </a:fld>
            <a:endParaRPr lang="en-I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a:extLst>
              <a:ext uri="{FF2B5EF4-FFF2-40B4-BE49-F238E27FC236}">
                <a16:creationId xmlns:a16="http://schemas.microsoft.com/office/drawing/2014/main" id="{5886A999-73D2-414D-9EE5-4056FF7BFED8}"/>
              </a:ext>
            </a:extLst>
          </p:cNvPr>
          <p:cNvSpPr>
            <a:spLocks noGrp="1"/>
          </p:cNvSpPr>
          <p:nvPr>
            <p:ph idx="1"/>
          </p:nvPr>
        </p:nvSpPr>
        <p:spPr>
          <a:xfrm>
            <a:off x="309563" y="314325"/>
            <a:ext cx="8610600" cy="5410200"/>
          </a:xfrm>
        </p:spPr>
        <p:txBody>
          <a:bodyPr>
            <a:noAutofit/>
          </a:bodyPr>
          <a:lstStyle/>
          <a:p>
            <a:pPr eaLnBrk="1" hangingPunct="1">
              <a:buFontTx/>
              <a:buNone/>
            </a:pPr>
            <a:r>
              <a:rPr lang="en-US" altLang="en-US" sz="2400" dirty="0">
                <a:latin typeface="Perpetua" panose="02020502060401020303" pitchFamily="18" charset="0"/>
              </a:rPr>
              <a:t>class TestIface2 </a:t>
            </a:r>
          </a:p>
          <a:p>
            <a:pPr eaLnBrk="1" hangingPunct="1">
              <a:buFontTx/>
              <a:buNone/>
            </a:pPr>
            <a:r>
              <a:rPr lang="en-US" altLang="en-US" sz="2400" dirty="0">
                <a:latin typeface="Perpetua" panose="02020502060401020303" pitchFamily="18" charset="0"/>
              </a:rPr>
              <a:t>{</a:t>
            </a:r>
          </a:p>
          <a:p>
            <a:pPr eaLnBrk="1" hangingPunct="1">
              <a:buFontTx/>
              <a:buNone/>
            </a:pPr>
            <a:r>
              <a:rPr lang="en-US" altLang="en-US" sz="2400" dirty="0">
                <a:latin typeface="Perpetua" panose="02020502060401020303" pitchFamily="18" charset="0"/>
              </a:rPr>
              <a:t>	public static void main(String </a:t>
            </a:r>
            <a:r>
              <a:rPr lang="en-US" altLang="en-US" sz="2400" dirty="0" err="1">
                <a:latin typeface="Perpetua" panose="02020502060401020303" pitchFamily="18" charset="0"/>
              </a:rPr>
              <a:t>args</a:t>
            </a: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Callback c = new Client();</a:t>
            </a:r>
          </a:p>
          <a:p>
            <a:pPr eaLnBrk="1" hangingPunct="1">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AnotherClient</a:t>
            </a:r>
            <a:r>
              <a:rPr lang="en-US" altLang="en-US" sz="2400" dirty="0">
                <a:latin typeface="Perpetua" panose="02020502060401020303" pitchFamily="18" charset="0"/>
              </a:rPr>
              <a:t> </a:t>
            </a:r>
            <a:r>
              <a:rPr lang="en-US" altLang="en-US" sz="2400" dirty="0" err="1">
                <a:latin typeface="Perpetua" panose="02020502060401020303" pitchFamily="18" charset="0"/>
              </a:rPr>
              <a:t>ob</a:t>
            </a:r>
            <a:r>
              <a:rPr lang="en-US" altLang="en-US" sz="2400" dirty="0">
                <a:latin typeface="Perpetua" panose="02020502060401020303" pitchFamily="18" charset="0"/>
              </a:rPr>
              <a:t> = new </a:t>
            </a:r>
            <a:r>
              <a:rPr lang="en-US" altLang="en-US" sz="2400" dirty="0" err="1">
                <a:latin typeface="Perpetua" panose="02020502060401020303" pitchFamily="18" charset="0"/>
              </a:rPr>
              <a:t>AnotherClient</a:t>
            </a:r>
            <a:r>
              <a:rPr lang="en-US" altLang="en-US" sz="2400" dirty="0">
                <a:latin typeface="Perpetua" panose="02020502060401020303" pitchFamily="18" charset="0"/>
              </a:rPr>
              <a:t>();</a:t>
            </a:r>
          </a:p>
          <a:p>
            <a:pPr eaLnBrk="1" hangingPunct="1">
              <a:buFontTx/>
              <a:buNone/>
            </a:pPr>
            <a:r>
              <a:rPr lang="en-US" altLang="en-US" sz="2400" dirty="0">
                <a:latin typeface="Perpetua" panose="02020502060401020303" pitchFamily="18" charset="0"/>
              </a:rPr>
              <a:t>		</a:t>
            </a:r>
            <a:r>
              <a:rPr lang="en-US" altLang="en-US" sz="2400" dirty="0" err="1">
                <a:solidFill>
                  <a:srgbClr val="FF0000"/>
                </a:solidFill>
                <a:latin typeface="Perpetua" panose="02020502060401020303" pitchFamily="18" charset="0"/>
              </a:rPr>
              <a:t>c.callback</a:t>
            </a:r>
            <a:r>
              <a:rPr lang="en-US" altLang="en-US" sz="2400" dirty="0">
                <a:solidFill>
                  <a:srgbClr val="FF0000"/>
                </a:solidFill>
                <a:latin typeface="Perpetua" panose="02020502060401020303" pitchFamily="18" charset="0"/>
              </a:rPr>
              <a:t>(42);</a:t>
            </a:r>
          </a:p>
          <a:p>
            <a:pPr eaLnBrk="1" hangingPunct="1">
              <a:buFontTx/>
              <a:buNone/>
            </a:pPr>
            <a:r>
              <a:rPr lang="en-US" altLang="en-US" sz="2400" dirty="0">
                <a:latin typeface="Perpetua" panose="02020502060401020303" pitchFamily="18" charset="0"/>
              </a:rPr>
              <a:t>		c = </a:t>
            </a:r>
            <a:r>
              <a:rPr lang="en-US" altLang="en-US" sz="2400" dirty="0" err="1">
                <a:latin typeface="Perpetua" panose="02020502060401020303" pitchFamily="18" charset="0"/>
              </a:rPr>
              <a:t>ob</a:t>
            </a:r>
            <a:r>
              <a:rPr lang="en-US" altLang="en-US" sz="2400" dirty="0">
                <a:latin typeface="Perpetua" panose="02020502060401020303" pitchFamily="18" charset="0"/>
              </a:rPr>
              <a:t>; // c now refers to </a:t>
            </a:r>
            <a:r>
              <a:rPr lang="en-US" altLang="en-US" sz="2400" dirty="0" err="1">
                <a:latin typeface="Perpetua" panose="02020502060401020303" pitchFamily="18" charset="0"/>
              </a:rPr>
              <a:t>AnotherClient</a:t>
            </a:r>
            <a:r>
              <a:rPr lang="en-US" altLang="en-US" sz="2400" dirty="0">
                <a:latin typeface="Perpetua" panose="02020502060401020303" pitchFamily="18" charset="0"/>
              </a:rPr>
              <a:t> object</a:t>
            </a:r>
          </a:p>
          <a:p>
            <a:pPr eaLnBrk="1" hangingPunct="1">
              <a:buFontTx/>
              <a:buNone/>
            </a:pPr>
            <a:r>
              <a:rPr lang="en-US" altLang="en-US" sz="2400" dirty="0">
                <a:latin typeface="Perpetua" panose="02020502060401020303" pitchFamily="18" charset="0"/>
              </a:rPr>
              <a:t>		</a:t>
            </a:r>
            <a:r>
              <a:rPr lang="en-US" altLang="en-US" sz="2400" dirty="0" err="1">
                <a:solidFill>
                  <a:srgbClr val="FF0000"/>
                </a:solidFill>
                <a:latin typeface="Perpetua" panose="02020502060401020303" pitchFamily="18" charset="0"/>
              </a:rPr>
              <a:t>c.callback</a:t>
            </a:r>
            <a:r>
              <a:rPr lang="en-US" altLang="en-US" sz="2400" dirty="0">
                <a:solidFill>
                  <a:srgbClr val="FF0000"/>
                </a:solidFill>
                <a:latin typeface="Perpetua" panose="02020502060401020303" pitchFamily="18" charset="0"/>
              </a:rPr>
              <a:t>(42);</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a:t>
            </a:r>
          </a:p>
          <a:p>
            <a:pPr eaLnBrk="1" hangingPunct="1">
              <a:buFontTx/>
              <a:buNone/>
            </a:pPr>
            <a:endParaRPr lang="en-US" altLang="en-US" sz="2400" dirty="0">
              <a:latin typeface="Perpetua" panose="02020502060401020303" pitchFamily="18" charset="0"/>
            </a:endParaRPr>
          </a:p>
          <a:p>
            <a:pPr eaLnBrk="1" hangingPunct="1">
              <a:buFontTx/>
              <a:buNone/>
            </a:pPr>
            <a:r>
              <a:rPr lang="en-US" altLang="en-US" sz="2400" dirty="0">
                <a:latin typeface="Perpetua" panose="02020502060401020303" pitchFamily="18" charset="0"/>
              </a:rPr>
              <a:t>OUTPUT: callback called with 42</a:t>
            </a:r>
          </a:p>
          <a:p>
            <a:pPr eaLnBrk="1" hangingPunct="1">
              <a:buFontTx/>
              <a:buNone/>
            </a:pPr>
            <a:r>
              <a:rPr lang="en-US" altLang="en-US" sz="2400" dirty="0">
                <a:latin typeface="Perpetua" panose="02020502060401020303" pitchFamily="18" charset="0"/>
              </a:rPr>
              <a:t>                 another version of callback 52.</a:t>
            </a:r>
          </a:p>
        </p:txBody>
      </p:sp>
      <p:sp>
        <p:nvSpPr>
          <p:cNvPr id="2" name="Footer Placeholder 1">
            <a:extLst>
              <a:ext uri="{FF2B5EF4-FFF2-40B4-BE49-F238E27FC236}">
                <a16:creationId xmlns:a16="http://schemas.microsoft.com/office/drawing/2014/main" id="{EF386C45-35B6-4A1A-BD5C-03D713713591}"/>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E5C5F4D1-9BCD-4D75-9925-007787FA3C8F}"/>
              </a:ext>
            </a:extLst>
          </p:cNvPr>
          <p:cNvSpPr>
            <a:spLocks noGrp="1"/>
          </p:cNvSpPr>
          <p:nvPr>
            <p:ph type="sldNum" sz="quarter" idx="12"/>
          </p:nvPr>
        </p:nvSpPr>
        <p:spPr/>
        <p:txBody>
          <a:bodyPr/>
          <a:lstStyle/>
          <a:p>
            <a:fld id="{5FA48C45-9521-491C-91CF-B3D0F067F577}" type="slidenum">
              <a:rPr lang="en-IN" smtClean="0"/>
              <a:t>91</a:t>
            </a:fld>
            <a:endParaRPr lang="en-I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20C66CA3-2EFA-4217-B380-52FA7921B7EC}"/>
              </a:ext>
            </a:extLst>
          </p:cNvPr>
          <p:cNvSpPr>
            <a:spLocks noGrp="1"/>
          </p:cNvSpPr>
          <p:nvPr>
            <p:ph type="title"/>
          </p:nvPr>
        </p:nvSpPr>
        <p:spPr>
          <a:xfrm>
            <a:off x="290512" y="381000"/>
            <a:ext cx="8991600" cy="381000"/>
          </a:xfrm>
        </p:spPr>
        <p:txBody>
          <a:bodyPr>
            <a:noAutofit/>
          </a:bodyPr>
          <a:lstStyle/>
          <a:p>
            <a:pPr eaLnBrk="1" hangingPunct="1"/>
            <a:r>
              <a:rPr lang="en-US" altLang="en-US" sz="3200" b="1" dirty="0">
                <a:latin typeface="Perpetua" panose="02020502060401020303" pitchFamily="18" charset="0"/>
              </a:rPr>
              <a:t>Partial Implementations</a:t>
            </a:r>
          </a:p>
        </p:txBody>
      </p:sp>
      <p:sp>
        <p:nvSpPr>
          <p:cNvPr id="38915" name="Content Placeholder 2">
            <a:extLst>
              <a:ext uri="{FF2B5EF4-FFF2-40B4-BE49-F238E27FC236}">
                <a16:creationId xmlns:a16="http://schemas.microsoft.com/office/drawing/2014/main" id="{C7665072-92C8-4CFF-8221-908003F50E13}"/>
              </a:ext>
            </a:extLst>
          </p:cNvPr>
          <p:cNvSpPr>
            <a:spLocks noGrp="1"/>
          </p:cNvSpPr>
          <p:nvPr>
            <p:ph idx="1"/>
          </p:nvPr>
        </p:nvSpPr>
        <p:spPr>
          <a:xfrm>
            <a:off x="290512" y="914400"/>
            <a:ext cx="11539538" cy="5029200"/>
          </a:xfrm>
        </p:spPr>
        <p:txBody>
          <a:bodyPr>
            <a:noAutofit/>
          </a:bodyPr>
          <a:lstStyle/>
          <a:p>
            <a:pPr algn="just" eaLnBrk="1" hangingPunct="1">
              <a:buFontTx/>
              <a:buNone/>
            </a:pPr>
            <a:r>
              <a:rPr lang="en-US" altLang="en-US" sz="2400" dirty="0">
                <a:latin typeface="Perpetua" panose="02020502060401020303" pitchFamily="18" charset="0"/>
              </a:rPr>
              <a:t>If a class includes an interface but does not fully implement the methods defined by that interface, then that class must be declared as </a:t>
            </a:r>
            <a:r>
              <a:rPr lang="en-US" altLang="en-US" sz="2400" b="1" dirty="0">
                <a:latin typeface="Perpetua" panose="02020502060401020303" pitchFamily="18" charset="0"/>
              </a:rPr>
              <a:t>abstract. </a:t>
            </a:r>
          </a:p>
          <a:p>
            <a:pPr eaLnBrk="1" hangingPunct="1">
              <a:buFontTx/>
              <a:buNone/>
            </a:pPr>
            <a:r>
              <a:rPr lang="en-US" altLang="en-US" sz="2400" b="1" dirty="0">
                <a:latin typeface="Perpetua" panose="02020502060401020303" pitchFamily="18" charset="0"/>
              </a:rPr>
              <a:t>For example:</a:t>
            </a:r>
          </a:p>
          <a:p>
            <a:pPr eaLnBrk="1" hangingPunct="1">
              <a:buFontTx/>
              <a:buNone/>
            </a:pPr>
            <a:r>
              <a:rPr lang="en-US" altLang="en-US" sz="2400" dirty="0">
                <a:latin typeface="Perpetua" panose="02020502060401020303" pitchFamily="18" charset="0"/>
              </a:rPr>
              <a:t>	abstract class Incomplete implements Callback</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int a, b;</a:t>
            </a:r>
          </a:p>
          <a:p>
            <a:pPr eaLnBrk="1" hangingPunct="1">
              <a:buFontTx/>
              <a:buNone/>
            </a:pPr>
            <a:r>
              <a:rPr lang="en-US" altLang="en-US" sz="2400" dirty="0">
                <a:latin typeface="Perpetua" panose="02020502060401020303" pitchFamily="18" charset="0"/>
              </a:rPr>
              <a:t>		void show() </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(a + " " + b);</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 ...</a:t>
            </a:r>
          </a:p>
          <a:p>
            <a:pPr eaLnBrk="1" hangingPunct="1">
              <a:buFontTx/>
              <a:buNone/>
            </a:pPr>
            <a:r>
              <a:rPr lang="en-US" altLang="en-US" sz="2400" dirty="0">
                <a:latin typeface="Perpetua" panose="02020502060401020303" pitchFamily="18" charset="0"/>
              </a:rPr>
              <a:t>	}</a:t>
            </a:r>
          </a:p>
        </p:txBody>
      </p:sp>
      <p:sp>
        <p:nvSpPr>
          <p:cNvPr id="2" name="Footer Placeholder 1">
            <a:extLst>
              <a:ext uri="{FF2B5EF4-FFF2-40B4-BE49-F238E27FC236}">
                <a16:creationId xmlns:a16="http://schemas.microsoft.com/office/drawing/2014/main" id="{CF224BA2-EAB9-4681-99CF-DDA20F9372D9}"/>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3FA8E921-D9EE-482B-B79F-5FB7D28CF0DD}"/>
              </a:ext>
            </a:extLst>
          </p:cNvPr>
          <p:cNvSpPr>
            <a:spLocks noGrp="1"/>
          </p:cNvSpPr>
          <p:nvPr>
            <p:ph type="sldNum" sz="quarter" idx="12"/>
          </p:nvPr>
        </p:nvSpPr>
        <p:spPr/>
        <p:txBody>
          <a:bodyPr/>
          <a:lstStyle/>
          <a:p>
            <a:fld id="{5FA48C45-9521-491C-91CF-B3D0F067F577}" type="slidenum">
              <a:rPr lang="en-IN" smtClean="0"/>
              <a:t>92</a:t>
            </a:fld>
            <a:endParaRPr lang="en-I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C406E532-F794-46E7-99D3-398A5F0F99F1}"/>
              </a:ext>
            </a:extLst>
          </p:cNvPr>
          <p:cNvSpPr>
            <a:spLocks noGrp="1"/>
          </p:cNvSpPr>
          <p:nvPr>
            <p:ph type="title"/>
          </p:nvPr>
        </p:nvSpPr>
        <p:spPr>
          <a:xfrm>
            <a:off x="204787" y="236539"/>
            <a:ext cx="10515600" cy="635000"/>
          </a:xfrm>
        </p:spPr>
        <p:txBody>
          <a:bodyPr>
            <a:normAutofit/>
          </a:bodyPr>
          <a:lstStyle/>
          <a:p>
            <a:pPr eaLnBrk="1" hangingPunct="1"/>
            <a:r>
              <a:rPr lang="en-US" altLang="en-US" sz="2800" b="1" dirty="0">
                <a:latin typeface="Perpetua" panose="02020502060401020303" pitchFamily="18" charset="0"/>
              </a:rPr>
              <a:t>Nested interface</a:t>
            </a:r>
          </a:p>
        </p:txBody>
      </p:sp>
      <p:sp>
        <p:nvSpPr>
          <p:cNvPr id="39939" name="Content Placeholder 2">
            <a:extLst>
              <a:ext uri="{FF2B5EF4-FFF2-40B4-BE49-F238E27FC236}">
                <a16:creationId xmlns:a16="http://schemas.microsoft.com/office/drawing/2014/main" id="{69227118-23E1-4E71-B2A4-E3EE9E9C01EA}"/>
              </a:ext>
            </a:extLst>
          </p:cNvPr>
          <p:cNvSpPr>
            <a:spLocks noGrp="1"/>
          </p:cNvSpPr>
          <p:nvPr>
            <p:ph idx="1"/>
          </p:nvPr>
        </p:nvSpPr>
        <p:spPr>
          <a:xfrm>
            <a:off x="352424" y="1020763"/>
            <a:ext cx="11434763" cy="4953000"/>
          </a:xfrm>
        </p:spPr>
        <p:txBody>
          <a:bodyPr>
            <a:noAutofit/>
          </a:bodyPr>
          <a:lstStyle/>
          <a:p>
            <a:pPr algn="just" eaLnBrk="1" hangingPunct="1">
              <a:buFontTx/>
              <a:buNone/>
            </a:pPr>
            <a:r>
              <a:rPr lang="en-US" altLang="en-US" sz="2400" dirty="0">
                <a:latin typeface="Perpetua" panose="02020502060401020303" pitchFamily="18" charset="0"/>
              </a:rPr>
              <a:t>An interface can be declared a member of a class or another interface. Such  interface is  called a member interface.</a:t>
            </a:r>
          </a:p>
          <a:p>
            <a:pPr eaLnBrk="1" hangingPunct="1">
              <a:buFontTx/>
              <a:buNone/>
            </a:pPr>
            <a:endParaRPr lang="en-US" altLang="en-US" sz="2400" dirty="0">
              <a:latin typeface="Perpetua" panose="02020502060401020303" pitchFamily="18" charset="0"/>
            </a:endParaRPr>
          </a:p>
          <a:p>
            <a:pPr eaLnBrk="1" hangingPunct="1">
              <a:buFontTx/>
              <a:buNone/>
            </a:pPr>
            <a:endParaRPr lang="en-US" altLang="en-US" sz="2400" dirty="0">
              <a:latin typeface="Perpetua" panose="02020502060401020303" pitchFamily="18" charset="0"/>
            </a:endParaRPr>
          </a:p>
          <a:p>
            <a:pPr eaLnBrk="1" hangingPunct="1">
              <a:buFontTx/>
              <a:buNone/>
            </a:pPr>
            <a:r>
              <a:rPr lang="en-US" altLang="en-US" sz="2400" dirty="0">
                <a:latin typeface="Perpetua" panose="02020502060401020303" pitchFamily="18" charset="0"/>
              </a:rPr>
              <a:t> Ex:   class A</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public interface  </a:t>
            </a:r>
            <a:r>
              <a:rPr lang="en-US" altLang="en-US" sz="2400" dirty="0" err="1">
                <a:latin typeface="Perpetua" panose="02020502060401020303" pitchFamily="18" charset="0"/>
              </a:rPr>
              <a:t>prg</a:t>
            </a:r>
            <a:endParaRPr lang="en-US" altLang="en-US" sz="2400" dirty="0">
              <a:latin typeface="Perpetua" panose="02020502060401020303" pitchFamily="18" charset="0"/>
            </a:endParaRP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void </a:t>
            </a:r>
            <a:r>
              <a:rPr lang="en-US" altLang="en-US" sz="2400" dirty="0" err="1">
                <a:latin typeface="Perpetua" panose="02020502060401020303" pitchFamily="18" charset="0"/>
              </a:rPr>
              <a:t>disp</a:t>
            </a:r>
            <a:r>
              <a:rPr lang="en-US" altLang="en-US" sz="2400" dirty="0">
                <a:latin typeface="Perpetua" panose="02020502060401020303" pitchFamily="18" charset="0"/>
              </a:rPr>
              <a:t>();</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a:t>
            </a:r>
          </a:p>
          <a:p>
            <a:pPr eaLnBrk="1" hangingPunct="1">
              <a:buFontTx/>
              <a:buNone/>
            </a:pPr>
            <a:r>
              <a:rPr lang="en-US" altLang="en-US" sz="2400" dirty="0">
                <a:latin typeface="Perpetua" panose="02020502060401020303" pitchFamily="18" charset="0"/>
              </a:rPr>
              <a:t>         }</a:t>
            </a:r>
          </a:p>
        </p:txBody>
      </p:sp>
      <p:sp>
        <p:nvSpPr>
          <p:cNvPr id="2" name="Footer Placeholder 1">
            <a:extLst>
              <a:ext uri="{FF2B5EF4-FFF2-40B4-BE49-F238E27FC236}">
                <a16:creationId xmlns:a16="http://schemas.microsoft.com/office/drawing/2014/main" id="{C898CFEF-CDF2-4014-B902-1B3428FD6363}"/>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8011D5B2-276C-4393-99FB-13D7498F3016}"/>
              </a:ext>
            </a:extLst>
          </p:cNvPr>
          <p:cNvSpPr>
            <a:spLocks noGrp="1"/>
          </p:cNvSpPr>
          <p:nvPr>
            <p:ph type="sldNum" sz="quarter" idx="12"/>
          </p:nvPr>
        </p:nvSpPr>
        <p:spPr/>
        <p:txBody>
          <a:bodyPr/>
          <a:lstStyle/>
          <a:p>
            <a:fld id="{5FA48C45-9521-491C-91CF-B3D0F067F577}" type="slidenum">
              <a:rPr lang="en-IN" smtClean="0"/>
              <a:t>93</a:t>
            </a:fld>
            <a:endParaRPr lang="en-I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09E1E44F-C577-4F58-A687-6A6D884EF222}"/>
              </a:ext>
            </a:extLst>
          </p:cNvPr>
          <p:cNvSpPr>
            <a:spLocks noGrp="1"/>
          </p:cNvSpPr>
          <p:nvPr>
            <p:ph type="title"/>
          </p:nvPr>
        </p:nvSpPr>
        <p:spPr>
          <a:xfrm>
            <a:off x="438150" y="365126"/>
            <a:ext cx="10515600" cy="735012"/>
          </a:xfrm>
        </p:spPr>
        <p:txBody>
          <a:bodyPr>
            <a:normAutofit/>
          </a:bodyPr>
          <a:lstStyle/>
          <a:p>
            <a:pPr eaLnBrk="1" hangingPunct="1"/>
            <a:r>
              <a:rPr lang="en-US" altLang="en-US" sz="3200" b="1" dirty="0">
                <a:latin typeface="Perpetua" panose="02020502060401020303" pitchFamily="18" charset="0"/>
              </a:rPr>
              <a:t>Applying Interfaces</a:t>
            </a:r>
          </a:p>
        </p:txBody>
      </p:sp>
      <p:sp>
        <p:nvSpPr>
          <p:cNvPr id="40963" name="Content Placeholder 2">
            <a:extLst>
              <a:ext uri="{FF2B5EF4-FFF2-40B4-BE49-F238E27FC236}">
                <a16:creationId xmlns:a16="http://schemas.microsoft.com/office/drawing/2014/main" id="{01F8AAD2-6AA3-4AD5-9588-5F4192ABCF4F}"/>
              </a:ext>
            </a:extLst>
          </p:cNvPr>
          <p:cNvSpPr>
            <a:spLocks noGrp="1"/>
          </p:cNvSpPr>
          <p:nvPr>
            <p:ph idx="1"/>
          </p:nvPr>
        </p:nvSpPr>
        <p:spPr>
          <a:xfrm>
            <a:off x="438150" y="1243013"/>
            <a:ext cx="8610600" cy="2667000"/>
          </a:xfrm>
        </p:spPr>
        <p:txBody>
          <a:bodyPr>
            <a:noAutofit/>
          </a:bodyPr>
          <a:lstStyle/>
          <a:p>
            <a:pPr eaLnBrk="1" hangingPunct="1">
              <a:buFontTx/>
              <a:buNone/>
            </a:pPr>
            <a:r>
              <a:rPr lang="en-US" altLang="en-US" dirty="0">
                <a:latin typeface="Perpetua" panose="02020502060401020303" pitchFamily="18" charset="0"/>
              </a:rPr>
              <a:t>// Define an integer stack interface.</a:t>
            </a:r>
          </a:p>
          <a:p>
            <a:pPr eaLnBrk="1" hangingPunct="1">
              <a:buFontTx/>
              <a:buNone/>
            </a:pPr>
            <a:r>
              <a:rPr lang="en-US" altLang="en-US" dirty="0">
                <a:solidFill>
                  <a:srgbClr val="FF0000"/>
                </a:solidFill>
                <a:latin typeface="Perpetua" panose="02020502060401020303" pitchFamily="18" charset="0"/>
              </a:rPr>
              <a:t>interface</a:t>
            </a:r>
            <a:r>
              <a:rPr lang="en-US" altLang="en-US" dirty="0">
                <a:latin typeface="Perpetua" panose="02020502060401020303" pitchFamily="18" charset="0"/>
              </a:rPr>
              <a:t>   </a:t>
            </a:r>
            <a:r>
              <a:rPr lang="en-US" altLang="en-US" dirty="0" err="1">
                <a:latin typeface="Perpetua" panose="02020502060401020303" pitchFamily="18" charset="0"/>
              </a:rPr>
              <a:t>IntStack</a:t>
            </a:r>
            <a:r>
              <a:rPr lang="en-US" altLang="en-US" dirty="0">
                <a:latin typeface="Perpetua" panose="02020502060401020303" pitchFamily="18" charset="0"/>
              </a:rPr>
              <a:t> </a:t>
            </a:r>
          </a:p>
          <a:p>
            <a:pPr eaLnBrk="1" hangingPunct="1">
              <a:buFontTx/>
              <a:buNone/>
            </a:pPr>
            <a:r>
              <a:rPr lang="en-US" altLang="en-US" dirty="0">
                <a:latin typeface="Perpetua" panose="02020502060401020303" pitchFamily="18" charset="0"/>
              </a:rPr>
              <a:t>{</a:t>
            </a:r>
          </a:p>
          <a:p>
            <a:pPr eaLnBrk="1" hangingPunct="1">
              <a:buFontTx/>
              <a:buNone/>
            </a:pPr>
            <a:r>
              <a:rPr lang="en-US" altLang="en-US" dirty="0">
                <a:latin typeface="Perpetua" panose="02020502060401020303" pitchFamily="18" charset="0"/>
              </a:rPr>
              <a:t>	</a:t>
            </a:r>
            <a:r>
              <a:rPr lang="en-US" altLang="en-US" dirty="0">
                <a:solidFill>
                  <a:srgbClr val="FF0000"/>
                </a:solidFill>
                <a:latin typeface="Perpetua" panose="02020502060401020303" pitchFamily="18" charset="0"/>
              </a:rPr>
              <a:t>  void push(int item); </a:t>
            </a:r>
            <a:r>
              <a:rPr lang="en-US" altLang="en-US" dirty="0">
                <a:latin typeface="Perpetua" panose="02020502060401020303" pitchFamily="18" charset="0"/>
              </a:rPr>
              <a:t>// store an item</a:t>
            </a:r>
          </a:p>
          <a:p>
            <a:pPr eaLnBrk="1" hangingPunct="1">
              <a:buFontTx/>
              <a:buNone/>
            </a:pPr>
            <a:r>
              <a:rPr lang="en-US" altLang="en-US" dirty="0">
                <a:latin typeface="Perpetua" panose="02020502060401020303" pitchFamily="18" charset="0"/>
              </a:rPr>
              <a:t>	  </a:t>
            </a:r>
            <a:r>
              <a:rPr lang="en-US" altLang="en-US" dirty="0">
                <a:solidFill>
                  <a:srgbClr val="FF0000"/>
                </a:solidFill>
                <a:latin typeface="Perpetua" panose="02020502060401020303" pitchFamily="18" charset="0"/>
              </a:rPr>
              <a:t>int pop(); </a:t>
            </a:r>
            <a:r>
              <a:rPr lang="en-US" altLang="en-US" dirty="0">
                <a:latin typeface="Perpetua" panose="02020502060401020303" pitchFamily="18" charset="0"/>
              </a:rPr>
              <a:t>// retrieve an item</a:t>
            </a:r>
          </a:p>
          <a:p>
            <a:pPr eaLnBrk="1" hangingPunct="1">
              <a:buFontTx/>
              <a:buNone/>
            </a:pPr>
            <a:r>
              <a:rPr lang="en-US" altLang="en-US" dirty="0">
                <a:latin typeface="Perpetua" panose="02020502060401020303" pitchFamily="18" charset="0"/>
              </a:rPr>
              <a:t>}</a:t>
            </a:r>
          </a:p>
        </p:txBody>
      </p:sp>
      <p:sp>
        <p:nvSpPr>
          <p:cNvPr id="2" name="Footer Placeholder 1">
            <a:extLst>
              <a:ext uri="{FF2B5EF4-FFF2-40B4-BE49-F238E27FC236}">
                <a16:creationId xmlns:a16="http://schemas.microsoft.com/office/drawing/2014/main" id="{340C9D24-B144-43A3-8F1F-1D4F807EE89F}"/>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DE14FBAE-7516-449B-8C08-FC76E50FAF26}"/>
              </a:ext>
            </a:extLst>
          </p:cNvPr>
          <p:cNvSpPr>
            <a:spLocks noGrp="1"/>
          </p:cNvSpPr>
          <p:nvPr>
            <p:ph type="sldNum" sz="quarter" idx="12"/>
          </p:nvPr>
        </p:nvSpPr>
        <p:spPr/>
        <p:txBody>
          <a:bodyPr/>
          <a:lstStyle/>
          <a:p>
            <a:fld id="{5FA48C45-9521-491C-91CF-B3D0F067F577}" type="slidenum">
              <a:rPr lang="en-IN" smtClean="0"/>
              <a:t>94</a:t>
            </a:fld>
            <a:endParaRPr lang="en-I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a:extLst>
              <a:ext uri="{FF2B5EF4-FFF2-40B4-BE49-F238E27FC236}">
                <a16:creationId xmlns:a16="http://schemas.microsoft.com/office/drawing/2014/main" id="{7252BD63-82C0-48B9-9704-136BA0A7536F}"/>
              </a:ext>
            </a:extLst>
          </p:cNvPr>
          <p:cNvSpPr>
            <a:spLocks noGrp="1"/>
          </p:cNvSpPr>
          <p:nvPr>
            <p:ph idx="1"/>
          </p:nvPr>
        </p:nvSpPr>
        <p:spPr>
          <a:xfrm>
            <a:off x="195261" y="176211"/>
            <a:ext cx="8686800" cy="5638800"/>
          </a:xfrm>
        </p:spPr>
        <p:txBody>
          <a:bodyPr>
            <a:noAutofit/>
          </a:bodyPr>
          <a:lstStyle/>
          <a:p>
            <a:pPr eaLnBrk="1" hangingPunct="1">
              <a:spcBef>
                <a:spcPts val="0"/>
              </a:spcBef>
              <a:buFontTx/>
              <a:buNone/>
            </a:pPr>
            <a:r>
              <a:rPr lang="en-US" altLang="en-US" sz="2400" dirty="0">
                <a:latin typeface="Perpetua" panose="02020502060401020303" pitchFamily="18" charset="0"/>
              </a:rPr>
              <a:t>// An implementation of </a:t>
            </a:r>
            <a:r>
              <a:rPr lang="en-US" altLang="en-US" sz="2400" dirty="0" err="1">
                <a:latin typeface="Perpetua" panose="02020502060401020303" pitchFamily="18" charset="0"/>
              </a:rPr>
              <a:t>IntStack</a:t>
            </a:r>
            <a:r>
              <a:rPr lang="en-US" altLang="en-US" sz="2400" dirty="0">
                <a:latin typeface="Perpetua" panose="02020502060401020303" pitchFamily="18" charset="0"/>
              </a:rPr>
              <a:t> that uses fixed storage.</a:t>
            </a:r>
          </a:p>
          <a:p>
            <a:pPr eaLnBrk="1" hangingPunct="1">
              <a:spcBef>
                <a:spcPts val="0"/>
              </a:spcBef>
              <a:buFontTx/>
              <a:buNone/>
            </a:pPr>
            <a:r>
              <a:rPr lang="en-US" altLang="en-US" sz="2400" dirty="0">
                <a:latin typeface="Perpetua" panose="02020502060401020303" pitchFamily="18" charset="0"/>
              </a:rPr>
              <a:t>class </a:t>
            </a:r>
            <a:r>
              <a:rPr lang="en-US" altLang="en-US" sz="2400" dirty="0" err="1">
                <a:latin typeface="Perpetua" panose="02020502060401020303" pitchFamily="18" charset="0"/>
              </a:rPr>
              <a:t>FixedStack</a:t>
            </a:r>
            <a:r>
              <a:rPr lang="en-US" altLang="en-US" sz="2400" dirty="0">
                <a:latin typeface="Perpetua" panose="02020502060401020303" pitchFamily="18" charset="0"/>
              </a:rPr>
              <a:t> </a:t>
            </a:r>
            <a:r>
              <a:rPr lang="en-US" altLang="en-US" sz="2400" dirty="0">
                <a:solidFill>
                  <a:srgbClr val="FF0000"/>
                </a:solidFill>
                <a:latin typeface="Perpetua" panose="02020502060401020303" pitchFamily="18" charset="0"/>
              </a:rPr>
              <a:t>implements </a:t>
            </a:r>
            <a:r>
              <a:rPr lang="en-US" altLang="en-US" sz="2400" dirty="0" err="1">
                <a:solidFill>
                  <a:srgbClr val="FF0000"/>
                </a:solidFill>
                <a:latin typeface="Perpetua" panose="02020502060401020303" pitchFamily="18" charset="0"/>
              </a:rPr>
              <a:t>IntStack</a:t>
            </a:r>
            <a:r>
              <a:rPr lang="en-US" altLang="en-US" sz="2400" dirty="0">
                <a:solidFill>
                  <a:srgbClr val="FF0000"/>
                </a:solidFill>
                <a:latin typeface="Perpetua" panose="02020502060401020303" pitchFamily="18" charset="0"/>
              </a:rPr>
              <a:t> </a:t>
            </a:r>
          </a:p>
          <a:p>
            <a:pPr eaLnBrk="1" hangingPunct="1">
              <a:spcBef>
                <a:spcPts val="0"/>
              </a:spcBef>
              <a:buFontTx/>
              <a:buNone/>
            </a:pPr>
            <a:r>
              <a:rPr lang="en-US" altLang="en-US" sz="2400" dirty="0">
                <a:latin typeface="Perpetua" panose="02020502060401020303" pitchFamily="18" charset="0"/>
              </a:rPr>
              <a:t>{</a:t>
            </a:r>
          </a:p>
          <a:p>
            <a:pPr eaLnBrk="1" hangingPunct="1">
              <a:spcBef>
                <a:spcPts val="0"/>
              </a:spcBef>
              <a:buFontTx/>
              <a:buNone/>
            </a:pPr>
            <a:r>
              <a:rPr lang="en-US" altLang="en-US" sz="2400" dirty="0">
                <a:latin typeface="Perpetua" panose="02020502060401020303" pitchFamily="18" charset="0"/>
              </a:rPr>
              <a:t>	private int </a:t>
            </a:r>
            <a:r>
              <a:rPr lang="en-US" altLang="en-US" sz="2400" dirty="0" err="1">
                <a:latin typeface="Perpetua" panose="02020502060401020303" pitchFamily="18" charset="0"/>
              </a:rPr>
              <a:t>stck</a:t>
            </a:r>
            <a:r>
              <a:rPr lang="en-US" altLang="en-US" sz="2400" dirty="0">
                <a:latin typeface="Perpetua" panose="02020502060401020303" pitchFamily="18" charset="0"/>
              </a:rPr>
              <a:t>[];</a:t>
            </a:r>
          </a:p>
          <a:p>
            <a:pPr eaLnBrk="1" hangingPunct="1">
              <a:spcBef>
                <a:spcPts val="0"/>
              </a:spcBef>
              <a:buFontTx/>
              <a:buNone/>
            </a:pPr>
            <a:r>
              <a:rPr lang="en-US" altLang="en-US" sz="2400" dirty="0">
                <a:latin typeface="Perpetua" panose="02020502060401020303" pitchFamily="18" charset="0"/>
              </a:rPr>
              <a:t>	private int </a:t>
            </a:r>
            <a:r>
              <a:rPr lang="en-US" altLang="en-US" sz="2400" dirty="0" err="1">
                <a:latin typeface="Perpetua" panose="02020502060401020303" pitchFamily="18" charset="0"/>
              </a:rPr>
              <a:t>tos</a:t>
            </a:r>
            <a:r>
              <a:rPr lang="en-US" altLang="en-US" sz="2400" dirty="0">
                <a:latin typeface="Perpetua" panose="02020502060401020303" pitchFamily="18" charset="0"/>
              </a:rPr>
              <a:t>;</a:t>
            </a:r>
          </a:p>
          <a:p>
            <a:pPr eaLnBrk="1" hangingPunct="1">
              <a:spcBef>
                <a:spcPts val="0"/>
              </a:spcBef>
              <a:buFontTx/>
              <a:buNone/>
            </a:pPr>
            <a:r>
              <a:rPr lang="en-US" altLang="en-US" sz="2400" dirty="0">
                <a:latin typeface="Perpetua" panose="02020502060401020303" pitchFamily="18" charset="0"/>
              </a:rPr>
              <a:t>	// allocate and initialize stack</a:t>
            </a:r>
          </a:p>
          <a:p>
            <a:pPr eaLnBrk="1" hangingPunct="1">
              <a:spcBef>
                <a:spcPts val="0"/>
              </a:spcBef>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FixedStack</a:t>
            </a:r>
            <a:r>
              <a:rPr lang="en-US" altLang="en-US" sz="2400" dirty="0">
                <a:latin typeface="Perpetua" panose="02020502060401020303" pitchFamily="18" charset="0"/>
              </a:rPr>
              <a:t>(int size) </a:t>
            </a:r>
          </a:p>
          <a:p>
            <a:pPr eaLnBrk="1" hangingPunct="1">
              <a:spcBef>
                <a:spcPts val="0"/>
              </a:spcBef>
              <a:buFontTx/>
              <a:buNone/>
            </a:pPr>
            <a:r>
              <a:rPr lang="en-US" altLang="en-US" sz="2400" dirty="0">
                <a:latin typeface="Perpetua" panose="02020502060401020303" pitchFamily="18" charset="0"/>
              </a:rPr>
              <a:t>	{</a:t>
            </a:r>
          </a:p>
          <a:p>
            <a:pPr eaLnBrk="1" hangingPunct="1">
              <a:spcBef>
                <a:spcPts val="0"/>
              </a:spcBef>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stck</a:t>
            </a:r>
            <a:r>
              <a:rPr lang="en-US" altLang="en-US" sz="2400" dirty="0">
                <a:latin typeface="Perpetua" panose="02020502060401020303" pitchFamily="18" charset="0"/>
              </a:rPr>
              <a:t> = new int[size];</a:t>
            </a:r>
          </a:p>
          <a:p>
            <a:pPr eaLnBrk="1" hangingPunct="1">
              <a:spcBef>
                <a:spcPts val="0"/>
              </a:spcBef>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tos</a:t>
            </a:r>
            <a:r>
              <a:rPr lang="en-US" altLang="en-US" sz="2400" dirty="0">
                <a:latin typeface="Perpetua" panose="02020502060401020303" pitchFamily="18" charset="0"/>
              </a:rPr>
              <a:t> = -1;</a:t>
            </a:r>
          </a:p>
          <a:p>
            <a:pPr eaLnBrk="1" hangingPunct="1">
              <a:spcBef>
                <a:spcPts val="0"/>
              </a:spcBef>
              <a:buFontTx/>
              <a:buNone/>
            </a:pPr>
            <a:r>
              <a:rPr lang="en-US" altLang="en-US" sz="2400" dirty="0">
                <a:latin typeface="Perpetua" panose="02020502060401020303" pitchFamily="18" charset="0"/>
              </a:rPr>
              <a:t>	}</a:t>
            </a:r>
          </a:p>
          <a:p>
            <a:pPr eaLnBrk="1" hangingPunct="1">
              <a:spcBef>
                <a:spcPts val="0"/>
              </a:spcBef>
              <a:buFontTx/>
              <a:buNone/>
            </a:pPr>
            <a:endParaRPr lang="en-US" altLang="en-US" sz="2400" dirty="0">
              <a:latin typeface="Perpetua" panose="02020502060401020303" pitchFamily="18" charset="0"/>
            </a:endParaRPr>
          </a:p>
          <a:p>
            <a:pPr eaLnBrk="1" hangingPunct="1">
              <a:spcBef>
                <a:spcPts val="0"/>
              </a:spcBef>
              <a:buFontTx/>
              <a:buNone/>
            </a:pPr>
            <a:r>
              <a:rPr lang="en-US" altLang="en-US" sz="2400" dirty="0">
                <a:latin typeface="Perpetua" panose="02020502060401020303" pitchFamily="18" charset="0"/>
              </a:rPr>
              <a:t>	// Push an item onto the stack</a:t>
            </a:r>
          </a:p>
          <a:p>
            <a:pPr eaLnBrk="1" hangingPunct="1">
              <a:spcBef>
                <a:spcPts val="0"/>
              </a:spcBef>
              <a:buFontTx/>
              <a:buNone/>
            </a:pPr>
            <a:r>
              <a:rPr lang="en-US" altLang="en-US" sz="2400" dirty="0">
                <a:latin typeface="Perpetua" panose="02020502060401020303" pitchFamily="18" charset="0"/>
              </a:rPr>
              <a:t>	public void </a:t>
            </a:r>
            <a:r>
              <a:rPr lang="en-US" altLang="en-US" sz="2400" dirty="0">
                <a:solidFill>
                  <a:srgbClr val="FF0000"/>
                </a:solidFill>
                <a:latin typeface="Perpetua" panose="02020502060401020303" pitchFamily="18" charset="0"/>
              </a:rPr>
              <a:t>push</a:t>
            </a:r>
            <a:r>
              <a:rPr lang="en-US" altLang="en-US" sz="2400" dirty="0">
                <a:latin typeface="Perpetua" panose="02020502060401020303" pitchFamily="18" charset="0"/>
              </a:rPr>
              <a:t>(int item) </a:t>
            </a:r>
          </a:p>
          <a:p>
            <a:pPr eaLnBrk="1" hangingPunct="1">
              <a:spcBef>
                <a:spcPts val="0"/>
              </a:spcBef>
              <a:buFontTx/>
              <a:buNone/>
            </a:pPr>
            <a:r>
              <a:rPr lang="en-US" altLang="en-US" sz="2400" dirty="0">
                <a:latin typeface="Perpetua" panose="02020502060401020303" pitchFamily="18" charset="0"/>
              </a:rPr>
              <a:t>	{</a:t>
            </a:r>
          </a:p>
          <a:p>
            <a:pPr eaLnBrk="1" hangingPunct="1">
              <a:spcBef>
                <a:spcPts val="0"/>
              </a:spcBef>
              <a:buFontTx/>
              <a:buNone/>
            </a:pPr>
            <a:r>
              <a:rPr lang="en-US" altLang="en-US" sz="2400" dirty="0">
                <a:latin typeface="Perpetua" panose="02020502060401020303" pitchFamily="18" charset="0"/>
              </a:rPr>
              <a:t>		if(</a:t>
            </a:r>
            <a:r>
              <a:rPr lang="en-US" altLang="en-US" sz="2400" dirty="0" err="1">
                <a:latin typeface="Perpetua" panose="02020502060401020303" pitchFamily="18" charset="0"/>
              </a:rPr>
              <a:t>tos</a:t>
            </a:r>
            <a:r>
              <a:rPr lang="en-US" altLang="en-US" sz="2400" dirty="0">
                <a:latin typeface="Perpetua" panose="02020502060401020303" pitchFamily="18" charset="0"/>
              </a:rPr>
              <a:t>==stck.length-1) // use length member</a:t>
            </a:r>
          </a:p>
          <a:p>
            <a:pPr eaLnBrk="1" hangingPunct="1">
              <a:spcBef>
                <a:spcPts val="0"/>
              </a:spcBef>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System.out.println</a:t>
            </a:r>
            <a:r>
              <a:rPr lang="en-US" altLang="en-US" sz="2400" dirty="0">
                <a:latin typeface="Perpetua" panose="02020502060401020303" pitchFamily="18" charset="0"/>
              </a:rPr>
              <a:t>("Stack is full.");</a:t>
            </a:r>
          </a:p>
          <a:p>
            <a:pPr eaLnBrk="1" hangingPunct="1">
              <a:spcBef>
                <a:spcPts val="0"/>
              </a:spcBef>
              <a:buFontTx/>
              <a:buNone/>
            </a:pPr>
            <a:r>
              <a:rPr lang="en-US" altLang="en-US" sz="2400" dirty="0">
                <a:latin typeface="Perpetua" panose="02020502060401020303" pitchFamily="18" charset="0"/>
              </a:rPr>
              <a:t>		else</a:t>
            </a:r>
          </a:p>
          <a:p>
            <a:pPr eaLnBrk="1" hangingPunct="1">
              <a:spcBef>
                <a:spcPts val="0"/>
              </a:spcBef>
              <a:buFontTx/>
              <a:buNone/>
            </a:pPr>
            <a:r>
              <a:rPr lang="en-US" altLang="en-US" sz="2400" dirty="0">
                <a:latin typeface="Perpetua" panose="02020502060401020303" pitchFamily="18" charset="0"/>
              </a:rPr>
              <a:t>		</a:t>
            </a:r>
            <a:r>
              <a:rPr lang="en-US" altLang="en-US" sz="2400" dirty="0" err="1">
                <a:latin typeface="Perpetua" panose="02020502060401020303" pitchFamily="18" charset="0"/>
              </a:rPr>
              <a:t>stck</a:t>
            </a:r>
            <a:r>
              <a:rPr lang="en-US" altLang="en-US" sz="2400" dirty="0">
                <a:latin typeface="Perpetua" panose="02020502060401020303" pitchFamily="18" charset="0"/>
              </a:rPr>
              <a:t>[++</a:t>
            </a:r>
            <a:r>
              <a:rPr lang="en-US" altLang="en-US" sz="2400" dirty="0" err="1">
                <a:latin typeface="Perpetua" panose="02020502060401020303" pitchFamily="18" charset="0"/>
              </a:rPr>
              <a:t>tos</a:t>
            </a:r>
            <a:r>
              <a:rPr lang="en-US" altLang="en-US" sz="2400" dirty="0">
                <a:latin typeface="Perpetua" panose="02020502060401020303" pitchFamily="18" charset="0"/>
              </a:rPr>
              <a:t>] = item;</a:t>
            </a:r>
          </a:p>
          <a:p>
            <a:pPr eaLnBrk="1" hangingPunct="1">
              <a:spcBef>
                <a:spcPts val="0"/>
              </a:spcBef>
              <a:buFontTx/>
              <a:buNone/>
            </a:pPr>
            <a:r>
              <a:rPr lang="en-US" altLang="en-US" sz="2400" dirty="0">
                <a:latin typeface="Perpetua" panose="02020502060401020303" pitchFamily="18" charset="0"/>
              </a:rPr>
              <a:t>	}</a:t>
            </a:r>
          </a:p>
          <a:p>
            <a:pPr eaLnBrk="1" hangingPunct="1">
              <a:spcBef>
                <a:spcPts val="0"/>
              </a:spcBef>
              <a:buFontTx/>
              <a:buNone/>
            </a:pPr>
            <a:endParaRPr lang="en-US" altLang="en-US" sz="2400" dirty="0">
              <a:latin typeface="Perpetua" panose="02020502060401020303" pitchFamily="18" charset="0"/>
            </a:endParaRPr>
          </a:p>
        </p:txBody>
      </p:sp>
      <p:sp>
        <p:nvSpPr>
          <p:cNvPr id="2" name="Footer Placeholder 1">
            <a:extLst>
              <a:ext uri="{FF2B5EF4-FFF2-40B4-BE49-F238E27FC236}">
                <a16:creationId xmlns:a16="http://schemas.microsoft.com/office/drawing/2014/main" id="{D2E0912A-361C-46B1-8D2B-4A590BE2A798}"/>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60DEA034-3D50-4788-AEDD-FC3E796A8471}"/>
              </a:ext>
            </a:extLst>
          </p:cNvPr>
          <p:cNvSpPr>
            <a:spLocks noGrp="1"/>
          </p:cNvSpPr>
          <p:nvPr>
            <p:ph type="sldNum" sz="quarter" idx="12"/>
          </p:nvPr>
        </p:nvSpPr>
        <p:spPr/>
        <p:txBody>
          <a:bodyPr/>
          <a:lstStyle/>
          <a:p>
            <a:fld id="{5FA48C45-9521-491C-91CF-B3D0F067F577}" type="slidenum">
              <a:rPr lang="en-IN" smtClean="0"/>
              <a:t>95</a:t>
            </a:fld>
            <a:endParaRPr lang="en-I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a:extLst>
              <a:ext uri="{FF2B5EF4-FFF2-40B4-BE49-F238E27FC236}">
                <a16:creationId xmlns:a16="http://schemas.microsoft.com/office/drawing/2014/main" id="{9883AEF7-F8CD-407D-95AE-CBED0EC62933}"/>
              </a:ext>
            </a:extLst>
          </p:cNvPr>
          <p:cNvSpPr>
            <a:spLocks noGrp="1"/>
          </p:cNvSpPr>
          <p:nvPr>
            <p:ph idx="1"/>
          </p:nvPr>
        </p:nvSpPr>
        <p:spPr>
          <a:xfrm>
            <a:off x="204788" y="228600"/>
            <a:ext cx="8686800" cy="3657600"/>
          </a:xfrm>
        </p:spPr>
        <p:txBody>
          <a:bodyPr>
            <a:noAutofit/>
          </a:bodyPr>
          <a:lstStyle/>
          <a:p>
            <a:pPr eaLnBrk="1" hangingPunct="1">
              <a:buFontTx/>
              <a:buNone/>
            </a:pPr>
            <a:r>
              <a:rPr lang="en-US" altLang="en-US" dirty="0">
                <a:latin typeface="Perpetua" panose="02020502060401020303" pitchFamily="18" charset="0"/>
              </a:rPr>
              <a:t>	// Pop an item from the stack</a:t>
            </a:r>
          </a:p>
          <a:p>
            <a:pPr eaLnBrk="1" hangingPunct="1">
              <a:buFontTx/>
              <a:buNone/>
            </a:pPr>
            <a:r>
              <a:rPr lang="en-US" altLang="en-US" dirty="0">
                <a:latin typeface="Perpetua" panose="02020502060401020303" pitchFamily="18" charset="0"/>
              </a:rPr>
              <a:t>	public int </a:t>
            </a:r>
            <a:r>
              <a:rPr lang="en-US" altLang="en-US" dirty="0">
                <a:solidFill>
                  <a:srgbClr val="FF0000"/>
                </a:solidFill>
                <a:latin typeface="Perpetua" panose="02020502060401020303" pitchFamily="18" charset="0"/>
              </a:rPr>
              <a:t>pop() </a:t>
            </a:r>
          </a:p>
          <a:p>
            <a:pPr eaLnBrk="1" hangingPunct="1">
              <a:buFontTx/>
              <a:buNone/>
            </a:pPr>
            <a:r>
              <a:rPr lang="en-US" altLang="en-US" dirty="0">
                <a:latin typeface="Perpetua" panose="02020502060401020303" pitchFamily="18" charset="0"/>
              </a:rPr>
              <a:t>	{</a:t>
            </a:r>
          </a:p>
          <a:p>
            <a:pPr eaLnBrk="1" hangingPunct="1">
              <a:buFontTx/>
              <a:buNone/>
            </a:pPr>
            <a:r>
              <a:rPr lang="en-US" altLang="en-US" dirty="0">
                <a:latin typeface="Perpetua" panose="02020502060401020303" pitchFamily="18" charset="0"/>
              </a:rPr>
              <a:t>		if(</a:t>
            </a:r>
            <a:r>
              <a:rPr lang="en-US" altLang="en-US" dirty="0" err="1">
                <a:latin typeface="Perpetua" panose="02020502060401020303" pitchFamily="18" charset="0"/>
              </a:rPr>
              <a:t>tos</a:t>
            </a:r>
            <a:r>
              <a:rPr lang="en-US" altLang="en-US" dirty="0">
                <a:latin typeface="Perpetua" panose="02020502060401020303" pitchFamily="18" charset="0"/>
              </a:rPr>
              <a:t> &lt; 0) </a:t>
            </a:r>
          </a:p>
          <a:p>
            <a:pPr eaLnBrk="1" hangingPunct="1">
              <a:buFontTx/>
              <a:buNone/>
            </a:pPr>
            <a:r>
              <a:rPr lang="en-US" altLang="en-US" dirty="0">
                <a:latin typeface="Perpetua" panose="02020502060401020303" pitchFamily="18" charset="0"/>
              </a:rPr>
              <a:t>		{</a:t>
            </a:r>
          </a:p>
          <a:p>
            <a:pPr eaLnBrk="1" hangingPunct="1">
              <a:buFontTx/>
              <a:buNone/>
            </a:pPr>
            <a:r>
              <a:rPr lang="en-US" altLang="en-US" dirty="0">
                <a:latin typeface="Perpetua" panose="02020502060401020303" pitchFamily="18" charset="0"/>
              </a:rPr>
              <a:t>			</a:t>
            </a:r>
            <a:r>
              <a:rPr lang="en-US" altLang="en-US" dirty="0" err="1">
                <a:latin typeface="Perpetua" panose="02020502060401020303" pitchFamily="18" charset="0"/>
              </a:rPr>
              <a:t>System.out.println</a:t>
            </a:r>
            <a:r>
              <a:rPr lang="en-US" altLang="en-US" dirty="0">
                <a:latin typeface="Perpetua" panose="02020502060401020303" pitchFamily="18" charset="0"/>
              </a:rPr>
              <a:t>("Stack underflow.");</a:t>
            </a:r>
          </a:p>
          <a:p>
            <a:pPr eaLnBrk="1" hangingPunct="1">
              <a:buFontTx/>
              <a:buNone/>
            </a:pPr>
            <a:r>
              <a:rPr lang="en-US" altLang="en-US" dirty="0">
                <a:latin typeface="Perpetua" panose="02020502060401020303" pitchFamily="18" charset="0"/>
              </a:rPr>
              <a:t>			return 0;</a:t>
            </a:r>
          </a:p>
          <a:p>
            <a:pPr eaLnBrk="1" hangingPunct="1">
              <a:buFontTx/>
              <a:buNone/>
            </a:pPr>
            <a:r>
              <a:rPr lang="en-US" altLang="en-US" dirty="0">
                <a:latin typeface="Perpetua" panose="02020502060401020303" pitchFamily="18" charset="0"/>
              </a:rPr>
              <a:t>		}</a:t>
            </a:r>
          </a:p>
          <a:p>
            <a:pPr eaLnBrk="1" hangingPunct="1">
              <a:buFontTx/>
              <a:buNone/>
            </a:pPr>
            <a:r>
              <a:rPr lang="en-US" altLang="en-US" dirty="0">
                <a:latin typeface="Perpetua" panose="02020502060401020303" pitchFamily="18" charset="0"/>
              </a:rPr>
              <a:t>		else</a:t>
            </a:r>
          </a:p>
          <a:p>
            <a:pPr eaLnBrk="1" hangingPunct="1">
              <a:buFontTx/>
              <a:buNone/>
            </a:pPr>
            <a:r>
              <a:rPr lang="en-US" altLang="en-US" dirty="0">
                <a:latin typeface="Perpetua" panose="02020502060401020303" pitchFamily="18" charset="0"/>
              </a:rPr>
              <a:t>		return </a:t>
            </a:r>
            <a:r>
              <a:rPr lang="en-US" altLang="en-US" dirty="0" err="1">
                <a:latin typeface="Perpetua" panose="02020502060401020303" pitchFamily="18" charset="0"/>
              </a:rPr>
              <a:t>stck</a:t>
            </a:r>
            <a:r>
              <a:rPr lang="en-US" altLang="en-US" dirty="0">
                <a:latin typeface="Perpetua" panose="02020502060401020303" pitchFamily="18" charset="0"/>
              </a:rPr>
              <a:t>[</a:t>
            </a:r>
            <a:r>
              <a:rPr lang="en-US" altLang="en-US" dirty="0" err="1">
                <a:latin typeface="Perpetua" panose="02020502060401020303" pitchFamily="18" charset="0"/>
              </a:rPr>
              <a:t>tos</a:t>
            </a:r>
            <a:r>
              <a:rPr lang="en-US" altLang="en-US" dirty="0">
                <a:latin typeface="Perpetua" panose="02020502060401020303" pitchFamily="18" charset="0"/>
              </a:rPr>
              <a:t>--];</a:t>
            </a:r>
          </a:p>
          <a:p>
            <a:pPr eaLnBrk="1" hangingPunct="1">
              <a:buFontTx/>
              <a:buNone/>
            </a:pPr>
            <a:r>
              <a:rPr lang="en-US" altLang="en-US" dirty="0">
                <a:latin typeface="Perpetua" panose="02020502060401020303" pitchFamily="18" charset="0"/>
              </a:rPr>
              <a:t>	}</a:t>
            </a:r>
          </a:p>
          <a:p>
            <a:pPr eaLnBrk="1" hangingPunct="1">
              <a:buFontTx/>
              <a:buNone/>
            </a:pPr>
            <a:r>
              <a:rPr lang="en-US" altLang="en-US" dirty="0">
                <a:latin typeface="Perpetua" panose="02020502060401020303" pitchFamily="18" charset="0"/>
              </a:rPr>
              <a:t>}</a:t>
            </a:r>
          </a:p>
        </p:txBody>
      </p:sp>
      <p:sp>
        <p:nvSpPr>
          <p:cNvPr id="2" name="Footer Placeholder 1">
            <a:extLst>
              <a:ext uri="{FF2B5EF4-FFF2-40B4-BE49-F238E27FC236}">
                <a16:creationId xmlns:a16="http://schemas.microsoft.com/office/drawing/2014/main" id="{9879C2FD-0C64-411C-A2B3-D92E197BCE8A}"/>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84A9EC4A-4F99-4BE8-847D-A0863449E572}"/>
              </a:ext>
            </a:extLst>
          </p:cNvPr>
          <p:cNvSpPr>
            <a:spLocks noGrp="1"/>
          </p:cNvSpPr>
          <p:nvPr>
            <p:ph type="sldNum" sz="quarter" idx="12"/>
          </p:nvPr>
        </p:nvSpPr>
        <p:spPr/>
        <p:txBody>
          <a:bodyPr/>
          <a:lstStyle/>
          <a:p>
            <a:fld id="{5FA48C45-9521-491C-91CF-B3D0F067F577}" type="slidenum">
              <a:rPr lang="en-IN" smtClean="0"/>
              <a:t>96</a:t>
            </a:fld>
            <a:endParaRPr lang="en-I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a:extLst>
              <a:ext uri="{FF2B5EF4-FFF2-40B4-BE49-F238E27FC236}">
                <a16:creationId xmlns:a16="http://schemas.microsoft.com/office/drawing/2014/main" id="{DB0C71E5-D97C-43D5-A587-8DEAB040098F}"/>
              </a:ext>
            </a:extLst>
          </p:cNvPr>
          <p:cNvSpPr>
            <a:spLocks noGrp="1"/>
          </p:cNvSpPr>
          <p:nvPr>
            <p:ph idx="1"/>
          </p:nvPr>
        </p:nvSpPr>
        <p:spPr>
          <a:xfrm>
            <a:off x="338138" y="309563"/>
            <a:ext cx="8534400" cy="5257800"/>
          </a:xfrm>
        </p:spPr>
        <p:txBody>
          <a:bodyPr>
            <a:noAutofit/>
          </a:bodyPr>
          <a:lstStyle/>
          <a:p>
            <a:pPr eaLnBrk="1" hangingPunct="1">
              <a:spcBef>
                <a:spcPts val="600"/>
              </a:spcBef>
              <a:buFontTx/>
              <a:buNone/>
            </a:pPr>
            <a:r>
              <a:rPr lang="en-US" altLang="en-US" sz="2000" dirty="0">
                <a:latin typeface="Perpetua" panose="02020502060401020303" pitchFamily="18" charset="0"/>
              </a:rPr>
              <a:t>class </a:t>
            </a:r>
            <a:r>
              <a:rPr lang="en-US" altLang="en-US" sz="2000" dirty="0" err="1">
                <a:latin typeface="Perpetua" panose="02020502060401020303" pitchFamily="18" charset="0"/>
              </a:rPr>
              <a:t>IFTest</a:t>
            </a:r>
            <a:r>
              <a:rPr lang="en-US" altLang="en-US" sz="2000" dirty="0">
                <a:latin typeface="Perpetua" panose="02020502060401020303" pitchFamily="18" charset="0"/>
              </a:rPr>
              <a:t> </a:t>
            </a:r>
          </a:p>
          <a:p>
            <a:pPr eaLnBrk="1" hangingPunct="1">
              <a:spcBef>
                <a:spcPts val="600"/>
              </a:spcBef>
              <a:buFontTx/>
              <a:buNone/>
            </a:pPr>
            <a:r>
              <a:rPr lang="en-US" altLang="en-US" sz="2000" dirty="0">
                <a:latin typeface="Perpetua" panose="02020502060401020303" pitchFamily="18" charset="0"/>
              </a:rPr>
              <a:t>{</a:t>
            </a:r>
          </a:p>
          <a:p>
            <a:pPr eaLnBrk="1" hangingPunct="1">
              <a:spcBef>
                <a:spcPts val="600"/>
              </a:spcBef>
              <a:buFontTx/>
              <a:buNone/>
            </a:pPr>
            <a:r>
              <a:rPr lang="en-US" altLang="en-US" sz="2000" dirty="0">
                <a:latin typeface="Perpetua" panose="02020502060401020303" pitchFamily="18" charset="0"/>
              </a:rPr>
              <a:t>	public static void main(String </a:t>
            </a:r>
            <a:r>
              <a:rPr lang="en-US" altLang="en-US" sz="2000" dirty="0" err="1">
                <a:latin typeface="Perpetua" panose="02020502060401020303" pitchFamily="18" charset="0"/>
              </a:rPr>
              <a:t>args</a:t>
            </a:r>
            <a:r>
              <a:rPr lang="en-US" altLang="en-US" sz="2000" dirty="0">
                <a:latin typeface="Perpetua" panose="02020502060401020303" pitchFamily="18" charset="0"/>
              </a:rPr>
              <a:t>[]) </a:t>
            </a:r>
          </a:p>
          <a:p>
            <a:pPr eaLnBrk="1" hangingPunct="1">
              <a:spcBef>
                <a:spcPts val="600"/>
              </a:spcBef>
              <a:buFontTx/>
              <a:buNone/>
            </a:pPr>
            <a:r>
              <a:rPr lang="en-US" altLang="en-US" sz="2000" dirty="0">
                <a:latin typeface="Perpetua" panose="02020502060401020303" pitchFamily="18" charset="0"/>
              </a:rPr>
              <a:t>	{</a:t>
            </a:r>
          </a:p>
          <a:p>
            <a:pPr eaLnBrk="1" hangingPunct="1">
              <a:spcBef>
                <a:spcPts val="600"/>
              </a:spcBef>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FixedStack</a:t>
            </a:r>
            <a:r>
              <a:rPr lang="en-US" altLang="en-US" sz="2000" dirty="0">
                <a:latin typeface="Perpetua" panose="02020502060401020303" pitchFamily="18" charset="0"/>
              </a:rPr>
              <a:t> mystack1 = new </a:t>
            </a:r>
            <a:r>
              <a:rPr lang="en-US" altLang="en-US" sz="2000" dirty="0" err="1">
                <a:latin typeface="Perpetua" panose="02020502060401020303" pitchFamily="18" charset="0"/>
              </a:rPr>
              <a:t>FixedStack</a:t>
            </a:r>
            <a:r>
              <a:rPr lang="en-US" altLang="en-US" sz="2000" dirty="0">
                <a:latin typeface="Perpetua" panose="02020502060401020303" pitchFamily="18" charset="0"/>
              </a:rPr>
              <a:t>(5);</a:t>
            </a:r>
          </a:p>
          <a:p>
            <a:pPr eaLnBrk="1" hangingPunct="1">
              <a:spcBef>
                <a:spcPts val="600"/>
              </a:spcBef>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FixedStack</a:t>
            </a:r>
            <a:r>
              <a:rPr lang="en-US" altLang="en-US" sz="2000" dirty="0">
                <a:latin typeface="Perpetua" panose="02020502060401020303" pitchFamily="18" charset="0"/>
              </a:rPr>
              <a:t> mystack2 = new </a:t>
            </a:r>
            <a:r>
              <a:rPr lang="en-US" altLang="en-US" sz="2000" dirty="0" err="1">
                <a:latin typeface="Perpetua" panose="02020502060401020303" pitchFamily="18" charset="0"/>
              </a:rPr>
              <a:t>FixedStack</a:t>
            </a:r>
            <a:r>
              <a:rPr lang="en-US" altLang="en-US" sz="2000" dirty="0">
                <a:latin typeface="Perpetua" panose="02020502060401020303" pitchFamily="18" charset="0"/>
              </a:rPr>
              <a:t>(8);</a:t>
            </a:r>
          </a:p>
          <a:p>
            <a:pPr eaLnBrk="1" hangingPunct="1">
              <a:spcBef>
                <a:spcPts val="600"/>
              </a:spcBef>
              <a:buFontTx/>
              <a:buNone/>
            </a:pPr>
            <a:r>
              <a:rPr lang="en-US" altLang="en-US" sz="2000" dirty="0">
                <a:latin typeface="Perpetua" panose="02020502060401020303" pitchFamily="18" charset="0"/>
              </a:rPr>
              <a:t>		// push some numbers onto the stack</a:t>
            </a:r>
          </a:p>
          <a:p>
            <a:pPr eaLnBrk="1" hangingPunct="1">
              <a:spcBef>
                <a:spcPts val="600"/>
              </a:spcBef>
              <a:buFontTx/>
              <a:buNone/>
            </a:pPr>
            <a:r>
              <a:rPr lang="en-US" altLang="en-US" sz="2000" dirty="0">
                <a:latin typeface="Perpetua" panose="02020502060401020303" pitchFamily="18" charset="0"/>
              </a:rPr>
              <a:t>		for(int </a:t>
            </a:r>
            <a:r>
              <a:rPr lang="en-US" altLang="en-US" sz="2000" dirty="0" err="1">
                <a:latin typeface="Perpetua" panose="02020502060401020303" pitchFamily="18" charset="0"/>
              </a:rPr>
              <a:t>i</a:t>
            </a:r>
            <a:r>
              <a:rPr lang="en-US" altLang="en-US" sz="2000" dirty="0">
                <a:latin typeface="Perpetua" panose="02020502060401020303" pitchFamily="18" charset="0"/>
              </a:rPr>
              <a:t>=0; </a:t>
            </a:r>
            <a:r>
              <a:rPr lang="en-US" altLang="en-US" sz="2000" dirty="0" err="1">
                <a:latin typeface="Perpetua" panose="02020502060401020303" pitchFamily="18" charset="0"/>
              </a:rPr>
              <a:t>i</a:t>
            </a:r>
            <a:r>
              <a:rPr lang="en-US" altLang="en-US" sz="2000" dirty="0">
                <a:latin typeface="Perpetua" panose="02020502060401020303" pitchFamily="18" charset="0"/>
              </a:rPr>
              <a:t>&lt;5; </a:t>
            </a:r>
            <a:r>
              <a:rPr lang="en-US" altLang="en-US" sz="2000" dirty="0" err="1">
                <a:latin typeface="Perpetua" panose="02020502060401020303" pitchFamily="18" charset="0"/>
              </a:rPr>
              <a:t>i</a:t>
            </a:r>
            <a:r>
              <a:rPr lang="en-US" altLang="en-US" sz="2000" dirty="0">
                <a:latin typeface="Perpetua" panose="02020502060401020303" pitchFamily="18" charset="0"/>
              </a:rPr>
              <a:t>++) mystack1.push(</a:t>
            </a:r>
            <a:r>
              <a:rPr lang="en-US" altLang="en-US" sz="2000" dirty="0" err="1">
                <a:latin typeface="Perpetua" panose="02020502060401020303" pitchFamily="18" charset="0"/>
              </a:rPr>
              <a:t>i</a:t>
            </a:r>
            <a:r>
              <a:rPr lang="en-US" altLang="en-US" sz="2000" dirty="0">
                <a:latin typeface="Perpetua" panose="02020502060401020303" pitchFamily="18" charset="0"/>
              </a:rPr>
              <a:t>);</a:t>
            </a:r>
          </a:p>
          <a:p>
            <a:pPr eaLnBrk="1" hangingPunct="1">
              <a:spcBef>
                <a:spcPts val="600"/>
              </a:spcBef>
              <a:buFontTx/>
              <a:buNone/>
            </a:pPr>
            <a:r>
              <a:rPr lang="en-US" altLang="en-US" sz="2000" dirty="0">
                <a:latin typeface="Perpetua" panose="02020502060401020303" pitchFamily="18" charset="0"/>
              </a:rPr>
              <a:t>		for(int </a:t>
            </a:r>
            <a:r>
              <a:rPr lang="en-US" altLang="en-US" sz="2000" dirty="0" err="1">
                <a:latin typeface="Perpetua" panose="02020502060401020303" pitchFamily="18" charset="0"/>
              </a:rPr>
              <a:t>i</a:t>
            </a:r>
            <a:r>
              <a:rPr lang="en-US" altLang="en-US" sz="2000" dirty="0">
                <a:latin typeface="Perpetua" panose="02020502060401020303" pitchFamily="18" charset="0"/>
              </a:rPr>
              <a:t>=0; </a:t>
            </a:r>
            <a:r>
              <a:rPr lang="en-US" altLang="en-US" sz="2000" dirty="0" err="1">
                <a:latin typeface="Perpetua" panose="02020502060401020303" pitchFamily="18" charset="0"/>
              </a:rPr>
              <a:t>i</a:t>
            </a:r>
            <a:r>
              <a:rPr lang="en-US" altLang="en-US" sz="2000" dirty="0">
                <a:latin typeface="Perpetua" panose="02020502060401020303" pitchFamily="18" charset="0"/>
              </a:rPr>
              <a:t>&lt;8; </a:t>
            </a:r>
            <a:r>
              <a:rPr lang="en-US" altLang="en-US" sz="2000" dirty="0" err="1">
                <a:latin typeface="Perpetua" panose="02020502060401020303" pitchFamily="18" charset="0"/>
              </a:rPr>
              <a:t>i</a:t>
            </a:r>
            <a:r>
              <a:rPr lang="en-US" altLang="en-US" sz="2000" dirty="0">
                <a:latin typeface="Perpetua" panose="02020502060401020303" pitchFamily="18" charset="0"/>
              </a:rPr>
              <a:t>++) mystack2.push(</a:t>
            </a:r>
            <a:r>
              <a:rPr lang="en-US" altLang="en-US" sz="2000" dirty="0" err="1">
                <a:latin typeface="Perpetua" panose="02020502060401020303" pitchFamily="18" charset="0"/>
              </a:rPr>
              <a:t>i</a:t>
            </a:r>
            <a:r>
              <a:rPr lang="en-US" altLang="en-US" sz="2000" dirty="0">
                <a:latin typeface="Perpetua" panose="02020502060401020303" pitchFamily="18" charset="0"/>
              </a:rPr>
              <a:t>);</a:t>
            </a:r>
          </a:p>
          <a:p>
            <a:pPr eaLnBrk="1" hangingPunct="1">
              <a:spcBef>
                <a:spcPts val="600"/>
              </a:spcBef>
              <a:buFontTx/>
              <a:buNone/>
            </a:pPr>
            <a:r>
              <a:rPr lang="en-US" altLang="en-US" sz="2000" dirty="0">
                <a:latin typeface="Perpetua" panose="02020502060401020303" pitchFamily="18" charset="0"/>
              </a:rPr>
              <a:t>		// pop those numbers off the stack</a:t>
            </a:r>
          </a:p>
          <a:p>
            <a:pPr eaLnBrk="1" hangingPunct="1">
              <a:spcBef>
                <a:spcPts val="600"/>
              </a:spcBef>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("Stack in mystack1:");</a:t>
            </a:r>
          </a:p>
          <a:p>
            <a:pPr eaLnBrk="1" hangingPunct="1">
              <a:spcBef>
                <a:spcPts val="600"/>
              </a:spcBef>
              <a:buFontTx/>
              <a:buNone/>
            </a:pPr>
            <a:r>
              <a:rPr lang="en-US" altLang="en-US" sz="2000" dirty="0">
                <a:latin typeface="Perpetua" panose="02020502060401020303" pitchFamily="18" charset="0"/>
              </a:rPr>
              <a:t>		for(int </a:t>
            </a:r>
            <a:r>
              <a:rPr lang="en-US" altLang="en-US" sz="2000" dirty="0" err="1">
                <a:latin typeface="Perpetua" panose="02020502060401020303" pitchFamily="18" charset="0"/>
              </a:rPr>
              <a:t>i</a:t>
            </a:r>
            <a:r>
              <a:rPr lang="en-US" altLang="en-US" sz="2000" dirty="0">
                <a:latin typeface="Perpetua" panose="02020502060401020303" pitchFamily="18" charset="0"/>
              </a:rPr>
              <a:t>=0; </a:t>
            </a:r>
            <a:r>
              <a:rPr lang="en-US" altLang="en-US" sz="2000" dirty="0" err="1">
                <a:latin typeface="Perpetua" panose="02020502060401020303" pitchFamily="18" charset="0"/>
              </a:rPr>
              <a:t>i</a:t>
            </a:r>
            <a:r>
              <a:rPr lang="en-US" altLang="en-US" sz="2000" dirty="0">
                <a:latin typeface="Perpetua" panose="02020502060401020303" pitchFamily="18" charset="0"/>
              </a:rPr>
              <a:t>&lt;5; </a:t>
            </a:r>
            <a:r>
              <a:rPr lang="en-US" altLang="en-US" sz="2000" dirty="0" err="1">
                <a:latin typeface="Perpetua" panose="02020502060401020303" pitchFamily="18" charset="0"/>
              </a:rPr>
              <a:t>i</a:t>
            </a:r>
            <a:r>
              <a:rPr lang="en-US" altLang="en-US" sz="2000" dirty="0">
                <a:latin typeface="Perpetua" panose="02020502060401020303" pitchFamily="18" charset="0"/>
              </a:rPr>
              <a:t>++)</a:t>
            </a:r>
          </a:p>
          <a:p>
            <a:pPr eaLnBrk="1" hangingPunct="1">
              <a:spcBef>
                <a:spcPts val="600"/>
              </a:spcBef>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(mystack1.pop());</a:t>
            </a:r>
          </a:p>
          <a:p>
            <a:pPr eaLnBrk="1" hangingPunct="1">
              <a:spcBef>
                <a:spcPts val="600"/>
              </a:spcBef>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("Stack in mystack2:");</a:t>
            </a:r>
          </a:p>
          <a:p>
            <a:pPr eaLnBrk="1" hangingPunct="1">
              <a:spcBef>
                <a:spcPts val="600"/>
              </a:spcBef>
              <a:buFontTx/>
              <a:buNone/>
            </a:pPr>
            <a:r>
              <a:rPr lang="en-US" altLang="en-US" sz="2000" dirty="0">
                <a:latin typeface="Perpetua" panose="02020502060401020303" pitchFamily="18" charset="0"/>
              </a:rPr>
              <a:t>		for(int </a:t>
            </a:r>
            <a:r>
              <a:rPr lang="en-US" altLang="en-US" sz="2000" dirty="0" err="1">
                <a:latin typeface="Perpetua" panose="02020502060401020303" pitchFamily="18" charset="0"/>
              </a:rPr>
              <a:t>i</a:t>
            </a:r>
            <a:r>
              <a:rPr lang="en-US" altLang="en-US" sz="2000" dirty="0">
                <a:latin typeface="Perpetua" panose="02020502060401020303" pitchFamily="18" charset="0"/>
              </a:rPr>
              <a:t>=0; </a:t>
            </a:r>
            <a:r>
              <a:rPr lang="en-US" altLang="en-US" sz="2000" dirty="0" err="1">
                <a:latin typeface="Perpetua" panose="02020502060401020303" pitchFamily="18" charset="0"/>
              </a:rPr>
              <a:t>i</a:t>
            </a:r>
            <a:r>
              <a:rPr lang="en-US" altLang="en-US" sz="2000" dirty="0">
                <a:latin typeface="Perpetua" panose="02020502060401020303" pitchFamily="18" charset="0"/>
              </a:rPr>
              <a:t>&lt;8; </a:t>
            </a:r>
            <a:r>
              <a:rPr lang="en-US" altLang="en-US" sz="2000" dirty="0" err="1">
                <a:latin typeface="Perpetua" panose="02020502060401020303" pitchFamily="18" charset="0"/>
              </a:rPr>
              <a:t>i</a:t>
            </a:r>
            <a:r>
              <a:rPr lang="en-US" altLang="en-US" sz="2000" dirty="0">
                <a:latin typeface="Perpetua" panose="02020502060401020303" pitchFamily="18" charset="0"/>
              </a:rPr>
              <a:t>++)</a:t>
            </a:r>
          </a:p>
          <a:p>
            <a:pPr eaLnBrk="1" hangingPunct="1">
              <a:spcBef>
                <a:spcPts val="600"/>
              </a:spcBef>
              <a:buFontTx/>
              <a:buNone/>
            </a:pPr>
            <a:r>
              <a:rPr lang="en-US" altLang="en-US" sz="2000" dirty="0">
                <a:latin typeface="Perpetua" panose="02020502060401020303" pitchFamily="18" charset="0"/>
              </a:rPr>
              <a:t>		</a:t>
            </a:r>
            <a:r>
              <a:rPr lang="en-US" altLang="en-US" sz="2000" dirty="0" err="1">
                <a:latin typeface="Perpetua" panose="02020502060401020303" pitchFamily="18" charset="0"/>
              </a:rPr>
              <a:t>System.out.println</a:t>
            </a:r>
            <a:r>
              <a:rPr lang="en-US" altLang="en-US" sz="2000" dirty="0">
                <a:latin typeface="Perpetua" panose="02020502060401020303" pitchFamily="18" charset="0"/>
              </a:rPr>
              <a:t>(mystack2.pop());</a:t>
            </a:r>
          </a:p>
          <a:p>
            <a:pPr eaLnBrk="1" hangingPunct="1">
              <a:spcBef>
                <a:spcPts val="600"/>
              </a:spcBef>
              <a:buFontTx/>
              <a:buNone/>
            </a:pPr>
            <a:r>
              <a:rPr lang="en-US" altLang="en-US" sz="2000" dirty="0">
                <a:latin typeface="Perpetua" panose="02020502060401020303" pitchFamily="18" charset="0"/>
              </a:rPr>
              <a:t>	}</a:t>
            </a:r>
          </a:p>
          <a:p>
            <a:pPr eaLnBrk="1" hangingPunct="1">
              <a:spcBef>
                <a:spcPts val="600"/>
              </a:spcBef>
              <a:buFontTx/>
              <a:buNone/>
            </a:pPr>
            <a:r>
              <a:rPr lang="en-US" altLang="en-US" sz="2000" dirty="0">
                <a:latin typeface="Perpetua" panose="02020502060401020303" pitchFamily="18" charset="0"/>
              </a:rPr>
              <a:t>}</a:t>
            </a:r>
          </a:p>
        </p:txBody>
      </p:sp>
      <p:sp>
        <p:nvSpPr>
          <p:cNvPr id="2" name="Footer Placeholder 1">
            <a:extLst>
              <a:ext uri="{FF2B5EF4-FFF2-40B4-BE49-F238E27FC236}">
                <a16:creationId xmlns:a16="http://schemas.microsoft.com/office/drawing/2014/main" id="{75A94559-0630-495F-9D9C-8348A98E660C}"/>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82BC5E5A-B49B-415A-A63E-2BEC03660BDC}"/>
              </a:ext>
            </a:extLst>
          </p:cNvPr>
          <p:cNvSpPr>
            <a:spLocks noGrp="1"/>
          </p:cNvSpPr>
          <p:nvPr>
            <p:ph type="sldNum" sz="quarter" idx="12"/>
          </p:nvPr>
        </p:nvSpPr>
        <p:spPr/>
        <p:txBody>
          <a:bodyPr/>
          <a:lstStyle/>
          <a:p>
            <a:fld id="{5FA48C45-9521-491C-91CF-B3D0F067F577}" type="slidenum">
              <a:rPr lang="en-IN" smtClean="0"/>
              <a:t>97</a:t>
            </a:fld>
            <a:endParaRPr lang="en-I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5E857062-2F3B-4C41-A57A-FE477D5F63A2}"/>
              </a:ext>
            </a:extLst>
          </p:cNvPr>
          <p:cNvSpPr>
            <a:spLocks noGrp="1"/>
          </p:cNvSpPr>
          <p:nvPr>
            <p:ph type="title"/>
          </p:nvPr>
        </p:nvSpPr>
        <p:spPr>
          <a:xfrm>
            <a:off x="304800" y="161925"/>
            <a:ext cx="8991600" cy="457200"/>
          </a:xfrm>
        </p:spPr>
        <p:txBody>
          <a:bodyPr>
            <a:noAutofit/>
          </a:bodyPr>
          <a:lstStyle/>
          <a:p>
            <a:pPr eaLnBrk="1" hangingPunct="1"/>
            <a:r>
              <a:rPr lang="en-US" altLang="en-US" sz="3200" b="1" dirty="0">
                <a:latin typeface="Perpetua" panose="02020502060401020303" pitchFamily="18" charset="0"/>
              </a:rPr>
              <a:t>Variables in Interfaces</a:t>
            </a:r>
          </a:p>
        </p:txBody>
      </p:sp>
      <p:sp>
        <p:nvSpPr>
          <p:cNvPr id="45059" name="Content Placeholder 2">
            <a:extLst>
              <a:ext uri="{FF2B5EF4-FFF2-40B4-BE49-F238E27FC236}">
                <a16:creationId xmlns:a16="http://schemas.microsoft.com/office/drawing/2014/main" id="{1F8D0C70-32A8-4F3F-9074-3B2959BC3DBA}"/>
              </a:ext>
            </a:extLst>
          </p:cNvPr>
          <p:cNvSpPr>
            <a:spLocks noGrp="1"/>
          </p:cNvSpPr>
          <p:nvPr>
            <p:ph idx="1"/>
          </p:nvPr>
        </p:nvSpPr>
        <p:spPr>
          <a:xfrm>
            <a:off x="304800" y="712781"/>
            <a:ext cx="11582400" cy="5181600"/>
          </a:xfrm>
        </p:spPr>
        <p:txBody>
          <a:bodyPr>
            <a:noAutofit/>
          </a:bodyPr>
          <a:lstStyle/>
          <a:p>
            <a:pPr algn="just" eaLnBrk="1" hangingPunct="1">
              <a:spcBef>
                <a:spcPts val="600"/>
              </a:spcBef>
              <a:buFontTx/>
              <a:buNone/>
            </a:pPr>
            <a:r>
              <a:rPr lang="en-US" altLang="en-US" sz="2200" dirty="0">
                <a:latin typeface="Perpetua" panose="02020502060401020303" pitchFamily="18" charset="0"/>
              </a:rPr>
              <a:t>    We can use interfaces to import shared constants into multiple classes by simply declaring an </a:t>
            </a:r>
            <a:r>
              <a:rPr lang="en-US" altLang="en-US" sz="2200" dirty="0" err="1">
                <a:latin typeface="Perpetua" panose="02020502060401020303" pitchFamily="18" charset="0"/>
              </a:rPr>
              <a:t>inteface</a:t>
            </a:r>
            <a:r>
              <a:rPr lang="en-US" altLang="en-US" sz="2200" dirty="0">
                <a:latin typeface="Perpetua" panose="02020502060401020303" pitchFamily="18" charset="0"/>
              </a:rPr>
              <a:t> that contains variables that are initialized to the desired values.</a:t>
            </a:r>
          </a:p>
          <a:p>
            <a:pPr algn="just" eaLnBrk="1" hangingPunct="1">
              <a:spcBef>
                <a:spcPts val="600"/>
              </a:spcBef>
              <a:buFontTx/>
              <a:buNone/>
            </a:pPr>
            <a:r>
              <a:rPr lang="en-US" altLang="en-US" sz="2200" dirty="0">
                <a:latin typeface="Perpetua" panose="02020502060401020303" pitchFamily="18" charset="0"/>
              </a:rPr>
              <a:t> interface </a:t>
            </a:r>
            <a:r>
              <a:rPr lang="en-US" altLang="en-US" sz="2200" dirty="0" err="1">
                <a:latin typeface="Perpetua" panose="02020502060401020303" pitchFamily="18" charset="0"/>
              </a:rPr>
              <a:t>SharedConstants</a:t>
            </a:r>
            <a:r>
              <a:rPr lang="en-US" altLang="en-US" sz="2200" dirty="0">
                <a:latin typeface="Perpetua" panose="02020502060401020303" pitchFamily="18" charset="0"/>
              </a:rPr>
              <a:t> </a:t>
            </a:r>
          </a:p>
          <a:p>
            <a:pPr algn="just" eaLnBrk="1" hangingPunct="1">
              <a:spcBef>
                <a:spcPts val="600"/>
              </a:spcBef>
              <a:buFontTx/>
              <a:buNone/>
            </a:pPr>
            <a:r>
              <a:rPr lang="en-US" altLang="en-US" sz="2200" dirty="0">
                <a:latin typeface="Perpetua" panose="02020502060401020303" pitchFamily="18" charset="0"/>
              </a:rPr>
              <a:t> {                 int NO = 0;</a:t>
            </a:r>
          </a:p>
          <a:p>
            <a:pPr algn="just" eaLnBrk="1" hangingPunct="1">
              <a:spcBef>
                <a:spcPts val="600"/>
              </a:spcBef>
              <a:buFontTx/>
              <a:buNone/>
            </a:pPr>
            <a:r>
              <a:rPr lang="en-US" altLang="en-US" sz="2200" dirty="0">
                <a:latin typeface="Perpetua" panose="02020502060401020303" pitchFamily="18" charset="0"/>
              </a:rPr>
              <a:t>	               int YES = 1;</a:t>
            </a:r>
          </a:p>
          <a:p>
            <a:pPr algn="just" eaLnBrk="1" hangingPunct="1">
              <a:spcBef>
                <a:spcPts val="600"/>
              </a:spcBef>
              <a:buFontTx/>
              <a:buNone/>
            </a:pPr>
            <a:r>
              <a:rPr lang="en-US" altLang="en-US" sz="2200" dirty="0">
                <a:latin typeface="Perpetua" panose="02020502060401020303" pitchFamily="18" charset="0"/>
              </a:rPr>
              <a:t>	               int MAYBE = 2;</a:t>
            </a:r>
          </a:p>
          <a:p>
            <a:pPr algn="just" eaLnBrk="1" hangingPunct="1">
              <a:spcBef>
                <a:spcPts val="600"/>
              </a:spcBef>
              <a:buFontTx/>
              <a:buNone/>
            </a:pPr>
            <a:r>
              <a:rPr lang="en-US" altLang="en-US" sz="2200" dirty="0">
                <a:latin typeface="Perpetua" panose="02020502060401020303" pitchFamily="18" charset="0"/>
              </a:rPr>
              <a:t>	               int LATER = 3;</a:t>
            </a:r>
          </a:p>
          <a:p>
            <a:pPr algn="just" eaLnBrk="1" hangingPunct="1">
              <a:spcBef>
                <a:spcPts val="600"/>
              </a:spcBef>
              <a:buFontTx/>
              <a:buNone/>
            </a:pPr>
            <a:r>
              <a:rPr lang="en-US" altLang="en-US" sz="2200" dirty="0">
                <a:latin typeface="Perpetua" panose="02020502060401020303" pitchFamily="18" charset="0"/>
              </a:rPr>
              <a:t>}</a:t>
            </a:r>
          </a:p>
          <a:p>
            <a:pPr algn="just" eaLnBrk="1" hangingPunct="1">
              <a:spcBef>
                <a:spcPts val="600"/>
              </a:spcBef>
              <a:buFontTx/>
              <a:buNone/>
            </a:pPr>
            <a:r>
              <a:rPr lang="en-US" altLang="en-US" sz="2200" dirty="0">
                <a:latin typeface="Perpetua" panose="02020502060401020303" pitchFamily="18" charset="0"/>
              </a:rPr>
              <a:t>class A </a:t>
            </a:r>
            <a:r>
              <a:rPr lang="en-US" altLang="en-US" sz="2200" dirty="0">
                <a:solidFill>
                  <a:srgbClr val="FF0000"/>
                </a:solidFill>
                <a:latin typeface="Perpetua" panose="02020502060401020303" pitchFamily="18" charset="0"/>
              </a:rPr>
              <a:t>implements  </a:t>
            </a:r>
            <a:r>
              <a:rPr lang="en-US" altLang="en-US" sz="2200" dirty="0" err="1">
                <a:solidFill>
                  <a:srgbClr val="FF0000"/>
                </a:solidFill>
                <a:latin typeface="Perpetua" panose="02020502060401020303" pitchFamily="18" charset="0"/>
              </a:rPr>
              <a:t>SharedConstants</a:t>
            </a:r>
            <a:endParaRPr lang="en-US" altLang="en-US" sz="2200" dirty="0">
              <a:solidFill>
                <a:srgbClr val="FF0000"/>
              </a:solidFill>
              <a:latin typeface="Perpetua" panose="02020502060401020303" pitchFamily="18" charset="0"/>
            </a:endParaRPr>
          </a:p>
          <a:p>
            <a:pPr algn="just" eaLnBrk="1" hangingPunct="1">
              <a:spcBef>
                <a:spcPts val="600"/>
              </a:spcBef>
              <a:buFontTx/>
              <a:buNone/>
            </a:pPr>
            <a:r>
              <a:rPr lang="en-US" altLang="en-US" sz="2200" dirty="0">
                <a:latin typeface="Perpetua" panose="02020502060401020303" pitchFamily="18" charset="0"/>
              </a:rPr>
              <a:t>{         int x;</a:t>
            </a:r>
          </a:p>
          <a:p>
            <a:pPr algn="just" eaLnBrk="1" hangingPunct="1">
              <a:spcBef>
                <a:spcPts val="600"/>
              </a:spcBef>
              <a:buFontTx/>
              <a:buNone/>
            </a:pPr>
            <a:r>
              <a:rPr lang="en-US" altLang="en-US" sz="2200" dirty="0">
                <a:latin typeface="Perpetua" panose="02020502060401020303" pitchFamily="18" charset="0"/>
              </a:rPr>
              <a:t>         A() {   x=1; }</a:t>
            </a:r>
          </a:p>
          <a:p>
            <a:pPr algn="just" eaLnBrk="1" hangingPunct="1">
              <a:spcBef>
                <a:spcPts val="600"/>
              </a:spcBef>
              <a:buFontTx/>
              <a:buNone/>
            </a:pPr>
            <a:r>
              <a:rPr lang="en-US" altLang="en-US" sz="2200" dirty="0">
                <a:latin typeface="Perpetua" panose="02020502060401020303" pitchFamily="18" charset="0"/>
              </a:rPr>
              <a:t>        int fun()</a:t>
            </a:r>
          </a:p>
          <a:p>
            <a:pPr algn="just" eaLnBrk="1" hangingPunct="1">
              <a:spcBef>
                <a:spcPts val="600"/>
              </a:spcBef>
              <a:buFontTx/>
              <a:buNone/>
            </a:pPr>
            <a:r>
              <a:rPr lang="en-US" altLang="en-US" sz="2200" dirty="0">
                <a:latin typeface="Perpetua" panose="02020502060401020303" pitchFamily="18" charset="0"/>
              </a:rPr>
              <a:t>        {</a:t>
            </a:r>
          </a:p>
          <a:p>
            <a:pPr algn="just" eaLnBrk="1" hangingPunct="1">
              <a:spcBef>
                <a:spcPts val="600"/>
              </a:spcBef>
              <a:buFontTx/>
              <a:buNone/>
            </a:pPr>
            <a:r>
              <a:rPr lang="en-US" altLang="en-US" sz="2200" dirty="0">
                <a:latin typeface="Perpetua" panose="02020502060401020303" pitchFamily="18" charset="0"/>
              </a:rPr>
              <a:t>           if (x &gt; 1 ) return NO; else return YES;</a:t>
            </a:r>
          </a:p>
          <a:p>
            <a:pPr algn="just" eaLnBrk="1" hangingPunct="1">
              <a:spcBef>
                <a:spcPts val="600"/>
              </a:spcBef>
              <a:buFontTx/>
              <a:buNone/>
            </a:pPr>
            <a:r>
              <a:rPr lang="en-US" altLang="en-US" sz="2200" dirty="0">
                <a:latin typeface="Perpetua" panose="02020502060401020303" pitchFamily="18" charset="0"/>
              </a:rPr>
              <a:t>       }</a:t>
            </a:r>
          </a:p>
          <a:p>
            <a:pPr algn="just" eaLnBrk="1" hangingPunct="1">
              <a:spcBef>
                <a:spcPts val="600"/>
              </a:spcBef>
              <a:buFontTx/>
              <a:buNone/>
            </a:pPr>
            <a:r>
              <a:rPr lang="en-US" altLang="en-US" sz="2200" dirty="0">
                <a:latin typeface="Perpetua" panose="02020502060401020303" pitchFamily="18" charset="0"/>
              </a:rPr>
              <a:t>}</a:t>
            </a:r>
          </a:p>
        </p:txBody>
      </p:sp>
      <p:sp>
        <p:nvSpPr>
          <p:cNvPr id="2" name="Footer Placeholder 1">
            <a:extLst>
              <a:ext uri="{FF2B5EF4-FFF2-40B4-BE49-F238E27FC236}">
                <a16:creationId xmlns:a16="http://schemas.microsoft.com/office/drawing/2014/main" id="{466F3C6F-8112-4CE4-BD4E-F494A4E18E93}"/>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D06C2128-3AF7-459C-95ED-BF79DA13C6B3}"/>
              </a:ext>
            </a:extLst>
          </p:cNvPr>
          <p:cNvSpPr>
            <a:spLocks noGrp="1"/>
          </p:cNvSpPr>
          <p:nvPr>
            <p:ph type="sldNum" sz="quarter" idx="12"/>
          </p:nvPr>
        </p:nvSpPr>
        <p:spPr/>
        <p:txBody>
          <a:bodyPr/>
          <a:lstStyle/>
          <a:p>
            <a:fld id="{5FA48C45-9521-491C-91CF-B3D0F067F577}" type="slidenum">
              <a:rPr lang="en-IN" smtClean="0"/>
              <a:t>98</a:t>
            </a:fld>
            <a:endParaRPr lang="en-I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BF3EEF21-7B5D-4089-B063-BFDE2BBDEB9D}"/>
              </a:ext>
            </a:extLst>
          </p:cNvPr>
          <p:cNvSpPr>
            <a:spLocks noGrp="1"/>
          </p:cNvSpPr>
          <p:nvPr>
            <p:ph type="title"/>
          </p:nvPr>
        </p:nvSpPr>
        <p:spPr>
          <a:xfrm>
            <a:off x="319087" y="253206"/>
            <a:ext cx="8991600" cy="381000"/>
          </a:xfrm>
        </p:spPr>
        <p:txBody>
          <a:bodyPr>
            <a:noAutofit/>
          </a:bodyPr>
          <a:lstStyle/>
          <a:p>
            <a:pPr eaLnBrk="1" hangingPunct="1"/>
            <a:r>
              <a:rPr lang="en-US" altLang="en-US" sz="3200" b="1" dirty="0">
                <a:latin typeface="Perpetua" panose="02020502060401020303" pitchFamily="18" charset="0"/>
              </a:rPr>
              <a:t>Interfaces Can Be Extended</a:t>
            </a:r>
          </a:p>
        </p:txBody>
      </p:sp>
      <p:sp>
        <p:nvSpPr>
          <p:cNvPr id="46083" name="Content Placeholder 2">
            <a:extLst>
              <a:ext uri="{FF2B5EF4-FFF2-40B4-BE49-F238E27FC236}">
                <a16:creationId xmlns:a16="http://schemas.microsoft.com/office/drawing/2014/main" id="{567EBEAB-1D7D-4463-BFD6-693B5150C4D7}"/>
              </a:ext>
            </a:extLst>
          </p:cNvPr>
          <p:cNvSpPr>
            <a:spLocks noGrp="1"/>
          </p:cNvSpPr>
          <p:nvPr>
            <p:ph idx="1"/>
          </p:nvPr>
        </p:nvSpPr>
        <p:spPr>
          <a:xfrm>
            <a:off x="471487" y="909638"/>
            <a:ext cx="8686800" cy="3810000"/>
          </a:xfrm>
        </p:spPr>
        <p:txBody>
          <a:bodyPr>
            <a:noAutofit/>
          </a:bodyPr>
          <a:lstStyle/>
          <a:p>
            <a:pPr eaLnBrk="1" hangingPunct="1">
              <a:buFontTx/>
              <a:buNone/>
            </a:pPr>
            <a:r>
              <a:rPr lang="en-US" altLang="en-US" dirty="0">
                <a:latin typeface="Perpetua" panose="02020502060401020303" pitchFamily="18" charset="0"/>
              </a:rPr>
              <a:t>// One interface can extend another.</a:t>
            </a:r>
          </a:p>
          <a:p>
            <a:pPr eaLnBrk="1" hangingPunct="1">
              <a:buFontTx/>
              <a:buNone/>
            </a:pPr>
            <a:r>
              <a:rPr lang="en-US" altLang="en-US" dirty="0">
                <a:latin typeface="Perpetua" panose="02020502060401020303" pitchFamily="18" charset="0"/>
              </a:rPr>
              <a:t>interface A</a:t>
            </a:r>
          </a:p>
          <a:p>
            <a:pPr eaLnBrk="1" hangingPunct="1">
              <a:buFontTx/>
              <a:buNone/>
            </a:pPr>
            <a:r>
              <a:rPr lang="en-US" altLang="en-US" dirty="0">
                <a:latin typeface="Perpetua" panose="02020502060401020303" pitchFamily="18" charset="0"/>
              </a:rPr>
              <a:t> {</a:t>
            </a:r>
          </a:p>
          <a:p>
            <a:pPr eaLnBrk="1" hangingPunct="1">
              <a:buFontTx/>
              <a:buNone/>
            </a:pPr>
            <a:r>
              <a:rPr lang="en-US" altLang="en-US" dirty="0">
                <a:latin typeface="Perpetua" panose="02020502060401020303" pitchFamily="18" charset="0"/>
              </a:rPr>
              <a:t>		void meth1();</a:t>
            </a:r>
          </a:p>
          <a:p>
            <a:pPr eaLnBrk="1" hangingPunct="1">
              <a:buFontTx/>
              <a:buNone/>
            </a:pPr>
            <a:r>
              <a:rPr lang="en-US" altLang="en-US" dirty="0">
                <a:latin typeface="Perpetua" panose="02020502060401020303" pitchFamily="18" charset="0"/>
              </a:rPr>
              <a:t>}</a:t>
            </a:r>
          </a:p>
          <a:p>
            <a:pPr eaLnBrk="1" hangingPunct="1">
              <a:buFontTx/>
              <a:buNone/>
            </a:pPr>
            <a:r>
              <a:rPr lang="en-US" altLang="en-US" dirty="0">
                <a:latin typeface="Perpetua" panose="02020502060401020303" pitchFamily="18" charset="0"/>
              </a:rPr>
              <a:t>// B now includes meth1() and meth2() .</a:t>
            </a:r>
          </a:p>
          <a:p>
            <a:pPr eaLnBrk="1" hangingPunct="1">
              <a:buFontTx/>
              <a:buNone/>
            </a:pPr>
            <a:r>
              <a:rPr lang="en-US" altLang="en-US" dirty="0">
                <a:latin typeface="Perpetua" panose="02020502060401020303" pitchFamily="18" charset="0"/>
              </a:rPr>
              <a:t>interface B extends A </a:t>
            </a:r>
          </a:p>
          <a:p>
            <a:pPr eaLnBrk="1" hangingPunct="1">
              <a:buFontTx/>
              <a:buNone/>
            </a:pPr>
            <a:r>
              <a:rPr lang="en-US" altLang="en-US" dirty="0">
                <a:latin typeface="Perpetua" panose="02020502060401020303" pitchFamily="18" charset="0"/>
              </a:rPr>
              <a:t>{</a:t>
            </a:r>
          </a:p>
          <a:p>
            <a:pPr eaLnBrk="1" hangingPunct="1">
              <a:buFontTx/>
              <a:buNone/>
            </a:pPr>
            <a:r>
              <a:rPr lang="en-US" altLang="en-US" dirty="0">
                <a:latin typeface="Perpetua" panose="02020502060401020303" pitchFamily="18" charset="0"/>
              </a:rPr>
              <a:t>	void meth2();</a:t>
            </a:r>
          </a:p>
          <a:p>
            <a:pPr eaLnBrk="1" hangingPunct="1">
              <a:buFontTx/>
              <a:buNone/>
            </a:pPr>
            <a:r>
              <a:rPr lang="en-US" altLang="en-US" dirty="0">
                <a:latin typeface="Perpetua" panose="02020502060401020303" pitchFamily="18" charset="0"/>
              </a:rPr>
              <a:t>}</a:t>
            </a:r>
          </a:p>
        </p:txBody>
      </p:sp>
      <p:sp>
        <p:nvSpPr>
          <p:cNvPr id="2" name="Footer Placeholder 1">
            <a:extLst>
              <a:ext uri="{FF2B5EF4-FFF2-40B4-BE49-F238E27FC236}">
                <a16:creationId xmlns:a16="http://schemas.microsoft.com/office/drawing/2014/main" id="{2E1816B6-F420-4029-A560-82115B45F393}"/>
              </a:ext>
            </a:extLst>
          </p:cNvPr>
          <p:cNvSpPr>
            <a:spLocks noGrp="1"/>
          </p:cNvSpPr>
          <p:nvPr>
            <p:ph type="ftr" sz="quarter" idx="11"/>
          </p:nvPr>
        </p:nvSpPr>
        <p:spPr/>
        <p:txBody>
          <a:bodyPr/>
          <a:lstStyle/>
          <a:p>
            <a:r>
              <a:rPr lang="en-US"/>
              <a:t>Prepared By: Abhishek S. Rao</a:t>
            </a:r>
            <a:endParaRPr lang="en-IN"/>
          </a:p>
        </p:txBody>
      </p:sp>
      <p:sp>
        <p:nvSpPr>
          <p:cNvPr id="3" name="Slide Number Placeholder 2">
            <a:extLst>
              <a:ext uri="{FF2B5EF4-FFF2-40B4-BE49-F238E27FC236}">
                <a16:creationId xmlns:a16="http://schemas.microsoft.com/office/drawing/2014/main" id="{EC24D475-05A0-4724-8F30-CB6410FD25D0}"/>
              </a:ext>
            </a:extLst>
          </p:cNvPr>
          <p:cNvSpPr>
            <a:spLocks noGrp="1"/>
          </p:cNvSpPr>
          <p:nvPr>
            <p:ph type="sldNum" sz="quarter" idx="12"/>
          </p:nvPr>
        </p:nvSpPr>
        <p:spPr/>
        <p:txBody>
          <a:bodyPr/>
          <a:lstStyle/>
          <a:p>
            <a:fld id="{5FA48C45-9521-491C-91CF-B3D0F067F577}" type="slidenum">
              <a:rPr lang="en-IN" smtClean="0"/>
              <a:t>99</a:t>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3601</TotalTime>
  <Words>13822</Words>
  <Application>Microsoft Office PowerPoint</Application>
  <PresentationFormat>Widescreen</PresentationFormat>
  <Paragraphs>2294</Paragraphs>
  <Slides>164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164</vt:i4>
      </vt:variant>
    </vt:vector>
  </HeadingPairs>
  <TitlesOfParts>
    <vt:vector size="172" baseType="lpstr">
      <vt:lpstr>Angsana New</vt:lpstr>
      <vt:lpstr>Arial</vt:lpstr>
      <vt:lpstr>Calibri</vt:lpstr>
      <vt:lpstr>Calibri Light</vt:lpstr>
      <vt:lpstr>Perpetua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superclass variable can reference a subclass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Using super</vt:lpstr>
      <vt:lpstr>Using super to Call Superclass Constructors </vt:lpstr>
      <vt:lpstr>PowerPoint Presentation</vt:lpstr>
      <vt:lpstr>A Second Use for super </vt:lpstr>
      <vt:lpstr>PowerPoint Presentation</vt:lpstr>
      <vt:lpstr>PowerPoint Presentation</vt:lpstr>
      <vt:lpstr>Accessing superclass version of an overridden method using super</vt:lpstr>
      <vt:lpstr>PowerPoint Presentation</vt:lpstr>
      <vt:lpstr>PowerPoint Presentation</vt:lpstr>
      <vt:lpstr>PowerPoint Presentation</vt:lpstr>
      <vt:lpstr>PowerPoint Presentation</vt:lpstr>
      <vt:lpstr>Dynamic method dispatch</vt:lpstr>
      <vt:lpstr>PowerPoint Presentation</vt:lpstr>
      <vt:lpstr>PowerPoint Presentation</vt:lpstr>
      <vt:lpstr> final</vt:lpstr>
      <vt:lpstr>Using final to prevent overriding</vt:lpstr>
      <vt:lpstr>Using final to prevent Inheritance</vt:lpstr>
      <vt:lpstr>abstract</vt:lpstr>
      <vt:lpstr>Using abstract Classes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Access Protection</vt:lpstr>
      <vt:lpstr>PowerPoint Presentation</vt:lpstr>
      <vt:lpstr> </vt:lpstr>
      <vt:lpstr>Protection.java</vt:lpstr>
      <vt:lpstr> Derived.java</vt:lpstr>
      <vt:lpstr>SamePackage.java</vt:lpstr>
      <vt:lpstr>Protection2.java</vt:lpstr>
      <vt:lpstr>OtherPackage.java</vt:lpstr>
      <vt:lpstr>Importing Packages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Defining an interface</vt:lpstr>
      <vt:lpstr>PowerPoint Presentation</vt:lpstr>
      <vt:lpstr>Example</vt:lpstr>
      <vt:lpstr>PowerPoint Presentation</vt:lpstr>
      <vt:lpstr>We can also define additional members.</vt:lpstr>
      <vt:lpstr>Accessing Implementations Through Interface References</vt:lpstr>
      <vt:lpstr>PowerPoint Presentation</vt:lpstr>
      <vt:lpstr>PowerPoint Presentation</vt:lpstr>
      <vt:lpstr>Partial Implementations</vt:lpstr>
      <vt:lpstr>Nested interface</vt:lpstr>
      <vt:lpstr>Applying Interfaces</vt:lpstr>
      <vt:lpstr>PowerPoint Presentation</vt:lpstr>
      <vt:lpstr>PowerPoint Presentation</vt:lpstr>
      <vt:lpstr>PowerPoint Presentation</vt:lpstr>
      <vt:lpstr>Variables in Interfaces</vt:lpstr>
      <vt:lpstr>Interfaces Can Be Extended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Using try and catch </vt:lpstr>
      <vt:lpstr>PowerPoint Presentation</vt:lpstr>
      <vt:lpstr>PowerPoint Presentation</vt:lpstr>
      <vt:lpstr>Displaying a Description of an Exception </vt:lpstr>
      <vt:lpstr>Multiple catch Clauses </vt:lpstr>
      <vt:lpstr>PowerPoint Presentation</vt:lpstr>
      <vt:lpstr>PowerPoint Presentation</vt:lpstr>
      <vt:lpstr>PowerPoint Presentation</vt:lpstr>
      <vt:lpstr>PowerPoint Presentation</vt:lpstr>
      <vt:lpstr>Nested try Statements </vt:lpstr>
      <vt:lpstr>PowerPoint Presentation</vt:lpstr>
      <vt:lpstr>PowerPoint Presentation</vt:lpstr>
      <vt:lpstr>throw </vt:lpstr>
      <vt:lpstr>Nested try Statements </vt:lpstr>
      <vt:lpstr>PowerPoint Presentation</vt:lpstr>
      <vt:lpstr>Exception Hierarchy</vt:lpstr>
      <vt:lpstr>throws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finally </vt:lpstr>
      <vt:lpstr>PowerPoint Presentation</vt:lpstr>
      <vt:lpstr>PowerPoint Presentation</vt:lpstr>
      <vt:lpstr>PowerPoint Presentation</vt:lpstr>
      <vt:lpstr>PowerPoint Presentation</vt:lpstr>
      <vt:lpstr>PowerPoint Presentation</vt:lpstr>
      <vt:lpstr>Creating our Own Exception Subclasses</vt:lpstr>
      <vt:lpstr>PowerPoint Presentation</vt:lpstr>
      <vt:lpstr>PowerPoint Presentation</vt:lpstr>
      <vt:lpstr>Java’s Built-in Exceptions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dc:title>
  <dc:creator>Abhishek Rao</dc:creator>
  <cp:lastModifiedBy>Abhishek Rao</cp:lastModifiedBy>
  <cp:revision>218</cp:revision>
  <dcterms:created xsi:type="dcterms:W3CDTF">2019-12-09T06:10:43Z</dcterms:created>
  <dcterms:modified xsi:type="dcterms:W3CDTF">2022-02-24T04:02:39Z</dcterms:modified>
</cp:coreProperties>
</file>