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8"/>
  </p:notesMasterIdLst>
  <p:sldIdLst>
    <p:sldId id="256" r:id="rId2"/>
    <p:sldId id="258" r:id="rId3"/>
    <p:sldId id="259" r:id="rId4"/>
    <p:sldId id="373" r:id="rId5"/>
    <p:sldId id="374"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309" r:id="rId22"/>
    <p:sldId id="277" r:id="rId23"/>
    <p:sldId id="278" r:id="rId24"/>
    <p:sldId id="279" r:id="rId25"/>
    <p:sldId id="280" r:id="rId26"/>
    <p:sldId id="281" r:id="rId27"/>
    <p:sldId id="282" r:id="rId28"/>
    <p:sldId id="283" r:id="rId29"/>
    <p:sldId id="310"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33"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70" r:id="rId92"/>
    <p:sldId id="371" r:id="rId93"/>
    <p:sldId id="347" r:id="rId94"/>
    <p:sldId id="348" r:id="rId95"/>
    <p:sldId id="349" r:id="rId96"/>
    <p:sldId id="350" r:id="rId97"/>
    <p:sldId id="351" r:id="rId98"/>
    <p:sldId id="352" r:id="rId99"/>
    <p:sldId id="358" r:id="rId100"/>
    <p:sldId id="359" r:id="rId101"/>
    <p:sldId id="360" r:id="rId102"/>
    <p:sldId id="353" r:id="rId103"/>
    <p:sldId id="354" r:id="rId104"/>
    <p:sldId id="361" r:id="rId105"/>
    <p:sldId id="355" r:id="rId106"/>
    <p:sldId id="356" r:id="rId107"/>
    <p:sldId id="357" r:id="rId108"/>
    <p:sldId id="362" r:id="rId109"/>
    <p:sldId id="363" r:id="rId110"/>
    <p:sldId id="364" r:id="rId111"/>
    <p:sldId id="365" r:id="rId112"/>
    <p:sldId id="366" r:id="rId113"/>
    <p:sldId id="367" r:id="rId114"/>
    <p:sldId id="368" r:id="rId115"/>
    <p:sldId id="369" r:id="rId116"/>
    <p:sldId id="372"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CE469-D3CA-4F1B-8E5B-5748BC069CF2}" type="datetimeFigureOut">
              <a:rPr lang="en-IN" smtClean="0"/>
              <a:t>20-05-2021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B34C02-D733-49BE-ADD2-BD080FD6A51F}" type="slidenum">
              <a:rPr lang="en-IN" smtClean="0"/>
              <a:t>‹#›</a:t>
            </a:fld>
            <a:endParaRPr lang="en-IN"/>
          </a:p>
        </p:txBody>
      </p:sp>
    </p:spTree>
    <p:extLst>
      <p:ext uri="{BB962C8B-B14F-4D97-AF65-F5344CB8AC3E}">
        <p14:creationId xmlns:p14="http://schemas.microsoft.com/office/powerpoint/2010/main" val="66438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0C9F6-9DA4-4FFD-AEDA-162FF52B7D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A5D8B0-25E8-4633-BC75-EEB27460F1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EA110B-0705-4286-A01F-8483ED080305}"/>
              </a:ext>
            </a:extLst>
          </p:cNvPr>
          <p:cNvSpPr>
            <a:spLocks noGrp="1"/>
          </p:cNvSpPr>
          <p:nvPr>
            <p:ph type="dt" sz="half" idx="10"/>
          </p:nvPr>
        </p:nvSpPr>
        <p:spPr/>
        <p:txBody>
          <a:bodyPr/>
          <a:lstStyle/>
          <a:p>
            <a:fld id="{023AE7C7-257C-41F0-8855-B6B8C92D9DD3}" type="datetime1">
              <a:rPr lang="en-IN" smtClean="0"/>
              <a:t>20-05-2021</a:t>
            </a:fld>
            <a:endParaRPr lang="en-IN"/>
          </a:p>
        </p:txBody>
      </p:sp>
      <p:sp>
        <p:nvSpPr>
          <p:cNvPr id="5" name="Footer Placeholder 4">
            <a:extLst>
              <a:ext uri="{FF2B5EF4-FFF2-40B4-BE49-F238E27FC236}">
                <a16:creationId xmlns:a16="http://schemas.microsoft.com/office/drawing/2014/main" id="{1846011F-1282-40D5-88AE-AB63ED200FDC}"/>
              </a:ext>
            </a:extLst>
          </p:cNvPr>
          <p:cNvSpPr>
            <a:spLocks noGrp="1"/>
          </p:cNvSpPr>
          <p:nvPr>
            <p:ph type="ftr" sz="quarter" idx="11"/>
          </p:nvPr>
        </p:nvSpPr>
        <p:spPr/>
        <p:txBody>
          <a:bodyPr/>
          <a:lstStyle/>
          <a:p>
            <a:r>
              <a:rPr lang="en-US"/>
              <a:t>Prepared By Abhishek S. Rao</a:t>
            </a:r>
            <a:endParaRPr lang="en-IN"/>
          </a:p>
        </p:txBody>
      </p:sp>
      <p:sp>
        <p:nvSpPr>
          <p:cNvPr id="6" name="Slide Number Placeholder 5">
            <a:extLst>
              <a:ext uri="{FF2B5EF4-FFF2-40B4-BE49-F238E27FC236}">
                <a16:creationId xmlns:a16="http://schemas.microsoft.com/office/drawing/2014/main" id="{69F568F8-3518-43D1-BD42-6A8202E8AFA0}"/>
              </a:ext>
            </a:extLst>
          </p:cNvPr>
          <p:cNvSpPr>
            <a:spLocks noGrp="1"/>
          </p:cNvSpPr>
          <p:nvPr>
            <p:ph type="sldNum" sz="quarter" idx="12"/>
          </p:nvPr>
        </p:nvSpPr>
        <p:spPr/>
        <p:txBody>
          <a:bodyPr/>
          <a:lstStyle/>
          <a:p>
            <a:fld id="{793898A2-4984-4649-A1D3-AF5BF365A1CE}" type="slidenum">
              <a:rPr lang="en-IN" smtClean="0"/>
              <a:t>‹#›</a:t>
            </a:fld>
            <a:endParaRPr lang="en-IN"/>
          </a:p>
        </p:txBody>
      </p:sp>
    </p:spTree>
    <p:extLst>
      <p:ext uri="{BB962C8B-B14F-4D97-AF65-F5344CB8AC3E}">
        <p14:creationId xmlns:p14="http://schemas.microsoft.com/office/powerpoint/2010/main" val="237435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71C47-3E0E-44DC-A3E6-62A7F36008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443394-C9B7-4410-9250-639F1D1930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267A9F-9CF4-461B-8DB7-D5316AF3FD93}"/>
              </a:ext>
            </a:extLst>
          </p:cNvPr>
          <p:cNvSpPr>
            <a:spLocks noGrp="1"/>
          </p:cNvSpPr>
          <p:nvPr>
            <p:ph type="dt" sz="half" idx="10"/>
          </p:nvPr>
        </p:nvSpPr>
        <p:spPr/>
        <p:txBody>
          <a:bodyPr/>
          <a:lstStyle/>
          <a:p>
            <a:fld id="{BDCA85AF-3034-47AF-A8A0-87A6FD8B1A8E}" type="datetime1">
              <a:rPr lang="en-IN" smtClean="0"/>
              <a:t>20-05-2021</a:t>
            </a:fld>
            <a:endParaRPr lang="en-IN"/>
          </a:p>
        </p:txBody>
      </p:sp>
      <p:sp>
        <p:nvSpPr>
          <p:cNvPr id="5" name="Footer Placeholder 4">
            <a:extLst>
              <a:ext uri="{FF2B5EF4-FFF2-40B4-BE49-F238E27FC236}">
                <a16:creationId xmlns:a16="http://schemas.microsoft.com/office/drawing/2014/main" id="{DA48B63B-5541-44BB-B14E-1D9B38A5F7FE}"/>
              </a:ext>
            </a:extLst>
          </p:cNvPr>
          <p:cNvSpPr>
            <a:spLocks noGrp="1"/>
          </p:cNvSpPr>
          <p:nvPr>
            <p:ph type="ftr" sz="quarter" idx="11"/>
          </p:nvPr>
        </p:nvSpPr>
        <p:spPr/>
        <p:txBody>
          <a:bodyPr/>
          <a:lstStyle/>
          <a:p>
            <a:r>
              <a:rPr lang="en-US"/>
              <a:t>Prepared By Abhishek S. Rao</a:t>
            </a:r>
            <a:endParaRPr lang="en-IN"/>
          </a:p>
        </p:txBody>
      </p:sp>
      <p:sp>
        <p:nvSpPr>
          <p:cNvPr id="6" name="Slide Number Placeholder 5">
            <a:extLst>
              <a:ext uri="{FF2B5EF4-FFF2-40B4-BE49-F238E27FC236}">
                <a16:creationId xmlns:a16="http://schemas.microsoft.com/office/drawing/2014/main" id="{1AB9FBBF-2F8E-4DB5-8E8B-507E236B3B19}"/>
              </a:ext>
            </a:extLst>
          </p:cNvPr>
          <p:cNvSpPr>
            <a:spLocks noGrp="1"/>
          </p:cNvSpPr>
          <p:nvPr>
            <p:ph type="sldNum" sz="quarter" idx="12"/>
          </p:nvPr>
        </p:nvSpPr>
        <p:spPr/>
        <p:txBody>
          <a:bodyPr/>
          <a:lstStyle/>
          <a:p>
            <a:fld id="{793898A2-4984-4649-A1D3-AF5BF365A1CE}" type="slidenum">
              <a:rPr lang="en-IN" smtClean="0"/>
              <a:t>‹#›</a:t>
            </a:fld>
            <a:endParaRPr lang="en-IN"/>
          </a:p>
        </p:txBody>
      </p:sp>
    </p:spTree>
    <p:extLst>
      <p:ext uri="{BB962C8B-B14F-4D97-AF65-F5344CB8AC3E}">
        <p14:creationId xmlns:p14="http://schemas.microsoft.com/office/powerpoint/2010/main" val="281616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D2396-C3E8-439B-A882-EBA5785DC8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BB2D10-FB04-48BB-AA7B-DDB47F361A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A2B7BF-054F-4A1F-8514-0662DDFB23FA}"/>
              </a:ext>
            </a:extLst>
          </p:cNvPr>
          <p:cNvSpPr>
            <a:spLocks noGrp="1"/>
          </p:cNvSpPr>
          <p:nvPr>
            <p:ph type="dt" sz="half" idx="10"/>
          </p:nvPr>
        </p:nvSpPr>
        <p:spPr/>
        <p:txBody>
          <a:bodyPr/>
          <a:lstStyle/>
          <a:p>
            <a:fld id="{3F124068-7260-4B9C-9423-81761E882363}" type="datetime1">
              <a:rPr lang="en-IN" smtClean="0"/>
              <a:t>20-05-2021</a:t>
            </a:fld>
            <a:endParaRPr lang="en-IN"/>
          </a:p>
        </p:txBody>
      </p:sp>
      <p:sp>
        <p:nvSpPr>
          <p:cNvPr id="5" name="Footer Placeholder 4">
            <a:extLst>
              <a:ext uri="{FF2B5EF4-FFF2-40B4-BE49-F238E27FC236}">
                <a16:creationId xmlns:a16="http://schemas.microsoft.com/office/drawing/2014/main" id="{6D2EAB62-D6CE-43CB-843C-AD07CE435ED4}"/>
              </a:ext>
            </a:extLst>
          </p:cNvPr>
          <p:cNvSpPr>
            <a:spLocks noGrp="1"/>
          </p:cNvSpPr>
          <p:nvPr>
            <p:ph type="ftr" sz="quarter" idx="11"/>
          </p:nvPr>
        </p:nvSpPr>
        <p:spPr/>
        <p:txBody>
          <a:bodyPr/>
          <a:lstStyle/>
          <a:p>
            <a:r>
              <a:rPr lang="en-US"/>
              <a:t>Prepared By Abhishek S. Rao</a:t>
            </a:r>
            <a:endParaRPr lang="en-IN"/>
          </a:p>
        </p:txBody>
      </p:sp>
      <p:sp>
        <p:nvSpPr>
          <p:cNvPr id="6" name="Slide Number Placeholder 5">
            <a:extLst>
              <a:ext uri="{FF2B5EF4-FFF2-40B4-BE49-F238E27FC236}">
                <a16:creationId xmlns:a16="http://schemas.microsoft.com/office/drawing/2014/main" id="{167107BF-2996-465B-8FE1-C45832B7BF10}"/>
              </a:ext>
            </a:extLst>
          </p:cNvPr>
          <p:cNvSpPr>
            <a:spLocks noGrp="1"/>
          </p:cNvSpPr>
          <p:nvPr>
            <p:ph type="sldNum" sz="quarter" idx="12"/>
          </p:nvPr>
        </p:nvSpPr>
        <p:spPr/>
        <p:txBody>
          <a:bodyPr/>
          <a:lstStyle/>
          <a:p>
            <a:fld id="{793898A2-4984-4649-A1D3-AF5BF365A1CE}" type="slidenum">
              <a:rPr lang="en-IN" smtClean="0"/>
              <a:t>‹#›</a:t>
            </a:fld>
            <a:endParaRPr lang="en-IN"/>
          </a:p>
        </p:txBody>
      </p:sp>
    </p:spTree>
    <p:extLst>
      <p:ext uri="{BB962C8B-B14F-4D97-AF65-F5344CB8AC3E}">
        <p14:creationId xmlns:p14="http://schemas.microsoft.com/office/powerpoint/2010/main" val="378118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5FE0-2DF2-43A4-BF7C-D68EC2B82B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C7FA97-16EE-43EC-BED6-D7984182F7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323523-9532-45F6-8DA2-0B60AB9BF01A}"/>
              </a:ext>
            </a:extLst>
          </p:cNvPr>
          <p:cNvSpPr>
            <a:spLocks noGrp="1"/>
          </p:cNvSpPr>
          <p:nvPr>
            <p:ph type="dt" sz="half" idx="10"/>
          </p:nvPr>
        </p:nvSpPr>
        <p:spPr/>
        <p:txBody>
          <a:bodyPr/>
          <a:lstStyle/>
          <a:p>
            <a:fld id="{D89AAA2A-A93A-4D3A-B814-1AF770AE91B1}" type="datetime1">
              <a:rPr lang="en-IN" smtClean="0"/>
              <a:t>20-05-2021</a:t>
            </a:fld>
            <a:endParaRPr lang="en-IN"/>
          </a:p>
        </p:txBody>
      </p:sp>
      <p:sp>
        <p:nvSpPr>
          <p:cNvPr id="5" name="Footer Placeholder 4">
            <a:extLst>
              <a:ext uri="{FF2B5EF4-FFF2-40B4-BE49-F238E27FC236}">
                <a16:creationId xmlns:a16="http://schemas.microsoft.com/office/drawing/2014/main" id="{3D7BF45F-F3A7-4BD2-850F-62D48F3A46BE}"/>
              </a:ext>
            </a:extLst>
          </p:cNvPr>
          <p:cNvSpPr>
            <a:spLocks noGrp="1"/>
          </p:cNvSpPr>
          <p:nvPr>
            <p:ph type="ftr" sz="quarter" idx="11"/>
          </p:nvPr>
        </p:nvSpPr>
        <p:spPr/>
        <p:txBody>
          <a:bodyPr/>
          <a:lstStyle/>
          <a:p>
            <a:r>
              <a:rPr lang="en-US"/>
              <a:t>Prepared By Abhishek S. Rao</a:t>
            </a:r>
            <a:endParaRPr lang="en-IN"/>
          </a:p>
        </p:txBody>
      </p:sp>
      <p:sp>
        <p:nvSpPr>
          <p:cNvPr id="6" name="Slide Number Placeholder 5">
            <a:extLst>
              <a:ext uri="{FF2B5EF4-FFF2-40B4-BE49-F238E27FC236}">
                <a16:creationId xmlns:a16="http://schemas.microsoft.com/office/drawing/2014/main" id="{B59410BE-38C0-40BE-8D52-3B87B4806B7D}"/>
              </a:ext>
            </a:extLst>
          </p:cNvPr>
          <p:cNvSpPr>
            <a:spLocks noGrp="1"/>
          </p:cNvSpPr>
          <p:nvPr>
            <p:ph type="sldNum" sz="quarter" idx="12"/>
          </p:nvPr>
        </p:nvSpPr>
        <p:spPr/>
        <p:txBody>
          <a:bodyPr/>
          <a:lstStyle/>
          <a:p>
            <a:fld id="{793898A2-4984-4649-A1D3-AF5BF365A1CE}" type="slidenum">
              <a:rPr lang="en-IN" smtClean="0"/>
              <a:t>‹#›</a:t>
            </a:fld>
            <a:endParaRPr lang="en-IN"/>
          </a:p>
        </p:txBody>
      </p:sp>
    </p:spTree>
    <p:extLst>
      <p:ext uri="{BB962C8B-B14F-4D97-AF65-F5344CB8AC3E}">
        <p14:creationId xmlns:p14="http://schemas.microsoft.com/office/powerpoint/2010/main" val="50006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4916-25BE-4C4B-A811-C1657E4FA6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E818B-045B-4EA5-9368-56A9B8C77D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633341-051A-4530-82CE-DDD8C007CB1F}"/>
              </a:ext>
            </a:extLst>
          </p:cNvPr>
          <p:cNvSpPr>
            <a:spLocks noGrp="1"/>
          </p:cNvSpPr>
          <p:nvPr>
            <p:ph type="dt" sz="half" idx="10"/>
          </p:nvPr>
        </p:nvSpPr>
        <p:spPr/>
        <p:txBody>
          <a:bodyPr/>
          <a:lstStyle/>
          <a:p>
            <a:fld id="{522BBAF8-CB4E-4B01-BA2C-AE29603986B8}" type="datetime1">
              <a:rPr lang="en-IN" smtClean="0"/>
              <a:t>20-05-2021</a:t>
            </a:fld>
            <a:endParaRPr lang="en-IN"/>
          </a:p>
        </p:txBody>
      </p:sp>
      <p:sp>
        <p:nvSpPr>
          <p:cNvPr id="5" name="Footer Placeholder 4">
            <a:extLst>
              <a:ext uri="{FF2B5EF4-FFF2-40B4-BE49-F238E27FC236}">
                <a16:creationId xmlns:a16="http://schemas.microsoft.com/office/drawing/2014/main" id="{DB18122B-0796-40B8-8B1D-975F7A6D3F91}"/>
              </a:ext>
            </a:extLst>
          </p:cNvPr>
          <p:cNvSpPr>
            <a:spLocks noGrp="1"/>
          </p:cNvSpPr>
          <p:nvPr>
            <p:ph type="ftr" sz="quarter" idx="11"/>
          </p:nvPr>
        </p:nvSpPr>
        <p:spPr/>
        <p:txBody>
          <a:bodyPr/>
          <a:lstStyle/>
          <a:p>
            <a:r>
              <a:rPr lang="en-US"/>
              <a:t>Prepared By Abhishek S. Rao</a:t>
            </a:r>
            <a:endParaRPr lang="en-IN"/>
          </a:p>
        </p:txBody>
      </p:sp>
      <p:sp>
        <p:nvSpPr>
          <p:cNvPr id="6" name="Slide Number Placeholder 5">
            <a:extLst>
              <a:ext uri="{FF2B5EF4-FFF2-40B4-BE49-F238E27FC236}">
                <a16:creationId xmlns:a16="http://schemas.microsoft.com/office/drawing/2014/main" id="{B4CBE6E9-AFA8-41B8-85C8-3516011B8DDE}"/>
              </a:ext>
            </a:extLst>
          </p:cNvPr>
          <p:cNvSpPr>
            <a:spLocks noGrp="1"/>
          </p:cNvSpPr>
          <p:nvPr>
            <p:ph type="sldNum" sz="quarter" idx="12"/>
          </p:nvPr>
        </p:nvSpPr>
        <p:spPr/>
        <p:txBody>
          <a:bodyPr/>
          <a:lstStyle/>
          <a:p>
            <a:fld id="{793898A2-4984-4649-A1D3-AF5BF365A1CE}" type="slidenum">
              <a:rPr lang="en-IN" smtClean="0"/>
              <a:t>‹#›</a:t>
            </a:fld>
            <a:endParaRPr lang="en-IN"/>
          </a:p>
        </p:txBody>
      </p:sp>
    </p:spTree>
    <p:extLst>
      <p:ext uri="{BB962C8B-B14F-4D97-AF65-F5344CB8AC3E}">
        <p14:creationId xmlns:p14="http://schemas.microsoft.com/office/powerpoint/2010/main" val="463471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4F289-0710-446E-ABC1-37DDF8A4D1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989C9D-BCC3-4F12-9616-479AC849B0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B04D1D-ABF2-4F4A-96AC-73FA391DEF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CCD363-1C1A-4E8A-81A2-3981BFD9B40A}"/>
              </a:ext>
            </a:extLst>
          </p:cNvPr>
          <p:cNvSpPr>
            <a:spLocks noGrp="1"/>
          </p:cNvSpPr>
          <p:nvPr>
            <p:ph type="dt" sz="half" idx="10"/>
          </p:nvPr>
        </p:nvSpPr>
        <p:spPr/>
        <p:txBody>
          <a:bodyPr/>
          <a:lstStyle/>
          <a:p>
            <a:fld id="{8BA162A2-6995-42D8-ACA6-08724126B73B}" type="datetime1">
              <a:rPr lang="en-IN" smtClean="0"/>
              <a:t>20-05-2021</a:t>
            </a:fld>
            <a:endParaRPr lang="en-IN"/>
          </a:p>
        </p:txBody>
      </p:sp>
      <p:sp>
        <p:nvSpPr>
          <p:cNvPr id="6" name="Footer Placeholder 5">
            <a:extLst>
              <a:ext uri="{FF2B5EF4-FFF2-40B4-BE49-F238E27FC236}">
                <a16:creationId xmlns:a16="http://schemas.microsoft.com/office/drawing/2014/main" id="{39503C59-059E-45AA-8633-FE411D045BCE}"/>
              </a:ext>
            </a:extLst>
          </p:cNvPr>
          <p:cNvSpPr>
            <a:spLocks noGrp="1"/>
          </p:cNvSpPr>
          <p:nvPr>
            <p:ph type="ftr" sz="quarter" idx="11"/>
          </p:nvPr>
        </p:nvSpPr>
        <p:spPr/>
        <p:txBody>
          <a:bodyPr/>
          <a:lstStyle/>
          <a:p>
            <a:r>
              <a:rPr lang="en-US"/>
              <a:t>Prepared By Abhishek S. Rao</a:t>
            </a:r>
            <a:endParaRPr lang="en-IN"/>
          </a:p>
        </p:txBody>
      </p:sp>
      <p:sp>
        <p:nvSpPr>
          <p:cNvPr id="7" name="Slide Number Placeholder 6">
            <a:extLst>
              <a:ext uri="{FF2B5EF4-FFF2-40B4-BE49-F238E27FC236}">
                <a16:creationId xmlns:a16="http://schemas.microsoft.com/office/drawing/2014/main" id="{40570BAE-E48E-45DE-9EED-BB4B223AEC71}"/>
              </a:ext>
            </a:extLst>
          </p:cNvPr>
          <p:cNvSpPr>
            <a:spLocks noGrp="1"/>
          </p:cNvSpPr>
          <p:nvPr>
            <p:ph type="sldNum" sz="quarter" idx="12"/>
          </p:nvPr>
        </p:nvSpPr>
        <p:spPr/>
        <p:txBody>
          <a:bodyPr/>
          <a:lstStyle/>
          <a:p>
            <a:fld id="{793898A2-4984-4649-A1D3-AF5BF365A1CE}" type="slidenum">
              <a:rPr lang="en-IN" smtClean="0"/>
              <a:t>‹#›</a:t>
            </a:fld>
            <a:endParaRPr lang="en-IN"/>
          </a:p>
        </p:txBody>
      </p:sp>
    </p:spTree>
    <p:extLst>
      <p:ext uri="{BB962C8B-B14F-4D97-AF65-F5344CB8AC3E}">
        <p14:creationId xmlns:p14="http://schemas.microsoft.com/office/powerpoint/2010/main" val="2105725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FF4B-07CB-4817-96F0-1DC95F956C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5F5E91-C6F4-4AFC-B70D-978769B1C4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C0A7D8-091E-4A4B-BAA7-828AB603A2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E6AB69-7147-4F9F-906B-98B5E9BA1A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B55D5-6B0A-409B-A4D9-750E4C44B0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B52A1B-C6A6-44C4-850C-E2CC2AEEEDBA}"/>
              </a:ext>
            </a:extLst>
          </p:cNvPr>
          <p:cNvSpPr>
            <a:spLocks noGrp="1"/>
          </p:cNvSpPr>
          <p:nvPr>
            <p:ph type="dt" sz="half" idx="10"/>
          </p:nvPr>
        </p:nvSpPr>
        <p:spPr/>
        <p:txBody>
          <a:bodyPr/>
          <a:lstStyle/>
          <a:p>
            <a:fld id="{4B4C49DE-CEB9-4388-9301-0FAD527E9ABB}" type="datetime1">
              <a:rPr lang="en-IN" smtClean="0"/>
              <a:t>20-05-2021</a:t>
            </a:fld>
            <a:endParaRPr lang="en-IN"/>
          </a:p>
        </p:txBody>
      </p:sp>
      <p:sp>
        <p:nvSpPr>
          <p:cNvPr id="8" name="Footer Placeholder 7">
            <a:extLst>
              <a:ext uri="{FF2B5EF4-FFF2-40B4-BE49-F238E27FC236}">
                <a16:creationId xmlns:a16="http://schemas.microsoft.com/office/drawing/2014/main" id="{622F9B64-FE3D-49D7-B7A6-CAE44C6553E6}"/>
              </a:ext>
            </a:extLst>
          </p:cNvPr>
          <p:cNvSpPr>
            <a:spLocks noGrp="1"/>
          </p:cNvSpPr>
          <p:nvPr>
            <p:ph type="ftr" sz="quarter" idx="11"/>
          </p:nvPr>
        </p:nvSpPr>
        <p:spPr/>
        <p:txBody>
          <a:bodyPr/>
          <a:lstStyle/>
          <a:p>
            <a:r>
              <a:rPr lang="en-US"/>
              <a:t>Prepared By Abhishek S. Rao</a:t>
            </a:r>
            <a:endParaRPr lang="en-IN"/>
          </a:p>
        </p:txBody>
      </p:sp>
      <p:sp>
        <p:nvSpPr>
          <p:cNvPr id="9" name="Slide Number Placeholder 8">
            <a:extLst>
              <a:ext uri="{FF2B5EF4-FFF2-40B4-BE49-F238E27FC236}">
                <a16:creationId xmlns:a16="http://schemas.microsoft.com/office/drawing/2014/main" id="{A5DB294A-9557-40C2-827C-B41D3B1396C0}"/>
              </a:ext>
            </a:extLst>
          </p:cNvPr>
          <p:cNvSpPr>
            <a:spLocks noGrp="1"/>
          </p:cNvSpPr>
          <p:nvPr>
            <p:ph type="sldNum" sz="quarter" idx="12"/>
          </p:nvPr>
        </p:nvSpPr>
        <p:spPr/>
        <p:txBody>
          <a:bodyPr/>
          <a:lstStyle/>
          <a:p>
            <a:fld id="{793898A2-4984-4649-A1D3-AF5BF365A1CE}" type="slidenum">
              <a:rPr lang="en-IN" smtClean="0"/>
              <a:t>‹#›</a:t>
            </a:fld>
            <a:endParaRPr lang="en-IN"/>
          </a:p>
        </p:txBody>
      </p:sp>
    </p:spTree>
    <p:extLst>
      <p:ext uri="{BB962C8B-B14F-4D97-AF65-F5344CB8AC3E}">
        <p14:creationId xmlns:p14="http://schemas.microsoft.com/office/powerpoint/2010/main" val="2055579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00CC3-89C6-475C-AA41-60BB246AF1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669842-B841-442F-8468-D4EB32676347}"/>
              </a:ext>
            </a:extLst>
          </p:cNvPr>
          <p:cNvSpPr>
            <a:spLocks noGrp="1"/>
          </p:cNvSpPr>
          <p:nvPr>
            <p:ph type="dt" sz="half" idx="10"/>
          </p:nvPr>
        </p:nvSpPr>
        <p:spPr/>
        <p:txBody>
          <a:bodyPr/>
          <a:lstStyle/>
          <a:p>
            <a:fld id="{F7BA0350-CFF2-4AAA-9114-0ED7401C467A}" type="datetime1">
              <a:rPr lang="en-IN" smtClean="0"/>
              <a:t>20-05-2021</a:t>
            </a:fld>
            <a:endParaRPr lang="en-IN"/>
          </a:p>
        </p:txBody>
      </p:sp>
      <p:sp>
        <p:nvSpPr>
          <p:cNvPr id="4" name="Footer Placeholder 3">
            <a:extLst>
              <a:ext uri="{FF2B5EF4-FFF2-40B4-BE49-F238E27FC236}">
                <a16:creationId xmlns:a16="http://schemas.microsoft.com/office/drawing/2014/main" id="{0583146E-24BB-4FCF-92F4-1A4EE9A4C065}"/>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029601B4-68EF-4F2A-947C-5393F233B34E}"/>
              </a:ext>
            </a:extLst>
          </p:cNvPr>
          <p:cNvSpPr>
            <a:spLocks noGrp="1"/>
          </p:cNvSpPr>
          <p:nvPr>
            <p:ph type="sldNum" sz="quarter" idx="12"/>
          </p:nvPr>
        </p:nvSpPr>
        <p:spPr/>
        <p:txBody>
          <a:bodyPr/>
          <a:lstStyle/>
          <a:p>
            <a:fld id="{793898A2-4984-4649-A1D3-AF5BF365A1CE}" type="slidenum">
              <a:rPr lang="en-IN" smtClean="0"/>
              <a:t>‹#›</a:t>
            </a:fld>
            <a:endParaRPr lang="en-IN"/>
          </a:p>
        </p:txBody>
      </p:sp>
    </p:spTree>
    <p:extLst>
      <p:ext uri="{BB962C8B-B14F-4D97-AF65-F5344CB8AC3E}">
        <p14:creationId xmlns:p14="http://schemas.microsoft.com/office/powerpoint/2010/main" val="418375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76403-D648-4BE6-A2EE-3604396415BD}"/>
              </a:ext>
            </a:extLst>
          </p:cNvPr>
          <p:cNvSpPr>
            <a:spLocks noGrp="1"/>
          </p:cNvSpPr>
          <p:nvPr>
            <p:ph type="dt" sz="half" idx="10"/>
          </p:nvPr>
        </p:nvSpPr>
        <p:spPr/>
        <p:txBody>
          <a:bodyPr/>
          <a:lstStyle/>
          <a:p>
            <a:fld id="{05025545-D24B-4F1B-A93C-7869E642081A}" type="datetime1">
              <a:rPr lang="en-IN" smtClean="0"/>
              <a:t>20-05-2021</a:t>
            </a:fld>
            <a:endParaRPr lang="en-IN"/>
          </a:p>
        </p:txBody>
      </p:sp>
      <p:sp>
        <p:nvSpPr>
          <p:cNvPr id="3" name="Footer Placeholder 2">
            <a:extLst>
              <a:ext uri="{FF2B5EF4-FFF2-40B4-BE49-F238E27FC236}">
                <a16:creationId xmlns:a16="http://schemas.microsoft.com/office/drawing/2014/main" id="{015584FC-8300-4CED-8588-44D2F3C86C91}"/>
              </a:ext>
            </a:extLst>
          </p:cNvPr>
          <p:cNvSpPr>
            <a:spLocks noGrp="1"/>
          </p:cNvSpPr>
          <p:nvPr>
            <p:ph type="ftr" sz="quarter" idx="11"/>
          </p:nvPr>
        </p:nvSpPr>
        <p:spPr/>
        <p:txBody>
          <a:bodyPr/>
          <a:lstStyle/>
          <a:p>
            <a:r>
              <a:rPr lang="en-US"/>
              <a:t>Prepared By Abhishek S. Rao</a:t>
            </a:r>
            <a:endParaRPr lang="en-IN"/>
          </a:p>
        </p:txBody>
      </p:sp>
      <p:sp>
        <p:nvSpPr>
          <p:cNvPr id="4" name="Slide Number Placeholder 3">
            <a:extLst>
              <a:ext uri="{FF2B5EF4-FFF2-40B4-BE49-F238E27FC236}">
                <a16:creationId xmlns:a16="http://schemas.microsoft.com/office/drawing/2014/main" id="{A9FE9113-8B25-4C25-AC58-0D29B7CBADE3}"/>
              </a:ext>
            </a:extLst>
          </p:cNvPr>
          <p:cNvSpPr>
            <a:spLocks noGrp="1"/>
          </p:cNvSpPr>
          <p:nvPr>
            <p:ph type="sldNum" sz="quarter" idx="12"/>
          </p:nvPr>
        </p:nvSpPr>
        <p:spPr/>
        <p:txBody>
          <a:bodyPr/>
          <a:lstStyle/>
          <a:p>
            <a:fld id="{793898A2-4984-4649-A1D3-AF5BF365A1CE}" type="slidenum">
              <a:rPr lang="en-IN" smtClean="0"/>
              <a:t>‹#›</a:t>
            </a:fld>
            <a:endParaRPr lang="en-IN"/>
          </a:p>
        </p:txBody>
      </p:sp>
    </p:spTree>
    <p:extLst>
      <p:ext uri="{BB962C8B-B14F-4D97-AF65-F5344CB8AC3E}">
        <p14:creationId xmlns:p14="http://schemas.microsoft.com/office/powerpoint/2010/main" val="514334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BE65-B038-4A2D-BA84-C8E95A68D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D35575-99D9-4717-B152-076682C3C7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0A32F5-FCD9-475F-950F-F4D9FA099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56A839-EE3C-4985-8276-9880C356EFEA}"/>
              </a:ext>
            </a:extLst>
          </p:cNvPr>
          <p:cNvSpPr>
            <a:spLocks noGrp="1"/>
          </p:cNvSpPr>
          <p:nvPr>
            <p:ph type="dt" sz="half" idx="10"/>
          </p:nvPr>
        </p:nvSpPr>
        <p:spPr/>
        <p:txBody>
          <a:bodyPr/>
          <a:lstStyle/>
          <a:p>
            <a:fld id="{3898D53C-3B81-43F8-8FF1-7D8CBCEFC7AB}" type="datetime1">
              <a:rPr lang="en-IN" smtClean="0"/>
              <a:t>20-05-2021</a:t>
            </a:fld>
            <a:endParaRPr lang="en-IN"/>
          </a:p>
        </p:txBody>
      </p:sp>
      <p:sp>
        <p:nvSpPr>
          <p:cNvPr id="6" name="Footer Placeholder 5">
            <a:extLst>
              <a:ext uri="{FF2B5EF4-FFF2-40B4-BE49-F238E27FC236}">
                <a16:creationId xmlns:a16="http://schemas.microsoft.com/office/drawing/2014/main" id="{8E0D0597-107E-4A90-A18F-CE42E97F4722}"/>
              </a:ext>
            </a:extLst>
          </p:cNvPr>
          <p:cNvSpPr>
            <a:spLocks noGrp="1"/>
          </p:cNvSpPr>
          <p:nvPr>
            <p:ph type="ftr" sz="quarter" idx="11"/>
          </p:nvPr>
        </p:nvSpPr>
        <p:spPr/>
        <p:txBody>
          <a:bodyPr/>
          <a:lstStyle/>
          <a:p>
            <a:r>
              <a:rPr lang="en-US"/>
              <a:t>Prepared By Abhishek S. Rao</a:t>
            </a:r>
            <a:endParaRPr lang="en-IN"/>
          </a:p>
        </p:txBody>
      </p:sp>
      <p:sp>
        <p:nvSpPr>
          <p:cNvPr id="7" name="Slide Number Placeholder 6">
            <a:extLst>
              <a:ext uri="{FF2B5EF4-FFF2-40B4-BE49-F238E27FC236}">
                <a16:creationId xmlns:a16="http://schemas.microsoft.com/office/drawing/2014/main" id="{B30D8BBD-87CA-4A40-BCD2-E128E39E592D}"/>
              </a:ext>
            </a:extLst>
          </p:cNvPr>
          <p:cNvSpPr>
            <a:spLocks noGrp="1"/>
          </p:cNvSpPr>
          <p:nvPr>
            <p:ph type="sldNum" sz="quarter" idx="12"/>
          </p:nvPr>
        </p:nvSpPr>
        <p:spPr/>
        <p:txBody>
          <a:bodyPr/>
          <a:lstStyle/>
          <a:p>
            <a:fld id="{793898A2-4984-4649-A1D3-AF5BF365A1CE}" type="slidenum">
              <a:rPr lang="en-IN" smtClean="0"/>
              <a:t>‹#›</a:t>
            </a:fld>
            <a:endParaRPr lang="en-IN"/>
          </a:p>
        </p:txBody>
      </p:sp>
    </p:spTree>
    <p:extLst>
      <p:ext uri="{BB962C8B-B14F-4D97-AF65-F5344CB8AC3E}">
        <p14:creationId xmlns:p14="http://schemas.microsoft.com/office/powerpoint/2010/main" val="3706727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0AB3-5186-4F12-9BBF-87D96C651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0417CA-68C4-48BD-AE2E-F2102C75B3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833C73-DDD1-4DBC-8E5D-1C9B33FB1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37F13-2140-40F6-92B2-F105F6C4C99D}"/>
              </a:ext>
            </a:extLst>
          </p:cNvPr>
          <p:cNvSpPr>
            <a:spLocks noGrp="1"/>
          </p:cNvSpPr>
          <p:nvPr>
            <p:ph type="dt" sz="half" idx="10"/>
          </p:nvPr>
        </p:nvSpPr>
        <p:spPr/>
        <p:txBody>
          <a:bodyPr/>
          <a:lstStyle/>
          <a:p>
            <a:fld id="{B3D4A582-FF34-4185-BE15-1333104CD807}" type="datetime1">
              <a:rPr lang="en-IN" smtClean="0"/>
              <a:t>20-05-2021</a:t>
            </a:fld>
            <a:endParaRPr lang="en-IN"/>
          </a:p>
        </p:txBody>
      </p:sp>
      <p:sp>
        <p:nvSpPr>
          <p:cNvPr id="6" name="Footer Placeholder 5">
            <a:extLst>
              <a:ext uri="{FF2B5EF4-FFF2-40B4-BE49-F238E27FC236}">
                <a16:creationId xmlns:a16="http://schemas.microsoft.com/office/drawing/2014/main" id="{31A0CB0F-267B-46C0-8796-023260E44FB4}"/>
              </a:ext>
            </a:extLst>
          </p:cNvPr>
          <p:cNvSpPr>
            <a:spLocks noGrp="1"/>
          </p:cNvSpPr>
          <p:nvPr>
            <p:ph type="ftr" sz="quarter" idx="11"/>
          </p:nvPr>
        </p:nvSpPr>
        <p:spPr/>
        <p:txBody>
          <a:bodyPr/>
          <a:lstStyle/>
          <a:p>
            <a:r>
              <a:rPr lang="en-US"/>
              <a:t>Prepared By Abhishek S. Rao</a:t>
            </a:r>
            <a:endParaRPr lang="en-IN"/>
          </a:p>
        </p:txBody>
      </p:sp>
      <p:sp>
        <p:nvSpPr>
          <p:cNvPr id="7" name="Slide Number Placeholder 6">
            <a:extLst>
              <a:ext uri="{FF2B5EF4-FFF2-40B4-BE49-F238E27FC236}">
                <a16:creationId xmlns:a16="http://schemas.microsoft.com/office/drawing/2014/main" id="{F7D89542-820B-4DFD-934A-ED4A01F29624}"/>
              </a:ext>
            </a:extLst>
          </p:cNvPr>
          <p:cNvSpPr>
            <a:spLocks noGrp="1"/>
          </p:cNvSpPr>
          <p:nvPr>
            <p:ph type="sldNum" sz="quarter" idx="12"/>
          </p:nvPr>
        </p:nvSpPr>
        <p:spPr/>
        <p:txBody>
          <a:bodyPr/>
          <a:lstStyle/>
          <a:p>
            <a:fld id="{793898A2-4984-4649-A1D3-AF5BF365A1CE}" type="slidenum">
              <a:rPr lang="en-IN" smtClean="0"/>
              <a:t>‹#›</a:t>
            </a:fld>
            <a:endParaRPr lang="en-IN"/>
          </a:p>
        </p:txBody>
      </p:sp>
    </p:spTree>
    <p:extLst>
      <p:ext uri="{BB962C8B-B14F-4D97-AF65-F5344CB8AC3E}">
        <p14:creationId xmlns:p14="http://schemas.microsoft.com/office/powerpoint/2010/main" val="414059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03FEA-9CEE-47A3-B71F-8AF44DD0A5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E31059-1621-4F81-A866-06AE776240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D5DC81-65F4-416C-AED3-8D0BC469BD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C0DA7-4E67-436F-9C9A-EFE1086A0CE8}" type="datetime1">
              <a:rPr lang="en-IN" smtClean="0"/>
              <a:t>20-05-2021</a:t>
            </a:fld>
            <a:endParaRPr lang="en-IN"/>
          </a:p>
        </p:txBody>
      </p:sp>
      <p:sp>
        <p:nvSpPr>
          <p:cNvPr id="5" name="Footer Placeholder 4">
            <a:extLst>
              <a:ext uri="{FF2B5EF4-FFF2-40B4-BE49-F238E27FC236}">
                <a16:creationId xmlns:a16="http://schemas.microsoft.com/office/drawing/2014/main" id="{C286F9E0-E367-455B-80E2-93FB7A6D69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Abhishek S. Rao</a:t>
            </a:r>
            <a:endParaRPr lang="en-IN"/>
          </a:p>
        </p:txBody>
      </p:sp>
      <p:sp>
        <p:nvSpPr>
          <p:cNvPr id="6" name="Slide Number Placeholder 5">
            <a:extLst>
              <a:ext uri="{FF2B5EF4-FFF2-40B4-BE49-F238E27FC236}">
                <a16:creationId xmlns:a16="http://schemas.microsoft.com/office/drawing/2014/main" id="{75E12E25-D1BF-4CE1-971C-36720A1D6C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3898A2-4984-4649-A1D3-AF5BF365A1CE}" type="slidenum">
              <a:rPr lang="en-IN" smtClean="0"/>
              <a:t>‹#›</a:t>
            </a:fld>
            <a:endParaRPr lang="en-IN"/>
          </a:p>
        </p:txBody>
      </p:sp>
    </p:spTree>
    <p:extLst>
      <p:ext uri="{BB962C8B-B14F-4D97-AF65-F5344CB8AC3E}">
        <p14:creationId xmlns:p14="http://schemas.microsoft.com/office/powerpoint/2010/main" val="2367015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joining-threads-in-jav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6AD2-8C79-4628-97DA-4D0D95A1A00D}"/>
              </a:ext>
            </a:extLst>
          </p:cNvPr>
          <p:cNvSpPr>
            <a:spLocks noGrp="1"/>
          </p:cNvSpPr>
          <p:nvPr>
            <p:ph type="ctrTitle"/>
          </p:nvPr>
        </p:nvSpPr>
        <p:spPr/>
        <p:txBody>
          <a:bodyPr>
            <a:normAutofit/>
          </a:bodyPr>
          <a:lstStyle/>
          <a:p>
            <a:r>
              <a:rPr lang="en-IN" sz="3600" b="1" dirty="0">
                <a:latin typeface="Times New Roman" panose="02020603050405020304" pitchFamily="18" charset="0"/>
                <a:cs typeface="Times New Roman" panose="02020603050405020304" pitchFamily="18" charset="0"/>
              </a:rPr>
              <a:t>Unit-3</a:t>
            </a:r>
          </a:p>
        </p:txBody>
      </p:sp>
      <p:sp>
        <p:nvSpPr>
          <p:cNvPr id="3" name="Subtitle 2">
            <a:extLst>
              <a:ext uri="{FF2B5EF4-FFF2-40B4-BE49-F238E27FC236}">
                <a16:creationId xmlns:a16="http://schemas.microsoft.com/office/drawing/2014/main" id="{46061240-7860-4743-AA94-951D84965BC2}"/>
              </a:ext>
            </a:extLst>
          </p:cNvPr>
          <p:cNvSpPr>
            <a:spLocks noGrp="1"/>
          </p:cNvSpPr>
          <p:nvPr>
            <p:ph type="subTitle" idx="1"/>
          </p:nvPr>
        </p:nvSpPr>
        <p:spPr/>
        <p:txBody>
          <a:bodyPr>
            <a:normAutofit/>
          </a:bodyPr>
          <a:lstStyle/>
          <a:p>
            <a:r>
              <a:rPr lang="en-IN" sz="4000" b="1" dirty="0">
                <a:latin typeface="Times New Roman" panose="02020603050405020304" pitchFamily="18" charset="0"/>
                <a:cs typeface="Times New Roman" panose="02020603050405020304" pitchFamily="18" charset="0"/>
              </a:rPr>
              <a:t>Multithreaded Programming &amp;</a:t>
            </a:r>
          </a:p>
          <a:p>
            <a:r>
              <a:rPr lang="en-IN" sz="4000" b="1" dirty="0">
                <a:latin typeface="Times New Roman" panose="02020603050405020304" pitchFamily="18" charset="0"/>
                <a:cs typeface="Times New Roman" panose="02020603050405020304" pitchFamily="18" charset="0"/>
              </a:rPr>
              <a:t>Input / Output</a:t>
            </a:r>
          </a:p>
        </p:txBody>
      </p:sp>
    </p:spTree>
    <p:extLst>
      <p:ext uri="{BB962C8B-B14F-4D97-AF65-F5344CB8AC3E}">
        <p14:creationId xmlns:p14="http://schemas.microsoft.com/office/powerpoint/2010/main" val="8925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10197A-6F7A-429E-A0D3-D447360023F9}"/>
              </a:ext>
            </a:extLst>
          </p:cNvPr>
          <p:cNvSpPr>
            <a:spLocks noGrp="1"/>
          </p:cNvSpPr>
          <p:nvPr>
            <p:ph idx="1"/>
          </p:nvPr>
        </p:nvSpPr>
        <p:spPr>
          <a:xfrm>
            <a:off x="228600" y="136525"/>
            <a:ext cx="11704320" cy="6584950"/>
          </a:xfrm>
        </p:spPr>
        <p:txBody>
          <a:bodyPr>
            <a:noAutofit/>
          </a:bodyPr>
          <a:lstStyle/>
          <a:p>
            <a:pPr marL="0" indent="0" algn="just">
              <a:buNone/>
            </a:pPr>
            <a:r>
              <a:rPr lang="en-IN" b="1" dirty="0">
                <a:latin typeface="Perpetua" panose="02020502060401020303" pitchFamily="18" charset="0"/>
              </a:rPr>
              <a:t>The Main Thread</a:t>
            </a:r>
          </a:p>
          <a:p>
            <a:pPr marL="0" indent="0" algn="just">
              <a:buNone/>
            </a:pPr>
            <a:r>
              <a:rPr lang="en-US" dirty="0">
                <a:latin typeface="Perpetua" panose="02020502060401020303" pitchFamily="18" charset="0"/>
              </a:rPr>
              <a:t>When a Java program starts up, one thread begins running immediately. This is usually called the </a:t>
            </a:r>
            <a:r>
              <a:rPr lang="en-US" i="1" dirty="0">
                <a:latin typeface="Perpetua" panose="02020502060401020303" pitchFamily="18" charset="0"/>
              </a:rPr>
              <a:t>main thread </a:t>
            </a:r>
            <a:r>
              <a:rPr lang="en-US" dirty="0">
                <a:latin typeface="Perpetua" panose="02020502060401020303" pitchFamily="18" charset="0"/>
              </a:rPr>
              <a:t>of your program, because it is the one that is executed when your program begins. </a:t>
            </a:r>
          </a:p>
          <a:p>
            <a:pPr marL="0" indent="0" algn="just">
              <a:buNone/>
            </a:pPr>
            <a:r>
              <a:rPr lang="en-US" b="1" dirty="0">
                <a:latin typeface="Perpetua" panose="02020502060401020303" pitchFamily="18" charset="0"/>
              </a:rPr>
              <a:t>The main thread is important for two reasons:</a:t>
            </a:r>
          </a:p>
          <a:p>
            <a:pPr marL="0" indent="0" algn="just">
              <a:buNone/>
            </a:pPr>
            <a:r>
              <a:rPr lang="en-US" dirty="0">
                <a:latin typeface="Perpetua" panose="02020502060401020303" pitchFamily="18" charset="0"/>
              </a:rPr>
              <a:t>• It is the thread from which other “child” threads will be spawned.</a:t>
            </a:r>
          </a:p>
          <a:p>
            <a:pPr marL="0" indent="0" algn="just">
              <a:buNone/>
            </a:pPr>
            <a:r>
              <a:rPr lang="en-US" dirty="0">
                <a:latin typeface="Perpetua" panose="02020502060401020303" pitchFamily="18" charset="0"/>
              </a:rPr>
              <a:t>• Often, it must be the last thread to finish execution because it performs various </a:t>
            </a:r>
            <a:r>
              <a:rPr lang="en-IN" dirty="0">
                <a:latin typeface="Perpetua" panose="02020502060401020303" pitchFamily="18" charset="0"/>
              </a:rPr>
              <a:t>shutdown actions.</a:t>
            </a:r>
          </a:p>
          <a:p>
            <a:pPr marL="0" indent="0" algn="just">
              <a:buNone/>
            </a:pPr>
            <a:r>
              <a:rPr lang="en-US" dirty="0">
                <a:latin typeface="Perpetua" panose="02020502060401020303" pitchFamily="18" charset="0"/>
              </a:rPr>
              <a:t>Although the main thread is created automatically when your program is started, it can be controlled through a </a:t>
            </a:r>
            <a:r>
              <a:rPr lang="en-US" b="1" dirty="0">
                <a:latin typeface="Perpetua" panose="02020502060401020303" pitchFamily="18" charset="0"/>
              </a:rPr>
              <a:t>Thread </a:t>
            </a:r>
            <a:r>
              <a:rPr lang="en-US" dirty="0">
                <a:latin typeface="Perpetua" panose="02020502060401020303" pitchFamily="18" charset="0"/>
              </a:rPr>
              <a:t>object. To do so, you must obtain a reference to it by calling the method </a:t>
            </a:r>
            <a:r>
              <a:rPr lang="en-US" b="1" dirty="0" err="1">
                <a:latin typeface="Perpetua" panose="02020502060401020303" pitchFamily="18" charset="0"/>
              </a:rPr>
              <a:t>currentThread</a:t>
            </a:r>
            <a:r>
              <a:rPr lang="en-US" b="1" dirty="0">
                <a:latin typeface="Perpetua" panose="02020502060401020303" pitchFamily="18" charset="0"/>
              </a:rPr>
              <a:t>( )</a:t>
            </a:r>
            <a:r>
              <a:rPr lang="en-US" dirty="0">
                <a:latin typeface="Perpetua" panose="02020502060401020303" pitchFamily="18" charset="0"/>
              </a:rPr>
              <a:t>, which is a </a:t>
            </a:r>
            <a:r>
              <a:rPr lang="en-US" b="1" dirty="0">
                <a:latin typeface="Perpetua" panose="02020502060401020303" pitchFamily="18" charset="0"/>
              </a:rPr>
              <a:t>public static </a:t>
            </a:r>
            <a:r>
              <a:rPr lang="en-US" dirty="0">
                <a:latin typeface="Perpetua" panose="02020502060401020303" pitchFamily="18" charset="0"/>
              </a:rPr>
              <a:t>member of </a:t>
            </a:r>
            <a:r>
              <a:rPr lang="en-US" b="1" dirty="0">
                <a:latin typeface="Perpetua" panose="02020502060401020303" pitchFamily="18" charset="0"/>
              </a:rPr>
              <a:t>Thread</a:t>
            </a:r>
            <a:r>
              <a:rPr lang="en-US" dirty="0">
                <a:latin typeface="Perpetua" panose="02020502060401020303" pitchFamily="18" charset="0"/>
              </a:rPr>
              <a:t>. </a:t>
            </a:r>
          </a:p>
          <a:p>
            <a:pPr marL="0" indent="0" algn="just">
              <a:buNone/>
            </a:pPr>
            <a:r>
              <a:rPr lang="en-US" dirty="0">
                <a:latin typeface="Perpetua" panose="02020502060401020303" pitchFamily="18" charset="0"/>
              </a:rPr>
              <a:t>Its general form is </a:t>
            </a:r>
            <a:r>
              <a:rPr lang="en-IN" dirty="0">
                <a:latin typeface="Perpetua" panose="02020502060401020303" pitchFamily="18" charset="0"/>
              </a:rPr>
              <a:t>shown here: </a:t>
            </a:r>
            <a:r>
              <a:rPr lang="en-IN" b="1" dirty="0">
                <a:latin typeface="Perpetua" panose="02020502060401020303" pitchFamily="18" charset="0"/>
              </a:rPr>
              <a:t>static Thread </a:t>
            </a:r>
            <a:r>
              <a:rPr lang="en-IN" b="1" dirty="0" err="1">
                <a:latin typeface="Perpetua" panose="02020502060401020303" pitchFamily="18" charset="0"/>
              </a:rPr>
              <a:t>currentThread</a:t>
            </a:r>
            <a:r>
              <a:rPr lang="en-IN" b="1" dirty="0">
                <a:latin typeface="Perpetua" panose="02020502060401020303" pitchFamily="18" charset="0"/>
              </a:rPr>
              <a:t>( )</a:t>
            </a:r>
          </a:p>
          <a:p>
            <a:pPr marL="0" indent="0" algn="just">
              <a:buNone/>
            </a:pPr>
            <a:r>
              <a:rPr lang="en-US" dirty="0">
                <a:latin typeface="Perpetua" panose="02020502060401020303" pitchFamily="18" charset="0"/>
              </a:rPr>
              <a:t>This method returns a reference to the thread in which it is called. Once you have a reference to the main thread, you can control it just like any other thread.</a:t>
            </a:r>
          </a:p>
        </p:txBody>
      </p:sp>
      <p:sp>
        <p:nvSpPr>
          <p:cNvPr id="4" name="Footer Placeholder 3">
            <a:extLst>
              <a:ext uri="{FF2B5EF4-FFF2-40B4-BE49-F238E27FC236}">
                <a16:creationId xmlns:a16="http://schemas.microsoft.com/office/drawing/2014/main" id="{E3B36E5A-FE12-40B4-91EC-F3098735AEDC}"/>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EA9AAF9E-238C-4B83-9572-37AD3C3EAC7F}"/>
              </a:ext>
            </a:extLst>
          </p:cNvPr>
          <p:cNvSpPr>
            <a:spLocks noGrp="1"/>
          </p:cNvSpPr>
          <p:nvPr>
            <p:ph type="sldNum" sz="quarter" idx="12"/>
          </p:nvPr>
        </p:nvSpPr>
        <p:spPr/>
        <p:txBody>
          <a:bodyPr/>
          <a:lstStyle/>
          <a:p>
            <a:fld id="{793898A2-4984-4649-A1D3-AF5BF365A1CE}" type="slidenum">
              <a:rPr lang="en-IN" smtClean="0"/>
              <a:t>10</a:t>
            </a:fld>
            <a:endParaRPr lang="en-IN"/>
          </a:p>
        </p:txBody>
      </p:sp>
    </p:spTree>
    <p:extLst>
      <p:ext uri="{BB962C8B-B14F-4D97-AF65-F5344CB8AC3E}">
        <p14:creationId xmlns:p14="http://schemas.microsoft.com/office/powerpoint/2010/main" val="13006420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45720"/>
            <a:ext cx="11628120" cy="6462395"/>
          </a:xfrm>
        </p:spPr>
        <p:txBody>
          <a:bodyPr>
            <a:noAutofit/>
          </a:bodyPr>
          <a:lstStyle/>
          <a:p>
            <a:pPr marL="0" indent="0" fontAlgn="base">
              <a:buNone/>
            </a:pPr>
            <a:r>
              <a:rPr lang="en-US" b="1" dirty="0">
                <a:latin typeface="Perpetua" panose="02020502060401020303" pitchFamily="18" charset="0"/>
              </a:rPr>
              <a:t>public long skip(long n) throws </a:t>
            </a:r>
            <a:r>
              <a:rPr lang="en-US" b="1" dirty="0" err="1">
                <a:latin typeface="Perpetua" panose="02020502060401020303" pitchFamily="18" charset="0"/>
              </a:rPr>
              <a:t>IOException</a:t>
            </a:r>
            <a:r>
              <a:rPr lang="en-US" b="1" dirty="0">
                <a:latin typeface="Perpetua" panose="02020502060401020303" pitchFamily="18" charset="0"/>
              </a:rPr>
              <a:t> –</a:t>
            </a:r>
            <a:r>
              <a:rPr lang="en-US" dirty="0">
                <a:latin typeface="Perpetua" panose="02020502060401020303" pitchFamily="18" charset="0"/>
              </a:rPr>
              <a:t>Skips characters. This method will block until some characters are available, an I/O error occurs, or the end of the stream is reached.</a:t>
            </a:r>
            <a:br>
              <a:rPr lang="en-US" dirty="0">
                <a:latin typeface="Perpetua" panose="02020502060401020303" pitchFamily="18" charset="0"/>
              </a:rPr>
            </a:br>
            <a:r>
              <a:rPr lang="en-US" dirty="0">
                <a:latin typeface="Perpetua" panose="02020502060401020303" pitchFamily="18" charset="0"/>
              </a:rPr>
              <a:t>Parameters:</a:t>
            </a:r>
            <a:br>
              <a:rPr lang="en-US" dirty="0">
                <a:latin typeface="Perpetua" panose="02020502060401020303" pitchFamily="18" charset="0"/>
              </a:rPr>
            </a:br>
            <a:r>
              <a:rPr lang="en-US" dirty="0">
                <a:latin typeface="Perpetua" panose="02020502060401020303" pitchFamily="18" charset="0"/>
              </a:rPr>
              <a:t>n – The number of characters to skip</a:t>
            </a:r>
          </a:p>
          <a:p>
            <a:pPr marL="0" indent="0" fontAlgn="base">
              <a:buNone/>
            </a:pPr>
            <a:endParaRPr lang="en-US" dirty="0">
              <a:latin typeface="Perpetua" panose="02020502060401020303" pitchFamily="18" charset="0"/>
            </a:endParaRP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100</a:t>
            </a:fld>
            <a:endParaRPr lang="en-IN"/>
          </a:p>
        </p:txBody>
      </p:sp>
    </p:spTree>
    <p:extLst>
      <p:ext uri="{BB962C8B-B14F-4D97-AF65-F5344CB8AC3E}">
        <p14:creationId xmlns:p14="http://schemas.microsoft.com/office/powerpoint/2010/main" val="204889215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45720"/>
            <a:ext cx="11628120" cy="6462395"/>
          </a:xfrm>
        </p:spPr>
        <p:txBody>
          <a:bodyPr>
            <a:noAutofit/>
          </a:bodyPr>
          <a:lstStyle/>
          <a:p>
            <a:pPr marL="0" indent="0" fontAlgn="base">
              <a:buNone/>
            </a:pPr>
            <a:r>
              <a:rPr lang="en-US" b="1" dirty="0">
                <a:latin typeface="Perpetua" panose="02020502060401020303" pitchFamily="18" charset="0"/>
              </a:rPr>
              <a:t>public long skip(long n) throws </a:t>
            </a:r>
            <a:r>
              <a:rPr lang="en-US" b="1" dirty="0" err="1">
                <a:latin typeface="Perpetua" panose="02020502060401020303" pitchFamily="18" charset="0"/>
              </a:rPr>
              <a:t>IOException</a:t>
            </a:r>
            <a:r>
              <a:rPr lang="en-US" b="1" dirty="0">
                <a:latin typeface="Perpetua" panose="02020502060401020303" pitchFamily="18" charset="0"/>
              </a:rPr>
              <a:t> –</a:t>
            </a:r>
            <a:r>
              <a:rPr lang="en-US" dirty="0">
                <a:latin typeface="Perpetua" panose="02020502060401020303" pitchFamily="18" charset="0"/>
              </a:rPr>
              <a:t>Skips characters. This method will block until some characters are available, an I/O error occurs, or the end of the stream is reached.</a:t>
            </a:r>
            <a:br>
              <a:rPr lang="en-US" dirty="0">
                <a:latin typeface="Perpetua" panose="02020502060401020303" pitchFamily="18" charset="0"/>
              </a:rPr>
            </a:br>
            <a:r>
              <a:rPr lang="en-US" dirty="0">
                <a:latin typeface="Perpetua" panose="02020502060401020303" pitchFamily="18" charset="0"/>
              </a:rPr>
              <a:t>Parameters:</a:t>
            </a:r>
            <a:br>
              <a:rPr lang="en-US" dirty="0">
                <a:latin typeface="Perpetua" panose="02020502060401020303" pitchFamily="18" charset="0"/>
              </a:rPr>
            </a:br>
            <a:r>
              <a:rPr lang="en-US" dirty="0">
                <a:latin typeface="Perpetua" panose="02020502060401020303" pitchFamily="18" charset="0"/>
              </a:rPr>
              <a:t>n – The number of characters to skip</a:t>
            </a:r>
          </a:p>
          <a:p>
            <a:pPr marL="0" indent="0" fontAlgn="base">
              <a:buNone/>
            </a:pPr>
            <a:endParaRPr lang="en-US" dirty="0">
              <a:latin typeface="Perpetua" panose="02020502060401020303" pitchFamily="18" charset="0"/>
            </a:endParaRP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101</a:t>
            </a:fld>
            <a:endParaRPr lang="en-IN"/>
          </a:p>
        </p:txBody>
      </p:sp>
    </p:spTree>
    <p:extLst>
      <p:ext uri="{BB962C8B-B14F-4D97-AF65-F5344CB8AC3E}">
        <p14:creationId xmlns:p14="http://schemas.microsoft.com/office/powerpoint/2010/main" val="7632966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45720"/>
            <a:ext cx="11628120" cy="6462395"/>
          </a:xfrm>
        </p:spPr>
        <p:txBody>
          <a:bodyPr>
            <a:noAutofit/>
          </a:bodyPr>
          <a:lstStyle/>
          <a:p>
            <a:pPr marL="0" indent="0" algn="just">
              <a:spcBef>
                <a:spcPts val="600"/>
              </a:spcBef>
              <a:buNone/>
            </a:pPr>
            <a:r>
              <a:rPr lang="en-IN" sz="2700" dirty="0">
                <a:latin typeface="Perpetua" panose="02020502060401020303" pitchFamily="18" charset="0"/>
              </a:rPr>
              <a:t>import java.io.*;</a:t>
            </a:r>
          </a:p>
          <a:p>
            <a:pPr marL="0" indent="0" algn="just">
              <a:spcBef>
                <a:spcPts val="600"/>
              </a:spcBef>
              <a:buNone/>
            </a:pPr>
            <a:r>
              <a:rPr lang="en-IN" sz="2700" dirty="0">
                <a:latin typeface="Perpetua" panose="02020502060401020303" pitchFamily="18" charset="0"/>
              </a:rPr>
              <a:t>class </a:t>
            </a:r>
            <a:r>
              <a:rPr lang="en-IN" sz="2700" dirty="0" err="1">
                <a:latin typeface="Perpetua" panose="02020502060401020303" pitchFamily="18" charset="0"/>
              </a:rPr>
              <a:t>FileReaderDemo</a:t>
            </a:r>
            <a:r>
              <a:rPr lang="en-IN" sz="2700" dirty="0">
                <a:latin typeface="Perpetua" panose="02020502060401020303" pitchFamily="18" charset="0"/>
              </a:rPr>
              <a:t> </a:t>
            </a:r>
          </a:p>
          <a:p>
            <a:pPr marL="0" indent="0" algn="just">
              <a:spcBef>
                <a:spcPts val="600"/>
              </a:spcBef>
              <a:buNone/>
            </a:pPr>
            <a:r>
              <a:rPr lang="en-IN" sz="2700" dirty="0">
                <a:latin typeface="Perpetua" panose="02020502060401020303" pitchFamily="18" charset="0"/>
              </a:rPr>
              <a:t>{</a:t>
            </a:r>
          </a:p>
          <a:p>
            <a:pPr marL="0" indent="0" algn="just">
              <a:spcBef>
                <a:spcPts val="600"/>
              </a:spcBef>
              <a:buNone/>
            </a:pPr>
            <a:r>
              <a:rPr lang="en-US" sz="2700" dirty="0">
                <a:latin typeface="Perpetua" panose="02020502060401020303" pitchFamily="18" charset="0"/>
              </a:rPr>
              <a:t>	public static void main(String </a:t>
            </a:r>
            <a:r>
              <a:rPr lang="en-US" sz="2700" dirty="0" err="1">
                <a:latin typeface="Perpetua" panose="02020502060401020303" pitchFamily="18" charset="0"/>
              </a:rPr>
              <a:t>args</a:t>
            </a:r>
            <a:r>
              <a:rPr lang="en-US" sz="2700" dirty="0">
                <a:latin typeface="Perpetua" panose="02020502060401020303" pitchFamily="18" charset="0"/>
              </a:rPr>
              <a:t>[]) throws </a:t>
            </a:r>
            <a:r>
              <a:rPr lang="en-US" sz="2700" dirty="0" err="1">
                <a:latin typeface="Perpetua" panose="02020502060401020303" pitchFamily="18" charset="0"/>
              </a:rPr>
              <a:t>IOException</a:t>
            </a:r>
            <a:r>
              <a:rPr lang="en-US" sz="2700" dirty="0">
                <a:latin typeface="Perpetua" panose="02020502060401020303" pitchFamily="18" charset="0"/>
              </a:rPr>
              <a:t> </a:t>
            </a:r>
          </a:p>
          <a:p>
            <a:pPr marL="0" indent="0" algn="just">
              <a:spcBef>
                <a:spcPts val="600"/>
              </a:spcBef>
              <a:buNone/>
            </a:pPr>
            <a:r>
              <a:rPr lang="en-US" sz="2700" dirty="0">
                <a:latin typeface="Perpetua" panose="02020502060401020303" pitchFamily="18" charset="0"/>
              </a:rPr>
              <a:t>	{</a:t>
            </a:r>
          </a:p>
          <a:p>
            <a:pPr marL="0" indent="0" algn="just">
              <a:spcBef>
                <a:spcPts val="600"/>
              </a:spcBef>
              <a:buNone/>
            </a:pPr>
            <a:r>
              <a:rPr lang="nn-NO" sz="2700" dirty="0">
                <a:latin typeface="Perpetua" panose="02020502060401020303" pitchFamily="18" charset="0"/>
              </a:rPr>
              <a:t>		FileReader fr = new FileReader("FileReaderDemo.java");</a:t>
            </a:r>
          </a:p>
          <a:p>
            <a:pPr marL="0" indent="0" algn="just">
              <a:spcBef>
                <a:spcPts val="600"/>
              </a:spcBef>
              <a:buNone/>
            </a:pPr>
            <a:r>
              <a:rPr lang="en-US" sz="2700" dirty="0">
                <a:latin typeface="Perpetua" panose="02020502060401020303" pitchFamily="18" charset="0"/>
              </a:rPr>
              <a:t>		</a:t>
            </a:r>
            <a:r>
              <a:rPr lang="en-US" sz="2700" dirty="0" err="1">
                <a:latin typeface="Perpetua" panose="02020502060401020303" pitchFamily="18" charset="0"/>
              </a:rPr>
              <a:t>BufferedReader</a:t>
            </a:r>
            <a:r>
              <a:rPr lang="en-US" sz="2700" dirty="0">
                <a:latin typeface="Perpetua" panose="02020502060401020303" pitchFamily="18" charset="0"/>
              </a:rPr>
              <a:t> </a:t>
            </a:r>
            <a:r>
              <a:rPr lang="en-US" sz="2700" dirty="0" err="1">
                <a:latin typeface="Perpetua" panose="02020502060401020303" pitchFamily="18" charset="0"/>
              </a:rPr>
              <a:t>br</a:t>
            </a:r>
            <a:r>
              <a:rPr lang="en-US" sz="2700" dirty="0">
                <a:latin typeface="Perpetua" panose="02020502060401020303" pitchFamily="18" charset="0"/>
              </a:rPr>
              <a:t> = new </a:t>
            </a:r>
            <a:r>
              <a:rPr lang="en-US" sz="2700" dirty="0" err="1">
                <a:latin typeface="Perpetua" panose="02020502060401020303" pitchFamily="18" charset="0"/>
              </a:rPr>
              <a:t>BufferedReader</a:t>
            </a:r>
            <a:r>
              <a:rPr lang="en-US" sz="2700" dirty="0">
                <a:latin typeface="Perpetua" panose="02020502060401020303" pitchFamily="18" charset="0"/>
              </a:rPr>
              <a:t>(</a:t>
            </a:r>
            <a:r>
              <a:rPr lang="en-US" sz="2700" dirty="0" err="1">
                <a:latin typeface="Perpetua" panose="02020502060401020303" pitchFamily="18" charset="0"/>
              </a:rPr>
              <a:t>fr</a:t>
            </a:r>
            <a:r>
              <a:rPr lang="en-US" sz="2700" dirty="0">
                <a:latin typeface="Perpetua" panose="02020502060401020303" pitchFamily="18" charset="0"/>
              </a:rPr>
              <a:t>);</a:t>
            </a:r>
          </a:p>
          <a:p>
            <a:pPr marL="0" indent="0" algn="just">
              <a:spcBef>
                <a:spcPts val="600"/>
              </a:spcBef>
              <a:buNone/>
            </a:pPr>
            <a:r>
              <a:rPr lang="en-IN" sz="2700" dirty="0">
                <a:latin typeface="Perpetua" panose="02020502060401020303" pitchFamily="18" charset="0"/>
              </a:rPr>
              <a:t>		String s;</a:t>
            </a:r>
          </a:p>
          <a:p>
            <a:pPr marL="0" indent="0" algn="just">
              <a:spcBef>
                <a:spcPts val="600"/>
              </a:spcBef>
              <a:buNone/>
            </a:pPr>
            <a:r>
              <a:rPr lang="en-US" sz="2700" dirty="0">
                <a:latin typeface="Perpetua" panose="02020502060401020303" pitchFamily="18" charset="0"/>
              </a:rPr>
              <a:t>		while((s = </a:t>
            </a:r>
            <a:r>
              <a:rPr lang="en-US" sz="2700" dirty="0" err="1">
                <a:latin typeface="Perpetua" panose="02020502060401020303" pitchFamily="18" charset="0"/>
              </a:rPr>
              <a:t>br.readLine</a:t>
            </a:r>
            <a:r>
              <a:rPr lang="en-US" sz="2700" dirty="0">
                <a:latin typeface="Perpetua" panose="02020502060401020303" pitchFamily="18" charset="0"/>
              </a:rPr>
              <a:t>()) != null) </a:t>
            </a:r>
          </a:p>
          <a:p>
            <a:pPr marL="0" indent="0" algn="just">
              <a:spcBef>
                <a:spcPts val="600"/>
              </a:spcBef>
              <a:buNone/>
            </a:pPr>
            <a:r>
              <a:rPr lang="en-US" sz="2700" dirty="0">
                <a:latin typeface="Perpetua" panose="02020502060401020303" pitchFamily="18" charset="0"/>
              </a:rPr>
              <a:t>		{</a:t>
            </a:r>
          </a:p>
          <a:p>
            <a:pPr marL="0" indent="0" algn="just">
              <a:spcBef>
                <a:spcPts val="600"/>
              </a:spcBef>
              <a:buNone/>
            </a:pPr>
            <a:r>
              <a:rPr lang="en-IN" sz="2700" dirty="0">
                <a:latin typeface="Perpetua" panose="02020502060401020303" pitchFamily="18" charset="0"/>
              </a:rPr>
              <a:t>			</a:t>
            </a:r>
            <a:r>
              <a:rPr lang="en-IN" sz="2700" dirty="0" err="1">
                <a:latin typeface="Perpetua" panose="02020502060401020303" pitchFamily="18" charset="0"/>
              </a:rPr>
              <a:t>System.out.println</a:t>
            </a:r>
            <a:r>
              <a:rPr lang="en-IN" sz="2700" dirty="0">
                <a:latin typeface="Perpetua" panose="02020502060401020303" pitchFamily="18" charset="0"/>
              </a:rPr>
              <a:t>(s);</a:t>
            </a:r>
          </a:p>
          <a:p>
            <a:pPr marL="0" indent="0" algn="just">
              <a:spcBef>
                <a:spcPts val="600"/>
              </a:spcBef>
              <a:buNone/>
            </a:pPr>
            <a:r>
              <a:rPr lang="en-IN" sz="2700" dirty="0">
                <a:latin typeface="Perpetua" panose="02020502060401020303" pitchFamily="18" charset="0"/>
              </a:rPr>
              <a:t>		}</a:t>
            </a:r>
          </a:p>
          <a:p>
            <a:pPr marL="0" indent="0" algn="just">
              <a:spcBef>
                <a:spcPts val="600"/>
              </a:spcBef>
              <a:buNone/>
            </a:pPr>
            <a:r>
              <a:rPr lang="en-IN" sz="2700" dirty="0">
                <a:latin typeface="Perpetua" panose="02020502060401020303" pitchFamily="18" charset="0"/>
              </a:rPr>
              <a:t>		</a:t>
            </a:r>
            <a:r>
              <a:rPr lang="en-IN" sz="2700" dirty="0" err="1">
                <a:latin typeface="Perpetua" panose="02020502060401020303" pitchFamily="18" charset="0"/>
              </a:rPr>
              <a:t>fr.close</a:t>
            </a:r>
            <a:r>
              <a:rPr lang="en-IN" sz="2700" dirty="0">
                <a:latin typeface="Perpetua" panose="02020502060401020303" pitchFamily="18" charset="0"/>
              </a:rPr>
              <a:t>();</a:t>
            </a:r>
          </a:p>
          <a:p>
            <a:pPr marL="0" indent="0" algn="just">
              <a:spcBef>
                <a:spcPts val="600"/>
              </a:spcBef>
              <a:buNone/>
            </a:pPr>
            <a:r>
              <a:rPr lang="en-IN" sz="2700" dirty="0">
                <a:latin typeface="Perpetua" panose="02020502060401020303" pitchFamily="18" charset="0"/>
              </a:rPr>
              <a:t>	}</a:t>
            </a:r>
          </a:p>
          <a:p>
            <a:pPr marL="0" indent="0" algn="just">
              <a:spcBef>
                <a:spcPts val="600"/>
              </a:spcBef>
              <a:buNone/>
            </a:pPr>
            <a:r>
              <a:rPr lang="en-IN" sz="2700" dirty="0">
                <a:latin typeface="Perpetua" panose="02020502060401020303" pitchFamily="18" charset="0"/>
              </a:rPr>
              <a:t>}</a:t>
            </a:r>
            <a:endParaRPr lang="en-US" sz="2700" dirty="0">
              <a:latin typeface="Perpetua" panose="02020502060401020303" pitchFamily="18" charset="0"/>
            </a:endParaRP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102</a:t>
            </a:fld>
            <a:endParaRPr lang="en-IN"/>
          </a:p>
        </p:txBody>
      </p:sp>
    </p:spTree>
    <p:extLst>
      <p:ext uri="{BB962C8B-B14F-4D97-AF65-F5344CB8AC3E}">
        <p14:creationId xmlns:p14="http://schemas.microsoft.com/office/powerpoint/2010/main" val="2385948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45720"/>
            <a:ext cx="11628120" cy="6462395"/>
          </a:xfrm>
        </p:spPr>
        <p:txBody>
          <a:bodyPr>
            <a:noAutofit/>
          </a:bodyPr>
          <a:lstStyle/>
          <a:p>
            <a:pPr marL="0" indent="0" algn="just">
              <a:buNone/>
            </a:pPr>
            <a:r>
              <a:rPr lang="en-IN" b="1" dirty="0" err="1">
                <a:latin typeface="Perpetua" panose="02020502060401020303" pitchFamily="18" charset="0"/>
              </a:rPr>
              <a:t>FileWriter</a:t>
            </a:r>
            <a:endParaRPr lang="en-IN" b="1" dirty="0">
              <a:latin typeface="Perpetua" panose="02020502060401020303" pitchFamily="18" charset="0"/>
            </a:endParaRPr>
          </a:p>
          <a:p>
            <a:pPr marL="0" indent="0" algn="just">
              <a:buNone/>
            </a:pPr>
            <a:r>
              <a:rPr lang="en-US" b="1" dirty="0" err="1">
                <a:latin typeface="Perpetua" panose="02020502060401020303" pitchFamily="18" charset="0"/>
              </a:rPr>
              <a:t>FileWriter</a:t>
            </a:r>
            <a:r>
              <a:rPr lang="en-US" b="1" dirty="0">
                <a:latin typeface="Perpetua" panose="02020502060401020303" pitchFamily="18" charset="0"/>
              </a:rPr>
              <a:t> </a:t>
            </a:r>
            <a:r>
              <a:rPr lang="en-US" dirty="0">
                <a:latin typeface="Perpetua" panose="02020502060401020303" pitchFamily="18" charset="0"/>
              </a:rPr>
              <a:t>creates a </a:t>
            </a:r>
            <a:r>
              <a:rPr lang="en-US" b="1" dirty="0">
                <a:latin typeface="Perpetua" panose="02020502060401020303" pitchFamily="18" charset="0"/>
              </a:rPr>
              <a:t>Writer </a:t>
            </a:r>
            <a:r>
              <a:rPr lang="en-US" dirty="0">
                <a:latin typeface="Perpetua" panose="02020502060401020303" pitchFamily="18" charset="0"/>
              </a:rPr>
              <a:t>that you can use to write to a file. Its most commonly used </a:t>
            </a:r>
            <a:r>
              <a:rPr lang="en-IN" dirty="0">
                <a:latin typeface="Perpetua" panose="02020502060401020303" pitchFamily="18" charset="0"/>
              </a:rPr>
              <a:t>constructors are shown here:</a:t>
            </a:r>
          </a:p>
          <a:p>
            <a:pPr marL="0" indent="0" algn="just">
              <a:buNone/>
            </a:pPr>
            <a:endParaRPr lang="en-IN" dirty="0">
              <a:latin typeface="Perpetua" panose="02020502060401020303" pitchFamily="18" charset="0"/>
            </a:endParaRPr>
          </a:p>
          <a:p>
            <a:pPr marL="0" indent="0" algn="just">
              <a:buNone/>
            </a:pPr>
            <a:r>
              <a:rPr lang="en-IN" dirty="0" err="1">
                <a:latin typeface="Perpetua" panose="02020502060401020303" pitchFamily="18" charset="0"/>
              </a:rPr>
              <a:t>FileWriter</a:t>
            </a:r>
            <a:r>
              <a:rPr lang="en-IN" dirty="0">
                <a:latin typeface="Perpetua" panose="02020502060401020303" pitchFamily="18" charset="0"/>
              </a:rPr>
              <a:t>(String </a:t>
            </a:r>
            <a:r>
              <a:rPr lang="en-IN" i="1" dirty="0" err="1">
                <a:latin typeface="Perpetua" panose="02020502060401020303" pitchFamily="18" charset="0"/>
              </a:rPr>
              <a:t>filePath</a:t>
            </a:r>
            <a:r>
              <a:rPr lang="en-IN" dirty="0">
                <a:latin typeface="Perpetua" panose="02020502060401020303" pitchFamily="18" charset="0"/>
              </a:rPr>
              <a:t>)</a:t>
            </a:r>
          </a:p>
          <a:p>
            <a:pPr marL="0" indent="0" algn="just">
              <a:buNone/>
            </a:pPr>
            <a:r>
              <a:rPr lang="en-US" dirty="0" err="1">
                <a:latin typeface="Perpetua" panose="02020502060401020303" pitchFamily="18" charset="0"/>
              </a:rPr>
              <a:t>FileWriter</a:t>
            </a:r>
            <a:r>
              <a:rPr lang="en-US" dirty="0">
                <a:latin typeface="Perpetua" panose="02020502060401020303" pitchFamily="18" charset="0"/>
              </a:rPr>
              <a:t>(String </a:t>
            </a:r>
            <a:r>
              <a:rPr lang="en-US" i="1" dirty="0" err="1">
                <a:latin typeface="Perpetua" panose="02020502060401020303" pitchFamily="18" charset="0"/>
              </a:rPr>
              <a:t>filePath</a:t>
            </a:r>
            <a:r>
              <a:rPr lang="en-US" dirty="0">
                <a:latin typeface="Perpetua" panose="02020502060401020303" pitchFamily="18" charset="0"/>
              </a:rPr>
              <a:t>, </a:t>
            </a:r>
            <a:r>
              <a:rPr lang="en-US" dirty="0" err="1">
                <a:latin typeface="Perpetua" panose="02020502060401020303" pitchFamily="18" charset="0"/>
              </a:rPr>
              <a:t>boolean</a:t>
            </a:r>
            <a:r>
              <a:rPr lang="en-US" dirty="0">
                <a:latin typeface="Perpetua" panose="02020502060401020303" pitchFamily="18" charset="0"/>
              </a:rPr>
              <a:t> </a:t>
            </a:r>
            <a:r>
              <a:rPr lang="en-US" i="1" dirty="0">
                <a:latin typeface="Perpetua" panose="02020502060401020303" pitchFamily="18" charset="0"/>
              </a:rPr>
              <a:t>append</a:t>
            </a:r>
            <a:r>
              <a:rPr lang="en-US" dirty="0">
                <a:latin typeface="Perpetua" panose="02020502060401020303" pitchFamily="18" charset="0"/>
              </a:rPr>
              <a:t>)</a:t>
            </a:r>
          </a:p>
          <a:p>
            <a:pPr marL="0" indent="0" algn="just">
              <a:buNone/>
            </a:pPr>
            <a:r>
              <a:rPr lang="en-IN" dirty="0" err="1">
                <a:latin typeface="Perpetua" panose="02020502060401020303" pitchFamily="18" charset="0"/>
              </a:rPr>
              <a:t>FileWriter</a:t>
            </a:r>
            <a:r>
              <a:rPr lang="en-IN" dirty="0">
                <a:latin typeface="Perpetua" panose="02020502060401020303" pitchFamily="18" charset="0"/>
              </a:rPr>
              <a:t>(File </a:t>
            </a:r>
            <a:r>
              <a:rPr lang="en-IN" i="1" dirty="0" err="1">
                <a:latin typeface="Perpetua" panose="02020502060401020303" pitchFamily="18" charset="0"/>
              </a:rPr>
              <a:t>fileObj</a:t>
            </a:r>
            <a:r>
              <a:rPr lang="en-IN" dirty="0">
                <a:latin typeface="Perpetua" panose="02020502060401020303" pitchFamily="18" charset="0"/>
              </a:rPr>
              <a:t>)</a:t>
            </a:r>
          </a:p>
          <a:p>
            <a:pPr marL="0" indent="0" algn="just">
              <a:buNone/>
            </a:pPr>
            <a:r>
              <a:rPr lang="en-US" dirty="0" err="1">
                <a:latin typeface="Perpetua" panose="02020502060401020303" pitchFamily="18" charset="0"/>
              </a:rPr>
              <a:t>FileWriter</a:t>
            </a:r>
            <a:r>
              <a:rPr lang="en-US" dirty="0">
                <a:latin typeface="Perpetua" panose="02020502060401020303" pitchFamily="18" charset="0"/>
              </a:rPr>
              <a:t>(File </a:t>
            </a:r>
            <a:r>
              <a:rPr lang="en-US" i="1" dirty="0" err="1">
                <a:latin typeface="Perpetua" panose="02020502060401020303" pitchFamily="18" charset="0"/>
              </a:rPr>
              <a:t>fileObj</a:t>
            </a:r>
            <a:r>
              <a:rPr lang="en-US" dirty="0">
                <a:latin typeface="Perpetua" panose="02020502060401020303" pitchFamily="18" charset="0"/>
              </a:rPr>
              <a:t>, </a:t>
            </a:r>
            <a:r>
              <a:rPr lang="en-US" dirty="0" err="1">
                <a:latin typeface="Perpetua" panose="02020502060401020303" pitchFamily="18" charset="0"/>
              </a:rPr>
              <a:t>boolean</a:t>
            </a:r>
            <a:r>
              <a:rPr lang="en-US" dirty="0">
                <a:latin typeface="Perpetua" panose="02020502060401020303" pitchFamily="18" charset="0"/>
              </a:rPr>
              <a:t> </a:t>
            </a:r>
            <a:r>
              <a:rPr lang="en-US" i="1" dirty="0">
                <a:latin typeface="Perpetua" panose="02020502060401020303" pitchFamily="18" charset="0"/>
              </a:rPr>
              <a:t>append</a:t>
            </a:r>
            <a:r>
              <a:rPr lang="en-US" dirty="0">
                <a:latin typeface="Perpetua" panose="02020502060401020303" pitchFamily="18" charset="0"/>
              </a:rPr>
              <a:t>)</a:t>
            </a:r>
          </a:p>
          <a:p>
            <a:pPr marL="0" indent="0" algn="just">
              <a:buNone/>
            </a:pPr>
            <a:endParaRPr lang="en-US" dirty="0">
              <a:latin typeface="Perpetua" panose="02020502060401020303" pitchFamily="18" charset="0"/>
            </a:endParaRPr>
          </a:p>
          <a:p>
            <a:pPr marL="0" indent="0" algn="just">
              <a:buNone/>
            </a:pPr>
            <a:r>
              <a:rPr lang="en-US" dirty="0">
                <a:latin typeface="Perpetua" panose="02020502060401020303" pitchFamily="18" charset="0"/>
              </a:rPr>
              <a:t>They can throw an </a:t>
            </a:r>
            <a:r>
              <a:rPr lang="en-US" b="1" dirty="0" err="1">
                <a:latin typeface="Perpetua" panose="02020502060401020303" pitchFamily="18" charset="0"/>
              </a:rPr>
              <a:t>IOException</a:t>
            </a:r>
            <a:r>
              <a:rPr lang="en-US" dirty="0">
                <a:latin typeface="Perpetua" panose="02020502060401020303" pitchFamily="18" charset="0"/>
              </a:rPr>
              <a:t>. Here, </a:t>
            </a:r>
            <a:r>
              <a:rPr lang="en-US" i="1" dirty="0" err="1">
                <a:latin typeface="Perpetua" panose="02020502060401020303" pitchFamily="18" charset="0"/>
              </a:rPr>
              <a:t>filePath</a:t>
            </a:r>
            <a:r>
              <a:rPr lang="en-US" i="1" dirty="0">
                <a:latin typeface="Perpetua" panose="02020502060401020303" pitchFamily="18" charset="0"/>
              </a:rPr>
              <a:t> </a:t>
            </a:r>
            <a:r>
              <a:rPr lang="en-US" dirty="0">
                <a:latin typeface="Perpetua" panose="02020502060401020303" pitchFamily="18" charset="0"/>
              </a:rPr>
              <a:t>is the full path name of a file, and </a:t>
            </a:r>
            <a:r>
              <a:rPr lang="en-US" i="1" dirty="0" err="1">
                <a:latin typeface="Perpetua" panose="02020502060401020303" pitchFamily="18" charset="0"/>
              </a:rPr>
              <a:t>fileObj</a:t>
            </a:r>
            <a:r>
              <a:rPr lang="en-US" i="1" dirty="0">
                <a:latin typeface="Perpetua" panose="02020502060401020303" pitchFamily="18" charset="0"/>
              </a:rPr>
              <a:t> </a:t>
            </a:r>
            <a:r>
              <a:rPr lang="en-US" dirty="0">
                <a:latin typeface="Perpetua" panose="02020502060401020303" pitchFamily="18" charset="0"/>
              </a:rPr>
              <a:t>is a </a:t>
            </a:r>
            <a:r>
              <a:rPr lang="en-US" b="1" dirty="0">
                <a:latin typeface="Perpetua" panose="02020502060401020303" pitchFamily="18" charset="0"/>
              </a:rPr>
              <a:t>File </a:t>
            </a:r>
            <a:r>
              <a:rPr lang="en-US" dirty="0">
                <a:latin typeface="Perpetua" panose="02020502060401020303" pitchFamily="18" charset="0"/>
              </a:rPr>
              <a:t>object that describes the file. If </a:t>
            </a:r>
            <a:r>
              <a:rPr lang="en-US" i="1" dirty="0">
                <a:latin typeface="Perpetua" panose="02020502060401020303" pitchFamily="18" charset="0"/>
              </a:rPr>
              <a:t>append </a:t>
            </a:r>
            <a:r>
              <a:rPr lang="en-US" dirty="0">
                <a:latin typeface="Perpetua" panose="02020502060401020303" pitchFamily="18" charset="0"/>
              </a:rPr>
              <a:t>is </a:t>
            </a:r>
            <a:r>
              <a:rPr lang="en-US" b="1" dirty="0">
                <a:latin typeface="Perpetua" panose="02020502060401020303" pitchFamily="18" charset="0"/>
              </a:rPr>
              <a:t>true</a:t>
            </a:r>
            <a:r>
              <a:rPr lang="en-US" dirty="0">
                <a:latin typeface="Perpetua" panose="02020502060401020303" pitchFamily="18" charset="0"/>
              </a:rPr>
              <a:t>, then output is appended to the end of the file.</a:t>
            </a:r>
            <a:endParaRPr lang="en-US" sz="2700" dirty="0">
              <a:latin typeface="Perpetua" panose="02020502060401020303" pitchFamily="18" charset="0"/>
            </a:endParaRP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103</a:t>
            </a:fld>
            <a:endParaRPr lang="en-IN"/>
          </a:p>
        </p:txBody>
      </p:sp>
    </p:spTree>
    <p:extLst>
      <p:ext uri="{BB962C8B-B14F-4D97-AF65-F5344CB8AC3E}">
        <p14:creationId xmlns:p14="http://schemas.microsoft.com/office/powerpoint/2010/main" val="41628939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E205574-2BEB-4FB3-A281-277D43AC9986}"/>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F7475601-D558-493A-B07E-1AF34D75CBD6}"/>
              </a:ext>
            </a:extLst>
          </p:cNvPr>
          <p:cNvSpPr>
            <a:spLocks noGrp="1"/>
          </p:cNvSpPr>
          <p:nvPr>
            <p:ph type="sldNum" sz="quarter" idx="12"/>
          </p:nvPr>
        </p:nvSpPr>
        <p:spPr/>
        <p:txBody>
          <a:bodyPr/>
          <a:lstStyle/>
          <a:p>
            <a:fld id="{793898A2-4984-4649-A1D3-AF5BF365A1CE}" type="slidenum">
              <a:rPr lang="en-IN" smtClean="0"/>
              <a:t>104</a:t>
            </a:fld>
            <a:endParaRPr lang="en-IN"/>
          </a:p>
        </p:txBody>
      </p:sp>
      <p:sp>
        <p:nvSpPr>
          <p:cNvPr id="6" name="Rectangle 5">
            <a:extLst>
              <a:ext uri="{FF2B5EF4-FFF2-40B4-BE49-F238E27FC236}">
                <a16:creationId xmlns:a16="http://schemas.microsoft.com/office/drawing/2014/main" id="{7F9E8E05-F5BA-4E67-A53C-E791F754D291}"/>
              </a:ext>
            </a:extLst>
          </p:cNvPr>
          <p:cNvSpPr/>
          <p:nvPr/>
        </p:nvSpPr>
        <p:spPr>
          <a:xfrm>
            <a:off x="121920" y="136525"/>
            <a:ext cx="11597640" cy="4832092"/>
          </a:xfrm>
          <a:prstGeom prst="rect">
            <a:avLst/>
          </a:prstGeom>
        </p:spPr>
        <p:txBody>
          <a:bodyPr wrap="square">
            <a:spAutoFit/>
          </a:bodyPr>
          <a:lstStyle/>
          <a:p>
            <a:pPr algn="just" fontAlgn="base"/>
            <a:r>
              <a:rPr lang="en-US" sz="2800" b="1" dirty="0">
                <a:latin typeface="Perpetua" panose="02020502060401020303" pitchFamily="18" charset="0"/>
              </a:rPr>
              <a:t>Methods:</a:t>
            </a:r>
            <a:endParaRPr lang="en-US" sz="2800" dirty="0">
              <a:latin typeface="Perpetua" panose="02020502060401020303" pitchFamily="18" charset="0"/>
            </a:endParaRPr>
          </a:p>
          <a:p>
            <a:pPr algn="just" fontAlgn="base"/>
            <a:r>
              <a:rPr lang="en-US" sz="2800" b="1" dirty="0">
                <a:latin typeface="Perpetua" panose="02020502060401020303" pitchFamily="18" charset="0"/>
              </a:rPr>
              <a:t>public void write (int c) throws </a:t>
            </a:r>
            <a:r>
              <a:rPr lang="en-US" sz="2800" b="1" dirty="0" err="1">
                <a:latin typeface="Perpetua" panose="02020502060401020303" pitchFamily="18" charset="0"/>
              </a:rPr>
              <a:t>IOException</a:t>
            </a:r>
            <a:r>
              <a:rPr lang="en-US" sz="2800" b="1" dirty="0">
                <a:latin typeface="Perpetua" panose="02020502060401020303" pitchFamily="18" charset="0"/>
              </a:rPr>
              <a:t> –</a:t>
            </a:r>
            <a:r>
              <a:rPr lang="en-US" sz="2800" dirty="0">
                <a:latin typeface="Perpetua" panose="02020502060401020303" pitchFamily="18" charset="0"/>
              </a:rPr>
              <a:t> Writes a single character.</a:t>
            </a:r>
          </a:p>
          <a:p>
            <a:pPr algn="just" fontAlgn="base"/>
            <a:r>
              <a:rPr lang="en-US" sz="2800" b="1" dirty="0">
                <a:latin typeface="Perpetua" panose="02020502060401020303" pitchFamily="18" charset="0"/>
              </a:rPr>
              <a:t>public void write (char [] stir) throws </a:t>
            </a:r>
            <a:r>
              <a:rPr lang="en-US" sz="2800" b="1" dirty="0" err="1">
                <a:latin typeface="Perpetua" panose="02020502060401020303" pitchFamily="18" charset="0"/>
              </a:rPr>
              <a:t>IOException</a:t>
            </a:r>
            <a:r>
              <a:rPr lang="en-US" sz="2800" b="1" dirty="0">
                <a:latin typeface="Perpetua" panose="02020502060401020303" pitchFamily="18" charset="0"/>
              </a:rPr>
              <a:t> –</a:t>
            </a:r>
            <a:r>
              <a:rPr lang="en-US" sz="2800" dirty="0">
                <a:latin typeface="Perpetua" panose="02020502060401020303" pitchFamily="18" charset="0"/>
              </a:rPr>
              <a:t> Writes an array of characters.</a:t>
            </a:r>
          </a:p>
          <a:p>
            <a:pPr algn="just" fontAlgn="base"/>
            <a:r>
              <a:rPr lang="en-US" sz="2800" b="1" dirty="0">
                <a:latin typeface="Perpetua" panose="02020502060401020303" pitchFamily="18" charset="0"/>
              </a:rPr>
              <a:t>public void write(String str)throws </a:t>
            </a:r>
            <a:r>
              <a:rPr lang="en-US" sz="2800" b="1" dirty="0" err="1">
                <a:latin typeface="Perpetua" panose="02020502060401020303" pitchFamily="18" charset="0"/>
              </a:rPr>
              <a:t>IOException</a:t>
            </a:r>
            <a:r>
              <a:rPr lang="en-US" sz="2800" b="1" dirty="0">
                <a:latin typeface="Perpetua" panose="02020502060401020303" pitchFamily="18" charset="0"/>
              </a:rPr>
              <a:t> –</a:t>
            </a:r>
            <a:r>
              <a:rPr lang="en-US" sz="2800" dirty="0">
                <a:latin typeface="Perpetua" panose="02020502060401020303" pitchFamily="18" charset="0"/>
              </a:rPr>
              <a:t> Writes a string.</a:t>
            </a:r>
          </a:p>
          <a:p>
            <a:pPr algn="just" fontAlgn="base"/>
            <a:r>
              <a:rPr lang="en-US" sz="2800" b="1" dirty="0">
                <a:latin typeface="Perpetua" panose="02020502060401020303" pitchFamily="18" charset="0"/>
              </a:rPr>
              <a:t>public void write(String </a:t>
            </a:r>
            <a:r>
              <a:rPr lang="en-US" sz="2800" b="1" dirty="0" err="1">
                <a:latin typeface="Perpetua" panose="02020502060401020303" pitchFamily="18" charset="0"/>
              </a:rPr>
              <a:t>str,int</a:t>
            </a:r>
            <a:r>
              <a:rPr lang="en-US" sz="2800" b="1" dirty="0">
                <a:latin typeface="Perpetua" panose="02020502060401020303" pitchFamily="18" charset="0"/>
              </a:rPr>
              <a:t> </a:t>
            </a:r>
            <a:r>
              <a:rPr lang="en-US" sz="2800" b="1" dirty="0" err="1">
                <a:latin typeface="Perpetua" panose="02020502060401020303" pitchFamily="18" charset="0"/>
              </a:rPr>
              <a:t>off,int</a:t>
            </a:r>
            <a:r>
              <a:rPr lang="en-US" sz="2800" b="1" dirty="0">
                <a:latin typeface="Perpetua" panose="02020502060401020303" pitchFamily="18" charset="0"/>
              </a:rPr>
              <a:t> </a:t>
            </a:r>
            <a:r>
              <a:rPr lang="en-US" sz="2800" b="1" dirty="0" err="1">
                <a:latin typeface="Perpetua" panose="02020502060401020303" pitchFamily="18" charset="0"/>
              </a:rPr>
              <a:t>len</a:t>
            </a:r>
            <a:r>
              <a:rPr lang="en-US" sz="2800" b="1" dirty="0">
                <a:latin typeface="Perpetua" panose="02020502060401020303" pitchFamily="18" charset="0"/>
              </a:rPr>
              <a:t>)throws </a:t>
            </a:r>
            <a:r>
              <a:rPr lang="en-US" sz="2800" b="1" dirty="0" err="1">
                <a:latin typeface="Perpetua" panose="02020502060401020303" pitchFamily="18" charset="0"/>
              </a:rPr>
              <a:t>IOException</a:t>
            </a:r>
            <a:r>
              <a:rPr lang="en-US" sz="2800" b="1" dirty="0">
                <a:latin typeface="Perpetua" panose="02020502060401020303" pitchFamily="18" charset="0"/>
              </a:rPr>
              <a:t> –</a:t>
            </a:r>
            <a:r>
              <a:rPr lang="en-US" sz="2800" dirty="0">
                <a:latin typeface="Perpetua" panose="02020502060401020303" pitchFamily="18" charset="0"/>
              </a:rPr>
              <a:t> Writes a portion of a string. Here off is offset from which to start writing characters and </a:t>
            </a:r>
            <a:r>
              <a:rPr lang="en-US" sz="2800" dirty="0" err="1">
                <a:latin typeface="Perpetua" panose="02020502060401020303" pitchFamily="18" charset="0"/>
              </a:rPr>
              <a:t>len</a:t>
            </a:r>
            <a:r>
              <a:rPr lang="en-US" sz="2800" dirty="0">
                <a:latin typeface="Perpetua" panose="02020502060401020303" pitchFamily="18" charset="0"/>
              </a:rPr>
              <a:t> is number of character to write.</a:t>
            </a:r>
          </a:p>
          <a:p>
            <a:pPr algn="just" fontAlgn="base"/>
            <a:r>
              <a:rPr lang="en-US" sz="2800" b="1" dirty="0">
                <a:latin typeface="Perpetua" panose="02020502060401020303" pitchFamily="18" charset="0"/>
              </a:rPr>
              <a:t>public void flush() throws </a:t>
            </a:r>
            <a:r>
              <a:rPr lang="en-US" sz="2800" b="1" dirty="0" err="1">
                <a:latin typeface="Perpetua" panose="02020502060401020303" pitchFamily="18" charset="0"/>
              </a:rPr>
              <a:t>IOException</a:t>
            </a:r>
            <a:r>
              <a:rPr lang="en-US" sz="2800" dirty="0">
                <a:latin typeface="Perpetua" panose="02020502060401020303" pitchFamily="18" charset="0"/>
              </a:rPr>
              <a:t> flushes the stream</a:t>
            </a:r>
          </a:p>
          <a:p>
            <a:pPr algn="just" fontAlgn="base"/>
            <a:r>
              <a:rPr lang="en-US" sz="2800" b="1" dirty="0">
                <a:latin typeface="Perpetua" panose="02020502060401020303" pitchFamily="18" charset="0"/>
              </a:rPr>
              <a:t>public void close() throws </a:t>
            </a:r>
            <a:r>
              <a:rPr lang="en-US" sz="2800" b="1" dirty="0" err="1">
                <a:latin typeface="Perpetua" panose="02020502060401020303" pitchFamily="18" charset="0"/>
              </a:rPr>
              <a:t>IOException</a:t>
            </a:r>
            <a:r>
              <a:rPr lang="en-US" sz="2800" dirty="0">
                <a:latin typeface="Perpetua" panose="02020502060401020303" pitchFamily="18" charset="0"/>
              </a:rPr>
              <a:t> flushes the stream first and then closes the writer.</a:t>
            </a:r>
            <a:endParaRPr lang="en-US" sz="2800" b="0" i="0" dirty="0">
              <a:effectLst/>
              <a:latin typeface="Perpetua" panose="02020502060401020303" pitchFamily="18" charset="0"/>
            </a:endParaRPr>
          </a:p>
        </p:txBody>
      </p:sp>
    </p:spTree>
    <p:extLst>
      <p:ext uri="{BB962C8B-B14F-4D97-AF65-F5344CB8AC3E}">
        <p14:creationId xmlns:p14="http://schemas.microsoft.com/office/powerpoint/2010/main" val="24619806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45720"/>
            <a:ext cx="11628120" cy="6462395"/>
          </a:xfrm>
        </p:spPr>
        <p:txBody>
          <a:bodyPr>
            <a:noAutofit/>
          </a:bodyPr>
          <a:lstStyle/>
          <a:p>
            <a:pPr marL="0" indent="0">
              <a:spcBef>
                <a:spcPts val="0"/>
              </a:spcBef>
              <a:buNone/>
            </a:pPr>
            <a:r>
              <a:rPr lang="en-IN" dirty="0">
                <a:latin typeface="Perpetua" panose="02020502060401020303" pitchFamily="18" charset="0"/>
              </a:rPr>
              <a:t>import java.io.*;</a:t>
            </a:r>
          </a:p>
          <a:p>
            <a:pPr marL="0" indent="0">
              <a:spcBef>
                <a:spcPts val="0"/>
              </a:spcBef>
              <a:buNone/>
            </a:pPr>
            <a:r>
              <a:rPr lang="en-IN" dirty="0">
                <a:latin typeface="Perpetua" panose="02020502060401020303" pitchFamily="18" charset="0"/>
              </a:rPr>
              <a:t>class </a:t>
            </a:r>
            <a:r>
              <a:rPr lang="en-IN" dirty="0" err="1">
                <a:latin typeface="Perpetua" panose="02020502060401020303" pitchFamily="18" charset="0"/>
              </a:rPr>
              <a:t>FileWriterDemo</a:t>
            </a: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a:t>
            </a:r>
          </a:p>
          <a:p>
            <a:pPr marL="0" indent="0">
              <a:spcBef>
                <a:spcPts val="0"/>
              </a:spcBef>
              <a:buNone/>
            </a:pPr>
            <a:r>
              <a:rPr lang="en-US" dirty="0">
                <a:latin typeface="Perpetua" panose="02020502060401020303" pitchFamily="18" charset="0"/>
              </a:rPr>
              <a:t>	public static void main(String </a:t>
            </a:r>
            <a:r>
              <a:rPr lang="en-US" dirty="0" err="1">
                <a:latin typeface="Perpetua" panose="02020502060401020303" pitchFamily="18" charset="0"/>
              </a:rPr>
              <a:t>args</a:t>
            </a:r>
            <a:r>
              <a:rPr lang="en-US" dirty="0">
                <a:latin typeface="Perpetua" panose="02020502060401020303" pitchFamily="18" charset="0"/>
              </a:rPr>
              <a:t>[]) throws </a:t>
            </a:r>
            <a:r>
              <a:rPr lang="en-US" dirty="0" err="1">
                <a:latin typeface="Perpetua" panose="02020502060401020303" pitchFamily="18" charset="0"/>
              </a:rPr>
              <a:t>IOException</a:t>
            </a:r>
            <a:r>
              <a:rPr lang="en-US" dirty="0">
                <a:latin typeface="Perpetua" panose="02020502060401020303" pitchFamily="18" charset="0"/>
              </a:rPr>
              <a:t> </a:t>
            </a:r>
          </a:p>
          <a:p>
            <a:pPr marL="0" indent="0">
              <a:spcBef>
                <a:spcPts val="0"/>
              </a:spcBef>
              <a:buNone/>
            </a:pPr>
            <a:r>
              <a:rPr lang="en-US" dirty="0">
                <a:latin typeface="Perpetua" panose="02020502060401020303" pitchFamily="18" charset="0"/>
              </a:rPr>
              <a:t>	{</a:t>
            </a:r>
          </a:p>
          <a:p>
            <a:pPr marL="0" indent="0">
              <a:spcBef>
                <a:spcPts val="0"/>
              </a:spcBef>
              <a:buNone/>
            </a:pPr>
            <a:r>
              <a:rPr lang="en-US" dirty="0">
                <a:latin typeface="Perpetua" panose="02020502060401020303" pitchFamily="18" charset="0"/>
              </a:rPr>
              <a:t>		String source = "Now is the time for all good men\n"</a:t>
            </a:r>
          </a:p>
          <a:p>
            <a:pPr marL="0" indent="0">
              <a:spcBef>
                <a:spcPts val="0"/>
              </a:spcBef>
              <a:buNone/>
            </a:pPr>
            <a:r>
              <a:rPr lang="en-US" dirty="0">
                <a:latin typeface="Perpetua" panose="02020502060401020303" pitchFamily="18" charset="0"/>
              </a:rPr>
              <a:t>		+ " to come to the aid of their country\n"</a:t>
            </a:r>
          </a:p>
          <a:p>
            <a:pPr marL="0" indent="0">
              <a:spcBef>
                <a:spcPts val="0"/>
              </a:spcBef>
              <a:buNone/>
            </a:pPr>
            <a:r>
              <a:rPr lang="en-US" dirty="0">
                <a:latin typeface="Perpetua" panose="02020502060401020303" pitchFamily="18" charset="0"/>
              </a:rPr>
              <a:t>		+ " and pay their due taxes.";</a:t>
            </a:r>
          </a:p>
          <a:p>
            <a:pPr marL="0" indent="0">
              <a:spcBef>
                <a:spcPts val="0"/>
              </a:spcBef>
              <a:buNone/>
            </a:pPr>
            <a:r>
              <a:rPr lang="en-US" dirty="0">
                <a:latin typeface="Perpetua" panose="02020502060401020303" pitchFamily="18" charset="0"/>
              </a:rPr>
              <a:t>		char buffer[] = new char[</a:t>
            </a:r>
            <a:r>
              <a:rPr lang="en-US" dirty="0" err="1">
                <a:latin typeface="Perpetua" panose="02020502060401020303" pitchFamily="18" charset="0"/>
              </a:rPr>
              <a:t>source.length</a:t>
            </a:r>
            <a:r>
              <a:rPr lang="en-US" dirty="0">
                <a:latin typeface="Perpetua" panose="02020502060401020303" pitchFamily="18" charset="0"/>
              </a:rPr>
              <a:t>()];</a:t>
            </a:r>
          </a:p>
          <a:p>
            <a:pPr marL="0" indent="0">
              <a:spcBef>
                <a:spcPts val="0"/>
              </a:spcBef>
              <a:buNone/>
            </a:pPr>
            <a:r>
              <a:rPr lang="en-US" dirty="0">
                <a:latin typeface="Perpetua" panose="02020502060401020303" pitchFamily="18" charset="0"/>
              </a:rPr>
              <a:t>		</a:t>
            </a:r>
            <a:r>
              <a:rPr lang="en-US" dirty="0" err="1">
                <a:latin typeface="Perpetua" panose="02020502060401020303" pitchFamily="18" charset="0"/>
              </a:rPr>
              <a:t>source.getChars</a:t>
            </a:r>
            <a:r>
              <a:rPr lang="en-US" dirty="0">
                <a:latin typeface="Perpetua" panose="02020502060401020303" pitchFamily="18" charset="0"/>
              </a:rPr>
              <a:t>(0, </a:t>
            </a:r>
            <a:r>
              <a:rPr lang="en-US" dirty="0" err="1">
                <a:latin typeface="Perpetua" panose="02020502060401020303" pitchFamily="18" charset="0"/>
              </a:rPr>
              <a:t>source.length</a:t>
            </a:r>
            <a:r>
              <a:rPr lang="en-US" dirty="0">
                <a:latin typeface="Perpetua" panose="02020502060401020303" pitchFamily="18" charset="0"/>
              </a:rPr>
              <a:t>(), buffer, 0);</a:t>
            </a:r>
          </a:p>
          <a:p>
            <a:pPr marL="0" indent="0">
              <a:spcBef>
                <a:spcPts val="0"/>
              </a:spcBef>
              <a:buNone/>
            </a:pPr>
            <a:r>
              <a:rPr lang="en-US" dirty="0">
                <a:latin typeface="Perpetua" panose="02020502060401020303" pitchFamily="18" charset="0"/>
              </a:rPr>
              <a:t>		</a:t>
            </a:r>
            <a:r>
              <a:rPr lang="en-US" dirty="0" err="1">
                <a:latin typeface="Perpetua" panose="02020502060401020303" pitchFamily="18" charset="0"/>
              </a:rPr>
              <a:t>FileWriter</a:t>
            </a:r>
            <a:r>
              <a:rPr lang="en-US" dirty="0">
                <a:latin typeface="Perpetua" panose="02020502060401020303" pitchFamily="18" charset="0"/>
              </a:rPr>
              <a:t> f0 = new </a:t>
            </a:r>
            <a:r>
              <a:rPr lang="en-US" dirty="0" err="1">
                <a:latin typeface="Perpetua" panose="02020502060401020303" pitchFamily="18" charset="0"/>
              </a:rPr>
              <a:t>FileWriter</a:t>
            </a:r>
            <a:r>
              <a:rPr lang="en-US" dirty="0">
                <a:latin typeface="Perpetua" panose="02020502060401020303" pitchFamily="18" charset="0"/>
              </a:rPr>
              <a:t>("file1.txt");</a:t>
            </a:r>
          </a:p>
          <a:p>
            <a:pPr marL="0" indent="0">
              <a:spcBef>
                <a:spcPts val="0"/>
              </a:spcBef>
              <a:buNone/>
            </a:pPr>
            <a:r>
              <a:rPr lang="en-IN" dirty="0">
                <a:latin typeface="Perpetua" panose="02020502060401020303" pitchFamily="18" charset="0"/>
              </a:rPr>
              <a:t>		for (int </a:t>
            </a:r>
            <a:r>
              <a:rPr lang="en-IN" dirty="0" err="1">
                <a:latin typeface="Perpetua" panose="02020502060401020303" pitchFamily="18" charset="0"/>
              </a:rPr>
              <a:t>i</a:t>
            </a:r>
            <a:r>
              <a:rPr lang="en-IN" dirty="0">
                <a:latin typeface="Perpetua" panose="02020502060401020303" pitchFamily="18" charset="0"/>
              </a:rPr>
              <a:t>=0; </a:t>
            </a:r>
            <a:r>
              <a:rPr lang="en-IN" dirty="0" err="1">
                <a:latin typeface="Perpetua" panose="02020502060401020303" pitchFamily="18" charset="0"/>
              </a:rPr>
              <a:t>i</a:t>
            </a:r>
            <a:r>
              <a:rPr lang="en-IN" dirty="0">
                <a:latin typeface="Perpetua" panose="02020502060401020303" pitchFamily="18" charset="0"/>
              </a:rPr>
              <a:t> &lt; </a:t>
            </a:r>
            <a:r>
              <a:rPr lang="en-IN" dirty="0" err="1">
                <a:latin typeface="Perpetua" panose="02020502060401020303" pitchFamily="18" charset="0"/>
              </a:rPr>
              <a:t>buffer.length</a:t>
            </a:r>
            <a:r>
              <a:rPr lang="en-IN" dirty="0">
                <a:latin typeface="Perpetua" panose="02020502060401020303" pitchFamily="18" charset="0"/>
              </a:rPr>
              <a:t>; </a:t>
            </a:r>
            <a:r>
              <a:rPr lang="en-IN" dirty="0" err="1">
                <a:latin typeface="Perpetua" panose="02020502060401020303" pitchFamily="18" charset="0"/>
              </a:rPr>
              <a:t>i</a:t>
            </a:r>
            <a:r>
              <a:rPr lang="en-IN" dirty="0">
                <a:latin typeface="Perpetua" panose="02020502060401020303" pitchFamily="18" charset="0"/>
              </a:rPr>
              <a:t> += 2) </a:t>
            </a:r>
          </a:p>
          <a:p>
            <a:pPr marL="0" indent="0">
              <a:spcBef>
                <a:spcPts val="0"/>
              </a:spcBef>
              <a:buNone/>
            </a:pP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f0.write(buffer[</a:t>
            </a:r>
            <a:r>
              <a:rPr lang="en-IN" dirty="0" err="1">
                <a:latin typeface="Perpetua" panose="02020502060401020303" pitchFamily="18" charset="0"/>
              </a:rPr>
              <a:t>i</a:t>
            </a:r>
            <a:r>
              <a:rPr lang="en-IN" dirty="0">
                <a:latin typeface="Perpetua" panose="02020502060401020303" pitchFamily="18" charset="0"/>
              </a:rPr>
              <a:t>]);</a:t>
            </a:r>
          </a:p>
          <a:p>
            <a:pPr marL="0" indent="0">
              <a:spcBef>
                <a:spcPts val="0"/>
              </a:spcBef>
              <a:buNone/>
            </a:pP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f0.close();</a:t>
            </a: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105</a:t>
            </a:fld>
            <a:endParaRPr lang="en-IN"/>
          </a:p>
        </p:txBody>
      </p:sp>
    </p:spTree>
    <p:extLst>
      <p:ext uri="{BB962C8B-B14F-4D97-AF65-F5344CB8AC3E}">
        <p14:creationId xmlns:p14="http://schemas.microsoft.com/office/powerpoint/2010/main" val="294691695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45720"/>
            <a:ext cx="11628120" cy="6462395"/>
          </a:xfrm>
        </p:spPr>
        <p:txBody>
          <a:bodyPr>
            <a:noAutofit/>
          </a:bodyPr>
          <a:lstStyle/>
          <a:p>
            <a:pPr marL="0" indent="0">
              <a:spcBef>
                <a:spcPts val="0"/>
              </a:spcBef>
              <a:buNone/>
            </a:pPr>
            <a:r>
              <a:rPr lang="en-US" dirty="0">
                <a:latin typeface="Perpetua" panose="02020502060401020303" pitchFamily="18" charset="0"/>
              </a:rPr>
              <a:t>		</a:t>
            </a:r>
            <a:r>
              <a:rPr lang="en-US" dirty="0" err="1">
                <a:latin typeface="Perpetua" panose="02020502060401020303" pitchFamily="18" charset="0"/>
              </a:rPr>
              <a:t>FileWriter</a:t>
            </a:r>
            <a:r>
              <a:rPr lang="en-US" dirty="0">
                <a:latin typeface="Perpetua" panose="02020502060401020303" pitchFamily="18" charset="0"/>
              </a:rPr>
              <a:t> f1 = new </a:t>
            </a:r>
            <a:r>
              <a:rPr lang="en-US" dirty="0" err="1">
                <a:latin typeface="Perpetua" panose="02020502060401020303" pitchFamily="18" charset="0"/>
              </a:rPr>
              <a:t>FileWriter</a:t>
            </a:r>
            <a:r>
              <a:rPr lang="en-US" dirty="0">
                <a:latin typeface="Perpetua" panose="02020502060401020303" pitchFamily="18" charset="0"/>
              </a:rPr>
              <a:t>("file2.txt");</a:t>
            </a:r>
          </a:p>
          <a:p>
            <a:pPr marL="0" indent="0">
              <a:spcBef>
                <a:spcPts val="0"/>
              </a:spcBef>
              <a:buNone/>
            </a:pPr>
            <a:r>
              <a:rPr lang="en-IN" dirty="0">
                <a:latin typeface="Perpetua" panose="02020502060401020303" pitchFamily="18" charset="0"/>
              </a:rPr>
              <a:t>		f1.write(buffer);</a:t>
            </a:r>
          </a:p>
          <a:p>
            <a:pPr marL="0" indent="0">
              <a:spcBef>
                <a:spcPts val="0"/>
              </a:spcBef>
              <a:buNone/>
            </a:pPr>
            <a:r>
              <a:rPr lang="en-IN" dirty="0">
                <a:latin typeface="Perpetua" panose="02020502060401020303" pitchFamily="18" charset="0"/>
              </a:rPr>
              <a:t>		f1.close();</a:t>
            </a:r>
          </a:p>
          <a:p>
            <a:pPr marL="0" indent="0">
              <a:spcBef>
                <a:spcPts val="0"/>
              </a:spcBef>
              <a:buNone/>
            </a:pPr>
            <a:r>
              <a:rPr lang="en-US" dirty="0">
                <a:latin typeface="Perpetua" panose="02020502060401020303" pitchFamily="18" charset="0"/>
              </a:rPr>
              <a:t>		</a:t>
            </a:r>
            <a:r>
              <a:rPr lang="en-US" dirty="0" err="1">
                <a:latin typeface="Perpetua" panose="02020502060401020303" pitchFamily="18" charset="0"/>
              </a:rPr>
              <a:t>FileWriter</a:t>
            </a:r>
            <a:r>
              <a:rPr lang="en-US" dirty="0">
                <a:latin typeface="Perpetua" panose="02020502060401020303" pitchFamily="18" charset="0"/>
              </a:rPr>
              <a:t> f2 = new </a:t>
            </a:r>
            <a:r>
              <a:rPr lang="en-US" dirty="0" err="1">
                <a:latin typeface="Perpetua" panose="02020502060401020303" pitchFamily="18" charset="0"/>
              </a:rPr>
              <a:t>FileWriter</a:t>
            </a:r>
            <a:r>
              <a:rPr lang="en-US" dirty="0">
                <a:latin typeface="Perpetua" panose="02020502060401020303" pitchFamily="18" charset="0"/>
              </a:rPr>
              <a:t>("file3.txt");</a:t>
            </a:r>
          </a:p>
          <a:p>
            <a:pPr marL="0" indent="0">
              <a:spcBef>
                <a:spcPts val="0"/>
              </a:spcBef>
              <a:buNone/>
            </a:pPr>
            <a:r>
              <a:rPr lang="en-US" dirty="0">
                <a:latin typeface="Perpetua" panose="02020502060401020303" pitchFamily="18" charset="0"/>
              </a:rPr>
              <a:t>		f2.write(</a:t>
            </a:r>
            <a:r>
              <a:rPr lang="en-US" dirty="0" err="1">
                <a:latin typeface="Perpetua" panose="02020502060401020303" pitchFamily="18" charset="0"/>
              </a:rPr>
              <a:t>buffer,buffer.length-buffer.length</a:t>
            </a:r>
            <a:r>
              <a:rPr lang="en-US" dirty="0">
                <a:latin typeface="Perpetua" panose="02020502060401020303" pitchFamily="18" charset="0"/>
              </a:rPr>
              <a:t>/4,buffer.length/4);</a:t>
            </a:r>
          </a:p>
          <a:p>
            <a:pPr marL="0" indent="0">
              <a:spcBef>
                <a:spcPts val="0"/>
              </a:spcBef>
              <a:buNone/>
            </a:pPr>
            <a:r>
              <a:rPr lang="en-IN" dirty="0">
                <a:latin typeface="Perpetua" panose="02020502060401020303" pitchFamily="18" charset="0"/>
              </a:rPr>
              <a:t>		f2.close();</a:t>
            </a:r>
          </a:p>
          <a:p>
            <a:pPr marL="0" indent="0">
              <a:spcBef>
                <a:spcPts val="0"/>
              </a:spcBef>
              <a:buNone/>
            </a:pP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a:t>
            </a:r>
            <a:endParaRPr lang="en-US" sz="2700" dirty="0">
              <a:latin typeface="Perpetua" panose="02020502060401020303" pitchFamily="18" charset="0"/>
            </a:endParaRP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106</a:t>
            </a:fld>
            <a:endParaRPr lang="en-IN"/>
          </a:p>
        </p:txBody>
      </p:sp>
    </p:spTree>
    <p:extLst>
      <p:ext uri="{BB962C8B-B14F-4D97-AF65-F5344CB8AC3E}">
        <p14:creationId xmlns:p14="http://schemas.microsoft.com/office/powerpoint/2010/main" val="5661543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45720"/>
            <a:ext cx="11628120" cy="6462395"/>
          </a:xfrm>
        </p:spPr>
        <p:txBody>
          <a:bodyPr>
            <a:noAutofit/>
          </a:bodyPr>
          <a:lstStyle/>
          <a:p>
            <a:pPr marL="0" indent="0">
              <a:spcBef>
                <a:spcPts val="0"/>
              </a:spcBef>
              <a:buNone/>
            </a:pPr>
            <a:r>
              <a:rPr lang="en-US" dirty="0">
                <a:latin typeface="Perpetua" panose="02020502060401020303" pitchFamily="18" charset="0"/>
              </a:rPr>
              <a:t>		</a:t>
            </a:r>
            <a:r>
              <a:rPr lang="en-US" dirty="0" err="1">
                <a:latin typeface="Perpetua" panose="02020502060401020303" pitchFamily="18" charset="0"/>
              </a:rPr>
              <a:t>FileWriter</a:t>
            </a:r>
            <a:r>
              <a:rPr lang="en-US" dirty="0">
                <a:latin typeface="Perpetua" panose="02020502060401020303" pitchFamily="18" charset="0"/>
              </a:rPr>
              <a:t> f1 = new </a:t>
            </a:r>
            <a:r>
              <a:rPr lang="en-US" dirty="0" err="1">
                <a:latin typeface="Perpetua" panose="02020502060401020303" pitchFamily="18" charset="0"/>
              </a:rPr>
              <a:t>FileWriter</a:t>
            </a:r>
            <a:r>
              <a:rPr lang="en-US" dirty="0">
                <a:latin typeface="Perpetua" panose="02020502060401020303" pitchFamily="18" charset="0"/>
              </a:rPr>
              <a:t>("file2.txt");</a:t>
            </a:r>
          </a:p>
          <a:p>
            <a:pPr marL="0" indent="0">
              <a:spcBef>
                <a:spcPts val="0"/>
              </a:spcBef>
              <a:buNone/>
            </a:pPr>
            <a:r>
              <a:rPr lang="en-IN" dirty="0">
                <a:latin typeface="Perpetua" panose="02020502060401020303" pitchFamily="18" charset="0"/>
              </a:rPr>
              <a:t>		f1.write(buffer);</a:t>
            </a:r>
          </a:p>
          <a:p>
            <a:pPr marL="0" indent="0">
              <a:spcBef>
                <a:spcPts val="0"/>
              </a:spcBef>
              <a:buNone/>
            </a:pPr>
            <a:r>
              <a:rPr lang="en-IN" dirty="0">
                <a:latin typeface="Perpetua" panose="02020502060401020303" pitchFamily="18" charset="0"/>
              </a:rPr>
              <a:t>		f1.close();</a:t>
            </a:r>
          </a:p>
          <a:p>
            <a:pPr marL="0" indent="0">
              <a:spcBef>
                <a:spcPts val="0"/>
              </a:spcBef>
              <a:buNone/>
            </a:pPr>
            <a:r>
              <a:rPr lang="en-US" dirty="0">
                <a:latin typeface="Perpetua" panose="02020502060401020303" pitchFamily="18" charset="0"/>
              </a:rPr>
              <a:t>		</a:t>
            </a:r>
            <a:r>
              <a:rPr lang="en-US" dirty="0" err="1">
                <a:latin typeface="Perpetua" panose="02020502060401020303" pitchFamily="18" charset="0"/>
              </a:rPr>
              <a:t>FileWriter</a:t>
            </a:r>
            <a:r>
              <a:rPr lang="en-US" dirty="0">
                <a:latin typeface="Perpetua" panose="02020502060401020303" pitchFamily="18" charset="0"/>
              </a:rPr>
              <a:t> f2 = new </a:t>
            </a:r>
            <a:r>
              <a:rPr lang="en-US" dirty="0" err="1">
                <a:latin typeface="Perpetua" panose="02020502060401020303" pitchFamily="18" charset="0"/>
              </a:rPr>
              <a:t>FileWriter</a:t>
            </a:r>
            <a:r>
              <a:rPr lang="en-US" dirty="0">
                <a:latin typeface="Perpetua" panose="02020502060401020303" pitchFamily="18" charset="0"/>
              </a:rPr>
              <a:t>("file3.txt");</a:t>
            </a:r>
          </a:p>
          <a:p>
            <a:pPr marL="0" indent="0">
              <a:spcBef>
                <a:spcPts val="0"/>
              </a:spcBef>
              <a:buNone/>
            </a:pPr>
            <a:r>
              <a:rPr lang="en-US" dirty="0">
                <a:latin typeface="Perpetua" panose="02020502060401020303" pitchFamily="18" charset="0"/>
              </a:rPr>
              <a:t>		f2.write(</a:t>
            </a:r>
            <a:r>
              <a:rPr lang="en-US" dirty="0" err="1">
                <a:latin typeface="Perpetua" panose="02020502060401020303" pitchFamily="18" charset="0"/>
              </a:rPr>
              <a:t>buffer,buffer.length-buffer.length</a:t>
            </a:r>
            <a:r>
              <a:rPr lang="en-US" dirty="0">
                <a:latin typeface="Perpetua" panose="02020502060401020303" pitchFamily="18" charset="0"/>
              </a:rPr>
              <a:t>/4,buffer.length/4);</a:t>
            </a:r>
          </a:p>
          <a:p>
            <a:pPr marL="0" indent="0">
              <a:spcBef>
                <a:spcPts val="0"/>
              </a:spcBef>
              <a:buNone/>
            </a:pPr>
            <a:r>
              <a:rPr lang="en-IN" dirty="0">
                <a:latin typeface="Perpetua" panose="02020502060401020303" pitchFamily="18" charset="0"/>
              </a:rPr>
              <a:t>		f2.close();</a:t>
            </a:r>
          </a:p>
          <a:p>
            <a:pPr marL="0" indent="0">
              <a:spcBef>
                <a:spcPts val="0"/>
              </a:spcBef>
              <a:buNone/>
            </a:pP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a:t>
            </a:r>
            <a:endParaRPr lang="en-US" sz="2700" dirty="0">
              <a:latin typeface="Perpetua" panose="02020502060401020303" pitchFamily="18" charset="0"/>
            </a:endParaRP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107</a:t>
            </a:fld>
            <a:endParaRPr lang="en-IN"/>
          </a:p>
        </p:txBody>
      </p:sp>
    </p:spTree>
    <p:extLst>
      <p:ext uri="{BB962C8B-B14F-4D97-AF65-F5344CB8AC3E}">
        <p14:creationId xmlns:p14="http://schemas.microsoft.com/office/powerpoint/2010/main" val="556544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2D290A-F56B-48C3-9572-3784489EBD95}"/>
              </a:ext>
            </a:extLst>
          </p:cNvPr>
          <p:cNvSpPr>
            <a:spLocks noGrp="1"/>
          </p:cNvSpPr>
          <p:nvPr>
            <p:ph idx="1"/>
          </p:nvPr>
        </p:nvSpPr>
        <p:spPr>
          <a:xfrm>
            <a:off x="243840" y="136525"/>
            <a:ext cx="11109960" cy="6040438"/>
          </a:xfrm>
        </p:spPr>
        <p:txBody>
          <a:bodyPr>
            <a:noAutofit/>
          </a:bodyPr>
          <a:lstStyle/>
          <a:p>
            <a:pPr marL="0" indent="0">
              <a:spcBef>
                <a:spcPts val="600"/>
              </a:spcBef>
              <a:buNone/>
            </a:pPr>
            <a:r>
              <a:rPr lang="en-US" sz="2400" b="1" dirty="0">
                <a:latin typeface="Perpetua" panose="02020502060401020303" pitchFamily="18" charset="0"/>
              </a:rPr>
              <a:t>Number of threads in below java program is</a:t>
            </a:r>
          </a:p>
          <a:p>
            <a:pPr marL="0" indent="0">
              <a:spcBef>
                <a:spcPts val="600"/>
              </a:spcBef>
              <a:buNone/>
            </a:pPr>
            <a:endParaRPr lang="en-US" sz="2400" dirty="0">
              <a:latin typeface="Perpetua" panose="02020502060401020303" pitchFamily="18" charset="0"/>
            </a:endParaRPr>
          </a:p>
          <a:p>
            <a:pPr marL="0" indent="0">
              <a:spcBef>
                <a:spcPts val="0"/>
              </a:spcBef>
              <a:buNone/>
            </a:pPr>
            <a:r>
              <a:rPr lang="en-US" dirty="0">
                <a:latin typeface="Perpetua" panose="02020502060401020303" pitchFamily="18" charset="0"/>
              </a:rPr>
              <a:t>public class </a:t>
            </a:r>
            <a:r>
              <a:rPr lang="en-US" dirty="0" err="1">
                <a:latin typeface="Perpetua" panose="02020502060401020303" pitchFamily="18" charset="0"/>
              </a:rPr>
              <a:t>ThreadExtended</a:t>
            </a:r>
            <a:r>
              <a:rPr lang="en-US" dirty="0">
                <a:latin typeface="Perpetua" panose="02020502060401020303" pitchFamily="18" charset="0"/>
              </a:rPr>
              <a:t> extends Thread </a:t>
            </a:r>
          </a:p>
          <a:p>
            <a:pPr marL="0" indent="0">
              <a:spcBef>
                <a:spcPts val="0"/>
              </a:spcBef>
              <a:buNone/>
            </a:pPr>
            <a:r>
              <a:rPr lang="en-US" dirty="0">
                <a:latin typeface="Perpetua" panose="02020502060401020303" pitchFamily="18" charset="0"/>
              </a:rPr>
              <a:t>{</a:t>
            </a:r>
          </a:p>
          <a:p>
            <a:pPr marL="0" indent="0">
              <a:spcBef>
                <a:spcPts val="0"/>
              </a:spcBef>
              <a:buNone/>
            </a:pPr>
            <a:r>
              <a:rPr lang="en-US" dirty="0">
                <a:latin typeface="Perpetua" panose="02020502060401020303" pitchFamily="18" charset="0"/>
              </a:rPr>
              <a:t>	public void run() </a:t>
            </a:r>
          </a:p>
          <a:p>
            <a:pPr marL="0" indent="0">
              <a:spcBef>
                <a:spcPts val="0"/>
              </a:spcBef>
              <a:buNone/>
            </a:pPr>
            <a:r>
              <a:rPr lang="en-US" dirty="0">
                <a:latin typeface="Perpetua" panose="02020502060401020303" pitchFamily="18" charset="0"/>
              </a:rPr>
              <a:t>            {</a:t>
            </a:r>
          </a:p>
          <a:p>
            <a:pPr marL="0" indent="0">
              <a:spcBef>
                <a:spcPts val="0"/>
              </a:spcBef>
              <a:buNone/>
            </a:pPr>
            <a:r>
              <a:rPr lang="en-US" dirty="0">
                <a:latin typeface="Perpetua" panose="02020502060401020303" pitchFamily="18" charset="0"/>
              </a:rPr>
              <a:t>		</a:t>
            </a:r>
            <a:r>
              <a:rPr lang="en-US" dirty="0" err="1">
                <a:latin typeface="Perpetua" panose="02020502060401020303" pitchFamily="18" charset="0"/>
              </a:rPr>
              <a:t>System.out.println</a:t>
            </a:r>
            <a:r>
              <a:rPr lang="en-US" dirty="0">
                <a:latin typeface="Perpetua" panose="02020502060401020303" pitchFamily="18" charset="0"/>
              </a:rPr>
              <a:t>("\</a:t>
            </a:r>
            <a:r>
              <a:rPr lang="en-US" dirty="0" err="1">
                <a:latin typeface="Perpetua" panose="02020502060401020303" pitchFamily="18" charset="0"/>
              </a:rPr>
              <a:t>nThread</a:t>
            </a:r>
            <a:r>
              <a:rPr lang="en-US" dirty="0">
                <a:latin typeface="Perpetua" panose="02020502060401020303" pitchFamily="18" charset="0"/>
              </a:rPr>
              <a:t> is running now\n");</a:t>
            </a:r>
          </a:p>
          <a:p>
            <a:pPr marL="0" indent="0">
              <a:spcBef>
                <a:spcPts val="0"/>
              </a:spcBef>
              <a:buNone/>
            </a:pPr>
            <a:r>
              <a:rPr lang="en-US" dirty="0">
                <a:latin typeface="Perpetua" panose="02020502060401020303" pitchFamily="18" charset="0"/>
              </a:rPr>
              <a:t>	}</a:t>
            </a:r>
          </a:p>
          <a:p>
            <a:pPr marL="0" indent="0">
              <a:spcBef>
                <a:spcPts val="0"/>
              </a:spcBef>
              <a:buNone/>
            </a:pPr>
            <a:endParaRPr lang="en-US" dirty="0">
              <a:latin typeface="Perpetua" panose="02020502060401020303" pitchFamily="18" charset="0"/>
            </a:endParaRPr>
          </a:p>
          <a:p>
            <a:pPr marL="0" indent="0">
              <a:spcBef>
                <a:spcPts val="0"/>
              </a:spcBef>
              <a:buNone/>
            </a:pPr>
            <a:r>
              <a:rPr lang="en-US" dirty="0">
                <a:latin typeface="Perpetua" panose="02020502060401020303" pitchFamily="18" charset="0"/>
              </a:rPr>
              <a:t>	public static void main(String[] </a:t>
            </a:r>
            <a:r>
              <a:rPr lang="en-US" dirty="0" err="1">
                <a:latin typeface="Perpetua" panose="02020502060401020303" pitchFamily="18" charset="0"/>
              </a:rPr>
              <a:t>args</a:t>
            </a:r>
            <a:r>
              <a:rPr lang="en-US" dirty="0">
                <a:latin typeface="Perpetua" panose="02020502060401020303" pitchFamily="18" charset="0"/>
              </a:rPr>
              <a:t>) </a:t>
            </a:r>
          </a:p>
          <a:p>
            <a:pPr marL="0" indent="0">
              <a:spcBef>
                <a:spcPts val="0"/>
              </a:spcBef>
              <a:buNone/>
            </a:pPr>
            <a:r>
              <a:rPr lang="en-US" dirty="0">
                <a:latin typeface="Perpetua" panose="02020502060401020303" pitchFamily="18" charset="0"/>
              </a:rPr>
              <a:t>            {</a:t>
            </a:r>
          </a:p>
          <a:p>
            <a:pPr marL="0" indent="0">
              <a:spcBef>
                <a:spcPts val="0"/>
              </a:spcBef>
              <a:buNone/>
            </a:pPr>
            <a:endParaRPr lang="en-US" dirty="0">
              <a:latin typeface="Perpetua" panose="02020502060401020303" pitchFamily="18" charset="0"/>
            </a:endParaRPr>
          </a:p>
          <a:p>
            <a:pPr marL="0" indent="0">
              <a:spcBef>
                <a:spcPts val="0"/>
              </a:spcBef>
              <a:buNone/>
            </a:pPr>
            <a:r>
              <a:rPr lang="en-US" dirty="0">
                <a:latin typeface="Perpetua" panose="02020502060401020303" pitchFamily="18" charset="0"/>
              </a:rPr>
              <a:t>		</a:t>
            </a:r>
            <a:r>
              <a:rPr lang="en-US" dirty="0" err="1">
                <a:latin typeface="Perpetua" panose="02020502060401020303" pitchFamily="18" charset="0"/>
              </a:rPr>
              <a:t>ThreadExtended</a:t>
            </a:r>
            <a:r>
              <a:rPr lang="en-US" dirty="0">
                <a:latin typeface="Perpetua" panose="02020502060401020303" pitchFamily="18" charset="0"/>
              </a:rPr>
              <a:t> </a:t>
            </a:r>
            <a:r>
              <a:rPr lang="en-US" dirty="0" err="1">
                <a:latin typeface="Perpetua" panose="02020502060401020303" pitchFamily="18" charset="0"/>
              </a:rPr>
              <a:t>threadE</a:t>
            </a:r>
            <a:r>
              <a:rPr lang="en-US" dirty="0">
                <a:latin typeface="Perpetua" panose="02020502060401020303" pitchFamily="18" charset="0"/>
              </a:rPr>
              <a:t> = new </a:t>
            </a:r>
            <a:r>
              <a:rPr lang="en-US" dirty="0" err="1">
                <a:latin typeface="Perpetua" panose="02020502060401020303" pitchFamily="18" charset="0"/>
              </a:rPr>
              <a:t>ThreadExtended</a:t>
            </a:r>
            <a:r>
              <a:rPr lang="en-US" dirty="0">
                <a:latin typeface="Perpetua" panose="02020502060401020303" pitchFamily="18" charset="0"/>
              </a:rPr>
              <a:t>();</a:t>
            </a:r>
          </a:p>
          <a:p>
            <a:pPr marL="0" indent="0">
              <a:spcBef>
                <a:spcPts val="0"/>
              </a:spcBef>
              <a:buNone/>
            </a:pPr>
            <a:endParaRPr lang="en-US" dirty="0">
              <a:latin typeface="Perpetua" panose="02020502060401020303" pitchFamily="18" charset="0"/>
            </a:endParaRPr>
          </a:p>
          <a:p>
            <a:pPr marL="0" indent="0">
              <a:spcBef>
                <a:spcPts val="0"/>
              </a:spcBef>
              <a:buNone/>
            </a:pPr>
            <a:r>
              <a:rPr lang="en-US" dirty="0">
                <a:latin typeface="Perpetua" panose="02020502060401020303" pitchFamily="18" charset="0"/>
              </a:rPr>
              <a:t>		</a:t>
            </a:r>
            <a:r>
              <a:rPr lang="en-US" dirty="0" err="1">
                <a:latin typeface="Perpetua" panose="02020502060401020303" pitchFamily="18" charset="0"/>
              </a:rPr>
              <a:t>threadE.start</a:t>
            </a:r>
            <a:r>
              <a:rPr lang="en-US" dirty="0">
                <a:latin typeface="Perpetua" panose="02020502060401020303" pitchFamily="18" charset="0"/>
              </a:rPr>
              <a:t>();</a:t>
            </a:r>
          </a:p>
          <a:p>
            <a:pPr marL="0" indent="0">
              <a:spcBef>
                <a:spcPts val="0"/>
              </a:spcBef>
              <a:buNone/>
            </a:pPr>
            <a:r>
              <a:rPr lang="en-US" dirty="0">
                <a:latin typeface="Perpetua" panose="02020502060401020303" pitchFamily="18" charset="0"/>
              </a:rPr>
              <a:t>	}</a:t>
            </a:r>
          </a:p>
          <a:p>
            <a:pPr marL="0" indent="0">
              <a:spcBef>
                <a:spcPts val="0"/>
              </a:spcBef>
              <a:buNone/>
            </a:pPr>
            <a:r>
              <a:rPr lang="en-US" dirty="0">
                <a:latin typeface="Perpetua" panose="02020502060401020303" pitchFamily="18" charset="0"/>
              </a:rPr>
              <a:t>}</a:t>
            </a: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ECD21994-8A47-4223-BFF2-BD59910DA03C}"/>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61DEFB67-A943-4AB5-B972-BE5A6D80B7FC}"/>
              </a:ext>
            </a:extLst>
          </p:cNvPr>
          <p:cNvSpPr>
            <a:spLocks noGrp="1"/>
          </p:cNvSpPr>
          <p:nvPr>
            <p:ph type="sldNum" sz="quarter" idx="12"/>
          </p:nvPr>
        </p:nvSpPr>
        <p:spPr/>
        <p:txBody>
          <a:bodyPr/>
          <a:lstStyle/>
          <a:p>
            <a:fld id="{793898A2-4984-4649-A1D3-AF5BF365A1CE}" type="slidenum">
              <a:rPr lang="en-IN" smtClean="0"/>
              <a:t>108</a:t>
            </a:fld>
            <a:endParaRPr lang="en-IN"/>
          </a:p>
        </p:txBody>
      </p:sp>
    </p:spTree>
    <p:extLst>
      <p:ext uri="{BB962C8B-B14F-4D97-AF65-F5344CB8AC3E}">
        <p14:creationId xmlns:p14="http://schemas.microsoft.com/office/powerpoint/2010/main" val="18783623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2D290A-F56B-48C3-9572-3784489EBD95}"/>
              </a:ext>
            </a:extLst>
          </p:cNvPr>
          <p:cNvSpPr>
            <a:spLocks noGrp="1"/>
          </p:cNvSpPr>
          <p:nvPr>
            <p:ph idx="1"/>
          </p:nvPr>
        </p:nvSpPr>
        <p:spPr>
          <a:xfrm>
            <a:off x="243840" y="136525"/>
            <a:ext cx="11109960" cy="6040438"/>
          </a:xfrm>
        </p:spPr>
        <p:txBody>
          <a:bodyPr>
            <a:noAutofit/>
          </a:bodyPr>
          <a:lstStyle/>
          <a:p>
            <a:pPr marL="0" indent="0">
              <a:spcBef>
                <a:spcPts val="0"/>
              </a:spcBef>
              <a:buNone/>
            </a:pPr>
            <a:r>
              <a:rPr lang="en-US" b="1" dirty="0"/>
              <a:t>What will be the order of output of the program?</a:t>
            </a:r>
          </a:p>
          <a:p>
            <a:pPr marL="0" indent="0">
              <a:spcBef>
                <a:spcPts val="0"/>
              </a:spcBef>
              <a:buNone/>
            </a:pPr>
            <a:r>
              <a:rPr lang="en-IN" dirty="0">
                <a:latin typeface="Perpetua" panose="02020502060401020303" pitchFamily="18" charset="0"/>
              </a:rPr>
              <a:t>class Test extends Thread </a:t>
            </a:r>
          </a:p>
          <a:p>
            <a:pPr marL="0" indent="0">
              <a:spcBef>
                <a:spcPts val="0"/>
              </a:spcBef>
              <a:buNone/>
            </a:pP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public void run() </a:t>
            </a:r>
          </a:p>
          <a:p>
            <a:pPr marL="0" indent="0">
              <a:spcBef>
                <a:spcPts val="0"/>
              </a:spcBef>
              <a:buNone/>
            </a:pPr>
            <a:r>
              <a:rPr lang="en-IN" dirty="0">
                <a:latin typeface="Perpetua" panose="02020502060401020303" pitchFamily="18" charset="0"/>
              </a:rPr>
              <a:t>    { </a:t>
            </a:r>
          </a:p>
          <a:p>
            <a:pPr marL="0" indent="0">
              <a:spcBef>
                <a:spcPts val="0"/>
              </a:spcBef>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("Run"); </a:t>
            </a:r>
          </a:p>
          <a:p>
            <a:pPr marL="0" indent="0">
              <a:spcBef>
                <a:spcPts val="0"/>
              </a:spcBef>
              <a:buNone/>
            </a:pPr>
            <a:r>
              <a:rPr lang="en-IN" dirty="0">
                <a:latin typeface="Perpetua" panose="02020502060401020303" pitchFamily="18" charset="0"/>
              </a:rPr>
              <a:t>    } </a:t>
            </a:r>
          </a:p>
          <a:p>
            <a:pPr marL="0" indent="0">
              <a:spcBef>
                <a:spcPts val="0"/>
              </a:spcBef>
              <a:buNone/>
            </a:pP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class </a:t>
            </a:r>
            <a:r>
              <a:rPr lang="en-IN" dirty="0" err="1">
                <a:latin typeface="Perpetua" panose="02020502060401020303" pitchFamily="18" charset="0"/>
              </a:rPr>
              <a:t>Myclass</a:t>
            </a: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public static void main(String[] </a:t>
            </a:r>
            <a:r>
              <a:rPr lang="en-IN" dirty="0" err="1">
                <a:latin typeface="Perpetua" panose="02020502060401020303" pitchFamily="18" charset="0"/>
              </a:rPr>
              <a:t>args</a:t>
            </a: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 </a:t>
            </a:r>
          </a:p>
          <a:p>
            <a:pPr marL="0" indent="0">
              <a:spcBef>
                <a:spcPts val="0"/>
              </a:spcBef>
              <a:buNone/>
            </a:pPr>
            <a:r>
              <a:rPr lang="en-IN" dirty="0">
                <a:latin typeface="Perpetua" panose="02020502060401020303" pitchFamily="18" charset="0"/>
              </a:rPr>
              <a:t>        		Test t = new Test(); </a:t>
            </a:r>
          </a:p>
          <a:p>
            <a:pPr marL="0" indent="0">
              <a:spcBef>
                <a:spcPts val="0"/>
              </a:spcBef>
              <a:buNone/>
            </a:pPr>
            <a:r>
              <a:rPr lang="en-IN" dirty="0">
                <a:latin typeface="Perpetua" panose="02020502060401020303" pitchFamily="18" charset="0"/>
              </a:rPr>
              <a:t>		</a:t>
            </a:r>
            <a:r>
              <a:rPr lang="en-IN" dirty="0" err="1">
                <a:latin typeface="Perpetua" panose="02020502060401020303" pitchFamily="18" charset="0"/>
              </a:rPr>
              <a:t>t.start</a:t>
            </a: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("Main"); </a:t>
            </a:r>
          </a:p>
          <a:p>
            <a:pPr marL="0" indent="0">
              <a:spcBef>
                <a:spcPts val="0"/>
              </a:spcBef>
              <a:buNone/>
            </a:pPr>
            <a:r>
              <a:rPr lang="en-IN" dirty="0">
                <a:latin typeface="Perpetua" panose="02020502060401020303" pitchFamily="18" charset="0"/>
              </a:rPr>
              <a:t>    	} </a:t>
            </a:r>
          </a:p>
          <a:p>
            <a:pPr marL="0" indent="0">
              <a:spcBef>
                <a:spcPts val="0"/>
              </a:spcBef>
              <a:buNone/>
            </a:pPr>
            <a:r>
              <a:rPr lang="en-IN" dirty="0">
                <a:latin typeface="Perpetua" panose="02020502060401020303" pitchFamily="18" charset="0"/>
              </a:rPr>
              <a:t>}</a:t>
            </a:r>
          </a:p>
        </p:txBody>
      </p:sp>
      <p:sp>
        <p:nvSpPr>
          <p:cNvPr id="4" name="Footer Placeholder 3">
            <a:extLst>
              <a:ext uri="{FF2B5EF4-FFF2-40B4-BE49-F238E27FC236}">
                <a16:creationId xmlns:a16="http://schemas.microsoft.com/office/drawing/2014/main" id="{ECD21994-8A47-4223-BFF2-BD59910DA03C}"/>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61DEFB67-A943-4AB5-B972-BE5A6D80B7FC}"/>
              </a:ext>
            </a:extLst>
          </p:cNvPr>
          <p:cNvSpPr>
            <a:spLocks noGrp="1"/>
          </p:cNvSpPr>
          <p:nvPr>
            <p:ph type="sldNum" sz="quarter" idx="12"/>
          </p:nvPr>
        </p:nvSpPr>
        <p:spPr/>
        <p:txBody>
          <a:bodyPr/>
          <a:lstStyle/>
          <a:p>
            <a:fld id="{793898A2-4984-4649-A1D3-AF5BF365A1CE}" type="slidenum">
              <a:rPr lang="en-IN" smtClean="0"/>
              <a:t>109</a:t>
            </a:fld>
            <a:endParaRPr lang="en-IN"/>
          </a:p>
        </p:txBody>
      </p:sp>
    </p:spTree>
    <p:extLst>
      <p:ext uri="{BB962C8B-B14F-4D97-AF65-F5344CB8AC3E}">
        <p14:creationId xmlns:p14="http://schemas.microsoft.com/office/powerpoint/2010/main" val="591669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798FC-FF49-4416-ACCE-50306E7F0DFF}"/>
              </a:ext>
            </a:extLst>
          </p:cNvPr>
          <p:cNvSpPr>
            <a:spLocks noGrp="1"/>
          </p:cNvSpPr>
          <p:nvPr>
            <p:ph idx="1"/>
          </p:nvPr>
        </p:nvSpPr>
        <p:spPr>
          <a:xfrm>
            <a:off x="259080" y="136525"/>
            <a:ext cx="11094720" cy="6040438"/>
          </a:xfrm>
        </p:spPr>
        <p:txBody>
          <a:bodyPr>
            <a:noAutofit/>
          </a:bodyPr>
          <a:lstStyle/>
          <a:p>
            <a:pPr marL="0" indent="0">
              <a:spcBef>
                <a:spcPts val="0"/>
              </a:spcBef>
              <a:buNone/>
            </a:pPr>
            <a:r>
              <a:rPr lang="en-IN" sz="2400" dirty="0">
                <a:latin typeface="Perpetua" panose="02020502060401020303" pitchFamily="18" charset="0"/>
              </a:rPr>
              <a:t>class </a:t>
            </a:r>
            <a:r>
              <a:rPr lang="en-IN" sz="2400" dirty="0" err="1">
                <a:latin typeface="Perpetua" panose="02020502060401020303" pitchFamily="18" charset="0"/>
              </a:rPr>
              <a:t>CurrentThreadDemo</a:t>
            </a: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a:t>
            </a:r>
          </a:p>
          <a:p>
            <a:pPr marL="0" indent="0">
              <a:spcBef>
                <a:spcPts val="0"/>
              </a:spcBef>
              <a:buNone/>
            </a:pPr>
            <a:r>
              <a:rPr lang="en-US" sz="2400" dirty="0">
                <a:latin typeface="Perpetua" panose="02020502060401020303" pitchFamily="18" charset="0"/>
              </a:rPr>
              <a:t>	public static void main(String </a:t>
            </a:r>
            <a:r>
              <a:rPr lang="en-US" sz="2400" dirty="0" err="1">
                <a:latin typeface="Perpetua" panose="02020502060401020303" pitchFamily="18" charset="0"/>
              </a:rPr>
              <a:t>args</a:t>
            </a:r>
            <a:r>
              <a:rPr lang="en-US" sz="2400" dirty="0">
                <a:latin typeface="Perpetua" panose="02020502060401020303" pitchFamily="18" charset="0"/>
              </a:rPr>
              <a:t>[]) </a:t>
            </a:r>
          </a:p>
          <a:p>
            <a:pPr marL="0" indent="0">
              <a:spcBef>
                <a:spcPts val="0"/>
              </a:spcBef>
              <a:buNone/>
            </a:pPr>
            <a:r>
              <a:rPr lang="en-US"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Thread t = </a:t>
            </a:r>
            <a:r>
              <a:rPr lang="en-IN" sz="2400" dirty="0" err="1">
                <a:latin typeface="Perpetua" panose="02020502060401020303" pitchFamily="18" charset="0"/>
              </a:rPr>
              <a:t>Thread.currentThread</a:t>
            </a:r>
            <a:r>
              <a:rPr lang="en-IN" sz="2400" dirty="0">
                <a:latin typeface="Perpetua" panose="02020502060401020303" pitchFamily="18" charset="0"/>
              </a:rPr>
              <a:t>();</a:t>
            </a:r>
          </a:p>
          <a:p>
            <a:pPr marL="0" indent="0">
              <a:spcBef>
                <a:spcPts val="0"/>
              </a:spcBef>
              <a:buNone/>
            </a:pPr>
            <a:r>
              <a:rPr lang="en-US" sz="2400" dirty="0">
                <a:latin typeface="Perpetua" panose="02020502060401020303" pitchFamily="18" charset="0"/>
              </a:rPr>
              <a:t>		</a:t>
            </a:r>
            <a:r>
              <a:rPr lang="en-US" sz="2400" dirty="0" err="1">
                <a:latin typeface="Perpetua" panose="02020502060401020303" pitchFamily="18" charset="0"/>
              </a:rPr>
              <a:t>System.out.println</a:t>
            </a:r>
            <a:r>
              <a:rPr lang="en-US" sz="2400" dirty="0">
                <a:latin typeface="Perpetua" panose="02020502060401020303" pitchFamily="18" charset="0"/>
              </a:rPr>
              <a:t>("Current thread: " + t);</a:t>
            </a:r>
          </a:p>
          <a:p>
            <a:pPr marL="0" indent="0">
              <a:spcBef>
                <a:spcPts val="0"/>
              </a:spcBef>
              <a:buNone/>
            </a:pPr>
            <a:r>
              <a:rPr lang="en-IN" sz="2400" dirty="0">
                <a:latin typeface="Perpetua" panose="02020502060401020303" pitchFamily="18" charset="0"/>
              </a:rPr>
              <a:t>		</a:t>
            </a:r>
            <a:r>
              <a:rPr lang="en-IN" sz="2400" dirty="0" err="1">
                <a:latin typeface="Perpetua" panose="02020502060401020303" pitchFamily="18" charset="0"/>
              </a:rPr>
              <a:t>t.setName</a:t>
            </a:r>
            <a:r>
              <a:rPr lang="en-IN" sz="2400" dirty="0">
                <a:latin typeface="Perpetua" panose="02020502060401020303" pitchFamily="18" charset="0"/>
              </a:rPr>
              <a:t>("My Thread");</a:t>
            </a:r>
          </a:p>
          <a:p>
            <a:pPr marL="0" indent="0">
              <a:spcBef>
                <a:spcPts val="0"/>
              </a:spcBef>
              <a:buNone/>
            </a:pPr>
            <a:r>
              <a:rPr lang="en-IN" sz="2400" dirty="0">
                <a:latin typeface="Perpetua" panose="02020502060401020303" pitchFamily="18" charset="0"/>
              </a:rPr>
              <a:t>		</a:t>
            </a:r>
            <a:r>
              <a:rPr lang="en-IN" sz="2400" dirty="0" err="1">
                <a:latin typeface="Perpetua" panose="02020502060401020303" pitchFamily="18" charset="0"/>
              </a:rPr>
              <a:t>System.out.println</a:t>
            </a:r>
            <a:r>
              <a:rPr lang="en-IN" sz="2400" dirty="0">
                <a:latin typeface="Perpetua" panose="02020502060401020303" pitchFamily="18" charset="0"/>
              </a:rPr>
              <a:t>("After name change: " + t);</a:t>
            </a:r>
          </a:p>
          <a:p>
            <a:pPr marL="0" indent="0">
              <a:spcBef>
                <a:spcPts val="0"/>
              </a:spcBef>
              <a:buNone/>
            </a:pPr>
            <a:r>
              <a:rPr lang="en-IN" sz="2400" dirty="0">
                <a:latin typeface="Perpetua" panose="02020502060401020303" pitchFamily="18" charset="0"/>
              </a:rPr>
              <a:t>		try {</a:t>
            </a:r>
          </a:p>
          <a:p>
            <a:pPr marL="0" indent="0">
              <a:spcBef>
                <a:spcPts val="0"/>
              </a:spcBef>
              <a:buNone/>
            </a:pPr>
            <a:r>
              <a:rPr lang="pt-BR" sz="2400" dirty="0">
                <a:latin typeface="Perpetua" panose="02020502060401020303" pitchFamily="18" charset="0"/>
              </a:rPr>
              <a:t>			for(int n = 5; n &gt; 0; n--) </a:t>
            </a:r>
          </a:p>
          <a:p>
            <a:pPr marL="0" indent="0">
              <a:spcBef>
                <a:spcPts val="0"/>
              </a:spcBef>
              <a:buNone/>
            </a:pPr>
            <a:r>
              <a:rPr lang="pt-BR"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a:t>
            </a:r>
            <a:r>
              <a:rPr lang="en-IN" sz="2400" dirty="0" err="1">
                <a:latin typeface="Perpetua" panose="02020502060401020303" pitchFamily="18" charset="0"/>
              </a:rPr>
              <a:t>System.out.println</a:t>
            </a:r>
            <a:r>
              <a:rPr lang="en-IN" sz="2400" dirty="0">
                <a:latin typeface="Perpetua" panose="02020502060401020303" pitchFamily="18" charset="0"/>
              </a:rPr>
              <a:t>(n);</a:t>
            </a:r>
          </a:p>
          <a:p>
            <a:pPr marL="0" indent="0">
              <a:spcBef>
                <a:spcPts val="0"/>
              </a:spcBef>
              <a:buNone/>
            </a:pPr>
            <a:r>
              <a:rPr lang="en-IN" sz="2400" dirty="0">
                <a:latin typeface="Perpetua" panose="02020502060401020303" pitchFamily="18" charset="0"/>
              </a:rPr>
              <a:t>				</a:t>
            </a:r>
            <a:r>
              <a:rPr lang="en-IN" sz="2400" dirty="0" err="1">
                <a:latin typeface="Perpetua" panose="02020502060401020303" pitchFamily="18" charset="0"/>
              </a:rPr>
              <a:t>Thread.sleep</a:t>
            </a:r>
            <a:r>
              <a:rPr lang="en-IN" sz="2400" dirty="0">
                <a:latin typeface="Perpetua" panose="02020502060401020303" pitchFamily="18" charset="0"/>
              </a:rPr>
              <a:t>(1000);</a:t>
            </a:r>
          </a:p>
          <a:p>
            <a:pPr marL="0" indent="0">
              <a:spcBef>
                <a:spcPts val="0"/>
              </a:spcBef>
              <a:buNone/>
            </a:pP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 </a:t>
            </a:r>
          </a:p>
          <a:p>
            <a:pPr marL="0" indent="0">
              <a:spcBef>
                <a:spcPts val="0"/>
              </a:spcBef>
              <a:buNone/>
            </a:pPr>
            <a:r>
              <a:rPr lang="en-IN" sz="2400" dirty="0">
                <a:latin typeface="Perpetua" panose="02020502060401020303" pitchFamily="18" charset="0"/>
              </a:rPr>
              <a:t>		catch (</a:t>
            </a:r>
            <a:r>
              <a:rPr lang="en-IN" sz="2400" dirty="0" err="1">
                <a:latin typeface="Perpetua" panose="02020502060401020303" pitchFamily="18" charset="0"/>
              </a:rPr>
              <a:t>InterruptedException</a:t>
            </a:r>
            <a:r>
              <a:rPr lang="en-IN" sz="2400" dirty="0">
                <a:latin typeface="Perpetua" panose="02020502060401020303" pitchFamily="18" charset="0"/>
              </a:rPr>
              <a:t> e) {</a:t>
            </a:r>
          </a:p>
          <a:p>
            <a:pPr marL="0" indent="0">
              <a:spcBef>
                <a:spcPts val="0"/>
              </a:spcBef>
              <a:buNone/>
            </a:pPr>
            <a:r>
              <a:rPr lang="en-US" sz="2400" dirty="0">
                <a:latin typeface="Perpetua" panose="02020502060401020303" pitchFamily="18" charset="0"/>
              </a:rPr>
              <a:t>			</a:t>
            </a:r>
            <a:r>
              <a:rPr lang="en-US" sz="2400" dirty="0" err="1">
                <a:latin typeface="Perpetua" panose="02020502060401020303" pitchFamily="18" charset="0"/>
              </a:rPr>
              <a:t>System.out.println</a:t>
            </a:r>
            <a:r>
              <a:rPr lang="en-US" sz="2400" dirty="0">
                <a:latin typeface="Perpetua" panose="02020502060401020303" pitchFamily="18" charset="0"/>
              </a:rPr>
              <a:t>("Main thread interrupted");</a:t>
            </a:r>
            <a:r>
              <a:rPr lang="en-IN" sz="2400" dirty="0">
                <a:latin typeface="Perpetua" panose="02020502060401020303" pitchFamily="18" charset="0"/>
              </a:rPr>
              <a:t>}</a:t>
            </a:r>
          </a:p>
          <a:p>
            <a:pPr marL="0" indent="0">
              <a:spcBef>
                <a:spcPts val="0"/>
              </a:spcBef>
              <a:buNone/>
            </a:pP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a:t>
            </a:r>
          </a:p>
        </p:txBody>
      </p:sp>
      <p:sp>
        <p:nvSpPr>
          <p:cNvPr id="4" name="Footer Placeholder 3">
            <a:extLst>
              <a:ext uri="{FF2B5EF4-FFF2-40B4-BE49-F238E27FC236}">
                <a16:creationId xmlns:a16="http://schemas.microsoft.com/office/drawing/2014/main" id="{BD66B59D-5532-4A46-B99E-F70E1C859C1D}"/>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40164E0-01F7-45CA-885B-590500F44BD7}"/>
              </a:ext>
            </a:extLst>
          </p:cNvPr>
          <p:cNvSpPr>
            <a:spLocks noGrp="1"/>
          </p:cNvSpPr>
          <p:nvPr>
            <p:ph type="sldNum" sz="quarter" idx="12"/>
          </p:nvPr>
        </p:nvSpPr>
        <p:spPr/>
        <p:txBody>
          <a:bodyPr/>
          <a:lstStyle/>
          <a:p>
            <a:fld id="{793898A2-4984-4649-A1D3-AF5BF365A1CE}" type="slidenum">
              <a:rPr lang="en-IN" smtClean="0"/>
              <a:t>11</a:t>
            </a:fld>
            <a:endParaRPr lang="en-IN"/>
          </a:p>
        </p:txBody>
      </p:sp>
    </p:spTree>
    <p:extLst>
      <p:ext uri="{BB962C8B-B14F-4D97-AF65-F5344CB8AC3E}">
        <p14:creationId xmlns:p14="http://schemas.microsoft.com/office/powerpoint/2010/main" val="155003583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2D290A-F56B-48C3-9572-3784489EBD95}"/>
              </a:ext>
            </a:extLst>
          </p:cNvPr>
          <p:cNvSpPr>
            <a:spLocks noGrp="1"/>
          </p:cNvSpPr>
          <p:nvPr>
            <p:ph idx="1"/>
          </p:nvPr>
        </p:nvSpPr>
        <p:spPr>
          <a:xfrm>
            <a:off x="243840" y="136525"/>
            <a:ext cx="11109960" cy="6040438"/>
          </a:xfrm>
        </p:spPr>
        <p:txBody>
          <a:bodyPr>
            <a:noAutofit/>
          </a:bodyPr>
          <a:lstStyle/>
          <a:p>
            <a:pPr marL="0" indent="0">
              <a:spcBef>
                <a:spcPts val="0"/>
              </a:spcBef>
              <a:buNone/>
            </a:pPr>
            <a:r>
              <a:rPr lang="en-US" b="1" dirty="0"/>
              <a:t>What will be the output of the program?</a:t>
            </a:r>
          </a:p>
          <a:p>
            <a:pPr marL="0" indent="0">
              <a:spcBef>
                <a:spcPts val="0"/>
              </a:spcBef>
              <a:buNone/>
            </a:pPr>
            <a:r>
              <a:rPr lang="en-IN" dirty="0">
                <a:latin typeface="Perpetua" panose="02020502060401020303" pitchFamily="18" charset="0"/>
              </a:rPr>
              <a:t>class Test implements Runnable </a:t>
            </a:r>
          </a:p>
          <a:p>
            <a:pPr marL="0" indent="0">
              <a:spcBef>
                <a:spcPts val="0"/>
              </a:spcBef>
              <a:buNone/>
            </a:pP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public void run() </a:t>
            </a:r>
          </a:p>
          <a:p>
            <a:pPr marL="0" indent="0">
              <a:spcBef>
                <a:spcPts val="0"/>
              </a:spcBef>
              <a:buNone/>
            </a:pPr>
            <a:r>
              <a:rPr lang="en-IN" dirty="0">
                <a:latin typeface="Perpetua" panose="02020502060401020303" pitchFamily="18" charset="0"/>
              </a:rPr>
              <a:t>    	{ </a:t>
            </a:r>
          </a:p>
          <a:p>
            <a:pPr marL="0" indent="0">
              <a:spcBef>
                <a:spcPts val="0"/>
              </a:spcBef>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("Run"); </a:t>
            </a:r>
          </a:p>
          <a:p>
            <a:pPr marL="0" indent="0">
              <a:spcBef>
                <a:spcPts val="0"/>
              </a:spcBef>
              <a:buNone/>
            </a:pPr>
            <a:r>
              <a:rPr lang="en-IN" dirty="0">
                <a:latin typeface="Perpetua" panose="02020502060401020303" pitchFamily="18" charset="0"/>
              </a:rPr>
              <a:t>    	} </a:t>
            </a:r>
          </a:p>
          <a:p>
            <a:pPr marL="0" indent="0">
              <a:spcBef>
                <a:spcPts val="0"/>
              </a:spcBef>
              <a:buNone/>
            </a:pP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class </a:t>
            </a:r>
            <a:r>
              <a:rPr lang="en-IN" dirty="0" err="1">
                <a:latin typeface="Perpetua" panose="02020502060401020303" pitchFamily="18" charset="0"/>
              </a:rPr>
              <a:t>Myclass</a:t>
            </a: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public static void main(String[] </a:t>
            </a:r>
            <a:r>
              <a:rPr lang="en-IN" dirty="0" err="1">
                <a:latin typeface="Perpetua" panose="02020502060401020303" pitchFamily="18" charset="0"/>
              </a:rPr>
              <a:t>args</a:t>
            </a: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 </a:t>
            </a:r>
          </a:p>
          <a:p>
            <a:pPr marL="0" indent="0">
              <a:spcBef>
                <a:spcPts val="0"/>
              </a:spcBef>
              <a:buNone/>
            </a:pPr>
            <a:r>
              <a:rPr lang="en-IN" dirty="0">
                <a:latin typeface="Perpetua" panose="02020502060401020303" pitchFamily="18" charset="0"/>
              </a:rPr>
              <a:t>        		Test t = new Test(); </a:t>
            </a:r>
          </a:p>
          <a:p>
            <a:pPr marL="0" indent="0">
              <a:spcBef>
                <a:spcPts val="0"/>
              </a:spcBef>
              <a:buNone/>
            </a:pPr>
            <a:r>
              <a:rPr lang="en-IN" dirty="0">
                <a:latin typeface="Perpetua" panose="02020502060401020303" pitchFamily="18" charset="0"/>
              </a:rPr>
              <a:t>        		</a:t>
            </a:r>
            <a:r>
              <a:rPr lang="en-IN" dirty="0" err="1">
                <a:latin typeface="Perpetua" panose="02020502060401020303" pitchFamily="18" charset="0"/>
              </a:rPr>
              <a:t>t.start</a:t>
            </a: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("Main"); </a:t>
            </a:r>
          </a:p>
          <a:p>
            <a:pPr marL="0" indent="0">
              <a:spcBef>
                <a:spcPts val="0"/>
              </a:spcBef>
              <a:buNone/>
            </a:pPr>
            <a:r>
              <a:rPr lang="en-IN" dirty="0">
                <a:latin typeface="Perpetua" panose="02020502060401020303" pitchFamily="18" charset="0"/>
              </a:rPr>
              <a:t>    	} </a:t>
            </a:r>
          </a:p>
          <a:p>
            <a:pPr marL="0" indent="0">
              <a:spcBef>
                <a:spcPts val="0"/>
              </a:spcBef>
              <a:buNone/>
            </a:pPr>
            <a:r>
              <a:rPr lang="en-IN" dirty="0">
                <a:latin typeface="Perpetua" panose="02020502060401020303" pitchFamily="18" charset="0"/>
              </a:rPr>
              <a:t>}</a:t>
            </a:r>
          </a:p>
        </p:txBody>
      </p:sp>
      <p:sp>
        <p:nvSpPr>
          <p:cNvPr id="4" name="Footer Placeholder 3">
            <a:extLst>
              <a:ext uri="{FF2B5EF4-FFF2-40B4-BE49-F238E27FC236}">
                <a16:creationId xmlns:a16="http://schemas.microsoft.com/office/drawing/2014/main" id="{ECD21994-8A47-4223-BFF2-BD59910DA03C}"/>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61DEFB67-A943-4AB5-B972-BE5A6D80B7FC}"/>
              </a:ext>
            </a:extLst>
          </p:cNvPr>
          <p:cNvSpPr>
            <a:spLocks noGrp="1"/>
          </p:cNvSpPr>
          <p:nvPr>
            <p:ph type="sldNum" sz="quarter" idx="12"/>
          </p:nvPr>
        </p:nvSpPr>
        <p:spPr/>
        <p:txBody>
          <a:bodyPr/>
          <a:lstStyle/>
          <a:p>
            <a:fld id="{793898A2-4984-4649-A1D3-AF5BF365A1CE}" type="slidenum">
              <a:rPr lang="en-IN" smtClean="0"/>
              <a:t>110</a:t>
            </a:fld>
            <a:endParaRPr lang="en-IN"/>
          </a:p>
        </p:txBody>
      </p:sp>
    </p:spTree>
    <p:extLst>
      <p:ext uri="{BB962C8B-B14F-4D97-AF65-F5344CB8AC3E}">
        <p14:creationId xmlns:p14="http://schemas.microsoft.com/office/powerpoint/2010/main" val="40230204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2D290A-F56B-48C3-9572-3784489EBD95}"/>
              </a:ext>
            </a:extLst>
          </p:cNvPr>
          <p:cNvSpPr>
            <a:spLocks noGrp="1"/>
          </p:cNvSpPr>
          <p:nvPr>
            <p:ph idx="1"/>
          </p:nvPr>
        </p:nvSpPr>
        <p:spPr>
          <a:xfrm>
            <a:off x="243840" y="136525"/>
            <a:ext cx="11109960" cy="6040438"/>
          </a:xfrm>
        </p:spPr>
        <p:txBody>
          <a:bodyPr>
            <a:noAutofit/>
          </a:bodyPr>
          <a:lstStyle/>
          <a:p>
            <a:pPr marL="0" indent="0">
              <a:spcBef>
                <a:spcPts val="0"/>
              </a:spcBef>
              <a:buNone/>
            </a:pPr>
            <a:r>
              <a:rPr lang="en-US" b="1" dirty="0"/>
              <a:t>What will be the output of the program?</a:t>
            </a:r>
          </a:p>
          <a:p>
            <a:pPr marL="0" indent="0">
              <a:spcBef>
                <a:spcPts val="0"/>
              </a:spcBef>
              <a:buNone/>
            </a:pPr>
            <a:r>
              <a:rPr lang="en-IN" dirty="0">
                <a:latin typeface="Perpetua" panose="02020502060401020303" pitchFamily="18" charset="0"/>
              </a:rPr>
              <a:t>class Test implements Runnable </a:t>
            </a:r>
          </a:p>
          <a:p>
            <a:pPr marL="0" indent="0">
              <a:spcBef>
                <a:spcPts val="0"/>
              </a:spcBef>
              <a:buNone/>
            </a:pP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public void run() </a:t>
            </a:r>
          </a:p>
          <a:p>
            <a:pPr marL="0" indent="0">
              <a:spcBef>
                <a:spcPts val="0"/>
              </a:spcBef>
              <a:buNone/>
            </a:pPr>
            <a:r>
              <a:rPr lang="en-IN" dirty="0">
                <a:latin typeface="Perpetua" panose="02020502060401020303" pitchFamily="18" charset="0"/>
              </a:rPr>
              <a:t>    	{ </a:t>
            </a:r>
          </a:p>
          <a:p>
            <a:pPr marL="0" indent="0">
              <a:spcBef>
                <a:spcPts val="0"/>
              </a:spcBef>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("Run"); </a:t>
            </a:r>
          </a:p>
          <a:p>
            <a:pPr marL="0" indent="0">
              <a:spcBef>
                <a:spcPts val="0"/>
              </a:spcBef>
              <a:buNone/>
            </a:pPr>
            <a:r>
              <a:rPr lang="en-IN" dirty="0">
                <a:latin typeface="Perpetua" panose="02020502060401020303" pitchFamily="18" charset="0"/>
              </a:rPr>
              <a:t>    	} </a:t>
            </a:r>
          </a:p>
          <a:p>
            <a:pPr marL="0" indent="0">
              <a:spcBef>
                <a:spcPts val="0"/>
              </a:spcBef>
              <a:buNone/>
            </a:pP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class </a:t>
            </a:r>
            <a:r>
              <a:rPr lang="en-IN" dirty="0" err="1">
                <a:latin typeface="Perpetua" panose="02020502060401020303" pitchFamily="18" charset="0"/>
              </a:rPr>
              <a:t>Myclass</a:t>
            </a: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public static void main(String[] </a:t>
            </a:r>
            <a:r>
              <a:rPr lang="en-IN" dirty="0" err="1">
                <a:latin typeface="Perpetua" panose="02020502060401020303" pitchFamily="18" charset="0"/>
              </a:rPr>
              <a:t>args</a:t>
            </a: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 </a:t>
            </a:r>
          </a:p>
          <a:p>
            <a:pPr marL="0" indent="0">
              <a:spcBef>
                <a:spcPts val="0"/>
              </a:spcBef>
              <a:buNone/>
            </a:pPr>
            <a:r>
              <a:rPr lang="en-IN" dirty="0">
                <a:latin typeface="Perpetua" panose="02020502060401020303" pitchFamily="18" charset="0"/>
              </a:rPr>
              <a:t>        		Thread t1 = new Thread(); </a:t>
            </a:r>
          </a:p>
          <a:p>
            <a:pPr marL="0" indent="0">
              <a:spcBef>
                <a:spcPts val="0"/>
              </a:spcBef>
              <a:buNone/>
            </a:pPr>
            <a:r>
              <a:rPr lang="en-IN" dirty="0">
                <a:latin typeface="Perpetua" panose="02020502060401020303" pitchFamily="18" charset="0"/>
              </a:rPr>
              <a:t>        		t1.start(); </a:t>
            </a:r>
          </a:p>
          <a:p>
            <a:pPr marL="0" indent="0">
              <a:spcBef>
                <a:spcPts val="0"/>
              </a:spcBef>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("Main"); </a:t>
            </a:r>
          </a:p>
          <a:p>
            <a:pPr marL="0" indent="0">
              <a:spcBef>
                <a:spcPts val="0"/>
              </a:spcBef>
              <a:buNone/>
            </a:pPr>
            <a:r>
              <a:rPr lang="en-IN" dirty="0">
                <a:latin typeface="Perpetua" panose="02020502060401020303" pitchFamily="18" charset="0"/>
              </a:rPr>
              <a:t>    	} </a:t>
            </a:r>
          </a:p>
          <a:p>
            <a:pPr marL="0" indent="0">
              <a:spcBef>
                <a:spcPts val="0"/>
              </a:spcBef>
              <a:buNone/>
            </a:pPr>
            <a:r>
              <a:rPr lang="en-IN" dirty="0">
                <a:latin typeface="Perpetua" panose="02020502060401020303" pitchFamily="18" charset="0"/>
              </a:rPr>
              <a:t>}</a:t>
            </a:r>
          </a:p>
        </p:txBody>
      </p:sp>
      <p:sp>
        <p:nvSpPr>
          <p:cNvPr id="4" name="Footer Placeholder 3">
            <a:extLst>
              <a:ext uri="{FF2B5EF4-FFF2-40B4-BE49-F238E27FC236}">
                <a16:creationId xmlns:a16="http://schemas.microsoft.com/office/drawing/2014/main" id="{ECD21994-8A47-4223-BFF2-BD59910DA03C}"/>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61DEFB67-A943-4AB5-B972-BE5A6D80B7FC}"/>
              </a:ext>
            </a:extLst>
          </p:cNvPr>
          <p:cNvSpPr>
            <a:spLocks noGrp="1"/>
          </p:cNvSpPr>
          <p:nvPr>
            <p:ph type="sldNum" sz="quarter" idx="12"/>
          </p:nvPr>
        </p:nvSpPr>
        <p:spPr/>
        <p:txBody>
          <a:bodyPr/>
          <a:lstStyle/>
          <a:p>
            <a:fld id="{793898A2-4984-4649-A1D3-AF5BF365A1CE}" type="slidenum">
              <a:rPr lang="en-IN" smtClean="0"/>
              <a:t>111</a:t>
            </a:fld>
            <a:endParaRPr lang="en-IN"/>
          </a:p>
        </p:txBody>
      </p:sp>
    </p:spTree>
    <p:extLst>
      <p:ext uri="{BB962C8B-B14F-4D97-AF65-F5344CB8AC3E}">
        <p14:creationId xmlns:p14="http://schemas.microsoft.com/office/powerpoint/2010/main" val="35898373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8588C5A-67EE-4376-9F22-72AAEF46B87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D1F118BE-326A-4C3C-8787-4140DCF3E58E}"/>
              </a:ext>
            </a:extLst>
          </p:cNvPr>
          <p:cNvSpPr>
            <a:spLocks noGrp="1"/>
          </p:cNvSpPr>
          <p:nvPr>
            <p:ph type="sldNum" sz="quarter" idx="12"/>
          </p:nvPr>
        </p:nvSpPr>
        <p:spPr/>
        <p:txBody>
          <a:bodyPr/>
          <a:lstStyle/>
          <a:p>
            <a:fld id="{793898A2-4984-4649-A1D3-AF5BF365A1CE}" type="slidenum">
              <a:rPr lang="en-IN" smtClean="0"/>
              <a:t>112</a:t>
            </a:fld>
            <a:endParaRPr lang="en-IN"/>
          </a:p>
        </p:txBody>
      </p:sp>
      <p:pic>
        <p:nvPicPr>
          <p:cNvPr id="4098" name="Picture 2">
            <a:extLst>
              <a:ext uri="{FF2B5EF4-FFF2-40B4-BE49-F238E27FC236}">
                <a16:creationId xmlns:a16="http://schemas.microsoft.com/office/drawing/2014/main" id="{0B57C029-D7C1-4E93-828D-AF695D6C7F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870" y="227013"/>
            <a:ext cx="7913370" cy="6077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18015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CB26544-AA41-400E-B7B9-0E389AFD832A}"/>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393A562B-8F9E-4522-83A7-E5AD34B31E63}"/>
              </a:ext>
            </a:extLst>
          </p:cNvPr>
          <p:cNvSpPr>
            <a:spLocks noGrp="1"/>
          </p:cNvSpPr>
          <p:nvPr>
            <p:ph type="sldNum" sz="quarter" idx="12"/>
          </p:nvPr>
        </p:nvSpPr>
        <p:spPr/>
        <p:txBody>
          <a:bodyPr/>
          <a:lstStyle/>
          <a:p>
            <a:fld id="{793898A2-4984-4649-A1D3-AF5BF365A1CE}" type="slidenum">
              <a:rPr lang="en-IN" smtClean="0"/>
              <a:t>113</a:t>
            </a:fld>
            <a:endParaRPr lang="en-IN"/>
          </a:p>
        </p:txBody>
      </p:sp>
      <p:pic>
        <p:nvPicPr>
          <p:cNvPr id="6146" name="Picture 2">
            <a:extLst>
              <a:ext uri="{FF2B5EF4-FFF2-40B4-BE49-F238E27FC236}">
                <a16:creationId xmlns:a16="http://schemas.microsoft.com/office/drawing/2014/main" id="{F1172F74-E38D-4CB3-A9FE-A97752A4D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90" y="276225"/>
            <a:ext cx="6678930" cy="6440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030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47ECB47-649D-4278-98AE-444546952765}"/>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DFEFB3B1-E483-44F4-BEA9-3CE8D2770E5E}"/>
              </a:ext>
            </a:extLst>
          </p:cNvPr>
          <p:cNvSpPr>
            <a:spLocks noGrp="1"/>
          </p:cNvSpPr>
          <p:nvPr>
            <p:ph type="sldNum" sz="quarter" idx="12"/>
          </p:nvPr>
        </p:nvSpPr>
        <p:spPr/>
        <p:txBody>
          <a:bodyPr/>
          <a:lstStyle/>
          <a:p>
            <a:fld id="{793898A2-4984-4649-A1D3-AF5BF365A1CE}" type="slidenum">
              <a:rPr lang="en-IN" smtClean="0"/>
              <a:t>114</a:t>
            </a:fld>
            <a:endParaRPr lang="en-IN"/>
          </a:p>
        </p:txBody>
      </p:sp>
      <p:pic>
        <p:nvPicPr>
          <p:cNvPr id="7170" name="Picture 2">
            <a:extLst>
              <a:ext uri="{FF2B5EF4-FFF2-40B4-BE49-F238E27FC236}">
                <a16:creationId xmlns:a16="http://schemas.microsoft.com/office/drawing/2014/main" id="{88E20B4B-8918-4C36-AC2F-501AF998E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 y="288925"/>
            <a:ext cx="9878194" cy="606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9274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41963E0-052D-4D12-84D9-0F81FE9906C2}"/>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6B600AB7-DB9D-40ED-8B08-862E75273EE2}"/>
              </a:ext>
            </a:extLst>
          </p:cNvPr>
          <p:cNvSpPr>
            <a:spLocks noGrp="1"/>
          </p:cNvSpPr>
          <p:nvPr>
            <p:ph type="sldNum" sz="quarter" idx="12"/>
          </p:nvPr>
        </p:nvSpPr>
        <p:spPr/>
        <p:txBody>
          <a:bodyPr/>
          <a:lstStyle/>
          <a:p>
            <a:fld id="{793898A2-4984-4649-A1D3-AF5BF365A1CE}" type="slidenum">
              <a:rPr lang="en-IN" smtClean="0"/>
              <a:t>115</a:t>
            </a:fld>
            <a:endParaRPr lang="en-IN"/>
          </a:p>
        </p:txBody>
      </p:sp>
      <p:pic>
        <p:nvPicPr>
          <p:cNvPr id="8194" name="Picture 2">
            <a:extLst>
              <a:ext uri="{FF2B5EF4-FFF2-40B4-BE49-F238E27FC236}">
                <a16:creationId xmlns:a16="http://schemas.microsoft.com/office/drawing/2014/main" id="{AC0E49C7-291C-45CD-BE43-50D1F37B3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433" y="136525"/>
            <a:ext cx="9356407" cy="6585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1168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D12D45-AB6A-4FF9-B848-3DE7D889123B}"/>
              </a:ext>
            </a:extLst>
          </p:cNvPr>
          <p:cNvSpPr>
            <a:spLocks noGrp="1"/>
          </p:cNvSpPr>
          <p:nvPr>
            <p:ph idx="1"/>
          </p:nvPr>
        </p:nvSpPr>
        <p:spPr>
          <a:xfrm>
            <a:off x="152400" y="271145"/>
            <a:ext cx="10515600" cy="4351338"/>
          </a:xfrm>
        </p:spPr>
        <p:txBody>
          <a:bodyPr/>
          <a:lstStyle/>
          <a:p>
            <a:pPr marL="0" indent="0">
              <a:buNone/>
            </a:pPr>
            <a:r>
              <a:rPr lang="en-IN" dirty="0"/>
              <a:t>What is the output of the code?</a:t>
            </a:r>
          </a:p>
        </p:txBody>
      </p:sp>
      <p:sp>
        <p:nvSpPr>
          <p:cNvPr id="4" name="Footer Placeholder 3">
            <a:extLst>
              <a:ext uri="{FF2B5EF4-FFF2-40B4-BE49-F238E27FC236}">
                <a16:creationId xmlns:a16="http://schemas.microsoft.com/office/drawing/2014/main" id="{B7DAE467-8279-477C-8CD4-AC587EDAA60D}"/>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C9AF7DC6-C349-4A97-A72A-DED967DCD35E}"/>
              </a:ext>
            </a:extLst>
          </p:cNvPr>
          <p:cNvSpPr>
            <a:spLocks noGrp="1"/>
          </p:cNvSpPr>
          <p:nvPr>
            <p:ph type="sldNum" sz="quarter" idx="12"/>
          </p:nvPr>
        </p:nvSpPr>
        <p:spPr/>
        <p:txBody>
          <a:bodyPr/>
          <a:lstStyle/>
          <a:p>
            <a:fld id="{793898A2-4984-4649-A1D3-AF5BF365A1CE}" type="slidenum">
              <a:rPr lang="en-IN" smtClean="0"/>
              <a:t>116</a:t>
            </a:fld>
            <a:endParaRPr lang="en-IN"/>
          </a:p>
        </p:txBody>
      </p:sp>
      <p:pic>
        <p:nvPicPr>
          <p:cNvPr id="6" name="Picture 5">
            <a:extLst>
              <a:ext uri="{FF2B5EF4-FFF2-40B4-BE49-F238E27FC236}">
                <a16:creationId xmlns:a16="http://schemas.microsoft.com/office/drawing/2014/main" id="{BD3C673C-7D09-4F37-BE5D-0AC7243EC737}"/>
              </a:ext>
            </a:extLst>
          </p:cNvPr>
          <p:cNvPicPr>
            <a:picLocks noChangeAspect="1"/>
          </p:cNvPicPr>
          <p:nvPr/>
        </p:nvPicPr>
        <p:blipFill>
          <a:blip r:embed="rId2"/>
          <a:stretch>
            <a:fillRect/>
          </a:stretch>
        </p:blipFill>
        <p:spPr>
          <a:xfrm>
            <a:off x="152400" y="878204"/>
            <a:ext cx="7490430" cy="2550795"/>
          </a:xfrm>
          <a:prstGeom prst="rect">
            <a:avLst/>
          </a:prstGeom>
        </p:spPr>
      </p:pic>
    </p:spTree>
    <p:extLst>
      <p:ext uri="{BB962C8B-B14F-4D97-AF65-F5344CB8AC3E}">
        <p14:creationId xmlns:p14="http://schemas.microsoft.com/office/powerpoint/2010/main" val="2202096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798FC-FF49-4416-ACCE-50306E7F0DFF}"/>
              </a:ext>
            </a:extLst>
          </p:cNvPr>
          <p:cNvSpPr>
            <a:spLocks noGrp="1"/>
          </p:cNvSpPr>
          <p:nvPr>
            <p:ph idx="1"/>
          </p:nvPr>
        </p:nvSpPr>
        <p:spPr>
          <a:xfrm>
            <a:off x="259080" y="136525"/>
            <a:ext cx="11094720" cy="6040438"/>
          </a:xfrm>
        </p:spPr>
        <p:txBody>
          <a:bodyPr>
            <a:noAutofit/>
          </a:bodyPr>
          <a:lstStyle/>
          <a:p>
            <a:pPr marL="0" indent="0" algn="just">
              <a:buNone/>
            </a:pPr>
            <a:r>
              <a:rPr lang="en-IN" b="1" dirty="0">
                <a:latin typeface="Perpetua" panose="02020502060401020303" pitchFamily="18" charset="0"/>
              </a:rPr>
              <a:t>Creating a Thread</a:t>
            </a:r>
          </a:p>
          <a:p>
            <a:pPr marL="0" indent="0" algn="just">
              <a:buNone/>
            </a:pPr>
            <a:r>
              <a:rPr lang="en-US" dirty="0">
                <a:latin typeface="Perpetua" panose="02020502060401020303" pitchFamily="18" charset="0"/>
              </a:rPr>
              <a:t>In the most general sense, you create a thread by instantiating an object of type </a:t>
            </a:r>
            <a:r>
              <a:rPr lang="en-US" b="1" dirty="0">
                <a:latin typeface="Perpetua" panose="02020502060401020303" pitchFamily="18" charset="0"/>
              </a:rPr>
              <a:t>Thread</a:t>
            </a:r>
            <a:r>
              <a:rPr lang="en-US" dirty="0">
                <a:latin typeface="Perpetua" panose="02020502060401020303" pitchFamily="18" charset="0"/>
              </a:rPr>
              <a:t>.</a:t>
            </a:r>
          </a:p>
          <a:p>
            <a:pPr marL="0" indent="0" algn="just">
              <a:buNone/>
            </a:pPr>
            <a:r>
              <a:rPr lang="en-US" dirty="0">
                <a:latin typeface="Perpetua" panose="02020502060401020303" pitchFamily="18" charset="0"/>
              </a:rPr>
              <a:t>Java defines two ways in which this can be accomplished:</a:t>
            </a:r>
          </a:p>
          <a:p>
            <a:pPr marL="0" indent="0" algn="just">
              <a:buNone/>
            </a:pPr>
            <a:r>
              <a:rPr lang="en-US" dirty="0">
                <a:latin typeface="Perpetua" panose="02020502060401020303" pitchFamily="18" charset="0"/>
              </a:rPr>
              <a:t>• You can implement the </a:t>
            </a:r>
            <a:r>
              <a:rPr lang="en-US" b="1" dirty="0">
                <a:latin typeface="Perpetua" panose="02020502060401020303" pitchFamily="18" charset="0"/>
              </a:rPr>
              <a:t>Runnable </a:t>
            </a:r>
            <a:r>
              <a:rPr lang="en-US" dirty="0">
                <a:latin typeface="Perpetua" panose="02020502060401020303" pitchFamily="18" charset="0"/>
              </a:rPr>
              <a:t>interface.</a:t>
            </a:r>
          </a:p>
          <a:p>
            <a:pPr marL="0" indent="0" algn="just">
              <a:buNone/>
            </a:pPr>
            <a:r>
              <a:rPr lang="en-US" dirty="0">
                <a:latin typeface="Perpetua" panose="02020502060401020303" pitchFamily="18" charset="0"/>
              </a:rPr>
              <a:t>• You can extend the </a:t>
            </a:r>
            <a:r>
              <a:rPr lang="en-US" b="1" dirty="0">
                <a:latin typeface="Perpetua" panose="02020502060401020303" pitchFamily="18" charset="0"/>
              </a:rPr>
              <a:t>Thread </a:t>
            </a:r>
            <a:r>
              <a:rPr lang="en-US" dirty="0">
                <a:latin typeface="Perpetua" panose="02020502060401020303" pitchFamily="18" charset="0"/>
              </a:rPr>
              <a:t>class, itself.</a:t>
            </a:r>
          </a:p>
          <a:p>
            <a:pPr marL="0" indent="0" algn="just">
              <a:buNone/>
            </a:pPr>
            <a:r>
              <a:rPr lang="en-US" dirty="0">
                <a:latin typeface="Perpetua" panose="02020502060401020303" pitchFamily="18" charset="0"/>
              </a:rPr>
              <a:t>The following two sections look at each method, in turn.</a:t>
            </a: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BD66B59D-5532-4A46-B99E-F70E1C859C1D}"/>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40164E0-01F7-45CA-885B-590500F44BD7}"/>
              </a:ext>
            </a:extLst>
          </p:cNvPr>
          <p:cNvSpPr>
            <a:spLocks noGrp="1"/>
          </p:cNvSpPr>
          <p:nvPr>
            <p:ph type="sldNum" sz="quarter" idx="12"/>
          </p:nvPr>
        </p:nvSpPr>
        <p:spPr/>
        <p:txBody>
          <a:bodyPr/>
          <a:lstStyle/>
          <a:p>
            <a:fld id="{793898A2-4984-4649-A1D3-AF5BF365A1CE}" type="slidenum">
              <a:rPr lang="en-IN" smtClean="0"/>
              <a:t>12</a:t>
            </a:fld>
            <a:endParaRPr lang="en-IN"/>
          </a:p>
        </p:txBody>
      </p:sp>
    </p:spTree>
    <p:extLst>
      <p:ext uri="{BB962C8B-B14F-4D97-AF65-F5344CB8AC3E}">
        <p14:creationId xmlns:p14="http://schemas.microsoft.com/office/powerpoint/2010/main" val="2892045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798FC-FF49-4416-ACCE-50306E7F0DFF}"/>
              </a:ext>
            </a:extLst>
          </p:cNvPr>
          <p:cNvSpPr>
            <a:spLocks noGrp="1"/>
          </p:cNvSpPr>
          <p:nvPr>
            <p:ph idx="1"/>
          </p:nvPr>
        </p:nvSpPr>
        <p:spPr>
          <a:xfrm>
            <a:off x="259080" y="136525"/>
            <a:ext cx="11643360" cy="6040438"/>
          </a:xfrm>
        </p:spPr>
        <p:txBody>
          <a:bodyPr>
            <a:noAutofit/>
          </a:bodyPr>
          <a:lstStyle/>
          <a:p>
            <a:pPr marL="0" indent="0" algn="just">
              <a:buNone/>
            </a:pPr>
            <a:r>
              <a:rPr lang="en-IN" sz="3000" b="1" dirty="0">
                <a:latin typeface="Perpetua" panose="02020502060401020303" pitchFamily="18" charset="0"/>
              </a:rPr>
              <a:t>Implementing Runnable</a:t>
            </a:r>
          </a:p>
          <a:p>
            <a:pPr marL="0" indent="0" algn="just">
              <a:buNone/>
            </a:pPr>
            <a:r>
              <a:rPr lang="en-US" sz="3000" dirty="0">
                <a:latin typeface="Perpetua" panose="02020502060401020303" pitchFamily="18" charset="0"/>
              </a:rPr>
              <a:t>The easiest way to create a thread is to create a class that implements the </a:t>
            </a:r>
            <a:r>
              <a:rPr lang="en-US" sz="3000" b="1" dirty="0">
                <a:latin typeface="Perpetua" panose="02020502060401020303" pitchFamily="18" charset="0"/>
              </a:rPr>
              <a:t>Runnable </a:t>
            </a:r>
            <a:r>
              <a:rPr lang="en-US" sz="3000" dirty="0">
                <a:latin typeface="Perpetua" panose="02020502060401020303" pitchFamily="18" charset="0"/>
              </a:rPr>
              <a:t>interface.</a:t>
            </a:r>
          </a:p>
          <a:p>
            <a:pPr marL="0" indent="0" algn="just">
              <a:buNone/>
            </a:pPr>
            <a:r>
              <a:rPr lang="en-US" sz="3000" b="1" dirty="0">
                <a:latin typeface="Perpetua" panose="02020502060401020303" pitchFamily="18" charset="0"/>
              </a:rPr>
              <a:t>Runnable </a:t>
            </a:r>
            <a:r>
              <a:rPr lang="en-US" sz="3000" dirty="0">
                <a:latin typeface="Perpetua" panose="02020502060401020303" pitchFamily="18" charset="0"/>
              </a:rPr>
              <a:t>abstracts a unit of executable code. You can construct a thread on any object that implements </a:t>
            </a:r>
            <a:r>
              <a:rPr lang="en-US" sz="3000" b="1" dirty="0">
                <a:latin typeface="Perpetua" panose="02020502060401020303" pitchFamily="18" charset="0"/>
              </a:rPr>
              <a:t>Runnable</a:t>
            </a:r>
            <a:r>
              <a:rPr lang="en-US" sz="3000" dirty="0">
                <a:latin typeface="Perpetua" panose="02020502060401020303" pitchFamily="18" charset="0"/>
              </a:rPr>
              <a:t>. To implement </a:t>
            </a:r>
            <a:r>
              <a:rPr lang="en-US" sz="3000" b="1" dirty="0">
                <a:latin typeface="Perpetua" panose="02020502060401020303" pitchFamily="18" charset="0"/>
              </a:rPr>
              <a:t>Runnable</a:t>
            </a:r>
            <a:r>
              <a:rPr lang="en-US" sz="3000" dirty="0">
                <a:latin typeface="Perpetua" panose="02020502060401020303" pitchFamily="18" charset="0"/>
              </a:rPr>
              <a:t>, a class need only implement a single method called </a:t>
            </a:r>
            <a:r>
              <a:rPr lang="en-US" sz="3000" b="1" dirty="0">
                <a:latin typeface="Perpetua" panose="02020502060401020303" pitchFamily="18" charset="0"/>
              </a:rPr>
              <a:t>run( )</a:t>
            </a:r>
            <a:r>
              <a:rPr lang="en-US" sz="3000" dirty="0">
                <a:latin typeface="Perpetua" panose="02020502060401020303" pitchFamily="18" charset="0"/>
              </a:rPr>
              <a:t>, which is declared like this:</a:t>
            </a:r>
          </a:p>
          <a:p>
            <a:pPr marL="0" indent="0" algn="just">
              <a:buNone/>
            </a:pPr>
            <a:r>
              <a:rPr lang="en-IN" sz="3000" dirty="0">
                <a:latin typeface="Perpetua" panose="02020502060401020303" pitchFamily="18" charset="0"/>
              </a:rPr>
              <a:t>public void run( )</a:t>
            </a:r>
          </a:p>
          <a:p>
            <a:pPr marL="0" indent="0" algn="just">
              <a:buNone/>
            </a:pPr>
            <a:r>
              <a:rPr lang="en-US" sz="3000" dirty="0">
                <a:latin typeface="Perpetua" panose="02020502060401020303" pitchFamily="18" charset="0"/>
              </a:rPr>
              <a:t>Inside </a:t>
            </a:r>
            <a:r>
              <a:rPr lang="en-US" sz="3000" b="1" dirty="0">
                <a:latin typeface="Perpetua" panose="02020502060401020303" pitchFamily="18" charset="0"/>
              </a:rPr>
              <a:t>run( )</a:t>
            </a:r>
            <a:r>
              <a:rPr lang="en-US" sz="3000" dirty="0">
                <a:latin typeface="Perpetua" panose="02020502060401020303" pitchFamily="18" charset="0"/>
              </a:rPr>
              <a:t>, you will define the code that constitutes the new thread. It is important to understand that </a:t>
            </a:r>
            <a:r>
              <a:rPr lang="en-US" sz="3000" b="1" dirty="0">
                <a:latin typeface="Perpetua" panose="02020502060401020303" pitchFamily="18" charset="0"/>
              </a:rPr>
              <a:t>run( ) </a:t>
            </a:r>
            <a:r>
              <a:rPr lang="en-US" sz="3000" dirty="0">
                <a:latin typeface="Perpetua" panose="02020502060401020303" pitchFamily="18" charset="0"/>
              </a:rPr>
              <a:t>can call other methods, use other classes, and declare variables, just like the main thread can. </a:t>
            </a:r>
          </a:p>
          <a:p>
            <a:pPr marL="0" indent="0" algn="just">
              <a:buNone/>
            </a:pPr>
            <a:r>
              <a:rPr lang="en-US" sz="3000" dirty="0">
                <a:latin typeface="Perpetua" panose="02020502060401020303" pitchFamily="18" charset="0"/>
              </a:rPr>
              <a:t>The only difference is that </a:t>
            </a:r>
            <a:r>
              <a:rPr lang="en-US" sz="3000" b="1" dirty="0">
                <a:latin typeface="Perpetua" panose="02020502060401020303" pitchFamily="18" charset="0"/>
              </a:rPr>
              <a:t>run( ) </a:t>
            </a:r>
            <a:r>
              <a:rPr lang="en-US" sz="3000" dirty="0">
                <a:latin typeface="Perpetua" panose="02020502060401020303" pitchFamily="18" charset="0"/>
              </a:rPr>
              <a:t>establishes the entry point for another, concurrent thread of execution within your program. This thread will end when </a:t>
            </a:r>
            <a:r>
              <a:rPr lang="en-IN" sz="3000" b="1" dirty="0">
                <a:latin typeface="Perpetua" panose="02020502060401020303" pitchFamily="18" charset="0"/>
              </a:rPr>
              <a:t>run( ) </a:t>
            </a:r>
            <a:r>
              <a:rPr lang="en-IN" sz="3000" dirty="0">
                <a:latin typeface="Perpetua" panose="02020502060401020303" pitchFamily="18" charset="0"/>
              </a:rPr>
              <a:t>returns.</a:t>
            </a:r>
          </a:p>
        </p:txBody>
      </p:sp>
      <p:sp>
        <p:nvSpPr>
          <p:cNvPr id="4" name="Footer Placeholder 3">
            <a:extLst>
              <a:ext uri="{FF2B5EF4-FFF2-40B4-BE49-F238E27FC236}">
                <a16:creationId xmlns:a16="http://schemas.microsoft.com/office/drawing/2014/main" id="{BD66B59D-5532-4A46-B99E-F70E1C859C1D}"/>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40164E0-01F7-45CA-885B-590500F44BD7}"/>
              </a:ext>
            </a:extLst>
          </p:cNvPr>
          <p:cNvSpPr>
            <a:spLocks noGrp="1"/>
          </p:cNvSpPr>
          <p:nvPr>
            <p:ph type="sldNum" sz="quarter" idx="12"/>
          </p:nvPr>
        </p:nvSpPr>
        <p:spPr/>
        <p:txBody>
          <a:bodyPr/>
          <a:lstStyle/>
          <a:p>
            <a:fld id="{793898A2-4984-4649-A1D3-AF5BF365A1CE}" type="slidenum">
              <a:rPr lang="en-IN" smtClean="0"/>
              <a:t>13</a:t>
            </a:fld>
            <a:endParaRPr lang="en-IN"/>
          </a:p>
        </p:txBody>
      </p:sp>
    </p:spTree>
    <p:extLst>
      <p:ext uri="{BB962C8B-B14F-4D97-AF65-F5344CB8AC3E}">
        <p14:creationId xmlns:p14="http://schemas.microsoft.com/office/powerpoint/2010/main" val="3491695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798FC-FF49-4416-ACCE-50306E7F0DFF}"/>
              </a:ext>
            </a:extLst>
          </p:cNvPr>
          <p:cNvSpPr>
            <a:spLocks noGrp="1"/>
          </p:cNvSpPr>
          <p:nvPr>
            <p:ph idx="1"/>
          </p:nvPr>
        </p:nvSpPr>
        <p:spPr>
          <a:xfrm>
            <a:off x="259080" y="136525"/>
            <a:ext cx="11643360" cy="6040438"/>
          </a:xfrm>
        </p:spPr>
        <p:txBody>
          <a:bodyPr>
            <a:noAutofit/>
          </a:bodyPr>
          <a:lstStyle/>
          <a:p>
            <a:pPr marL="0" indent="0" algn="just">
              <a:buNone/>
            </a:pPr>
            <a:r>
              <a:rPr lang="en-US" dirty="0">
                <a:latin typeface="Perpetua" panose="02020502060401020303" pitchFamily="18" charset="0"/>
              </a:rPr>
              <a:t>After you create a class that implements </a:t>
            </a:r>
            <a:r>
              <a:rPr lang="en-US" b="1" dirty="0">
                <a:latin typeface="Perpetua" panose="02020502060401020303" pitchFamily="18" charset="0"/>
              </a:rPr>
              <a:t>Runnable</a:t>
            </a:r>
            <a:r>
              <a:rPr lang="en-US" dirty="0">
                <a:latin typeface="Perpetua" panose="02020502060401020303" pitchFamily="18" charset="0"/>
              </a:rPr>
              <a:t>, you will instantiate an object of type</a:t>
            </a:r>
          </a:p>
          <a:p>
            <a:pPr marL="0" indent="0" algn="just">
              <a:buNone/>
            </a:pPr>
            <a:r>
              <a:rPr lang="en-US" b="1" dirty="0">
                <a:latin typeface="Perpetua" panose="02020502060401020303" pitchFamily="18" charset="0"/>
              </a:rPr>
              <a:t>Thread </a:t>
            </a:r>
            <a:r>
              <a:rPr lang="en-US" dirty="0">
                <a:latin typeface="Perpetua" panose="02020502060401020303" pitchFamily="18" charset="0"/>
              </a:rPr>
              <a:t>from within that class. </a:t>
            </a:r>
            <a:r>
              <a:rPr lang="en-US" b="1" dirty="0">
                <a:latin typeface="Perpetua" panose="02020502060401020303" pitchFamily="18" charset="0"/>
              </a:rPr>
              <a:t>Thread </a:t>
            </a:r>
            <a:r>
              <a:rPr lang="en-US" dirty="0">
                <a:latin typeface="Perpetua" panose="02020502060401020303" pitchFamily="18" charset="0"/>
              </a:rPr>
              <a:t>defines several constructors. The one that we will use </a:t>
            </a:r>
            <a:r>
              <a:rPr lang="en-IN" dirty="0">
                <a:latin typeface="Perpetua" panose="02020502060401020303" pitchFamily="18" charset="0"/>
              </a:rPr>
              <a:t>is shown here:</a:t>
            </a:r>
          </a:p>
          <a:p>
            <a:pPr marL="0" indent="0" algn="just">
              <a:buNone/>
            </a:pPr>
            <a:r>
              <a:rPr lang="en-US" dirty="0">
                <a:latin typeface="Perpetua" panose="02020502060401020303" pitchFamily="18" charset="0"/>
              </a:rPr>
              <a:t>Thread(Runnable </a:t>
            </a:r>
            <a:r>
              <a:rPr lang="en-US" i="1" dirty="0" err="1">
                <a:latin typeface="Perpetua" panose="02020502060401020303" pitchFamily="18" charset="0"/>
              </a:rPr>
              <a:t>threadOb</a:t>
            </a:r>
            <a:r>
              <a:rPr lang="en-US" dirty="0">
                <a:latin typeface="Perpetua" panose="02020502060401020303" pitchFamily="18" charset="0"/>
              </a:rPr>
              <a:t>, String </a:t>
            </a:r>
            <a:r>
              <a:rPr lang="en-US" i="1" dirty="0" err="1">
                <a:latin typeface="Perpetua" panose="02020502060401020303" pitchFamily="18" charset="0"/>
              </a:rPr>
              <a:t>threadName</a:t>
            </a:r>
            <a:r>
              <a:rPr lang="en-US" dirty="0">
                <a:latin typeface="Perpetua" panose="02020502060401020303" pitchFamily="18" charset="0"/>
              </a:rPr>
              <a:t>)</a:t>
            </a:r>
          </a:p>
          <a:p>
            <a:pPr marL="0" indent="0" algn="just">
              <a:buNone/>
            </a:pPr>
            <a:r>
              <a:rPr lang="en-US" dirty="0">
                <a:latin typeface="Perpetua" panose="02020502060401020303" pitchFamily="18" charset="0"/>
              </a:rPr>
              <a:t>In this constructor, </a:t>
            </a:r>
            <a:r>
              <a:rPr lang="en-US" i="1" dirty="0" err="1">
                <a:latin typeface="Perpetua" panose="02020502060401020303" pitchFamily="18" charset="0"/>
              </a:rPr>
              <a:t>threadOb</a:t>
            </a:r>
            <a:r>
              <a:rPr lang="en-US" i="1" dirty="0">
                <a:latin typeface="Perpetua" panose="02020502060401020303" pitchFamily="18" charset="0"/>
              </a:rPr>
              <a:t> </a:t>
            </a:r>
            <a:r>
              <a:rPr lang="en-US" dirty="0">
                <a:latin typeface="Perpetua" panose="02020502060401020303" pitchFamily="18" charset="0"/>
              </a:rPr>
              <a:t>is an instance of a class that implements the </a:t>
            </a:r>
            <a:r>
              <a:rPr lang="en-US" b="1" dirty="0">
                <a:latin typeface="Perpetua" panose="02020502060401020303" pitchFamily="18" charset="0"/>
              </a:rPr>
              <a:t>Runnable </a:t>
            </a:r>
            <a:r>
              <a:rPr lang="en-US" dirty="0">
                <a:latin typeface="Perpetua" panose="02020502060401020303" pitchFamily="18" charset="0"/>
              </a:rPr>
              <a:t>interface. This defines where execution of the thread will begin. The name of the new thread is specified </a:t>
            </a:r>
            <a:r>
              <a:rPr lang="en-IN" dirty="0">
                <a:latin typeface="Perpetua" panose="02020502060401020303" pitchFamily="18" charset="0"/>
              </a:rPr>
              <a:t>by </a:t>
            </a:r>
            <a:r>
              <a:rPr lang="en-IN" i="1" dirty="0" err="1">
                <a:latin typeface="Perpetua" panose="02020502060401020303" pitchFamily="18" charset="0"/>
              </a:rPr>
              <a:t>threadName</a:t>
            </a:r>
            <a:r>
              <a:rPr lang="en-IN" dirty="0">
                <a:latin typeface="Perpetua" panose="02020502060401020303" pitchFamily="18" charset="0"/>
              </a:rPr>
              <a:t>.</a:t>
            </a:r>
          </a:p>
          <a:p>
            <a:pPr marL="0" indent="0" algn="just">
              <a:buNone/>
            </a:pPr>
            <a:r>
              <a:rPr lang="en-US" dirty="0">
                <a:latin typeface="Perpetua" panose="02020502060401020303" pitchFamily="18" charset="0"/>
              </a:rPr>
              <a:t>After the new thread is created, it will not start running until you call its </a:t>
            </a:r>
            <a:r>
              <a:rPr lang="en-US" b="1" dirty="0">
                <a:latin typeface="Perpetua" panose="02020502060401020303" pitchFamily="18" charset="0"/>
              </a:rPr>
              <a:t>start( ) </a:t>
            </a:r>
            <a:r>
              <a:rPr lang="en-US" dirty="0">
                <a:latin typeface="Perpetua" panose="02020502060401020303" pitchFamily="18" charset="0"/>
              </a:rPr>
              <a:t>method, which is declared within </a:t>
            </a:r>
            <a:r>
              <a:rPr lang="en-US" b="1" dirty="0">
                <a:latin typeface="Perpetua" panose="02020502060401020303" pitchFamily="18" charset="0"/>
              </a:rPr>
              <a:t>Thread</a:t>
            </a:r>
            <a:r>
              <a:rPr lang="en-US" dirty="0">
                <a:latin typeface="Perpetua" panose="02020502060401020303" pitchFamily="18" charset="0"/>
              </a:rPr>
              <a:t>. In essence, </a:t>
            </a:r>
            <a:r>
              <a:rPr lang="en-US" b="1" dirty="0">
                <a:latin typeface="Perpetua" panose="02020502060401020303" pitchFamily="18" charset="0"/>
              </a:rPr>
              <a:t>start( ) </a:t>
            </a:r>
            <a:r>
              <a:rPr lang="en-US" dirty="0">
                <a:latin typeface="Perpetua" panose="02020502060401020303" pitchFamily="18" charset="0"/>
              </a:rPr>
              <a:t>executes a call to </a:t>
            </a:r>
            <a:r>
              <a:rPr lang="en-US" b="1" dirty="0">
                <a:latin typeface="Perpetua" panose="02020502060401020303" pitchFamily="18" charset="0"/>
              </a:rPr>
              <a:t>run( )</a:t>
            </a:r>
            <a:r>
              <a:rPr lang="en-US" dirty="0">
                <a:latin typeface="Perpetua" panose="02020502060401020303" pitchFamily="18" charset="0"/>
              </a:rPr>
              <a:t>. The </a:t>
            </a:r>
            <a:r>
              <a:rPr lang="en-US" b="1" dirty="0">
                <a:latin typeface="Perpetua" panose="02020502060401020303" pitchFamily="18" charset="0"/>
              </a:rPr>
              <a:t>start( ) </a:t>
            </a:r>
            <a:r>
              <a:rPr lang="en-IN" dirty="0">
                <a:latin typeface="Perpetua" panose="02020502060401020303" pitchFamily="18" charset="0"/>
              </a:rPr>
              <a:t>method is shown here:</a:t>
            </a:r>
          </a:p>
          <a:p>
            <a:pPr marL="0" indent="0" algn="just">
              <a:buNone/>
            </a:pPr>
            <a:r>
              <a:rPr lang="en-IN" dirty="0">
                <a:latin typeface="Perpetua" panose="02020502060401020303" pitchFamily="18" charset="0"/>
              </a:rPr>
              <a:t>void start( )</a:t>
            </a:r>
            <a:endParaRPr lang="en-IN" sz="3000" dirty="0">
              <a:latin typeface="Perpetua" panose="02020502060401020303" pitchFamily="18" charset="0"/>
            </a:endParaRPr>
          </a:p>
        </p:txBody>
      </p:sp>
      <p:sp>
        <p:nvSpPr>
          <p:cNvPr id="4" name="Footer Placeholder 3">
            <a:extLst>
              <a:ext uri="{FF2B5EF4-FFF2-40B4-BE49-F238E27FC236}">
                <a16:creationId xmlns:a16="http://schemas.microsoft.com/office/drawing/2014/main" id="{BD66B59D-5532-4A46-B99E-F70E1C859C1D}"/>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40164E0-01F7-45CA-885B-590500F44BD7}"/>
              </a:ext>
            </a:extLst>
          </p:cNvPr>
          <p:cNvSpPr>
            <a:spLocks noGrp="1"/>
          </p:cNvSpPr>
          <p:nvPr>
            <p:ph type="sldNum" sz="quarter" idx="12"/>
          </p:nvPr>
        </p:nvSpPr>
        <p:spPr/>
        <p:txBody>
          <a:bodyPr/>
          <a:lstStyle/>
          <a:p>
            <a:fld id="{793898A2-4984-4649-A1D3-AF5BF365A1CE}" type="slidenum">
              <a:rPr lang="en-IN" smtClean="0"/>
              <a:t>14</a:t>
            </a:fld>
            <a:endParaRPr lang="en-IN"/>
          </a:p>
        </p:txBody>
      </p:sp>
    </p:spTree>
    <p:extLst>
      <p:ext uri="{BB962C8B-B14F-4D97-AF65-F5344CB8AC3E}">
        <p14:creationId xmlns:p14="http://schemas.microsoft.com/office/powerpoint/2010/main" val="1736271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798FC-FF49-4416-ACCE-50306E7F0DFF}"/>
              </a:ext>
            </a:extLst>
          </p:cNvPr>
          <p:cNvSpPr>
            <a:spLocks noGrp="1"/>
          </p:cNvSpPr>
          <p:nvPr>
            <p:ph idx="1"/>
          </p:nvPr>
        </p:nvSpPr>
        <p:spPr>
          <a:xfrm>
            <a:off x="259080" y="136525"/>
            <a:ext cx="11643360" cy="6040438"/>
          </a:xfrm>
        </p:spPr>
        <p:txBody>
          <a:bodyPr>
            <a:noAutofit/>
          </a:bodyPr>
          <a:lstStyle/>
          <a:p>
            <a:pPr marL="0" indent="0">
              <a:spcBef>
                <a:spcPts val="0"/>
              </a:spcBef>
              <a:buNone/>
            </a:pPr>
            <a:r>
              <a:rPr lang="en-IN" dirty="0">
                <a:latin typeface="Perpetua" panose="02020502060401020303" pitchFamily="18" charset="0"/>
              </a:rPr>
              <a:t>class </a:t>
            </a:r>
            <a:r>
              <a:rPr lang="en-IN" dirty="0" err="1">
                <a:latin typeface="Perpetua" panose="02020502060401020303" pitchFamily="18" charset="0"/>
              </a:rPr>
              <a:t>NewThread</a:t>
            </a:r>
            <a:r>
              <a:rPr lang="en-IN" dirty="0">
                <a:latin typeface="Perpetua" panose="02020502060401020303" pitchFamily="18" charset="0"/>
              </a:rPr>
              <a:t> implements Runnable </a:t>
            </a:r>
          </a:p>
          <a:p>
            <a:pPr marL="0" indent="0">
              <a:spcBef>
                <a:spcPts val="0"/>
              </a:spcBef>
              <a:buNone/>
            </a:pPr>
            <a:r>
              <a:rPr lang="en-IN" dirty="0">
                <a:latin typeface="Perpetua" panose="02020502060401020303" pitchFamily="18" charset="0"/>
              </a:rPr>
              <a:t>{</a:t>
            </a:r>
          </a:p>
          <a:p>
            <a:pPr marL="0" indent="0">
              <a:spcBef>
                <a:spcPts val="0"/>
              </a:spcBef>
              <a:buNone/>
            </a:pPr>
            <a:r>
              <a:rPr lang="en-IN" dirty="0">
                <a:latin typeface="Perpetua" panose="02020502060401020303" pitchFamily="18" charset="0"/>
              </a:rPr>
              <a:t>	Thread t;</a:t>
            </a:r>
          </a:p>
          <a:p>
            <a:pPr marL="0" indent="0">
              <a:spcBef>
                <a:spcPts val="0"/>
              </a:spcBef>
              <a:buNone/>
            </a:pPr>
            <a:r>
              <a:rPr lang="en-IN" dirty="0">
                <a:latin typeface="Perpetua" panose="02020502060401020303" pitchFamily="18" charset="0"/>
              </a:rPr>
              <a:t>	</a:t>
            </a:r>
            <a:r>
              <a:rPr lang="en-IN" dirty="0" err="1">
                <a:latin typeface="Perpetua" panose="02020502060401020303" pitchFamily="18" charset="0"/>
              </a:rPr>
              <a:t>NewThread</a:t>
            </a: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a:t>
            </a:r>
          </a:p>
          <a:p>
            <a:pPr marL="0" indent="0">
              <a:spcBef>
                <a:spcPts val="0"/>
              </a:spcBef>
              <a:buNone/>
            </a:pPr>
            <a:r>
              <a:rPr lang="en-US" dirty="0">
                <a:latin typeface="Perpetua" panose="02020502060401020303" pitchFamily="18" charset="0"/>
              </a:rPr>
              <a:t>		t = new Thread(this, "Demo Thread");</a:t>
            </a:r>
          </a:p>
          <a:p>
            <a:pPr marL="0" indent="0">
              <a:spcBef>
                <a:spcPts val="0"/>
              </a:spcBef>
              <a:buNone/>
            </a:pPr>
            <a:r>
              <a:rPr lang="en-US" dirty="0">
                <a:latin typeface="Perpetua" panose="02020502060401020303" pitchFamily="18" charset="0"/>
              </a:rPr>
              <a:t>		</a:t>
            </a:r>
            <a:r>
              <a:rPr lang="en-US" dirty="0" err="1">
                <a:latin typeface="Perpetua" panose="02020502060401020303" pitchFamily="18" charset="0"/>
              </a:rPr>
              <a:t>System.out.println</a:t>
            </a:r>
            <a:r>
              <a:rPr lang="en-US" dirty="0">
                <a:latin typeface="Perpetua" panose="02020502060401020303" pitchFamily="18" charset="0"/>
              </a:rPr>
              <a:t>("Child thread: " + t);</a:t>
            </a:r>
          </a:p>
          <a:p>
            <a:pPr marL="0" indent="0">
              <a:spcBef>
                <a:spcPts val="0"/>
              </a:spcBef>
              <a:buNone/>
            </a:pPr>
            <a:r>
              <a:rPr lang="en-US" dirty="0">
                <a:latin typeface="Perpetua" panose="02020502060401020303" pitchFamily="18" charset="0"/>
              </a:rPr>
              <a:t>		</a:t>
            </a:r>
            <a:r>
              <a:rPr lang="en-US" dirty="0" err="1">
                <a:latin typeface="Perpetua" panose="02020502060401020303" pitchFamily="18" charset="0"/>
              </a:rPr>
              <a:t>t.start</a:t>
            </a:r>
            <a:r>
              <a:rPr lang="en-US" dirty="0">
                <a:latin typeface="Perpetua" panose="02020502060401020303" pitchFamily="18" charset="0"/>
              </a:rPr>
              <a:t>(); // Start the thread</a:t>
            </a:r>
          </a:p>
          <a:p>
            <a:pPr marL="0" indent="0">
              <a:spcBef>
                <a:spcPts val="0"/>
              </a:spcBef>
              <a:buNone/>
            </a:pP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a:t>
            </a:r>
            <a:endParaRPr lang="en-IN" sz="3000" dirty="0">
              <a:latin typeface="Perpetua" panose="02020502060401020303" pitchFamily="18" charset="0"/>
            </a:endParaRPr>
          </a:p>
        </p:txBody>
      </p:sp>
      <p:sp>
        <p:nvSpPr>
          <p:cNvPr id="4" name="Footer Placeholder 3">
            <a:extLst>
              <a:ext uri="{FF2B5EF4-FFF2-40B4-BE49-F238E27FC236}">
                <a16:creationId xmlns:a16="http://schemas.microsoft.com/office/drawing/2014/main" id="{BD66B59D-5532-4A46-B99E-F70E1C859C1D}"/>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40164E0-01F7-45CA-885B-590500F44BD7}"/>
              </a:ext>
            </a:extLst>
          </p:cNvPr>
          <p:cNvSpPr>
            <a:spLocks noGrp="1"/>
          </p:cNvSpPr>
          <p:nvPr>
            <p:ph type="sldNum" sz="quarter" idx="12"/>
          </p:nvPr>
        </p:nvSpPr>
        <p:spPr/>
        <p:txBody>
          <a:bodyPr/>
          <a:lstStyle/>
          <a:p>
            <a:fld id="{793898A2-4984-4649-A1D3-AF5BF365A1CE}" type="slidenum">
              <a:rPr lang="en-IN" smtClean="0"/>
              <a:t>15</a:t>
            </a:fld>
            <a:endParaRPr lang="en-IN"/>
          </a:p>
        </p:txBody>
      </p:sp>
    </p:spTree>
    <p:extLst>
      <p:ext uri="{BB962C8B-B14F-4D97-AF65-F5344CB8AC3E}">
        <p14:creationId xmlns:p14="http://schemas.microsoft.com/office/powerpoint/2010/main" val="2355772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798FC-FF49-4416-ACCE-50306E7F0DFF}"/>
              </a:ext>
            </a:extLst>
          </p:cNvPr>
          <p:cNvSpPr>
            <a:spLocks noGrp="1"/>
          </p:cNvSpPr>
          <p:nvPr>
            <p:ph idx="1"/>
          </p:nvPr>
        </p:nvSpPr>
        <p:spPr>
          <a:xfrm>
            <a:off x="259080" y="136525"/>
            <a:ext cx="11643360" cy="6040438"/>
          </a:xfrm>
        </p:spPr>
        <p:txBody>
          <a:bodyPr>
            <a:noAutofit/>
          </a:bodyPr>
          <a:lstStyle/>
          <a:p>
            <a:pPr marL="0" indent="0">
              <a:spcBef>
                <a:spcPts val="0"/>
              </a:spcBef>
              <a:buNone/>
            </a:pPr>
            <a:r>
              <a:rPr lang="en-IN" dirty="0">
                <a:latin typeface="Perpetua" panose="02020502060401020303" pitchFamily="18" charset="0"/>
              </a:rPr>
              <a:t>	public void run() </a:t>
            </a:r>
          </a:p>
          <a:p>
            <a:pPr marL="0" indent="0">
              <a:spcBef>
                <a:spcPts val="0"/>
              </a:spcBef>
              <a:buNone/>
            </a:pP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try </a:t>
            </a:r>
          </a:p>
          <a:p>
            <a:pPr marL="0" indent="0">
              <a:spcBef>
                <a:spcPts val="0"/>
              </a:spcBef>
              <a:buNone/>
            </a:pPr>
            <a:r>
              <a:rPr lang="en-IN" dirty="0">
                <a:latin typeface="Perpetua" panose="02020502060401020303" pitchFamily="18" charset="0"/>
              </a:rPr>
              <a:t>		{</a:t>
            </a:r>
          </a:p>
          <a:p>
            <a:pPr marL="0" indent="0">
              <a:spcBef>
                <a:spcPts val="0"/>
              </a:spcBef>
              <a:buNone/>
            </a:pPr>
            <a:r>
              <a:rPr lang="nn-NO" dirty="0">
                <a:latin typeface="Perpetua" panose="02020502060401020303" pitchFamily="18" charset="0"/>
              </a:rPr>
              <a:t>			for(int i = 5; i &gt; 0; i--) </a:t>
            </a:r>
          </a:p>
          <a:p>
            <a:pPr marL="0" indent="0">
              <a:spcBef>
                <a:spcPts val="0"/>
              </a:spcBef>
              <a:buNone/>
            </a:pPr>
            <a:r>
              <a:rPr lang="nn-NO" dirty="0">
                <a:latin typeface="Perpetua" panose="02020502060401020303" pitchFamily="18" charset="0"/>
              </a:rPr>
              <a:t>			{</a:t>
            </a:r>
          </a:p>
          <a:p>
            <a:pPr marL="0" indent="0">
              <a:spcBef>
                <a:spcPts val="0"/>
              </a:spcBef>
              <a:buNone/>
            </a:pPr>
            <a:r>
              <a:rPr lang="en-US" dirty="0">
                <a:latin typeface="Perpetua" panose="02020502060401020303" pitchFamily="18" charset="0"/>
              </a:rPr>
              <a:t>				</a:t>
            </a:r>
            <a:r>
              <a:rPr lang="en-US" dirty="0" err="1">
                <a:latin typeface="Perpetua" panose="02020502060401020303" pitchFamily="18" charset="0"/>
              </a:rPr>
              <a:t>System.out.println</a:t>
            </a:r>
            <a:r>
              <a:rPr lang="en-US" dirty="0">
                <a:latin typeface="Perpetua" panose="02020502060401020303" pitchFamily="18" charset="0"/>
              </a:rPr>
              <a:t>("Child Thread: " + </a:t>
            </a:r>
            <a:r>
              <a:rPr lang="en-US" dirty="0" err="1">
                <a:latin typeface="Perpetua" panose="02020502060401020303" pitchFamily="18" charset="0"/>
              </a:rPr>
              <a:t>i</a:t>
            </a:r>
            <a:r>
              <a:rPr lang="en-US" dirty="0">
                <a:latin typeface="Perpetua" panose="02020502060401020303" pitchFamily="18" charset="0"/>
              </a:rPr>
              <a:t>);</a:t>
            </a:r>
          </a:p>
          <a:p>
            <a:pPr marL="0" indent="0">
              <a:spcBef>
                <a:spcPts val="0"/>
              </a:spcBef>
              <a:buNone/>
            </a:pPr>
            <a:r>
              <a:rPr lang="en-IN" dirty="0">
                <a:latin typeface="Perpetua" panose="02020502060401020303" pitchFamily="18" charset="0"/>
              </a:rPr>
              <a:t>				</a:t>
            </a:r>
            <a:r>
              <a:rPr lang="en-IN" dirty="0" err="1">
                <a:latin typeface="Perpetua" panose="02020502060401020303" pitchFamily="18" charset="0"/>
              </a:rPr>
              <a:t>Thread.sleep</a:t>
            </a:r>
            <a:r>
              <a:rPr lang="en-IN" dirty="0">
                <a:latin typeface="Perpetua" panose="02020502060401020303" pitchFamily="18" charset="0"/>
              </a:rPr>
              <a:t>(500);</a:t>
            </a:r>
          </a:p>
          <a:p>
            <a:pPr marL="0" indent="0">
              <a:spcBef>
                <a:spcPts val="0"/>
              </a:spcBef>
              <a:buNone/>
            </a:pP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catch (</a:t>
            </a:r>
            <a:r>
              <a:rPr lang="en-IN" dirty="0" err="1">
                <a:latin typeface="Perpetua" panose="02020502060401020303" pitchFamily="18" charset="0"/>
              </a:rPr>
              <a:t>InterruptedException</a:t>
            </a:r>
            <a:r>
              <a:rPr lang="en-IN" dirty="0">
                <a:latin typeface="Perpetua" panose="02020502060401020303" pitchFamily="18" charset="0"/>
              </a:rPr>
              <a:t> e) </a:t>
            </a:r>
          </a:p>
          <a:p>
            <a:pPr marL="0" indent="0">
              <a:spcBef>
                <a:spcPts val="0"/>
              </a:spcBef>
              <a:buNone/>
            </a:pPr>
            <a:r>
              <a:rPr lang="en-IN" dirty="0">
                <a:latin typeface="Perpetua" panose="02020502060401020303" pitchFamily="18" charset="0"/>
              </a:rPr>
              <a:t>		{</a:t>
            </a:r>
          </a:p>
          <a:p>
            <a:pPr marL="0" indent="0">
              <a:spcBef>
                <a:spcPts val="0"/>
              </a:spcBef>
              <a:buNone/>
            </a:pPr>
            <a:r>
              <a:rPr lang="en-US" dirty="0">
                <a:latin typeface="Perpetua" panose="02020502060401020303" pitchFamily="18" charset="0"/>
              </a:rPr>
              <a:t>			</a:t>
            </a:r>
            <a:r>
              <a:rPr lang="en-US" dirty="0" err="1">
                <a:latin typeface="Perpetua" panose="02020502060401020303" pitchFamily="18" charset="0"/>
              </a:rPr>
              <a:t>System.out.println</a:t>
            </a:r>
            <a:r>
              <a:rPr lang="en-US" dirty="0">
                <a:latin typeface="Perpetua" panose="02020502060401020303" pitchFamily="18" charset="0"/>
              </a:rPr>
              <a:t>("Child interrupted.");</a:t>
            </a:r>
          </a:p>
          <a:p>
            <a:pPr marL="0" indent="0">
              <a:spcBef>
                <a:spcPts val="0"/>
              </a:spcBef>
              <a:buNone/>
            </a:pPr>
            <a:r>
              <a:rPr lang="en-IN" dirty="0">
                <a:latin typeface="Perpetua" panose="02020502060401020303" pitchFamily="18" charset="0"/>
              </a:rPr>
              <a:t>		}</a:t>
            </a:r>
          </a:p>
          <a:p>
            <a:pPr marL="0" indent="0">
              <a:spcBef>
                <a:spcPts val="0"/>
              </a:spcBef>
              <a:buNone/>
            </a:pPr>
            <a:r>
              <a:rPr lang="en-US" dirty="0">
                <a:latin typeface="Perpetua" panose="02020502060401020303" pitchFamily="18" charset="0"/>
              </a:rPr>
              <a:t>		</a:t>
            </a:r>
            <a:r>
              <a:rPr lang="en-US" dirty="0" err="1">
                <a:latin typeface="Perpetua" panose="02020502060401020303" pitchFamily="18" charset="0"/>
              </a:rPr>
              <a:t>System.out.println</a:t>
            </a:r>
            <a:r>
              <a:rPr lang="en-US" dirty="0">
                <a:latin typeface="Perpetua" panose="02020502060401020303" pitchFamily="18" charset="0"/>
              </a:rPr>
              <a:t>("Exiting child thread.");</a:t>
            </a:r>
          </a:p>
          <a:p>
            <a:pPr marL="0" indent="0">
              <a:spcBef>
                <a:spcPts val="0"/>
              </a:spcBef>
              <a:buNone/>
            </a:pP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a:t>
            </a:r>
            <a:endParaRPr lang="en-IN" sz="3000" dirty="0">
              <a:latin typeface="Perpetua" panose="02020502060401020303" pitchFamily="18" charset="0"/>
            </a:endParaRPr>
          </a:p>
        </p:txBody>
      </p:sp>
      <p:sp>
        <p:nvSpPr>
          <p:cNvPr id="4" name="Footer Placeholder 3">
            <a:extLst>
              <a:ext uri="{FF2B5EF4-FFF2-40B4-BE49-F238E27FC236}">
                <a16:creationId xmlns:a16="http://schemas.microsoft.com/office/drawing/2014/main" id="{BD66B59D-5532-4A46-B99E-F70E1C859C1D}"/>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40164E0-01F7-45CA-885B-590500F44BD7}"/>
              </a:ext>
            </a:extLst>
          </p:cNvPr>
          <p:cNvSpPr>
            <a:spLocks noGrp="1"/>
          </p:cNvSpPr>
          <p:nvPr>
            <p:ph type="sldNum" sz="quarter" idx="12"/>
          </p:nvPr>
        </p:nvSpPr>
        <p:spPr/>
        <p:txBody>
          <a:bodyPr/>
          <a:lstStyle/>
          <a:p>
            <a:fld id="{793898A2-4984-4649-A1D3-AF5BF365A1CE}" type="slidenum">
              <a:rPr lang="en-IN" smtClean="0"/>
              <a:t>16</a:t>
            </a:fld>
            <a:endParaRPr lang="en-IN"/>
          </a:p>
        </p:txBody>
      </p:sp>
    </p:spTree>
    <p:extLst>
      <p:ext uri="{BB962C8B-B14F-4D97-AF65-F5344CB8AC3E}">
        <p14:creationId xmlns:p14="http://schemas.microsoft.com/office/powerpoint/2010/main" val="3799792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798FC-FF49-4416-ACCE-50306E7F0DFF}"/>
              </a:ext>
            </a:extLst>
          </p:cNvPr>
          <p:cNvSpPr>
            <a:spLocks noGrp="1"/>
          </p:cNvSpPr>
          <p:nvPr>
            <p:ph idx="1"/>
          </p:nvPr>
        </p:nvSpPr>
        <p:spPr>
          <a:xfrm>
            <a:off x="259080" y="136525"/>
            <a:ext cx="11643360" cy="6040438"/>
          </a:xfrm>
        </p:spPr>
        <p:txBody>
          <a:bodyPr>
            <a:noAutofit/>
          </a:bodyPr>
          <a:lstStyle/>
          <a:p>
            <a:pPr marL="0" indent="0" algn="just">
              <a:spcBef>
                <a:spcPts val="0"/>
              </a:spcBef>
              <a:buNone/>
            </a:pPr>
            <a:r>
              <a:rPr lang="en-IN" sz="2400" dirty="0">
                <a:latin typeface="Perpetua" panose="02020502060401020303" pitchFamily="18" charset="0"/>
              </a:rPr>
              <a:t>class </a:t>
            </a:r>
            <a:r>
              <a:rPr lang="en-IN" sz="2400" dirty="0" err="1">
                <a:latin typeface="Perpetua" panose="02020502060401020303" pitchFamily="18" charset="0"/>
              </a:rPr>
              <a:t>ThreadDemo</a:t>
            </a:r>
            <a:r>
              <a:rPr lang="en-IN" sz="2400" dirty="0">
                <a:latin typeface="Perpetua" panose="02020502060401020303" pitchFamily="18" charset="0"/>
              </a:rPr>
              <a:t> </a:t>
            </a:r>
          </a:p>
          <a:p>
            <a:pPr marL="0" indent="0" algn="just">
              <a:spcBef>
                <a:spcPts val="0"/>
              </a:spcBef>
              <a:buNone/>
            </a:pPr>
            <a:r>
              <a:rPr lang="en-IN" sz="2400" dirty="0">
                <a:latin typeface="Perpetua" panose="02020502060401020303" pitchFamily="18" charset="0"/>
              </a:rPr>
              <a:t>{</a:t>
            </a:r>
          </a:p>
          <a:p>
            <a:pPr marL="0" indent="0" algn="just">
              <a:spcBef>
                <a:spcPts val="0"/>
              </a:spcBef>
              <a:buNone/>
            </a:pPr>
            <a:r>
              <a:rPr lang="en-US" sz="2400" dirty="0">
                <a:latin typeface="Perpetua" panose="02020502060401020303" pitchFamily="18" charset="0"/>
              </a:rPr>
              <a:t>	public static void main(String </a:t>
            </a:r>
            <a:r>
              <a:rPr lang="en-US" sz="2400" dirty="0" err="1">
                <a:latin typeface="Perpetua" panose="02020502060401020303" pitchFamily="18" charset="0"/>
              </a:rPr>
              <a:t>args</a:t>
            </a:r>
            <a:r>
              <a:rPr lang="en-US" sz="2400" dirty="0">
                <a:latin typeface="Perpetua" panose="02020502060401020303" pitchFamily="18" charset="0"/>
              </a:rPr>
              <a:t>[]) </a:t>
            </a:r>
          </a:p>
          <a:p>
            <a:pPr marL="0" indent="0" algn="just">
              <a:spcBef>
                <a:spcPts val="0"/>
              </a:spcBef>
              <a:buNone/>
            </a:pPr>
            <a:r>
              <a:rPr lang="en-US" sz="2400" dirty="0">
                <a:latin typeface="Perpetua" panose="02020502060401020303" pitchFamily="18" charset="0"/>
              </a:rPr>
              <a:t>	{</a:t>
            </a:r>
          </a:p>
          <a:p>
            <a:pPr marL="0" indent="0" algn="just">
              <a:spcBef>
                <a:spcPts val="0"/>
              </a:spcBef>
              <a:buNone/>
            </a:pPr>
            <a:r>
              <a:rPr lang="en-US" sz="2400" dirty="0">
                <a:latin typeface="Perpetua" panose="02020502060401020303" pitchFamily="18" charset="0"/>
              </a:rPr>
              <a:t>		new </a:t>
            </a:r>
            <a:r>
              <a:rPr lang="en-US" sz="2400" dirty="0" err="1">
                <a:latin typeface="Perpetua" panose="02020502060401020303" pitchFamily="18" charset="0"/>
              </a:rPr>
              <a:t>NewThread</a:t>
            </a:r>
            <a:r>
              <a:rPr lang="en-US" sz="2400" dirty="0">
                <a:latin typeface="Perpetua" panose="02020502060401020303" pitchFamily="18" charset="0"/>
              </a:rPr>
              <a:t>(); // create a new thread</a:t>
            </a:r>
          </a:p>
          <a:p>
            <a:pPr marL="0" indent="0" algn="just">
              <a:spcBef>
                <a:spcPts val="0"/>
              </a:spcBef>
              <a:buNone/>
            </a:pPr>
            <a:r>
              <a:rPr lang="en-IN" sz="2400" dirty="0">
                <a:latin typeface="Perpetua" panose="02020502060401020303" pitchFamily="18" charset="0"/>
              </a:rPr>
              <a:t>		try </a:t>
            </a:r>
          </a:p>
          <a:p>
            <a:pPr marL="0" indent="0" algn="just">
              <a:spcBef>
                <a:spcPts val="0"/>
              </a:spcBef>
              <a:buNone/>
            </a:pPr>
            <a:r>
              <a:rPr lang="en-IN" sz="2400" dirty="0">
                <a:latin typeface="Perpetua" panose="02020502060401020303" pitchFamily="18" charset="0"/>
              </a:rPr>
              <a:t>		{</a:t>
            </a:r>
          </a:p>
          <a:p>
            <a:pPr marL="0" indent="0" algn="just">
              <a:spcBef>
                <a:spcPts val="0"/>
              </a:spcBef>
              <a:buNone/>
            </a:pPr>
            <a:r>
              <a:rPr lang="nn-NO" sz="2400" dirty="0">
                <a:latin typeface="Perpetua" panose="02020502060401020303" pitchFamily="18" charset="0"/>
              </a:rPr>
              <a:t>			for(int i = 5; i &gt; 0; i--) </a:t>
            </a:r>
          </a:p>
          <a:p>
            <a:pPr marL="0" indent="0" algn="just">
              <a:spcBef>
                <a:spcPts val="0"/>
              </a:spcBef>
              <a:buNone/>
            </a:pPr>
            <a:r>
              <a:rPr lang="nn-NO" sz="2400" dirty="0">
                <a:latin typeface="Perpetua" panose="02020502060401020303" pitchFamily="18" charset="0"/>
              </a:rPr>
              <a:t>			{</a:t>
            </a:r>
          </a:p>
          <a:p>
            <a:pPr marL="0" indent="0" algn="just">
              <a:spcBef>
                <a:spcPts val="0"/>
              </a:spcBef>
              <a:buNone/>
            </a:pPr>
            <a:r>
              <a:rPr lang="en-US" sz="2400" dirty="0">
                <a:latin typeface="Perpetua" panose="02020502060401020303" pitchFamily="18" charset="0"/>
              </a:rPr>
              <a:t>				</a:t>
            </a:r>
            <a:r>
              <a:rPr lang="en-US" sz="2400" dirty="0" err="1">
                <a:latin typeface="Perpetua" panose="02020502060401020303" pitchFamily="18" charset="0"/>
              </a:rPr>
              <a:t>System.out.println</a:t>
            </a:r>
            <a:r>
              <a:rPr lang="en-US" sz="2400" dirty="0">
                <a:latin typeface="Perpetua" panose="02020502060401020303" pitchFamily="18" charset="0"/>
              </a:rPr>
              <a:t>("Main Thread: " + </a:t>
            </a:r>
            <a:r>
              <a:rPr lang="en-US" sz="2400" dirty="0" err="1">
                <a:latin typeface="Perpetua" panose="02020502060401020303" pitchFamily="18" charset="0"/>
              </a:rPr>
              <a:t>i</a:t>
            </a:r>
            <a:r>
              <a:rPr lang="en-US" sz="2400" dirty="0">
                <a:latin typeface="Perpetua" panose="02020502060401020303" pitchFamily="18" charset="0"/>
              </a:rPr>
              <a:t>);</a:t>
            </a:r>
          </a:p>
          <a:p>
            <a:pPr marL="0" indent="0" algn="just">
              <a:spcBef>
                <a:spcPts val="0"/>
              </a:spcBef>
              <a:buNone/>
            </a:pPr>
            <a:r>
              <a:rPr lang="en-IN" sz="2400" dirty="0">
                <a:latin typeface="Perpetua" panose="02020502060401020303" pitchFamily="18" charset="0"/>
              </a:rPr>
              <a:t>				</a:t>
            </a:r>
            <a:r>
              <a:rPr lang="en-IN" sz="2400" dirty="0" err="1">
                <a:latin typeface="Perpetua" panose="02020502060401020303" pitchFamily="18" charset="0"/>
              </a:rPr>
              <a:t>Thread.sleep</a:t>
            </a:r>
            <a:r>
              <a:rPr lang="en-IN" sz="2400" dirty="0">
                <a:latin typeface="Perpetua" panose="02020502060401020303" pitchFamily="18" charset="0"/>
              </a:rPr>
              <a:t>(1000);</a:t>
            </a:r>
          </a:p>
          <a:p>
            <a:pPr marL="0" indent="0" algn="just">
              <a:spcBef>
                <a:spcPts val="0"/>
              </a:spcBef>
              <a:buNone/>
            </a:pPr>
            <a:r>
              <a:rPr lang="en-IN" sz="2400" dirty="0">
                <a:latin typeface="Perpetua" panose="02020502060401020303" pitchFamily="18" charset="0"/>
              </a:rPr>
              <a:t>			}</a:t>
            </a:r>
          </a:p>
          <a:p>
            <a:pPr marL="0" indent="0" algn="just">
              <a:spcBef>
                <a:spcPts val="0"/>
              </a:spcBef>
              <a:buNone/>
            </a:pPr>
            <a:r>
              <a:rPr lang="en-IN" sz="2400" dirty="0">
                <a:latin typeface="Perpetua" panose="02020502060401020303" pitchFamily="18" charset="0"/>
              </a:rPr>
              <a:t>		}</a:t>
            </a:r>
          </a:p>
          <a:p>
            <a:pPr marL="0" indent="0" algn="just">
              <a:spcBef>
                <a:spcPts val="0"/>
              </a:spcBef>
              <a:buNone/>
            </a:pPr>
            <a:r>
              <a:rPr lang="en-IN" sz="2400" dirty="0">
                <a:latin typeface="Perpetua" panose="02020502060401020303" pitchFamily="18" charset="0"/>
              </a:rPr>
              <a:t>		 catch (</a:t>
            </a:r>
            <a:r>
              <a:rPr lang="en-IN" sz="2400" dirty="0" err="1">
                <a:latin typeface="Perpetua" panose="02020502060401020303" pitchFamily="18" charset="0"/>
              </a:rPr>
              <a:t>InterruptedException</a:t>
            </a:r>
            <a:r>
              <a:rPr lang="en-IN" sz="2400" dirty="0">
                <a:latin typeface="Perpetua" panose="02020502060401020303" pitchFamily="18" charset="0"/>
              </a:rPr>
              <a:t> e) </a:t>
            </a:r>
          </a:p>
          <a:p>
            <a:pPr marL="0" indent="0" algn="just">
              <a:spcBef>
                <a:spcPts val="0"/>
              </a:spcBef>
              <a:buNone/>
            </a:pPr>
            <a:r>
              <a:rPr lang="en-IN" sz="2400" dirty="0">
                <a:latin typeface="Perpetua" panose="02020502060401020303" pitchFamily="18" charset="0"/>
              </a:rPr>
              <a:t>		{</a:t>
            </a:r>
          </a:p>
          <a:p>
            <a:pPr marL="0" indent="0">
              <a:spcBef>
                <a:spcPts val="0"/>
              </a:spcBef>
              <a:buNone/>
            </a:pPr>
            <a:r>
              <a:rPr lang="en-US" sz="2400" dirty="0">
                <a:latin typeface="Perpetua" panose="02020502060401020303" pitchFamily="18" charset="0"/>
              </a:rPr>
              <a:t>			</a:t>
            </a:r>
            <a:r>
              <a:rPr lang="en-US" sz="2400" dirty="0" err="1">
                <a:latin typeface="Perpetua" panose="02020502060401020303" pitchFamily="18" charset="0"/>
              </a:rPr>
              <a:t>System.out.println</a:t>
            </a:r>
            <a:r>
              <a:rPr lang="en-US" sz="2400" dirty="0">
                <a:latin typeface="Perpetua" panose="02020502060401020303" pitchFamily="18" charset="0"/>
              </a:rPr>
              <a:t>("Main thread interrupted.");</a:t>
            </a:r>
          </a:p>
          <a:p>
            <a:pPr marL="0" indent="0">
              <a:spcBef>
                <a:spcPts val="0"/>
              </a:spcBef>
              <a:buNone/>
            </a:pPr>
            <a:r>
              <a:rPr lang="en-IN" sz="2400" dirty="0">
                <a:latin typeface="Perpetua" panose="02020502060401020303" pitchFamily="18" charset="0"/>
              </a:rPr>
              <a:t>		}</a:t>
            </a:r>
          </a:p>
          <a:p>
            <a:pPr marL="0" indent="0">
              <a:spcBef>
                <a:spcPts val="0"/>
              </a:spcBef>
              <a:buNone/>
            </a:pPr>
            <a:r>
              <a:rPr lang="en-US" sz="2400" dirty="0">
                <a:latin typeface="Perpetua" panose="02020502060401020303" pitchFamily="18" charset="0"/>
              </a:rPr>
              <a:t>		</a:t>
            </a:r>
            <a:r>
              <a:rPr lang="en-US" sz="2400" dirty="0" err="1">
                <a:latin typeface="Perpetua" panose="02020502060401020303" pitchFamily="18" charset="0"/>
              </a:rPr>
              <a:t>System.out.println</a:t>
            </a:r>
            <a:r>
              <a:rPr lang="en-US" sz="2400" dirty="0">
                <a:latin typeface="Perpetua" panose="02020502060401020303" pitchFamily="18" charset="0"/>
              </a:rPr>
              <a:t>("Main thread exiting.");</a:t>
            </a:r>
          </a:p>
          <a:p>
            <a:pPr marL="0" indent="0">
              <a:spcBef>
                <a:spcPts val="0"/>
              </a:spcBef>
              <a:buNone/>
            </a:pP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a:t>
            </a:r>
          </a:p>
        </p:txBody>
      </p:sp>
      <p:sp>
        <p:nvSpPr>
          <p:cNvPr id="4" name="Footer Placeholder 3">
            <a:extLst>
              <a:ext uri="{FF2B5EF4-FFF2-40B4-BE49-F238E27FC236}">
                <a16:creationId xmlns:a16="http://schemas.microsoft.com/office/drawing/2014/main" id="{BD66B59D-5532-4A46-B99E-F70E1C859C1D}"/>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40164E0-01F7-45CA-885B-590500F44BD7}"/>
              </a:ext>
            </a:extLst>
          </p:cNvPr>
          <p:cNvSpPr>
            <a:spLocks noGrp="1"/>
          </p:cNvSpPr>
          <p:nvPr>
            <p:ph type="sldNum" sz="quarter" idx="12"/>
          </p:nvPr>
        </p:nvSpPr>
        <p:spPr/>
        <p:txBody>
          <a:bodyPr/>
          <a:lstStyle/>
          <a:p>
            <a:fld id="{793898A2-4984-4649-A1D3-AF5BF365A1CE}" type="slidenum">
              <a:rPr lang="en-IN" smtClean="0"/>
              <a:t>17</a:t>
            </a:fld>
            <a:endParaRPr lang="en-IN"/>
          </a:p>
        </p:txBody>
      </p:sp>
    </p:spTree>
    <p:extLst>
      <p:ext uri="{BB962C8B-B14F-4D97-AF65-F5344CB8AC3E}">
        <p14:creationId xmlns:p14="http://schemas.microsoft.com/office/powerpoint/2010/main" val="1831830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798FC-FF49-4416-ACCE-50306E7F0DFF}"/>
              </a:ext>
            </a:extLst>
          </p:cNvPr>
          <p:cNvSpPr>
            <a:spLocks noGrp="1"/>
          </p:cNvSpPr>
          <p:nvPr>
            <p:ph idx="1"/>
          </p:nvPr>
        </p:nvSpPr>
        <p:spPr>
          <a:xfrm>
            <a:off x="259080" y="136525"/>
            <a:ext cx="11643360" cy="6040438"/>
          </a:xfrm>
        </p:spPr>
        <p:txBody>
          <a:bodyPr>
            <a:noAutofit/>
          </a:bodyPr>
          <a:lstStyle/>
          <a:p>
            <a:pPr marL="0" indent="0" algn="just">
              <a:buNone/>
            </a:pPr>
            <a:r>
              <a:rPr lang="en-IN" b="1" dirty="0">
                <a:latin typeface="Perpetua" panose="02020502060401020303" pitchFamily="18" charset="0"/>
              </a:rPr>
              <a:t>Extending Thread</a:t>
            </a:r>
          </a:p>
          <a:p>
            <a:pPr marL="0" indent="0" algn="just">
              <a:buNone/>
            </a:pPr>
            <a:r>
              <a:rPr lang="en-US" dirty="0">
                <a:latin typeface="Perpetua" panose="02020502060401020303" pitchFamily="18" charset="0"/>
              </a:rPr>
              <a:t>The second way to create a thread is to create a new class that extends </a:t>
            </a:r>
            <a:r>
              <a:rPr lang="en-US" b="1" dirty="0">
                <a:latin typeface="Perpetua" panose="02020502060401020303" pitchFamily="18" charset="0"/>
              </a:rPr>
              <a:t>Thread</a:t>
            </a:r>
            <a:r>
              <a:rPr lang="en-US" dirty="0">
                <a:latin typeface="Perpetua" panose="02020502060401020303" pitchFamily="18" charset="0"/>
              </a:rPr>
              <a:t>, and then to create an instance of that class. The extending class must override the </a:t>
            </a:r>
            <a:r>
              <a:rPr lang="en-US" b="1" dirty="0">
                <a:latin typeface="Perpetua" panose="02020502060401020303" pitchFamily="18" charset="0"/>
              </a:rPr>
              <a:t>run( ) </a:t>
            </a:r>
            <a:r>
              <a:rPr lang="en-US" dirty="0">
                <a:latin typeface="Perpetua" panose="02020502060401020303" pitchFamily="18" charset="0"/>
              </a:rPr>
              <a:t>method, which is the entry point for the new thread. It must also call </a:t>
            </a:r>
            <a:r>
              <a:rPr lang="en-US" b="1" dirty="0">
                <a:latin typeface="Perpetua" panose="02020502060401020303" pitchFamily="18" charset="0"/>
              </a:rPr>
              <a:t>start( ) </a:t>
            </a:r>
            <a:r>
              <a:rPr lang="en-US" dirty="0">
                <a:latin typeface="Perpetua" panose="02020502060401020303" pitchFamily="18" charset="0"/>
              </a:rPr>
              <a:t>to begin execution of the new thread. Here is the preceding program rewritten to extend </a:t>
            </a:r>
            <a:r>
              <a:rPr lang="en-US" b="1" dirty="0">
                <a:latin typeface="Perpetua" panose="02020502060401020303" pitchFamily="18" charset="0"/>
              </a:rPr>
              <a:t>Thread</a:t>
            </a:r>
            <a:r>
              <a:rPr lang="en-US" dirty="0">
                <a:latin typeface="Perpetua" panose="02020502060401020303" pitchFamily="18" charset="0"/>
              </a:rPr>
              <a:t>:</a:t>
            </a:r>
          </a:p>
          <a:p>
            <a:pPr marL="0" indent="0">
              <a:buNone/>
            </a:pPr>
            <a:r>
              <a:rPr lang="en-IN" dirty="0">
                <a:latin typeface="Perpetua" panose="02020502060401020303" pitchFamily="18" charset="0"/>
              </a:rPr>
              <a:t>class </a:t>
            </a:r>
            <a:r>
              <a:rPr lang="en-IN" dirty="0" err="1">
                <a:latin typeface="Perpetua" panose="02020502060401020303" pitchFamily="18" charset="0"/>
              </a:rPr>
              <a:t>NewThread</a:t>
            </a:r>
            <a:r>
              <a:rPr lang="en-IN" dirty="0">
                <a:latin typeface="Perpetua" panose="02020502060401020303" pitchFamily="18" charset="0"/>
              </a:rPr>
              <a:t> extends Thread </a:t>
            </a:r>
          </a:p>
          <a:p>
            <a:pPr marL="0" indent="0">
              <a:buNone/>
            </a:pPr>
            <a:r>
              <a:rPr lang="en-IN" dirty="0">
                <a:latin typeface="Perpetua" panose="02020502060401020303" pitchFamily="18" charset="0"/>
              </a:rPr>
              <a:t>{</a:t>
            </a:r>
          </a:p>
          <a:p>
            <a:pPr marL="0" indent="0">
              <a:buNone/>
            </a:pPr>
            <a:r>
              <a:rPr lang="en-IN" dirty="0">
                <a:latin typeface="Perpetua" panose="02020502060401020303" pitchFamily="18" charset="0"/>
              </a:rPr>
              <a:t>	</a:t>
            </a:r>
            <a:r>
              <a:rPr lang="en-IN" dirty="0" err="1">
                <a:latin typeface="Perpetua" panose="02020502060401020303" pitchFamily="18" charset="0"/>
              </a:rPr>
              <a:t>NewThread</a:t>
            </a:r>
            <a:r>
              <a:rPr lang="en-IN" dirty="0">
                <a:latin typeface="Perpetua" panose="02020502060401020303" pitchFamily="18" charset="0"/>
              </a:rPr>
              <a:t>() </a:t>
            </a:r>
          </a:p>
          <a:p>
            <a:pPr marL="0" indent="0">
              <a:buNone/>
            </a:pPr>
            <a:r>
              <a:rPr lang="en-IN" dirty="0">
                <a:latin typeface="Perpetua" panose="02020502060401020303" pitchFamily="18" charset="0"/>
              </a:rPr>
              <a:t>	{</a:t>
            </a:r>
          </a:p>
          <a:p>
            <a:pPr marL="0" indent="0">
              <a:buNone/>
            </a:pPr>
            <a:r>
              <a:rPr lang="en-US" dirty="0">
                <a:latin typeface="Perpetua" panose="02020502060401020303" pitchFamily="18" charset="0"/>
              </a:rPr>
              <a:t>		// Create a new, second thread</a:t>
            </a:r>
          </a:p>
          <a:p>
            <a:pPr marL="0" indent="0">
              <a:buNone/>
            </a:pPr>
            <a:r>
              <a:rPr lang="en-IN" dirty="0">
                <a:latin typeface="Perpetua" panose="02020502060401020303" pitchFamily="18" charset="0"/>
              </a:rPr>
              <a:t>		super("Demo Thread");</a:t>
            </a:r>
          </a:p>
          <a:p>
            <a:pPr marL="0" indent="0">
              <a:buNone/>
            </a:pPr>
            <a:r>
              <a:rPr lang="en-US" dirty="0">
                <a:latin typeface="Perpetua" panose="02020502060401020303" pitchFamily="18" charset="0"/>
              </a:rPr>
              <a:t>		</a:t>
            </a:r>
            <a:r>
              <a:rPr lang="en-US" dirty="0" err="1">
                <a:latin typeface="Perpetua" panose="02020502060401020303" pitchFamily="18" charset="0"/>
              </a:rPr>
              <a:t>System.out.println</a:t>
            </a:r>
            <a:r>
              <a:rPr lang="en-US" dirty="0">
                <a:latin typeface="Perpetua" panose="02020502060401020303" pitchFamily="18" charset="0"/>
              </a:rPr>
              <a:t>("Child thread: " + this);</a:t>
            </a:r>
          </a:p>
          <a:p>
            <a:pPr marL="0" indent="0">
              <a:buNone/>
            </a:pPr>
            <a:r>
              <a:rPr lang="en-IN" dirty="0">
                <a:latin typeface="Perpetua" panose="02020502060401020303" pitchFamily="18" charset="0"/>
              </a:rPr>
              <a:t>		start(); // Start the thread</a:t>
            </a:r>
          </a:p>
          <a:p>
            <a:pPr marL="0" indent="0">
              <a:buNone/>
            </a:pPr>
            <a:r>
              <a:rPr lang="en-IN" dirty="0">
                <a:latin typeface="Perpetua" panose="02020502060401020303" pitchFamily="18" charset="0"/>
              </a:rPr>
              <a:t>	}</a:t>
            </a:r>
            <a:endParaRPr lang="en-IN" sz="2400" dirty="0">
              <a:latin typeface="Perpetua" panose="02020502060401020303" pitchFamily="18" charset="0"/>
            </a:endParaRPr>
          </a:p>
        </p:txBody>
      </p:sp>
      <p:sp>
        <p:nvSpPr>
          <p:cNvPr id="4" name="Footer Placeholder 3">
            <a:extLst>
              <a:ext uri="{FF2B5EF4-FFF2-40B4-BE49-F238E27FC236}">
                <a16:creationId xmlns:a16="http://schemas.microsoft.com/office/drawing/2014/main" id="{BD66B59D-5532-4A46-B99E-F70E1C859C1D}"/>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40164E0-01F7-45CA-885B-590500F44BD7}"/>
              </a:ext>
            </a:extLst>
          </p:cNvPr>
          <p:cNvSpPr>
            <a:spLocks noGrp="1"/>
          </p:cNvSpPr>
          <p:nvPr>
            <p:ph type="sldNum" sz="quarter" idx="12"/>
          </p:nvPr>
        </p:nvSpPr>
        <p:spPr/>
        <p:txBody>
          <a:bodyPr/>
          <a:lstStyle/>
          <a:p>
            <a:fld id="{793898A2-4984-4649-A1D3-AF5BF365A1CE}" type="slidenum">
              <a:rPr lang="en-IN" smtClean="0"/>
              <a:t>18</a:t>
            </a:fld>
            <a:endParaRPr lang="en-IN"/>
          </a:p>
        </p:txBody>
      </p:sp>
    </p:spTree>
    <p:extLst>
      <p:ext uri="{BB962C8B-B14F-4D97-AF65-F5344CB8AC3E}">
        <p14:creationId xmlns:p14="http://schemas.microsoft.com/office/powerpoint/2010/main" val="3341055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798FC-FF49-4416-ACCE-50306E7F0DFF}"/>
              </a:ext>
            </a:extLst>
          </p:cNvPr>
          <p:cNvSpPr>
            <a:spLocks noGrp="1"/>
          </p:cNvSpPr>
          <p:nvPr>
            <p:ph idx="1"/>
          </p:nvPr>
        </p:nvSpPr>
        <p:spPr>
          <a:xfrm>
            <a:off x="259080" y="136525"/>
            <a:ext cx="11643360" cy="6040438"/>
          </a:xfrm>
        </p:spPr>
        <p:txBody>
          <a:bodyPr>
            <a:noAutofit/>
          </a:bodyPr>
          <a:lstStyle/>
          <a:p>
            <a:pPr marL="0" indent="0">
              <a:spcBef>
                <a:spcPts val="0"/>
              </a:spcBef>
              <a:buNone/>
            </a:pPr>
            <a:r>
              <a:rPr lang="en-US" sz="2600" dirty="0">
                <a:latin typeface="Perpetua" panose="02020502060401020303" pitchFamily="18" charset="0"/>
              </a:rPr>
              <a:t>// This is the entry point for the second thread.</a:t>
            </a:r>
          </a:p>
          <a:p>
            <a:pPr marL="0" indent="0">
              <a:spcBef>
                <a:spcPts val="0"/>
              </a:spcBef>
              <a:buNone/>
            </a:pPr>
            <a:r>
              <a:rPr lang="en-IN" sz="2600" dirty="0">
                <a:latin typeface="Perpetua" panose="02020502060401020303" pitchFamily="18" charset="0"/>
              </a:rPr>
              <a:t>	public void run() </a:t>
            </a:r>
          </a:p>
          <a:p>
            <a:pPr marL="0" indent="0">
              <a:spcBef>
                <a:spcPts val="0"/>
              </a:spcBef>
              <a:buNone/>
            </a:pPr>
            <a:r>
              <a:rPr lang="en-IN" sz="2600" dirty="0">
                <a:latin typeface="Perpetua" panose="02020502060401020303" pitchFamily="18" charset="0"/>
              </a:rPr>
              <a:t>	{</a:t>
            </a:r>
          </a:p>
          <a:p>
            <a:pPr marL="0" indent="0">
              <a:spcBef>
                <a:spcPts val="0"/>
              </a:spcBef>
              <a:buNone/>
            </a:pPr>
            <a:r>
              <a:rPr lang="en-IN" sz="2600" dirty="0">
                <a:latin typeface="Perpetua" panose="02020502060401020303" pitchFamily="18" charset="0"/>
              </a:rPr>
              <a:t>		try </a:t>
            </a:r>
          </a:p>
          <a:p>
            <a:pPr marL="0" indent="0">
              <a:spcBef>
                <a:spcPts val="0"/>
              </a:spcBef>
              <a:buNone/>
            </a:pPr>
            <a:r>
              <a:rPr lang="en-IN" sz="2600" dirty="0">
                <a:latin typeface="Perpetua" panose="02020502060401020303" pitchFamily="18" charset="0"/>
              </a:rPr>
              <a:t>		{</a:t>
            </a:r>
          </a:p>
          <a:p>
            <a:pPr marL="0" indent="0">
              <a:spcBef>
                <a:spcPts val="0"/>
              </a:spcBef>
              <a:buNone/>
            </a:pPr>
            <a:r>
              <a:rPr lang="nn-NO" sz="2600" dirty="0">
                <a:latin typeface="Perpetua" panose="02020502060401020303" pitchFamily="18" charset="0"/>
              </a:rPr>
              <a:t>			for(int i = 5; i &gt; 0; i--) </a:t>
            </a:r>
          </a:p>
          <a:p>
            <a:pPr marL="0" indent="0">
              <a:spcBef>
                <a:spcPts val="0"/>
              </a:spcBef>
              <a:buNone/>
            </a:pPr>
            <a:r>
              <a:rPr lang="nn-NO" sz="2600" dirty="0">
                <a:latin typeface="Perpetua" panose="02020502060401020303" pitchFamily="18" charset="0"/>
              </a:rPr>
              <a:t>			{</a:t>
            </a:r>
          </a:p>
          <a:p>
            <a:pPr marL="0" indent="0">
              <a:spcBef>
                <a:spcPts val="0"/>
              </a:spcBef>
              <a:buNone/>
            </a:pPr>
            <a:r>
              <a:rPr lang="en-US" sz="2600" dirty="0">
                <a:latin typeface="Perpetua" panose="02020502060401020303" pitchFamily="18" charset="0"/>
              </a:rPr>
              <a:t>				</a:t>
            </a:r>
            <a:r>
              <a:rPr lang="en-US" sz="2600" dirty="0" err="1">
                <a:latin typeface="Perpetua" panose="02020502060401020303" pitchFamily="18" charset="0"/>
              </a:rPr>
              <a:t>System.out.println</a:t>
            </a:r>
            <a:r>
              <a:rPr lang="en-US" sz="2600" dirty="0">
                <a:latin typeface="Perpetua" panose="02020502060401020303" pitchFamily="18" charset="0"/>
              </a:rPr>
              <a:t>("Child Thread: " + </a:t>
            </a:r>
            <a:r>
              <a:rPr lang="en-US" sz="2600" dirty="0" err="1">
                <a:latin typeface="Perpetua" panose="02020502060401020303" pitchFamily="18" charset="0"/>
              </a:rPr>
              <a:t>i</a:t>
            </a:r>
            <a:r>
              <a:rPr lang="en-US" sz="2600" dirty="0">
                <a:latin typeface="Perpetua" panose="02020502060401020303" pitchFamily="18" charset="0"/>
              </a:rPr>
              <a:t>);</a:t>
            </a:r>
          </a:p>
          <a:p>
            <a:pPr marL="0" indent="0">
              <a:spcBef>
                <a:spcPts val="0"/>
              </a:spcBef>
              <a:buNone/>
            </a:pPr>
            <a:r>
              <a:rPr lang="en-IN" sz="2600" dirty="0">
                <a:latin typeface="Perpetua" panose="02020502060401020303" pitchFamily="18" charset="0"/>
              </a:rPr>
              <a:t>				</a:t>
            </a:r>
            <a:r>
              <a:rPr lang="en-IN" sz="2600" dirty="0" err="1">
                <a:latin typeface="Perpetua" panose="02020502060401020303" pitchFamily="18" charset="0"/>
              </a:rPr>
              <a:t>Thread.sleep</a:t>
            </a:r>
            <a:r>
              <a:rPr lang="en-IN" sz="2600" dirty="0">
                <a:latin typeface="Perpetua" panose="02020502060401020303" pitchFamily="18" charset="0"/>
              </a:rPr>
              <a:t>(500);</a:t>
            </a:r>
          </a:p>
          <a:p>
            <a:pPr marL="0" indent="0">
              <a:spcBef>
                <a:spcPts val="0"/>
              </a:spcBef>
              <a:buNone/>
            </a:pPr>
            <a:r>
              <a:rPr lang="en-IN" sz="2600" dirty="0">
                <a:latin typeface="Perpetua" panose="02020502060401020303" pitchFamily="18" charset="0"/>
              </a:rPr>
              <a:t>			}</a:t>
            </a:r>
          </a:p>
          <a:p>
            <a:pPr marL="0" indent="0">
              <a:spcBef>
                <a:spcPts val="0"/>
              </a:spcBef>
              <a:buNone/>
            </a:pPr>
            <a:r>
              <a:rPr lang="en-IN" sz="2600" dirty="0">
                <a:latin typeface="Perpetua" panose="02020502060401020303" pitchFamily="18" charset="0"/>
              </a:rPr>
              <a:t>		} </a:t>
            </a:r>
          </a:p>
          <a:p>
            <a:pPr marL="0" indent="0">
              <a:spcBef>
                <a:spcPts val="0"/>
              </a:spcBef>
              <a:buNone/>
            </a:pPr>
            <a:r>
              <a:rPr lang="en-IN" sz="2600" dirty="0">
                <a:latin typeface="Perpetua" panose="02020502060401020303" pitchFamily="18" charset="0"/>
              </a:rPr>
              <a:t>		catch (</a:t>
            </a:r>
            <a:r>
              <a:rPr lang="en-IN" sz="2600" dirty="0" err="1">
                <a:latin typeface="Perpetua" panose="02020502060401020303" pitchFamily="18" charset="0"/>
              </a:rPr>
              <a:t>InterruptedException</a:t>
            </a:r>
            <a:r>
              <a:rPr lang="en-IN" sz="2600" dirty="0">
                <a:latin typeface="Perpetua" panose="02020502060401020303" pitchFamily="18" charset="0"/>
              </a:rPr>
              <a:t> e) </a:t>
            </a:r>
          </a:p>
          <a:p>
            <a:pPr marL="0" indent="0">
              <a:spcBef>
                <a:spcPts val="0"/>
              </a:spcBef>
              <a:buNone/>
            </a:pPr>
            <a:r>
              <a:rPr lang="en-IN" sz="2600" dirty="0">
                <a:latin typeface="Perpetua" panose="02020502060401020303" pitchFamily="18" charset="0"/>
              </a:rPr>
              <a:t>		{</a:t>
            </a:r>
          </a:p>
          <a:p>
            <a:pPr marL="0" indent="0">
              <a:spcBef>
                <a:spcPts val="0"/>
              </a:spcBef>
              <a:buNone/>
            </a:pPr>
            <a:r>
              <a:rPr lang="en-US" sz="2600" dirty="0">
                <a:latin typeface="Perpetua" panose="02020502060401020303" pitchFamily="18" charset="0"/>
              </a:rPr>
              <a:t>			</a:t>
            </a:r>
            <a:r>
              <a:rPr lang="en-US" sz="2600" dirty="0" err="1">
                <a:latin typeface="Perpetua" panose="02020502060401020303" pitchFamily="18" charset="0"/>
              </a:rPr>
              <a:t>System.out.println</a:t>
            </a:r>
            <a:r>
              <a:rPr lang="en-US" sz="2600" dirty="0">
                <a:latin typeface="Perpetua" panose="02020502060401020303" pitchFamily="18" charset="0"/>
              </a:rPr>
              <a:t>("Child interrupted.");</a:t>
            </a:r>
          </a:p>
          <a:p>
            <a:pPr marL="0" indent="0">
              <a:spcBef>
                <a:spcPts val="0"/>
              </a:spcBef>
              <a:buNone/>
            </a:pPr>
            <a:r>
              <a:rPr lang="en-IN" sz="2600" dirty="0">
                <a:latin typeface="Perpetua" panose="02020502060401020303" pitchFamily="18" charset="0"/>
              </a:rPr>
              <a:t>		}</a:t>
            </a:r>
          </a:p>
          <a:p>
            <a:pPr marL="0" indent="0">
              <a:spcBef>
                <a:spcPts val="0"/>
              </a:spcBef>
              <a:buNone/>
            </a:pPr>
            <a:r>
              <a:rPr lang="en-US" sz="2600" dirty="0">
                <a:latin typeface="Perpetua" panose="02020502060401020303" pitchFamily="18" charset="0"/>
              </a:rPr>
              <a:t>		</a:t>
            </a:r>
            <a:r>
              <a:rPr lang="en-US" sz="2600" dirty="0" err="1">
                <a:latin typeface="Perpetua" panose="02020502060401020303" pitchFamily="18" charset="0"/>
              </a:rPr>
              <a:t>System.out.println</a:t>
            </a:r>
            <a:r>
              <a:rPr lang="en-US" sz="2600" dirty="0">
                <a:latin typeface="Perpetua" panose="02020502060401020303" pitchFamily="18" charset="0"/>
              </a:rPr>
              <a:t>("Exiting child thread.");</a:t>
            </a:r>
          </a:p>
          <a:p>
            <a:pPr marL="0" indent="0">
              <a:spcBef>
                <a:spcPts val="0"/>
              </a:spcBef>
              <a:buNone/>
            </a:pPr>
            <a:r>
              <a:rPr lang="en-IN" sz="2600" dirty="0">
                <a:latin typeface="Perpetua" panose="02020502060401020303" pitchFamily="18" charset="0"/>
              </a:rPr>
              <a:t>	}</a:t>
            </a:r>
          </a:p>
          <a:p>
            <a:pPr marL="0" indent="0">
              <a:spcBef>
                <a:spcPts val="0"/>
              </a:spcBef>
              <a:buNone/>
            </a:pPr>
            <a:r>
              <a:rPr lang="en-IN" sz="2600" dirty="0">
                <a:latin typeface="Perpetua" panose="02020502060401020303" pitchFamily="18" charset="0"/>
              </a:rPr>
              <a:t>}</a:t>
            </a:r>
          </a:p>
        </p:txBody>
      </p:sp>
      <p:sp>
        <p:nvSpPr>
          <p:cNvPr id="4" name="Footer Placeholder 3">
            <a:extLst>
              <a:ext uri="{FF2B5EF4-FFF2-40B4-BE49-F238E27FC236}">
                <a16:creationId xmlns:a16="http://schemas.microsoft.com/office/drawing/2014/main" id="{BD66B59D-5532-4A46-B99E-F70E1C859C1D}"/>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40164E0-01F7-45CA-885B-590500F44BD7}"/>
              </a:ext>
            </a:extLst>
          </p:cNvPr>
          <p:cNvSpPr>
            <a:spLocks noGrp="1"/>
          </p:cNvSpPr>
          <p:nvPr>
            <p:ph type="sldNum" sz="quarter" idx="12"/>
          </p:nvPr>
        </p:nvSpPr>
        <p:spPr/>
        <p:txBody>
          <a:bodyPr/>
          <a:lstStyle/>
          <a:p>
            <a:fld id="{793898A2-4984-4649-A1D3-AF5BF365A1CE}" type="slidenum">
              <a:rPr lang="en-IN" smtClean="0"/>
              <a:t>19</a:t>
            </a:fld>
            <a:endParaRPr lang="en-IN"/>
          </a:p>
        </p:txBody>
      </p:sp>
    </p:spTree>
    <p:extLst>
      <p:ext uri="{BB962C8B-B14F-4D97-AF65-F5344CB8AC3E}">
        <p14:creationId xmlns:p14="http://schemas.microsoft.com/office/powerpoint/2010/main" val="365740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10197A-6F7A-429E-A0D3-D447360023F9}"/>
              </a:ext>
            </a:extLst>
          </p:cNvPr>
          <p:cNvSpPr>
            <a:spLocks noGrp="1"/>
          </p:cNvSpPr>
          <p:nvPr>
            <p:ph idx="1"/>
          </p:nvPr>
        </p:nvSpPr>
        <p:spPr>
          <a:xfrm>
            <a:off x="228600" y="136525"/>
            <a:ext cx="11704320" cy="6040438"/>
          </a:xfrm>
        </p:spPr>
        <p:txBody>
          <a:bodyPr>
            <a:noAutofit/>
          </a:bodyPr>
          <a:lstStyle/>
          <a:p>
            <a:pPr marL="0" indent="0" algn="just">
              <a:buNone/>
            </a:pPr>
            <a:r>
              <a:rPr lang="en-IN" sz="3200" b="1" dirty="0">
                <a:latin typeface="Perpetua" panose="02020502060401020303" pitchFamily="18" charset="0"/>
              </a:rPr>
              <a:t>The Java Thread Model</a:t>
            </a:r>
          </a:p>
          <a:p>
            <a:pPr marL="0" indent="0" algn="just">
              <a:buNone/>
            </a:pPr>
            <a:r>
              <a:rPr lang="en-US" sz="3200" dirty="0">
                <a:latin typeface="Perpetua" panose="02020502060401020303" pitchFamily="18" charset="0"/>
              </a:rPr>
              <a:t>The Java run-time system depends on threads for many things, and all the class libraries are designed with multithreading in mind. In fact, Java uses threads to enable the entire environment to be asynchronous. This helps reduce inefficiency by preventing the waste </a:t>
            </a:r>
            <a:r>
              <a:rPr lang="en-IN" sz="3200" dirty="0">
                <a:latin typeface="Perpetua" panose="02020502060401020303" pitchFamily="18" charset="0"/>
              </a:rPr>
              <a:t>of CPU cycles.</a:t>
            </a:r>
          </a:p>
          <a:p>
            <a:pPr marL="0" indent="0" algn="just">
              <a:buNone/>
            </a:pPr>
            <a:r>
              <a:rPr lang="en-US" sz="3200" dirty="0">
                <a:latin typeface="Perpetua" panose="02020502060401020303" pitchFamily="18" charset="0"/>
              </a:rPr>
              <a:t>Single-threaded systems use an approach called an </a:t>
            </a:r>
            <a:r>
              <a:rPr lang="en-US" sz="3200" i="1" dirty="0">
                <a:latin typeface="Perpetua" panose="02020502060401020303" pitchFamily="18" charset="0"/>
              </a:rPr>
              <a:t>event loop </a:t>
            </a:r>
            <a:r>
              <a:rPr lang="en-US" sz="3200" dirty="0">
                <a:latin typeface="Perpetua" panose="02020502060401020303" pitchFamily="18" charset="0"/>
              </a:rPr>
              <a:t>with </a:t>
            </a:r>
            <a:r>
              <a:rPr lang="en-US" sz="3200" i="1" dirty="0">
                <a:latin typeface="Perpetua" panose="02020502060401020303" pitchFamily="18" charset="0"/>
              </a:rPr>
              <a:t>polling. </a:t>
            </a:r>
            <a:r>
              <a:rPr lang="en-US" sz="3200" dirty="0">
                <a:latin typeface="Perpetua" panose="02020502060401020303" pitchFamily="18" charset="0"/>
              </a:rPr>
              <a:t>Once this polling mechanism returns with, say, a signal that a network file is ready to be read, then the event loop dispatches control to the appropriate event handler. Until this event handler returns, nothing else can happen in the system. This wastes CPU time. It can also result in one part of a program dominating the system and preventing any other events from being processed. </a:t>
            </a:r>
          </a:p>
          <a:p>
            <a:pPr marL="0" indent="0" algn="just">
              <a:buNone/>
            </a:pPr>
            <a:r>
              <a:rPr lang="en-US" sz="3200" dirty="0">
                <a:latin typeface="Perpetua" panose="02020502060401020303" pitchFamily="18" charset="0"/>
              </a:rPr>
              <a:t>The benefit of Java’s multithreading is that the main loop/polling mechanism is eliminated.</a:t>
            </a:r>
            <a:endParaRPr lang="en-IN" sz="3200" dirty="0">
              <a:latin typeface="Perpetua" panose="02020502060401020303" pitchFamily="18" charset="0"/>
            </a:endParaRPr>
          </a:p>
        </p:txBody>
      </p:sp>
      <p:sp>
        <p:nvSpPr>
          <p:cNvPr id="4" name="Footer Placeholder 3">
            <a:extLst>
              <a:ext uri="{FF2B5EF4-FFF2-40B4-BE49-F238E27FC236}">
                <a16:creationId xmlns:a16="http://schemas.microsoft.com/office/drawing/2014/main" id="{E3B36E5A-FE12-40B4-91EC-F3098735AEDC}"/>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EA9AAF9E-238C-4B83-9572-37AD3C3EAC7F}"/>
              </a:ext>
            </a:extLst>
          </p:cNvPr>
          <p:cNvSpPr>
            <a:spLocks noGrp="1"/>
          </p:cNvSpPr>
          <p:nvPr>
            <p:ph type="sldNum" sz="quarter" idx="12"/>
          </p:nvPr>
        </p:nvSpPr>
        <p:spPr/>
        <p:txBody>
          <a:bodyPr/>
          <a:lstStyle/>
          <a:p>
            <a:fld id="{793898A2-4984-4649-A1D3-AF5BF365A1CE}" type="slidenum">
              <a:rPr lang="en-IN" smtClean="0"/>
              <a:t>2</a:t>
            </a:fld>
            <a:endParaRPr lang="en-IN"/>
          </a:p>
        </p:txBody>
      </p:sp>
    </p:spTree>
    <p:extLst>
      <p:ext uri="{BB962C8B-B14F-4D97-AF65-F5344CB8AC3E}">
        <p14:creationId xmlns:p14="http://schemas.microsoft.com/office/powerpoint/2010/main" val="60084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798FC-FF49-4416-ACCE-50306E7F0DFF}"/>
              </a:ext>
            </a:extLst>
          </p:cNvPr>
          <p:cNvSpPr>
            <a:spLocks noGrp="1"/>
          </p:cNvSpPr>
          <p:nvPr>
            <p:ph idx="1"/>
          </p:nvPr>
        </p:nvSpPr>
        <p:spPr>
          <a:xfrm>
            <a:off x="259080" y="136525"/>
            <a:ext cx="11643360" cy="6040438"/>
          </a:xfrm>
        </p:spPr>
        <p:txBody>
          <a:bodyPr>
            <a:noAutofit/>
          </a:bodyPr>
          <a:lstStyle/>
          <a:p>
            <a:pPr marL="0" indent="0">
              <a:spcBef>
                <a:spcPts val="0"/>
              </a:spcBef>
              <a:buNone/>
            </a:pPr>
            <a:r>
              <a:rPr lang="en-IN" sz="2400" dirty="0">
                <a:latin typeface="Perpetua" panose="02020502060401020303" pitchFamily="18" charset="0"/>
              </a:rPr>
              <a:t>class </a:t>
            </a:r>
            <a:r>
              <a:rPr lang="en-IN" sz="2400" dirty="0" err="1">
                <a:latin typeface="Perpetua" panose="02020502060401020303" pitchFamily="18" charset="0"/>
              </a:rPr>
              <a:t>ExtendThread</a:t>
            </a: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a:t>
            </a:r>
          </a:p>
          <a:p>
            <a:pPr marL="0" indent="0">
              <a:spcBef>
                <a:spcPts val="0"/>
              </a:spcBef>
              <a:buNone/>
            </a:pPr>
            <a:r>
              <a:rPr lang="en-US" sz="2400" dirty="0">
                <a:latin typeface="Perpetua" panose="02020502060401020303" pitchFamily="18" charset="0"/>
              </a:rPr>
              <a:t>	public static void main(String </a:t>
            </a:r>
            <a:r>
              <a:rPr lang="en-US" sz="2400" dirty="0" err="1">
                <a:latin typeface="Perpetua" panose="02020502060401020303" pitchFamily="18" charset="0"/>
              </a:rPr>
              <a:t>args</a:t>
            </a:r>
            <a:r>
              <a:rPr lang="en-US" sz="2400" dirty="0">
                <a:latin typeface="Perpetua" panose="02020502060401020303" pitchFamily="18" charset="0"/>
              </a:rPr>
              <a:t>[]) </a:t>
            </a:r>
          </a:p>
          <a:p>
            <a:pPr marL="0" indent="0">
              <a:spcBef>
                <a:spcPts val="0"/>
              </a:spcBef>
              <a:buNone/>
            </a:pPr>
            <a:r>
              <a:rPr lang="en-US" sz="2400" dirty="0">
                <a:latin typeface="Perpetua" panose="02020502060401020303" pitchFamily="18" charset="0"/>
              </a:rPr>
              <a:t>	{</a:t>
            </a:r>
          </a:p>
          <a:p>
            <a:pPr marL="0" indent="0">
              <a:spcBef>
                <a:spcPts val="0"/>
              </a:spcBef>
              <a:buNone/>
            </a:pPr>
            <a:r>
              <a:rPr lang="en-US" sz="2400" dirty="0">
                <a:latin typeface="Perpetua" panose="02020502060401020303" pitchFamily="18" charset="0"/>
              </a:rPr>
              <a:t>		new </a:t>
            </a:r>
            <a:r>
              <a:rPr lang="en-US" sz="2400" dirty="0" err="1">
                <a:latin typeface="Perpetua" panose="02020502060401020303" pitchFamily="18" charset="0"/>
              </a:rPr>
              <a:t>NewThread</a:t>
            </a:r>
            <a:r>
              <a:rPr lang="en-US" sz="2400" dirty="0">
                <a:latin typeface="Perpetua" panose="02020502060401020303" pitchFamily="18" charset="0"/>
              </a:rPr>
              <a:t>(); // create a new thread</a:t>
            </a:r>
          </a:p>
          <a:p>
            <a:pPr marL="0" indent="0">
              <a:spcBef>
                <a:spcPts val="0"/>
              </a:spcBef>
              <a:buNone/>
            </a:pPr>
            <a:r>
              <a:rPr lang="en-IN" sz="2400" dirty="0">
                <a:latin typeface="Perpetua" panose="02020502060401020303" pitchFamily="18" charset="0"/>
              </a:rPr>
              <a:t>		try </a:t>
            </a:r>
          </a:p>
          <a:p>
            <a:pPr marL="0" indent="0">
              <a:spcBef>
                <a:spcPts val="0"/>
              </a:spcBef>
              <a:buNone/>
            </a:pPr>
            <a:r>
              <a:rPr lang="en-IN" sz="2400" dirty="0">
                <a:latin typeface="Perpetua" panose="02020502060401020303" pitchFamily="18" charset="0"/>
              </a:rPr>
              <a:t>		{</a:t>
            </a:r>
          </a:p>
          <a:p>
            <a:pPr marL="0" indent="0">
              <a:spcBef>
                <a:spcPts val="0"/>
              </a:spcBef>
              <a:buNone/>
            </a:pPr>
            <a:r>
              <a:rPr lang="nn-NO" sz="2400" dirty="0">
                <a:latin typeface="Perpetua" panose="02020502060401020303" pitchFamily="18" charset="0"/>
              </a:rPr>
              <a:t>			for(int i = 5; i &gt; 0; i--) </a:t>
            </a:r>
          </a:p>
          <a:p>
            <a:pPr marL="0" indent="0">
              <a:spcBef>
                <a:spcPts val="0"/>
              </a:spcBef>
              <a:buNone/>
            </a:pPr>
            <a:r>
              <a:rPr lang="nn-NO" sz="2400" dirty="0">
                <a:latin typeface="Perpetua" panose="02020502060401020303" pitchFamily="18" charset="0"/>
              </a:rPr>
              <a:t>			{</a:t>
            </a:r>
          </a:p>
          <a:p>
            <a:pPr marL="0" indent="0">
              <a:spcBef>
                <a:spcPts val="0"/>
              </a:spcBef>
              <a:buNone/>
            </a:pPr>
            <a:r>
              <a:rPr lang="en-US" sz="2400" dirty="0">
                <a:latin typeface="Perpetua" panose="02020502060401020303" pitchFamily="18" charset="0"/>
              </a:rPr>
              <a:t>				</a:t>
            </a:r>
            <a:r>
              <a:rPr lang="en-US" sz="2400" dirty="0" err="1">
                <a:latin typeface="Perpetua" panose="02020502060401020303" pitchFamily="18" charset="0"/>
              </a:rPr>
              <a:t>System.out.println</a:t>
            </a:r>
            <a:r>
              <a:rPr lang="en-US" sz="2400" dirty="0">
                <a:latin typeface="Perpetua" panose="02020502060401020303" pitchFamily="18" charset="0"/>
              </a:rPr>
              <a:t>("Main Thread: " + </a:t>
            </a:r>
            <a:r>
              <a:rPr lang="en-US" sz="2400" dirty="0" err="1">
                <a:latin typeface="Perpetua" panose="02020502060401020303" pitchFamily="18" charset="0"/>
              </a:rPr>
              <a:t>i</a:t>
            </a:r>
            <a:r>
              <a:rPr lang="en-US" sz="2400" dirty="0">
                <a:latin typeface="Perpetua" panose="02020502060401020303" pitchFamily="18" charset="0"/>
              </a:rPr>
              <a:t>);</a:t>
            </a:r>
          </a:p>
          <a:p>
            <a:pPr marL="0" indent="0">
              <a:spcBef>
                <a:spcPts val="0"/>
              </a:spcBef>
              <a:buNone/>
            </a:pPr>
            <a:r>
              <a:rPr lang="en-IN" sz="2400" dirty="0">
                <a:latin typeface="Perpetua" panose="02020502060401020303" pitchFamily="18" charset="0"/>
              </a:rPr>
              <a:t>				</a:t>
            </a:r>
            <a:r>
              <a:rPr lang="en-IN" sz="2400" dirty="0" err="1">
                <a:latin typeface="Perpetua" panose="02020502060401020303" pitchFamily="18" charset="0"/>
              </a:rPr>
              <a:t>Thread.sleep</a:t>
            </a:r>
            <a:r>
              <a:rPr lang="en-IN" sz="2400" dirty="0">
                <a:latin typeface="Perpetua" panose="02020502060401020303" pitchFamily="18" charset="0"/>
              </a:rPr>
              <a:t>(1000);</a:t>
            </a:r>
          </a:p>
          <a:p>
            <a:pPr marL="0" indent="0">
              <a:spcBef>
                <a:spcPts val="0"/>
              </a:spcBef>
              <a:buNone/>
            </a:pP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 </a:t>
            </a:r>
          </a:p>
          <a:p>
            <a:pPr marL="0" indent="0">
              <a:spcBef>
                <a:spcPts val="0"/>
              </a:spcBef>
              <a:buNone/>
            </a:pPr>
            <a:r>
              <a:rPr lang="en-IN" sz="2400" dirty="0">
                <a:latin typeface="Perpetua" panose="02020502060401020303" pitchFamily="18" charset="0"/>
              </a:rPr>
              <a:t>		catch (</a:t>
            </a:r>
            <a:r>
              <a:rPr lang="en-IN" sz="2400" dirty="0" err="1">
                <a:latin typeface="Perpetua" panose="02020502060401020303" pitchFamily="18" charset="0"/>
              </a:rPr>
              <a:t>InterruptedException</a:t>
            </a:r>
            <a:r>
              <a:rPr lang="en-IN" sz="2400" dirty="0">
                <a:latin typeface="Perpetua" panose="02020502060401020303" pitchFamily="18" charset="0"/>
              </a:rPr>
              <a:t> e) </a:t>
            </a:r>
          </a:p>
          <a:p>
            <a:pPr marL="0" indent="0">
              <a:spcBef>
                <a:spcPts val="0"/>
              </a:spcBef>
              <a:buNone/>
            </a:pPr>
            <a:r>
              <a:rPr lang="en-IN" sz="2400" dirty="0">
                <a:latin typeface="Perpetua" panose="02020502060401020303" pitchFamily="18" charset="0"/>
              </a:rPr>
              <a:t>		{</a:t>
            </a:r>
          </a:p>
          <a:p>
            <a:pPr marL="0" indent="0">
              <a:spcBef>
                <a:spcPts val="0"/>
              </a:spcBef>
              <a:buNone/>
            </a:pPr>
            <a:r>
              <a:rPr lang="en-US" sz="2400" dirty="0">
                <a:latin typeface="Perpetua" panose="02020502060401020303" pitchFamily="18" charset="0"/>
              </a:rPr>
              <a:t>			</a:t>
            </a:r>
            <a:r>
              <a:rPr lang="en-US" sz="2400" dirty="0" err="1">
                <a:latin typeface="Perpetua" panose="02020502060401020303" pitchFamily="18" charset="0"/>
              </a:rPr>
              <a:t>System.out.println</a:t>
            </a:r>
            <a:r>
              <a:rPr lang="en-US" sz="2400" dirty="0">
                <a:latin typeface="Perpetua" panose="02020502060401020303" pitchFamily="18" charset="0"/>
              </a:rPr>
              <a:t>("Main thread interrupted.");</a:t>
            </a:r>
          </a:p>
          <a:p>
            <a:pPr marL="0" indent="0">
              <a:spcBef>
                <a:spcPts val="0"/>
              </a:spcBef>
              <a:buNone/>
            </a:pPr>
            <a:r>
              <a:rPr lang="en-IN" sz="2400" dirty="0">
                <a:latin typeface="Perpetua" panose="02020502060401020303" pitchFamily="18" charset="0"/>
              </a:rPr>
              <a:t>		}</a:t>
            </a:r>
          </a:p>
          <a:p>
            <a:pPr marL="0" indent="0">
              <a:spcBef>
                <a:spcPts val="0"/>
              </a:spcBef>
              <a:buNone/>
            </a:pPr>
            <a:r>
              <a:rPr lang="en-US" sz="2400" dirty="0">
                <a:latin typeface="Perpetua" panose="02020502060401020303" pitchFamily="18" charset="0"/>
              </a:rPr>
              <a:t>		</a:t>
            </a:r>
            <a:r>
              <a:rPr lang="en-US" sz="2400" dirty="0" err="1">
                <a:latin typeface="Perpetua" panose="02020502060401020303" pitchFamily="18" charset="0"/>
              </a:rPr>
              <a:t>System.out.println</a:t>
            </a:r>
            <a:r>
              <a:rPr lang="en-US" sz="2400" dirty="0">
                <a:latin typeface="Perpetua" panose="02020502060401020303" pitchFamily="18" charset="0"/>
              </a:rPr>
              <a:t>("Main thread exiting.");</a:t>
            </a:r>
          </a:p>
          <a:p>
            <a:pPr marL="0" indent="0">
              <a:spcBef>
                <a:spcPts val="0"/>
              </a:spcBef>
              <a:buNone/>
            </a:pP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a:t>
            </a:r>
          </a:p>
        </p:txBody>
      </p:sp>
      <p:sp>
        <p:nvSpPr>
          <p:cNvPr id="4" name="Footer Placeholder 3">
            <a:extLst>
              <a:ext uri="{FF2B5EF4-FFF2-40B4-BE49-F238E27FC236}">
                <a16:creationId xmlns:a16="http://schemas.microsoft.com/office/drawing/2014/main" id="{BD66B59D-5532-4A46-B99E-F70E1C859C1D}"/>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40164E0-01F7-45CA-885B-590500F44BD7}"/>
              </a:ext>
            </a:extLst>
          </p:cNvPr>
          <p:cNvSpPr>
            <a:spLocks noGrp="1"/>
          </p:cNvSpPr>
          <p:nvPr>
            <p:ph type="sldNum" sz="quarter" idx="12"/>
          </p:nvPr>
        </p:nvSpPr>
        <p:spPr/>
        <p:txBody>
          <a:bodyPr/>
          <a:lstStyle/>
          <a:p>
            <a:fld id="{793898A2-4984-4649-A1D3-AF5BF365A1CE}" type="slidenum">
              <a:rPr lang="en-IN" smtClean="0"/>
              <a:t>20</a:t>
            </a:fld>
            <a:endParaRPr lang="en-IN"/>
          </a:p>
        </p:txBody>
      </p:sp>
    </p:spTree>
    <p:extLst>
      <p:ext uri="{BB962C8B-B14F-4D97-AF65-F5344CB8AC3E}">
        <p14:creationId xmlns:p14="http://schemas.microsoft.com/office/powerpoint/2010/main" val="960383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1EB7A-162E-4711-8A1B-1A71A531597C}"/>
              </a:ext>
            </a:extLst>
          </p:cNvPr>
          <p:cNvSpPr>
            <a:spLocks noGrp="1"/>
          </p:cNvSpPr>
          <p:nvPr>
            <p:ph idx="1"/>
          </p:nvPr>
        </p:nvSpPr>
        <p:spPr>
          <a:xfrm>
            <a:off x="335280" y="136525"/>
            <a:ext cx="11018520" cy="6040438"/>
          </a:xfrm>
        </p:spPr>
        <p:txBody>
          <a:bodyPr>
            <a:normAutofit fontScale="47500" lnSpcReduction="20000"/>
          </a:bodyPr>
          <a:lstStyle/>
          <a:p>
            <a:pPr marL="0" indent="0">
              <a:buNone/>
            </a:pPr>
            <a:r>
              <a:rPr lang="en-IN" dirty="0"/>
              <a:t>class </a:t>
            </a:r>
            <a:r>
              <a:rPr lang="en-IN" dirty="0" err="1"/>
              <a:t>NewThread</a:t>
            </a:r>
            <a:r>
              <a:rPr lang="en-IN" dirty="0"/>
              <a:t> implements Runnable {</a:t>
            </a:r>
          </a:p>
          <a:p>
            <a:pPr marL="0" indent="0">
              <a:buNone/>
            </a:pPr>
            <a:r>
              <a:rPr lang="en-US" dirty="0"/>
              <a:t>String name; // name of thread</a:t>
            </a:r>
          </a:p>
          <a:p>
            <a:pPr marL="0" indent="0">
              <a:buNone/>
            </a:pPr>
            <a:r>
              <a:rPr lang="en-IN" dirty="0"/>
              <a:t>Thread t;</a:t>
            </a:r>
          </a:p>
          <a:p>
            <a:pPr marL="0" indent="0">
              <a:buNone/>
            </a:pPr>
            <a:r>
              <a:rPr lang="en-IN" dirty="0" err="1"/>
              <a:t>NewThread</a:t>
            </a:r>
            <a:r>
              <a:rPr lang="en-IN" dirty="0"/>
              <a:t>(String </a:t>
            </a:r>
            <a:r>
              <a:rPr lang="en-IN" dirty="0" err="1"/>
              <a:t>threadname</a:t>
            </a:r>
            <a:r>
              <a:rPr lang="en-IN" dirty="0"/>
              <a:t>) {</a:t>
            </a:r>
          </a:p>
          <a:p>
            <a:pPr marL="0" indent="0">
              <a:buNone/>
            </a:pPr>
            <a:r>
              <a:rPr lang="en-IN" dirty="0"/>
              <a:t>name = </a:t>
            </a:r>
            <a:r>
              <a:rPr lang="en-IN" dirty="0" err="1"/>
              <a:t>threadname</a:t>
            </a:r>
            <a:r>
              <a:rPr lang="en-IN" dirty="0"/>
              <a:t>;</a:t>
            </a:r>
          </a:p>
          <a:p>
            <a:pPr marL="0" indent="0">
              <a:buNone/>
            </a:pPr>
            <a:r>
              <a:rPr lang="en-US" dirty="0"/>
              <a:t>t = new Thread(this, name);</a:t>
            </a:r>
          </a:p>
          <a:p>
            <a:pPr marL="0" indent="0">
              <a:buNone/>
            </a:pPr>
            <a:r>
              <a:rPr lang="en-US" dirty="0" err="1"/>
              <a:t>System.out.println</a:t>
            </a:r>
            <a:r>
              <a:rPr lang="en-US" dirty="0"/>
              <a:t>("New thread: " + t);</a:t>
            </a:r>
          </a:p>
          <a:p>
            <a:pPr marL="0" indent="0">
              <a:buNone/>
            </a:pPr>
            <a:r>
              <a:rPr lang="en-US" dirty="0" err="1"/>
              <a:t>t.start</a:t>
            </a:r>
            <a:r>
              <a:rPr lang="en-US" dirty="0"/>
              <a:t>(); // Start the thread</a:t>
            </a:r>
          </a:p>
          <a:p>
            <a:pPr marL="0" indent="0">
              <a:buNone/>
            </a:pPr>
            <a:r>
              <a:rPr lang="en-IN" dirty="0"/>
              <a:t>}</a:t>
            </a:r>
          </a:p>
          <a:p>
            <a:pPr marL="0" indent="0">
              <a:buNone/>
            </a:pPr>
            <a:r>
              <a:rPr lang="en-US" dirty="0"/>
              <a:t>// This is the entry point for thread.</a:t>
            </a:r>
          </a:p>
          <a:p>
            <a:pPr marL="0" indent="0">
              <a:buNone/>
            </a:pPr>
            <a:r>
              <a:rPr lang="en-IN" dirty="0"/>
              <a:t>public void run() {</a:t>
            </a:r>
          </a:p>
          <a:p>
            <a:pPr marL="0" indent="0">
              <a:buNone/>
            </a:pPr>
            <a:r>
              <a:rPr lang="en-IN" dirty="0"/>
              <a:t>try {</a:t>
            </a:r>
          </a:p>
          <a:p>
            <a:pPr marL="0" indent="0">
              <a:buNone/>
            </a:pPr>
            <a:r>
              <a:rPr lang="nn-NO" dirty="0"/>
              <a:t>for(int i = 5; i &gt; 0; i--) {</a:t>
            </a:r>
          </a:p>
          <a:p>
            <a:pPr marL="0" indent="0">
              <a:buNone/>
            </a:pPr>
            <a:r>
              <a:rPr lang="en-IN" dirty="0" err="1"/>
              <a:t>System.out.println</a:t>
            </a:r>
            <a:r>
              <a:rPr lang="en-IN" dirty="0"/>
              <a:t>(name + ": " + </a:t>
            </a:r>
            <a:r>
              <a:rPr lang="en-IN" dirty="0" err="1"/>
              <a:t>i</a:t>
            </a:r>
            <a:r>
              <a:rPr lang="en-IN" dirty="0"/>
              <a:t>);</a:t>
            </a:r>
          </a:p>
          <a:p>
            <a:pPr marL="0" indent="0">
              <a:buNone/>
            </a:pPr>
            <a:r>
              <a:rPr lang="en-IN" dirty="0" err="1"/>
              <a:t>Thread.sleep</a:t>
            </a:r>
            <a:r>
              <a:rPr lang="en-IN" dirty="0"/>
              <a:t>(1000);</a:t>
            </a:r>
          </a:p>
          <a:p>
            <a:pPr marL="0" indent="0">
              <a:buNone/>
            </a:pPr>
            <a:r>
              <a:rPr lang="en-IN" dirty="0"/>
              <a:t>}</a:t>
            </a:r>
          </a:p>
          <a:p>
            <a:pPr marL="0" indent="0">
              <a:buNone/>
            </a:pPr>
            <a:r>
              <a:rPr lang="en-IN" dirty="0"/>
              <a:t>} catch (</a:t>
            </a:r>
            <a:r>
              <a:rPr lang="en-IN" dirty="0" err="1"/>
              <a:t>InterruptedException</a:t>
            </a:r>
            <a:r>
              <a:rPr lang="en-IN" dirty="0"/>
              <a:t> e) {</a:t>
            </a:r>
          </a:p>
          <a:p>
            <a:pPr marL="0" indent="0">
              <a:buNone/>
            </a:pPr>
            <a:r>
              <a:rPr lang="en-IN" dirty="0" err="1"/>
              <a:t>System.out.println</a:t>
            </a:r>
            <a:r>
              <a:rPr lang="en-IN" dirty="0"/>
              <a:t>(name + "Interrupted");</a:t>
            </a:r>
          </a:p>
          <a:p>
            <a:pPr marL="0" indent="0">
              <a:buNone/>
            </a:pPr>
            <a:r>
              <a:rPr lang="en-IN" dirty="0"/>
              <a:t>}</a:t>
            </a:r>
          </a:p>
          <a:p>
            <a:pPr marL="0" indent="0">
              <a:buNone/>
            </a:pPr>
            <a:r>
              <a:rPr lang="en-IN" dirty="0" err="1"/>
              <a:t>System.out.println</a:t>
            </a:r>
            <a:r>
              <a:rPr lang="en-IN" dirty="0"/>
              <a:t>(name + " exiting.");</a:t>
            </a:r>
          </a:p>
          <a:p>
            <a:pPr marL="0" indent="0">
              <a:buNone/>
            </a:pPr>
            <a:r>
              <a:rPr lang="en-IN" dirty="0"/>
              <a:t>}</a:t>
            </a:r>
          </a:p>
          <a:p>
            <a:pPr marL="0" indent="0">
              <a:buNone/>
            </a:pPr>
            <a:r>
              <a:rPr lang="en-IN" dirty="0"/>
              <a:t>}</a:t>
            </a:r>
          </a:p>
        </p:txBody>
      </p:sp>
      <p:sp>
        <p:nvSpPr>
          <p:cNvPr id="4" name="Footer Placeholder 3">
            <a:extLst>
              <a:ext uri="{FF2B5EF4-FFF2-40B4-BE49-F238E27FC236}">
                <a16:creationId xmlns:a16="http://schemas.microsoft.com/office/drawing/2014/main" id="{4A701E86-3821-4C7E-805B-C5400872BFE9}"/>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0A6B2188-33C6-4F68-9178-C5392AA8FFD2}"/>
              </a:ext>
            </a:extLst>
          </p:cNvPr>
          <p:cNvSpPr>
            <a:spLocks noGrp="1"/>
          </p:cNvSpPr>
          <p:nvPr>
            <p:ph type="sldNum" sz="quarter" idx="12"/>
          </p:nvPr>
        </p:nvSpPr>
        <p:spPr/>
        <p:txBody>
          <a:bodyPr/>
          <a:lstStyle/>
          <a:p>
            <a:fld id="{793898A2-4984-4649-A1D3-AF5BF365A1CE}" type="slidenum">
              <a:rPr lang="en-IN" smtClean="0"/>
              <a:t>21</a:t>
            </a:fld>
            <a:endParaRPr lang="en-IN"/>
          </a:p>
        </p:txBody>
      </p:sp>
      <p:sp>
        <p:nvSpPr>
          <p:cNvPr id="6" name="Rectangle 5">
            <a:extLst>
              <a:ext uri="{FF2B5EF4-FFF2-40B4-BE49-F238E27FC236}">
                <a16:creationId xmlns:a16="http://schemas.microsoft.com/office/drawing/2014/main" id="{FC8541EF-8A8F-4BAF-ACFF-E1CAFBAF5132}"/>
              </a:ext>
            </a:extLst>
          </p:cNvPr>
          <p:cNvSpPr/>
          <p:nvPr/>
        </p:nvSpPr>
        <p:spPr>
          <a:xfrm>
            <a:off x="4373880" y="0"/>
            <a:ext cx="6096000" cy="3970318"/>
          </a:xfrm>
          <a:prstGeom prst="rect">
            <a:avLst/>
          </a:prstGeom>
        </p:spPr>
        <p:txBody>
          <a:bodyPr>
            <a:spAutoFit/>
          </a:bodyPr>
          <a:lstStyle/>
          <a:p>
            <a:r>
              <a:rPr lang="en-IN" dirty="0">
                <a:latin typeface="Courier"/>
              </a:rPr>
              <a:t>class </a:t>
            </a:r>
            <a:r>
              <a:rPr lang="en-IN" dirty="0" err="1">
                <a:latin typeface="Courier"/>
              </a:rPr>
              <a:t>MultiThreadDemo</a:t>
            </a:r>
            <a:r>
              <a:rPr lang="en-IN" dirty="0">
                <a:latin typeface="Courier"/>
              </a:rPr>
              <a:t> {</a:t>
            </a:r>
          </a:p>
          <a:p>
            <a:r>
              <a:rPr lang="en-US" dirty="0">
                <a:latin typeface="Courier"/>
              </a:rPr>
              <a:t>public static void main(String </a:t>
            </a:r>
            <a:r>
              <a:rPr lang="en-US" dirty="0" err="1">
                <a:latin typeface="Courier"/>
              </a:rPr>
              <a:t>args</a:t>
            </a:r>
            <a:r>
              <a:rPr lang="en-US" dirty="0">
                <a:latin typeface="Courier"/>
              </a:rPr>
              <a:t>[]) {</a:t>
            </a:r>
          </a:p>
          <a:p>
            <a:r>
              <a:rPr lang="en-US" dirty="0">
                <a:latin typeface="Courier"/>
              </a:rPr>
              <a:t>new </a:t>
            </a:r>
            <a:r>
              <a:rPr lang="en-US" dirty="0" err="1">
                <a:latin typeface="Courier"/>
              </a:rPr>
              <a:t>NewThread</a:t>
            </a:r>
            <a:r>
              <a:rPr lang="en-US" dirty="0">
                <a:latin typeface="Courier"/>
              </a:rPr>
              <a:t>("One"); // start threads</a:t>
            </a:r>
          </a:p>
          <a:p>
            <a:r>
              <a:rPr lang="en-IN" dirty="0">
                <a:latin typeface="Courier"/>
              </a:rPr>
              <a:t>new </a:t>
            </a:r>
            <a:r>
              <a:rPr lang="en-IN" dirty="0" err="1">
                <a:latin typeface="Courier"/>
              </a:rPr>
              <a:t>NewThread</a:t>
            </a:r>
            <a:r>
              <a:rPr lang="en-IN" dirty="0">
                <a:latin typeface="Courier"/>
              </a:rPr>
              <a:t>("Two");</a:t>
            </a:r>
          </a:p>
          <a:p>
            <a:r>
              <a:rPr lang="en-IN" dirty="0">
                <a:latin typeface="Courier"/>
              </a:rPr>
              <a:t>new </a:t>
            </a:r>
            <a:r>
              <a:rPr lang="en-IN" dirty="0" err="1">
                <a:latin typeface="Courier"/>
              </a:rPr>
              <a:t>NewThread</a:t>
            </a:r>
            <a:r>
              <a:rPr lang="en-IN" dirty="0">
                <a:latin typeface="Courier"/>
              </a:rPr>
              <a:t>("Three");</a:t>
            </a:r>
          </a:p>
          <a:p>
            <a:r>
              <a:rPr lang="en-IN" dirty="0"/>
              <a:t>try {</a:t>
            </a:r>
          </a:p>
          <a:p>
            <a:r>
              <a:rPr lang="en-US" dirty="0"/>
              <a:t>// wait for other threads to end</a:t>
            </a:r>
          </a:p>
          <a:p>
            <a:r>
              <a:rPr lang="en-IN" dirty="0" err="1"/>
              <a:t>Thread.sleep</a:t>
            </a:r>
            <a:r>
              <a:rPr lang="en-IN" dirty="0"/>
              <a:t>(10000);</a:t>
            </a:r>
          </a:p>
          <a:p>
            <a:r>
              <a:rPr lang="en-IN" dirty="0"/>
              <a:t>} catch (</a:t>
            </a:r>
            <a:r>
              <a:rPr lang="en-IN" dirty="0" err="1"/>
              <a:t>InterruptedException</a:t>
            </a:r>
            <a:r>
              <a:rPr lang="en-IN" dirty="0"/>
              <a:t> e) {</a:t>
            </a:r>
          </a:p>
          <a:p>
            <a:r>
              <a:rPr lang="en-US" dirty="0" err="1"/>
              <a:t>System.out.println</a:t>
            </a:r>
            <a:r>
              <a:rPr lang="en-US" dirty="0"/>
              <a:t>("Main thread Interrupted");</a:t>
            </a:r>
          </a:p>
          <a:p>
            <a:r>
              <a:rPr lang="en-IN" dirty="0"/>
              <a:t>}</a:t>
            </a:r>
          </a:p>
          <a:p>
            <a:r>
              <a:rPr lang="en-US" dirty="0" err="1"/>
              <a:t>System.out.println</a:t>
            </a:r>
            <a:r>
              <a:rPr lang="en-US" dirty="0"/>
              <a:t>("Main thread exiting.");</a:t>
            </a:r>
          </a:p>
          <a:p>
            <a:r>
              <a:rPr lang="en-IN" dirty="0"/>
              <a:t>}</a:t>
            </a:r>
          </a:p>
          <a:p>
            <a:r>
              <a:rPr lang="en-IN" dirty="0"/>
              <a:t>}</a:t>
            </a:r>
          </a:p>
        </p:txBody>
      </p:sp>
    </p:spTree>
    <p:extLst>
      <p:ext uri="{BB962C8B-B14F-4D97-AF65-F5344CB8AC3E}">
        <p14:creationId xmlns:p14="http://schemas.microsoft.com/office/powerpoint/2010/main" val="3112781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798FC-FF49-4416-ACCE-50306E7F0DFF}"/>
              </a:ext>
            </a:extLst>
          </p:cNvPr>
          <p:cNvSpPr>
            <a:spLocks noGrp="1"/>
          </p:cNvSpPr>
          <p:nvPr>
            <p:ph idx="1"/>
          </p:nvPr>
        </p:nvSpPr>
        <p:spPr>
          <a:xfrm>
            <a:off x="259080" y="136525"/>
            <a:ext cx="11643360" cy="6040438"/>
          </a:xfrm>
        </p:spPr>
        <p:txBody>
          <a:bodyPr>
            <a:noAutofit/>
          </a:bodyPr>
          <a:lstStyle/>
          <a:p>
            <a:pPr marL="0" indent="0">
              <a:spcBef>
                <a:spcPts val="0"/>
              </a:spcBef>
              <a:buNone/>
            </a:pPr>
            <a:r>
              <a:rPr lang="en-IN" sz="2400" b="1" dirty="0">
                <a:latin typeface="Perpetua" panose="02020502060401020303" pitchFamily="18" charset="0"/>
              </a:rPr>
              <a:t>Creating Multiple Threads</a:t>
            </a:r>
          </a:p>
        </p:txBody>
      </p:sp>
      <p:sp>
        <p:nvSpPr>
          <p:cNvPr id="4" name="Footer Placeholder 3">
            <a:extLst>
              <a:ext uri="{FF2B5EF4-FFF2-40B4-BE49-F238E27FC236}">
                <a16:creationId xmlns:a16="http://schemas.microsoft.com/office/drawing/2014/main" id="{BD66B59D-5532-4A46-B99E-F70E1C859C1D}"/>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40164E0-01F7-45CA-885B-590500F44BD7}"/>
              </a:ext>
            </a:extLst>
          </p:cNvPr>
          <p:cNvSpPr>
            <a:spLocks noGrp="1"/>
          </p:cNvSpPr>
          <p:nvPr>
            <p:ph type="sldNum" sz="quarter" idx="12"/>
          </p:nvPr>
        </p:nvSpPr>
        <p:spPr/>
        <p:txBody>
          <a:bodyPr/>
          <a:lstStyle/>
          <a:p>
            <a:fld id="{793898A2-4984-4649-A1D3-AF5BF365A1CE}" type="slidenum">
              <a:rPr lang="en-IN" smtClean="0"/>
              <a:t>22</a:t>
            </a:fld>
            <a:endParaRPr lang="en-IN"/>
          </a:p>
        </p:txBody>
      </p:sp>
      <p:pic>
        <p:nvPicPr>
          <p:cNvPr id="2" name="Picture 1">
            <a:extLst>
              <a:ext uri="{FF2B5EF4-FFF2-40B4-BE49-F238E27FC236}">
                <a16:creationId xmlns:a16="http://schemas.microsoft.com/office/drawing/2014/main" id="{B0604B3A-A2CA-4D47-A31A-B142D36C10AE}"/>
              </a:ext>
            </a:extLst>
          </p:cNvPr>
          <p:cNvPicPr>
            <a:picLocks noChangeAspect="1"/>
          </p:cNvPicPr>
          <p:nvPr/>
        </p:nvPicPr>
        <p:blipFill>
          <a:blip r:embed="rId2"/>
          <a:stretch>
            <a:fillRect/>
          </a:stretch>
        </p:blipFill>
        <p:spPr>
          <a:xfrm>
            <a:off x="289560" y="538162"/>
            <a:ext cx="5806440" cy="6102310"/>
          </a:xfrm>
          <a:prstGeom prst="rect">
            <a:avLst/>
          </a:prstGeom>
        </p:spPr>
      </p:pic>
    </p:spTree>
    <p:extLst>
      <p:ext uri="{BB962C8B-B14F-4D97-AF65-F5344CB8AC3E}">
        <p14:creationId xmlns:p14="http://schemas.microsoft.com/office/powerpoint/2010/main" val="1800572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BEC126B-C438-4B37-BBC9-2E6B174CA57A}"/>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ABCB2856-1148-4AD6-B74C-A6BD2B0D7608}"/>
              </a:ext>
            </a:extLst>
          </p:cNvPr>
          <p:cNvSpPr>
            <a:spLocks noGrp="1"/>
          </p:cNvSpPr>
          <p:nvPr>
            <p:ph type="sldNum" sz="quarter" idx="12"/>
          </p:nvPr>
        </p:nvSpPr>
        <p:spPr/>
        <p:txBody>
          <a:bodyPr/>
          <a:lstStyle/>
          <a:p>
            <a:fld id="{793898A2-4984-4649-A1D3-AF5BF365A1CE}" type="slidenum">
              <a:rPr lang="en-IN" smtClean="0"/>
              <a:t>23</a:t>
            </a:fld>
            <a:endParaRPr lang="en-IN"/>
          </a:p>
        </p:txBody>
      </p:sp>
      <p:pic>
        <p:nvPicPr>
          <p:cNvPr id="6" name="Picture 5">
            <a:extLst>
              <a:ext uri="{FF2B5EF4-FFF2-40B4-BE49-F238E27FC236}">
                <a16:creationId xmlns:a16="http://schemas.microsoft.com/office/drawing/2014/main" id="{4FDDED69-1A0E-4086-85B1-B41249CC08B3}"/>
              </a:ext>
            </a:extLst>
          </p:cNvPr>
          <p:cNvPicPr>
            <a:picLocks noChangeAspect="1"/>
          </p:cNvPicPr>
          <p:nvPr/>
        </p:nvPicPr>
        <p:blipFill>
          <a:blip r:embed="rId2"/>
          <a:stretch>
            <a:fillRect/>
          </a:stretch>
        </p:blipFill>
        <p:spPr>
          <a:xfrm>
            <a:off x="304800" y="365125"/>
            <a:ext cx="8042674" cy="2103755"/>
          </a:xfrm>
          <a:prstGeom prst="rect">
            <a:avLst/>
          </a:prstGeom>
        </p:spPr>
      </p:pic>
      <p:pic>
        <p:nvPicPr>
          <p:cNvPr id="7" name="Picture 6">
            <a:extLst>
              <a:ext uri="{FF2B5EF4-FFF2-40B4-BE49-F238E27FC236}">
                <a16:creationId xmlns:a16="http://schemas.microsoft.com/office/drawing/2014/main" id="{26D15F68-97A1-4995-961F-238D9D964821}"/>
              </a:ext>
            </a:extLst>
          </p:cNvPr>
          <p:cNvPicPr>
            <a:picLocks noChangeAspect="1"/>
          </p:cNvPicPr>
          <p:nvPr/>
        </p:nvPicPr>
        <p:blipFill>
          <a:blip r:embed="rId3"/>
          <a:stretch>
            <a:fillRect/>
          </a:stretch>
        </p:blipFill>
        <p:spPr>
          <a:xfrm>
            <a:off x="0" y="2319020"/>
            <a:ext cx="10558498" cy="4140199"/>
          </a:xfrm>
          <a:prstGeom prst="rect">
            <a:avLst/>
          </a:prstGeom>
        </p:spPr>
      </p:pic>
    </p:spTree>
    <p:extLst>
      <p:ext uri="{BB962C8B-B14F-4D97-AF65-F5344CB8AC3E}">
        <p14:creationId xmlns:p14="http://schemas.microsoft.com/office/powerpoint/2010/main" val="3792656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32294C-C1BA-4AEC-9505-AB24247705E7}"/>
              </a:ext>
            </a:extLst>
          </p:cNvPr>
          <p:cNvSpPr>
            <a:spLocks noGrp="1"/>
          </p:cNvSpPr>
          <p:nvPr>
            <p:ph idx="1"/>
          </p:nvPr>
        </p:nvSpPr>
        <p:spPr>
          <a:xfrm>
            <a:off x="304800" y="136524"/>
            <a:ext cx="11643360" cy="6447155"/>
          </a:xfrm>
        </p:spPr>
        <p:txBody>
          <a:bodyPr/>
          <a:lstStyle/>
          <a:p>
            <a:pPr marL="0" indent="0" algn="just" fontAlgn="base">
              <a:buNone/>
            </a:pPr>
            <a:r>
              <a:rPr lang="en-US" b="1" dirty="0" err="1">
                <a:effectLst/>
                <a:latin typeface="Perpetua" panose="02020502060401020303" pitchFamily="18" charset="0"/>
              </a:rPr>
              <a:t>isAlive</a:t>
            </a:r>
            <a:r>
              <a:rPr lang="en-US" b="1" dirty="0">
                <a:effectLst/>
                <a:latin typeface="Perpetua" panose="02020502060401020303" pitchFamily="18" charset="0"/>
              </a:rPr>
              <a:t>() and join() methods of Thread Class in Java</a:t>
            </a:r>
          </a:p>
          <a:p>
            <a:pPr marL="0" indent="0" algn="just" fontAlgn="base">
              <a:buNone/>
            </a:pPr>
            <a:r>
              <a:rPr lang="en-US" b="1" dirty="0">
                <a:latin typeface="Perpetua" panose="02020502060401020303" pitchFamily="18" charset="0"/>
              </a:rPr>
              <a:t>How can one thread know when another thread has ended?</a:t>
            </a:r>
            <a:br>
              <a:rPr lang="en-US" dirty="0">
                <a:latin typeface="Perpetua" panose="02020502060401020303" pitchFamily="18" charset="0"/>
              </a:rPr>
            </a:br>
            <a:r>
              <a:rPr lang="en-US" dirty="0">
                <a:latin typeface="Perpetua" panose="02020502060401020303" pitchFamily="18" charset="0"/>
              </a:rPr>
              <a:t>Thread provides a means by which you can answer this question. Java multi-threading provides two ways to find that</a:t>
            </a:r>
          </a:p>
          <a:p>
            <a:pPr marL="0" indent="0" algn="just">
              <a:buNone/>
            </a:pPr>
            <a:r>
              <a:rPr lang="en-US" b="1" dirty="0" err="1">
                <a:latin typeface="Perpetua" panose="02020502060401020303" pitchFamily="18" charset="0"/>
              </a:rPr>
              <a:t>isAlive</a:t>
            </a:r>
            <a:r>
              <a:rPr lang="en-US" b="1" dirty="0">
                <a:latin typeface="Perpetua" panose="02020502060401020303" pitchFamily="18" charset="0"/>
              </a:rPr>
              <a:t>() : </a:t>
            </a:r>
            <a:r>
              <a:rPr lang="en-US" dirty="0">
                <a:latin typeface="Perpetua" panose="02020502060401020303" pitchFamily="18" charset="0"/>
              </a:rPr>
              <a:t>It tests if this thread is alive. A thread is alive if it has been started and has not yet died. There is a transitional period from when a thread is running to when a thread is not running. After the run() method returns, there is a short period of time before the thread stops. If we want to know if the start method of the thread has been called or if thread has been terminated, we must use </a:t>
            </a:r>
            <a:r>
              <a:rPr lang="en-US" dirty="0" err="1">
                <a:latin typeface="Perpetua" panose="02020502060401020303" pitchFamily="18" charset="0"/>
              </a:rPr>
              <a:t>isAlive</a:t>
            </a:r>
            <a:r>
              <a:rPr lang="en-US" dirty="0">
                <a:latin typeface="Perpetua" panose="02020502060401020303" pitchFamily="18" charset="0"/>
              </a:rPr>
              <a:t>() method. This method is used to find out if a thread has actually been started and has yet not terminated.</a:t>
            </a: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555D9C6F-31AF-4F09-B02F-985F1BB5F86F}"/>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E0BF8743-A707-4048-8BDA-E55B493AEFB6}"/>
              </a:ext>
            </a:extLst>
          </p:cNvPr>
          <p:cNvSpPr>
            <a:spLocks noGrp="1"/>
          </p:cNvSpPr>
          <p:nvPr>
            <p:ph type="sldNum" sz="quarter" idx="12"/>
          </p:nvPr>
        </p:nvSpPr>
        <p:spPr/>
        <p:txBody>
          <a:bodyPr/>
          <a:lstStyle/>
          <a:p>
            <a:fld id="{793898A2-4984-4649-A1D3-AF5BF365A1CE}" type="slidenum">
              <a:rPr lang="en-IN" smtClean="0"/>
              <a:t>24</a:t>
            </a:fld>
            <a:endParaRPr lang="en-IN"/>
          </a:p>
        </p:txBody>
      </p:sp>
    </p:spTree>
    <p:extLst>
      <p:ext uri="{BB962C8B-B14F-4D97-AF65-F5344CB8AC3E}">
        <p14:creationId xmlns:p14="http://schemas.microsoft.com/office/powerpoint/2010/main" val="4276759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35878-D055-4391-8D51-8075B0731995}"/>
              </a:ext>
            </a:extLst>
          </p:cNvPr>
          <p:cNvSpPr>
            <a:spLocks noGrp="1"/>
          </p:cNvSpPr>
          <p:nvPr>
            <p:ph idx="1"/>
          </p:nvPr>
        </p:nvSpPr>
        <p:spPr>
          <a:xfrm>
            <a:off x="350520" y="289560"/>
            <a:ext cx="11003280" cy="5887403"/>
          </a:xfrm>
        </p:spPr>
        <p:txBody>
          <a:bodyPr/>
          <a:lstStyle/>
          <a:p>
            <a:pPr marL="0" indent="0" algn="just">
              <a:buNone/>
            </a:pPr>
            <a:r>
              <a:rPr lang="en-US" b="1" dirty="0">
                <a:latin typeface="Perpetua" panose="02020502060401020303" pitchFamily="18" charset="0"/>
                <a:hlinkClick r:id="rId2"/>
              </a:rPr>
              <a:t>join() :</a:t>
            </a:r>
            <a:r>
              <a:rPr lang="en-US" dirty="0">
                <a:latin typeface="Perpetua" panose="02020502060401020303" pitchFamily="18" charset="0"/>
              </a:rPr>
              <a:t> When the join() method is called, the current thread will simply wait until the thread it is joining with is no longer alive. Or we can say the method that you will more commonly use to wait for a thread to finish is called join( ). </a:t>
            </a:r>
          </a:p>
          <a:p>
            <a:pPr marL="0" indent="0" algn="just">
              <a:buNone/>
            </a:pPr>
            <a:r>
              <a:rPr lang="en-US" dirty="0">
                <a:latin typeface="Perpetua" panose="02020502060401020303" pitchFamily="18" charset="0"/>
              </a:rPr>
              <a:t>final void join( ) throws </a:t>
            </a:r>
            <a:r>
              <a:rPr lang="en-US" dirty="0" err="1">
                <a:latin typeface="Perpetua" panose="02020502060401020303" pitchFamily="18" charset="0"/>
              </a:rPr>
              <a:t>InterruptedException</a:t>
            </a:r>
            <a:endParaRPr lang="en-US" dirty="0">
              <a:latin typeface="Perpetua" panose="02020502060401020303" pitchFamily="18" charset="0"/>
            </a:endParaRPr>
          </a:p>
          <a:p>
            <a:pPr marL="0" indent="0" algn="just">
              <a:buNone/>
            </a:pPr>
            <a:r>
              <a:rPr lang="en-US" dirty="0">
                <a:latin typeface="Perpetua" panose="02020502060401020303" pitchFamily="18" charset="0"/>
              </a:rPr>
              <a:t>This method waits until the thread on which it is called terminates. Its name comes from the concept of the calling thread waiting until the specified thread joins it. Additional forms of join( ) allow you to specify a maximum amount of time that you want to wait for the specified thread to terminate.</a:t>
            </a:r>
          </a:p>
          <a:p>
            <a:pPr marL="0" indent="0">
              <a:buNone/>
            </a:pPr>
            <a:r>
              <a:rPr lang="en-US">
                <a:latin typeface="Perpetua" panose="02020502060401020303" pitchFamily="18" charset="0"/>
              </a:rPr>
              <a:t>Example demonstrates that </a:t>
            </a:r>
            <a:r>
              <a:rPr lang="en-US" dirty="0">
                <a:latin typeface="Perpetua" panose="02020502060401020303" pitchFamily="18" charset="0"/>
              </a:rPr>
              <a:t>uses </a:t>
            </a:r>
            <a:r>
              <a:rPr lang="en-US" b="1" dirty="0">
                <a:latin typeface="Perpetua" panose="02020502060401020303" pitchFamily="18" charset="0"/>
              </a:rPr>
              <a:t>join( ) </a:t>
            </a:r>
            <a:r>
              <a:rPr lang="en-US" dirty="0">
                <a:latin typeface="Perpetua" panose="02020502060401020303" pitchFamily="18" charset="0"/>
              </a:rPr>
              <a:t>to ensure </a:t>
            </a:r>
            <a:r>
              <a:rPr lang="en-US">
                <a:latin typeface="Perpetua" panose="02020502060401020303" pitchFamily="18" charset="0"/>
              </a:rPr>
              <a:t>that the main </a:t>
            </a:r>
            <a:r>
              <a:rPr lang="en-US" dirty="0">
                <a:latin typeface="Perpetua" panose="02020502060401020303" pitchFamily="18" charset="0"/>
              </a:rPr>
              <a:t>thread is the last to stop. It also demonstrates the </a:t>
            </a:r>
            <a:r>
              <a:rPr lang="en-US" b="1" dirty="0" err="1">
                <a:latin typeface="Perpetua" panose="02020502060401020303" pitchFamily="18" charset="0"/>
              </a:rPr>
              <a:t>isAlive</a:t>
            </a:r>
            <a:r>
              <a:rPr lang="en-US" b="1" dirty="0">
                <a:latin typeface="Perpetua" panose="02020502060401020303" pitchFamily="18" charset="0"/>
              </a:rPr>
              <a:t>( ) </a:t>
            </a:r>
            <a:r>
              <a:rPr lang="en-US" dirty="0">
                <a:latin typeface="Perpetua" panose="02020502060401020303" pitchFamily="18" charset="0"/>
              </a:rPr>
              <a:t>method.</a:t>
            </a: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09F63F67-BB0F-4AFB-B1A4-2C7676B558C5}"/>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9725C71E-6921-428F-B1DC-D80476B3BFBE}"/>
              </a:ext>
            </a:extLst>
          </p:cNvPr>
          <p:cNvSpPr>
            <a:spLocks noGrp="1"/>
          </p:cNvSpPr>
          <p:nvPr>
            <p:ph type="sldNum" sz="quarter" idx="12"/>
          </p:nvPr>
        </p:nvSpPr>
        <p:spPr/>
        <p:txBody>
          <a:bodyPr/>
          <a:lstStyle/>
          <a:p>
            <a:fld id="{793898A2-4984-4649-A1D3-AF5BF365A1CE}" type="slidenum">
              <a:rPr lang="en-IN" smtClean="0"/>
              <a:t>25</a:t>
            </a:fld>
            <a:endParaRPr lang="en-IN"/>
          </a:p>
        </p:txBody>
      </p:sp>
    </p:spTree>
    <p:extLst>
      <p:ext uri="{BB962C8B-B14F-4D97-AF65-F5344CB8AC3E}">
        <p14:creationId xmlns:p14="http://schemas.microsoft.com/office/powerpoint/2010/main" val="3141946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9F63F67-BB0F-4AFB-B1A4-2C7676B558C5}"/>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9725C71E-6921-428F-B1DC-D80476B3BFBE}"/>
              </a:ext>
            </a:extLst>
          </p:cNvPr>
          <p:cNvSpPr>
            <a:spLocks noGrp="1"/>
          </p:cNvSpPr>
          <p:nvPr>
            <p:ph type="sldNum" sz="quarter" idx="12"/>
          </p:nvPr>
        </p:nvSpPr>
        <p:spPr/>
        <p:txBody>
          <a:bodyPr/>
          <a:lstStyle/>
          <a:p>
            <a:fld id="{793898A2-4984-4649-A1D3-AF5BF365A1CE}" type="slidenum">
              <a:rPr lang="en-IN" smtClean="0"/>
              <a:t>26</a:t>
            </a:fld>
            <a:endParaRPr lang="en-IN"/>
          </a:p>
        </p:txBody>
      </p:sp>
      <p:pic>
        <p:nvPicPr>
          <p:cNvPr id="10" name="Picture 9">
            <a:extLst>
              <a:ext uri="{FF2B5EF4-FFF2-40B4-BE49-F238E27FC236}">
                <a16:creationId xmlns:a16="http://schemas.microsoft.com/office/drawing/2014/main" id="{ECDCF69A-FD44-4259-A73C-9587625B1083}"/>
              </a:ext>
            </a:extLst>
          </p:cNvPr>
          <p:cNvPicPr>
            <a:picLocks noChangeAspect="1"/>
          </p:cNvPicPr>
          <p:nvPr/>
        </p:nvPicPr>
        <p:blipFill>
          <a:blip r:embed="rId2"/>
          <a:stretch>
            <a:fillRect/>
          </a:stretch>
        </p:blipFill>
        <p:spPr>
          <a:xfrm>
            <a:off x="161924" y="289560"/>
            <a:ext cx="6528435" cy="6488789"/>
          </a:xfrm>
          <a:prstGeom prst="rect">
            <a:avLst/>
          </a:prstGeom>
        </p:spPr>
      </p:pic>
    </p:spTree>
    <p:extLst>
      <p:ext uri="{BB962C8B-B14F-4D97-AF65-F5344CB8AC3E}">
        <p14:creationId xmlns:p14="http://schemas.microsoft.com/office/powerpoint/2010/main" val="460995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4B1AB7-600E-4F5A-9FFC-3FCCF1E8D7A9}"/>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0BBCCA26-40C4-4ECA-8877-7C25B6F7D398}"/>
              </a:ext>
            </a:extLst>
          </p:cNvPr>
          <p:cNvSpPr>
            <a:spLocks noGrp="1"/>
          </p:cNvSpPr>
          <p:nvPr>
            <p:ph type="sldNum" sz="quarter" idx="12"/>
          </p:nvPr>
        </p:nvSpPr>
        <p:spPr/>
        <p:txBody>
          <a:bodyPr/>
          <a:lstStyle/>
          <a:p>
            <a:fld id="{793898A2-4984-4649-A1D3-AF5BF365A1CE}" type="slidenum">
              <a:rPr lang="en-IN" smtClean="0"/>
              <a:t>27</a:t>
            </a:fld>
            <a:endParaRPr lang="en-IN"/>
          </a:p>
        </p:txBody>
      </p:sp>
      <p:pic>
        <p:nvPicPr>
          <p:cNvPr id="6" name="Picture 5">
            <a:extLst>
              <a:ext uri="{FF2B5EF4-FFF2-40B4-BE49-F238E27FC236}">
                <a16:creationId xmlns:a16="http://schemas.microsoft.com/office/drawing/2014/main" id="{AD50DD1A-8309-4955-B9FF-8FDC785EF346}"/>
              </a:ext>
            </a:extLst>
          </p:cNvPr>
          <p:cNvPicPr>
            <a:picLocks noChangeAspect="1"/>
          </p:cNvPicPr>
          <p:nvPr/>
        </p:nvPicPr>
        <p:blipFill>
          <a:blip r:embed="rId2"/>
          <a:stretch>
            <a:fillRect/>
          </a:stretch>
        </p:blipFill>
        <p:spPr>
          <a:xfrm>
            <a:off x="326707" y="319405"/>
            <a:ext cx="7710865" cy="2240915"/>
          </a:xfrm>
          <a:prstGeom prst="rect">
            <a:avLst/>
          </a:prstGeom>
        </p:spPr>
      </p:pic>
    </p:spTree>
    <p:extLst>
      <p:ext uri="{BB962C8B-B14F-4D97-AF65-F5344CB8AC3E}">
        <p14:creationId xmlns:p14="http://schemas.microsoft.com/office/powerpoint/2010/main" val="2333060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4B1AB7-600E-4F5A-9FFC-3FCCF1E8D7A9}"/>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0BBCCA26-40C4-4ECA-8877-7C25B6F7D398}"/>
              </a:ext>
            </a:extLst>
          </p:cNvPr>
          <p:cNvSpPr>
            <a:spLocks noGrp="1"/>
          </p:cNvSpPr>
          <p:nvPr>
            <p:ph type="sldNum" sz="quarter" idx="12"/>
          </p:nvPr>
        </p:nvSpPr>
        <p:spPr/>
        <p:txBody>
          <a:bodyPr/>
          <a:lstStyle/>
          <a:p>
            <a:fld id="{793898A2-4984-4649-A1D3-AF5BF365A1CE}" type="slidenum">
              <a:rPr lang="en-IN" smtClean="0"/>
              <a:t>28</a:t>
            </a:fld>
            <a:endParaRPr lang="en-IN"/>
          </a:p>
        </p:txBody>
      </p:sp>
      <p:pic>
        <p:nvPicPr>
          <p:cNvPr id="2" name="Picture 1">
            <a:extLst>
              <a:ext uri="{FF2B5EF4-FFF2-40B4-BE49-F238E27FC236}">
                <a16:creationId xmlns:a16="http://schemas.microsoft.com/office/drawing/2014/main" id="{7C51A872-3948-4CF3-A6F1-F322C5822E8D}"/>
              </a:ext>
            </a:extLst>
          </p:cNvPr>
          <p:cNvPicPr>
            <a:picLocks noChangeAspect="1"/>
          </p:cNvPicPr>
          <p:nvPr/>
        </p:nvPicPr>
        <p:blipFill>
          <a:blip r:embed="rId2"/>
          <a:stretch>
            <a:fillRect/>
          </a:stretch>
        </p:blipFill>
        <p:spPr>
          <a:xfrm>
            <a:off x="504825" y="311467"/>
            <a:ext cx="7328535" cy="6454604"/>
          </a:xfrm>
          <a:prstGeom prst="rect">
            <a:avLst/>
          </a:prstGeom>
        </p:spPr>
      </p:pic>
    </p:spTree>
    <p:extLst>
      <p:ext uri="{BB962C8B-B14F-4D97-AF65-F5344CB8AC3E}">
        <p14:creationId xmlns:p14="http://schemas.microsoft.com/office/powerpoint/2010/main" val="3594818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D8624D-D1F1-4287-90C7-07A9AED6E232}"/>
              </a:ext>
            </a:extLst>
          </p:cNvPr>
          <p:cNvSpPr>
            <a:spLocks noGrp="1"/>
          </p:cNvSpPr>
          <p:nvPr>
            <p:ph idx="1"/>
          </p:nvPr>
        </p:nvSpPr>
        <p:spPr>
          <a:xfrm>
            <a:off x="213360" y="178752"/>
            <a:ext cx="10515600" cy="6040438"/>
          </a:xfrm>
        </p:spPr>
        <p:txBody>
          <a:bodyPr>
            <a:noAutofit/>
          </a:bodyPr>
          <a:lstStyle/>
          <a:p>
            <a:pPr marL="0" indent="0">
              <a:buNone/>
            </a:pPr>
            <a:r>
              <a:rPr lang="en-US" sz="1200" dirty="0"/>
              <a:t>// Using join() to wait for threads to finish.</a:t>
            </a:r>
          </a:p>
          <a:p>
            <a:pPr marL="0" indent="0">
              <a:buNone/>
            </a:pPr>
            <a:r>
              <a:rPr lang="en-IN" sz="1200" dirty="0"/>
              <a:t>class </a:t>
            </a:r>
            <a:r>
              <a:rPr lang="en-IN" sz="1200" dirty="0" err="1"/>
              <a:t>NewThread</a:t>
            </a:r>
            <a:r>
              <a:rPr lang="en-IN" sz="1200" dirty="0"/>
              <a:t> implements Runnable {</a:t>
            </a:r>
          </a:p>
          <a:p>
            <a:pPr marL="0" indent="0">
              <a:buNone/>
            </a:pPr>
            <a:r>
              <a:rPr lang="en-US" sz="1200" dirty="0"/>
              <a:t>String name; // name of thread</a:t>
            </a:r>
          </a:p>
          <a:p>
            <a:pPr marL="0" indent="0">
              <a:buNone/>
            </a:pPr>
            <a:r>
              <a:rPr lang="en-IN" sz="1200" dirty="0"/>
              <a:t>Thread t;</a:t>
            </a:r>
          </a:p>
          <a:p>
            <a:pPr marL="0" indent="0">
              <a:buNone/>
            </a:pPr>
            <a:r>
              <a:rPr lang="en-IN" sz="1200" dirty="0" err="1"/>
              <a:t>NewThread</a:t>
            </a:r>
            <a:r>
              <a:rPr lang="en-IN" sz="1200" dirty="0"/>
              <a:t>(String </a:t>
            </a:r>
            <a:r>
              <a:rPr lang="en-IN" sz="1200" dirty="0" err="1"/>
              <a:t>threadname</a:t>
            </a:r>
            <a:r>
              <a:rPr lang="en-IN" sz="1200" dirty="0"/>
              <a:t>) {</a:t>
            </a:r>
          </a:p>
          <a:p>
            <a:pPr marL="0" indent="0">
              <a:buNone/>
            </a:pPr>
            <a:r>
              <a:rPr lang="en-IN" sz="1200" dirty="0"/>
              <a:t>name = </a:t>
            </a:r>
            <a:r>
              <a:rPr lang="en-IN" sz="1200" dirty="0" err="1"/>
              <a:t>threadname</a:t>
            </a:r>
            <a:r>
              <a:rPr lang="en-IN" sz="1200" dirty="0"/>
              <a:t>;</a:t>
            </a:r>
          </a:p>
          <a:p>
            <a:pPr marL="0" indent="0">
              <a:buNone/>
            </a:pPr>
            <a:r>
              <a:rPr lang="en-US" sz="1200" dirty="0"/>
              <a:t>t = new Thread(this, name);</a:t>
            </a:r>
          </a:p>
          <a:p>
            <a:pPr marL="0" indent="0">
              <a:buNone/>
            </a:pPr>
            <a:r>
              <a:rPr lang="en-US" sz="1200" dirty="0" err="1"/>
              <a:t>System.out.println</a:t>
            </a:r>
            <a:r>
              <a:rPr lang="en-US" sz="1200" dirty="0"/>
              <a:t>("New thread: " + t);</a:t>
            </a:r>
          </a:p>
          <a:p>
            <a:pPr marL="0" indent="0">
              <a:buNone/>
            </a:pPr>
            <a:r>
              <a:rPr lang="en-US" sz="1200" dirty="0" err="1"/>
              <a:t>t.start</a:t>
            </a:r>
            <a:r>
              <a:rPr lang="en-US" sz="1200" dirty="0"/>
              <a:t>(); // Start the thread</a:t>
            </a:r>
          </a:p>
          <a:p>
            <a:pPr marL="0" indent="0">
              <a:buNone/>
            </a:pPr>
            <a:r>
              <a:rPr lang="en-IN" sz="1200" dirty="0"/>
              <a:t>}</a:t>
            </a:r>
          </a:p>
          <a:p>
            <a:pPr marL="0" indent="0">
              <a:buNone/>
            </a:pPr>
            <a:r>
              <a:rPr lang="en-US" sz="1200" dirty="0"/>
              <a:t>// This is the entry point for thread.</a:t>
            </a:r>
          </a:p>
          <a:p>
            <a:pPr marL="0" indent="0">
              <a:buNone/>
            </a:pPr>
            <a:r>
              <a:rPr lang="en-IN" sz="1200" dirty="0"/>
              <a:t>public void run() {</a:t>
            </a:r>
          </a:p>
          <a:p>
            <a:pPr marL="0" indent="0">
              <a:buNone/>
            </a:pPr>
            <a:r>
              <a:rPr lang="en-IN" sz="1200" dirty="0"/>
              <a:t>try {</a:t>
            </a:r>
          </a:p>
          <a:p>
            <a:pPr marL="0" indent="0">
              <a:buNone/>
            </a:pPr>
            <a:r>
              <a:rPr lang="nn-NO" sz="1200" dirty="0"/>
              <a:t>for(int i = 5; i &gt; 0; i--) {</a:t>
            </a:r>
          </a:p>
          <a:p>
            <a:pPr marL="0" indent="0">
              <a:buNone/>
            </a:pPr>
            <a:r>
              <a:rPr lang="en-IN" sz="1200" dirty="0" err="1"/>
              <a:t>System.out.println</a:t>
            </a:r>
            <a:r>
              <a:rPr lang="en-IN" sz="1200" dirty="0"/>
              <a:t>(name + ": " + </a:t>
            </a:r>
            <a:r>
              <a:rPr lang="en-IN" sz="1200" dirty="0" err="1"/>
              <a:t>i</a:t>
            </a:r>
            <a:r>
              <a:rPr lang="en-IN" sz="1200" dirty="0"/>
              <a:t>);</a:t>
            </a:r>
          </a:p>
          <a:p>
            <a:pPr marL="0" indent="0">
              <a:buNone/>
            </a:pPr>
            <a:r>
              <a:rPr lang="en-IN" sz="1200" dirty="0" err="1"/>
              <a:t>Thread.sleep</a:t>
            </a:r>
            <a:r>
              <a:rPr lang="en-IN" sz="1200" dirty="0"/>
              <a:t>(1000);</a:t>
            </a:r>
          </a:p>
          <a:p>
            <a:pPr marL="0" indent="0">
              <a:buNone/>
            </a:pPr>
            <a:r>
              <a:rPr lang="en-IN" sz="1200" dirty="0"/>
              <a:t>}</a:t>
            </a:r>
          </a:p>
          <a:p>
            <a:pPr marL="0" indent="0">
              <a:buNone/>
            </a:pPr>
            <a:r>
              <a:rPr lang="en-IN" sz="1200" dirty="0"/>
              <a:t>} catch (</a:t>
            </a:r>
            <a:r>
              <a:rPr lang="en-IN" sz="1200" dirty="0" err="1"/>
              <a:t>InterruptedException</a:t>
            </a:r>
            <a:r>
              <a:rPr lang="en-IN" sz="1200" dirty="0"/>
              <a:t> e) {</a:t>
            </a:r>
          </a:p>
          <a:p>
            <a:pPr marL="0" indent="0">
              <a:buNone/>
            </a:pPr>
            <a:r>
              <a:rPr lang="en-IN" sz="1200" dirty="0" err="1"/>
              <a:t>System.out.println</a:t>
            </a:r>
            <a:r>
              <a:rPr lang="en-IN" sz="1200" dirty="0"/>
              <a:t>(name + " interrupted.");</a:t>
            </a:r>
          </a:p>
          <a:p>
            <a:pPr marL="0" indent="0">
              <a:buNone/>
            </a:pPr>
            <a:r>
              <a:rPr lang="en-IN" sz="1200" dirty="0"/>
              <a:t>}</a:t>
            </a:r>
          </a:p>
          <a:p>
            <a:pPr marL="0" indent="0">
              <a:buNone/>
            </a:pPr>
            <a:r>
              <a:rPr lang="en-IN" sz="1200" dirty="0" err="1"/>
              <a:t>System.out.println</a:t>
            </a:r>
            <a:r>
              <a:rPr lang="en-IN" sz="1200" dirty="0"/>
              <a:t>(name + " exiting.");</a:t>
            </a:r>
          </a:p>
          <a:p>
            <a:pPr marL="0" indent="0">
              <a:buNone/>
            </a:pPr>
            <a:r>
              <a:rPr lang="en-IN" sz="1200" dirty="0"/>
              <a:t>}</a:t>
            </a:r>
          </a:p>
          <a:p>
            <a:pPr marL="0" indent="0">
              <a:buNone/>
            </a:pPr>
            <a:r>
              <a:rPr lang="en-IN" sz="1200" dirty="0"/>
              <a:t>}</a:t>
            </a:r>
          </a:p>
        </p:txBody>
      </p:sp>
      <p:sp>
        <p:nvSpPr>
          <p:cNvPr id="4" name="Footer Placeholder 3">
            <a:extLst>
              <a:ext uri="{FF2B5EF4-FFF2-40B4-BE49-F238E27FC236}">
                <a16:creationId xmlns:a16="http://schemas.microsoft.com/office/drawing/2014/main" id="{DE458352-3D20-44AD-989A-DCC50B083A4D}"/>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5F247DBE-9CFF-4289-981E-6AC492C5AC7B}"/>
              </a:ext>
            </a:extLst>
          </p:cNvPr>
          <p:cNvSpPr>
            <a:spLocks noGrp="1"/>
          </p:cNvSpPr>
          <p:nvPr>
            <p:ph type="sldNum" sz="quarter" idx="12"/>
          </p:nvPr>
        </p:nvSpPr>
        <p:spPr/>
        <p:txBody>
          <a:bodyPr/>
          <a:lstStyle/>
          <a:p>
            <a:fld id="{793898A2-4984-4649-A1D3-AF5BF365A1CE}" type="slidenum">
              <a:rPr lang="en-IN" smtClean="0"/>
              <a:t>29</a:t>
            </a:fld>
            <a:endParaRPr lang="en-IN"/>
          </a:p>
        </p:txBody>
      </p:sp>
      <p:sp>
        <p:nvSpPr>
          <p:cNvPr id="6" name="Rectangle 5">
            <a:extLst>
              <a:ext uri="{FF2B5EF4-FFF2-40B4-BE49-F238E27FC236}">
                <a16:creationId xmlns:a16="http://schemas.microsoft.com/office/drawing/2014/main" id="{822BC81F-7A61-4291-B3DC-640DCA88DE88}"/>
              </a:ext>
            </a:extLst>
          </p:cNvPr>
          <p:cNvSpPr/>
          <p:nvPr/>
        </p:nvSpPr>
        <p:spPr>
          <a:xfrm>
            <a:off x="4069080" y="178752"/>
            <a:ext cx="6096000" cy="5447645"/>
          </a:xfrm>
          <a:prstGeom prst="rect">
            <a:avLst/>
          </a:prstGeom>
        </p:spPr>
        <p:txBody>
          <a:bodyPr>
            <a:spAutoFit/>
          </a:bodyPr>
          <a:lstStyle/>
          <a:p>
            <a:r>
              <a:rPr lang="en-IN" sz="1200" dirty="0">
                <a:latin typeface="Courier"/>
              </a:rPr>
              <a:t>class </a:t>
            </a:r>
            <a:r>
              <a:rPr lang="en-IN" sz="1200" dirty="0" err="1">
                <a:latin typeface="Courier"/>
              </a:rPr>
              <a:t>DemoJoin</a:t>
            </a:r>
            <a:r>
              <a:rPr lang="en-IN" sz="1200" dirty="0">
                <a:latin typeface="Courier"/>
              </a:rPr>
              <a:t> {</a:t>
            </a:r>
          </a:p>
          <a:p>
            <a:r>
              <a:rPr lang="en-US" sz="1200" dirty="0">
                <a:latin typeface="Courier"/>
              </a:rPr>
              <a:t>public static void main(String </a:t>
            </a:r>
            <a:r>
              <a:rPr lang="en-US" sz="1200" dirty="0" err="1">
                <a:latin typeface="Courier"/>
              </a:rPr>
              <a:t>args</a:t>
            </a:r>
            <a:r>
              <a:rPr lang="en-US" sz="1200" dirty="0">
                <a:latin typeface="Courier"/>
              </a:rPr>
              <a:t>[]) {</a:t>
            </a:r>
          </a:p>
          <a:p>
            <a:r>
              <a:rPr lang="en-US" sz="1200" dirty="0" err="1">
                <a:latin typeface="Courier"/>
              </a:rPr>
              <a:t>NewThread</a:t>
            </a:r>
            <a:r>
              <a:rPr lang="en-US" sz="1200" dirty="0">
                <a:latin typeface="Courier"/>
              </a:rPr>
              <a:t> ob1 = new </a:t>
            </a:r>
            <a:r>
              <a:rPr lang="en-US" sz="1200" dirty="0" err="1">
                <a:latin typeface="Courier"/>
              </a:rPr>
              <a:t>NewThread</a:t>
            </a:r>
            <a:r>
              <a:rPr lang="en-US" sz="1200" dirty="0">
                <a:latin typeface="Courier"/>
              </a:rPr>
              <a:t>("One");</a:t>
            </a:r>
          </a:p>
          <a:p>
            <a:r>
              <a:rPr lang="en-US" sz="1200" dirty="0" err="1">
                <a:latin typeface="Courier"/>
              </a:rPr>
              <a:t>NewThread</a:t>
            </a:r>
            <a:r>
              <a:rPr lang="en-US" sz="1200" dirty="0">
                <a:latin typeface="Courier"/>
              </a:rPr>
              <a:t> ob2 = new </a:t>
            </a:r>
            <a:r>
              <a:rPr lang="en-US" sz="1200" dirty="0" err="1">
                <a:latin typeface="Courier"/>
              </a:rPr>
              <a:t>NewThread</a:t>
            </a:r>
            <a:r>
              <a:rPr lang="en-US" sz="1200" dirty="0">
                <a:latin typeface="Courier"/>
              </a:rPr>
              <a:t>("Two");</a:t>
            </a:r>
          </a:p>
          <a:p>
            <a:r>
              <a:rPr lang="en-US" sz="1200" dirty="0" err="1">
                <a:latin typeface="Courier"/>
              </a:rPr>
              <a:t>NewThread</a:t>
            </a:r>
            <a:r>
              <a:rPr lang="en-US" sz="1200" dirty="0">
                <a:latin typeface="Courier"/>
              </a:rPr>
              <a:t> ob3 = new </a:t>
            </a:r>
            <a:r>
              <a:rPr lang="en-US" sz="1200" dirty="0" err="1">
                <a:latin typeface="Courier"/>
              </a:rPr>
              <a:t>NewThread</a:t>
            </a:r>
            <a:r>
              <a:rPr lang="en-US" sz="1200" dirty="0">
                <a:latin typeface="Courier"/>
              </a:rPr>
              <a:t>("Three");</a:t>
            </a:r>
          </a:p>
          <a:p>
            <a:r>
              <a:rPr lang="en-US" sz="1200" dirty="0" err="1"/>
              <a:t>System.out.println</a:t>
            </a:r>
            <a:r>
              <a:rPr lang="en-US" sz="1200" dirty="0"/>
              <a:t>("Thread One is alive: "</a:t>
            </a:r>
          </a:p>
          <a:p>
            <a:r>
              <a:rPr lang="en-IN" sz="1200" dirty="0"/>
              <a:t>+ ob1.t.isAlive());</a:t>
            </a:r>
          </a:p>
          <a:p>
            <a:r>
              <a:rPr lang="en-US" sz="1200" dirty="0" err="1"/>
              <a:t>System.out.println</a:t>
            </a:r>
            <a:r>
              <a:rPr lang="en-US" sz="1200" dirty="0"/>
              <a:t>("Thread Two is alive: "</a:t>
            </a:r>
          </a:p>
          <a:p>
            <a:r>
              <a:rPr lang="en-IN" sz="1200" dirty="0"/>
              <a:t>+ ob2.t.isAlive());</a:t>
            </a:r>
          </a:p>
          <a:p>
            <a:r>
              <a:rPr lang="en-US" sz="1200" dirty="0" err="1"/>
              <a:t>System.out.println</a:t>
            </a:r>
            <a:r>
              <a:rPr lang="en-US" sz="1200" dirty="0"/>
              <a:t>("Thread Three is alive: "</a:t>
            </a:r>
          </a:p>
          <a:p>
            <a:r>
              <a:rPr lang="en-IN" sz="1200" dirty="0"/>
              <a:t>+ ob3.t.isAlive());</a:t>
            </a:r>
          </a:p>
          <a:p>
            <a:r>
              <a:rPr lang="en-US" sz="1200" dirty="0"/>
              <a:t>// wait for threads to finish</a:t>
            </a:r>
          </a:p>
          <a:p>
            <a:r>
              <a:rPr lang="en-IN" sz="1200" dirty="0"/>
              <a:t>try {</a:t>
            </a:r>
          </a:p>
          <a:p>
            <a:r>
              <a:rPr lang="en-US" sz="1200" dirty="0" err="1"/>
              <a:t>System.out.println</a:t>
            </a:r>
            <a:r>
              <a:rPr lang="en-US" sz="1200" dirty="0"/>
              <a:t>("Waiting for threads to finish.");</a:t>
            </a:r>
          </a:p>
          <a:p>
            <a:r>
              <a:rPr lang="en-IN" sz="1200" dirty="0"/>
              <a:t>ob1.t.join();</a:t>
            </a:r>
          </a:p>
          <a:p>
            <a:r>
              <a:rPr lang="en-IN" sz="1200" dirty="0"/>
              <a:t>ob2.t.join();</a:t>
            </a:r>
          </a:p>
          <a:p>
            <a:r>
              <a:rPr lang="en-IN" sz="1200" dirty="0"/>
              <a:t>ob3.t.join();</a:t>
            </a:r>
          </a:p>
          <a:p>
            <a:r>
              <a:rPr lang="en-IN" sz="1200" dirty="0"/>
              <a:t>} catch (</a:t>
            </a:r>
            <a:r>
              <a:rPr lang="en-IN" sz="1200" dirty="0" err="1"/>
              <a:t>InterruptedException</a:t>
            </a:r>
            <a:r>
              <a:rPr lang="en-IN" sz="1200" dirty="0"/>
              <a:t> e) {</a:t>
            </a:r>
          </a:p>
          <a:p>
            <a:r>
              <a:rPr lang="en-US" sz="1200" dirty="0" err="1"/>
              <a:t>System.out.println</a:t>
            </a:r>
            <a:r>
              <a:rPr lang="en-US" sz="1200" dirty="0"/>
              <a:t>("Main thread Interrupted");</a:t>
            </a:r>
          </a:p>
          <a:p>
            <a:r>
              <a:rPr lang="en-IN" sz="1200" dirty="0"/>
              <a:t>}</a:t>
            </a:r>
          </a:p>
          <a:p>
            <a:r>
              <a:rPr lang="en-US" sz="1200" dirty="0" err="1"/>
              <a:t>System.out.println</a:t>
            </a:r>
            <a:r>
              <a:rPr lang="en-US" sz="1200" dirty="0"/>
              <a:t>("Thread One is alive: "</a:t>
            </a:r>
          </a:p>
          <a:p>
            <a:r>
              <a:rPr lang="en-IN" sz="1200" dirty="0"/>
              <a:t>+ ob1.t.isAlive());</a:t>
            </a:r>
          </a:p>
          <a:p>
            <a:r>
              <a:rPr lang="en-US" sz="1200" dirty="0" err="1"/>
              <a:t>System.out.println</a:t>
            </a:r>
            <a:r>
              <a:rPr lang="en-US" sz="1200" dirty="0"/>
              <a:t>("Thread Two is alive: "</a:t>
            </a:r>
          </a:p>
          <a:p>
            <a:r>
              <a:rPr lang="en-IN" sz="1200" dirty="0"/>
              <a:t>+ ob2.t.isAlive());</a:t>
            </a:r>
          </a:p>
          <a:p>
            <a:r>
              <a:rPr lang="en-US" sz="1200" dirty="0" err="1"/>
              <a:t>System.out.println</a:t>
            </a:r>
            <a:r>
              <a:rPr lang="en-US" sz="1200" dirty="0"/>
              <a:t>("Thread Three is alive: "</a:t>
            </a:r>
          </a:p>
          <a:p>
            <a:r>
              <a:rPr lang="en-IN" sz="1200" dirty="0"/>
              <a:t>+ ob3.t.isAlive());</a:t>
            </a:r>
          </a:p>
          <a:p>
            <a:r>
              <a:rPr lang="en-US" sz="1200" dirty="0" err="1"/>
              <a:t>System.out.println</a:t>
            </a:r>
            <a:r>
              <a:rPr lang="en-US" sz="1200" dirty="0"/>
              <a:t>("Main thread exiting.");</a:t>
            </a:r>
          </a:p>
          <a:p>
            <a:r>
              <a:rPr lang="en-IN" sz="1200" dirty="0"/>
              <a:t>}</a:t>
            </a:r>
          </a:p>
          <a:p>
            <a:r>
              <a:rPr lang="en-IN" sz="1200" dirty="0"/>
              <a:t>}</a:t>
            </a:r>
          </a:p>
        </p:txBody>
      </p:sp>
    </p:spTree>
    <p:extLst>
      <p:ext uri="{BB962C8B-B14F-4D97-AF65-F5344CB8AC3E}">
        <p14:creationId xmlns:p14="http://schemas.microsoft.com/office/powerpoint/2010/main" val="246124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10197A-6F7A-429E-A0D3-D447360023F9}"/>
              </a:ext>
            </a:extLst>
          </p:cNvPr>
          <p:cNvSpPr>
            <a:spLocks noGrp="1"/>
          </p:cNvSpPr>
          <p:nvPr>
            <p:ph idx="1"/>
          </p:nvPr>
        </p:nvSpPr>
        <p:spPr>
          <a:xfrm>
            <a:off x="228600" y="136525"/>
            <a:ext cx="11704320" cy="6040438"/>
          </a:xfrm>
        </p:spPr>
        <p:txBody>
          <a:bodyPr>
            <a:noAutofit/>
          </a:bodyPr>
          <a:lstStyle/>
          <a:p>
            <a:pPr marL="0" indent="0" algn="just">
              <a:buNone/>
            </a:pPr>
            <a:r>
              <a:rPr lang="en-US" sz="3200" b="1" dirty="0">
                <a:latin typeface="Perpetua" panose="02020502060401020303" pitchFamily="18" charset="0"/>
              </a:rPr>
              <a:t>Threads exist in several states:</a:t>
            </a:r>
          </a:p>
          <a:p>
            <a:pPr algn="just"/>
            <a:r>
              <a:rPr lang="en-US" sz="3200" dirty="0">
                <a:latin typeface="Perpetua" panose="02020502060401020303" pitchFamily="18" charset="0"/>
              </a:rPr>
              <a:t>A thread can be </a:t>
            </a:r>
            <a:r>
              <a:rPr lang="en-US" sz="3200" i="1" dirty="0">
                <a:latin typeface="Perpetua" panose="02020502060401020303" pitchFamily="18" charset="0"/>
              </a:rPr>
              <a:t>running. </a:t>
            </a:r>
            <a:r>
              <a:rPr lang="en-US" sz="3200" dirty="0">
                <a:latin typeface="Perpetua" panose="02020502060401020303" pitchFamily="18" charset="0"/>
              </a:rPr>
              <a:t>It can be </a:t>
            </a:r>
            <a:r>
              <a:rPr lang="en-US" sz="3200" i="1" dirty="0">
                <a:latin typeface="Perpetua" panose="02020502060401020303" pitchFamily="18" charset="0"/>
              </a:rPr>
              <a:t>ready to run </a:t>
            </a:r>
            <a:r>
              <a:rPr lang="en-US" sz="3200" dirty="0">
                <a:latin typeface="Perpetua" panose="02020502060401020303" pitchFamily="18" charset="0"/>
              </a:rPr>
              <a:t>as soon as it gets CPU time. </a:t>
            </a:r>
          </a:p>
          <a:p>
            <a:pPr algn="just"/>
            <a:r>
              <a:rPr lang="en-US" sz="3200" dirty="0">
                <a:latin typeface="Perpetua" panose="02020502060401020303" pitchFamily="18" charset="0"/>
              </a:rPr>
              <a:t>A running thread can be </a:t>
            </a:r>
            <a:r>
              <a:rPr lang="en-US" sz="3200" i="1" dirty="0">
                <a:latin typeface="Perpetua" panose="02020502060401020303" pitchFamily="18" charset="0"/>
              </a:rPr>
              <a:t>suspended, </a:t>
            </a:r>
            <a:r>
              <a:rPr lang="en-US" sz="3200" dirty="0">
                <a:latin typeface="Perpetua" panose="02020502060401020303" pitchFamily="18" charset="0"/>
              </a:rPr>
              <a:t>which temporarily suspends its activity.</a:t>
            </a:r>
          </a:p>
          <a:p>
            <a:pPr algn="just"/>
            <a:r>
              <a:rPr lang="en-US" sz="3200" dirty="0">
                <a:latin typeface="Perpetua" panose="02020502060401020303" pitchFamily="18" charset="0"/>
              </a:rPr>
              <a:t>A suspended thread can then be </a:t>
            </a:r>
            <a:r>
              <a:rPr lang="en-US" sz="3200" i="1" dirty="0">
                <a:latin typeface="Perpetua" panose="02020502060401020303" pitchFamily="18" charset="0"/>
              </a:rPr>
              <a:t>resumed, </a:t>
            </a:r>
            <a:r>
              <a:rPr lang="en-US" sz="3200" dirty="0">
                <a:latin typeface="Perpetua" panose="02020502060401020303" pitchFamily="18" charset="0"/>
              </a:rPr>
              <a:t>allowing it to pick up where it left off.</a:t>
            </a:r>
          </a:p>
          <a:p>
            <a:pPr algn="just"/>
            <a:r>
              <a:rPr lang="en-US" sz="3200" dirty="0">
                <a:latin typeface="Perpetua" panose="02020502060401020303" pitchFamily="18" charset="0"/>
              </a:rPr>
              <a:t>A thread can be </a:t>
            </a:r>
            <a:r>
              <a:rPr lang="en-US" sz="3200" i="1" dirty="0">
                <a:latin typeface="Perpetua" panose="02020502060401020303" pitchFamily="18" charset="0"/>
              </a:rPr>
              <a:t>blocked </a:t>
            </a:r>
            <a:r>
              <a:rPr lang="en-US" sz="3200" dirty="0">
                <a:latin typeface="Perpetua" panose="02020502060401020303" pitchFamily="18" charset="0"/>
              </a:rPr>
              <a:t>when waiting for a resource. </a:t>
            </a:r>
          </a:p>
          <a:p>
            <a:pPr algn="just"/>
            <a:r>
              <a:rPr lang="en-US" sz="3200" dirty="0">
                <a:latin typeface="Perpetua" panose="02020502060401020303" pitchFamily="18" charset="0"/>
              </a:rPr>
              <a:t>At any time, a thread can be terminated, which halts its execution immediately. Once terminated, a thread cannot be resumed.</a:t>
            </a:r>
            <a:endParaRPr lang="en-IN" sz="3200" dirty="0">
              <a:latin typeface="Perpetua" panose="02020502060401020303" pitchFamily="18" charset="0"/>
            </a:endParaRPr>
          </a:p>
        </p:txBody>
      </p:sp>
      <p:sp>
        <p:nvSpPr>
          <p:cNvPr id="4" name="Footer Placeholder 3">
            <a:extLst>
              <a:ext uri="{FF2B5EF4-FFF2-40B4-BE49-F238E27FC236}">
                <a16:creationId xmlns:a16="http://schemas.microsoft.com/office/drawing/2014/main" id="{E3B36E5A-FE12-40B4-91EC-F3098735AEDC}"/>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EA9AAF9E-238C-4B83-9572-37AD3C3EAC7F}"/>
              </a:ext>
            </a:extLst>
          </p:cNvPr>
          <p:cNvSpPr>
            <a:spLocks noGrp="1"/>
          </p:cNvSpPr>
          <p:nvPr>
            <p:ph type="sldNum" sz="quarter" idx="12"/>
          </p:nvPr>
        </p:nvSpPr>
        <p:spPr/>
        <p:txBody>
          <a:bodyPr/>
          <a:lstStyle/>
          <a:p>
            <a:fld id="{793898A2-4984-4649-A1D3-AF5BF365A1CE}" type="slidenum">
              <a:rPr lang="en-IN" smtClean="0"/>
              <a:t>3</a:t>
            </a:fld>
            <a:endParaRPr lang="en-IN"/>
          </a:p>
        </p:txBody>
      </p:sp>
    </p:spTree>
    <p:extLst>
      <p:ext uri="{BB962C8B-B14F-4D97-AF65-F5344CB8AC3E}">
        <p14:creationId xmlns:p14="http://schemas.microsoft.com/office/powerpoint/2010/main" val="2290765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775CA-9CC1-419C-AF7E-45F769356CF3}"/>
              </a:ext>
            </a:extLst>
          </p:cNvPr>
          <p:cNvSpPr>
            <a:spLocks noGrp="1"/>
          </p:cNvSpPr>
          <p:nvPr>
            <p:ph idx="1"/>
          </p:nvPr>
        </p:nvSpPr>
        <p:spPr>
          <a:xfrm>
            <a:off x="259080" y="136525"/>
            <a:ext cx="11628120" cy="6584950"/>
          </a:xfrm>
        </p:spPr>
        <p:txBody>
          <a:bodyPr>
            <a:normAutofit/>
          </a:bodyPr>
          <a:lstStyle/>
          <a:p>
            <a:pPr marL="0" indent="0" algn="just">
              <a:buNone/>
            </a:pPr>
            <a:r>
              <a:rPr lang="en-IN" b="1" dirty="0">
                <a:latin typeface="Perpetua" panose="02020502060401020303" pitchFamily="18" charset="0"/>
              </a:rPr>
              <a:t>Thread Priorities</a:t>
            </a:r>
          </a:p>
          <a:p>
            <a:pPr marL="0" indent="0" algn="just">
              <a:buNone/>
            </a:pPr>
            <a:r>
              <a:rPr lang="en-US" dirty="0">
                <a:latin typeface="Perpetua" panose="02020502060401020303" pitchFamily="18" charset="0"/>
              </a:rPr>
              <a:t>Thread priorities are used by the thread scheduler to decide when each thread should be allowed to run. </a:t>
            </a:r>
          </a:p>
          <a:p>
            <a:pPr marL="0" indent="0" algn="just">
              <a:buNone/>
            </a:pPr>
            <a:r>
              <a:rPr lang="en-US" dirty="0">
                <a:latin typeface="Perpetua" panose="02020502060401020303" pitchFamily="18" charset="0"/>
              </a:rPr>
              <a:t>In theory, higher-priority threads get more CPU time than lower-priority threads. </a:t>
            </a:r>
          </a:p>
          <a:p>
            <a:pPr marL="0" indent="0" algn="just">
              <a:buNone/>
            </a:pPr>
            <a:r>
              <a:rPr lang="en-US" dirty="0">
                <a:latin typeface="Perpetua" panose="02020502060401020303" pitchFamily="18" charset="0"/>
              </a:rPr>
              <a:t>In practice, the amount of CPU time that a thread gets often depends on several factors besides its priority. </a:t>
            </a:r>
          </a:p>
          <a:p>
            <a:pPr marL="0" indent="0" algn="just">
              <a:buNone/>
            </a:pPr>
            <a:r>
              <a:rPr lang="en-US" dirty="0">
                <a:latin typeface="Perpetua" panose="02020502060401020303" pitchFamily="18" charset="0"/>
              </a:rPr>
              <a:t>A higher-priority thread can also preempt a lower-priority one. For instance, when a lower-priority thread is running and a higher-priority thread resumes (from sleeping or waiting on I/O, for example), it will preempt the lower priority </a:t>
            </a:r>
            <a:r>
              <a:rPr lang="en-IN" dirty="0">
                <a:latin typeface="Perpetua" panose="02020502060401020303" pitchFamily="18" charset="0"/>
              </a:rPr>
              <a:t>thread.</a:t>
            </a:r>
          </a:p>
        </p:txBody>
      </p:sp>
      <p:sp>
        <p:nvSpPr>
          <p:cNvPr id="4" name="Footer Placeholder 3">
            <a:extLst>
              <a:ext uri="{FF2B5EF4-FFF2-40B4-BE49-F238E27FC236}">
                <a16:creationId xmlns:a16="http://schemas.microsoft.com/office/drawing/2014/main" id="{952E0FCE-208D-45F9-A5F8-AFF790E63B4A}"/>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E765DCD5-E013-4C56-81DE-A08EB339606A}"/>
              </a:ext>
            </a:extLst>
          </p:cNvPr>
          <p:cNvSpPr>
            <a:spLocks noGrp="1"/>
          </p:cNvSpPr>
          <p:nvPr>
            <p:ph type="sldNum" sz="quarter" idx="12"/>
          </p:nvPr>
        </p:nvSpPr>
        <p:spPr/>
        <p:txBody>
          <a:bodyPr/>
          <a:lstStyle/>
          <a:p>
            <a:fld id="{793898A2-4984-4649-A1D3-AF5BF365A1CE}" type="slidenum">
              <a:rPr lang="en-IN" smtClean="0"/>
              <a:t>30</a:t>
            </a:fld>
            <a:endParaRPr lang="en-IN"/>
          </a:p>
        </p:txBody>
      </p:sp>
    </p:spTree>
    <p:extLst>
      <p:ext uri="{BB962C8B-B14F-4D97-AF65-F5344CB8AC3E}">
        <p14:creationId xmlns:p14="http://schemas.microsoft.com/office/powerpoint/2010/main" val="4115692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775CA-9CC1-419C-AF7E-45F769356CF3}"/>
              </a:ext>
            </a:extLst>
          </p:cNvPr>
          <p:cNvSpPr>
            <a:spLocks noGrp="1"/>
          </p:cNvSpPr>
          <p:nvPr>
            <p:ph idx="1"/>
          </p:nvPr>
        </p:nvSpPr>
        <p:spPr>
          <a:xfrm>
            <a:off x="259080" y="136525"/>
            <a:ext cx="11628120" cy="6584950"/>
          </a:xfrm>
        </p:spPr>
        <p:txBody>
          <a:bodyPr>
            <a:normAutofit/>
          </a:bodyPr>
          <a:lstStyle/>
          <a:p>
            <a:pPr marL="0" indent="0" algn="just">
              <a:buNone/>
            </a:pPr>
            <a:r>
              <a:rPr lang="en-US" dirty="0">
                <a:latin typeface="Perpetua" panose="02020502060401020303" pitchFamily="18" charset="0"/>
              </a:rPr>
              <a:t>To set a thread’s priority, use the </a:t>
            </a:r>
            <a:r>
              <a:rPr lang="en-US" b="1" dirty="0" err="1">
                <a:latin typeface="Perpetua" panose="02020502060401020303" pitchFamily="18" charset="0"/>
              </a:rPr>
              <a:t>setPriority</a:t>
            </a:r>
            <a:r>
              <a:rPr lang="en-US" b="1" dirty="0">
                <a:latin typeface="Perpetua" panose="02020502060401020303" pitchFamily="18" charset="0"/>
              </a:rPr>
              <a:t>( ) </a:t>
            </a:r>
            <a:r>
              <a:rPr lang="en-US" dirty="0">
                <a:latin typeface="Perpetua" panose="02020502060401020303" pitchFamily="18" charset="0"/>
              </a:rPr>
              <a:t>method, which is a member of </a:t>
            </a:r>
            <a:r>
              <a:rPr lang="en-US" b="1" dirty="0">
                <a:latin typeface="Perpetua" panose="02020502060401020303" pitchFamily="18" charset="0"/>
              </a:rPr>
              <a:t>Thread</a:t>
            </a:r>
            <a:r>
              <a:rPr lang="en-US" dirty="0">
                <a:latin typeface="Perpetua" panose="02020502060401020303" pitchFamily="18" charset="0"/>
              </a:rPr>
              <a:t>.</a:t>
            </a:r>
          </a:p>
          <a:p>
            <a:pPr marL="0" indent="0" algn="just">
              <a:buNone/>
            </a:pPr>
            <a:r>
              <a:rPr lang="en-US" dirty="0">
                <a:latin typeface="Perpetua" panose="02020502060401020303" pitchFamily="18" charset="0"/>
              </a:rPr>
              <a:t>This is its general form:</a:t>
            </a:r>
          </a:p>
          <a:p>
            <a:pPr marL="0" indent="0" algn="just">
              <a:buNone/>
            </a:pPr>
            <a:r>
              <a:rPr lang="en-US" dirty="0">
                <a:latin typeface="Perpetua" panose="02020502060401020303" pitchFamily="18" charset="0"/>
              </a:rPr>
              <a:t>final void </a:t>
            </a:r>
            <a:r>
              <a:rPr lang="en-US" dirty="0" err="1">
                <a:latin typeface="Perpetua" panose="02020502060401020303" pitchFamily="18" charset="0"/>
              </a:rPr>
              <a:t>setPriority</a:t>
            </a:r>
            <a:r>
              <a:rPr lang="en-US" dirty="0">
                <a:latin typeface="Perpetua" panose="02020502060401020303" pitchFamily="18" charset="0"/>
              </a:rPr>
              <a:t>(int </a:t>
            </a:r>
            <a:r>
              <a:rPr lang="en-US" i="1" dirty="0">
                <a:latin typeface="Perpetua" panose="02020502060401020303" pitchFamily="18" charset="0"/>
              </a:rPr>
              <a:t>level</a:t>
            </a:r>
            <a:r>
              <a:rPr lang="en-US" dirty="0">
                <a:latin typeface="Perpetua" panose="02020502060401020303" pitchFamily="18" charset="0"/>
              </a:rPr>
              <a:t>)</a:t>
            </a:r>
          </a:p>
          <a:p>
            <a:pPr marL="0" indent="0" algn="just">
              <a:buNone/>
            </a:pPr>
            <a:r>
              <a:rPr lang="en-US" dirty="0">
                <a:latin typeface="Perpetua" panose="02020502060401020303" pitchFamily="18" charset="0"/>
              </a:rPr>
              <a:t>Here, </a:t>
            </a:r>
            <a:r>
              <a:rPr lang="en-US" i="1" dirty="0">
                <a:latin typeface="Perpetua" panose="02020502060401020303" pitchFamily="18" charset="0"/>
              </a:rPr>
              <a:t>level </a:t>
            </a:r>
            <a:r>
              <a:rPr lang="en-US" dirty="0">
                <a:latin typeface="Perpetua" panose="02020502060401020303" pitchFamily="18" charset="0"/>
              </a:rPr>
              <a:t>specifies the new priority setting for the calling thread. The value of </a:t>
            </a:r>
            <a:r>
              <a:rPr lang="en-US" i="1" dirty="0">
                <a:latin typeface="Perpetua" panose="02020502060401020303" pitchFamily="18" charset="0"/>
              </a:rPr>
              <a:t>level </a:t>
            </a:r>
            <a:r>
              <a:rPr lang="en-US" dirty="0">
                <a:latin typeface="Perpetua" panose="02020502060401020303" pitchFamily="18" charset="0"/>
              </a:rPr>
              <a:t>must be within the range </a:t>
            </a:r>
            <a:r>
              <a:rPr lang="en-US" b="1" dirty="0">
                <a:latin typeface="Perpetua" panose="02020502060401020303" pitchFamily="18" charset="0"/>
              </a:rPr>
              <a:t>MIN_PRIORITY </a:t>
            </a:r>
            <a:r>
              <a:rPr lang="en-US" dirty="0">
                <a:latin typeface="Perpetua" panose="02020502060401020303" pitchFamily="18" charset="0"/>
              </a:rPr>
              <a:t>and </a:t>
            </a:r>
            <a:r>
              <a:rPr lang="en-US" b="1" dirty="0">
                <a:latin typeface="Perpetua" panose="02020502060401020303" pitchFamily="18" charset="0"/>
              </a:rPr>
              <a:t>MAX_PRIORITY</a:t>
            </a:r>
            <a:r>
              <a:rPr lang="en-US" dirty="0">
                <a:latin typeface="Perpetua" panose="02020502060401020303" pitchFamily="18" charset="0"/>
              </a:rPr>
              <a:t>. Currently, these values are 1 and 10, respectively. </a:t>
            </a:r>
          </a:p>
          <a:p>
            <a:pPr marL="0" indent="0" algn="just">
              <a:buNone/>
            </a:pPr>
            <a:r>
              <a:rPr lang="en-US" dirty="0">
                <a:latin typeface="Perpetua" panose="02020502060401020303" pitchFamily="18" charset="0"/>
              </a:rPr>
              <a:t>To return a thread to default priority, specify </a:t>
            </a:r>
            <a:r>
              <a:rPr lang="en-US" b="1" dirty="0">
                <a:latin typeface="Perpetua" panose="02020502060401020303" pitchFamily="18" charset="0"/>
              </a:rPr>
              <a:t>NORM_PRIORITY</a:t>
            </a:r>
            <a:r>
              <a:rPr lang="en-US" dirty="0">
                <a:latin typeface="Perpetua" panose="02020502060401020303" pitchFamily="18" charset="0"/>
              </a:rPr>
              <a:t>, which is currently 5. These priorities are defined as </a:t>
            </a:r>
            <a:r>
              <a:rPr lang="en-US" b="1" dirty="0">
                <a:latin typeface="Perpetua" panose="02020502060401020303" pitchFamily="18" charset="0"/>
              </a:rPr>
              <a:t>static final </a:t>
            </a:r>
            <a:r>
              <a:rPr lang="en-US" dirty="0">
                <a:latin typeface="Perpetua" panose="02020502060401020303" pitchFamily="18" charset="0"/>
              </a:rPr>
              <a:t>variables within </a:t>
            </a:r>
            <a:r>
              <a:rPr lang="en-US" b="1" dirty="0">
                <a:latin typeface="Perpetua" panose="02020502060401020303" pitchFamily="18" charset="0"/>
              </a:rPr>
              <a:t>Thread</a:t>
            </a:r>
            <a:r>
              <a:rPr lang="en-US" dirty="0">
                <a:latin typeface="Perpetua" panose="02020502060401020303" pitchFamily="18" charset="0"/>
              </a:rPr>
              <a:t>.</a:t>
            </a:r>
          </a:p>
          <a:p>
            <a:pPr marL="0" indent="0" algn="just">
              <a:buNone/>
            </a:pPr>
            <a:r>
              <a:rPr lang="en-US" dirty="0">
                <a:latin typeface="Perpetua" panose="02020502060401020303" pitchFamily="18" charset="0"/>
              </a:rPr>
              <a:t>You can obtain the current priority setting by calling the </a:t>
            </a:r>
            <a:r>
              <a:rPr lang="en-US" b="1" dirty="0" err="1">
                <a:latin typeface="Perpetua" panose="02020502060401020303" pitchFamily="18" charset="0"/>
              </a:rPr>
              <a:t>getPriority</a:t>
            </a:r>
            <a:r>
              <a:rPr lang="en-US" b="1" dirty="0">
                <a:latin typeface="Perpetua" panose="02020502060401020303" pitchFamily="18" charset="0"/>
              </a:rPr>
              <a:t>( ) </a:t>
            </a:r>
            <a:r>
              <a:rPr lang="en-US" dirty="0">
                <a:latin typeface="Perpetua" panose="02020502060401020303" pitchFamily="18" charset="0"/>
              </a:rPr>
              <a:t>method of </a:t>
            </a:r>
            <a:r>
              <a:rPr lang="en-US" b="1" dirty="0">
                <a:latin typeface="Perpetua" panose="02020502060401020303" pitchFamily="18" charset="0"/>
              </a:rPr>
              <a:t>Thread</a:t>
            </a:r>
            <a:r>
              <a:rPr lang="en-US" dirty="0">
                <a:latin typeface="Perpetua" panose="02020502060401020303" pitchFamily="18" charset="0"/>
              </a:rPr>
              <a:t>, </a:t>
            </a:r>
            <a:r>
              <a:rPr lang="en-IN" dirty="0">
                <a:latin typeface="Perpetua" panose="02020502060401020303" pitchFamily="18" charset="0"/>
              </a:rPr>
              <a:t>shown here:</a:t>
            </a:r>
          </a:p>
          <a:p>
            <a:pPr marL="0" indent="0" algn="just">
              <a:buNone/>
            </a:pPr>
            <a:r>
              <a:rPr lang="en-IN" dirty="0">
                <a:latin typeface="Perpetua" panose="02020502060401020303" pitchFamily="18" charset="0"/>
              </a:rPr>
              <a:t>final int </a:t>
            </a:r>
            <a:r>
              <a:rPr lang="en-IN" dirty="0" err="1">
                <a:latin typeface="Perpetua" panose="02020502060401020303" pitchFamily="18" charset="0"/>
              </a:rPr>
              <a:t>getPriority</a:t>
            </a:r>
            <a:r>
              <a:rPr lang="en-IN" dirty="0">
                <a:latin typeface="Perpetua" panose="02020502060401020303" pitchFamily="18" charset="0"/>
              </a:rPr>
              <a:t>( )</a:t>
            </a:r>
          </a:p>
        </p:txBody>
      </p:sp>
      <p:sp>
        <p:nvSpPr>
          <p:cNvPr id="4" name="Footer Placeholder 3">
            <a:extLst>
              <a:ext uri="{FF2B5EF4-FFF2-40B4-BE49-F238E27FC236}">
                <a16:creationId xmlns:a16="http://schemas.microsoft.com/office/drawing/2014/main" id="{952E0FCE-208D-45F9-A5F8-AFF790E63B4A}"/>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E765DCD5-E013-4C56-81DE-A08EB339606A}"/>
              </a:ext>
            </a:extLst>
          </p:cNvPr>
          <p:cNvSpPr>
            <a:spLocks noGrp="1"/>
          </p:cNvSpPr>
          <p:nvPr>
            <p:ph type="sldNum" sz="quarter" idx="12"/>
          </p:nvPr>
        </p:nvSpPr>
        <p:spPr/>
        <p:txBody>
          <a:bodyPr/>
          <a:lstStyle/>
          <a:p>
            <a:fld id="{793898A2-4984-4649-A1D3-AF5BF365A1CE}" type="slidenum">
              <a:rPr lang="en-IN" smtClean="0"/>
              <a:t>31</a:t>
            </a:fld>
            <a:endParaRPr lang="en-IN"/>
          </a:p>
        </p:txBody>
      </p:sp>
    </p:spTree>
    <p:extLst>
      <p:ext uri="{BB962C8B-B14F-4D97-AF65-F5344CB8AC3E}">
        <p14:creationId xmlns:p14="http://schemas.microsoft.com/office/powerpoint/2010/main" val="2306422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775CA-9CC1-419C-AF7E-45F769356CF3}"/>
              </a:ext>
            </a:extLst>
          </p:cNvPr>
          <p:cNvSpPr>
            <a:spLocks noGrp="1"/>
          </p:cNvSpPr>
          <p:nvPr>
            <p:ph idx="1"/>
          </p:nvPr>
        </p:nvSpPr>
        <p:spPr>
          <a:xfrm>
            <a:off x="259080" y="136525"/>
            <a:ext cx="11628120" cy="6584950"/>
          </a:xfrm>
        </p:spPr>
        <p:txBody>
          <a:bodyPr>
            <a:noAutofit/>
          </a:bodyPr>
          <a:lstStyle/>
          <a:p>
            <a:pPr marL="0" indent="0">
              <a:spcBef>
                <a:spcPts val="0"/>
              </a:spcBef>
              <a:buNone/>
            </a:pPr>
            <a:r>
              <a:rPr lang="en-IN" dirty="0">
                <a:latin typeface="Perpetua" panose="02020502060401020303" pitchFamily="18" charset="0"/>
              </a:rPr>
              <a:t>import </a:t>
            </a:r>
            <a:r>
              <a:rPr lang="en-IN" dirty="0" err="1">
                <a:latin typeface="Perpetua" panose="02020502060401020303" pitchFamily="18" charset="0"/>
              </a:rPr>
              <a:t>java.lang</a:t>
            </a: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class </a:t>
            </a:r>
            <a:r>
              <a:rPr lang="en-IN" dirty="0" err="1">
                <a:latin typeface="Perpetua" panose="02020502060401020303" pitchFamily="18" charset="0"/>
              </a:rPr>
              <a:t>ThreadDemo</a:t>
            </a:r>
            <a:r>
              <a:rPr lang="en-IN" dirty="0">
                <a:latin typeface="Perpetua" panose="02020502060401020303" pitchFamily="18" charset="0"/>
              </a:rPr>
              <a:t> extends Thread </a:t>
            </a:r>
          </a:p>
          <a:p>
            <a:pPr marL="0" indent="0">
              <a:spcBef>
                <a:spcPts val="0"/>
              </a:spcBef>
              <a:buNone/>
            </a:pP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public void run() </a:t>
            </a:r>
          </a:p>
          <a:p>
            <a:pPr marL="0" indent="0">
              <a:spcBef>
                <a:spcPts val="0"/>
              </a:spcBef>
              <a:buNone/>
            </a:pPr>
            <a:r>
              <a:rPr lang="en-IN" dirty="0">
                <a:latin typeface="Perpetua" panose="02020502060401020303" pitchFamily="18" charset="0"/>
              </a:rPr>
              <a:t>    { </a:t>
            </a:r>
          </a:p>
          <a:p>
            <a:pPr marL="0" indent="0">
              <a:spcBef>
                <a:spcPts val="0"/>
              </a:spcBef>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("Inside run method"); </a:t>
            </a:r>
          </a:p>
          <a:p>
            <a:pPr marL="0" indent="0">
              <a:spcBef>
                <a:spcPts val="0"/>
              </a:spcBef>
              <a:buNone/>
            </a:pPr>
            <a:r>
              <a:rPr lang="en-IN" dirty="0">
                <a:latin typeface="Perpetua" panose="02020502060401020303" pitchFamily="18" charset="0"/>
              </a:rPr>
              <a:t>    } </a:t>
            </a:r>
          </a:p>
          <a:p>
            <a:pPr marL="0" indent="0">
              <a:spcBef>
                <a:spcPts val="0"/>
              </a:spcBef>
              <a:buNone/>
            </a:pP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public static void main(String[]</a:t>
            </a:r>
            <a:r>
              <a:rPr lang="en-IN" dirty="0" err="1">
                <a:latin typeface="Perpetua" panose="02020502060401020303" pitchFamily="18" charset="0"/>
              </a:rPr>
              <a:t>args</a:t>
            </a: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 </a:t>
            </a:r>
          </a:p>
          <a:p>
            <a:pPr marL="0" indent="0">
              <a:spcBef>
                <a:spcPts val="0"/>
              </a:spcBef>
              <a:buNone/>
            </a:pPr>
            <a:r>
              <a:rPr lang="en-IN" dirty="0">
                <a:latin typeface="Perpetua" panose="02020502060401020303" pitchFamily="18" charset="0"/>
              </a:rPr>
              <a:t>        </a:t>
            </a:r>
            <a:r>
              <a:rPr lang="en-IN" dirty="0" err="1">
                <a:latin typeface="Perpetua" panose="02020502060401020303" pitchFamily="18" charset="0"/>
              </a:rPr>
              <a:t>ThreadDemo</a:t>
            </a:r>
            <a:r>
              <a:rPr lang="en-IN" dirty="0">
                <a:latin typeface="Perpetua" panose="02020502060401020303" pitchFamily="18" charset="0"/>
              </a:rPr>
              <a:t> t1 = new </a:t>
            </a:r>
            <a:r>
              <a:rPr lang="en-IN" dirty="0" err="1">
                <a:latin typeface="Perpetua" panose="02020502060401020303" pitchFamily="18" charset="0"/>
              </a:rPr>
              <a:t>ThreadDemo</a:t>
            </a: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a:t>
            </a:r>
            <a:r>
              <a:rPr lang="en-IN" dirty="0" err="1">
                <a:latin typeface="Perpetua" panose="02020502060401020303" pitchFamily="18" charset="0"/>
              </a:rPr>
              <a:t>ThreadDemo</a:t>
            </a:r>
            <a:r>
              <a:rPr lang="en-IN" dirty="0">
                <a:latin typeface="Perpetua" panose="02020502060401020303" pitchFamily="18" charset="0"/>
              </a:rPr>
              <a:t> t2 = new </a:t>
            </a:r>
            <a:r>
              <a:rPr lang="en-IN" dirty="0" err="1">
                <a:latin typeface="Perpetua" panose="02020502060401020303" pitchFamily="18" charset="0"/>
              </a:rPr>
              <a:t>ThreadDemo</a:t>
            </a: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a:t>
            </a:r>
            <a:r>
              <a:rPr lang="en-IN" dirty="0" err="1">
                <a:latin typeface="Perpetua" panose="02020502060401020303" pitchFamily="18" charset="0"/>
              </a:rPr>
              <a:t>ThreadDemo</a:t>
            </a:r>
            <a:r>
              <a:rPr lang="en-IN" dirty="0">
                <a:latin typeface="Perpetua" panose="02020502060401020303" pitchFamily="18" charset="0"/>
              </a:rPr>
              <a:t> t3 = new </a:t>
            </a:r>
            <a:r>
              <a:rPr lang="en-IN" dirty="0" err="1">
                <a:latin typeface="Perpetua" panose="02020502060401020303" pitchFamily="18" charset="0"/>
              </a:rPr>
              <a:t>ThreadDemo</a:t>
            </a: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("t1 thread priority : " + t1.getPriority()); // Default 5 </a:t>
            </a:r>
          </a:p>
          <a:p>
            <a:pPr marL="0" indent="0">
              <a:spcBef>
                <a:spcPts val="0"/>
              </a:spcBef>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("t2 thread priority : " + t2.getPriority()); // Default 5 </a:t>
            </a:r>
          </a:p>
          <a:p>
            <a:pPr marL="0" indent="0">
              <a:spcBef>
                <a:spcPts val="0"/>
              </a:spcBef>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("t3 thread priority : " + t3.getPriority()); // Default 5 </a:t>
            </a:r>
          </a:p>
          <a:p>
            <a:pPr marL="0" indent="0">
              <a:spcBef>
                <a:spcPts val="0"/>
              </a:spcBef>
              <a:buNone/>
            </a:pPr>
            <a:r>
              <a:rPr lang="en-IN" dirty="0">
                <a:latin typeface="Perpetua" panose="02020502060401020303" pitchFamily="18" charset="0"/>
              </a:rPr>
              <a:t> </a:t>
            </a:r>
          </a:p>
        </p:txBody>
      </p:sp>
      <p:sp>
        <p:nvSpPr>
          <p:cNvPr id="4" name="Footer Placeholder 3">
            <a:extLst>
              <a:ext uri="{FF2B5EF4-FFF2-40B4-BE49-F238E27FC236}">
                <a16:creationId xmlns:a16="http://schemas.microsoft.com/office/drawing/2014/main" id="{952E0FCE-208D-45F9-A5F8-AFF790E63B4A}"/>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E765DCD5-E013-4C56-81DE-A08EB339606A}"/>
              </a:ext>
            </a:extLst>
          </p:cNvPr>
          <p:cNvSpPr>
            <a:spLocks noGrp="1"/>
          </p:cNvSpPr>
          <p:nvPr>
            <p:ph type="sldNum" sz="quarter" idx="12"/>
          </p:nvPr>
        </p:nvSpPr>
        <p:spPr/>
        <p:txBody>
          <a:bodyPr/>
          <a:lstStyle/>
          <a:p>
            <a:fld id="{793898A2-4984-4649-A1D3-AF5BF365A1CE}" type="slidenum">
              <a:rPr lang="en-IN" smtClean="0"/>
              <a:t>32</a:t>
            </a:fld>
            <a:endParaRPr lang="en-IN"/>
          </a:p>
        </p:txBody>
      </p:sp>
    </p:spTree>
    <p:extLst>
      <p:ext uri="{BB962C8B-B14F-4D97-AF65-F5344CB8AC3E}">
        <p14:creationId xmlns:p14="http://schemas.microsoft.com/office/powerpoint/2010/main" val="604922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775CA-9CC1-419C-AF7E-45F769356CF3}"/>
              </a:ext>
            </a:extLst>
          </p:cNvPr>
          <p:cNvSpPr>
            <a:spLocks noGrp="1"/>
          </p:cNvSpPr>
          <p:nvPr>
            <p:ph idx="1"/>
          </p:nvPr>
        </p:nvSpPr>
        <p:spPr>
          <a:xfrm>
            <a:off x="259080" y="136525"/>
            <a:ext cx="11765280" cy="6584950"/>
          </a:xfrm>
        </p:spPr>
        <p:txBody>
          <a:bodyPr>
            <a:noAutofit/>
          </a:bodyPr>
          <a:lstStyle/>
          <a:p>
            <a:pPr marL="0" indent="0">
              <a:spcBef>
                <a:spcPts val="0"/>
              </a:spcBef>
              <a:buNone/>
            </a:pPr>
            <a:r>
              <a:rPr lang="en-IN" sz="2700" dirty="0">
                <a:latin typeface="Perpetua" panose="02020502060401020303" pitchFamily="18" charset="0"/>
              </a:rPr>
              <a:t>        t1.setPriority(2); </a:t>
            </a:r>
          </a:p>
          <a:p>
            <a:pPr marL="0" indent="0">
              <a:spcBef>
                <a:spcPts val="0"/>
              </a:spcBef>
              <a:buNone/>
            </a:pPr>
            <a:r>
              <a:rPr lang="en-IN" sz="2700" dirty="0">
                <a:latin typeface="Perpetua" panose="02020502060401020303" pitchFamily="18" charset="0"/>
              </a:rPr>
              <a:t>        t2.setPriority(5); </a:t>
            </a:r>
          </a:p>
          <a:p>
            <a:pPr marL="0" indent="0">
              <a:spcBef>
                <a:spcPts val="0"/>
              </a:spcBef>
              <a:buNone/>
            </a:pPr>
            <a:r>
              <a:rPr lang="en-IN" sz="2700" dirty="0">
                <a:latin typeface="Perpetua" panose="02020502060401020303" pitchFamily="18" charset="0"/>
              </a:rPr>
              <a:t>        t3.setPriority(8); </a:t>
            </a:r>
          </a:p>
          <a:p>
            <a:pPr marL="0" indent="0">
              <a:spcBef>
                <a:spcPts val="0"/>
              </a:spcBef>
              <a:buNone/>
            </a:pPr>
            <a:r>
              <a:rPr lang="en-IN" sz="2700" dirty="0">
                <a:latin typeface="Perpetua" panose="02020502060401020303" pitchFamily="18" charset="0"/>
              </a:rPr>
              <a:t>        // t3.setPriority(21); will throw </a:t>
            </a:r>
            <a:r>
              <a:rPr lang="en-IN" sz="2700" dirty="0" err="1">
                <a:latin typeface="Perpetua" panose="02020502060401020303" pitchFamily="18" charset="0"/>
              </a:rPr>
              <a:t>IllegalArgumentException</a:t>
            </a:r>
            <a:r>
              <a:rPr lang="en-IN" sz="2700" dirty="0">
                <a:latin typeface="Perpetua" panose="02020502060401020303" pitchFamily="18" charset="0"/>
              </a:rPr>
              <a:t> </a:t>
            </a:r>
          </a:p>
          <a:p>
            <a:pPr marL="0" indent="0">
              <a:spcBef>
                <a:spcPts val="0"/>
              </a:spcBef>
              <a:buNone/>
            </a:pPr>
            <a:r>
              <a:rPr lang="en-IN" sz="2700" dirty="0">
                <a:latin typeface="Perpetua" panose="02020502060401020303" pitchFamily="18" charset="0"/>
              </a:rPr>
              <a:t>        </a:t>
            </a:r>
            <a:r>
              <a:rPr lang="en-IN" sz="2700" dirty="0" err="1">
                <a:latin typeface="Perpetua" panose="02020502060401020303" pitchFamily="18" charset="0"/>
              </a:rPr>
              <a:t>System.out.println</a:t>
            </a:r>
            <a:r>
              <a:rPr lang="en-IN" sz="2700" dirty="0">
                <a:latin typeface="Perpetua" panose="02020502060401020303" pitchFamily="18" charset="0"/>
              </a:rPr>
              <a:t>("t1 thread priority : " + t1.getPriority());  //2 </a:t>
            </a:r>
          </a:p>
          <a:p>
            <a:pPr marL="0" indent="0">
              <a:spcBef>
                <a:spcPts val="0"/>
              </a:spcBef>
              <a:buNone/>
            </a:pPr>
            <a:r>
              <a:rPr lang="en-IN" sz="2700" dirty="0">
                <a:latin typeface="Perpetua" panose="02020502060401020303" pitchFamily="18" charset="0"/>
              </a:rPr>
              <a:t>        </a:t>
            </a:r>
            <a:r>
              <a:rPr lang="en-IN" sz="2700" dirty="0" err="1">
                <a:latin typeface="Perpetua" panose="02020502060401020303" pitchFamily="18" charset="0"/>
              </a:rPr>
              <a:t>System.out.println</a:t>
            </a:r>
            <a:r>
              <a:rPr lang="en-IN" sz="2700" dirty="0">
                <a:latin typeface="Perpetua" panose="02020502060401020303" pitchFamily="18" charset="0"/>
              </a:rPr>
              <a:t>("t2 thread priority : " + t2.getPriority()); //5 </a:t>
            </a:r>
          </a:p>
          <a:p>
            <a:pPr marL="0" indent="0">
              <a:spcBef>
                <a:spcPts val="0"/>
              </a:spcBef>
              <a:buNone/>
            </a:pPr>
            <a:r>
              <a:rPr lang="en-IN" sz="2700" dirty="0">
                <a:latin typeface="Perpetua" panose="02020502060401020303" pitchFamily="18" charset="0"/>
              </a:rPr>
              <a:t>        </a:t>
            </a:r>
            <a:r>
              <a:rPr lang="en-IN" sz="2700" dirty="0" err="1">
                <a:latin typeface="Perpetua" panose="02020502060401020303" pitchFamily="18" charset="0"/>
              </a:rPr>
              <a:t>System.out.println</a:t>
            </a:r>
            <a:r>
              <a:rPr lang="en-IN" sz="2700" dirty="0">
                <a:latin typeface="Perpetua" panose="02020502060401020303" pitchFamily="18" charset="0"/>
              </a:rPr>
              <a:t>("t3 thread priority : " + t3.getPriority());//8 </a:t>
            </a:r>
          </a:p>
          <a:p>
            <a:pPr marL="0" indent="0">
              <a:spcBef>
                <a:spcPts val="0"/>
              </a:spcBef>
              <a:buNone/>
            </a:pPr>
            <a:r>
              <a:rPr lang="en-IN" sz="2700" dirty="0">
                <a:latin typeface="Perpetua" panose="02020502060401020303" pitchFamily="18" charset="0"/>
              </a:rPr>
              <a:t>        </a:t>
            </a:r>
            <a:r>
              <a:rPr lang="en-IN" sz="2700" dirty="0" err="1">
                <a:latin typeface="Perpetua" panose="02020502060401020303" pitchFamily="18" charset="0"/>
              </a:rPr>
              <a:t>System.out.print</a:t>
            </a:r>
            <a:r>
              <a:rPr lang="en-IN" sz="2700" dirty="0">
                <a:latin typeface="Perpetua" panose="02020502060401020303" pitchFamily="18" charset="0"/>
              </a:rPr>
              <a:t>(</a:t>
            </a:r>
            <a:r>
              <a:rPr lang="en-IN" sz="2700" dirty="0" err="1">
                <a:latin typeface="Perpetua" panose="02020502060401020303" pitchFamily="18" charset="0"/>
              </a:rPr>
              <a:t>Thread.currentThread</a:t>
            </a:r>
            <a:r>
              <a:rPr lang="en-IN" sz="2700" dirty="0">
                <a:latin typeface="Perpetua" panose="02020502060401020303" pitchFamily="18" charset="0"/>
              </a:rPr>
              <a:t>().</a:t>
            </a:r>
            <a:r>
              <a:rPr lang="en-IN" sz="2700" dirty="0" err="1">
                <a:latin typeface="Perpetua" panose="02020502060401020303" pitchFamily="18" charset="0"/>
              </a:rPr>
              <a:t>getName</a:t>
            </a:r>
            <a:r>
              <a:rPr lang="en-IN" sz="2700" dirty="0">
                <a:latin typeface="Perpetua" panose="02020502060401020303" pitchFamily="18" charset="0"/>
              </a:rPr>
              <a:t>()); </a:t>
            </a:r>
          </a:p>
          <a:p>
            <a:pPr marL="0" indent="0">
              <a:spcBef>
                <a:spcPts val="0"/>
              </a:spcBef>
              <a:buNone/>
            </a:pPr>
            <a:r>
              <a:rPr lang="en-IN" sz="2700" dirty="0">
                <a:latin typeface="Perpetua" panose="02020502060401020303" pitchFamily="18" charset="0"/>
              </a:rPr>
              <a:t>        </a:t>
            </a:r>
            <a:r>
              <a:rPr lang="en-IN" sz="2700" dirty="0" err="1">
                <a:latin typeface="Perpetua" panose="02020502060401020303" pitchFamily="18" charset="0"/>
              </a:rPr>
              <a:t>System.out.println</a:t>
            </a:r>
            <a:r>
              <a:rPr lang="en-IN" sz="2700" dirty="0">
                <a:latin typeface="Perpetua" panose="02020502060401020303" pitchFamily="18" charset="0"/>
              </a:rPr>
              <a:t>("Main thread priority : "+   </a:t>
            </a:r>
            <a:r>
              <a:rPr lang="en-IN" sz="2700" dirty="0" err="1">
                <a:latin typeface="Perpetua" panose="02020502060401020303" pitchFamily="18" charset="0"/>
              </a:rPr>
              <a:t>Thread.currentThread</a:t>
            </a:r>
            <a:r>
              <a:rPr lang="en-IN" sz="2700" dirty="0">
                <a:latin typeface="Perpetua" panose="02020502060401020303" pitchFamily="18" charset="0"/>
              </a:rPr>
              <a:t>().</a:t>
            </a:r>
            <a:r>
              <a:rPr lang="en-IN" sz="2700" dirty="0" err="1">
                <a:latin typeface="Perpetua" panose="02020502060401020303" pitchFamily="18" charset="0"/>
              </a:rPr>
              <a:t>getPriority</a:t>
            </a:r>
            <a:r>
              <a:rPr lang="en-IN" sz="2700" dirty="0">
                <a:latin typeface="Perpetua" panose="02020502060401020303" pitchFamily="18" charset="0"/>
              </a:rPr>
              <a:t>()); </a:t>
            </a:r>
          </a:p>
          <a:p>
            <a:pPr marL="0" indent="0">
              <a:spcBef>
                <a:spcPts val="0"/>
              </a:spcBef>
              <a:buNone/>
            </a:pPr>
            <a:r>
              <a:rPr lang="en-IN" sz="2700" dirty="0">
                <a:latin typeface="Perpetua" panose="02020502060401020303" pitchFamily="18" charset="0"/>
              </a:rPr>
              <a:t>        </a:t>
            </a:r>
            <a:r>
              <a:rPr lang="en-IN" sz="2700" dirty="0" err="1">
                <a:latin typeface="Perpetua" panose="02020502060401020303" pitchFamily="18" charset="0"/>
              </a:rPr>
              <a:t>Thread.currentThread</a:t>
            </a:r>
            <a:r>
              <a:rPr lang="en-IN" sz="2700" dirty="0">
                <a:latin typeface="Perpetua" panose="02020502060401020303" pitchFamily="18" charset="0"/>
              </a:rPr>
              <a:t>().</a:t>
            </a:r>
            <a:r>
              <a:rPr lang="en-IN" sz="2700" dirty="0" err="1">
                <a:latin typeface="Perpetua" panose="02020502060401020303" pitchFamily="18" charset="0"/>
              </a:rPr>
              <a:t>setPriority</a:t>
            </a:r>
            <a:r>
              <a:rPr lang="en-IN" sz="2700" dirty="0">
                <a:latin typeface="Perpetua" panose="02020502060401020303" pitchFamily="18" charset="0"/>
              </a:rPr>
              <a:t>(10); </a:t>
            </a:r>
          </a:p>
          <a:p>
            <a:pPr marL="0" indent="0">
              <a:spcBef>
                <a:spcPts val="0"/>
              </a:spcBef>
              <a:buNone/>
            </a:pPr>
            <a:r>
              <a:rPr lang="en-IN" sz="2700" dirty="0">
                <a:latin typeface="Perpetua" panose="02020502060401020303" pitchFamily="18" charset="0"/>
              </a:rPr>
              <a:t>        </a:t>
            </a:r>
            <a:r>
              <a:rPr lang="en-IN" sz="2700" dirty="0" err="1">
                <a:latin typeface="Perpetua" panose="02020502060401020303" pitchFamily="18" charset="0"/>
              </a:rPr>
              <a:t>System.out.println</a:t>
            </a:r>
            <a:r>
              <a:rPr lang="en-IN" sz="2700" dirty="0">
                <a:latin typeface="Perpetua" panose="02020502060401020303" pitchFamily="18" charset="0"/>
              </a:rPr>
              <a:t>("Main thread priority : "+	</a:t>
            </a:r>
            <a:r>
              <a:rPr lang="en-IN" sz="2700" dirty="0" err="1">
                <a:latin typeface="Perpetua" panose="02020502060401020303" pitchFamily="18" charset="0"/>
              </a:rPr>
              <a:t>Thread.currentThread</a:t>
            </a:r>
            <a:r>
              <a:rPr lang="en-IN" sz="2700" dirty="0">
                <a:latin typeface="Perpetua" panose="02020502060401020303" pitchFamily="18" charset="0"/>
              </a:rPr>
              <a:t>().</a:t>
            </a:r>
            <a:r>
              <a:rPr lang="en-IN" sz="2700" dirty="0" err="1">
                <a:latin typeface="Perpetua" panose="02020502060401020303" pitchFamily="18" charset="0"/>
              </a:rPr>
              <a:t>getPriority</a:t>
            </a:r>
            <a:r>
              <a:rPr lang="en-IN" sz="2700" dirty="0">
                <a:latin typeface="Perpetua" panose="02020502060401020303" pitchFamily="18" charset="0"/>
              </a:rPr>
              <a:t>()); </a:t>
            </a:r>
          </a:p>
          <a:p>
            <a:pPr marL="0" indent="0">
              <a:spcBef>
                <a:spcPts val="0"/>
              </a:spcBef>
              <a:buNone/>
            </a:pPr>
            <a:r>
              <a:rPr lang="en-IN" sz="2700" dirty="0">
                <a:latin typeface="Perpetua" panose="02020502060401020303" pitchFamily="18" charset="0"/>
              </a:rPr>
              <a:t>    } </a:t>
            </a:r>
          </a:p>
          <a:p>
            <a:pPr marL="0" indent="0">
              <a:spcBef>
                <a:spcPts val="0"/>
              </a:spcBef>
              <a:buNone/>
            </a:pPr>
            <a:r>
              <a:rPr lang="en-IN" sz="2700" dirty="0">
                <a:latin typeface="Perpetua" panose="02020502060401020303" pitchFamily="18" charset="0"/>
              </a:rPr>
              <a:t>}</a:t>
            </a:r>
          </a:p>
          <a:p>
            <a:pPr marL="0" indent="0">
              <a:spcBef>
                <a:spcPts val="0"/>
              </a:spcBef>
              <a:buNone/>
            </a:pPr>
            <a:r>
              <a:rPr lang="en-IN" sz="2700" dirty="0">
                <a:latin typeface="Perpetua" panose="02020502060401020303" pitchFamily="18" charset="0"/>
              </a:rPr>
              <a:t> </a:t>
            </a:r>
          </a:p>
        </p:txBody>
      </p:sp>
      <p:sp>
        <p:nvSpPr>
          <p:cNvPr id="4" name="Footer Placeholder 3">
            <a:extLst>
              <a:ext uri="{FF2B5EF4-FFF2-40B4-BE49-F238E27FC236}">
                <a16:creationId xmlns:a16="http://schemas.microsoft.com/office/drawing/2014/main" id="{952E0FCE-208D-45F9-A5F8-AFF790E63B4A}"/>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E765DCD5-E013-4C56-81DE-A08EB339606A}"/>
              </a:ext>
            </a:extLst>
          </p:cNvPr>
          <p:cNvSpPr>
            <a:spLocks noGrp="1"/>
          </p:cNvSpPr>
          <p:nvPr>
            <p:ph type="sldNum" sz="quarter" idx="12"/>
          </p:nvPr>
        </p:nvSpPr>
        <p:spPr/>
        <p:txBody>
          <a:bodyPr/>
          <a:lstStyle/>
          <a:p>
            <a:fld id="{793898A2-4984-4649-A1D3-AF5BF365A1CE}" type="slidenum">
              <a:rPr lang="en-IN" smtClean="0"/>
              <a:t>33</a:t>
            </a:fld>
            <a:endParaRPr lang="en-IN"/>
          </a:p>
        </p:txBody>
      </p:sp>
    </p:spTree>
    <p:extLst>
      <p:ext uri="{BB962C8B-B14F-4D97-AF65-F5344CB8AC3E}">
        <p14:creationId xmlns:p14="http://schemas.microsoft.com/office/powerpoint/2010/main" val="3306947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2BFC1E-5E86-4BEA-AF71-0FCDA246B74E}"/>
              </a:ext>
            </a:extLst>
          </p:cNvPr>
          <p:cNvSpPr>
            <a:spLocks noGrp="1"/>
          </p:cNvSpPr>
          <p:nvPr>
            <p:ph idx="1"/>
          </p:nvPr>
        </p:nvSpPr>
        <p:spPr>
          <a:xfrm>
            <a:off x="289560" y="121285"/>
            <a:ext cx="11064240" cy="6584950"/>
          </a:xfrm>
        </p:spPr>
        <p:txBody>
          <a:bodyPr>
            <a:noAutofit/>
          </a:bodyPr>
          <a:lstStyle/>
          <a:p>
            <a:pPr marL="0" indent="0">
              <a:spcBef>
                <a:spcPts val="0"/>
              </a:spcBef>
              <a:buNone/>
            </a:pPr>
            <a:r>
              <a:rPr lang="en-IN" sz="2600" dirty="0">
                <a:latin typeface="Perpetua" panose="02020502060401020303" pitchFamily="18" charset="0"/>
              </a:rPr>
              <a:t>import </a:t>
            </a:r>
            <a:r>
              <a:rPr lang="en-IN" sz="2600" dirty="0" err="1">
                <a:latin typeface="Perpetua" panose="02020502060401020303" pitchFamily="18" charset="0"/>
              </a:rPr>
              <a:t>java.lang</a:t>
            </a:r>
            <a:r>
              <a:rPr lang="en-IN" sz="2600" dirty="0">
                <a:latin typeface="Perpetua" panose="02020502060401020303" pitchFamily="18" charset="0"/>
              </a:rPr>
              <a:t>.*; </a:t>
            </a:r>
          </a:p>
          <a:p>
            <a:pPr marL="0" indent="0">
              <a:spcBef>
                <a:spcPts val="0"/>
              </a:spcBef>
              <a:buNone/>
            </a:pPr>
            <a:r>
              <a:rPr lang="en-IN" sz="2600" dirty="0">
                <a:latin typeface="Perpetua" panose="02020502060401020303" pitchFamily="18" charset="0"/>
              </a:rPr>
              <a:t>class </a:t>
            </a:r>
            <a:r>
              <a:rPr lang="en-IN" sz="2600" dirty="0" err="1">
                <a:latin typeface="Perpetua" panose="02020502060401020303" pitchFamily="18" charset="0"/>
              </a:rPr>
              <a:t>ThreadDemo</a:t>
            </a:r>
            <a:r>
              <a:rPr lang="en-IN" sz="2600" dirty="0">
                <a:latin typeface="Perpetua" panose="02020502060401020303" pitchFamily="18" charset="0"/>
              </a:rPr>
              <a:t> extends Thread </a:t>
            </a:r>
          </a:p>
          <a:p>
            <a:pPr marL="0" indent="0">
              <a:spcBef>
                <a:spcPts val="0"/>
              </a:spcBef>
              <a:buNone/>
            </a:pPr>
            <a:r>
              <a:rPr lang="en-IN" sz="2600" dirty="0">
                <a:latin typeface="Perpetua" panose="02020502060401020303" pitchFamily="18" charset="0"/>
              </a:rPr>
              <a:t>{ </a:t>
            </a:r>
          </a:p>
          <a:p>
            <a:pPr marL="0" indent="0">
              <a:spcBef>
                <a:spcPts val="0"/>
              </a:spcBef>
              <a:buNone/>
            </a:pPr>
            <a:r>
              <a:rPr lang="en-IN" sz="2600" dirty="0">
                <a:latin typeface="Perpetua" panose="02020502060401020303" pitchFamily="18" charset="0"/>
              </a:rPr>
              <a:t>    public void run() </a:t>
            </a:r>
          </a:p>
          <a:p>
            <a:pPr marL="0" indent="0">
              <a:spcBef>
                <a:spcPts val="0"/>
              </a:spcBef>
              <a:buNone/>
            </a:pPr>
            <a:r>
              <a:rPr lang="en-IN" sz="2600" dirty="0">
                <a:latin typeface="Perpetua" panose="02020502060401020303" pitchFamily="18" charset="0"/>
              </a:rPr>
              <a:t>    { </a:t>
            </a:r>
          </a:p>
          <a:p>
            <a:pPr marL="0" indent="0">
              <a:spcBef>
                <a:spcPts val="0"/>
              </a:spcBef>
              <a:buNone/>
            </a:pPr>
            <a:r>
              <a:rPr lang="en-IN" sz="2600" dirty="0">
                <a:latin typeface="Perpetua" panose="02020502060401020303" pitchFamily="18" charset="0"/>
              </a:rPr>
              <a:t>        </a:t>
            </a:r>
            <a:r>
              <a:rPr lang="en-IN" sz="2600" dirty="0" err="1">
                <a:latin typeface="Perpetua" panose="02020502060401020303" pitchFamily="18" charset="0"/>
              </a:rPr>
              <a:t>System.out.println</a:t>
            </a:r>
            <a:r>
              <a:rPr lang="en-IN" sz="2600" dirty="0">
                <a:latin typeface="Perpetua" panose="02020502060401020303" pitchFamily="18" charset="0"/>
              </a:rPr>
              <a:t>("Inside run method"); </a:t>
            </a:r>
          </a:p>
          <a:p>
            <a:pPr marL="0" indent="0">
              <a:spcBef>
                <a:spcPts val="0"/>
              </a:spcBef>
              <a:buNone/>
            </a:pPr>
            <a:r>
              <a:rPr lang="en-IN" sz="2600" dirty="0">
                <a:latin typeface="Perpetua" panose="02020502060401020303" pitchFamily="18" charset="0"/>
              </a:rPr>
              <a:t>    } </a:t>
            </a:r>
          </a:p>
          <a:p>
            <a:pPr marL="0" indent="0">
              <a:spcBef>
                <a:spcPts val="0"/>
              </a:spcBef>
              <a:buNone/>
            </a:pPr>
            <a:r>
              <a:rPr lang="en-IN" sz="2600" dirty="0">
                <a:latin typeface="Perpetua" panose="02020502060401020303" pitchFamily="18" charset="0"/>
              </a:rPr>
              <a:t>  </a:t>
            </a:r>
          </a:p>
          <a:p>
            <a:pPr marL="0" indent="0">
              <a:spcBef>
                <a:spcPts val="0"/>
              </a:spcBef>
              <a:buNone/>
            </a:pPr>
            <a:r>
              <a:rPr lang="en-IN" sz="2600" dirty="0">
                <a:latin typeface="Perpetua" panose="02020502060401020303" pitchFamily="18" charset="0"/>
              </a:rPr>
              <a:t>    public static void main(String[]</a:t>
            </a:r>
            <a:r>
              <a:rPr lang="en-IN" sz="2600" dirty="0" err="1">
                <a:latin typeface="Perpetua" panose="02020502060401020303" pitchFamily="18" charset="0"/>
              </a:rPr>
              <a:t>args</a:t>
            </a:r>
            <a:r>
              <a:rPr lang="en-IN" sz="2600" dirty="0">
                <a:latin typeface="Perpetua" panose="02020502060401020303" pitchFamily="18" charset="0"/>
              </a:rPr>
              <a:t>) </a:t>
            </a:r>
          </a:p>
          <a:p>
            <a:pPr marL="0" indent="0">
              <a:spcBef>
                <a:spcPts val="0"/>
              </a:spcBef>
              <a:buNone/>
            </a:pPr>
            <a:r>
              <a:rPr lang="en-IN" sz="2600" dirty="0">
                <a:latin typeface="Perpetua" panose="02020502060401020303" pitchFamily="18" charset="0"/>
              </a:rPr>
              <a:t>    { </a:t>
            </a:r>
          </a:p>
          <a:p>
            <a:pPr marL="0" indent="0">
              <a:spcBef>
                <a:spcPts val="0"/>
              </a:spcBef>
              <a:buNone/>
            </a:pPr>
            <a:r>
              <a:rPr lang="en-IN" sz="2600" dirty="0">
                <a:latin typeface="Perpetua" panose="02020502060401020303" pitchFamily="18" charset="0"/>
              </a:rPr>
              <a:t>        </a:t>
            </a:r>
            <a:r>
              <a:rPr lang="en-IN" sz="2600" dirty="0" err="1">
                <a:latin typeface="Perpetua" panose="02020502060401020303" pitchFamily="18" charset="0"/>
              </a:rPr>
              <a:t>Thread.currentThread</a:t>
            </a:r>
            <a:r>
              <a:rPr lang="en-IN" sz="2600" dirty="0">
                <a:latin typeface="Perpetua" panose="02020502060401020303" pitchFamily="18" charset="0"/>
              </a:rPr>
              <a:t>().</a:t>
            </a:r>
            <a:r>
              <a:rPr lang="en-IN" sz="2600" dirty="0" err="1">
                <a:latin typeface="Perpetua" panose="02020502060401020303" pitchFamily="18" charset="0"/>
              </a:rPr>
              <a:t>setPriority</a:t>
            </a:r>
            <a:r>
              <a:rPr lang="en-IN" sz="2600" dirty="0">
                <a:latin typeface="Perpetua" panose="02020502060401020303" pitchFamily="18" charset="0"/>
              </a:rPr>
              <a:t>(6); </a:t>
            </a:r>
          </a:p>
          <a:p>
            <a:pPr marL="0" indent="0">
              <a:spcBef>
                <a:spcPts val="0"/>
              </a:spcBef>
              <a:buNone/>
            </a:pPr>
            <a:r>
              <a:rPr lang="en-IN" sz="2600" dirty="0">
                <a:latin typeface="Perpetua" panose="02020502060401020303" pitchFamily="18" charset="0"/>
              </a:rPr>
              <a:t>        </a:t>
            </a:r>
            <a:r>
              <a:rPr lang="en-IN" sz="2600" dirty="0" err="1">
                <a:latin typeface="Perpetua" panose="02020502060401020303" pitchFamily="18" charset="0"/>
              </a:rPr>
              <a:t>System.out.println</a:t>
            </a:r>
            <a:r>
              <a:rPr lang="en-IN" sz="2600" dirty="0">
                <a:latin typeface="Perpetua" panose="02020502060401020303" pitchFamily="18" charset="0"/>
              </a:rPr>
              <a:t>("main thread priority : " + </a:t>
            </a:r>
            <a:r>
              <a:rPr lang="en-IN" sz="2600" dirty="0" err="1">
                <a:latin typeface="Perpetua" panose="02020502060401020303" pitchFamily="18" charset="0"/>
              </a:rPr>
              <a:t>Thread.currentThread</a:t>
            </a:r>
            <a:r>
              <a:rPr lang="en-IN" sz="2600" dirty="0">
                <a:latin typeface="Perpetua" panose="02020502060401020303" pitchFamily="18" charset="0"/>
              </a:rPr>
              <a:t>().</a:t>
            </a:r>
            <a:r>
              <a:rPr lang="en-IN" sz="2600" dirty="0" err="1">
                <a:latin typeface="Perpetua" panose="02020502060401020303" pitchFamily="18" charset="0"/>
              </a:rPr>
              <a:t>getPriority</a:t>
            </a:r>
            <a:r>
              <a:rPr lang="en-IN" sz="2600" dirty="0">
                <a:latin typeface="Perpetua" panose="02020502060401020303" pitchFamily="18" charset="0"/>
              </a:rPr>
              <a:t>()); </a:t>
            </a:r>
          </a:p>
          <a:p>
            <a:pPr marL="0" indent="0">
              <a:spcBef>
                <a:spcPts val="0"/>
              </a:spcBef>
              <a:buNone/>
            </a:pPr>
            <a:r>
              <a:rPr lang="en-IN" sz="2600" dirty="0">
                <a:latin typeface="Perpetua" panose="02020502060401020303" pitchFamily="18" charset="0"/>
              </a:rPr>
              <a:t>         </a:t>
            </a:r>
            <a:r>
              <a:rPr lang="en-IN" sz="2600" dirty="0" err="1">
                <a:latin typeface="Perpetua" panose="02020502060401020303" pitchFamily="18" charset="0"/>
              </a:rPr>
              <a:t>ThreadDemo</a:t>
            </a:r>
            <a:r>
              <a:rPr lang="en-IN" sz="2600" dirty="0">
                <a:latin typeface="Perpetua" panose="02020502060401020303" pitchFamily="18" charset="0"/>
              </a:rPr>
              <a:t> t1 = new </a:t>
            </a:r>
            <a:r>
              <a:rPr lang="en-IN" sz="2600" dirty="0" err="1">
                <a:latin typeface="Perpetua" panose="02020502060401020303" pitchFamily="18" charset="0"/>
              </a:rPr>
              <a:t>ThreadDemo</a:t>
            </a:r>
            <a:r>
              <a:rPr lang="en-IN" sz="2600" dirty="0">
                <a:latin typeface="Perpetua" panose="02020502060401020303" pitchFamily="18" charset="0"/>
              </a:rPr>
              <a:t>(); </a:t>
            </a:r>
          </a:p>
          <a:p>
            <a:pPr marL="0" indent="0">
              <a:spcBef>
                <a:spcPts val="0"/>
              </a:spcBef>
              <a:buNone/>
            </a:pPr>
            <a:r>
              <a:rPr lang="en-IN" sz="2600" dirty="0">
                <a:latin typeface="Perpetua" panose="02020502060401020303" pitchFamily="18" charset="0"/>
              </a:rPr>
              <a:t>        </a:t>
            </a:r>
            <a:r>
              <a:rPr lang="en-IN" sz="2600" dirty="0" err="1">
                <a:latin typeface="Perpetua" panose="02020502060401020303" pitchFamily="18" charset="0"/>
              </a:rPr>
              <a:t>System.out.println</a:t>
            </a:r>
            <a:r>
              <a:rPr lang="en-IN" sz="2600" dirty="0">
                <a:latin typeface="Perpetua" panose="02020502060401020303" pitchFamily="18" charset="0"/>
              </a:rPr>
              <a:t>("t1 thread priority : “ + t1.getPriority()); </a:t>
            </a:r>
          </a:p>
          <a:p>
            <a:pPr marL="0" indent="0">
              <a:spcBef>
                <a:spcPts val="0"/>
              </a:spcBef>
              <a:buNone/>
            </a:pPr>
            <a:r>
              <a:rPr lang="en-IN" sz="2600" dirty="0">
                <a:latin typeface="Perpetua" panose="02020502060401020303" pitchFamily="18" charset="0"/>
              </a:rPr>
              <a:t>    } </a:t>
            </a:r>
          </a:p>
          <a:p>
            <a:pPr marL="0" indent="0">
              <a:spcBef>
                <a:spcPts val="0"/>
              </a:spcBef>
              <a:buNone/>
            </a:pPr>
            <a:r>
              <a:rPr lang="en-IN" sz="2600" dirty="0">
                <a:latin typeface="Perpetua" panose="02020502060401020303" pitchFamily="18" charset="0"/>
              </a:rPr>
              <a:t>} </a:t>
            </a:r>
          </a:p>
          <a:p>
            <a:pPr marL="0" indent="0">
              <a:spcBef>
                <a:spcPts val="0"/>
              </a:spcBef>
              <a:buNone/>
            </a:pPr>
            <a:r>
              <a:rPr lang="en-IN" sz="2600" dirty="0">
                <a:latin typeface="Perpetua" panose="02020502060401020303" pitchFamily="18" charset="0"/>
              </a:rPr>
              <a:t> </a:t>
            </a:r>
          </a:p>
          <a:p>
            <a:pPr marL="0" indent="0">
              <a:spcBef>
                <a:spcPts val="0"/>
              </a:spcBef>
              <a:buNone/>
            </a:pPr>
            <a:endParaRPr lang="en-IN" sz="2600" dirty="0">
              <a:latin typeface="Perpetua" panose="02020502060401020303" pitchFamily="18" charset="0"/>
            </a:endParaRPr>
          </a:p>
        </p:txBody>
      </p:sp>
      <p:sp>
        <p:nvSpPr>
          <p:cNvPr id="4" name="Footer Placeholder 3">
            <a:extLst>
              <a:ext uri="{FF2B5EF4-FFF2-40B4-BE49-F238E27FC236}">
                <a16:creationId xmlns:a16="http://schemas.microsoft.com/office/drawing/2014/main" id="{D38F2485-278A-4633-B8BC-ABEAC2CFD0E0}"/>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5D885C38-3029-4396-8806-77B3BBA56126}"/>
              </a:ext>
            </a:extLst>
          </p:cNvPr>
          <p:cNvSpPr>
            <a:spLocks noGrp="1"/>
          </p:cNvSpPr>
          <p:nvPr>
            <p:ph type="sldNum" sz="quarter" idx="12"/>
          </p:nvPr>
        </p:nvSpPr>
        <p:spPr/>
        <p:txBody>
          <a:bodyPr/>
          <a:lstStyle/>
          <a:p>
            <a:fld id="{793898A2-4984-4649-A1D3-AF5BF365A1CE}" type="slidenum">
              <a:rPr lang="en-IN" smtClean="0"/>
              <a:t>34</a:t>
            </a:fld>
            <a:endParaRPr lang="en-IN"/>
          </a:p>
        </p:txBody>
      </p:sp>
    </p:spTree>
    <p:extLst>
      <p:ext uri="{BB962C8B-B14F-4D97-AF65-F5344CB8AC3E}">
        <p14:creationId xmlns:p14="http://schemas.microsoft.com/office/powerpoint/2010/main" val="2385654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517D63-CBAF-44DA-90C3-5CCE621CE7F2}"/>
              </a:ext>
            </a:extLst>
          </p:cNvPr>
          <p:cNvSpPr>
            <a:spLocks noGrp="1"/>
          </p:cNvSpPr>
          <p:nvPr>
            <p:ph idx="1"/>
          </p:nvPr>
        </p:nvSpPr>
        <p:spPr>
          <a:xfrm>
            <a:off x="228600" y="136525"/>
            <a:ext cx="11689080" cy="6040438"/>
          </a:xfrm>
        </p:spPr>
        <p:txBody>
          <a:bodyPr>
            <a:normAutofit/>
          </a:bodyPr>
          <a:lstStyle/>
          <a:p>
            <a:pPr marL="0" indent="0" algn="just">
              <a:buNone/>
            </a:pPr>
            <a:r>
              <a:rPr lang="en-IN" sz="3200" b="1" dirty="0">
                <a:latin typeface="Perpetua" panose="02020502060401020303" pitchFamily="18" charset="0"/>
              </a:rPr>
              <a:t>Synchronization</a:t>
            </a:r>
          </a:p>
          <a:p>
            <a:pPr marL="0" indent="0" algn="just">
              <a:buNone/>
            </a:pPr>
            <a:r>
              <a:rPr lang="en-US" sz="3200" dirty="0">
                <a:latin typeface="Perpetua" panose="02020502060401020303" pitchFamily="18" charset="0"/>
              </a:rPr>
              <a:t>When two or more threads need access to a shared resource, they need some way to ensure that the resource will be used by only one thread at a time. The process by which this is </a:t>
            </a:r>
            <a:r>
              <a:rPr lang="en-IN" sz="3200" dirty="0">
                <a:latin typeface="Perpetua" panose="02020502060401020303" pitchFamily="18" charset="0"/>
              </a:rPr>
              <a:t>achieved is called </a:t>
            </a:r>
            <a:r>
              <a:rPr lang="en-IN" sz="3200" i="1" dirty="0">
                <a:latin typeface="Perpetua" panose="02020502060401020303" pitchFamily="18" charset="0"/>
              </a:rPr>
              <a:t>synchronization.</a:t>
            </a:r>
          </a:p>
          <a:p>
            <a:pPr marL="0" indent="0" algn="just">
              <a:buNone/>
            </a:pPr>
            <a:r>
              <a:rPr lang="en-US" sz="3200" dirty="0">
                <a:latin typeface="Perpetua" panose="02020502060401020303" pitchFamily="18" charset="0"/>
              </a:rPr>
              <a:t>Key to synchronization is the concept of the monitor (also called a </a:t>
            </a:r>
            <a:r>
              <a:rPr lang="en-US" sz="3200" i="1" dirty="0">
                <a:latin typeface="Perpetua" panose="02020502060401020303" pitchFamily="18" charset="0"/>
              </a:rPr>
              <a:t>semaphore</a:t>
            </a:r>
            <a:r>
              <a:rPr lang="en-US" sz="3200" dirty="0">
                <a:latin typeface="Perpetua" panose="02020502060401020303" pitchFamily="18" charset="0"/>
              </a:rPr>
              <a:t>). A </a:t>
            </a:r>
            <a:r>
              <a:rPr lang="en-US" sz="3200" i="1" dirty="0">
                <a:latin typeface="Perpetua" panose="02020502060401020303" pitchFamily="18" charset="0"/>
              </a:rPr>
              <a:t>monitor </a:t>
            </a:r>
            <a:r>
              <a:rPr lang="en-US" sz="3200" dirty="0">
                <a:latin typeface="Perpetua" panose="02020502060401020303" pitchFamily="18" charset="0"/>
              </a:rPr>
              <a:t>is an object that is used as a mutually exclusive lock, or </a:t>
            </a:r>
            <a:r>
              <a:rPr lang="en-US" sz="3200" i="1" dirty="0">
                <a:latin typeface="Perpetua" panose="02020502060401020303" pitchFamily="18" charset="0"/>
              </a:rPr>
              <a:t>mutex. </a:t>
            </a:r>
            <a:r>
              <a:rPr lang="en-US" sz="3200" dirty="0">
                <a:latin typeface="Perpetua" panose="02020502060401020303" pitchFamily="18" charset="0"/>
              </a:rPr>
              <a:t>Only one thread can </a:t>
            </a:r>
            <a:r>
              <a:rPr lang="en-US" sz="3200" i="1" dirty="0">
                <a:latin typeface="Perpetua" panose="02020502060401020303" pitchFamily="18" charset="0"/>
              </a:rPr>
              <a:t>own </a:t>
            </a:r>
            <a:r>
              <a:rPr lang="en-US" sz="3200" dirty="0">
                <a:latin typeface="Perpetua" panose="02020502060401020303" pitchFamily="18" charset="0"/>
              </a:rPr>
              <a:t>a monitor at a given time. When a thread acquires a lock, it is said to have </a:t>
            </a:r>
            <a:r>
              <a:rPr lang="en-US" sz="3200" i="1" dirty="0">
                <a:latin typeface="Perpetua" panose="02020502060401020303" pitchFamily="18" charset="0"/>
              </a:rPr>
              <a:t>entered </a:t>
            </a:r>
            <a:r>
              <a:rPr lang="en-US" sz="3200" dirty="0">
                <a:latin typeface="Perpetua" panose="02020502060401020303" pitchFamily="18" charset="0"/>
              </a:rPr>
              <a:t>the monitor.</a:t>
            </a:r>
          </a:p>
          <a:p>
            <a:pPr marL="0" indent="0" algn="just">
              <a:buNone/>
            </a:pPr>
            <a:r>
              <a:rPr lang="en-US" sz="3200" dirty="0">
                <a:latin typeface="Perpetua" panose="02020502060401020303" pitchFamily="18" charset="0"/>
              </a:rPr>
              <a:t>All other threads attempting to enter the locked monitor will be suspended until the first thread </a:t>
            </a:r>
            <a:r>
              <a:rPr lang="en-US" sz="3200" i="1" dirty="0">
                <a:latin typeface="Perpetua" panose="02020502060401020303" pitchFamily="18" charset="0"/>
              </a:rPr>
              <a:t>exits </a:t>
            </a:r>
            <a:r>
              <a:rPr lang="en-US" sz="3200" dirty="0">
                <a:latin typeface="Perpetua" panose="02020502060401020303" pitchFamily="18" charset="0"/>
              </a:rPr>
              <a:t>the monitor. These other threads are said to be </a:t>
            </a:r>
            <a:r>
              <a:rPr lang="en-US" sz="3200" i="1" dirty="0">
                <a:latin typeface="Perpetua" panose="02020502060401020303" pitchFamily="18" charset="0"/>
              </a:rPr>
              <a:t>waiting </a:t>
            </a:r>
            <a:r>
              <a:rPr lang="en-US" sz="3200" dirty="0">
                <a:latin typeface="Perpetua" panose="02020502060401020303" pitchFamily="18" charset="0"/>
              </a:rPr>
              <a:t>for the monitor. A thread that owns a monitor can reenter the same monitor if it so desires.</a:t>
            </a:r>
            <a:endParaRPr lang="en-IN" sz="3200" dirty="0">
              <a:latin typeface="Perpetua" panose="02020502060401020303" pitchFamily="18" charset="0"/>
            </a:endParaRPr>
          </a:p>
        </p:txBody>
      </p:sp>
      <p:sp>
        <p:nvSpPr>
          <p:cNvPr id="4" name="Footer Placeholder 3">
            <a:extLst>
              <a:ext uri="{FF2B5EF4-FFF2-40B4-BE49-F238E27FC236}">
                <a16:creationId xmlns:a16="http://schemas.microsoft.com/office/drawing/2014/main" id="{C459293C-BF4E-40A9-8953-E4AC9ACC99F3}"/>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08EEBBE-85E2-45A1-A06A-837D267B7D1D}"/>
              </a:ext>
            </a:extLst>
          </p:cNvPr>
          <p:cNvSpPr>
            <a:spLocks noGrp="1"/>
          </p:cNvSpPr>
          <p:nvPr>
            <p:ph type="sldNum" sz="quarter" idx="12"/>
          </p:nvPr>
        </p:nvSpPr>
        <p:spPr/>
        <p:txBody>
          <a:bodyPr/>
          <a:lstStyle/>
          <a:p>
            <a:fld id="{793898A2-4984-4649-A1D3-AF5BF365A1CE}" type="slidenum">
              <a:rPr lang="en-IN" smtClean="0"/>
              <a:t>35</a:t>
            </a:fld>
            <a:endParaRPr lang="en-IN"/>
          </a:p>
        </p:txBody>
      </p:sp>
    </p:spTree>
    <p:extLst>
      <p:ext uri="{BB962C8B-B14F-4D97-AF65-F5344CB8AC3E}">
        <p14:creationId xmlns:p14="http://schemas.microsoft.com/office/powerpoint/2010/main" val="4252040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576006-38FD-4E65-BE9D-843EAFF84B24}"/>
              </a:ext>
            </a:extLst>
          </p:cNvPr>
          <p:cNvSpPr>
            <a:spLocks noGrp="1"/>
          </p:cNvSpPr>
          <p:nvPr>
            <p:ph idx="1"/>
          </p:nvPr>
        </p:nvSpPr>
        <p:spPr>
          <a:xfrm>
            <a:off x="335280" y="259080"/>
            <a:ext cx="11582400" cy="5917883"/>
          </a:xfrm>
        </p:spPr>
        <p:txBody>
          <a:bodyPr/>
          <a:lstStyle/>
          <a:p>
            <a:pPr marL="0" indent="0" algn="just">
              <a:buNone/>
            </a:pPr>
            <a:r>
              <a:rPr lang="en-US" dirty="0">
                <a:latin typeface="Perpetua" panose="02020502060401020303" pitchFamily="18" charset="0"/>
              </a:rPr>
              <a:t>Java provides a way of creating threads and synchronizing their task by using synchronized blocks. Synchronized blocks in Java are marked with the synchronized keyword. A synchronized block in Java is synchronized on some object. All synchronized blocks synchronized on the same object can only have one thread executing inside them at a time. All other threads attempting to enter the synchronized block are blocked until the thread inside the synchronized block exits the block.</a:t>
            </a:r>
          </a:p>
          <a:p>
            <a:pPr marL="0" indent="0" algn="just">
              <a:buNone/>
            </a:pPr>
            <a:br>
              <a:rPr lang="en-US" dirty="0">
                <a:latin typeface="Perpetua" panose="02020502060401020303" pitchFamily="18" charset="0"/>
              </a:rPr>
            </a:b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AA1334DE-D0A1-4612-85C1-BE0F2C56FCAA}"/>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6D99635F-2912-470A-9831-82A370648DAA}"/>
              </a:ext>
            </a:extLst>
          </p:cNvPr>
          <p:cNvSpPr>
            <a:spLocks noGrp="1"/>
          </p:cNvSpPr>
          <p:nvPr>
            <p:ph type="sldNum" sz="quarter" idx="12"/>
          </p:nvPr>
        </p:nvSpPr>
        <p:spPr/>
        <p:txBody>
          <a:bodyPr/>
          <a:lstStyle/>
          <a:p>
            <a:fld id="{793898A2-4984-4649-A1D3-AF5BF365A1CE}" type="slidenum">
              <a:rPr lang="en-IN" smtClean="0"/>
              <a:t>36</a:t>
            </a:fld>
            <a:endParaRPr lang="en-IN"/>
          </a:p>
        </p:txBody>
      </p:sp>
    </p:spTree>
    <p:extLst>
      <p:ext uri="{BB962C8B-B14F-4D97-AF65-F5344CB8AC3E}">
        <p14:creationId xmlns:p14="http://schemas.microsoft.com/office/powerpoint/2010/main" val="214902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3C150A-AD39-4D03-9C1F-B69DAC3047B8}"/>
              </a:ext>
            </a:extLst>
          </p:cNvPr>
          <p:cNvSpPr>
            <a:spLocks noGrp="1"/>
          </p:cNvSpPr>
          <p:nvPr>
            <p:ph idx="1"/>
          </p:nvPr>
        </p:nvSpPr>
        <p:spPr>
          <a:xfrm>
            <a:off x="167640" y="274320"/>
            <a:ext cx="11186160" cy="5902643"/>
          </a:xfrm>
        </p:spPr>
        <p:txBody>
          <a:bodyPr>
            <a:noAutofit/>
          </a:bodyPr>
          <a:lstStyle/>
          <a:p>
            <a:pPr marL="0" indent="0">
              <a:spcBef>
                <a:spcPts val="0"/>
              </a:spcBef>
              <a:buNone/>
            </a:pPr>
            <a:r>
              <a:rPr lang="en-IN" sz="2600" dirty="0">
                <a:latin typeface="Perpetua" panose="02020502060401020303" pitchFamily="18" charset="0"/>
              </a:rPr>
              <a:t>class </a:t>
            </a:r>
            <a:r>
              <a:rPr lang="en-IN" sz="2600" dirty="0" err="1">
                <a:latin typeface="Perpetua" panose="02020502060401020303" pitchFamily="18" charset="0"/>
              </a:rPr>
              <a:t>PrintDemo</a:t>
            </a:r>
            <a:r>
              <a:rPr lang="en-IN" sz="2600" dirty="0">
                <a:latin typeface="Perpetua" panose="02020502060401020303" pitchFamily="18" charset="0"/>
              </a:rPr>
              <a:t> </a:t>
            </a:r>
          </a:p>
          <a:p>
            <a:pPr marL="0" indent="0">
              <a:spcBef>
                <a:spcPts val="0"/>
              </a:spcBef>
              <a:buNone/>
            </a:pPr>
            <a:r>
              <a:rPr lang="en-IN" sz="2600" dirty="0">
                <a:latin typeface="Perpetua" panose="02020502060401020303" pitchFamily="18" charset="0"/>
              </a:rPr>
              <a:t>{</a:t>
            </a:r>
          </a:p>
          <a:p>
            <a:pPr marL="0" indent="0">
              <a:spcBef>
                <a:spcPts val="0"/>
              </a:spcBef>
              <a:buNone/>
            </a:pPr>
            <a:r>
              <a:rPr lang="en-IN" sz="2600" dirty="0">
                <a:latin typeface="Perpetua" panose="02020502060401020303" pitchFamily="18" charset="0"/>
              </a:rPr>
              <a:t>	public void </a:t>
            </a:r>
            <a:r>
              <a:rPr lang="en-IN" sz="2600" dirty="0" err="1">
                <a:latin typeface="Perpetua" panose="02020502060401020303" pitchFamily="18" charset="0"/>
              </a:rPr>
              <a:t>printCount</a:t>
            </a:r>
            <a:r>
              <a:rPr lang="en-IN" sz="2600" dirty="0">
                <a:latin typeface="Perpetua" panose="02020502060401020303" pitchFamily="18" charset="0"/>
              </a:rPr>
              <a:t>() </a:t>
            </a:r>
          </a:p>
          <a:p>
            <a:pPr marL="0" indent="0">
              <a:spcBef>
                <a:spcPts val="0"/>
              </a:spcBef>
              <a:buNone/>
            </a:pPr>
            <a:r>
              <a:rPr lang="en-IN" sz="2600" dirty="0">
                <a:latin typeface="Perpetua" panose="02020502060401020303" pitchFamily="18" charset="0"/>
              </a:rPr>
              <a:t>	{</a:t>
            </a:r>
          </a:p>
          <a:p>
            <a:pPr marL="0" indent="0">
              <a:spcBef>
                <a:spcPts val="0"/>
              </a:spcBef>
              <a:buNone/>
            </a:pPr>
            <a:r>
              <a:rPr lang="en-IN" sz="2600" dirty="0">
                <a:latin typeface="Perpetua" panose="02020502060401020303" pitchFamily="18" charset="0"/>
              </a:rPr>
              <a:t>      		try 	</a:t>
            </a:r>
          </a:p>
          <a:p>
            <a:pPr marL="0" indent="0">
              <a:spcBef>
                <a:spcPts val="0"/>
              </a:spcBef>
              <a:buNone/>
            </a:pPr>
            <a:r>
              <a:rPr lang="en-IN" sz="2600" dirty="0">
                <a:latin typeface="Perpetua" panose="02020502060401020303" pitchFamily="18" charset="0"/>
              </a:rPr>
              <a:t>		{</a:t>
            </a:r>
          </a:p>
          <a:p>
            <a:pPr marL="0" indent="0">
              <a:spcBef>
                <a:spcPts val="0"/>
              </a:spcBef>
              <a:buNone/>
            </a:pPr>
            <a:r>
              <a:rPr lang="en-IN" sz="2600" dirty="0">
                <a:latin typeface="Perpetua" panose="02020502060401020303" pitchFamily="18" charset="0"/>
              </a:rPr>
              <a:t>         			for(int </a:t>
            </a:r>
            <a:r>
              <a:rPr lang="en-IN" sz="2600" dirty="0" err="1">
                <a:latin typeface="Perpetua" panose="02020502060401020303" pitchFamily="18" charset="0"/>
              </a:rPr>
              <a:t>i</a:t>
            </a:r>
            <a:r>
              <a:rPr lang="en-IN" sz="2600" dirty="0">
                <a:latin typeface="Perpetua" panose="02020502060401020303" pitchFamily="18" charset="0"/>
              </a:rPr>
              <a:t> = 5; </a:t>
            </a:r>
            <a:r>
              <a:rPr lang="en-IN" sz="2600" dirty="0" err="1">
                <a:latin typeface="Perpetua" panose="02020502060401020303" pitchFamily="18" charset="0"/>
              </a:rPr>
              <a:t>i</a:t>
            </a:r>
            <a:r>
              <a:rPr lang="en-IN" sz="2600" dirty="0">
                <a:latin typeface="Perpetua" panose="02020502060401020303" pitchFamily="18" charset="0"/>
              </a:rPr>
              <a:t> &gt; 0; </a:t>
            </a:r>
            <a:r>
              <a:rPr lang="en-IN" sz="2600" dirty="0" err="1">
                <a:latin typeface="Perpetua" panose="02020502060401020303" pitchFamily="18" charset="0"/>
              </a:rPr>
              <a:t>i</a:t>
            </a:r>
            <a:r>
              <a:rPr lang="en-IN" sz="2600" dirty="0">
                <a:latin typeface="Perpetua" panose="02020502060401020303" pitchFamily="18" charset="0"/>
              </a:rPr>
              <a:t>--) </a:t>
            </a:r>
          </a:p>
          <a:p>
            <a:pPr marL="0" indent="0">
              <a:spcBef>
                <a:spcPts val="0"/>
              </a:spcBef>
              <a:buNone/>
            </a:pPr>
            <a:r>
              <a:rPr lang="en-IN" sz="2600" dirty="0">
                <a:latin typeface="Perpetua" panose="02020502060401020303" pitchFamily="18" charset="0"/>
              </a:rPr>
              <a:t>			{</a:t>
            </a:r>
          </a:p>
          <a:p>
            <a:pPr marL="0" indent="0">
              <a:spcBef>
                <a:spcPts val="0"/>
              </a:spcBef>
              <a:buNone/>
            </a:pPr>
            <a:r>
              <a:rPr lang="en-IN" sz="2600" dirty="0">
                <a:latin typeface="Perpetua" panose="02020502060401020303" pitchFamily="18" charset="0"/>
              </a:rPr>
              <a:t>			            </a:t>
            </a:r>
            <a:r>
              <a:rPr lang="en-IN" sz="2600" dirty="0" err="1">
                <a:latin typeface="Perpetua" panose="02020502060401020303" pitchFamily="18" charset="0"/>
              </a:rPr>
              <a:t>System.out.println</a:t>
            </a:r>
            <a:r>
              <a:rPr lang="en-IN" sz="2600" dirty="0">
                <a:latin typeface="Perpetua" panose="02020502060401020303" pitchFamily="18" charset="0"/>
              </a:rPr>
              <a:t>("Counter   ---   "  + </a:t>
            </a:r>
            <a:r>
              <a:rPr lang="en-IN" sz="2600" dirty="0" err="1">
                <a:latin typeface="Perpetua" panose="02020502060401020303" pitchFamily="18" charset="0"/>
              </a:rPr>
              <a:t>i</a:t>
            </a:r>
            <a:r>
              <a:rPr lang="en-IN" sz="2600" dirty="0">
                <a:latin typeface="Perpetua" panose="02020502060401020303" pitchFamily="18" charset="0"/>
              </a:rPr>
              <a:t> );</a:t>
            </a:r>
          </a:p>
          <a:p>
            <a:pPr marL="0" indent="0">
              <a:spcBef>
                <a:spcPts val="0"/>
              </a:spcBef>
              <a:buNone/>
            </a:pPr>
            <a:r>
              <a:rPr lang="en-IN" sz="2600" dirty="0">
                <a:latin typeface="Perpetua" panose="02020502060401020303" pitchFamily="18" charset="0"/>
              </a:rPr>
              <a:t>			}</a:t>
            </a:r>
          </a:p>
          <a:p>
            <a:pPr marL="0" indent="0">
              <a:spcBef>
                <a:spcPts val="0"/>
              </a:spcBef>
              <a:buNone/>
            </a:pPr>
            <a:r>
              <a:rPr lang="en-IN" sz="2600" dirty="0">
                <a:latin typeface="Perpetua" panose="02020502060401020303" pitchFamily="18" charset="0"/>
              </a:rPr>
              <a:t>		}</a:t>
            </a:r>
          </a:p>
          <a:p>
            <a:pPr marL="0" indent="0">
              <a:spcBef>
                <a:spcPts val="0"/>
              </a:spcBef>
              <a:buNone/>
            </a:pPr>
            <a:r>
              <a:rPr lang="en-IN" sz="2600" dirty="0">
                <a:latin typeface="Perpetua" panose="02020502060401020303" pitchFamily="18" charset="0"/>
              </a:rPr>
              <a:t>		catch (Exception e) </a:t>
            </a:r>
          </a:p>
          <a:p>
            <a:pPr marL="0" indent="0">
              <a:spcBef>
                <a:spcPts val="0"/>
              </a:spcBef>
              <a:buNone/>
            </a:pPr>
            <a:r>
              <a:rPr lang="en-IN" sz="2600" dirty="0">
                <a:latin typeface="Perpetua" panose="02020502060401020303" pitchFamily="18" charset="0"/>
              </a:rPr>
              <a:t>		{</a:t>
            </a:r>
          </a:p>
          <a:p>
            <a:pPr marL="0" indent="0">
              <a:spcBef>
                <a:spcPts val="0"/>
              </a:spcBef>
              <a:buNone/>
            </a:pPr>
            <a:r>
              <a:rPr lang="en-IN" sz="2600" dirty="0">
                <a:latin typeface="Perpetua" panose="02020502060401020303" pitchFamily="18" charset="0"/>
              </a:rPr>
              <a:t>		         </a:t>
            </a:r>
            <a:r>
              <a:rPr lang="en-IN" sz="2600" dirty="0" err="1">
                <a:latin typeface="Perpetua" panose="02020502060401020303" pitchFamily="18" charset="0"/>
              </a:rPr>
              <a:t>System.out.println</a:t>
            </a:r>
            <a:r>
              <a:rPr lang="en-IN" sz="2600" dirty="0">
                <a:latin typeface="Perpetua" panose="02020502060401020303" pitchFamily="18" charset="0"/>
              </a:rPr>
              <a:t>("Thread  interrupted.");</a:t>
            </a:r>
          </a:p>
          <a:p>
            <a:pPr marL="0" indent="0">
              <a:spcBef>
                <a:spcPts val="0"/>
              </a:spcBef>
              <a:buNone/>
            </a:pPr>
            <a:r>
              <a:rPr lang="en-IN" sz="2600" dirty="0">
                <a:latin typeface="Perpetua" panose="02020502060401020303" pitchFamily="18" charset="0"/>
              </a:rPr>
              <a:t>		}</a:t>
            </a:r>
          </a:p>
          <a:p>
            <a:pPr marL="0" indent="0">
              <a:spcBef>
                <a:spcPts val="0"/>
              </a:spcBef>
              <a:buNone/>
            </a:pPr>
            <a:r>
              <a:rPr lang="en-IN" sz="2600" dirty="0">
                <a:latin typeface="Perpetua" panose="02020502060401020303" pitchFamily="18" charset="0"/>
              </a:rPr>
              <a:t>	}</a:t>
            </a:r>
          </a:p>
          <a:p>
            <a:pPr marL="0" indent="0">
              <a:spcBef>
                <a:spcPts val="0"/>
              </a:spcBef>
              <a:buNone/>
            </a:pPr>
            <a:r>
              <a:rPr lang="en-IN" sz="2600" dirty="0">
                <a:latin typeface="Perpetua" panose="02020502060401020303" pitchFamily="18" charset="0"/>
              </a:rPr>
              <a:t>}</a:t>
            </a:r>
          </a:p>
          <a:p>
            <a:pPr marL="0" indent="0">
              <a:spcBef>
                <a:spcPts val="0"/>
              </a:spcBef>
              <a:buNone/>
            </a:pPr>
            <a:r>
              <a:rPr lang="en-IN" sz="2600" dirty="0">
                <a:latin typeface="Perpetua" panose="02020502060401020303" pitchFamily="18" charset="0"/>
              </a:rPr>
              <a:t> </a:t>
            </a:r>
          </a:p>
          <a:p>
            <a:pPr marL="0" indent="0">
              <a:spcBef>
                <a:spcPts val="0"/>
              </a:spcBef>
              <a:buNone/>
            </a:pPr>
            <a:endParaRPr lang="en-IN" sz="2600" dirty="0">
              <a:latin typeface="Perpetua" panose="02020502060401020303" pitchFamily="18" charset="0"/>
            </a:endParaRPr>
          </a:p>
        </p:txBody>
      </p:sp>
      <p:sp>
        <p:nvSpPr>
          <p:cNvPr id="4" name="Footer Placeholder 3">
            <a:extLst>
              <a:ext uri="{FF2B5EF4-FFF2-40B4-BE49-F238E27FC236}">
                <a16:creationId xmlns:a16="http://schemas.microsoft.com/office/drawing/2014/main" id="{0214FEE0-DF81-49BE-B876-0E83B1456F16}"/>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90769C3A-55F0-4602-8A78-DC09B1F637A7}"/>
              </a:ext>
            </a:extLst>
          </p:cNvPr>
          <p:cNvSpPr>
            <a:spLocks noGrp="1"/>
          </p:cNvSpPr>
          <p:nvPr>
            <p:ph type="sldNum" sz="quarter" idx="12"/>
          </p:nvPr>
        </p:nvSpPr>
        <p:spPr/>
        <p:txBody>
          <a:bodyPr/>
          <a:lstStyle/>
          <a:p>
            <a:fld id="{793898A2-4984-4649-A1D3-AF5BF365A1CE}" type="slidenum">
              <a:rPr lang="en-IN" smtClean="0"/>
              <a:t>37</a:t>
            </a:fld>
            <a:endParaRPr lang="en-IN"/>
          </a:p>
        </p:txBody>
      </p:sp>
    </p:spTree>
    <p:extLst>
      <p:ext uri="{BB962C8B-B14F-4D97-AF65-F5344CB8AC3E}">
        <p14:creationId xmlns:p14="http://schemas.microsoft.com/office/powerpoint/2010/main" val="1881972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3C150A-AD39-4D03-9C1F-B69DAC3047B8}"/>
              </a:ext>
            </a:extLst>
          </p:cNvPr>
          <p:cNvSpPr>
            <a:spLocks noGrp="1"/>
          </p:cNvSpPr>
          <p:nvPr>
            <p:ph idx="1"/>
          </p:nvPr>
        </p:nvSpPr>
        <p:spPr>
          <a:xfrm>
            <a:off x="167640" y="274320"/>
            <a:ext cx="11186160" cy="5902643"/>
          </a:xfrm>
        </p:spPr>
        <p:txBody>
          <a:bodyPr>
            <a:noAutofit/>
          </a:bodyPr>
          <a:lstStyle/>
          <a:p>
            <a:pPr marL="0" indent="0">
              <a:spcBef>
                <a:spcPts val="0"/>
              </a:spcBef>
              <a:buNone/>
            </a:pPr>
            <a:r>
              <a:rPr lang="en-IN" sz="2400" dirty="0">
                <a:latin typeface="Perpetua" panose="02020502060401020303" pitchFamily="18" charset="0"/>
              </a:rPr>
              <a:t>class </a:t>
            </a:r>
            <a:r>
              <a:rPr lang="en-IN" sz="2400" dirty="0" err="1">
                <a:latin typeface="Perpetua" panose="02020502060401020303" pitchFamily="18" charset="0"/>
              </a:rPr>
              <a:t>ThreadDemo</a:t>
            </a:r>
            <a:r>
              <a:rPr lang="en-IN" sz="2400" dirty="0">
                <a:latin typeface="Perpetua" panose="02020502060401020303" pitchFamily="18" charset="0"/>
              </a:rPr>
              <a:t> extends Thread </a:t>
            </a:r>
          </a:p>
          <a:p>
            <a:pPr marL="0" indent="0">
              <a:spcBef>
                <a:spcPts val="0"/>
              </a:spcBef>
              <a:buNone/>
            </a:pPr>
            <a:r>
              <a:rPr lang="en-IN" sz="2400" dirty="0">
                <a:latin typeface="Perpetua" panose="02020502060401020303" pitchFamily="18" charset="0"/>
              </a:rPr>
              <a:t>{</a:t>
            </a:r>
          </a:p>
          <a:p>
            <a:pPr marL="0" indent="0">
              <a:spcBef>
                <a:spcPts val="0"/>
              </a:spcBef>
              <a:buNone/>
            </a:pPr>
            <a:r>
              <a:rPr lang="en-IN" sz="2400" dirty="0">
                <a:latin typeface="Perpetua" panose="02020502060401020303" pitchFamily="18" charset="0"/>
              </a:rPr>
              <a:t>	private Thread t;</a:t>
            </a:r>
          </a:p>
          <a:p>
            <a:pPr marL="0" indent="0">
              <a:spcBef>
                <a:spcPts val="0"/>
              </a:spcBef>
              <a:buNone/>
            </a:pPr>
            <a:r>
              <a:rPr lang="en-IN" sz="2400" dirty="0">
                <a:latin typeface="Perpetua" panose="02020502060401020303" pitchFamily="18" charset="0"/>
              </a:rPr>
              <a:t> 	private String </a:t>
            </a:r>
            <a:r>
              <a:rPr lang="en-IN" sz="2400" dirty="0" err="1">
                <a:latin typeface="Perpetua" panose="02020502060401020303" pitchFamily="18" charset="0"/>
              </a:rPr>
              <a:t>threadName</a:t>
            </a:r>
            <a:r>
              <a:rPr lang="en-IN" sz="2400" dirty="0">
                <a:latin typeface="Perpetua" panose="02020502060401020303" pitchFamily="18" charset="0"/>
              </a:rPr>
              <a:t>;</a:t>
            </a:r>
          </a:p>
          <a:p>
            <a:pPr marL="0" indent="0">
              <a:spcBef>
                <a:spcPts val="0"/>
              </a:spcBef>
              <a:buNone/>
            </a:pPr>
            <a:r>
              <a:rPr lang="en-IN" sz="2400" dirty="0">
                <a:latin typeface="Perpetua" panose="02020502060401020303" pitchFamily="18" charset="0"/>
              </a:rPr>
              <a:t>	</a:t>
            </a:r>
            <a:r>
              <a:rPr lang="en-IN" sz="2400" dirty="0" err="1">
                <a:latin typeface="Perpetua" panose="02020502060401020303" pitchFamily="18" charset="0"/>
              </a:rPr>
              <a:t>PrintDemo</a:t>
            </a:r>
            <a:r>
              <a:rPr lang="en-IN" sz="2400" dirty="0">
                <a:latin typeface="Perpetua" panose="02020502060401020303" pitchFamily="18" charset="0"/>
              </a:rPr>
              <a:t>  PD;</a:t>
            </a:r>
          </a:p>
          <a:p>
            <a:pPr marL="0" indent="0">
              <a:spcBef>
                <a:spcPts val="0"/>
              </a:spcBef>
              <a:buNone/>
            </a:pPr>
            <a:r>
              <a:rPr lang="en-IN" sz="2400" dirty="0">
                <a:latin typeface="Perpetua" panose="02020502060401020303" pitchFamily="18" charset="0"/>
              </a:rPr>
              <a:t> 	</a:t>
            </a:r>
            <a:r>
              <a:rPr lang="en-IN" sz="2400" dirty="0" err="1">
                <a:latin typeface="Perpetua" panose="02020502060401020303" pitchFamily="18" charset="0"/>
              </a:rPr>
              <a:t>ThreadDemo</a:t>
            </a:r>
            <a:r>
              <a:rPr lang="en-IN" sz="2400" dirty="0">
                <a:latin typeface="Perpetua" panose="02020502060401020303" pitchFamily="18" charset="0"/>
              </a:rPr>
              <a:t>( String name,  </a:t>
            </a:r>
            <a:r>
              <a:rPr lang="en-IN" sz="2400" dirty="0" err="1">
                <a:latin typeface="Perpetua" panose="02020502060401020303" pitchFamily="18" charset="0"/>
              </a:rPr>
              <a:t>PrintDemo</a:t>
            </a:r>
            <a:r>
              <a:rPr lang="en-IN" sz="2400" dirty="0">
                <a:latin typeface="Perpetua" panose="02020502060401020303" pitchFamily="18" charset="0"/>
              </a:rPr>
              <a:t> pd) </a:t>
            </a:r>
          </a:p>
          <a:p>
            <a:pPr marL="0" indent="0">
              <a:spcBef>
                <a:spcPts val="0"/>
              </a:spcBef>
              <a:buNone/>
            </a:pP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a:t>
            </a:r>
            <a:r>
              <a:rPr lang="en-IN" sz="2400" dirty="0" err="1">
                <a:latin typeface="Perpetua" panose="02020502060401020303" pitchFamily="18" charset="0"/>
              </a:rPr>
              <a:t>threadName</a:t>
            </a:r>
            <a:r>
              <a:rPr lang="en-IN" sz="2400" dirty="0">
                <a:latin typeface="Perpetua" panose="02020502060401020303" pitchFamily="18" charset="0"/>
              </a:rPr>
              <a:t> = name;</a:t>
            </a:r>
          </a:p>
          <a:p>
            <a:pPr marL="0" indent="0">
              <a:spcBef>
                <a:spcPts val="0"/>
              </a:spcBef>
              <a:buNone/>
            </a:pPr>
            <a:r>
              <a:rPr lang="en-IN" sz="2400" dirty="0">
                <a:latin typeface="Perpetua" panose="02020502060401020303" pitchFamily="18" charset="0"/>
              </a:rPr>
              <a:t>      		PD = pd;</a:t>
            </a:r>
          </a:p>
          <a:p>
            <a:pPr marL="0" indent="0">
              <a:spcBef>
                <a:spcPts val="0"/>
              </a:spcBef>
              <a:buNone/>
            </a:pP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public void run() </a:t>
            </a:r>
          </a:p>
          <a:p>
            <a:pPr marL="0" indent="0">
              <a:spcBef>
                <a:spcPts val="0"/>
              </a:spcBef>
              <a:buNone/>
            </a:pPr>
            <a:r>
              <a:rPr lang="en-IN" sz="2400" dirty="0">
                <a:latin typeface="Perpetua" panose="02020502060401020303" pitchFamily="18" charset="0"/>
              </a:rPr>
              <a:t>	{</a:t>
            </a:r>
          </a:p>
          <a:p>
            <a:pPr marL="0" indent="0">
              <a:buNone/>
            </a:pPr>
            <a:r>
              <a:rPr lang="en-IN" sz="2400" dirty="0">
                <a:latin typeface="Perpetua" panose="02020502060401020303" pitchFamily="18" charset="0"/>
              </a:rPr>
              <a:t>      		 synchronized(PD) </a:t>
            </a:r>
          </a:p>
          <a:p>
            <a:pPr marL="0" indent="0">
              <a:buNone/>
            </a:pPr>
            <a:r>
              <a:rPr lang="en-IN" sz="2400" dirty="0">
                <a:latin typeface="Perpetua" panose="02020502060401020303" pitchFamily="18" charset="0"/>
              </a:rPr>
              <a:t>		{</a:t>
            </a:r>
          </a:p>
          <a:p>
            <a:pPr marL="0" indent="0">
              <a:buNone/>
            </a:pPr>
            <a:r>
              <a:rPr lang="en-IN" sz="2400" dirty="0">
                <a:latin typeface="Perpetua" panose="02020502060401020303" pitchFamily="18" charset="0"/>
              </a:rPr>
              <a:t>		         </a:t>
            </a:r>
            <a:r>
              <a:rPr lang="en-IN" sz="2400" dirty="0" err="1">
                <a:latin typeface="Perpetua" panose="02020502060401020303" pitchFamily="18" charset="0"/>
              </a:rPr>
              <a:t>PD.printCount</a:t>
            </a:r>
            <a:r>
              <a:rPr lang="en-IN" sz="2400" dirty="0">
                <a:latin typeface="Perpetua" panose="02020502060401020303" pitchFamily="18" charset="0"/>
              </a:rPr>
              <a:t>();</a:t>
            </a:r>
          </a:p>
          <a:p>
            <a:pPr marL="0" indent="0">
              <a:buNone/>
            </a:pPr>
            <a:r>
              <a:rPr lang="en-IN" sz="2400" dirty="0">
                <a:latin typeface="Perpetua" panose="02020502060401020303" pitchFamily="18" charset="0"/>
              </a:rPr>
              <a:t>		} </a:t>
            </a:r>
          </a:p>
          <a:p>
            <a:pPr marL="0" indent="0">
              <a:buNone/>
            </a:pPr>
            <a:r>
              <a:rPr lang="en-IN" sz="2400" dirty="0">
                <a:latin typeface="Perpetua" panose="02020502060401020303" pitchFamily="18" charset="0"/>
              </a:rPr>
              <a:t>		</a:t>
            </a:r>
            <a:r>
              <a:rPr lang="en-IN" sz="2400" dirty="0" err="1">
                <a:latin typeface="Perpetua" panose="02020502060401020303" pitchFamily="18" charset="0"/>
              </a:rPr>
              <a:t>System.out.println</a:t>
            </a:r>
            <a:r>
              <a:rPr lang="en-IN" sz="2400" dirty="0">
                <a:latin typeface="Perpetua" panose="02020502060401020303" pitchFamily="18" charset="0"/>
              </a:rPr>
              <a:t>("Thread " +  </a:t>
            </a:r>
            <a:r>
              <a:rPr lang="en-IN" sz="2400" dirty="0" err="1">
                <a:latin typeface="Perpetua" panose="02020502060401020303" pitchFamily="18" charset="0"/>
              </a:rPr>
              <a:t>threadName</a:t>
            </a:r>
            <a:r>
              <a:rPr lang="en-IN" sz="2400" dirty="0">
                <a:latin typeface="Perpetua" panose="02020502060401020303" pitchFamily="18" charset="0"/>
              </a:rPr>
              <a:t> + " exiting.");</a:t>
            </a:r>
          </a:p>
          <a:p>
            <a:pPr marL="0" indent="0">
              <a:spcBef>
                <a:spcPts val="0"/>
              </a:spcBef>
              <a:buNone/>
            </a:pP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a:t>
            </a:r>
          </a:p>
        </p:txBody>
      </p:sp>
      <p:sp>
        <p:nvSpPr>
          <p:cNvPr id="4" name="Footer Placeholder 3">
            <a:extLst>
              <a:ext uri="{FF2B5EF4-FFF2-40B4-BE49-F238E27FC236}">
                <a16:creationId xmlns:a16="http://schemas.microsoft.com/office/drawing/2014/main" id="{0214FEE0-DF81-49BE-B876-0E83B1456F16}"/>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90769C3A-55F0-4602-8A78-DC09B1F637A7}"/>
              </a:ext>
            </a:extLst>
          </p:cNvPr>
          <p:cNvSpPr>
            <a:spLocks noGrp="1"/>
          </p:cNvSpPr>
          <p:nvPr>
            <p:ph type="sldNum" sz="quarter" idx="12"/>
          </p:nvPr>
        </p:nvSpPr>
        <p:spPr/>
        <p:txBody>
          <a:bodyPr/>
          <a:lstStyle/>
          <a:p>
            <a:fld id="{793898A2-4984-4649-A1D3-AF5BF365A1CE}" type="slidenum">
              <a:rPr lang="en-IN" smtClean="0"/>
              <a:t>38</a:t>
            </a:fld>
            <a:endParaRPr lang="en-IN"/>
          </a:p>
        </p:txBody>
      </p:sp>
    </p:spTree>
    <p:extLst>
      <p:ext uri="{BB962C8B-B14F-4D97-AF65-F5344CB8AC3E}">
        <p14:creationId xmlns:p14="http://schemas.microsoft.com/office/powerpoint/2010/main" val="3170710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3C150A-AD39-4D03-9C1F-B69DAC3047B8}"/>
              </a:ext>
            </a:extLst>
          </p:cNvPr>
          <p:cNvSpPr>
            <a:spLocks noGrp="1"/>
          </p:cNvSpPr>
          <p:nvPr>
            <p:ph idx="1"/>
          </p:nvPr>
        </p:nvSpPr>
        <p:spPr>
          <a:xfrm>
            <a:off x="167640" y="274320"/>
            <a:ext cx="11186160" cy="5902643"/>
          </a:xfrm>
        </p:spPr>
        <p:txBody>
          <a:bodyPr>
            <a:noAutofit/>
          </a:bodyPr>
          <a:lstStyle/>
          <a:p>
            <a:pPr marL="0" indent="0">
              <a:spcBef>
                <a:spcPts val="0"/>
              </a:spcBef>
              <a:buNone/>
            </a:pPr>
            <a:r>
              <a:rPr lang="en-IN" sz="2400" dirty="0">
                <a:latin typeface="Perpetua" panose="02020502060401020303" pitchFamily="18" charset="0"/>
              </a:rPr>
              <a:t>	public void start () </a:t>
            </a:r>
          </a:p>
          <a:p>
            <a:pPr marL="0" indent="0">
              <a:spcBef>
                <a:spcPts val="0"/>
              </a:spcBef>
              <a:buNone/>
            </a:pP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a:t>
            </a:r>
            <a:r>
              <a:rPr lang="en-IN" sz="2400" dirty="0" err="1">
                <a:latin typeface="Perpetua" panose="02020502060401020303" pitchFamily="18" charset="0"/>
              </a:rPr>
              <a:t>System.out.println</a:t>
            </a:r>
            <a:r>
              <a:rPr lang="en-IN" sz="2400" dirty="0">
                <a:latin typeface="Perpetua" panose="02020502060401020303" pitchFamily="18" charset="0"/>
              </a:rPr>
              <a:t>("Starting " +  </a:t>
            </a:r>
            <a:r>
              <a:rPr lang="en-IN" sz="2400" dirty="0" err="1">
                <a:latin typeface="Perpetua" panose="02020502060401020303" pitchFamily="18" charset="0"/>
              </a:rPr>
              <a:t>threadName</a:t>
            </a: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if (t == null) </a:t>
            </a:r>
          </a:p>
          <a:p>
            <a:pPr marL="0" indent="0">
              <a:spcBef>
                <a:spcPts val="0"/>
              </a:spcBef>
              <a:buNone/>
            </a:pP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t = new Thread (this, </a:t>
            </a:r>
            <a:r>
              <a:rPr lang="en-IN" sz="2400" dirty="0" err="1">
                <a:latin typeface="Perpetua" panose="02020502060401020303" pitchFamily="18" charset="0"/>
              </a:rPr>
              <a:t>threadName</a:t>
            </a:r>
            <a:r>
              <a:rPr lang="en-IN" sz="2400" dirty="0">
                <a:latin typeface="Perpetua" panose="02020502060401020303" pitchFamily="18" charset="0"/>
              </a:rPr>
              <a:t>);</a:t>
            </a:r>
          </a:p>
          <a:p>
            <a:pPr marL="0" indent="0">
              <a:spcBef>
                <a:spcPts val="0"/>
              </a:spcBef>
              <a:buNone/>
            </a:pPr>
            <a:r>
              <a:rPr lang="en-IN" sz="2400" dirty="0">
                <a:latin typeface="Perpetua" panose="02020502060401020303" pitchFamily="18" charset="0"/>
              </a:rPr>
              <a:t>		         </a:t>
            </a:r>
            <a:r>
              <a:rPr lang="en-IN" sz="2400" dirty="0" err="1">
                <a:latin typeface="Perpetua" panose="02020502060401020303" pitchFamily="18" charset="0"/>
              </a:rPr>
              <a:t>t.start</a:t>
            </a: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a:t>
            </a:r>
          </a:p>
        </p:txBody>
      </p:sp>
      <p:sp>
        <p:nvSpPr>
          <p:cNvPr id="4" name="Footer Placeholder 3">
            <a:extLst>
              <a:ext uri="{FF2B5EF4-FFF2-40B4-BE49-F238E27FC236}">
                <a16:creationId xmlns:a16="http://schemas.microsoft.com/office/drawing/2014/main" id="{0214FEE0-DF81-49BE-B876-0E83B1456F16}"/>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90769C3A-55F0-4602-8A78-DC09B1F637A7}"/>
              </a:ext>
            </a:extLst>
          </p:cNvPr>
          <p:cNvSpPr>
            <a:spLocks noGrp="1"/>
          </p:cNvSpPr>
          <p:nvPr>
            <p:ph type="sldNum" sz="quarter" idx="12"/>
          </p:nvPr>
        </p:nvSpPr>
        <p:spPr/>
        <p:txBody>
          <a:bodyPr/>
          <a:lstStyle/>
          <a:p>
            <a:fld id="{793898A2-4984-4649-A1D3-AF5BF365A1CE}" type="slidenum">
              <a:rPr lang="en-IN" smtClean="0"/>
              <a:t>39</a:t>
            </a:fld>
            <a:endParaRPr lang="en-IN"/>
          </a:p>
        </p:txBody>
      </p:sp>
    </p:spTree>
    <p:extLst>
      <p:ext uri="{BB962C8B-B14F-4D97-AF65-F5344CB8AC3E}">
        <p14:creationId xmlns:p14="http://schemas.microsoft.com/office/powerpoint/2010/main" val="2073429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4E5C7-B3DD-4A48-A02D-F83101BD19D1}"/>
              </a:ext>
            </a:extLst>
          </p:cNvPr>
          <p:cNvSpPr>
            <a:spLocks noGrp="1"/>
          </p:cNvSpPr>
          <p:nvPr>
            <p:ph type="title"/>
          </p:nvPr>
        </p:nvSpPr>
        <p:spPr>
          <a:xfrm>
            <a:off x="469765" y="209110"/>
            <a:ext cx="10515600" cy="1325563"/>
          </a:xfrm>
        </p:spPr>
        <p:txBody>
          <a:bodyPr>
            <a:normAutofit/>
          </a:bodyPr>
          <a:lstStyle/>
          <a:p>
            <a:r>
              <a:rPr lang="en-US" sz="3600" b="1" dirty="0">
                <a:latin typeface="Perpetua" panose="02020502060401020303" pitchFamily="18" charset="0"/>
              </a:rPr>
              <a:t>Life Cycle of a Thread</a:t>
            </a:r>
            <a:br>
              <a:rPr lang="en-US" sz="3600" b="1" dirty="0">
                <a:latin typeface="Perpetua" panose="02020502060401020303" pitchFamily="18" charset="0"/>
              </a:rPr>
            </a:br>
            <a:endParaRPr lang="en-IN" sz="3600" b="1" dirty="0">
              <a:latin typeface="Perpetua" panose="02020502060401020303" pitchFamily="18" charset="0"/>
            </a:endParaRPr>
          </a:p>
        </p:txBody>
      </p:sp>
      <p:sp>
        <p:nvSpPr>
          <p:cNvPr id="3" name="Content Placeholder 2">
            <a:extLst>
              <a:ext uri="{FF2B5EF4-FFF2-40B4-BE49-F238E27FC236}">
                <a16:creationId xmlns:a16="http://schemas.microsoft.com/office/drawing/2014/main" id="{ABA8BCB7-3864-49AD-A47B-89C61FBDE52E}"/>
              </a:ext>
            </a:extLst>
          </p:cNvPr>
          <p:cNvSpPr>
            <a:spLocks noGrp="1"/>
          </p:cNvSpPr>
          <p:nvPr>
            <p:ph idx="1"/>
          </p:nvPr>
        </p:nvSpPr>
        <p:spPr>
          <a:xfrm>
            <a:off x="469765" y="1267981"/>
            <a:ext cx="11252470" cy="3920840"/>
          </a:xfrm>
        </p:spPr>
        <p:txBody>
          <a:bodyPr/>
          <a:lstStyle/>
          <a:p>
            <a:pPr marL="0" indent="0" algn="just">
              <a:buNone/>
            </a:pPr>
            <a:r>
              <a:rPr lang="en-US" dirty="0">
                <a:latin typeface="Perpetua" panose="02020502060401020303" pitchFamily="18" charset="0"/>
              </a:rPr>
              <a:t>A thread goes through various stages in its life cycle. For example, a thread is born, started, runs, and then dies. The following diagram shows the complete life cycle of a thread.</a:t>
            </a: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54A86515-6C94-463D-AF28-EDA0838E3C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A5BAFB7E-BC28-4918-A53C-C58E069B1C37}"/>
              </a:ext>
            </a:extLst>
          </p:cNvPr>
          <p:cNvSpPr>
            <a:spLocks noGrp="1"/>
          </p:cNvSpPr>
          <p:nvPr>
            <p:ph type="sldNum" sz="quarter" idx="12"/>
          </p:nvPr>
        </p:nvSpPr>
        <p:spPr/>
        <p:txBody>
          <a:bodyPr/>
          <a:lstStyle/>
          <a:p>
            <a:fld id="{793898A2-4984-4649-A1D3-AF5BF365A1CE}" type="slidenum">
              <a:rPr lang="en-IN" smtClean="0"/>
              <a:t>4</a:t>
            </a:fld>
            <a:endParaRPr lang="en-IN"/>
          </a:p>
        </p:txBody>
      </p:sp>
      <p:pic>
        <p:nvPicPr>
          <p:cNvPr id="1026" name="Picture 2" descr="Java Thread">
            <a:extLst>
              <a:ext uri="{FF2B5EF4-FFF2-40B4-BE49-F238E27FC236}">
                <a16:creationId xmlns:a16="http://schemas.microsoft.com/office/drawing/2014/main" id="{D47E7996-EB7E-4DED-ADDE-C6774E1E0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111" y="2593544"/>
            <a:ext cx="8225089" cy="3920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853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3C150A-AD39-4D03-9C1F-B69DAC3047B8}"/>
              </a:ext>
            </a:extLst>
          </p:cNvPr>
          <p:cNvSpPr>
            <a:spLocks noGrp="1"/>
          </p:cNvSpPr>
          <p:nvPr>
            <p:ph idx="1"/>
          </p:nvPr>
        </p:nvSpPr>
        <p:spPr>
          <a:xfrm>
            <a:off x="167640" y="76200"/>
            <a:ext cx="11186160" cy="5902643"/>
          </a:xfrm>
        </p:spPr>
        <p:txBody>
          <a:bodyPr>
            <a:noAutofit/>
          </a:bodyPr>
          <a:lstStyle/>
          <a:p>
            <a:pPr marL="0" indent="0">
              <a:spcBef>
                <a:spcPts val="0"/>
              </a:spcBef>
              <a:buNone/>
            </a:pPr>
            <a:r>
              <a:rPr lang="en-IN" sz="2400" dirty="0">
                <a:latin typeface="Perpetua" panose="02020502060401020303" pitchFamily="18" charset="0"/>
              </a:rPr>
              <a:t>public class </a:t>
            </a:r>
            <a:r>
              <a:rPr lang="en-IN" sz="2400" dirty="0" err="1">
                <a:latin typeface="Perpetua" panose="02020502060401020303" pitchFamily="18" charset="0"/>
              </a:rPr>
              <a:t>TestThread</a:t>
            </a: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a:t>
            </a:r>
          </a:p>
          <a:p>
            <a:pPr marL="0" indent="0">
              <a:spcBef>
                <a:spcPts val="0"/>
              </a:spcBef>
              <a:buNone/>
            </a:pPr>
            <a:r>
              <a:rPr lang="en-IN" sz="2400" dirty="0">
                <a:latin typeface="Perpetua" panose="02020502060401020303" pitchFamily="18" charset="0"/>
              </a:rPr>
              <a:t>	public static void main(String </a:t>
            </a:r>
            <a:r>
              <a:rPr lang="en-IN" sz="2400" dirty="0" err="1">
                <a:latin typeface="Perpetua" panose="02020502060401020303" pitchFamily="18" charset="0"/>
              </a:rPr>
              <a:t>args</a:t>
            </a: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a:t>
            </a:r>
            <a:r>
              <a:rPr lang="en-IN" sz="2400" dirty="0" err="1">
                <a:latin typeface="Perpetua" panose="02020502060401020303" pitchFamily="18" charset="0"/>
              </a:rPr>
              <a:t>PrintDemo</a:t>
            </a:r>
            <a:r>
              <a:rPr lang="en-IN" sz="2400" dirty="0">
                <a:latin typeface="Perpetua" panose="02020502060401020303" pitchFamily="18" charset="0"/>
              </a:rPr>
              <a:t> PD = new </a:t>
            </a:r>
            <a:r>
              <a:rPr lang="en-IN" sz="2400" dirty="0" err="1">
                <a:latin typeface="Perpetua" panose="02020502060401020303" pitchFamily="18" charset="0"/>
              </a:rPr>
              <a:t>PrintDemo</a:t>
            </a:r>
            <a:r>
              <a:rPr lang="en-IN" sz="2400" dirty="0">
                <a:latin typeface="Perpetua" panose="02020502060401020303" pitchFamily="18" charset="0"/>
              </a:rPr>
              <a:t>();</a:t>
            </a:r>
          </a:p>
          <a:p>
            <a:pPr marL="0" indent="0">
              <a:spcBef>
                <a:spcPts val="0"/>
              </a:spcBef>
              <a:buNone/>
            </a:pPr>
            <a:r>
              <a:rPr lang="en-IN" sz="2400" dirty="0">
                <a:latin typeface="Perpetua" panose="02020502060401020303" pitchFamily="18" charset="0"/>
              </a:rPr>
              <a:t> 		 </a:t>
            </a:r>
            <a:r>
              <a:rPr lang="en-IN" sz="2400" dirty="0" err="1">
                <a:latin typeface="Perpetua" panose="02020502060401020303" pitchFamily="18" charset="0"/>
              </a:rPr>
              <a:t>ThreadDemo</a:t>
            </a:r>
            <a:r>
              <a:rPr lang="en-IN" sz="2400" dirty="0">
                <a:latin typeface="Perpetua" panose="02020502060401020303" pitchFamily="18" charset="0"/>
              </a:rPr>
              <a:t> T1 = new </a:t>
            </a:r>
            <a:r>
              <a:rPr lang="en-IN" sz="2400" dirty="0" err="1">
                <a:latin typeface="Perpetua" panose="02020502060401020303" pitchFamily="18" charset="0"/>
              </a:rPr>
              <a:t>ThreadDemo</a:t>
            </a:r>
            <a:r>
              <a:rPr lang="en-IN" sz="2400" dirty="0">
                <a:latin typeface="Perpetua" panose="02020502060401020303" pitchFamily="18" charset="0"/>
              </a:rPr>
              <a:t>( "Thread - 1 ", PD );</a:t>
            </a:r>
          </a:p>
          <a:p>
            <a:pPr marL="0" indent="0">
              <a:spcBef>
                <a:spcPts val="0"/>
              </a:spcBef>
              <a:buNone/>
            </a:pPr>
            <a:r>
              <a:rPr lang="en-IN" sz="2400" dirty="0">
                <a:latin typeface="Perpetua" panose="02020502060401020303" pitchFamily="18" charset="0"/>
              </a:rPr>
              <a:t>		</a:t>
            </a:r>
            <a:r>
              <a:rPr lang="en-IN" sz="2400" dirty="0" err="1">
                <a:latin typeface="Perpetua" panose="02020502060401020303" pitchFamily="18" charset="0"/>
              </a:rPr>
              <a:t>ThreadDemo</a:t>
            </a:r>
            <a:r>
              <a:rPr lang="en-IN" sz="2400" dirty="0">
                <a:latin typeface="Perpetua" panose="02020502060401020303" pitchFamily="18" charset="0"/>
              </a:rPr>
              <a:t> T2 = new </a:t>
            </a:r>
            <a:r>
              <a:rPr lang="en-IN" sz="2400" dirty="0" err="1">
                <a:latin typeface="Perpetua" panose="02020502060401020303" pitchFamily="18" charset="0"/>
              </a:rPr>
              <a:t>ThreadDemo</a:t>
            </a:r>
            <a:r>
              <a:rPr lang="en-IN" sz="2400" dirty="0">
                <a:latin typeface="Perpetua" panose="02020502060401020303" pitchFamily="18" charset="0"/>
              </a:rPr>
              <a:t>( "Thread - 2 ", PD );</a:t>
            </a:r>
          </a:p>
          <a:p>
            <a:pPr marL="0" indent="0">
              <a:spcBef>
                <a:spcPts val="0"/>
              </a:spcBef>
              <a:buNone/>
            </a:pPr>
            <a:r>
              <a:rPr lang="en-IN" sz="2400" dirty="0">
                <a:latin typeface="Perpetua" panose="02020502060401020303" pitchFamily="18" charset="0"/>
              </a:rPr>
              <a:t> 		 T1.start();</a:t>
            </a:r>
          </a:p>
          <a:p>
            <a:pPr marL="0" indent="0">
              <a:spcBef>
                <a:spcPts val="0"/>
              </a:spcBef>
              <a:buNone/>
            </a:pPr>
            <a:r>
              <a:rPr lang="en-IN" sz="2400" dirty="0">
                <a:latin typeface="Perpetua" panose="02020502060401020303" pitchFamily="18" charset="0"/>
              </a:rPr>
              <a:t>		 T2.start();</a:t>
            </a:r>
          </a:p>
          <a:p>
            <a:pPr marL="0" indent="0">
              <a:spcBef>
                <a:spcPts val="0"/>
              </a:spcBef>
              <a:buNone/>
            </a:pPr>
            <a:r>
              <a:rPr lang="en-IN" sz="2400" dirty="0">
                <a:latin typeface="Perpetua" panose="02020502060401020303" pitchFamily="18" charset="0"/>
              </a:rPr>
              <a:t> 		 try </a:t>
            </a:r>
          </a:p>
          <a:p>
            <a:pPr marL="0" indent="0">
              <a:spcBef>
                <a:spcPts val="0"/>
              </a:spcBef>
              <a:buNone/>
            </a:pP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T1.join();</a:t>
            </a:r>
          </a:p>
          <a:p>
            <a:pPr marL="0" indent="0">
              <a:spcBef>
                <a:spcPts val="0"/>
              </a:spcBef>
              <a:buNone/>
            </a:pPr>
            <a:r>
              <a:rPr lang="en-IN" sz="2400" dirty="0">
                <a:latin typeface="Perpetua" panose="02020502060401020303" pitchFamily="18" charset="0"/>
              </a:rPr>
              <a:t>		         T2.join();</a:t>
            </a:r>
          </a:p>
          <a:p>
            <a:pPr marL="0" indent="0">
              <a:spcBef>
                <a:spcPts val="0"/>
              </a:spcBef>
              <a:buNone/>
            </a:pP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catch ( Exception e) </a:t>
            </a:r>
          </a:p>
          <a:p>
            <a:pPr marL="0" indent="0">
              <a:spcBef>
                <a:spcPts val="0"/>
              </a:spcBef>
              <a:buNone/>
            </a:pP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a:t>
            </a:r>
            <a:r>
              <a:rPr lang="en-IN" sz="2400" dirty="0" err="1">
                <a:latin typeface="Perpetua" panose="02020502060401020303" pitchFamily="18" charset="0"/>
              </a:rPr>
              <a:t>System.out.println</a:t>
            </a:r>
            <a:r>
              <a:rPr lang="en-IN" sz="2400" dirty="0">
                <a:latin typeface="Perpetua" panose="02020502060401020303" pitchFamily="18" charset="0"/>
              </a:rPr>
              <a:t>("Interrupted");</a:t>
            </a:r>
          </a:p>
          <a:p>
            <a:pPr marL="0" indent="0">
              <a:spcBef>
                <a:spcPts val="0"/>
              </a:spcBef>
              <a:buNone/>
            </a:pP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a:t>
            </a:r>
          </a:p>
        </p:txBody>
      </p:sp>
      <p:sp>
        <p:nvSpPr>
          <p:cNvPr id="4" name="Footer Placeholder 3">
            <a:extLst>
              <a:ext uri="{FF2B5EF4-FFF2-40B4-BE49-F238E27FC236}">
                <a16:creationId xmlns:a16="http://schemas.microsoft.com/office/drawing/2014/main" id="{0214FEE0-DF81-49BE-B876-0E83B1456F16}"/>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90769C3A-55F0-4602-8A78-DC09B1F637A7}"/>
              </a:ext>
            </a:extLst>
          </p:cNvPr>
          <p:cNvSpPr>
            <a:spLocks noGrp="1"/>
          </p:cNvSpPr>
          <p:nvPr>
            <p:ph type="sldNum" sz="quarter" idx="12"/>
          </p:nvPr>
        </p:nvSpPr>
        <p:spPr/>
        <p:txBody>
          <a:bodyPr/>
          <a:lstStyle/>
          <a:p>
            <a:fld id="{793898A2-4984-4649-A1D3-AF5BF365A1CE}" type="slidenum">
              <a:rPr lang="en-IN" smtClean="0"/>
              <a:t>40</a:t>
            </a:fld>
            <a:endParaRPr lang="en-IN"/>
          </a:p>
        </p:txBody>
      </p:sp>
    </p:spTree>
    <p:extLst>
      <p:ext uri="{BB962C8B-B14F-4D97-AF65-F5344CB8AC3E}">
        <p14:creationId xmlns:p14="http://schemas.microsoft.com/office/powerpoint/2010/main" val="72095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1C7D8-5139-4E77-AD21-5B09C650745C}"/>
              </a:ext>
            </a:extLst>
          </p:cNvPr>
          <p:cNvSpPr>
            <a:spLocks noGrp="1"/>
          </p:cNvSpPr>
          <p:nvPr>
            <p:ph idx="1"/>
          </p:nvPr>
        </p:nvSpPr>
        <p:spPr>
          <a:xfrm>
            <a:off x="320040" y="243840"/>
            <a:ext cx="11643360" cy="5933123"/>
          </a:xfrm>
        </p:spPr>
        <p:txBody>
          <a:bodyPr/>
          <a:lstStyle/>
          <a:p>
            <a:pPr marL="0" indent="0" algn="just">
              <a:buNone/>
            </a:pPr>
            <a:r>
              <a:rPr lang="en-US" sz="3600" b="1" dirty="0">
                <a:latin typeface="Perpetua" panose="02020502060401020303" pitchFamily="18" charset="0"/>
              </a:rPr>
              <a:t>Inter-thread communication in Java</a:t>
            </a:r>
          </a:p>
          <a:p>
            <a:pPr marL="0" indent="0" algn="just">
              <a:buNone/>
            </a:pPr>
            <a:r>
              <a:rPr lang="en-US" b="1" dirty="0">
                <a:latin typeface="Perpetua" panose="02020502060401020303" pitchFamily="18" charset="0"/>
              </a:rPr>
              <a:t>Inter-thread communication</a:t>
            </a:r>
            <a:r>
              <a:rPr lang="en-US" dirty="0">
                <a:latin typeface="Perpetua" panose="02020502060401020303" pitchFamily="18" charset="0"/>
              </a:rPr>
              <a:t> or </a:t>
            </a:r>
            <a:r>
              <a:rPr lang="en-US" b="1" dirty="0">
                <a:latin typeface="Perpetua" panose="02020502060401020303" pitchFamily="18" charset="0"/>
              </a:rPr>
              <a:t>Co-operation</a:t>
            </a:r>
            <a:r>
              <a:rPr lang="en-US" dirty="0">
                <a:latin typeface="Perpetua" panose="02020502060401020303" pitchFamily="18" charset="0"/>
              </a:rPr>
              <a:t> is all about allowing synchronized threads to communicate with each other.</a:t>
            </a:r>
          </a:p>
          <a:p>
            <a:pPr marL="0" indent="0" algn="just">
              <a:buNone/>
            </a:pPr>
            <a:r>
              <a:rPr lang="en-US" dirty="0">
                <a:latin typeface="Perpetua" panose="02020502060401020303" pitchFamily="18" charset="0"/>
              </a:rPr>
              <a:t>Cooperation (Inter-thread communication) is a mechanism in which a thread is paused running in its critical section and another thread is allowed to enter (or lock) in the same critical section to be executed. It is implemented by following methods of </a:t>
            </a:r>
            <a:r>
              <a:rPr lang="en-US" b="1" dirty="0">
                <a:latin typeface="Perpetua" panose="02020502060401020303" pitchFamily="18" charset="0"/>
              </a:rPr>
              <a:t>Object class</a:t>
            </a:r>
            <a:r>
              <a:rPr lang="en-US" dirty="0">
                <a:latin typeface="Perpetua" panose="02020502060401020303" pitchFamily="18" charset="0"/>
              </a:rPr>
              <a:t>:</a:t>
            </a:r>
          </a:p>
          <a:p>
            <a:pPr algn="just"/>
            <a:r>
              <a:rPr lang="en-US" dirty="0">
                <a:latin typeface="Perpetua" panose="02020502060401020303" pitchFamily="18" charset="0"/>
              </a:rPr>
              <a:t>wait()</a:t>
            </a:r>
          </a:p>
          <a:p>
            <a:pPr algn="just"/>
            <a:r>
              <a:rPr lang="en-US" dirty="0">
                <a:latin typeface="Perpetua" panose="02020502060401020303" pitchFamily="18" charset="0"/>
              </a:rPr>
              <a:t>notify()</a:t>
            </a:r>
          </a:p>
          <a:p>
            <a:pPr algn="just"/>
            <a:r>
              <a:rPr lang="en-US" dirty="0" err="1">
                <a:latin typeface="Perpetua" panose="02020502060401020303" pitchFamily="18" charset="0"/>
              </a:rPr>
              <a:t>notifyAll</a:t>
            </a:r>
            <a:r>
              <a:rPr lang="en-US" dirty="0">
                <a:latin typeface="Perpetua" panose="02020502060401020303" pitchFamily="18" charset="0"/>
              </a:rPr>
              <a:t>()</a:t>
            </a:r>
          </a:p>
          <a:p>
            <a:pPr marL="0" indent="0" algn="just">
              <a:buNone/>
            </a:pP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1B41E263-BA5A-4D9B-9C24-20333FD6CD73}"/>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04632BCB-285D-4EE8-8B5E-12B5819238CC}"/>
              </a:ext>
            </a:extLst>
          </p:cNvPr>
          <p:cNvSpPr>
            <a:spLocks noGrp="1"/>
          </p:cNvSpPr>
          <p:nvPr>
            <p:ph type="sldNum" sz="quarter" idx="12"/>
          </p:nvPr>
        </p:nvSpPr>
        <p:spPr/>
        <p:txBody>
          <a:bodyPr/>
          <a:lstStyle/>
          <a:p>
            <a:fld id="{793898A2-4984-4649-A1D3-AF5BF365A1CE}" type="slidenum">
              <a:rPr lang="en-IN" smtClean="0"/>
              <a:t>41</a:t>
            </a:fld>
            <a:endParaRPr lang="en-IN"/>
          </a:p>
        </p:txBody>
      </p:sp>
    </p:spTree>
    <p:extLst>
      <p:ext uri="{BB962C8B-B14F-4D97-AF65-F5344CB8AC3E}">
        <p14:creationId xmlns:p14="http://schemas.microsoft.com/office/powerpoint/2010/main" val="618400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1C7D8-5139-4E77-AD21-5B09C650745C}"/>
              </a:ext>
            </a:extLst>
          </p:cNvPr>
          <p:cNvSpPr>
            <a:spLocks noGrp="1"/>
          </p:cNvSpPr>
          <p:nvPr>
            <p:ph idx="1"/>
          </p:nvPr>
        </p:nvSpPr>
        <p:spPr>
          <a:xfrm>
            <a:off x="320040" y="243840"/>
            <a:ext cx="11643360" cy="5933123"/>
          </a:xfrm>
        </p:spPr>
        <p:txBody>
          <a:bodyPr/>
          <a:lstStyle/>
          <a:p>
            <a:pPr marL="0" indent="0" algn="just">
              <a:buNone/>
            </a:pPr>
            <a:r>
              <a:rPr lang="en-US" b="1" dirty="0">
                <a:latin typeface="Perpetua" panose="02020502060401020303" pitchFamily="18" charset="0"/>
              </a:rPr>
              <a:t>wait() method</a:t>
            </a:r>
          </a:p>
          <a:p>
            <a:pPr marL="0" indent="0" algn="just">
              <a:buNone/>
            </a:pPr>
            <a:r>
              <a:rPr lang="en-US" dirty="0">
                <a:latin typeface="Perpetua" panose="02020502060401020303" pitchFamily="18" charset="0"/>
              </a:rPr>
              <a:t>Causes current thread to release the lock and wait until either another thread invokes the notify() method or the </a:t>
            </a:r>
            <a:r>
              <a:rPr lang="en-US" dirty="0" err="1">
                <a:latin typeface="Perpetua" panose="02020502060401020303" pitchFamily="18" charset="0"/>
              </a:rPr>
              <a:t>notifyAll</a:t>
            </a:r>
            <a:r>
              <a:rPr lang="en-US" dirty="0">
                <a:latin typeface="Perpetua" panose="02020502060401020303" pitchFamily="18" charset="0"/>
              </a:rPr>
              <a:t>() method for this object, or a specified amount of time has elapsed. The current thread must own this object's monitor, so it must be called from the synchronized method only otherwise it will throw exception.</a:t>
            </a:r>
          </a:p>
        </p:txBody>
      </p:sp>
      <p:sp>
        <p:nvSpPr>
          <p:cNvPr id="4" name="Footer Placeholder 3">
            <a:extLst>
              <a:ext uri="{FF2B5EF4-FFF2-40B4-BE49-F238E27FC236}">
                <a16:creationId xmlns:a16="http://schemas.microsoft.com/office/drawing/2014/main" id="{1B41E263-BA5A-4D9B-9C24-20333FD6CD73}"/>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04632BCB-285D-4EE8-8B5E-12B5819238CC}"/>
              </a:ext>
            </a:extLst>
          </p:cNvPr>
          <p:cNvSpPr>
            <a:spLocks noGrp="1"/>
          </p:cNvSpPr>
          <p:nvPr>
            <p:ph type="sldNum" sz="quarter" idx="12"/>
          </p:nvPr>
        </p:nvSpPr>
        <p:spPr/>
        <p:txBody>
          <a:bodyPr/>
          <a:lstStyle/>
          <a:p>
            <a:fld id="{793898A2-4984-4649-A1D3-AF5BF365A1CE}" type="slidenum">
              <a:rPr lang="en-IN" smtClean="0"/>
              <a:t>42</a:t>
            </a:fld>
            <a:endParaRPr lang="en-IN"/>
          </a:p>
        </p:txBody>
      </p:sp>
      <p:pic>
        <p:nvPicPr>
          <p:cNvPr id="2" name="Picture 1">
            <a:extLst>
              <a:ext uri="{FF2B5EF4-FFF2-40B4-BE49-F238E27FC236}">
                <a16:creationId xmlns:a16="http://schemas.microsoft.com/office/drawing/2014/main" id="{E6CF288D-BD91-4A64-915F-E025F4BFA9A5}"/>
              </a:ext>
            </a:extLst>
          </p:cNvPr>
          <p:cNvPicPr>
            <a:picLocks noChangeAspect="1"/>
          </p:cNvPicPr>
          <p:nvPr/>
        </p:nvPicPr>
        <p:blipFill>
          <a:blip r:embed="rId2"/>
          <a:stretch>
            <a:fillRect/>
          </a:stretch>
        </p:blipFill>
        <p:spPr>
          <a:xfrm>
            <a:off x="320040" y="2524600"/>
            <a:ext cx="11686948" cy="1910239"/>
          </a:xfrm>
          <a:prstGeom prst="rect">
            <a:avLst/>
          </a:prstGeom>
        </p:spPr>
      </p:pic>
    </p:spTree>
    <p:extLst>
      <p:ext uri="{BB962C8B-B14F-4D97-AF65-F5344CB8AC3E}">
        <p14:creationId xmlns:p14="http://schemas.microsoft.com/office/powerpoint/2010/main" val="16671533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36F71-2324-4600-A971-C659B57CA143}"/>
              </a:ext>
            </a:extLst>
          </p:cNvPr>
          <p:cNvSpPr>
            <a:spLocks noGrp="1"/>
          </p:cNvSpPr>
          <p:nvPr>
            <p:ph idx="1"/>
          </p:nvPr>
        </p:nvSpPr>
        <p:spPr>
          <a:xfrm>
            <a:off x="304800" y="259080"/>
            <a:ext cx="11628120" cy="5917883"/>
          </a:xfrm>
        </p:spPr>
        <p:txBody>
          <a:bodyPr/>
          <a:lstStyle/>
          <a:p>
            <a:pPr marL="0" indent="0" algn="just">
              <a:buNone/>
            </a:pPr>
            <a:r>
              <a:rPr lang="en-IN" b="1" dirty="0">
                <a:latin typeface="Perpetua" panose="02020502060401020303" pitchFamily="18" charset="0"/>
              </a:rPr>
              <a:t>notify() method</a:t>
            </a:r>
          </a:p>
          <a:p>
            <a:pPr marL="0" indent="0" algn="just">
              <a:buNone/>
            </a:pPr>
            <a:r>
              <a:rPr lang="en-US" dirty="0">
                <a:latin typeface="Perpetua" panose="02020502060401020303" pitchFamily="18" charset="0"/>
              </a:rPr>
              <a:t>Wakes up a single thread that is waiting on this object's monitor. If any threads are waiting on this object, one of them is chosen to be awakened. The choice is arbitrary and occurs at the discretion of the implementation. Syntax:</a:t>
            </a:r>
          </a:p>
          <a:p>
            <a:pPr marL="0" indent="0" algn="just">
              <a:buNone/>
            </a:pPr>
            <a:r>
              <a:rPr lang="en-IN" dirty="0">
                <a:latin typeface="Perpetua" panose="02020502060401020303" pitchFamily="18" charset="0"/>
              </a:rPr>
              <a:t>public final void notify()</a:t>
            </a:r>
          </a:p>
          <a:p>
            <a:pPr marL="0" indent="0" algn="just">
              <a:buNone/>
            </a:pPr>
            <a:endParaRPr lang="en-IN" dirty="0">
              <a:latin typeface="Perpetua" panose="02020502060401020303" pitchFamily="18" charset="0"/>
            </a:endParaRPr>
          </a:p>
          <a:p>
            <a:pPr marL="0" indent="0" algn="just">
              <a:buNone/>
            </a:pPr>
            <a:r>
              <a:rPr lang="en-IN" b="1" dirty="0" err="1">
                <a:latin typeface="Perpetua" panose="02020502060401020303" pitchFamily="18" charset="0"/>
              </a:rPr>
              <a:t>notifyAll</a:t>
            </a:r>
            <a:r>
              <a:rPr lang="en-IN" b="1" dirty="0">
                <a:latin typeface="Perpetua" panose="02020502060401020303" pitchFamily="18" charset="0"/>
              </a:rPr>
              <a:t>() method</a:t>
            </a:r>
          </a:p>
          <a:p>
            <a:pPr marL="0" indent="0" algn="just">
              <a:buNone/>
            </a:pPr>
            <a:r>
              <a:rPr lang="en-US" dirty="0">
                <a:latin typeface="Perpetua" panose="02020502060401020303" pitchFamily="18" charset="0"/>
              </a:rPr>
              <a:t>Wakes up all threads that are waiting on this object's monitor. Syntax:</a:t>
            </a:r>
          </a:p>
          <a:p>
            <a:pPr marL="0" indent="0" algn="just">
              <a:buNone/>
            </a:pPr>
            <a:r>
              <a:rPr lang="en-IN" dirty="0">
                <a:latin typeface="Perpetua" panose="02020502060401020303" pitchFamily="18" charset="0"/>
              </a:rPr>
              <a:t>public final void </a:t>
            </a:r>
            <a:r>
              <a:rPr lang="en-IN" dirty="0" err="1">
                <a:latin typeface="Perpetua" panose="02020502060401020303" pitchFamily="18" charset="0"/>
              </a:rPr>
              <a:t>notifyAll</a:t>
            </a:r>
            <a:r>
              <a:rPr lang="en-IN" dirty="0">
                <a:latin typeface="Perpetua" panose="02020502060401020303" pitchFamily="18" charset="0"/>
              </a:rPr>
              <a:t>()</a:t>
            </a:r>
          </a:p>
        </p:txBody>
      </p:sp>
      <p:sp>
        <p:nvSpPr>
          <p:cNvPr id="4" name="Footer Placeholder 3">
            <a:extLst>
              <a:ext uri="{FF2B5EF4-FFF2-40B4-BE49-F238E27FC236}">
                <a16:creationId xmlns:a16="http://schemas.microsoft.com/office/drawing/2014/main" id="{73C83051-5A5D-40FC-A06E-D3793D3D9AAE}"/>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7670CE4A-D2E2-4966-A7CC-C93757636040}"/>
              </a:ext>
            </a:extLst>
          </p:cNvPr>
          <p:cNvSpPr>
            <a:spLocks noGrp="1"/>
          </p:cNvSpPr>
          <p:nvPr>
            <p:ph type="sldNum" sz="quarter" idx="12"/>
          </p:nvPr>
        </p:nvSpPr>
        <p:spPr/>
        <p:txBody>
          <a:bodyPr/>
          <a:lstStyle/>
          <a:p>
            <a:fld id="{793898A2-4984-4649-A1D3-AF5BF365A1CE}" type="slidenum">
              <a:rPr lang="en-IN" smtClean="0"/>
              <a:t>43</a:t>
            </a:fld>
            <a:endParaRPr lang="en-IN"/>
          </a:p>
        </p:txBody>
      </p:sp>
    </p:spTree>
    <p:extLst>
      <p:ext uri="{BB962C8B-B14F-4D97-AF65-F5344CB8AC3E}">
        <p14:creationId xmlns:p14="http://schemas.microsoft.com/office/powerpoint/2010/main" val="28473730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36F71-2324-4600-A971-C659B57CA143}"/>
              </a:ext>
            </a:extLst>
          </p:cNvPr>
          <p:cNvSpPr>
            <a:spLocks noGrp="1"/>
          </p:cNvSpPr>
          <p:nvPr>
            <p:ph idx="1"/>
          </p:nvPr>
        </p:nvSpPr>
        <p:spPr>
          <a:xfrm>
            <a:off x="304800" y="259080"/>
            <a:ext cx="11628120" cy="5917883"/>
          </a:xfrm>
        </p:spPr>
        <p:txBody>
          <a:bodyPr/>
          <a:lstStyle/>
          <a:p>
            <a:pPr marL="514350" indent="-514350" algn="just">
              <a:buFont typeface="+mj-lt"/>
              <a:buAutoNum type="arabicPeriod"/>
            </a:pPr>
            <a:r>
              <a:rPr lang="en-US" dirty="0">
                <a:latin typeface="Perpetua" panose="02020502060401020303" pitchFamily="18" charset="0"/>
              </a:rPr>
              <a:t>Threads enter to acquire lock.</a:t>
            </a:r>
          </a:p>
          <a:p>
            <a:pPr marL="514350" indent="-514350" algn="just">
              <a:buFont typeface="+mj-lt"/>
              <a:buAutoNum type="arabicPeriod"/>
            </a:pPr>
            <a:r>
              <a:rPr lang="en-US" dirty="0">
                <a:latin typeface="Perpetua" panose="02020502060401020303" pitchFamily="18" charset="0"/>
              </a:rPr>
              <a:t>Lock is acquired by one thread.</a:t>
            </a:r>
          </a:p>
          <a:p>
            <a:pPr marL="514350" indent="-514350" algn="just">
              <a:buFont typeface="+mj-lt"/>
              <a:buAutoNum type="arabicPeriod"/>
            </a:pPr>
            <a:r>
              <a:rPr lang="en-US" dirty="0">
                <a:latin typeface="Perpetua" panose="02020502060401020303" pitchFamily="18" charset="0"/>
              </a:rPr>
              <a:t>Now thread goes to waiting state if you call wait() method on the object. Otherwise, it releases the lock and exits.</a:t>
            </a:r>
          </a:p>
          <a:p>
            <a:pPr marL="514350" indent="-514350" algn="just">
              <a:buFont typeface="+mj-lt"/>
              <a:buAutoNum type="arabicPeriod"/>
            </a:pPr>
            <a:r>
              <a:rPr lang="en-US" dirty="0">
                <a:latin typeface="Perpetua" panose="02020502060401020303" pitchFamily="18" charset="0"/>
              </a:rPr>
              <a:t>If you call notify() or </a:t>
            </a:r>
            <a:r>
              <a:rPr lang="en-US" dirty="0" err="1">
                <a:latin typeface="Perpetua" panose="02020502060401020303" pitchFamily="18" charset="0"/>
              </a:rPr>
              <a:t>notifyAll</a:t>
            </a:r>
            <a:r>
              <a:rPr lang="en-US" dirty="0">
                <a:latin typeface="Perpetua" panose="02020502060401020303" pitchFamily="18" charset="0"/>
              </a:rPr>
              <a:t>() method, thread moves to the notified state (runnable state).</a:t>
            </a:r>
          </a:p>
          <a:p>
            <a:pPr marL="514350" indent="-514350" algn="just">
              <a:buFont typeface="+mj-lt"/>
              <a:buAutoNum type="arabicPeriod"/>
            </a:pPr>
            <a:r>
              <a:rPr lang="en-US" dirty="0">
                <a:latin typeface="Perpetua" panose="02020502060401020303" pitchFamily="18" charset="0"/>
              </a:rPr>
              <a:t>Now thread is available to acquire lock.</a:t>
            </a:r>
          </a:p>
          <a:p>
            <a:pPr marL="514350" indent="-514350" algn="just">
              <a:buFont typeface="+mj-lt"/>
              <a:buAutoNum type="arabicPeriod"/>
            </a:pPr>
            <a:r>
              <a:rPr lang="en-US" dirty="0">
                <a:latin typeface="Perpetua" panose="02020502060401020303" pitchFamily="18" charset="0"/>
              </a:rPr>
              <a:t>After completion of the task, thread releases the lock and exits the monitor state of the object.</a:t>
            </a:r>
          </a:p>
        </p:txBody>
      </p:sp>
      <p:sp>
        <p:nvSpPr>
          <p:cNvPr id="4" name="Footer Placeholder 3">
            <a:extLst>
              <a:ext uri="{FF2B5EF4-FFF2-40B4-BE49-F238E27FC236}">
                <a16:creationId xmlns:a16="http://schemas.microsoft.com/office/drawing/2014/main" id="{73C83051-5A5D-40FC-A06E-D3793D3D9AAE}"/>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7670CE4A-D2E2-4966-A7CC-C93757636040}"/>
              </a:ext>
            </a:extLst>
          </p:cNvPr>
          <p:cNvSpPr>
            <a:spLocks noGrp="1"/>
          </p:cNvSpPr>
          <p:nvPr>
            <p:ph type="sldNum" sz="quarter" idx="12"/>
          </p:nvPr>
        </p:nvSpPr>
        <p:spPr/>
        <p:txBody>
          <a:bodyPr/>
          <a:lstStyle/>
          <a:p>
            <a:fld id="{793898A2-4984-4649-A1D3-AF5BF365A1CE}" type="slidenum">
              <a:rPr lang="en-IN" smtClean="0"/>
              <a:t>44</a:t>
            </a:fld>
            <a:endParaRPr lang="en-IN"/>
          </a:p>
        </p:txBody>
      </p:sp>
    </p:spTree>
    <p:extLst>
      <p:ext uri="{BB962C8B-B14F-4D97-AF65-F5344CB8AC3E}">
        <p14:creationId xmlns:p14="http://schemas.microsoft.com/office/powerpoint/2010/main" val="32207722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F78FE-E138-44E2-BF92-56A3B8DD4CDB}"/>
              </a:ext>
            </a:extLst>
          </p:cNvPr>
          <p:cNvSpPr>
            <a:spLocks noGrp="1"/>
          </p:cNvSpPr>
          <p:nvPr>
            <p:ph idx="1"/>
          </p:nvPr>
        </p:nvSpPr>
        <p:spPr>
          <a:xfrm>
            <a:off x="274320" y="259080"/>
            <a:ext cx="11079480" cy="5917883"/>
          </a:xfrm>
        </p:spPr>
        <p:txBody>
          <a:bodyPr>
            <a:noAutofit/>
          </a:bodyPr>
          <a:lstStyle/>
          <a:p>
            <a:pPr marL="0" lvl="0" indent="0">
              <a:spcBef>
                <a:spcPts val="0"/>
              </a:spcBef>
              <a:buNone/>
            </a:pPr>
            <a:r>
              <a:rPr lang="en-IN" b="1" dirty="0">
                <a:latin typeface="Perpetua" panose="02020502060401020303" pitchFamily="18" charset="0"/>
              </a:rPr>
              <a:t>class</a:t>
            </a:r>
            <a:r>
              <a:rPr lang="en-IN" dirty="0">
                <a:latin typeface="Perpetua" panose="02020502060401020303" pitchFamily="18" charset="0"/>
              </a:rPr>
              <a:t> Customer</a:t>
            </a:r>
          </a:p>
          <a:p>
            <a:pPr marL="0" lvl="0" indent="0">
              <a:spcBef>
                <a:spcPts val="0"/>
              </a:spcBef>
              <a:buNone/>
            </a:pPr>
            <a:r>
              <a:rPr lang="en-IN" dirty="0">
                <a:latin typeface="Perpetua" panose="02020502060401020303" pitchFamily="18" charset="0"/>
              </a:rPr>
              <a:t>{  </a:t>
            </a:r>
          </a:p>
          <a:p>
            <a:pPr marL="0" lvl="0" indent="0">
              <a:spcBef>
                <a:spcPts val="0"/>
              </a:spcBef>
              <a:buNone/>
            </a:pPr>
            <a:r>
              <a:rPr lang="en-IN" b="1" dirty="0">
                <a:latin typeface="Perpetua" panose="02020502060401020303" pitchFamily="18" charset="0"/>
              </a:rPr>
              <a:t>	int</a:t>
            </a:r>
            <a:r>
              <a:rPr lang="en-IN" dirty="0">
                <a:latin typeface="Perpetua" panose="02020502060401020303" pitchFamily="18" charset="0"/>
              </a:rPr>
              <a:t> amount=10000;  </a:t>
            </a:r>
          </a:p>
          <a:p>
            <a:pPr marL="0" lvl="0" indent="0">
              <a:spcBef>
                <a:spcPts val="0"/>
              </a:spcBef>
              <a:buNone/>
            </a:pPr>
            <a:r>
              <a:rPr lang="en-IN" dirty="0">
                <a:latin typeface="Perpetua" panose="02020502060401020303" pitchFamily="18" charset="0"/>
              </a:rPr>
              <a:t>  	</a:t>
            </a:r>
            <a:r>
              <a:rPr lang="en-IN" b="1" dirty="0">
                <a:latin typeface="Perpetua" panose="02020502060401020303" pitchFamily="18" charset="0"/>
              </a:rPr>
              <a:t>synchronized</a:t>
            </a:r>
            <a:r>
              <a:rPr lang="en-IN" dirty="0">
                <a:latin typeface="Perpetua" panose="02020502060401020303" pitchFamily="18" charset="0"/>
              </a:rPr>
              <a:t> </a:t>
            </a:r>
            <a:r>
              <a:rPr lang="en-IN" b="1" dirty="0">
                <a:latin typeface="Perpetua" panose="02020502060401020303" pitchFamily="18" charset="0"/>
              </a:rPr>
              <a:t>void</a:t>
            </a:r>
            <a:r>
              <a:rPr lang="en-IN" dirty="0">
                <a:latin typeface="Perpetua" panose="02020502060401020303" pitchFamily="18" charset="0"/>
              </a:rPr>
              <a:t> withdraw(</a:t>
            </a:r>
            <a:r>
              <a:rPr lang="en-IN" b="1" dirty="0">
                <a:latin typeface="Perpetua" panose="02020502060401020303" pitchFamily="18" charset="0"/>
              </a:rPr>
              <a:t>int</a:t>
            </a:r>
            <a:r>
              <a:rPr lang="en-IN" dirty="0">
                <a:latin typeface="Perpetua" panose="02020502060401020303" pitchFamily="18" charset="0"/>
              </a:rPr>
              <a:t> amount)</a:t>
            </a:r>
          </a:p>
          <a:p>
            <a:pPr marL="0" lvl="0" indent="0">
              <a:spcBef>
                <a:spcPts val="0"/>
              </a:spcBef>
              <a:buNone/>
            </a:pPr>
            <a:r>
              <a:rPr lang="en-IN" dirty="0">
                <a:latin typeface="Perpetua" panose="02020502060401020303" pitchFamily="18" charset="0"/>
              </a:rPr>
              <a:t>	{  </a:t>
            </a:r>
          </a:p>
          <a:p>
            <a:pPr marL="0" lvl="0" indent="0">
              <a:spcBef>
                <a:spcPts val="0"/>
              </a:spcBef>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("going to withdraw...");  </a:t>
            </a:r>
          </a:p>
          <a:p>
            <a:pPr marL="0" lvl="0" indent="0">
              <a:spcBef>
                <a:spcPts val="0"/>
              </a:spcBef>
              <a:buNone/>
            </a:pPr>
            <a:r>
              <a:rPr lang="en-IN" dirty="0">
                <a:latin typeface="Perpetua" panose="02020502060401020303" pitchFamily="18" charset="0"/>
              </a:rPr>
              <a:t>  		</a:t>
            </a:r>
            <a:r>
              <a:rPr lang="en-IN" b="1" dirty="0">
                <a:latin typeface="Perpetua" panose="02020502060401020303" pitchFamily="18" charset="0"/>
              </a:rPr>
              <a:t>if</a:t>
            </a:r>
            <a:r>
              <a:rPr lang="en-IN" dirty="0">
                <a:latin typeface="Perpetua" panose="02020502060401020303" pitchFamily="18" charset="0"/>
              </a:rPr>
              <a:t>(</a:t>
            </a:r>
            <a:r>
              <a:rPr lang="en-IN" b="1" dirty="0" err="1">
                <a:latin typeface="Perpetua" panose="02020502060401020303" pitchFamily="18" charset="0"/>
              </a:rPr>
              <a:t>this</a:t>
            </a:r>
            <a:r>
              <a:rPr lang="en-IN" dirty="0" err="1">
                <a:latin typeface="Perpetua" panose="02020502060401020303" pitchFamily="18" charset="0"/>
              </a:rPr>
              <a:t>.amount</a:t>
            </a:r>
            <a:r>
              <a:rPr lang="en-IN" dirty="0">
                <a:latin typeface="Perpetua" panose="02020502060401020303" pitchFamily="18" charset="0"/>
              </a:rPr>
              <a:t>&lt;amount)</a:t>
            </a:r>
          </a:p>
          <a:p>
            <a:pPr marL="0" lvl="0" indent="0">
              <a:spcBef>
                <a:spcPts val="0"/>
              </a:spcBef>
              <a:buNone/>
            </a:pPr>
            <a:r>
              <a:rPr lang="en-IN" dirty="0">
                <a:latin typeface="Perpetua" panose="02020502060401020303" pitchFamily="18" charset="0"/>
              </a:rPr>
              <a:t>		{ </a:t>
            </a:r>
          </a:p>
          <a:p>
            <a:pPr marL="0" lvl="0" indent="0">
              <a:spcBef>
                <a:spcPts val="0"/>
              </a:spcBef>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("Less balance; waiting for deposit...");  </a:t>
            </a:r>
          </a:p>
          <a:p>
            <a:pPr marL="0" lvl="0" indent="0">
              <a:spcBef>
                <a:spcPts val="0"/>
              </a:spcBef>
              <a:buNone/>
            </a:pPr>
            <a:r>
              <a:rPr lang="en-IN" b="1" dirty="0">
                <a:latin typeface="Perpetua" panose="02020502060401020303" pitchFamily="18" charset="0"/>
              </a:rPr>
              <a:t>			try</a:t>
            </a:r>
            <a:r>
              <a:rPr lang="en-IN" dirty="0">
                <a:latin typeface="Perpetua" panose="02020502060401020303" pitchFamily="18" charset="0"/>
              </a:rPr>
              <a:t>{wait();}</a:t>
            </a:r>
          </a:p>
          <a:p>
            <a:pPr marL="0" lvl="0" indent="0">
              <a:spcBef>
                <a:spcPts val="0"/>
              </a:spcBef>
              <a:buNone/>
            </a:pPr>
            <a:r>
              <a:rPr lang="en-IN" b="1" dirty="0">
                <a:latin typeface="Perpetua" panose="02020502060401020303" pitchFamily="18" charset="0"/>
              </a:rPr>
              <a:t>			catch</a:t>
            </a:r>
            <a:r>
              <a:rPr lang="en-IN" dirty="0">
                <a:latin typeface="Perpetua" panose="02020502060401020303" pitchFamily="18" charset="0"/>
              </a:rPr>
              <a:t>(Exception e){}  </a:t>
            </a:r>
          </a:p>
          <a:p>
            <a:pPr marL="0" lvl="0" indent="0">
              <a:spcBef>
                <a:spcPts val="0"/>
              </a:spcBef>
              <a:buNone/>
            </a:pPr>
            <a:r>
              <a:rPr lang="en-IN" dirty="0">
                <a:latin typeface="Perpetua" panose="02020502060401020303" pitchFamily="18" charset="0"/>
              </a:rPr>
              <a:t>		}  </a:t>
            </a:r>
          </a:p>
          <a:p>
            <a:pPr marL="0" lvl="0" indent="0">
              <a:spcBef>
                <a:spcPts val="0"/>
              </a:spcBef>
              <a:buNone/>
            </a:pPr>
            <a:r>
              <a:rPr lang="en-IN" b="1" dirty="0">
                <a:latin typeface="Perpetua" panose="02020502060401020303" pitchFamily="18" charset="0"/>
              </a:rPr>
              <a:t>		</a:t>
            </a:r>
            <a:r>
              <a:rPr lang="en-IN" b="1" dirty="0" err="1">
                <a:latin typeface="Perpetua" panose="02020502060401020303" pitchFamily="18" charset="0"/>
              </a:rPr>
              <a:t>this</a:t>
            </a:r>
            <a:r>
              <a:rPr lang="en-IN" dirty="0" err="1">
                <a:latin typeface="Perpetua" panose="02020502060401020303" pitchFamily="18" charset="0"/>
              </a:rPr>
              <a:t>.amount</a:t>
            </a:r>
            <a:r>
              <a:rPr lang="en-IN" dirty="0">
                <a:latin typeface="Perpetua" panose="02020502060401020303" pitchFamily="18" charset="0"/>
              </a:rPr>
              <a:t>-=amount;  </a:t>
            </a:r>
          </a:p>
          <a:p>
            <a:pPr marL="0" lvl="0" indent="0">
              <a:spcBef>
                <a:spcPts val="0"/>
              </a:spcBef>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("withdraw completed...");  </a:t>
            </a:r>
          </a:p>
          <a:p>
            <a:pPr marL="0" lvl="0" indent="0">
              <a:spcBef>
                <a:spcPts val="0"/>
              </a:spcBef>
              <a:buNone/>
            </a:pPr>
            <a:r>
              <a:rPr lang="en-IN" dirty="0">
                <a:latin typeface="Perpetua" panose="02020502060401020303" pitchFamily="18" charset="0"/>
              </a:rPr>
              <a:t>	}  </a:t>
            </a:r>
          </a:p>
          <a:p>
            <a:pPr marL="0" indent="0">
              <a:spcBef>
                <a:spcPts val="0"/>
              </a:spcBef>
              <a:buNone/>
            </a:pPr>
            <a:r>
              <a:rPr lang="en-IN" dirty="0">
                <a:latin typeface="Perpetua" panose="02020502060401020303" pitchFamily="18" charset="0"/>
              </a:rPr>
              <a:t> </a:t>
            </a:r>
          </a:p>
          <a:p>
            <a:pPr marL="0" indent="0">
              <a:spcBef>
                <a:spcPts val="0"/>
              </a:spcBef>
              <a:buNone/>
            </a:pP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EFC36314-8FA8-4E8B-A28D-7B59504F4956}"/>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90D5025A-BF95-4FA3-8A2E-8043B5CD0A22}"/>
              </a:ext>
            </a:extLst>
          </p:cNvPr>
          <p:cNvSpPr>
            <a:spLocks noGrp="1"/>
          </p:cNvSpPr>
          <p:nvPr>
            <p:ph type="sldNum" sz="quarter" idx="12"/>
          </p:nvPr>
        </p:nvSpPr>
        <p:spPr/>
        <p:txBody>
          <a:bodyPr/>
          <a:lstStyle/>
          <a:p>
            <a:fld id="{793898A2-4984-4649-A1D3-AF5BF365A1CE}" type="slidenum">
              <a:rPr lang="en-IN" smtClean="0"/>
              <a:t>45</a:t>
            </a:fld>
            <a:endParaRPr lang="en-IN"/>
          </a:p>
        </p:txBody>
      </p:sp>
    </p:spTree>
    <p:extLst>
      <p:ext uri="{BB962C8B-B14F-4D97-AF65-F5344CB8AC3E}">
        <p14:creationId xmlns:p14="http://schemas.microsoft.com/office/powerpoint/2010/main" val="28195482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F78FE-E138-44E2-BF92-56A3B8DD4CDB}"/>
              </a:ext>
            </a:extLst>
          </p:cNvPr>
          <p:cNvSpPr>
            <a:spLocks noGrp="1"/>
          </p:cNvSpPr>
          <p:nvPr>
            <p:ph idx="1"/>
          </p:nvPr>
        </p:nvSpPr>
        <p:spPr>
          <a:xfrm>
            <a:off x="274320" y="259080"/>
            <a:ext cx="11079480" cy="5917883"/>
          </a:xfrm>
        </p:spPr>
        <p:txBody>
          <a:bodyPr>
            <a:noAutofit/>
          </a:bodyPr>
          <a:lstStyle/>
          <a:p>
            <a:pPr marL="0" lvl="0" indent="0">
              <a:buNone/>
            </a:pPr>
            <a:r>
              <a:rPr lang="en-IN" b="1" dirty="0">
                <a:latin typeface="Perpetua" panose="02020502060401020303" pitchFamily="18" charset="0"/>
              </a:rPr>
              <a:t>	synchronized</a:t>
            </a:r>
            <a:r>
              <a:rPr lang="en-IN" dirty="0">
                <a:latin typeface="Perpetua" panose="02020502060401020303" pitchFamily="18" charset="0"/>
              </a:rPr>
              <a:t> </a:t>
            </a:r>
            <a:r>
              <a:rPr lang="en-IN" b="1" dirty="0">
                <a:latin typeface="Perpetua" panose="02020502060401020303" pitchFamily="18" charset="0"/>
              </a:rPr>
              <a:t>void</a:t>
            </a:r>
            <a:r>
              <a:rPr lang="en-IN" dirty="0">
                <a:latin typeface="Perpetua" panose="02020502060401020303" pitchFamily="18" charset="0"/>
              </a:rPr>
              <a:t> deposit(</a:t>
            </a:r>
            <a:r>
              <a:rPr lang="en-IN" b="1" dirty="0">
                <a:latin typeface="Perpetua" panose="02020502060401020303" pitchFamily="18" charset="0"/>
              </a:rPr>
              <a:t>int</a:t>
            </a:r>
            <a:r>
              <a:rPr lang="en-IN" dirty="0">
                <a:latin typeface="Perpetua" panose="02020502060401020303" pitchFamily="18" charset="0"/>
              </a:rPr>
              <a:t> amount)</a:t>
            </a:r>
          </a:p>
          <a:p>
            <a:pPr marL="0" lvl="0" indent="0">
              <a:buNone/>
            </a:pPr>
            <a:r>
              <a:rPr lang="en-IN" dirty="0">
                <a:latin typeface="Perpetua" panose="02020502060401020303" pitchFamily="18" charset="0"/>
              </a:rPr>
              <a:t>	{  </a:t>
            </a:r>
          </a:p>
          <a:p>
            <a:pPr marL="0" lvl="0" indent="0">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("going to deposit...");  </a:t>
            </a:r>
          </a:p>
          <a:p>
            <a:pPr marL="0" lvl="0" indent="0">
              <a:buNone/>
            </a:pPr>
            <a:r>
              <a:rPr lang="en-IN" b="1" dirty="0">
                <a:latin typeface="Perpetua" panose="02020502060401020303" pitchFamily="18" charset="0"/>
              </a:rPr>
              <a:t>		</a:t>
            </a:r>
            <a:r>
              <a:rPr lang="en-IN" b="1" dirty="0" err="1">
                <a:latin typeface="Perpetua" panose="02020502060401020303" pitchFamily="18" charset="0"/>
              </a:rPr>
              <a:t>this</a:t>
            </a:r>
            <a:r>
              <a:rPr lang="en-IN" dirty="0" err="1">
                <a:latin typeface="Perpetua" panose="02020502060401020303" pitchFamily="18" charset="0"/>
              </a:rPr>
              <a:t>.amount</a:t>
            </a:r>
            <a:r>
              <a:rPr lang="en-IN" dirty="0">
                <a:latin typeface="Perpetua" panose="02020502060401020303" pitchFamily="18" charset="0"/>
              </a:rPr>
              <a:t>+=amount;  </a:t>
            </a:r>
          </a:p>
          <a:p>
            <a:pPr marL="0" lvl="0" indent="0">
              <a:buNone/>
            </a:pPr>
            <a:r>
              <a:rPr lang="en-IN" dirty="0">
                <a:latin typeface="Perpetua" panose="02020502060401020303" pitchFamily="18" charset="0"/>
              </a:rPr>
              <a:t>		</a:t>
            </a:r>
            <a:r>
              <a:rPr lang="en-IN" dirty="0" err="1">
                <a:latin typeface="Perpetua" panose="02020502060401020303" pitchFamily="18" charset="0"/>
              </a:rPr>
              <a:t>System.out.println</a:t>
            </a:r>
            <a:r>
              <a:rPr lang="en-IN" dirty="0">
                <a:latin typeface="Perpetua" panose="02020502060401020303" pitchFamily="18" charset="0"/>
              </a:rPr>
              <a:t>("deposit completed... ");  </a:t>
            </a:r>
          </a:p>
          <a:p>
            <a:pPr marL="0" lvl="0" indent="0">
              <a:buNone/>
            </a:pPr>
            <a:r>
              <a:rPr lang="en-IN" dirty="0">
                <a:latin typeface="Perpetua" panose="02020502060401020303" pitchFamily="18" charset="0"/>
              </a:rPr>
              <a:t>		notify();  </a:t>
            </a:r>
          </a:p>
          <a:p>
            <a:pPr marL="0" lvl="0" indent="0">
              <a:buNone/>
            </a:pPr>
            <a:r>
              <a:rPr lang="en-IN" dirty="0">
                <a:latin typeface="Perpetua" panose="02020502060401020303" pitchFamily="18" charset="0"/>
              </a:rPr>
              <a:t>	}  </a:t>
            </a:r>
          </a:p>
          <a:p>
            <a:pPr marL="0" lvl="0" indent="0">
              <a:buNone/>
            </a:pPr>
            <a:r>
              <a:rPr lang="en-IN" dirty="0">
                <a:latin typeface="Perpetua" panose="02020502060401020303" pitchFamily="18" charset="0"/>
              </a:rPr>
              <a:t>}  </a:t>
            </a:r>
          </a:p>
          <a:p>
            <a:pPr marL="0" indent="0">
              <a:buNone/>
            </a:pPr>
            <a:r>
              <a:rPr lang="en-IN" dirty="0">
                <a:latin typeface="Perpetua" panose="02020502060401020303" pitchFamily="18" charset="0"/>
              </a:rPr>
              <a:t> </a:t>
            </a:r>
          </a:p>
        </p:txBody>
      </p:sp>
      <p:sp>
        <p:nvSpPr>
          <p:cNvPr id="4" name="Footer Placeholder 3">
            <a:extLst>
              <a:ext uri="{FF2B5EF4-FFF2-40B4-BE49-F238E27FC236}">
                <a16:creationId xmlns:a16="http://schemas.microsoft.com/office/drawing/2014/main" id="{EFC36314-8FA8-4E8B-A28D-7B59504F4956}"/>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90D5025A-BF95-4FA3-8A2E-8043B5CD0A22}"/>
              </a:ext>
            </a:extLst>
          </p:cNvPr>
          <p:cNvSpPr>
            <a:spLocks noGrp="1"/>
          </p:cNvSpPr>
          <p:nvPr>
            <p:ph type="sldNum" sz="quarter" idx="12"/>
          </p:nvPr>
        </p:nvSpPr>
        <p:spPr/>
        <p:txBody>
          <a:bodyPr/>
          <a:lstStyle/>
          <a:p>
            <a:fld id="{793898A2-4984-4649-A1D3-AF5BF365A1CE}" type="slidenum">
              <a:rPr lang="en-IN" smtClean="0"/>
              <a:t>46</a:t>
            </a:fld>
            <a:endParaRPr lang="en-IN"/>
          </a:p>
        </p:txBody>
      </p:sp>
    </p:spTree>
    <p:extLst>
      <p:ext uri="{BB962C8B-B14F-4D97-AF65-F5344CB8AC3E}">
        <p14:creationId xmlns:p14="http://schemas.microsoft.com/office/powerpoint/2010/main" val="1779990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F78FE-E138-44E2-BF92-56A3B8DD4CDB}"/>
              </a:ext>
            </a:extLst>
          </p:cNvPr>
          <p:cNvSpPr>
            <a:spLocks noGrp="1"/>
          </p:cNvSpPr>
          <p:nvPr>
            <p:ph idx="1"/>
          </p:nvPr>
        </p:nvSpPr>
        <p:spPr>
          <a:xfrm>
            <a:off x="274320" y="121920"/>
            <a:ext cx="11079480" cy="5917883"/>
          </a:xfrm>
        </p:spPr>
        <p:txBody>
          <a:bodyPr>
            <a:noAutofit/>
          </a:bodyPr>
          <a:lstStyle/>
          <a:p>
            <a:pPr marL="0" lvl="0" indent="0">
              <a:spcBef>
                <a:spcPts val="0"/>
              </a:spcBef>
              <a:buNone/>
            </a:pPr>
            <a:r>
              <a:rPr lang="en-IN" sz="2300" b="1" dirty="0">
                <a:latin typeface="Perpetua" panose="02020502060401020303" pitchFamily="18" charset="0"/>
              </a:rPr>
              <a:t>class</a:t>
            </a:r>
            <a:r>
              <a:rPr lang="en-IN" sz="2300" dirty="0">
                <a:latin typeface="Perpetua" panose="02020502060401020303" pitchFamily="18" charset="0"/>
              </a:rPr>
              <a:t> Test</a:t>
            </a:r>
          </a:p>
          <a:p>
            <a:pPr marL="0" lvl="0" indent="0">
              <a:spcBef>
                <a:spcPts val="0"/>
              </a:spcBef>
              <a:buNone/>
            </a:pPr>
            <a:r>
              <a:rPr lang="en-IN" sz="2300" dirty="0">
                <a:latin typeface="Perpetua" panose="02020502060401020303" pitchFamily="18" charset="0"/>
              </a:rPr>
              <a:t>{  </a:t>
            </a:r>
          </a:p>
          <a:p>
            <a:pPr marL="0" lvl="0" indent="0">
              <a:spcBef>
                <a:spcPts val="0"/>
              </a:spcBef>
              <a:buNone/>
            </a:pPr>
            <a:r>
              <a:rPr lang="en-IN" sz="2300" b="1" dirty="0">
                <a:latin typeface="Perpetua" panose="02020502060401020303" pitchFamily="18" charset="0"/>
              </a:rPr>
              <a:t>	public</a:t>
            </a:r>
            <a:r>
              <a:rPr lang="en-IN" sz="2300" dirty="0">
                <a:latin typeface="Perpetua" panose="02020502060401020303" pitchFamily="18" charset="0"/>
              </a:rPr>
              <a:t> </a:t>
            </a:r>
            <a:r>
              <a:rPr lang="en-IN" sz="2300" b="1" dirty="0">
                <a:latin typeface="Perpetua" panose="02020502060401020303" pitchFamily="18" charset="0"/>
              </a:rPr>
              <a:t>static</a:t>
            </a:r>
            <a:r>
              <a:rPr lang="en-IN" sz="2300" dirty="0">
                <a:latin typeface="Perpetua" panose="02020502060401020303" pitchFamily="18" charset="0"/>
              </a:rPr>
              <a:t> </a:t>
            </a:r>
            <a:r>
              <a:rPr lang="en-IN" sz="2300" b="1" dirty="0">
                <a:latin typeface="Perpetua" panose="02020502060401020303" pitchFamily="18" charset="0"/>
              </a:rPr>
              <a:t>void</a:t>
            </a:r>
            <a:r>
              <a:rPr lang="en-IN" sz="2300" dirty="0">
                <a:latin typeface="Perpetua" panose="02020502060401020303" pitchFamily="18" charset="0"/>
              </a:rPr>
              <a:t> main(String </a:t>
            </a:r>
            <a:r>
              <a:rPr lang="en-IN" sz="2300" dirty="0" err="1">
                <a:latin typeface="Perpetua" panose="02020502060401020303" pitchFamily="18" charset="0"/>
              </a:rPr>
              <a:t>args</a:t>
            </a:r>
            <a:r>
              <a:rPr lang="en-IN" sz="2300" dirty="0">
                <a:latin typeface="Perpetua" panose="02020502060401020303" pitchFamily="18" charset="0"/>
              </a:rPr>
              <a:t>[])</a:t>
            </a:r>
          </a:p>
          <a:p>
            <a:pPr marL="0" lvl="0" indent="0">
              <a:spcBef>
                <a:spcPts val="0"/>
              </a:spcBef>
              <a:buNone/>
            </a:pPr>
            <a:r>
              <a:rPr lang="en-IN" sz="2300" dirty="0">
                <a:latin typeface="Perpetua" panose="02020502060401020303" pitchFamily="18" charset="0"/>
              </a:rPr>
              <a:t>	{  </a:t>
            </a:r>
          </a:p>
          <a:p>
            <a:pPr marL="0" lvl="0" indent="0">
              <a:spcBef>
                <a:spcPts val="0"/>
              </a:spcBef>
              <a:buNone/>
            </a:pPr>
            <a:r>
              <a:rPr lang="en-IN" sz="2300" b="1" dirty="0">
                <a:latin typeface="Perpetua" panose="02020502060401020303" pitchFamily="18" charset="0"/>
              </a:rPr>
              <a:t>		final</a:t>
            </a:r>
            <a:r>
              <a:rPr lang="en-IN" sz="2300" dirty="0">
                <a:latin typeface="Perpetua" panose="02020502060401020303" pitchFamily="18" charset="0"/>
              </a:rPr>
              <a:t> Customer c=</a:t>
            </a:r>
            <a:r>
              <a:rPr lang="en-IN" sz="2300" b="1" dirty="0">
                <a:latin typeface="Perpetua" panose="02020502060401020303" pitchFamily="18" charset="0"/>
              </a:rPr>
              <a:t>new</a:t>
            </a:r>
            <a:r>
              <a:rPr lang="en-IN" sz="2300" dirty="0">
                <a:latin typeface="Perpetua" panose="02020502060401020303" pitchFamily="18" charset="0"/>
              </a:rPr>
              <a:t> Customer();  </a:t>
            </a:r>
          </a:p>
          <a:p>
            <a:pPr marL="0" lvl="0" indent="0">
              <a:spcBef>
                <a:spcPts val="0"/>
              </a:spcBef>
              <a:buNone/>
            </a:pPr>
            <a:r>
              <a:rPr lang="en-IN" sz="2300" b="1" dirty="0">
                <a:latin typeface="Perpetua" panose="02020502060401020303" pitchFamily="18" charset="0"/>
              </a:rPr>
              <a:t>		new</a:t>
            </a:r>
            <a:r>
              <a:rPr lang="en-IN" sz="2300" dirty="0">
                <a:latin typeface="Perpetua" panose="02020502060401020303" pitchFamily="18" charset="0"/>
              </a:rPr>
              <a:t> Thread()</a:t>
            </a:r>
          </a:p>
          <a:p>
            <a:pPr marL="0" lvl="0" indent="0">
              <a:spcBef>
                <a:spcPts val="0"/>
              </a:spcBef>
              <a:buNone/>
            </a:pPr>
            <a:r>
              <a:rPr lang="en-IN" sz="2300" dirty="0">
                <a:latin typeface="Perpetua" panose="02020502060401020303" pitchFamily="18" charset="0"/>
              </a:rPr>
              <a:t>		{  </a:t>
            </a:r>
          </a:p>
          <a:p>
            <a:pPr marL="0" lvl="0" indent="0">
              <a:spcBef>
                <a:spcPts val="0"/>
              </a:spcBef>
              <a:buNone/>
            </a:pPr>
            <a:r>
              <a:rPr lang="en-IN" sz="2300" b="1" dirty="0">
                <a:latin typeface="Perpetua" panose="02020502060401020303" pitchFamily="18" charset="0"/>
              </a:rPr>
              <a:t>			public</a:t>
            </a:r>
            <a:r>
              <a:rPr lang="en-IN" sz="2300" dirty="0">
                <a:latin typeface="Perpetua" panose="02020502060401020303" pitchFamily="18" charset="0"/>
              </a:rPr>
              <a:t> </a:t>
            </a:r>
            <a:r>
              <a:rPr lang="en-IN" sz="2300" b="1" dirty="0">
                <a:latin typeface="Perpetua" panose="02020502060401020303" pitchFamily="18" charset="0"/>
              </a:rPr>
              <a:t>void</a:t>
            </a:r>
            <a:r>
              <a:rPr lang="en-IN" sz="2300" dirty="0">
                <a:latin typeface="Perpetua" panose="02020502060401020303" pitchFamily="18" charset="0"/>
              </a:rPr>
              <a:t> run()</a:t>
            </a:r>
          </a:p>
          <a:p>
            <a:pPr marL="0" lvl="0" indent="0">
              <a:spcBef>
                <a:spcPts val="0"/>
              </a:spcBef>
              <a:buNone/>
            </a:pPr>
            <a:r>
              <a:rPr lang="en-IN" sz="2300" dirty="0">
                <a:latin typeface="Perpetua" panose="02020502060401020303" pitchFamily="18" charset="0"/>
              </a:rPr>
              <a:t>			{</a:t>
            </a:r>
          </a:p>
          <a:p>
            <a:pPr marL="0" lvl="0" indent="0">
              <a:spcBef>
                <a:spcPts val="0"/>
              </a:spcBef>
              <a:buNone/>
            </a:pPr>
            <a:r>
              <a:rPr lang="en-IN" sz="2300" dirty="0">
                <a:latin typeface="Perpetua" panose="02020502060401020303" pitchFamily="18" charset="0"/>
              </a:rPr>
              <a:t>				</a:t>
            </a:r>
            <a:r>
              <a:rPr lang="en-IN" sz="2300" dirty="0" err="1">
                <a:latin typeface="Perpetua" panose="02020502060401020303" pitchFamily="18" charset="0"/>
              </a:rPr>
              <a:t>c.withdraw</a:t>
            </a:r>
            <a:r>
              <a:rPr lang="en-IN" sz="2300" dirty="0">
                <a:latin typeface="Perpetua" panose="02020502060401020303" pitchFamily="18" charset="0"/>
              </a:rPr>
              <a:t>(15000);</a:t>
            </a:r>
          </a:p>
          <a:p>
            <a:pPr marL="0" lvl="0" indent="0">
              <a:spcBef>
                <a:spcPts val="0"/>
              </a:spcBef>
              <a:buNone/>
            </a:pPr>
            <a:r>
              <a:rPr lang="en-IN" sz="2300" dirty="0">
                <a:latin typeface="Perpetua" panose="02020502060401020303" pitchFamily="18" charset="0"/>
              </a:rPr>
              <a:t>			}  </a:t>
            </a:r>
          </a:p>
          <a:p>
            <a:pPr marL="0" lvl="0" indent="0">
              <a:spcBef>
                <a:spcPts val="0"/>
              </a:spcBef>
              <a:buNone/>
            </a:pPr>
            <a:r>
              <a:rPr lang="en-IN" sz="2300" dirty="0">
                <a:latin typeface="Perpetua" panose="02020502060401020303" pitchFamily="18" charset="0"/>
              </a:rPr>
              <a:t>		}.start();  </a:t>
            </a:r>
          </a:p>
          <a:p>
            <a:pPr marL="0" lvl="0" indent="0">
              <a:spcBef>
                <a:spcPts val="0"/>
              </a:spcBef>
              <a:buNone/>
            </a:pPr>
            <a:r>
              <a:rPr lang="en-IN" sz="2300" b="1" dirty="0">
                <a:latin typeface="Perpetua" panose="02020502060401020303" pitchFamily="18" charset="0"/>
              </a:rPr>
              <a:t>		new</a:t>
            </a:r>
            <a:r>
              <a:rPr lang="en-IN" sz="2300" dirty="0">
                <a:latin typeface="Perpetua" panose="02020502060401020303" pitchFamily="18" charset="0"/>
              </a:rPr>
              <a:t> Thread()</a:t>
            </a:r>
          </a:p>
          <a:p>
            <a:pPr marL="0" lvl="0" indent="0">
              <a:spcBef>
                <a:spcPts val="0"/>
              </a:spcBef>
              <a:buNone/>
            </a:pPr>
            <a:r>
              <a:rPr lang="en-IN" sz="2300" dirty="0">
                <a:latin typeface="Perpetua" panose="02020502060401020303" pitchFamily="18" charset="0"/>
              </a:rPr>
              <a:t>		{  </a:t>
            </a:r>
          </a:p>
          <a:p>
            <a:pPr marL="0" lvl="0" indent="0">
              <a:spcBef>
                <a:spcPts val="0"/>
              </a:spcBef>
              <a:buNone/>
            </a:pPr>
            <a:r>
              <a:rPr lang="en-IN" sz="2300" b="1" dirty="0">
                <a:latin typeface="Perpetua" panose="02020502060401020303" pitchFamily="18" charset="0"/>
              </a:rPr>
              <a:t>			public</a:t>
            </a:r>
            <a:r>
              <a:rPr lang="en-IN" sz="2300" dirty="0">
                <a:latin typeface="Perpetua" panose="02020502060401020303" pitchFamily="18" charset="0"/>
              </a:rPr>
              <a:t> </a:t>
            </a:r>
            <a:r>
              <a:rPr lang="en-IN" sz="2300" b="1" dirty="0">
                <a:latin typeface="Perpetua" panose="02020502060401020303" pitchFamily="18" charset="0"/>
              </a:rPr>
              <a:t>void</a:t>
            </a:r>
            <a:r>
              <a:rPr lang="en-IN" sz="2300" dirty="0">
                <a:latin typeface="Perpetua" panose="02020502060401020303" pitchFamily="18" charset="0"/>
              </a:rPr>
              <a:t> run()</a:t>
            </a:r>
          </a:p>
          <a:p>
            <a:pPr marL="0" lvl="0" indent="0">
              <a:spcBef>
                <a:spcPts val="0"/>
              </a:spcBef>
              <a:buNone/>
            </a:pPr>
            <a:r>
              <a:rPr lang="en-IN" sz="2300" dirty="0">
                <a:latin typeface="Perpetua" panose="02020502060401020303" pitchFamily="18" charset="0"/>
              </a:rPr>
              <a:t>			{</a:t>
            </a:r>
          </a:p>
          <a:p>
            <a:pPr marL="0" lvl="0" indent="0">
              <a:spcBef>
                <a:spcPts val="0"/>
              </a:spcBef>
              <a:buNone/>
            </a:pPr>
            <a:r>
              <a:rPr lang="en-IN" sz="2300" dirty="0">
                <a:latin typeface="Perpetua" panose="02020502060401020303" pitchFamily="18" charset="0"/>
              </a:rPr>
              <a:t>				</a:t>
            </a:r>
            <a:r>
              <a:rPr lang="en-IN" sz="2300" dirty="0" err="1">
                <a:latin typeface="Perpetua" panose="02020502060401020303" pitchFamily="18" charset="0"/>
              </a:rPr>
              <a:t>c.deposit</a:t>
            </a:r>
            <a:r>
              <a:rPr lang="en-IN" sz="2300" dirty="0">
                <a:latin typeface="Perpetua" panose="02020502060401020303" pitchFamily="18" charset="0"/>
              </a:rPr>
              <a:t>(10000);</a:t>
            </a:r>
          </a:p>
          <a:p>
            <a:pPr marL="0" lvl="0" indent="0">
              <a:spcBef>
                <a:spcPts val="0"/>
              </a:spcBef>
              <a:buNone/>
            </a:pPr>
            <a:r>
              <a:rPr lang="en-IN" sz="2300" dirty="0">
                <a:latin typeface="Perpetua" panose="02020502060401020303" pitchFamily="18" charset="0"/>
              </a:rPr>
              <a:t>			}  </a:t>
            </a:r>
          </a:p>
          <a:p>
            <a:pPr marL="0" lvl="0" indent="0">
              <a:spcBef>
                <a:spcPts val="0"/>
              </a:spcBef>
              <a:buNone/>
            </a:pPr>
            <a:r>
              <a:rPr lang="en-IN" sz="2300" dirty="0">
                <a:latin typeface="Perpetua" panose="02020502060401020303" pitchFamily="18" charset="0"/>
              </a:rPr>
              <a:t>		}.start();  </a:t>
            </a:r>
          </a:p>
          <a:p>
            <a:pPr marL="0" lvl="0" indent="0">
              <a:spcBef>
                <a:spcPts val="0"/>
              </a:spcBef>
              <a:buNone/>
            </a:pPr>
            <a:r>
              <a:rPr lang="en-IN" sz="2300" dirty="0">
                <a:latin typeface="Perpetua" panose="02020502060401020303" pitchFamily="18" charset="0"/>
              </a:rPr>
              <a:t>  	}</a:t>
            </a:r>
          </a:p>
          <a:p>
            <a:pPr marL="0" lvl="0" indent="0">
              <a:spcBef>
                <a:spcPts val="0"/>
              </a:spcBef>
              <a:buNone/>
            </a:pPr>
            <a:r>
              <a:rPr lang="en-IN" sz="2300" dirty="0">
                <a:latin typeface="Perpetua" panose="02020502060401020303" pitchFamily="18" charset="0"/>
              </a:rPr>
              <a:t>} </a:t>
            </a:r>
          </a:p>
          <a:p>
            <a:pPr marL="0" indent="0">
              <a:spcBef>
                <a:spcPts val="0"/>
              </a:spcBef>
              <a:buNone/>
            </a:pPr>
            <a:r>
              <a:rPr lang="en-IN" sz="2300" dirty="0">
                <a:latin typeface="Perpetua" panose="02020502060401020303" pitchFamily="18" charset="0"/>
              </a:rPr>
              <a:t> </a:t>
            </a:r>
          </a:p>
        </p:txBody>
      </p:sp>
      <p:sp>
        <p:nvSpPr>
          <p:cNvPr id="4" name="Footer Placeholder 3">
            <a:extLst>
              <a:ext uri="{FF2B5EF4-FFF2-40B4-BE49-F238E27FC236}">
                <a16:creationId xmlns:a16="http://schemas.microsoft.com/office/drawing/2014/main" id="{EFC36314-8FA8-4E8B-A28D-7B59504F4956}"/>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90D5025A-BF95-4FA3-8A2E-8043B5CD0A22}"/>
              </a:ext>
            </a:extLst>
          </p:cNvPr>
          <p:cNvSpPr>
            <a:spLocks noGrp="1"/>
          </p:cNvSpPr>
          <p:nvPr>
            <p:ph type="sldNum" sz="quarter" idx="12"/>
          </p:nvPr>
        </p:nvSpPr>
        <p:spPr/>
        <p:txBody>
          <a:bodyPr/>
          <a:lstStyle/>
          <a:p>
            <a:fld id="{793898A2-4984-4649-A1D3-AF5BF365A1CE}" type="slidenum">
              <a:rPr lang="en-IN" smtClean="0"/>
              <a:t>47</a:t>
            </a:fld>
            <a:endParaRPr lang="en-IN"/>
          </a:p>
        </p:txBody>
      </p:sp>
    </p:spTree>
    <p:extLst>
      <p:ext uri="{BB962C8B-B14F-4D97-AF65-F5344CB8AC3E}">
        <p14:creationId xmlns:p14="http://schemas.microsoft.com/office/powerpoint/2010/main" val="2544565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FF7969-2E4F-49F6-8733-04FE053B7BBD}"/>
              </a:ext>
            </a:extLst>
          </p:cNvPr>
          <p:cNvSpPr>
            <a:spLocks noGrp="1"/>
          </p:cNvSpPr>
          <p:nvPr>
            <p:ph idx="1"/>
          </p:nvPr>
        </p:nvSpPr>
        <p:spPr>
          <a:xfrm>
            <a:off x="213360" y="259080"/>
            <a:ext cx="11704320" cy="6294120"/>
          </a:xfrm>
        </p:spPr>
        <p:txBody>
          <a:bodyPr>
            <a:normAutofit/>
          </a:bodyPr>
          <a:lstStyle/>
          <a:p>
            <a:pPr marL="0" indent="0">
              <a:buNone/>
            </a:pPr>
            <a:r>
              <a:rPr lang="en-IN" sz="3200" b="1" dirty="0">
                <a:latin typeface="Perpetua" panose="02020502060401020303" pitchFamily="18" charset="0"/>
              </a:rPr>
              <a:t>Deadlock in Java</a:t>
            </a:r>
          </a:p>
          <a:p>
            <a:pPr marL="0" indent="0" algn="just">
              <a:buNone/>
            </a:pPr>
            <a:r>
              <a:rPr lang="en-US" sz="3200" dirty="0">
                <a:latin typeface="Perpetua" panose="02020502060401020303" pitchFamily="18" charset="0"/>
              </a:rPr>
              <a:t>Deadlock in java is a part of multithreading. Deadlock can occur in a situation when a thread is waiting for an object lock, that is acquired by another thread and second thread is waiting for an object lock that is acquired by first thread. Since, both threads are waiting for each other to release the lock, the condition is called deadlock.</a:t>
            </a:r>
          </a:p>
          <a:p>
            <a:pPr marL="0" indent="0" algn="just">
              <a:buNone/>
            </a:pPr>
            <a:endParaRPr lang="en-IN" sz="3200" dirty="0">
              <a:latin typeface="Perpetua" panose="02020502060401020303" pitchFamily="18" charset="0"/>
            </a:endParaRPr>
          </a:p>
        </p:txBody>
      </p:sp>
      <p:sp>
        <p:nvSpPr>
          <p:cNvPr id="4" name="Footer Placeholder 3">
            <a:extLst>
              <a:ext uri="{FF2B5EF4-FFF2-40B4-BE49-F238E27FC236}">
                <a16:creationId xmlns:a16="http://schemas.microsoft.com/office/drawing/2014/main" id="{662B658E-1022-4FAC-81BC-7D86CDB5FA9C}"/>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7C81D364-2E0A-4463-8DF0-0E36A9EA341D}"/>
              </a:ext>
            </a:extLst>
          </p:cNvPr>
          <p:cNvSpPr>
            <a:spLocks noGrp="1"/>
          </p:cNvSpPr>
          <p:nvPr>
            <p:ph type="sldNum" sz="quarter" idx="12"/>
          </p:nvPr>
        </p:nvSpPr>
        <p:spPr/>
        <p:txBody>
          <a:bodyPr/>
          <a:lstStyle/>
          <a:p>
            <a:fld id="{793898A2-4984-4649-A1D3-AF5BF365A1CE}" type="slidenum">
              <a:rPr lang="en-IN" smtClean="0"/>
              <a:t>48</a:t>
            </a:fld>
            <a:endParaRPr lang="en-IN"/>
          </a:p>
        </p:txBody>
      </p:sp>
    </p:spTree>
    <p:extLst>
      <p:ext uri="{BB962C8B-B14F-4D97-AF65-F5344CB8AC3E}">
        <p14:creationId xmlns:p14="http://schemas.microsoft.com/office/powerpoint/2010/main" val="24514739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FF7969-2E4F-49F6-8733-04FE053B7BBD}"/>
              </a:ext>
            </a:extLst>
          </p:cNvPr>
          <p:cNvSpPr>
            <a:spLocks noGrp="1"/>
          </p:cNvSpPr>
          <p:nvPr>
            <p:ph idx="1"/>
          </p:nvPr>
        </p:nvSpPr>
        <p:spPr>
          <a:xfrm>
            <a:off x="213360" y="121920"/>
            <a:ext cx="11704320" cy="6294120"/>
          </a:xfrm>
        </p:spPr>
        <p:txBody>
          <a:bodyPr>
            <a:noAutofit/>
          </a:bodyPr>
          <a:lstStyle/>
          <a:p>
            <a:pPr marL="0" lvl="0" indent="0">
              <a:spcBef>
                <a:spcPts val="0"/>
              </a:spcBef>
              <a:buNone/>
            </a:pPr>
            <a:r>
              <a:rPr lang="en-IN" sz="2300" b="1" dirty="0">
                <a:latin typeface="Perpetua" panose="02020502060401020303" pitchFamily="18" charset="0"/>
              </a:rPr>
              <a:t>public</a:t>
            </a:r>
            <a:r>
              <a:rPr lang="en-IN" sz="2300" dirty="0">
                <a:latin typeface="Perpetua" panose="02020502060401020303" pitchFamily="18" charset="0"/>
              </a:rPr>
              <a:t> </a:t>
            </a:r>
            <a:r>
              <a:rPr lang="en-IN" sz="2300" b="1" dirty="0">
                <a:latin typeface="Perpetua" panose="02020502060401020303" pitchFamily="18" charset="0"/>
              </a:rPr>
              <a:t>class</a:t>
            </a:r>
            <a:r>
              <a:rPr lang="en-IN" sz="2300" dirty="0">
                <a:latin typeface="Perpetua" panose="02020502060401020303" pitchFamily="18" charset="0"/>
              </a:rPr>
              <a:t> TestDeadlockExample1 </a:t>
            </a:r>
          </a:p>
          <a:p>
            <a:pPr marL="0" lvl="0" indent="0">
              <a:spcBef>
                <a:spcPts val="0"/>
              </a:spcBef>
              <a:buNone/>
            </a:pPr>
            <a:r>
              <a:rPr lang="en-IN" sz="2300" dirty="0">
                <a:latin typeface="Perpetua" panose="02020502060401020303" pitchFamily="18" charset="0"/>
              </a:rPr>
              <a:t>{  </a:t>
            </a:r>
          </a:p>
          <a:p>
            <a:pPr marL="0" lvl="0" indent="0">
              <a:spcBef>
                <a:spcPts val="0"/>
              </a:spcBef>
              <a:buNone/>
            </a:pPr>
            <a:r>
              <a:rPr lang="en-IN" sz="2300" b="1" dirty="0">
                <a:latin typeface="Perpetua" panose="02020502060401020303" pitchFamily="18" charset="0"/>
              </a:rPr>
              <a:t>	public</a:t>
            </a:r>
            <a:r>
              <a:rPr lang="en-IN" sz="2300" dirty="0">
                <a:latin typeface="Perpetua" panose="02020502060401020303" pitchFamily="18" charset="0"/>
              </a:rPr>
              <a:t> </a:t>
            </a:r>
            <a:r>
              <a:rPr lang="en-IN" sz="2300" b="1" dirty="0">
                <a:latin typeface="Perpetua" panose="02020502060401020303" pitchFamily="18" charset="0"/>
              </a:rPr>
              <a:t>static</a:t>
            </a:r>
            <a:r>
              <a:rPr lang="en-IN" sz="2300" dirty="0">
                <a:latin typeface="Perpetua" panose="02020502060401020303" pitchFamily="18" charset="0"/>
              </a:rPr>
              <a:t> </a:t>
            </a:r>
            <a:r>
              <a:rPr lang="en-IN" sz="2300" b="1" dirty="0">
                <a:latin typeface="Perpetua" panose="02020502060401020303" pitchFamily="18" charset="0"/>
              </a:rPr>
              <a:t>void</a:t>
            </a:r>
            <a:r>
              <a:rPr lang="en-IN" sz="2300" dirty="0">
                <a:latin typeface="Perpetua" panose="02020502060401020303" pitchFamily="18" charset="0"/>
              </a:rPr>
              <a:t> main(String[] </a:t>
            </a:r>
            <a:r>
              <a:rPr lang="en-IN" sz="2300" dirty="0" err="1">
                <a:latin typeface="Perpetua" panose="02020502060401020303" pitchFamily="18" charset="0"/>
              </a:rPr>
              <a:t>args</a:t>
            </a:r>
            <a:r>
              <a:rPr lang="en-IN" sz="2300" dirty="0">
                <a:latin typeface="Perpetua" panose="02020502060401020303" pitchFamily="18" charset="0"/>
              </a:rPr>
              <a:t>) </a:t>
            </a:r>
          </a:p>
          <a:p>
            <a:pPr marL="0" lvl="0" indent="0">
              <a:spcBef>
                <a:spcPts val="0"/>
              </a:spcBef>
              <a:buNone/>
            </a:pPr>
            <a:r>
              <a:rPr lang="en-IN" sz="2300" dirty="0">
                <a:latin typeface="Perpetua" panose="02020502060401020303" pitchFamily="18" charset="0"/>
              </a:rPr>
              <a:t>	{  </a:t>
            </a:r>
          </a:p>
          <a:p>
            <a:pPr marL="0" lvl="0" indent="0">
              <a:spcBef>
                <a:spcPts val="0"/>
              </a:spcBef>
              <a:buNone/>
            </a:pPr>
            <a:r>
              <a:rPr lang="en-IN" sz="2300" dirty="0">
                <a:latin typeface="Perpetua" panose="02020502060401020303" pitchFamily="18" charset="0"/>
              </a:rPr>
              <a:t>    		</a:t>
            </a:r>
            <a:r>
              <a:rPr lang="en-IN" sz="2300" b="1" dirty="0">
                <a:latin typeface="Perpetua" panose="02020502060401020303" pitchFamily="18" charset="0"/>
              </a:rPr>
              <a:t>final</a:t>
            </a:r>
            <a:r>
              <a:rPr lang="en-IN" sz="2300" dirty="0">
                <a:latin typeface="Perpetua" panose="02020502060401020303" pitchFamily="18" charset="0"/>
              </a:rPr>
              <a:t> String resource1 = "</a:t>
            </a:r>
            <a:r>
              <a:rPr lang="en-IN" sz="2300" dirty="0" err="1">
                <a:latin typeface="Perpetua" panose="02020502060401020303" pitchFamily="18" charset="0"/>
              </a:rPr>
              <a:t>ratan</a:t>
            </a:r>
            <a:r>
              <a:rPr lang="en-IN" sz="2300" dirty="0">
                <a:latin typeface="Perpetua" panose="02020502060401020303" pitchFamily="18" charset="0"/>
              </a:rPr>
              <a:t> </a:t>
            </a:r>
            <a:r>
              <a:rPr lang="en-IN" sz="2300" dirty="0" err="1">
                <a:latin typeface="Perpetua" panose="02020502060401020303" pitchFamily="18" charset="0"/>
              </a:rPr>
              <a:t>jaiswal</a:t>
            </a:r>
            <a:r>
              <a:rPr lang="en-IN" sz="2300" dirty="0">
                <a:latin typeface="Perpetua" panose="02020502060401020303" pitchFamily="18" charset="0"/>
              </a:rPr>
              <a:t>";  </a:t>
            </a:r>
          </a:p>
          <a:p>
            <a:pPr marL="0" lvl="0" indent="0">
              <a:spcBef>
                <a:spcPts val="0"/>
              </a:spcBef>
              <a:buNone/>
            </a:pPr>
            <a:r>
              <a:rPr lang="en-IN" sz="2300" b="1" dirty="0">
                <a:latin typeface="Perpetua" panose="02020502060401020303" pitchFamily="18" charset="0"/>
              </a:rPr>
              <a:t>		final</a:t>
            </a:r>
            <a:r>
              <a:rPr lang="en-IN" sz="2300" dirty="0">
                <a:latin typeface="Perpetua" panose="02020502060401020303" pitchFamily="18" charset="0"/>
              </a:rPr>
              <a:t> String resource2 = "</a:t>
            </a:r>
            <a:r>
              <a:rPr lang="en-IN" sz="2300" dirty="0" err="1">
                <a:latin typeface="Perpetua" panose="02020502060401020303" pitchFamily="18" charset="0"/>
              </a:rPr>
              <a:t>vimal</a:t>
            </a:r>
            <a:r>
              <a:rPr lang="en-IN" sz="2300" dirty="0">
                <a:latin typeface="Perpetua" panose="02020502060401020303" pitchFamily="18" charset="0"/>
              </a:rPr>
              <a:t> </a:t>
            </a:r>
            <a:r>
              <a:rPr lang="en-IN" sz="2300" dirty="0" err="1">
                <a:latin typeface="Perpetua" panose="02020502060401020303" pitchFamily="18" charset="0"/>
              </a:rPr>
              <a:t>jaiswal</a:t>
            </a:r>
            <a:r>
              <a:rPr lang="en-IN" sz="2300" dirty="0">
                <a:latin typeface="Perpetua" panose="02020502060401020303" pitchFamily="18" charset="0"/>
              </a:rPr>
              <a:t>";  </a:t>
            </a:r>
          </a:p>
          <a:p>
            <a:pPr marL="0" lvl="0" indent="0">
              <a:spcBef>
                <a:spcPts val="0"/>
              </a:spcBef>
              <a:buNone/>
            </a:pPr>
            <a:r>
              <a:rPr lang="en-IN" sz="2300" dirty="0">
                <a:latin typeface="Perpetua" panose="02020502060401020303" pitchFamily="18" charset="0"/>
              </a:rPr>
              <a:t>		 Thread t1 = </a:t>
            </a:r>
            <a:r>
              <a:rPr lang="en-IN" sz="2300" b="1" dirty="0">
                <a:latin typeface="Perpetua" panose="02020502060401020303" pitchFamily="18" charset="0"/>
              </a:rPr>
              <a:t>new</a:t>
            </a:r>
            <a:r>
              <a:rPr lang="en-IN" sz="2300" dirty="0">
                <a:latin typeface="Perpetua" panose="02020502060401020303" pitchFamily="18" charset="0"/>
              </a:rPr>
              <a:t> Thread() </a:t>
            </a:r>
          </a:p>
          <a:p>
            <a:pPr marL="0" lvl="0" indent="0">
              <a:spcBef>
                <a:spcPts val="0"/>
              </a:spcBef>
              <a:buNone/>
            </a:pPr>
            <a:r>
              <a:rPr lang="en-IN" sz="2300" dirty="0">
                <a:latin typeface="Perpetua" panose="02020502060401020303" pitchFamily="18" charset="0"/>
              </a:rPr>
              <a:t>		{  </a:t>
            </a:r>
          </a:p>
          <a:p>
            <a:pPr marL="0" lvl="0" indent="0">
              <a:spcBef>
                <a:spcPts val="0"/>
              </a:spcBef>
              <a:buNone/>
            </a:pPr>
            <a:r>
              <a:rPr lang="en-IN" sz="2300" dirty="0">
                <a:latin typeface="Perpetua" panose="02020502060401020303" pitchFamily="18" charset="0"/>
              </a:rPr>
              <a:t>			 </a:t>
            </a:r>
            <a:r>
              <a:rPr lang="en-IN" sz="2300" b="1" dirty="0">
                <a:latin typeface="Perpetua" panose="02020502060401020303" pitchFamily="18" charset="0"/>
              </a:rPr>
              <a:t>public</a:t>
            </a:r>
            <a:r>
              <a:rPr lang="en-IN" sz="2300" dirty="0">
                <a:latin typeface="Perpetua" panose="02020502060401020303" pitchFamily="18" charset="0"/>
              </a:rPr>
              <a:t> </a:t>
            </a:r>
            <a:r>
              <a:rPr lang="en-IN" sz="2300" b="1" dirty="0">
                <a:latin typeface="Perpetua" panose="02020502060401020303" pitchFamily="18" charset="0"/>
              </a:rPr>
              <a:t>void</a:t>
            </a:r>
            <a:r>
              <a:rPr lang="en-IN" sz="2300" dirty="0">
                <a:latin typeface="Perpetua" panose="02020502060401020303" pitchFamily="18" charset="0"/>
              </a:rPr>
              <a:t> run() </a:t>
            </a:r>
          </a:p>
          <a:p>
            <a:pPr marL="0" lvl="0" indent="0">
              <a:spcBef>
                <a:spcPts val="0"/>
              </a:spcBef>
              <a:buNone/>
            </a:pPr>
            <a:r>
              <a:rPr lang="en-IN" sz="2300" dirty="0">
                <a:latin typeface="Perpetua" panose="02020502060401020303" pitchFamily="18" charset="0"/>
              </a:rPr>
              <a:t>			{  </a:t>
            </a:r>
          </a:p>
          <a:p>
            <a:pPr marL="0" lvl="0" indent="0">
              <a:spcBef>
                <a:spcPts val="0"/>
              </a:spcBef>
              <a:buNone/>
            </a:pPr>
            <a:r>
              <a:rPr lang="en-IN" sz="2300" dirty="0">
                <a:latin typeface="Perpetua" panose="02020502060401020303" pitchFamily="18" charset="0"/>
              </a:rPr>
              <a:t>			          	</a:t>
            </a:r>
            <a:r>
              <a:rPr lang="en-IN" sz="2300" b="1" dirty="0">
                <a:latin typeface="Perpetua" panose="02020502060401020303" pitchFamily="18" charset="0"/>
              </a:rPr>
              <a:t>synchronized</a:t>
            </a:r>
            <a:r>
              <a:rPr lang="en-IN" sz="2300" dirty="0">
                <a:latin typeface="Perpetua" panose="02020502060401020303" pitchFamily="18" charset="0"/>
              </a:rPr>
              <a:t> (resource1) </a:t>
            </a:r>
          </a:p>
          <a:p>
            <a:pPr marL="0" lvl="0" indent="0">
              <a:spcBef>
                <a:spcPts val="0"/>
              </a:spcBef>
              <a:buNone/>
            </a:pPr>
            <a:r>
              <a:rPr lang="en-IN" sz="2300" dirty="0">
                <a:latin typeface="Perpetua" panose="02020502060401020303" pitchFamily="18" charset="0"/>
              </a:rPr>
              <a:t>				{  </a:t>
            </a:r>
          </a:p>
          <a:p>
            <a:pPr marL="0" lvl="0" indent="0">
              <a:spcBef>
                <a:spcPts val="0"/>
              </a:spcBef>
              <a:buNone/>
            </a:pPr>
            <a:r>
              <a:rPr lang="en-IN" sz="2300" dirty="0">
                <a:latin typeface="Perpetua" panose="02020502060401020303" pitchFamily="18" charset="0"/>
              </a:rPr>
              <a:t>				           	</a:t>
            </a:r>
            <a:r>
              <a:rPr lang="en-IN" sz="2300" dirty="0" err="1">
                <a:latin typeface="Perpetua" panose="02020502060401020303" pitchFamily="18" charset="0"/>
              </a:rPr>
              <a:t>System.out.println</a:t>
            </a:r>
            <a:r>
              <a:rPr lang="en-IN" sz="2300" dirty="0">
                <a:latin typeface="Perpetua" panose="02020502060401020303" pitchFamily="18" charset="0"/>
              </a:rPr>
              <a:t>("Thread 1: locked resource 1");  </a:t>
            </a:r>
          </a:p>
          <a:p>
            <a:pPr marL="0" lvl="0" indent="0">
              <a:spcBef>
                <a:spcPts val="0"/>
              </a:spcBef>
              <a:buNone/>
            </a:pPr>
            <a:r>
              <a:rPr lang="en-IN" sz="2300" dirty="0">
                <a:latin typeface="Perpetua" panose="02020502060401020303" pitchFamily="18" charset="0"/>
              </a:rPr>
              <a:t>  				           	</a:t>
            </a:r>
            <a:r>
              <a:rPr lang="en-IN" sz="2300" b="1" dirty="0">
                <a:latin typeface="Perpetua" panose="02020502060401020303" pitchFamily="18" charset="0"/>
              </a:rPr>
              <a:t>try</a:t>
            </a:r>
            <a:r>
              <a:rPr lang="en-IN" sz="2300" dirty="0">
                <a:latin typeface="Perpetua" panose="02020502060401020303" pitchFamily="18" charset="0"/>
              </a:rPr>
              <a:t> { </a:t>
            </a:r>
            <a:r>
              <a:rPr lang="en-IN" sz="2300" dirty="0" err="1">
                <a:latin typeface="Perpetua" panose="02020502060401020303" pitchFamily="18" charset="0"/>
              </a:rPr>
              <a:t>Thread.sleep</a:t>
            </a:r>
            <a:r>
              <a:rPr lang="en-IN" sz="2300" dirty="0">
                <a:latin typeface="Perpetua" panose="02020502060401020303" pitchFamily="18" charset="0"/>
              </a:rPr>
              <a:t>(100);} </a:t>
            </a:r>
            <a:r>
              <a:rPr lang="en-IN" sz="2300" b="1" dirty="0">
                <a:latin typeface="Perpetua" panose="02020502060401020303" pitchFamily="18" charset="0"/>
              </a:rPr>
              <a:t>catch</a:t>
            </a:r>
            <a:r>
              <a:rPr lang="en-IN" sz="2300" dirty="0">
                <a:latin typeface="Perpetua" panose="02020502060401020303" pitchFamily="18" charset="0"/>
              </a:rPr>
              <a:t> (Exception e) {}  </a:t>
            </a:r>
          </a:p>
          <a:p>
            <a:pPr marL="0" lvl="0" indent="0">
              <a:spcBef>
                <a:spcPts val="0"/>
              </a:spcBef>
              <a:buNone/>
            </a:pPr>
            <a:r>
              <a:rPr lang="en-IN" sz="2300" dirty="0">
                <a:latin typeface="Perpetua" panose="02020502060401020303" pitchFamily="18" charset="0"/>
              </a:rPr>
              <a:t>  			           	           	</a:t>
            </a:r>
            <a:r>
              <a:rPr lang="en-IN" sz="2300" b="1" dirty="0">
                <a:latin typeface="Perpetua" panose="02020502060401020303" pitchFamily="18" charset="0"/>
              </a:rPr>
              <a:t>synchronized</a:t>
            </a:r>
            <a:r>
              <a:rPr lang="en-IN" sz="2300" dirty="0">
                <a:latin typeface="Perpetua" panose="02020502060401020303" pitchFamily="18" charset="0"/>
              </a:rPr>
              <a:t> (resource2) </a:t>
            </a:r>
          </a:p>
          <a:p>
            <a:pPr marL="0" lvl="0" indent="0">
              <a:spcBef>
                <a:spcPts val="0"/>
              </a:spcBef>
              <a:buNone/>
            </a:pPr>
            <a:r>
              <a:rPr lang="en-IN" sz="2300" dirty="0">
                <a:latin typeface="Perpetua" panose="02020502060401020303" pitchFamily="18" charset="0"/>
              </a:rPr>
              <a:t>					{  </a:t>
            </a:r>
          </a:p>
          <a:p>
            <a:pPr marL="0" lvl="0" indent="0">
              <a:spcBef>
                <a:spcPts val="0"/>
              </a:spcBef>
              <a:buNone/>
            </a:pPr>
            <a:r>
              <a:rPr lang="en-IN" sz="2300" dirty="0">
                <a:latin typeface="Perpetua" panose="02020502060401020303" pitchFamily="18" charset="0"/>
              </a:rPr>
              <a:t>				            		</a:t>
            </a:r>
            <a:r>
              <a:rPr lang="en-IN" sz="2300" dirty="0" err="1">
                <a:latin typeface="Perpetua" panose="02020502060401020303" pitchFamily="18" charset="0"/>
              </a:rPr>
              <a:t>System.out.println</a:t>
            </a:r>
            <a:r>
              <a:rPr lang="en-IN" sz="2300" dirty="0">
                <a:latin typeface="Perpetua" panose="02020502060401020303" pitchFamily="18" charset="0"/>
              </a:rPr>
              <a:t>("Thread 1: locked resource 2");  </a:t>
            </a:r>
          </a:p>
          <a:p>
            <a:pPr marL="0" lvl="0" indent="0">
              <a:spcBef>
                <a:spcPts val="0"/>
              </a:spcBef>
              <a:buNone/>
            </a:pPr>
            <a:r>
              <a:rPr lang="en-IN" sz="2300" dirty="0">
                <a:latin typeface="Perpetua" panose="02020502060401020303" pitchFamily="18" charset="0"/>
              </a:rPr>
              <a:t>					}  </a:t>
            </a:r>
          </a:p>
          <a:p>
            <a:pPr marL="0" lvl="0" indent="0">
              <a:spcBef>
                <a:spcPts val="0"/>
              </a:spcBef>
              <a:buNone/>
            </a:pPr>
            <a:r>
              <a:rPr lang="en-IN" sz="2300" dirty="0">
                <a:latin typeface="Perpetua" panose="02020502060401020303" pitchFamily="18" charset="0"/>
              </a:rPr>
              <a:t>         				}  </a:t>
            </a:r>
          </a:p>
          <a:p>
            <a:pPr marL="0" lvl="0" indent="0">
              <a:spcBef>
                <a:spcPts val="0"/>
              </a:spcBef>
              <a:buNone/>
            </a:pPr>
            <a:r>
              <a:rPr lang="en-IN" sz="2300" dirty="0">
                <a:latin typeface="Perpetua" panose="02020502060401020303" pitchFamily="18" charset="0"/>
              </a:rPr>
              <a:t>      			}  </a:t>
            </a:r>
          </a:p>
          <a:p>
            <a:pPr marL="0" lvl="0" indent="0">
              <a:spcBef>
                <a:spcPts val="0"/>
              </a:spcBef>
              <a:buNone/>
            </a:pPr>
            <a:r>
              <a:rPr lang="en-IN" sz="2300" dirty="0">
                <a:latin typeface="Perpetua" panose="02020502060401020303" pitchFamily="18" charset="0"/>
              </a:rPr>
              <a:t>    		};  </a:t>
            </a:r>
          </a:p>
          <a:p>
            <a:pPr marL="0" indent="0">
              <a:spcBef>
                <a:spcPts val="0"/>
              </a:spcBef>
              <a:buNone/>
            </a:pPr>
            <a:r>
              <a:rPr lang="en-IN" sz="2300" dirty="0">
                <a:latin typeface="Perpetua" panose="02020502060401020303" pitchFamily="18" charset="0"/>
              </a:rPr>
              <a:t> </a:t>
            </a:r>
          </a:p>
        </p:txBody>
      </p:sp>
      <p:sp>
        <p:nvSpPr>
          <p:cNvPr id="4" name="Footer Placeholder 3">
            <a:extLst>
              <a:ext uri="{FF2B5EF4-FFF2-40B4-BE49-F238E27FC236}">
                <a16:creationId xmlns:a16="http://schemas.microsoft.com/office/drawing/2014/main" id="{662B658E-1022-4FAC-81BC-7D86CDB5FA9C}"/>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7C81D364-2E0A-4463-8DF0-0E36A9EA341D}"/>
              </a:ext>
            </a:extLst>
          </p:cNvPr>
          <p:cNvSpPr>
            <a:spLocks noGrp="1"/>
          </p:cNvSpPr>
          <p:nvPr>
            <p:ph type="sldNum" sz="quarter" idx="12"/>
          </p:nvPr>
        </p:nvSpPr>
        <p:spPr/>
        <p:txBody>
          <a:bodyPr/>
          <a:lstStyle/>
          <a:p>
            <a:fld id="{793898A2-4984-4649-A1D3-AF5BF365A1CE}" type="slidenum">
              <a:rPr lang="en-IN" smtClean="0"/>
              <a:t>49</a:t>
            </a:fld>
            <a:endParaRPr lang="en-IN"/>
          </a:p>
        </p:txBody>
      </p:sp>
    </p:spTree>
    <p:extLst>
      <p:ext uri="{BB962C8B-B14F-4D97-AF65-F5344CB8AC3E}">
        <p14:creationId xmlns:p14="http://schemas.microsoft.com/office/powerpoint/2010/main" val="26565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C95B15-28C2-4F62-A548-110219A0D43A}"/>
              </a:ext>
            </a:extLst>
          </p:cNvPr>
          <p:cNvSpPr>
            <a:spLocks noGrp="1"/>
          </p:cNvSpPr>
          <p:nvPr>
            <p:ph idx="1"/>
          </p:nvPr>
        </p:nvSpPr>
        <p:spPr>
          <a:xfrm>
            <a:off x="393895" y="379828"/>
            <a:ext cx="11394831" cy="6341647"/>
          </a:xfrm>
        </p:spPr>
        <p:txBody>
          <a:bodyPr>
            <a:normAutofit/>
          </a:bodyPr>
          <a:lstStyle/>
          <a:p>
            <a:pPr marL="0" indent="0" algn="just">
              <a:buNone/>
            </a:pPr>
            <a:r>
              <a:rPr lang="en-US" dirty="0">
                <a:latin typeface="Perpetua" panose="02020502060401020303" pitchFamily="18" charset="0"/>
              </a:rPr>
              <a:t>Following are the stages of the life cycle −</a:t>
            </a:r>
          </a:p>
          <a:p>
            <a:pPr algn="just"/>
            <a:r>
              <a:rPr lang="en-US" b="1" dirty="0">
                <a:latin typeface="Perpetua" panose="02020502060401020303" pitchFamily="18" charset="0"/>
              </a:rPr>
              <a:t>New</a:t>
            </a:r>
            <a:r>
              <a:rPr lang="en-US" dirty="0">
                <a:latin typeface="Perpetua" panose="02020502060401020303" pitchFamily="18" charset="0"/>
              </a:rPr>
              <a:t> − A new thread begins its life cycle in the new state. It remains in this state until the program starts the thread. It is also referred to as a </a:t>
            </a:r>
            <a:r>
              <a:rPr lang="en-US" b="1" dirty="0">
                <a:latin typeface="Perpetua" panose="02020502060401020303" pitchFamily="18" charset="0"/>
              </a:rPr>
              <a:t>born thread</a:t>
            </a:r>
            <a:r>
              <a:rPr lang="en-US" dirty="0">
                <a:latin typeface="Perpetua" panose="02020502060401020303" pitchFamily="18" charset="0"/>
              </a:rPr>
              <a:t>.</a:t>
            </a:r>
          </a:p>
          <a:p>
            <a:pPr algn="just"/>
            <a:r>
              <a:rPr lang="en-US" b="1" dirty="0">
                <a:latin typeface="Perpetua" panose="02020502060401020303" pitchFamily="18" charset="0"/>
              </a:rPr>
              <a:t>Runnable</a:t>
            </a:r>
            <a:r>
              <a:rPr lang="en-US" dirty="0">
                <a:latin typeface="Perpetua" panose="02020502060401020303" pitchFamily="18" charset="0"/>
              </a:rPr>
              <a:t> − After a newly born thread is started, the thread becomes runnable. A thread in this state is considered to be executing its task.</a:t>
            </a:r>
          </a:p>
          <a:p>
            <a:pPr algn="just"/>
            <a:r>
              <a:rPr lang="en-US" b="1" dirty="0">
                <a:latin typeface="Perpetua" panose="02020502060401020303" pitchFamily="18" charset="0"/>
              </a:rPr>
              <a:t>Waiting</a:t>
            </a:r>
            <a:r>
              <a:rPr lang="en-US" dirty="0">
                <a:latin typeface="Perpetua" panose="02020502060401020303" pitchFamily="18" charset="0"/>
              </a:rPr>
              <a:t> − Sometimes, a thread transitions to the waiting state while the thread waits for another thread to perform a task. A thread transitions back to the runnable state only when another thread signals the waiting thread to continue executing.</a:t>
            </a:r>
          </a:p>
          <a:p>
            <a:pPr algn="just"/>
            <a:r>
              <a:rPr lang="en-US" b="1" dirty="0">
                <a:latin typeface="Perpetua" panose="02020502060401020303" pitchFamily="18" charset="0"/>
              </a:rPr>
              <a:t>Timed Waiting</a:t>
            </a:r>
            <a:r>
              <a:rPr lang="en-US" dirty="0">
                <a:latin typeface="Perpetua" panose="02020502060401020303" pitchFamily="18" charset="0"/>
              </a:rPr>
              <a:t> − A runnable thread can enter the timed waiting state for a specified interval of time. A thread in this state transitions back to the runnable state when that time interval expires or when the event it is waiting for occurs.</a:t>
            </a:r>
          </a:p>
          <a:p>
            <a:pPr algn="just"/>
            <a:r>
              <a:rPr lang="en-US" b="1" dirty="0">
                <a:latin typeface="Perpetua" panose="02020502060401020303" pitchFamily="18" charset="0"/>
              </a:rPr>
              <a:t>Terminated (Dead)</a:t>
            </a:r>
            <a:r>
              <a:rPr lang="en-US" dirty="0">
                <a:latin typeface="Perpetua" panose="02020502060401020303" pitchFamily="18" charset="0"/>
              </a:rPr>
              <a:t> − A runnable thread enters the terminated state when it completes its task or otherwise terminates.</a:t>
            </a:r>
          </a:p>
          <a:p>
            <a:pPr marL="0" indent="0" algn="just">
              <a:buNone/>
            </a:pP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94775918-64B6-4B57-B7F0-ED77BD3772A7}"/>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82C943EE-08A0-4075-96C0-A1845253A0B8}"/>
              </a:ext>
            </a:extLst>
          </p:cNvPr>
          <p:cNvSpPr>
            <a:spLocks noGrp="1"/>
          </p:cNvSpPr>
          <p:nvPr>
            <p:ph type="sldNum" sz="quarter" idx="12"/>
          </p:nvPr>
        </p:nvSpPr>
        <p:spPr/>
        <p:txBody>
          <a:bodyPr/>
          <a:lstStyle/>
          <a:p>
            <a:fld id="{793898A2-4984-4649-A1D3-AF5BF365A1CE}" type="slidenum">
              <a:rPr lang="en-IN" smtClean="0"/>
              <a:t>5</a:t>
            </a:fld>
            <a:endParaRPr lang="en-IN"/>
          </a:p>
        </p:txBody>
      </p:sp>
    </p:spTree>
    <p:extLst>
      <p:ext uri="{BB962C8B-B14F-4D97-AF65-F5344CB8AC3E}">
        <p14:creationId xmlns:p14="http://schemas.microsoft.com/office/powerpoint/2010/main" val="2318752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FF7969-2E4F-49F6-8733-04FE053B7BBD}"/>
              </a:ext>
            </a:extLst>
          </p:cNvPr>
          <p:cNvSpPr>
            <a:spLocks noGrp="1"/>
          </p:cNvSpPr>
          <p:nvPr>
            <p:ph idx="1"/>
          </p:nvPr>
        </p:nvSpPr>
        <p:spPr>
          <a:xfrm>
            <a:off x="213360" y="121920"/>
            <a:ext cx="11704320" cy="6294120"/>
          </a:xfrm>
        </p:spPr>
        <p:txBody>
          <a:bodyPr>
            <a:noAutofit/>
          </a:bodyPr>
          <a:lstStyle/>
          <a:p>
            <a:pPr marL="0" lvl="0" indent="0">
              <a:spcBef>
                <a:spcPts val="0"/>
              </a:spcBef>
              <a:buNone/>
            </a:pPr>
            <a:r>
              <a:rPr lang="en-IN" sz="2300" dirty="0">
                <a:latin typeface="Perpetua" panose="02020502060401020303" pitchFamily="18" charset="0"/>
              </a:rPr>
              <a:t>		Thread t2 = </a:t>
            </a:r>
            <a:r>
              <a:rPr lang="en-IN" sz="2300" b="1" dirty="0">
                <a:latin typeface="Perpetua" panose="02020502060401020303" pitchFamily="18" charset="0"/>
              </a:rPr>
              <a:t>new</a:t>
            </a:r>
            <a:r>
              <a:rPr lang="en-IN" sz="2300" dirty="0">
                <a:latin typeface="Perpetua" panose="02020502060401020303" pitchFamily="18" charset="0"/>
              </a:rPr>
              <a:t> Thread() </a:t>
            </a:r>
          </a:p>
          <a:p>
            <a:pPr marL="0" lvl="0" indent="0">
              <a:spcBef>
                <a:spcPts val="0"/>
              </a:spcBef>
              <a:buNone/>
            </a:pPr>
            <a:r>
              <a:rPr lang="en-IN" sz="2300" dirty="0">
                <a:latin typeface="Perpetua" panose="02020502060401020303" pitchFamily="18" charset="0"/>
              </a:rPr>
              <a:t>		{	  </a:t>
            </a:r>
          </a:p>
          <a:p>
            <a:pPr marL="0" lvl="0" indent="0">
              <a:spcBef>
                <a:spcPts val="0"/>
              </a:spcBef>
              <a:buNone/>
            </a:pPr>
            <a:r>
              <a:rPr lang="en-IN" sz="2300" dirty="0">
                <a:latin typeface="Perpetua" panose="02020502060401020303" pitchFamily="18" charset="0"/>
              </a:rPr>
              <a:t>	 		</a:t>
            </a:r>
            <a:r>
              <a:rPr lang="en-IN" sz="2300" b="1" dirty="0">
                <a:latin typeface="Perpetua" panose="02020502060401020303" pitchFamily="18" charset="0"/>
              </a:rPr>
              <a:t>public</a:t>
            </a:r>
            <a:r>
              <a:rPr lang="en-IN" sz="2300" dirty="0">
                <a:latin typeface="Perpetua" panose="02020502060401020303" pitchFamily="18" charset="0"/>
              </a:rPr>
              <a:t> </a:t>
            </a:r>
            <a:r>
              <a:rPr lang="en-IN" sz="2300" b="1" dirty="0">
                <a:latin typeface="Perpetua" panose="02020502060401020303" pitchFamily="18" charset="0"/>
              </a:rPr>
              <a:t>void</a:t>
            </a:r>
            <a:r>
              <a:rPr lang="en-IN" sz="2300" dirty="0">
                <a:latin typeface="Perpetua" panose="02020502060401020303" pitchFamily="18" charset="0"/>
              </a:rPr>
              <a:t> run() </a:t>
            </a:r>
          </a:p>
          <a:p>
            <a:pPr marL="0" lvl="0" indent="0">
              <a:spcBef>
                <a:spcPts val="0"/>
              </a:spcBef>
              <a:buNone/>
            </a:pPr>
            <a:r>
              <a:rPr lang="en-IN" sz="2300" dirty="0">
                <a:latin typeface="Perpetua" panose="02020502060401020303" pitchFamily="18" charset="0"/>
              </a:rPr>
              <a:t>			{  </a:t>
            </a:r>
          </a:p>
          <a:p>
            <a:pPr marL="0" lvl="0" indent="0">
              <a:spcBef>
                <a:spcPts val="0"/>
              </a:spcBef>
              <a:buNone/>
            </a:pPr>
            <a:r>
              <a:rPr lang="en-IN" sz="2300" dirty="0">
                <a:latin typeface="Perpetua" panose="02020502060401020303" pitchFamily="18" charset="0"/>
              </a:rPr>
              <a:t>        				</a:t>
            </a:r>
            <a:r>
              <a:rPr lang="en-IN" sz="2300" b="1" dirty="0">
                <a:latin typeface="Perpetua" panose="02020502060401020303" pitchFamily="18" charset="0"/>
              </a:rPr>
              <a:t>synchronized</a:t>
            </a:r>
            <a:r>
              <a:rPr lang="en-IN" sz="2300" dirty="0">
                <a:latin typeface="Perpetua" panose="02020502060401020303" pitchFamily="18" charset="0"/>
              </a:rPr>
              <a:t> (resource2) </a:t>
            </a:r>
          </a:p>
          <a:p>
            <a:pPr marL="0" lvl="0" indent="0">
              <a:spcBef>
                <a:spcPts val="0"/>
              </a:spcBef>
              <a:buNone/>
            </a:pPr>
            <a:r>
              <a:rPr lang="en-IN" sz="2300" dirty="0">
                <a:latin typeface="Perpetua" panose="02020502060401020303" pitchFamily="18" charset="0"/>
              </a:rPr>
              <a:t>				{  </a:t>
            </a:r>
          </a:p>
          <a:p>
            <a:pPr marL="0" lvl="0" indent="0">
              <a:spcBef>
                <a:spcPts val="0"/>
              </a:spcBef>
              <a:buNone/>
            </a:pPr>
            <a:r>
              <a:rPr lang="en-IN" sz="2300" dirty="0">
                <a:latin typeface="Perpetua" panose="02020502060401020303" pitchFamily="18" charset="0"/>
              </a:rPr>
              <a:t>					</a:t>
            </a:r>
            <a:r>
              <a:rPr lang="en-IN" sz="2300" dirty="0" err="1">
                <a:latin typeface="Perpetua" panose="02020502060401020303" pitchFamily="18" charset="0"/>
              </a:rPr>
              <a:t>System.out.println</a:t>
            </a:r>
            <a:r>
              <a:rPr lang="en-IN" sz="2300" dirty="0">
                <a:latin typeface="Perpetua" panose="02020502060401020303" pitchFamily="18" charset="0"/>
              </a:rPr>
              <a:t>("Thread 2: locked resource 2");  </a:t>
            </a:r>
          </a:p>
          <a:p>
            <a:pPr marL="0" lvl="0" indent="0">
              <a:spcBef>
                <a:spcPts val="0"/>
              </a:spcBef>
              <a:buNone/>
            </a:pPr>
            <a:r>
              <a:rPr lang="en-IN" sz="2300" dirty="0">
                <a:latin typeface="Perpetua" panose="02020502060401020303" pitchFamily="18" charset="0"/>
              </a:rPr>
              <a:t>            					</a:t>
            </a:r>
            <a:r>
              <a:rPr lang="en-IN" sz="2300" b="1" dirty="0">
                <a:latin typeface="Perpetua" panose="02020502060401020303" pitchFamily="18" charset="0"/>
              </a:rPr>
              <a:t>try</a:t>
            </a:r>
            <a:r>
              <a:rPr lang="en-IN" sz="2300" dirty="0">
                <a:latin typeface="Perpetua" panose="02020502060401020303" pitchFamily="18" charset="0"/>
              </a:rPr>
              <a:t> { </a:t>
            </a:r>
            <a:r>
              <a:rPr lang="en-IN" sz="2300" dirty="0" err="1">
                <a:latin typeface="Perpetua" panose="02020502060401020303" pitchFamily="18" charset="0"/>
              </a:rPr>
              <a:t>Thread.sleep</a:t>
            </a:r>
            <a:r>
              <a:rPr lang="en-IN" sz="2300" dirty="0">
                <a:latin typeface="Perpetua" panose="02020502060401020303" pitchFamily="18" charset="0"/>
              </a:rPr>
              <a:t>(100);} </a:t>
            </a:r>
            <a:r>
              <a:rPr lang="en-IN" sz="2300" b="1" dirty="0">
                <a:latin typeface="Perpetua" panose="02020502060401020303" pitchFamily="18" charset="0"/>
              </a:rPr>
              <a:t>catch</a:t>
            </a:r>
            <a:r>
              <a:rPr lang="en-IN" sz="2300" dirty="0">
                <a:latin typeface="Perpetua" panose="02020502060401020303" pitchFamily="18" charset="0"/>
              </a:rPr>
              <a:t> (Exception e) {}  </a:t>
            </a:r>
          </a:p>
          <a:p>
            <a:pPr marL="0" lvl="0" indent="0">
              <a:spcBef>
                <a:spcPts val="0"/>
              </a:spcBef>
              <a:buNone/>
            </a:pPr>
            <a:r>
              <a:rPr lang="en-IN" sz="2300" dirty="0">
                <a:latin typeface="Perpetua" panose="02020502060401020303" pitchFamily="18" charset="0"/>
              </a:rPr>
              <a:t>  					</a:t>
            </a:r>
            <a:r>
              <a:rPr lang="en-IN" sz="2300" b="1" dirty="0">
                <a:latin typeface="Perpetua" panose="02020502060401020303" pitchFamily="18" charset="0"/>
              </a:rPr>
              <a:t>synchronized</a:t>
            </a:r>
            <a:r>
              <a:rPr lang="en-IN" sz="2300" dirty="0">
                <a:latin typeface="Perpetua" panose="02020502060401020303" pitchFamily="18" charset="0"/>
              </a:rPr>
              <a:t> (resource1) </a:t>
            </a:r>
          </a:p>
          <a:p>
            <a:pPr marL="0" lvl="0" indent="0">
              <a:spcBef>
                <a:spcPts val="0"/>
              </a:spcBef>
              <a:buNone/>
            </a:pPr>
            <a:r>
              <a:rPr lang="en-IN" sz="2300" dirty="0">
                <a:latin typeface="Perpetua" panose="02020502060401020303" pitchFamily="18" charset="0"/>
              </a:rPr>
              <a:t>					{  </a:t>
            </a:r>
          </a:p>
          <a:p>
            <a:pPr marL="0" lvl="0" indent="0">
              <a:spcBef>
                <a:spcPts val="0"/>
              </a:spcBef>
              <a:buNone/>
            </a:pPr>
            <a:r>
              <a:rPr lang="en-IN" sz="2300" dirty="0">
                <a:latin typeface="Perpetua" panose="02020502060401020303" pitchFamily="18" charset="0"/>
              </a:rPr>
              <a:t>			   	            		</a:t>
            </a:r>
            <a:r>
              <a:rPr lang="en-IN" sz="2300" dirty="0" err="1">
                <a:latin typeface="Perpetua" panose="02020502060401020303" pitchFamily="18" charset="0"/>
              </a:rPr>
              <a:t>System.out.println</a:t>
            </a:r>
            <a:r>
              <a:rPr lang="en-IN" sz="2300" dirty="0">
                <a:latin typeface="Perpetua" panose="02020502060401020303" pitchFamily="18" charset="0"/>
              </a:rPr>
              <a:t>("Thread 2: locked resource 1");  </a:t>
            </a:r>
          </a:p>
          <a:p>
            <a:pPr marL="0" lvl="0" indent="0">
              <a:spcBef>
                <a:spcPts val="0"/>
              </a:spcBef>
              <a:buNone/>
            </a:pPr>
            <a:r>
              <a:rPr lang="en-IN" sz="2300" dirty="0">
                <a:latin typeface="Perpetua" panose="02020502060401020303" pitchFamily="18" charset="0"/>
              </a:rPr>
              <a:t>          					}  </a:t>
            </a:r>
          </a:p>
          <a:p>
            <a:pPr marL="0" lvl="0" indent="0">
              <a:spcBef>
                <a:spcPts val="0"/>
              </a:spcBef>
              <a:buNone/>
            </a:pPr>
            <a:r>
              <a:rPr lang="en-IN" sz="2300" dirty="0">
                <a:latin typeface="Perpetua" panose="02020502060401020303" pitchFamily="18" charset="0"/>
              </a:rPr>
              <a:t>        				}  </a:t>
            </a:r>
          </a:p>
          <a:p>
            <a:pPr marL="0" lvl="0" indent="0">
              <a:spcBef>
                <a:spcPts val="0"/>
              </a:spcBef>
              <a:buNone/>
            </a:pPr>
            <a:r>
              <a:rPr lang="en-IN" sz="2300" dirty="0">
                <a:latin typeface="Perpetua" panose="02020502060401020303" pitchFamily="18" charset="0"/>
              </a:rPr>
              <a:t>      			}  </a:t>
            </a:r>
          </a:p>
          <a:p>
            <a:pPr marL="0" lvl="0" indent="0">
              <a:spcBef>
                <a:spcPts val="0"/>
              </a:spcBef>
              <a:buNone/>
            </a:pPr>
            <a:r>
              <a:rPr lang="en-IN" sz="2300" dirty="0">
                <a:latin typeface="Perpetua" panose="02020502060401020303" pitchFamily="18" charset="0"/>
              </a:rPr>
              <a:t>    		};  </a:t>
            </a:r>
          </a:p>
          <a:p>
            <a:pPr marL="0" lvl="0" indent="0">
              <a:spcBef>
                <a:spcPts val="0"/>
              </a:spcBef>
              <a:buNone/>
            </a:pPr>
            <a:r>
              <a:rPr lang="en-IN" sz="2300" dirty="0">
                <a:latin typeface="Perpetua" panose="02020502060401020303" pitchFamily="18" charset="0"/>
              </a:rPr>
              <a:t>  		t1.start();  </a:t>
            </a:r>
          </a:p>
          <a:p>
            <a:pPr marL="0" lvl="0" indent="0">
              <a:spcBef>
                <a:spcPts val="0"/>
              </a:spcBef>
              <a:buNone/>
            </a:pPr>
            <a:r>
              <a:rPr lang="en-IN" sz="2300" dirty="0">
                <a:latin typeface="Perpetua" panose="02020502060401020303" pitchFamily="18" charset="0"/>
              </a:rPr>
              <a:t>    		t2.start();  </a:t>
            </a:r>
          </a:p>
          <a:p>
            <a:pPr marL="0" lvl="0" indent="0">
              <a:spcBef>
                <a:spcPts val="0"/>
              </a:spcBef>
              <a:buNone/>
            </a:pPr>
            <a:r>
              <a:rPr lang="en-IN" sz="2300" dirty="0">
                <a:latin typeface="Perpetua" panose="02020502060401020303" pitchFamily="18" charset="0"/>
              </a:rPr>
              <a:t>  	}  </a:t>
            </a:r>
          </a:p>
          <a:p>
            <a:pPr marL="0" lvl="0" indent="0">
              <a:spcBef>
                <a:spcPts val="0"/>
              </a:spcBef>
              <a:buNone/>
            </a:pPr>
            <a:r>
              <a:rPr lang="en-IN" sz="2300" dirty="0">
                <a:latin typeface="Perpetua" panose="02020502060401020303" pitchFamily="18" charset="0"/>
              </a:rPr>
              <a:t>}</a:t>
            </a:r>
          </a:p>
          <a:p>
            <a:pPr marL="0" indent="0">
              <a:spcBef>
                <a:spcPts val="0"/>
              </a:spcBef>
              <a:buNone/>
            </a:pPr>
            <a:r>
              <a:rPr lang="en-IN" sz="2300" dirty="0">
                <a:latin typeface="Perpetua" panose="02020502060401020303" pitchFamily="18" charset="0"/>
              </a:rPr>
              <a:t> </a:t>
            </a:r>
          </a:p>
        </p:txBody>
      </p:sp>
      <p:sp>
        <p:nvSpPr>
          <p:cNvPr id="4" name="Footer Placeholder 3">
            <a:extLst>
              <a:ext uri="{FF2B5EF4-FFF2-40B4-BE49-F238E27FC236}">
                <a16:creationId xmlns:a16="http://schemas.microsoft.com/office/drawing/2014/main" id="{662B658E-1022-4FAC-81BC-7D86CDB5FA9C}"/>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7C81D364-2E0A-4463-8DF0-0E36A9EA341D}"/>
              </a:ext>
            </a:extLst>
          </p:cNvPr>
          <p:cNvSpPr>
            <a:spLocks noGrp="1"/>
          </p:cNvSpPr>
          <p:nvPr>
            <p:ph type="sldNum" sz="quarter" idx="12"/>
          </p:nvPr>
        </p:nvSpPr>
        <p:spPr/>
        <p:txBody>
          <a:bodyPr/>
          <a:lstStyle/>
          <a:p>
            <a:fld id="{793898A2-4984-4649-A1D3-AF5BF365A1CE}" type="slidenum">
              <a:rPr lang="en-IN" smtClean="0"/>
              <a:t>50</a:t>
            </a:fld>
            <a:endParaRPr lang="en-IN"/>
          </a:p>
        </p:txBody>
      </p:sp>
    </p:spTree>
    <p:extLst>
      <p:ext uri="{BB962C8B-B14F-4D97-AF65-F5344CB8AC3E}">
        <p14:creationId xmlns:p14="http://schemas.microsoft.com/office/powerpoint/2010/main" val="28367869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62B658E-1022-4FAC-81BC-7D86CDB5FA9C}"/>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7C81D364-2E0A-4463-8DF0-0E36A9EA341D}"/>
              </a:ext>
            </a:extLst>
          </p:cNvPr>
          <p:cNvSpPr>
            <a:spLocks noGrp="1"/>
          </p:cNvSpPr>
          <p:nvPr>
            <p:ph type="sldNum" sz="quarter" idx="12"/>
          </p:nvPr>
        </p:nvSpPr>
        <p:spPr/>
        <p:txBody>
          <a:bodyPr/>
          <a:lstStyle/>
          <a:p>
            <a:fld id="{793898A2-4984-4649-A1D3-AF5BF365A1CE}" type="slidenum">
              <a:rPr lang="en-IN" smtClean="0"/>
              <a:t>51</a:t>
            </a:fld>
            <a:endParaRPr lang="en-IN"/>
          </a:p>
        </p:txBody>
      </p:sp>
      <p:sp>
        <p:nvSpPr>
          <p:cNvPr id="6" name="Content Placeholder 5">
            <a:extLst>
              <a:ext uri="{FF2B5EF4-FFF2-40B4-BE49-F238E27FC236}">
                <a16:creationId xmlns:a16="http://schemas.microsoft.com/office/drawing/2014/main" id="{B49B45D4-0FD3-4BE0-98FE-396972E1C0FC}"/>
              </a:ext>
            </a:extLst>
          </p:cNvPr>
          <p:cNvSpPr>
            <a:spLocks noGrp="1"/>
          </p:cNvSpPr>
          <p:nvPr>
            <p:ph idx="1"/>
          </p:nvPr>
        </p:nvSpPr>
        <p:spPr>
          <a:xfrm>
            <a:off x="350520" y="362584"/>
            <a:ext cx="11582400" cy="5993765"/>
          </a:xfrm>
        </p:spPr>
        <p:txBody>
          <a:bodyPr>
            <a:normAutofit/>
          </a:bodyPr>
          <a:lstStyle/>
          <a:p>
            <a:pPr marL="0" indent="0" algn="just">
              <a:buNone/>
            </a:pPr>
            <a:r>
              <a:rPr lang="en-US" b="1" dirty="0">
                <a:latin typeface="Perpetua" panose="02020502060401020303" pitchFamily="18" charset="0"/>
              </a:rPr>
              <a:t>Suspending, Resuming, and Stopping Threads</a:t>
            </a:r>
            <a:endParaRPr lang="en-US" dirty="0">
              <a:latin typeface="Perpetua" panose="02020502060401020303" pitchFamily="18" charset="0"/>
            </a:endParaRPr>
          </a:p>
          <a:p>
            <a:pPr marL="0" indent="0" algn="just">
              <a:buNone/>
            </a:pPr>
            <a:endParaRPr lang="en-US" dirty="0">
              <a:latin typeface="Perpetua" panose="02020502060401020303" pitchFamily="18" charset="0"/>
            </a:endParaRPr>
          </a:p>
          <a:p>
            <a:pPr marL="0" indent="0" algn="just">
              <a:buNone/>
            </a:pPr>
            <a:r>
              <a:rPr lang="en-US" dirty="0">
                <a:latin typeface="Perpetua" panose="02020502060401020303" pitchFamily="18" charset="0"/>
              </a:rPr>
              <a:t>A thread is automatically destroyed when the run() method has completed. But it might be required to kill/stop a thread before it has completed its life cycle. Previously, methods </a:t>
            </a:r>
            <a:r>
              <a:rPr lang="en-US" b="1" dirty="0">
                <a:latin typeface="Perpetua" panose="02020502060401020303" pitchFamily="18" charset="0"/>
              </a:rPr>
              <a:t>suspend()</a:t>
            </a:r>
            <a:r>
              <a:rPr lang="en-US" dirty="0">
                <a:latin typeface="Perpetua" panose="02020502060401020303" pitchFamily="18" charset="0"/>
              </a:rPr>
              <a:t>, </a:t>
            </a:r>
            <a:r>
              <a:rPr lang="en-US" b="1" dirty="0">
                <a:latin typeface="Perpetua" panose="02020502060401020303" pitchFamily="18" charset="0"/>
              </a:rPr>
              <a:t>resume()</a:t>
            </a:r>
            <a:r>
              <a:rPr lang="en-US" dirty="0">
                <a:latin typeface="Perpetua" panose="02020502060401020303" pitchFamily="18" charset="0"/>
              </a:rPr>
              <a:t> and </a:t>
            </a:r>
            <a:r>
              <a:rPr lang="en-US" b="1" dirty="0">
                <a:latin typeface="Perpetua" panose="02020502060401020303" pitchFamily="18" charset="0"/>
              </a:rPr>
              <a:t>stop()</a:t>
            </a:r>
            <a:r>
              <a:rPr lang="en-US" dirty="0">
                <a:latin typeface="Perpetua" panose="02020502060401020303" pitchFamily="18" charset="0"/>
              </a:rPr>
              <a:t> were used to manage the execution of threads. But these methods were deprecated by Java 2 because they could result in system failures. Modern ways to suspend/stop a thread are by using a </a:t>
            </a:r>
            <a:r>
              <a:rPr lang="en-US" dirty="0" err="1">
                <a:latin typeface="Perpetua" panose="02020502060401020303" pitchFamily="18" charset="0"/>
              </a:rPr>
              <a:t>boolean</a:t>
            </a:r>
            <a:r>
              <a:rPr lang="en-US" dirty="0">
                <a:latin typeface="Perpetua" panose="02020502060401020303" pitchFamily="18" charset="0"/>
              </a:rPr>
              <a:t> flag and </a:t>
            </a:r>
            <a:r>
              <a:rPr lang="en-US" dirty="0" err="1">
                <a:latin typeface="Perpetua" panose="02020502060401020303" pitchFamily="18" charset="0"/>
              </a:rPr>
              <a:t>Thread.interrupt</a:t>
            </a:r>
            <a:r>
              <a:rPr lang="en-US" dirty="0">
                <a:latin typeface="Perpetua" panose="02020502060401020303" pitchFamily="18" charset="0"/>
              </a:rPr>
              <a:t>() method.</a:t>
            </a:r>
          </a:p>
          <a:p>
            <a:pPr marL="0" indent="0" algn="just">
              <a:buNone/>
            </a:pPr>
            <a:endParaRPr lang="en-US" dirty="0">
              <a:latin typeface="Perpetua" panose="02020502060401020303" pitchFamily="18" charset="0"/>
            </a:endParaRPr>
          </a:p>
          <a:p>
            <a:pPr marL="0" indent="0" algn="just">
              <a:buNone/>
            </a:pPr>
            <a:r>
              <a:rPr lang="en-US" b="1" dirty="0">
                <a:latin typeface="Perpetua" panose="02020502060401020303" pitchFamily="18" charset="0"/>
              </a:rPr>
              <a:t>Suspend()</a:t>
            </a:r>
            <a:r>
              <a:rPr lang="en-US" dirty="0">
                <a:latin typeface="Perpetua" panose="02020502060401020303" pitchFamily="18" charset="0"/>
              </a:rPr>
              <a:t> method is deadlock prone. If the target thread holds a lock on object when it is </a:t>
            </a:r>
            <a:r>
              <a:rPr lang="en-US" b="1" dirty="0">
                <a:latin typeface="Perpetua" panose="02020502060401020303" pitchFamily="18" charset="0"/>
              </a:rPr>
              <a:t>suspended</a:t>
            </a:r>
            <a:r>
              <a:rPr lang="en-US" dirty="0">
                <a:latin typeface="Perpetua" panose="02020502060401020303" pitchFamily="18" charset="0"/>
              </a:rPr>
              <a:t>, no thread can lock this object until the target thread is resumed. Calling </a:t>
            </a:r>
            <a:r>
              <a:rPr lang="en-US" b="1" dirty="0">
                <a:latin typeface="Perpetua" panose="02020502060401020303" pitchFamily="18" charset="0"/>
              </a:rPr>
              <a:t>suspend()</a:t>
            </a:r>
            <a:r>
              <a:rPr lang="en-US" dirty="0">
                <a:latin typeface="Perpetua" panose="02020502060401020303" pitchFamily="18" charset="0"/>
              </a:rPr>
              <a:t> will put thread in waiting state.</a:t>
            </a:r>
          </a:p>
          <a:p>
            <a:pPr marL="0" indent="0" algn="just">
              <a:buNone/>
            </a:pPr>
            <a:endParaRPr lang="en-IN" dirty="0">
              <a:latin typeface="Perpetua" panose="02020502060401020303" pitchFamily="18" charset="0"/>
            </a:endParaRPr>
          </a:p>
        </p:txBody>
      </p:sp>
    </p:spTree>
    <p:extLst>
      <p:ext uri="{BB962C8B-B14F-4D97-AF65-F5344CB8AC3E}">
        <p14:creationId xmlns:p14="http://schemas.microsoft.com/office/powerpoint/2010/main" val="6098726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78EB50A-293D-4B01-AFB1-5D4FC3D470D6}"/>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E27497E4-D6D3-463B-A010-36607308DEE3}"/>
              </a:ext>
            </a:extLst>
          </p:cNvPr>
          <p:cNvSpPr>
            <a:spLocks noGrp="1"/>
          </p:cNvSpPr>
          <p:nvPr>
            <p:ph type="sldNum" sz="quarter" idx="12"/>
          </p:nvPr>
        </p:nvSpPr>
        <p:spPr/>
        <p:txBody>
          <a:bodyPr/>
          <a:lstStyle/>
          <a:p>
            <a:fld id="{793898A2-4984-4649-A1D3-AF5BF365A1CE}" type="slidenum">
              <a:rPr lang="en-IN" smtClean="0"/>
              <a:t>52</a:t>
            </a:fld>
            <a:endParaRPr lang="en-IN"/>
          </a:p>
        </p:txBody>
      </p:sp>
      <p:pic>
        <p:nvPicPr>
          <p:cNvPr id="8" name="Picture 7">
            <a:extLst>
              <a:ext uri="{FF2B5EF4-FFF2-40B4-BE49-F238E27FC236}">
                <a16:creationId xmlns:a16="http://schemas.microsoft.com/office/drawing/2014/main" id="{7320800F-3F40-4281-80FD-CDCC9247B787}"/>
              </a:ext>
            </a:extLst>
          </p:cNvPr>
          <p:cNvPicPr>
            <a:picLocks noChangeAspect="1"/>
          </p:cNvPicPr>
          <p:nvPr/>
        </p:nvPicPr>
        <p:blipFill>
          <a:blip r:embed="rId2"/>
          <a:stretch>
            <a:fillRect/>
          </a:stretch>
        </p:blipFill>
        <p:spPr>
          <a:xfrm>
            <a:off x="0" y="136525"/>
            <a:ext cx="7208520" cy="6813533"/>
          </a:xfrm>
          <a:prstGeom prst="rect">
            <a:avLst/>
          </a:prstGeom>
        </p:spPr>
      </p:pic>
    </p:spTree>
    <p:extLst>
      <p:ext uri="{BB962C8B-B14F-4D97-AF65-F5344CB8AC3E}">
        <p14:creationId xmlns:p14="http://schemas.microsoft.com/office/powerpoint/2010/main" val="10700410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25493D4-7F4F-491C-B8C6-5A6A7E32C565}"/>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B21AA0A-4949-41CC-89FA-7421ED2D0BEF}"/>
              </a:ext>
            </a:extLst>
          </p:cNvPr>
          <p:cNvSpPr>
            <a:spLocks noGrp="1"/>
          </p:cNvSpPr>
          <p:nvPr>
            <p:ph type="sldNum" sz="quarter" idx="12"/>
          </p:nvPr>
        </p:nvSpPr>
        <p:spPr/>
        <p:txBody>
          <a:bodyPr/>
          <a:lstStyle/>
          <a:p>
            <a:fld id="{793898A2-4984-4649-A1D3-AF5BF365A1CE}" type="slidenum">
              <a:rPr lang="en-IN" smtClean="0"/>
              <a:t>53</a:t>
            </a:fld>
            <a:endParaRPr lang="en-IN"/>
          </a:p>
        </p:txBody>
      </p:sp>
      <p:pic>
        <p:nvPicPr>
          <p:cNvPr id="7" name="Picture 6">
            <a:extLst>
              <a:ext uri="{FF2B5EF4-FFF2-40B4-BE49-F238E27FC236}">
                <a16:creationId xmlns:a16="http://schemas.microsoft.com/office/drawing/2014/main" id="{F488BAE8-5208-481A-A50C-6FB66941EE08}"/>
              </a:ext>
            </a:extLst>
          </p:cNvPr>
          <p:cNvPicPr>
            <a:picLocks noChangeAspect="1"/>
          </p:cNvPicPr>
          <p:nvPr/>
        </p:nvPicPr>
        <p:blipFill>
          <a:blip r:embed="rId2"/>
          <a:stretch>
            <a:fillRect/>
          </a:stretch>
        </p:blipFill>
        <p:spPr>
          <a:xfrm>
            <a:off x="273367" y="379094"/>
            <a:ext cx="8301743" cy="5977255"/>
          </a:xfrm>
          <a:prstGeom prst="rect">
            <a:avLst/>
          </a:prstGeom>
        </p:spPr>
      </p:pic>
    </p:spTree>
    <p:extLst>
      <p:ext uri="{BB962C8B-B14F-4D97-AF65-F5344CB8AC3E}">
        <p14:creationId xmlns:p14="http://schemas.microsoft.com/office/powerpoint/2010/main" val="12756268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9DA3588-8F96-45ED-A487-272545E99527}"/>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0EC67724-40B7-4D78-A109-2023DC757883}"/>
              </a:ext>
            </a:extLst>
          </p:cNvPr>
          <p:cNvSpPr>
            <a:spLocks noGrp="1"/>
          </p:cNvSpPr>
          <p:nvPr>
            <p:ph type="sldNum" sz="quarter" idx="12"/>
          </p:nvPr>
        </p:nvSpPr>
        <p:spPr/>
        <p:txBody>
          <a:bodyPr/>
          <a:lstStyle/>
          <a:p>
            <a:fld id="{793898A2-4984-4649-A1D3-AF5BF365A1CE}" type="slidenum">
              <a:rPr lang="en-IN" smtClean="0"/>
              <a:t>54</a:t>
            </a:fld>
            <a:endParaRPr lang="en-IN"/>
          </a:p>
        </p:txBody>
      </p:sp>
      <p:pic>
        <p:nvPicPr>
          <p:cNvPr id="6" name="Picture 5">
            <a:extLst>
              <a:ext uri="{FF2B5EF4-FFF2-40B4-BE49-F238E27FC236}">
                <a16:creationId xmlns:a16="http://schemas.microsoft.com/office/drawing/2014/main" id="{E6DBA57D-6931-4FF9-A0C5-6AD1878C972B}"/>
              </a:ext>
            </a:extLst>
          </p:cNvPr>
          <p:cNvPicPr>
            <a:picLocks noChangeAspect="1"/>
          </p:cNvPicPr>
          <p:nvPr/>
        </p:nvPicPr>
        <p:blipFill>
          <a:blip r:embed="rId2"/>
          <a:stretch>
            <a:fillRect/>
          </a:stretch>
        </p:blipFill>
        <p:spPr>
          <a:xfrm>
            <a:off x="241935" y="212725"/>
            <a:ext cx="10303120" cy="3780155"/>
          </a:xfrm>
          <a:prstGeom prst="rect">
            <a:avLst/>
          </a:prstGeom>
        </p:spPr>
      </p:pic>
    </p:spTree>
    <p:extLst>
      <p:ext uri="{BB962C8B-B14F-4D97-AF65-F5344CB8AC3E}">
        <p14:creationId xmlns:p14="http://schemas.microsoft.com/office/powerpoint/2010/main" val="33070882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951725-E1E5-499F-8031-7D5FE3584988}"/>
              </a:ext>
            </a:extLst>
          </p:cNvPr>
          <p:cNvSpPr>
            <a:spLocks noGrp="1"/>
          </p:cNvSpPr>
          <p:nvPr>
            <p:ph idx="1"/>
          </p:nvPr>
        </p:nvSpPr>
        <p:spPr>
          <a:xfrm>
            <a:off x="350520" y="136525"/>
            <a:ext cx="11003280" cy="6040438"/>
          </a:xfrm>
        </p:spPr>
        <p:txBody>
          <a:bodyPr>
            <a:noAutofit/>
          </a:bodyPr>
          <a:lstStyle/>
          <a:p>
            <a:pPr marL="0" indent="0">
              <a:spcBef>
                <a:spcPts val="0"/>
              </a:spcBef>
              <a:buNone/>
            </a:pPr>
            <a:r>
              <a:rPr lang="en-US" sz="2200" dirty="0">
                <a:latin typeface="Perpetua" panose="02020502060401020303" pitchFamily="18" charset="0"/>
              </a:rPr>
              <a:t>New thread: Thread[One,5,main]</a:t>
            </a:r>
          </a:p>
          <a:p>
            <a:pPr marL="0" indent="0">
              <a:spcBef>
                <a:spcPts val="0"/>
              </a:spcBef>
              <a:buNone/>
            </a:pPr>
            <a:r>
              <a:rPr lang="en-IN" sz="2200" dirty="0">
                <a:latin typeface="Perpetua" panose="02020502060401020303" pitchFamily="18" charset="0"/>
              </a:rPr>
              <a:t>One: 15</a:t>
            </a:r>
          </a:p>
          <a:p>
            <a:pPr marL="0" indent="0">
              <a:spcBef>
                <a:spcPts val="0"/>
              </a:spcBef>
              <a:buNone/>
            </a:pPr>
            <a:r>
              <a:rPr lang="en-US" sz="2200" dirty="0">
                <a:latin typeface="Perpetua" panose="02020502060401020303" pitchFamily="18" charset="0"/>
              </a:rPr>
              <a:t>New thread: Thread[Two,5,main]</a:t>
            </a:r>
          </a:p>
          <a:p>
            <a:pPr marL="0" indent="0">
              <a:spcBef>
                <a:spcPts val="0"/>
              </a:spcBef>
              <a:buNone/>
            </a:pPr>
            <a:r>
              <a:rPr lang="en-IN" sz="2200" dirty="0">
                <a:latin typeface="Perpetua" panose="02020502060401020303" pitchFamily="18" charset="0"/>
              </a:rPr>
              <a:t>Two: 15</a:t>
            </a:r>
          </a:p>
          <a:p>
            <a:pPr marL="0" indent="0">
              <a:spcBef>
                <a:spcPts val="0"/>
              </a:spcBef>
              <a:buNone/>
            </a:pPr>
            <a:r>
              <a:rPr lang="en-IN" sz="2200" dirty="0">
                <a:latin typeface="Perpetua" panose="02020502060401020303" pitchFamily="18" charset="0"/>
              </a:rPr>
              <a:t>One: 14</a:t>
            </a:r>
          </a:p>
          <a:p>
            <a:pPr marL="0" indent="0">
              <a:spcBef>
                <a:spcPts val="0"/>
              </a:spcBef>
              <a:buNone/>
            </a:pPr>
            <a:r>
              <a:rPr lang="en-IN" sz="2200" dirty="0">
                <a:latin typeface="Perpetua" panose="02020502060401020303" pitchFamily="18" charset="0"/>
              </a:rPr>
              <a:t>Two: 14</a:t>
            </a:r>
          </a:p>
          <a:p>
            <a:pPr marL="0" indent="0">
              <a:spcBef>
                <a:spcPts val="0"/>
              </a:spcBef>
              <a:buNone/>
            </a:pPr>
            <a:r>
              <a:rPr lang="en-IN" sz="2200" dirty="0">
                <a:latin typeface="Perpetua" panose="02020502060401020303" pitchFamily="18" charset="0"/>
              </a:rPr>
              <a:t>One: 13</a:t>
            </a:r>
          </a:p>
          <a:p>
            <a:pPr marL="0" indent="0">
              <a:spcBef>
                <a:spcPts val="0"/>
              </a:spcBef>
              <a:buNone/>
            </a:pPr>
            <a:r>
              <a:rPr lang="en-IN" sz="2200" dirty="0">
                <a:latin typeface="Perpetua" panose="02020502060401020303" pitchFamily="18" charset="0"/>
              </a:rPr>
              <a:t>Two: 13</a:t>
            </a:r>
          </a:p>
          <a:p>
            <a:pPr marL="0" indent="0">
              <a:spcBef>
                <a:spcPts val="0"/>
              </a:spcBef>
              <a:buNone/>
            </a:pPr>
            <a:r>
              <a:rPr lang="en-IN" sz="2200" dirty="0">
                <a:latin typeface="Perpetua" panose="02020502060401020303" pitchFamily="18" charset="0"/>
              </a:rPr>
              <a:t>One: 12</a:t>
            </a:r>
          </a:p>
          <a:p>
            <a:pPr marL="0" indent="0">
              <a:spcBef>
                <a:spcPts val="0"/>
              </a:spcBef>
              <a:buNone/>
            </a:pPr>
            <a:r>
              <a:rPr lang="en-IN" sz="2200" dirty="0">
                <a:latin typeface="Perpetua" panose="02020502060401020303" pitchFamily="18" charset="0"/>
              </a:rPr>
              <a:t>Two: 12</a:t>
            </a:r>
          </a:p>
          <a:p>
            <a:pPr marL="0" indent="0">
              <a:spcBef>
                <a:spcPts val="0"/>
              </a:spcBef>
              <a:buNone/>
            </a:pPr>
            <a:r>
              <a:rPr lang="en-IN" sz="2200" dirty="0">
                <a:latin typeface="Perpetua" panose="02020502060401020303" pitchFamily="18" charset="0"/>
              </a:rPr>
              <a:t>One: 11</a:t>
            </a:r>
          </a:p>
          <a:p>
            <a:pPr marL="0" indent="0">
              <a:spcBef>
                <a:spcPts val="0"/>
              </a:spcBef>
              <a:buNone/>
            </a:pPr>
            <a:r>
              <a:rPr lang="en-IN" sz="2200" dirty="0">
                <a:latin typeface="Perpetua" panose="02020502060401020303" pitchFamily="18" charset="0"/>
              </a:rPr>
              <a:t>Two: 11</a:t>
            </a:r>
          </a:p>
          <a:p>
            <a:pPr marL="0" indent="0">
              <a:spcBef>
                <a:spcPts val="0"/>
              </a:spcBef>
              <a:buNone/>
            </a:pPr>
            <a:r>
              <a:rPr lang="en-IN" sz="2200" dirty="0">
                <a:latin typeface="Perpetua" panose="02020502060401020303" pitchFamily="18" charset="0"/>
              </a:rPr>
              <a:t>Suspending thread One</a:t>
            </a:r>
          </a:p>
          <a:p>
            <a:pPr marL="0" indent="0">
              <a:spcBef>
                <a:spcPts val="0"/>
              </a:spcBef>
              <a:buNone/>
            </a:pPr>
            <a:r>
              <a:rPr lang="en-IN" sz="2200" dirty="0">
                <a:latin typeface="Perpetua" panose="02020502060401020303" pitchFamily="18" charset="0"/>
              </a:rPr>
              <a:t>Two: 10</a:t>
            </a:r>
          </a:p>
          <a:p>
            <a:pPr marL="0" indent="0">
              <a:spcBef>
                <a:spcPts val="0"/>
              </a:spcBef>
              <a:buNone/>
            </a:pPr>
            <a:r>
              <a:rPr lang="en-IN" sz="2200" dirty="0">
                <a:latin typeface="Perpetua" panose="02020502060401020303" pitchFamily="18" charset="0"/>
              </a:rPr>
              <a:t>Two: 9</a:t>
            </a:r>
          </a:p>
          <a:p>
            <a:pPr marL="0" indent="0">
              <a:spcBef>
                <a:spcPts val="0"/>
              </a:spcBef>
              <a:buNone/>
            </a:pPr>
            <a:r>
              <a:rPr lang="en-IN" sz="2200" dirty="0">
                <a:latin typeface="Perpetua" panose="02020502060401020303" pitchFamily="18" charset="0"/>
              </a:rPr>
              <a:t>Two: 8</a:t>
            </a:r>
          </a:p>
          <a:p>
            <a:pPr marL="0" indent="0">
              <a:buNone/>
            </a:pPr>
            <a:r>
              <a:rPr lang="en-IN" sz="2200" dirty="0">
                <a:solidFill>
                  <a:srgbClr val="231F20"/>
                </a:solidFill>
                <a:latin typeface="Perpetua" panose="02020502060401020303" pitchFamily="18" charset="0"/>
              </a:rPr>
              <a:t>Two: 7</a:t>
            </a:r>
          </a:p>
          <a:p>
            <a:pPr marL="0" indent="0">
              <a:buNone/>
            </a:pPr>
            <a:r>
              <a:rPr lang="en-IN" sz="2200" dirty="0">
                <a:solidFill>
                  <a:srgbClr val="231F20"/>
                </a:solidFill>
                <a:latin typeface="Perpetua" panose="02020502060401020303" pitchFamily="18" charset="0"/>
              </a:rPr>
              <a:t>Two: 6</a:t>
            </a:r>
          </a:p>
          <a:p>
            <a:pPr marL="0" indent="0">
              <a:buNone/>
            </a:pPr>
            <a:r>
              <a:rPr lang="en-IN" sz="2200" dirty="0">
                <a:solidFill>
                  <a:srgbClr val="231F20"/>
                </a:solidFill>
                <a:latin typeface="Perpetua" panose="02020502060401020303" pitchFamily="18" charset="0"/>
              </a:rPr>
              <a:t>Resuming thread One</a:t>
            </a:r>
          </a:p>
          <a:p>
            <a:pPr marL="0" indent="0">
              <a:buNone/>
            </a:pPr>
            <a:r>
              <a:rPr lang="en-IN" sz="2200" dirty="0">
                <a:solidFill>
                  <a:srgbClr val="231F20"/>
                </a:solidFill>
                <a:latin typeface="Perpetua" panose="02020502060401020303" pitchFamily="18" charset="0"/>
              </a:rPr>
              <a:t>Suspending thread Two</a:t>
            </a:r>
          </a:p>
        </p:txBody>
      </p:sp>
      <p:sp>
        <p:nvSpPr>
          <p:cNvPr id="4" name="Footer Placeholder 3">
            <a:extLst>
              <a:ext uri="{FF2B5EF4-FFF2-40B4-BE49-F238E27FC236}">
                <a16:creationId xmlns:a16="http://schemas.microsoft.com/office/drawing/2014/main" id="{C188CCFA-41A8-4121-9243-8B583B3D5593}"/>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F6F250A9-A215-4AA7-872E-F2426D42A82E}"/>
              </a:ext>
            </a:extLst>
          </p:cNvPr>
          <p:cNvSpPr>
            <a:spLocks noGrp="1"/>
          </p:cNvSpPr>
          <p:nvPr>
            <p:ph type="sldNum" sz="quarter" idx="12"/>
          </p:nvPr>
        </p:nvSpPr>
        <p:spPr/>
        <p:txBody>
          <a:bodyPr/>
          <a:lstStyle/>
          <a:p>
            <a:fld id="{793898A2-4984-4649-A1D3-AF5BF365A1CE}" type="slidenum">
              <a:rPr lang="en-IN" smtClean="0"/>
              <a:t>55</a:t>
            </a:fld>
            <a:endParaRPr lang="en-IN"/>
          </a:p>
        </p:txBody>
      </p:sp>
      <p:sp>
        <p:nvSpPr>
          <p:cNvPr id="6" name="Rectangle 5">
            <a:extLst>
              <a:ext uri="{FF2B5EF4-FFF2-40B4-BE49-F238E27FC236}">
                <a16:creationId xmlns:a16="http://schemas.microsoft.com/office/drawing/2014/main" id="{A3ABD74E-2FD0-475A-8DDB-F360D73CE937}"/>
              </a:ext>
            </a:extLst>
          </p:cNvPr>
          <p:cNvSpPr/>
          <p:nvPr/>
        </p:nvSpPr>
        <p:spPr>
          <a:xfrm>
            <a:off x="7239000" y="-40025"/>
            <a:ext cx="3611880" cy="6863417"/>
          </a:xfrm>
          <a:prstGeom prst="rect">
            <a:avLst/>
          </a:prstGeom>
        </p:spPr>
        <p:txBody>
          <a:bodyPr wrap="square">
            <a:spAutoFit/>
          </a:bodyPr>
          <a:lstStyle/>
          <a:p>
            <a:r>
              <a:rPr lang="en-IN" sz="2200" dirty="0">
                <a:solidFill>
                  <a:srgbClr val="231F20"/>
                </a:solidFill>
                <a:latin typeface="Perpetua" panose="02020502060401020303" pitchFamily="18" charset="0"/>
              </a:rPr>
              <a:t>One: 10</a:t>
            </a:r>
          </a:p>
          <a:p>
            <a:r>
              <a:rPr lang="en-IN" sz="2200" dirty="0">
                <a:solidFill>
                  <a:srgbClr val="231F20"/>
                </a:solidFill>
                <a:latin typeface="Perpetua" panose="02020502060401020303" pitchFamily="18" charset="0"/>
              </a:rPr>
              <a:t>One: 9</a:t>
            </a:r>
          </a:p>
          <a:p>
            <a:r>
              <a:rPr lang="en-IN" sz="2200" dirty="0">
                <a:solidFill>
                  <a:srgbClr val="231F20"/>
                </a:solidFill>
                <a:latin typeface="Perpetua" panose="02020502060401020303" pitchFamily="18" charset="0"/>
              </a:rPr>
              <a:t>One: 8</a:t>
            </a:r>
            <a:endParaRPr lang="en-IN" sz="2200" dirty="0">
              <a:latin typeface="Perpetua" panose="02020502060401020303" pitchFamily="18" charset="0"/>
            </a:endParaRPr>
          </a:p>
          <a:p>
            <a:r>
              <a:rPr lang="en-IN" sz="2200" dirty="0">
                <a:solidFill>
                  <a:srgbClr val="231F20"/>
                </a:solidFill>
                <a:latin typeface="Perpetua" panose="02020502060401020303" pitchFamily="18" charset="0"/>
              </a:rPr>
              <a:t>One: 7</a:t>
            </a:r>
          </a:p>
          <a:p>
            <a:r>
              <a:rPr lang="en-IN" sz="2200" dirty="0">
                <a:solidFill>
                  <a:srgbClr val="231F20"/>
                </a:solidFill>
                <a:latin typeface="Perpetua" panose="02020502060401020303" pitchFamily="18" charset="0"/>
              </a:rPr>
              <a:t>One: 6</a:t>
            </a:r>
          </a:p>
          <a:p>
            <a:r>
              <a:rPr lang="en-IN" sz="2200" dirty="0">
                <a:solidFill>
                  <a:srgbClr val="231F20"/>
                </a:solidFill>
                <a:latin typeface="Perpetua" panose="02020502060401020303" pitchFamily="18" charset="0"/>
              </a:rPr>
              <a:t>Resuming thread Two</a:t>
            </a:r>
          </a:p>
          <a:p>
            <a:r>
              <a:rPr lang="en-US" sz="2200" dirty="0">
                <a:solidFill>
                  <a:srgbClr val="231F20"/>
                </a:solidFill>
                <a:latin typeface="Perpetua" panose="02020502060401020303" pitchFamily="18" charset="0"/>
              </a:rPr>
              <a:t>Waiting for threads to finish.</a:t>
            </a:r>
          </a:p>
          <a:p>
            <a:r>
              <a:rPr lang="en-IN" sz="2200" dirty="0">
                <a:solidFill>
                  <a:srgbClr val="231F20"/>
                </a:solidFill>
                <a:latin typeface="Perpetua" panose="02020502060401020303" pitchFamily="18" charset="0"/>
              </a:rPr>
              <a:t>Two: 5</a:t>
            </a:r>
          </a:p>
          <a:p>
            <a:r>
              <a:rPr lang="en-IN" sz="2200" dirty="0">
                <a:solidFill>
                  <a:srgbClr val="231F20"/>
                </a:solidFill>
                <a:latin typeface="Perpetua" panose="02020502060401020303" pitchFamily="18" charset="0"/>
              </a:rPr>
              <a:t>One: 5</a:t>
            </a:r>
          </a:p>
          <a:p>
            <a:r>
              <a:rPr lang="en-IN" sz="2200" dirty="0">
                <a:solidFill>
                  <a:srgbClr val="231F20"/>
                </a:solidFill>
                <a:latin typeface="Perpetua" panose="02020502060401020303" pitchFamily="18" charset="0"/>
              </a:rPr>
              <a:t>Two: 4</a:t>
            </a:r>
          </a:p>
          <a:p>
            <a:r>
              <a:rPr lang="en-IN" sz="2200" dirty="0">
                <a:solidFill>
                  <a:srgbClr val="231F20"/>
                </a:solidFill>
                <a:latin typeface="Perpetua" panose="02020502060401020303" pitchFamily="18" charset="0"/>
              </a:rPr>
              <a:t>One: 4</a:t>
            </a:r>
          </a:p>
          <a:p>
            <a:r>
              <a:rPr lang="en-IN" sz="2200" dirty="0">
                <a:solidFill>
                  <a:srgbClr val="231F20"/>
                </a:solidFill>
                <a:latin typeface="Perpetua" panose="02020502060401020303" pitchFamily="18" charset="0"/>
              </a:rPr>
              <a:t>Two: 3</a:t>
            </a:r>
          </a:p>
          <a:p>
            <a:r>
              <a:rPr lang="en-IN" sz="2200" dirty="0">
                <a:solidFill>
                  <a:srgbClr val="231F20"/>
                </a:solidFill>
                <a:latin typeface="Perpetua" panose="02020502060401020303" pitchFamily="18" charset="0"/>
              </a:rPr>
              <a:t>One: 3</a:t>
            </a:r>
          </a:p>
          <a:p>
            <a:r>
              <a:rPr lang="en-IN" sz="2200" dirty="0">
                <a:solidFill>
                  <a:srgbClr val="231F20"/>
                </a:solidFill>
                <a:latin typeface="Perpetua" panose="02020502060401020303" pitchFamily="18" charset="0"/>
              </a:rPr>
              <a:t>Two: 2</a:t>
            </a:r>
          </a:p>
          <a:p>
            <a:r>
              <a:rPr lang="en-IN" sz="2200" dirty="0">
                <a:solidFill>
                  <a:srgbClr val="231F20"/>
                </a:solidFill>
                <a:latin typeface="Perpetua" panose="02020502060401020303" pitchFamily="18" charset="0"/>
              </a:rPr>
              <a:t>One: 2</a:t>
            </a:r>
          </a:p>
          <a:p>
            <a:r>
              <a:rPr lang="en-IN" sz="2200" dirty="0">
                <a:solidFill>
                  <a:srgbClr val="231F20"/>
                </a:solidFill>
                <a:latin typeface="Perpetua" panose="02020502060401020303" pitchFamily="18" charset="0"/>
              </a:rPr>
              <a:t>Two: 1</a:t>
            </a:r>
          </a:p>
          <a:p>
            <a:r>
              <a:rPr lang="en-IN" sz="2200" dirty="0">
                <a:solidFill>
                  <a:srgbClr val="231F20"/>
                </a:solidFill>
                <a:latin typeface="Perpetua" panose="02020502060401020303" pitchFamily="18" charset="0"/>
              </a:rPr>
              <a:t>One: 1</a:t>
            </a:r>
          </a:p>
          <a:p>
            <a:r>
              <a:rPr lang="en-IN" sz="2200" dirty="0">
                <a:solidFill>
                  <a:srgbClr val="231F20"/>
                </a:solidFill>
                <a:latin typeface="Perpetua" panose="02020502060401020303" pitchFamily="18" charset="0"/>
              </a:rPr>
              <a:t>Two exiting.</a:t>
            </a:r>
          </a:p>
          <a:p>
            <a:r>
              <a:rPr lang="en-IN" sz="2200" dirty="0">
                <a:solidFill>
                  <a:srgbClr val="231F20"/>
                </a:solidFill>
                <a:latin typeface="Perpetua" panose="02020502060401020303" pitchFamily="18" charset="0"/>
              </a:rPr>
              <a:t>One exiting.</a:t>
            </a:r>
          </a:p>
          <a:p>
            <a:r>
              <a:rPr lang="en-IN" sz="2200" dirty="0">
                <a:solidFill>
                  <a:srgbClr val="231F20"/>
                </a:solidFill>
                <a:latin typeface="Perpetua" panose="02020502060401020303" pitchFamily="18" charset="0"/>
              </a:rPr>
              <a:t>Main thread exiting.</a:t>
            </a:r>
            <a:endParaRPr lang="en-IN" sz="2200" dirty="0">
              <a:latin typeface="Perpetua" panose="02020502060401020303" pitchFamily="18" charset="0"/>
            </a:endParaRPr>
          </a:p>
        </p:txBody>
      </p:sp>
    </p:spTree>
    <p:extLst>
      <p:ext uri="{BB962C8B-B14F-4D97-AF65-F5344CB8AC3E}">
        <p14:creationId xmlns:p14="http://schemas.microsoft.com/office/powerpoint/2010/main" val="40181493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B90F1-2291-4857-A6BE-0F998086C7FD}"/>
              </a:ext>
            </a:extLst>
          </p:cNvPr>
          <p:cNvSpPr>
            <a:spLocks noGrp="1"/>
          </p:cNvSpPr>
          <p:nvPr>
            <p:ph idx="1"/>
          </p:nvPr>
        </p:nvSpPr>
        <p:spPr>
          <a:xfrm>
            <a:off x="228600" y="136525"/>
            <a:ext cx="11750040" cy="6584950"/>
          </a:xfrm>
        </p:spPr>
        <p:txBody>
          <a:bodyPr/>
          <a:lstStyle/>
          <a:p>
            <a:pPr marL="0" indent="0" algn="just" fontAlgn="base">
              <a:buNone/>
            </a:pPr>
            <a:r>
              <a:rPr lang="en-US" sz="3200" b="1" dirty="0">
                <a:latin typeface="Perpetua" panose="02020502060401020303" pitchFamily="18" charset="0"/>
              </a:rPr>
              <a:t>Lifecycle and States of a Thread in Java</a:t>
            </a:r>
          </a:p>
          <a:p>
            <a:pPr marL="0" indent="0" algn="just" fontAlgn="base">
              <a:buNone/>
            </a:pPr>
            <a:r>
              <a:rPr lang="en-US" dirty="0">
                <a:latin typeface="Perpetua" panose="02020502060401020303" pitchFamily="18" charset="0"/>
              </a:rPr>
              <a:t>A thread in Java at any point of time exists in any one of the following states. A thread lies only in one of the shown states at any instant:</a:t>
            </a:r>
          </a:p>
          <a:p>
            <a:pPr algn="just" fontAlgn="base"/>
            <a:r>
              <a:rPr lang="en-US" dirty="0">
                <a:latin typeface="Perpetua" panose="02020502060401020303" pitchFamily="18" charset="0"/>
              </a:rPr>
              <a:t>New</a:t>
            </a:r>
          </a:p>
          <a:p>
            <a:pPr algn="just" fontAlgn="base"/>
            <a:r>
              <a:rPr lang="en-US" dirty="0">
                <a:latin typeface="Perpetua" panose="02020502060401020303" pitchFamily="18" charset="0"/>
              </a:rPr>
              <a:t>Runnable</a:t>
            </a:r>
          </a:p>
          <a:p>
            <a:pPr algn="just" fontAlgn="base"/>
            <a:r>
              <a:rPr lang="en-US" dirty="0">
                <a:latin typeface="Perpetua" panose="02020502060401020303" pitchFamily="18" charset="0"/>
              </a:rPr>
              <a:t>Blocked</a:t>
            </a:r>
          </a:p>
          <a:p>
            <a:pPr algn="just" fontAlgn="base"/>
            <a:r>
              <a:rPr lang="en-US" dirty="0">
                <a:latin typeface="Perpetua" panose="02020502060401020303" pitchFamily="18" charset="0"/>
              </a:rPr>
              <a:t>Waiting</a:t>
            </a:r>
          </a:p>
          <a:p>
            <a:pPr algn="just" fontAlgn="base"/>
            <a:r>
              <a:rPr lang="en-US" dirty="0">
                <a:latin typeface="Perpetua" panose="02020502060401020303" pitchFamily="18" charset="0"/>
              </a:rPr>
              <a:t>Timed Waiting</a:t>
            </a:r>
          </a:p>
          <a:p>
            <a:pPr algn="just" fontAlgn="base"/>
            <a:r>
              <a:rPr lang="en-US" dirty="0">
                <a:latin typeface="Perpetua" panose="02020502060401020303" pitchFamily="18" charset="0"/>
              </a:rPr>
              <a:t>Terminated</a:t>
            </a:r>
          </a:p>
          <a:p>
            <a:pPr marL="0" indent="0" algn="just">
              <a:buNone/>
            </a:pP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CE086970-716B-483E-B6FC-21F451DA9E0F}"/>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B46FCF7E-FFDC-49A4-A78B-086E0D5446B7}"/>
              </a:ext>
            </a:extLst>
          </p:cNvPr>
          <p:cNvSpPr>
            <a:spLocks noGrp="1"/>
          </p:cNvSpPr>
          <p:nvPr>
            <p:ph type="sldNum" sz="quarter" idx="12"/>
          </p:nvPr>
        </p:nvSpPr>
        <p:spPr/>
        <p:txBody>
          <a:bodyPr/>
          <a:lstStyle/>
          <a:p>
            <a:fld id="{793898A2-4984-4649-A1D3-AF5BF365A1CE}" type="slidenum">
              <a:rPr lang="en-IN" smtClean="0"/>
              <a:t>56</a:t>
            </a:fld>
            <a:endParaRPr lang="en-IN"/>
          </a:p>
        </p:txBody>
      </p:sp>
    </p:spTree>
    <p:extLst>
      <p:ext uri="{BB962C8B-B14F-4D97-AF65-F5344CB8AC3E}">
        <p14:creationId xmlns:p14="http://schemas.microsoft.com/office/powerpoint/2010/main" val="4048725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B90F1-2291-4857-A6BE-0F998086C7FD}"/>
              </a:ext>
            </a:extLst>
          </p:cNvPr>
          <p:cNvSpPr>
            <a:spLocks noGrp="1"/>
          </p:cNvSpPr>
          <p:nvPr>
            <p:ph idx="1"/>
          </p:nvPr>
        </p:nvSpPr>
        <p:spPr>
          <a:xfrm>
            <a:off x="228600" y="136525"/>
            <a:ext cx="11750040" cy="6584950"/>
          </a:xfrm>
        </p:spPr>
        <p:txBody>
          <a:bodyPr/>
          <a:lstStyle/>
          <a:p>
            <a:pPr marL="0" indent="0" algn="just" fontAlgn="base">
              <a:buNone/>
            </a:pPr>
            <a:r>
              <a:rPr lang="en-US" dirty="0"/>
              <a:t>The diagram shown below represent various states of a thread at any instant of time.</a:t>
            </a:r>
          </a:p>
          <a:p>
            <a:pPr marL="0" indent="0" algn="just" fontAlgn="base">
              <a:buNone/>
            </a:pPr>
            <a:endParaRPr lang="en-US" dirty="0">
              <a:latin typeface="Perpetua" panose="02020502060401020303" pitchFamily="18" charset="0"/>
            </a:endParaRPr>
          </a:p>
          <a:p>
            <a:pPr marL="0" indent="0" algn="just" fontAlgn="base">
              <a:buNone/>
            </a:pP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CE086970-716B-483E-B6FC-21F451DA9E0F}"/>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B46FCF7E-FFDC-49A4-A78B-086E0D5446B7}"/>
              </a:ext>
            </a:extLst>
          </p:cNvPr>
          <p:cNvSpPr>
            <a:spLocks noGrp="1"/>
          </p:cNvSpPr>
          <p:nvPr>
            <p:ph type="sldNum" sz="quarter" idx="12"/>
          </p:nvPr>
        </p:nvSpPr>
        <p:spPr/>
        <p:txBody>
          <a:bodyPr/>
          <a:lstStyle/>
          <a:p>
            <a:fld id="{793898A2-4984-4649-A1D3-AF5BF365A1CE}" type="slidenum">
              <a:rPr lang="en-IN" smtClean="0"/>
              <a:t>57</a:t>
            </a:fld>
            <a:endParaRPr lang="en-IN"/>
          </a:p>
        </p:txBody>
      </p:sp>
      <p:pic>
        <p:nvPicPr>
          <p:cNvPr id="1026" name="Picture 2">
            <a:extLst>
              <a:ext uri="{FF2B5EF4-FFF2-40B4-BE49-F238E27FC236}">
                <a16:creationId xmlns:a16="http://schemas.microsoft.com/office/drawing/2014/main" id="{1133B3EF-8D1C-4232-B719-985F6B4C3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160" y="668904"/>
            <a:ext cx="7696200" cy="5520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6702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B90F1-2291-4857-A6BE-0F998086C7FD}"/>
              </a:ext>
            </a:extLst>
          </p:cNvPr>
          <p:cNvSpPr>
            <a:spLocks noGrp="1"/>
          </p:cNvSpPr>
          <p:nvPr>
            <p:ph idx="1"/>
          </p:nvPr>
        </p:nvSpPr>
        <p:spPr>
          <a:xfrm>
            <a:off x="228600" y="136525"/>
            <a:ext cx="11750040" cy="6584950"/>
          </a:xfrm>
        </p:spPr>
        <p:txBody>
          <a:bodyPr/>
          <a:lstStyle/>
          <a:p>
            <a:pPr marL="0" indent="0" algn="just" fontAlgn="base">
              <a:buNone/>
            </a:pPr>
            <a:r>
              <a:rPr lang="en-US" b="1" dirty="0">
                <a:latin typeface="Perpetua" panose="02020502060401020303" pitchFamily="18" charset="0"/>
              </a:rPr>
              <a:t>New Thread:</a:t>
            </a:r>
            <a:r>
              <a:rPr lang="en-US" dirty="0">
                <a:latin typeface="Perpetua" panose="02020502060401020303" pitchFamily="18" charset="0"/>
              </a:rPr>
              <a:t> When a new thread is created, it is in the new state. The thread has not yet started to run when thread is in this state. When a thread lies in the new state, it’s code is yet to be run and hasn’t started to execute.</a:t>
            </a:r>
          </a:p>
          <a:p>
            <a:pPr marL="0" indent="0" algn="just" fontAlgn="base">
              <a:buNone/>
            </a:pPr>
            <a:r>
              <a:rPr lang="en-US" b="1" dirty="0">
                <a:latin typeface="Perpetua" panose="02020502060401020303" pitchFamily="18" charset="0"/>
              </a:rPr>
              <a:t>Runnable State:</a:t>
            </a:r>
            <a:r>
              <a:rPr lang="en-US" dirty="0">
                <a:latin typeface="Perpetua" panose="02020502060401020303" pitchFamily="18" charset="0"/>
              </a:rPr>
              <a:t> A thread that is ready to run is moved to runnable state. In this state, a thread might actually be running or it might be ready run at any instant of time. It is the responsibility of the thread scheduler to give the thread, time to run.</a:t>
            </a:r>
            <a:br>
              <a:rPr lang="en-US" dirty="0">
                <a:latin typeface="Perpetua" panose="02020502060401020303" pitchFamily="18" charset="0"/>
              </a:rPr>
            </a:br>
            <a:r>
              <a:rPr lang="en-US" dirty="0">
                <a:latin typeface="Perpetua" panose="02020502060401020303" pitchFamily="18" charset="0"/>
              </a:rPr>
              <a:t>A multi-threaded program allocates a fixed amount of time to each individual thread. Each and every thread runs for a short while and then pauses and relinquishes the CPU to another thread, so that other threads can get a chance to run. When this happens, all such threads that are ready to run, waiting for the CPU and the currently running thread lies in runnable state.</a:t>
            </a:r>
          </a:p>
        </p:txBody>
      </p:sp>
      <p:sp>
        <p:nvSpPr>
          <p:cNvPr id="4" name="Footer Placeholder 3">
            <a:extLst>
              <a:ext uri="{FF2B5EF4-FFF2-40B4-BE49-F238E27FC236}">
                <a16:creationId xmlns:a16="http://schemas.microsoft.com/office/drawing/2014/main" id="{CE086970-716B-483E-B6FC-21F451DA9E0F}"/>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B46FCF7E-FFDC-49A4-A78B-086E0D5446B7}"/>
              </a:ext>
            </a:extLst>
          </p:cNvPr>
          <p:cNvSpPr>
            <a:spLocks noGrp="1"/>
          </p:cNvSpPr>
          <p:nvPr>
            <p:ph type="sldNum" sz="quarter" idx="12"/>
          </p:nvPr>
        </p:nvSpPr>
        <p:spPr/>
        <p:txBody>
          <a:bodyPr/>
          <a:lstStyle/>
          <a:p>
            <a:fld id="{793898A2-4984-4649-A1D3-AF5BF365A1CE}" type="slidenum">
              <a:rPr lang="en-IN" smtClean="0"/>
              <a:t>58</a:t>
            </a:fld>
            <a:endParaRPr lang="en-IN"/>
          </a:p>
        </p:txBody>
      </p:sp>
    </p:spTree>
    <p:extLst>
      <p:ext uri="{BB962C8B-B14F-4D97-AF65-F5344CB8AC3E}">
        <p14:creationId xmlns:p14="http://schemas.microsoft.com/office/powerpoint/2010/main" val="36454072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B90F1-2291-4857-A6BE-0F998086C7FD}"/>
              </a:ext>
            </a:extLst>
          </p:cNvPr>
          <p:cNvSpPr>
            <a:spLocks noGrp="1"/>
          </p:cNvSpPr>
          <p:nvPr>
            <p:ph idx="1"/>
          </p:nvPr>
        </p:nvSpPr>
        <p:spPr>
          <a:xfrm>
            <a:off x="228600" y="136525"/>
            <a:ext cx="11750040" cy="6584950"/>
          </a:xfrm>
        </p:spPr>
        <p:txBody>
          <a:bodyPr>
            <a:normAutofit lnSpcReduction="10000"/>
          </a:bodyPr>
          <a:lstStyle/>
          <a:p>
            <a:pPr marL="0" indent="0" algn="just" fontAlgn="base">
              <a:buNone/>
            </a:pPr>
            <a:r>
              <a:rPr lang="en-US" b="1" dirty="0">
                <a:latin typeface="Perpetua" panose="02020502060401020303" pitchFamily="18" charset="0"/>
              </a:rPr>
              <a:t>Blocked/Waiting state: </a:t>
            </a:r>
            <a:r>
              <a:rPr lang="en-US" dirty="0">
                <a:latin typeface="Perpetua" panose="02020502060401020303" pitchFamily="18" charset="0"/>
              </a:rPr>
              <a:t>When a thread is temporarily inactive, then it’s in one of the following states:</a:t>
            </a:r>
          </a:p>
          <a:p>
            <a:pPr algn="just" fontAlgn="base"/>
            <a:r>
              <a:rPr lang="en-US" dirty="0">
                <a:latin typeface="Perpetua" panose="02020502060401020303" pitchFamily="18" charset="0"/>
              </a:rPr>
              <a:t>Blocked</a:t>
            </a:r>
          </a:p>
          <a:p>
            <a:pPr algn="just" fontAlgn="base"/>
            <a:r>
              <a:rPr lang="en-US" dirty="0">
                <a:latin typeface="Perpetua" panose="02020502060401020303" pitchFamily="18" charset="0"/>
              </a:rPr>
              <a:t>Waiting</a:t>
            </a:r>
          </a:p>
          <a:p>
            <a:pPr marL="0" indent="0" algn="just" fontAlgn="base">
              <a:buNone/>
            </a:pPr>
            <a:r>
              <a:rPr lang="en-US" dirty="0">
                <a:latin typeface="Perpetua" panose="02020502060401020303" pitchFamily="18" charset="0"/>
              </a:rPr>
              <a:t>For example, when a thread is waiting for I/O to complete, it lies in the blocked state. It’s the responsibility of the thread scheduler to reactivate and schedule a blocked/waiting thread. A thread in this state cannot continue its execution any further until it is moved to runnable state. Any thread in these states does not consume any CPU cycle.</a:t>
            </a:r>
          </a:p>
          <a:p>
            <a:pPr marL="0" indent="0" algn="just" fontAlgn="base">
              <a:buNone/>
            </a:pPr>
            <a:r>
              <a:rPr lang="en-US" dirty="0">
                <a:latin typeface="Perpetua" panose="02020502060401020303" pitchFamily="18" charset="0"/>
              </a:rPr>
              <a:t>A thread is in the blocked state when it tries to access a protected section of code that is currently locked by some other thread. When the protected section is unlocked, the schedule picks one of the thread which is blocked for that section and moves it to the runnable state. Whereas, a thread is in the waiting state when it waits for another thread on a condition. When this condition is fulfilled, the scheduler is notified and the waiting thread is moved to runnable state.</a:t>
            </a:r>
          </a:p>
          <a:p>
            <a:pPr marL="0" indent="0" algn="just" fontAlgn="base">
              <a:buNone/>
            </a:pPr>
            <a:r>
              <a:rPr lang="en-US" dirty="0">
                <a:latin typeface="Perpetua" panose="02020502060401020303" pitchFamily="18" charset="0"/>
              </a:rPr>
              <a:t>If a currently running thread is moved to blocked/waiting state, another thread in the runnable state is scheduled by the thread scheduler to run. It is the responsibility of thread scheduler to determine which thread to run.</a:t>
            </a:r>
          </a:p>
        </p:txBody>
      </p:sp>
      <p:sp>
        <p:nvSpPr>
          <p:cNvPr id="4" name="Footer Placeholder 3">
            <a:extLst>
              <a:ext uri="{FF2B5EF4-FFF2-40B4-BE49-F238E27FC236}">
                <a16:creationId xmlns:a16="http://schemas.microsoft.com/office/drawing/2014/main" id="{CE086970-716B-483E-B6FC-21F451DA9E0F}"/>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B46FCF7E-FFDC-49A4-A78B-086E0D5446B7}"/>
              </a:ext>
            </a:extLst>
          </p:cNvPr>
          <p:cNvSpPr>
            <a:spLocks noGrp="1"/>
          </p:cNvSpPr>
          <p:nvPr>
            <p:ph type="sldNum" sz="quarter" idx="12"/>
          </p:nvPr>
        </p:nvSpPr>
        <p:spPr/>
        <p:txBody>
          <a:bodyPr/>
          <a:lstStyle/>
          <a:p>
            <a:fld id="{793898A2-4984-4649-A1D3-AF5BF365A1CE}" type="slidenum">
              <a:rPr lang="en-IN" smtClean="0"/>
              <a:t>59</a:t>
            </a:fld>
            <a:endParaRPr lang="en-IN"/>
          </a:p>
        </p:txBody>
      </p:sp>
    </p:spTree>
    <p:extLst>
      <p:ext uri="{BB962C8B-B14F-4D97-AF65-F5344CB8AC3E}">
        <p14:creationId xmlns:p14="http://schemas.microsoft.com/office/powerpoint/2010/main" val="141297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10197A-6F7A-429E-A0D3-D447360023F9}"/>
              </a:ext>
            </a:extLst>
          </p:cNvPr>
          <p:cNvSpPr>
            <a:spLocks noGrp="1"/>
          </p:cNvSpPr>
          <p:nvPr>
            <p:ph idx="1"/>
          </p:nvPr>
        </p:nvSpPr>
        <p:spPr>
          <a:xfrm>
            <a:off x="228600" y="136525"/>
            <a:ext cx="11704320" cy="6584950"/>
          </a:xfrm>
        </p:spPr>
        <p:txBody>
          <a:bodyPr>
            <a:noAutofit/>
          </a:bodyPr>
          <a:lstStyle/>
          <a:p>
            <a:pPr marL="0" indent="0" algn="just" fontAlgn="base">
              <a:buNone/>
            </a:pPr>
            <a:r>
              <a:rPr lang="en-US" sz="3200" b="1" dirty="0">
                <a:effectLst/>
                <a:latin typeface="Perpetua" panose="02020502060401020303" pitchFamily="18" charset="0"/>
              </a:rPr>
              <a:t>Java Thread Priority in Multithreading</a:t>
            </a:r>
          </a:p>
          <a:p>
            <a:pPr marL="0" indent="0" algn="just">
              <a:buNone/>
            </a:pPr>
            <a:r>
              <a:rPr lang="en-US" dirty="0">
                <a:latin typeface="Perpetua" panose="02020502060401020303" pitchFamily="18" charset="0"/>
              </a:rPr>
              <a:t>Java assigns to each thread a priority that determines how that thread should be treated with respect to the others. Thread priorities are integers that specify the relative priority of one thread to another.</a:t>
            </a:r>
          </a:p>
          <a:p>
            <a:pPr marL="0" indent="0" algn="just" fontAlgn="base">
              <a:buNone/>
            </a:pPr>
            <a:r>
              <a:rPr lang="en-US" dirty="0">
                <a:latin typeface="Perpetua" panose="02020502060401020303" pitchFamily="18" charset="0"/>
              </a:rPr>
              <a:t>Whenever we create a thread in Java, it always has some priority assigned to it. Priority can either be given by JVM while creating the thread or it can be given by programmer explicitly. Accepted value of priority for a thread is in range of 1 to 10. There are 3 static variables defined in Thread class for priority.</a:t>
            </a:r>
          </a:p>
          <a:p>
            <a:pPr marL="0" indent="0" algn="just" fontAlgn="base">
              <a:buNone/>
            </a:pPr>
            <a:r>
              <a:rPr lang="en-US" b="1" dirty="0">
                <a:latin typeface="Perpetua" panose="02020502060401020303" pitchFamily="18" charset="0"/>
              </a:rPr>
              <a:t>public static int MIN_PRIORITY:</a:t>
            </a:r>
            <a:r>
              <a:rPr lang="en-US" dirty="0">
                <a:latin typeface="Perpetua" panose="02020502060401020303" pitchFamily="18" charset="0"/>
              </a:rPr>
              <a:t> This is minimum priority that a thread can have. Value for this is 1.</a:t>
            </a:r>
          </a:p>
          <a:p>
            <a:pPr marL="0" indent="0" algn="just" fontAlgn="base">
              <a:buNone/>
            </a:pPr>
            <a:r>
              <a:rPr lang="en-US" b="1" dirty="0">
                <a:latin typeface="Perpetua" panose="02020502060401020303" pitchFamily="18" charset="0"/>
              </a:rPr>
              <a:t>public static int NORM_PRIORITY:</a:t>
            </a:r>
            <a:r>
              <a:rPr lang="en-US" dirty="0">
                <a:latin typeface="Perpetua" panose="02020502060401020303" pitchFamily="18" charset="0"/>
              </a:rPr>
              <a:t> This is default priority of a thread if do not explicitly define it. Value for this is 5.</a:t>
            </a:r>
          </a:p>
          <a:p>
            <a:pPr marL="0" indent="0" algn="just" fontAlgn="base">
              <a:buNone/>
            </a:pPr>
            <a:r>
              <a:rPr lang="en-US" b="1" dirty="0">
                <a:latin typeface="Perpetua" panose="02020502060401020303" pitchFamily="18" charset="0"/>
              </a:rPr>
              <a:t>public static int MAX_PRIORITY:</a:t>
            </a:r>
            <a:r>
              <a:rPr lang="en-US" dirty="0">
                <a:latin typeface="Perpetua" panose="02020502060401020303" pitchFamily="18" charset="0"/>
              </a:rPr>
              <a:t> This is maximum priority of a thread. Value for this is 10.</a:t>
            </a:r>
          </a:p>
        </p:txBody>
      </p:sp>
      <p:sp>
        <p:nvSpPr>
          <p:cNvPr id="4" name="Footer Placeholder 3">
            <a:extLst>
              <a:ext uri="{FF2B5EF4-FFF2-40B4-BE49-F238E27FC236}">
                <a16:creationId xmlns:a16="http://schemas.microsoft.com/office/drawing/2014/main" id="{E3B36E5A-FE12-40B4-91EC-F3098735AEDC}"/>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EA9AAF9E-238C-4B83-9572-37AD3C3EAC7F}"/>
              </a:ext>
            </a:extLst>
          </p:cNvPr>
          <p:cNvSpPr>
            <a:spLocks noGrp="1"/>
          </p:cNvSpPr>
          <p:nvPr>
            <p:ph type="sldNum" sz="quarter" idx="12"/>
          </p:nvPr>
        </p:nvSpPr>
        <p:spPr/>
        <p:txBody>
          <a:bodyPr/>
          <a:lstStyle/>
          <a:p>
            <a:fld id="{793898A2-4984-4649-A1D3-AF5BF365A1CE}" type="slidenum">
              <a:rPr lang="en-IN" smtClean="0"/>
              <a:t>6</a:t>
            </a:fld>
            <a:endParaRPr lang="en-IN"/>
          </a:p>
        </p:txBody>
      </p:sp>
    </p:spTree>
    <p:extLst>
      <p:ext uri="{BB962C8B-B14F-4D97-AF65-F5344CB8AC3E}">
        <p14:creationId xmlns:p14="http://schemas.microsoft.com/office/powerpoint/2010/main" val="10224036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B90F1-2291-4857-A6BE-0F998086C7FD}"/>
              </a:ext>
            </a:extLst>
          </p:cNvPr>
          <p:cNvSpPr>
            <a:spLocks noGrp="1"/>
          </p:cNvSpPr>
          <p:nvPr>
            <p:ph idx="1"/>
          </p:nvPr>
        </p:nvSpPr>
        <p:spPr>
          <a:xfrm>
            <a:off x="228600" y="136525"/>
            <a:ext cx="11750040" cy="6584950"/>
          </a:xfrm>
        </p:spPr>
        <p:txBody>
          <a:bodyPr>
            <a:normAutofit/>
          </a:bodyPr>
          <a:lstStyle/>
          <a:p>
            <a:pPr marL="0" indent="0" algn="just" fontAlgn="base">
              <a:buNone/>
            </a:pPr>
            <a:r>
              <a:rPr lang="en-US" b="1" dirty="0">
                <a:latin typeface="Perpetua" panose="02020502060401020303" pitchFamily="18" charset="0"/>
              </a:rPr>
              <a:t>Timed Waiting:</a:t>
            </a:r>
            <a:r>
              <a:rPr lang="en-US" dirty="0">
                <a:latin typeface="Perpetua" panose="02020502060401020303" pitchFamily="18" charset="0"/>
              </a:rPr>
              <a:t> A thread lies in timed waiting state when it calls a method with a time out parameter. A thread lies in this state until the timeout is completed or until a notification is received. For example, when a thread calls sleep or a conditional wait, it is moved to a timed waiting state.</a:t>
            </a:r>
          </a:p>
          <a:p>
            <a:pPr marL="0" indent="0" algn="just" fontAlgn="base">
              <a:buNone/>
            </a:pPr>
            <a:r>
              <a:rPr lang="en-US" b="1" dirty="0">
                <a:latin typeface="Perpetua" panose="02020502060401020303" pitchFamily="18" charset="0"/>
              </a:rPr>
              <a:t>Terminated State:</a:t>
            </a:r>
            <a:r>
              <a:rPr lang="en-US" dirty="0">
                <a:latin typeface="Perpetua" panose="02020502060401020303" pitchFamily="18" charset="0"/>
              </a:rPr>
              <a:t> A thread terminates because of either of the following reasons:</a:t>
            </a:r>
          </a:p>
          <a:p>
            <a:pPr marL="457200" lvl="1" indent="0" algn="just" fontAlgn="base">
              <a:buNone/>
            </a:pPr>
            <a:r>
              <a:rPr lang="en-US" dirty="0">
                <a:latin typeface="Perpetua" panose="02020502060401020303" pitchFamily="18" charset="0"/>
              </a:rPr>
              <a:t>Because it exists normally. This happens when the code of thread has entirely executed by the program.</a:t>
            </a:r>
          </a:p>
          <a:p>
            <a:pPr marL="457200" lvl="1" indent="0" algn="just" fontAlgn="base">
              <a:buNone/>
            </a:pPr>
            <a:r>
              <a:rPr lang="en-US" dirty="0">
                <a:latin typeface="Perpetua" panose="02020502060401020303" pitchFamily="18" charset="0"/>
              </a:rPr>
              <a:t>Because there occurred some unusual erroneous event, like segmentation fault or an unhandled exception.</a:t>
            </a:r>
          </a:p>
          <a:p>
            <a:pPr marL="0" indent="0" algn="just" fontAlgn="base">
              <a:buNone/>
            </a:pPr>
            <a:r>
              <a:rPr lang="en-US" dirty="0">
                <a:latin typeface="Perpetua" panose="02020502060401020303" pitchFamily="18" charset="0"/>
              </a:rPr>
              <a:t>A thread that lies in a terminated state does no longer consumes any cycles of CPU.</a:t>
            </a:r>
          </a:p>
        </p:txBody>
      </p:sp>
      <p:sp>
        <p:nvSpPr>
          <p:cNvPr id="4" name="Footer Placeholder 3">
            <a:extLst>
              <a:ext uri="{FF2B5EF4-FFF2-40B4-BE49-F238E27FC236}">
                <a16:creationId xmlns:a16="http://schemas.microsoft.com/office/drawing/2014/main" id="{CE086970-716B-483E-B6FC-21F451DA9E0F}"/>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B46FCF7E-FFDC-49A4-A78B-086E0D5446B7}"/>
              </a:ext>
            </a:extLst>
          </p:cNvPr>
          <p:cNvSpPr>
            <a:spLocks noGrp="1"/>
          </p:cNvSpPr>
          <p:nvPr>
            <p:ph type="sldNum" sz="quarter" idx="12"/>
          </p:nvPr>
        </p:nvSpPr>
        <p:spPr/>
        <p:txBody>
          <a:bodyPr/>
          <a:lstStyle/>
          <a:p>
            <a:fld id="{793898A2-4984-4649-A1D3-AF5BF365A1CE}" type="slidenum">
              <a:rPr lang="en-IN" smtClean="0"/>
              <a:t>60</a:t>
            </a:fld>
            <a:endParaRPr lang="en-IN"/>
          </a:p>
        </p:txBody>
      </p:sp>
    </p:spTree>
    <p:extLst>
      <p:ext uri="{BB962C8B-B14F-4D97-AF65-F5344CB8AC3E}">
        <p14:creationId xmlns:p14="http://schemas.microsoft.com/office/powerpoint/2010/main" val="17969903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B90F1-2291-4857-A6BE-0F998086C7FD}"/>
              </a:ext>
            </a:extLst>
          </p:cNvPr>
          <p:cNvSpPr>
            <a:spLocks noGrp="1"/>
          </p:cNvSpPr>
          <p:nvPr>
            <p:ph idx="1"/>
          </p:nvPr>
        </p:nvSpPr>
        <p:spPr>
          <a:xfrm>
            <a:off x="228600" y="136525"/>
            <a:ext cx="11750040" cy="6584950"/>
          </a:xfrm>
        </p:spPr>
        <p:txBody>
          <a:bodyPr>
            <a:normAutofit/>
          </a:bodyPr>
          <a:lstStyle/>
          <a:p>
            <a:pPr marL="0" indent="0" algn="just" fontAlgn="base">
              <a:buNone/>
            </a:pPr>
            <a:r>
              <a:rPr lang="en-US" b="1" dirty="0">
                <a:latin typeface="Perpetua" panose="02020502060401020303" pitchFamily="18" charset="0"/>
              </a:rPr>
              <a:t>Timed Waiting:</a:t>
            </a:r>
            <a:r>
              <a:rPr lang="en-US" dirty="0">
                <a:latin typeface="Perpetua" panose="02020502060401020303" pitchFamily="18" charset="0"/>
              </a:rPr>
              <a:t> A thread lies in timed waiting state when it calls a method with a time out parameter. A thread lies in this state until the timeout is completed or until a notification is received. For example, when a thread calls sleep or a conditional wait, it is moved to a timed waiting state.</a:t>
            </a:r>
          </a:p>
          <a:p>
            <a:pPr marL="0" indent="0" algn="just" fontAlgn="base">
              <a:buNone/>
            </a:pPr>
            <a:r>
              <a:rPr lang="en-US" b="1" dirty="0">
                <a:latin typeface="Perpetua" panose="02020502060401020303" pitchFamily="18" charset="0"/>
              </a:rPr>
              <a:t>Terminated State:</a:t>
            </a:r>
            <a:r>
              <a:rPr lang="en-US" dirty="0">
                <a:latin typeface="Perpetua" panose="02020502060401020303" pitchFamily="18" charset="0"/>
              </a:rPr>
              <a:t> A thread terminates because of either of the following reasons:</a:t>
            </a:r>
          </a:p>
          <a:p>
            <a:pPr marL="457200" lvl="1" indent="0" algn="just" fontAlgn="base">
              <a:buNone/>
            </a:pPr>
            <a:r>
              <a:rPr lang="en-US" dirty="0">
                <a:latin typeface="Perpetua" panose="02020502060401020303" pitchFamily="18" charset="0"/>
              </a:rPr>
              <a:t>Because it exists normally. This happens when the code of thread has entirely executed by the program.</a:t>
            </a:r>
          </a:p>
          <a:p>
            <a:pPr marL="457200" lvl="1" indent="0" algn="just" fontAlgn="base">
              <a:buNone/>
            </a:pPr>
            <a:r>
              <a:rPr lang="en-US" dirty="0">
                <a:latin typeface="Perpetua" panose="02020502060401020303" pitchFamily="18" charset="0"/>
              </a:rPr>
              <a:t>Because there occurred some unusual erroneous event, like segmentation fault or an unhandled exception.</a:t>
            </a:r>
          </a:p>
          <a:p>
            <a:pPr marL="0" indent="0" algn="just" fontAlgn="base">
              <a:buNone/>
            </a:pPr>
            <a:r>
              <a:rPr lang="en-US" dirty="0">
                <a:latin typeface="Perpetua" panose="02020502060401020303" pitchFamily="18" charset="0"/>
              </a:rPr>
              <a:t>A thread that lies in a terminated state does no longer consumes any cycles of CPU.</a:t>
            </a:r>
          </a:p>
          <a:p>
            <a:pPr marL="0" indent="0" algn="just" fontAlgn="base">
              <a:buNone/>
            </a:pPr>
            <a:endParaRPr lang="en-US" dirty="0">
              <a:latin typeface="Perpetua" panose="02020502060401020303" pitchFamily="18" charset="0"/>
            </a:endParaRPr>
          </a:p>
          <a:p>
            <a:pPr marL="0" indent="0" algn="just" fontAlgn="base">
              <a:buNone/>
            </a:pPr>
            <a:r>
              <a:rPr lang="en-US" dirty="0">
                <a:latin typeface="Perpetua" panose="02020502060401020303" pitchFamily="18" charset="0"/>
              </a:rPr>
              <a:t>In Java, to get the current state of the thread, use </a:t>
            </a:r>
            <a:r>
              <a:rPr lang="en-US" b="1" dirty="0" err="1">
                <a:latin typeface="Perpetua" panose="02020502060401020303" pitchFamily="18" charset="0"/>
              </a:rPr>
              <a:t>Thread.getState</a:t>
            </a:r>
            <a:r>
              <a:rPr lang="en-US" b="1" dirty="0">
                <a:latin typeface="Perpetua" panose="02020502060401020303" pitchFamily="18" charset="0"/>
              </a:rPr>
              <a:t>()</a:t>
            </a:r>
            <a:r>
              <a:rPr lang="en-US" dirty="0">
                <a:latin typeface="Perpetua" panose="02020502060401020303" pitchFamily="18" charset="0"/>
              </a:rPr>
              <a:t> method to get the current state of the thread. Java provides </a:t>
            </a:r>
            <a:r>
              <a:rPr lang="en-US" b="1" dirty="0" err="1">
                <a:latin typeface="Perpetua" panose="02020502060401020303" pitchFamily="18" charset="0"/>
              </a:rPr>
              <a:t>java.lang.Thread.State</a:t>
            </a:r>
            <a:r>
              <a:rPr lang="en-US" dirty="0">
                <a:latin typeface="Perpetua" panose="02020502060401020303" pitchFamily="18" charset="0"/>
              </a:rPr>
              <a:t> class that defines the ENUM constants for the state of a thread.</a:t>
            </a:r>
          </a:p>
        </p:txBody>
      </p:sp>
      <p:sp>
        <p:nvSpPr>
          <p:cNvPr id="4" name="Footer Placeholder 3">
            <a:extLst>
              <a:ext uri="{FF2B5EF4-FFF2-40B4-BE49-F238E27FC236}">
                <a16:creationId xmlns:a16="http://schemas.microsoft.com/office/drawing/2014/main" id="{CE086970-716B-483E-B6FC-21F451DA9E0F}"/>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B46FCF7E-FFDC-49A4-A78B-086E0D5446B7}"/>
              </a:ext>
            </a:extLst>
          </p:cNvPr>
          <p:cNvSpPr>
            <a:spLocks noGrp="1"/>
          </p:cNvSpPr>
          <p:nvPr>
            <p:ph type="sldNum" sz="quarter" idx="12"/>
          </p:nvPr>
        </p:nvSpPr>
        <p:spPr/>
        <p:txBody>
          <a:bodyPr/>
          <a:lstStyle/>
          <a:p>
            <a:fld id="{793898A2-4984-4649-A1D3-AF5BF365A1CE}" type="slidenum">
              <a:rPr lang="en-IN" smtClean="0"/>
              <a:t>61</a:t>
            </a:fld>
            <a:endParaRPr lang="en-IN"/>
          </a:p>
        </p:txBody>
      </p:sp>
    </p:spTree>
    <p:extLst>
      <p:ext uri="{BB962C8B-B14F-4D97-AF65-F5344CB8AC3E}">
        <p14:creationId xmlns:p14="http://schemas.microsoft.com/office/powerpoint/2010/main" val="4310158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B90F1-2291-4857-A6BE-0F998086C7FD}"/>
              </a:ext>
            </a:extLst>
          </p:cNvPr>
          <p:cNvSpPr>
            <a:spLocks noGrp="1"/>
          </p:cNvSpPr>
          <p:nvPr>
            <p:ph idx="1"/>
          </p:nvPr>
        </p:nvSpPr>
        <p:spPr>
          <a:xfrm>
            <a:off x="228600" y="136525"/>
            <a:ext cx="11750040" cy="6584950"/>
          </a:xfrm>
        </p:spPr>
        <p:txBody>
          <a:bodyPr>
            <a:noAutofit/>
          </a:bodyPr>
          <a:lstStyle/>
          <a:p>
            <a:pPr marL="0" indent="0" algn="just" fontAlgn="base">
              <a:spcBef>
                <a:spcPts val="0"/>
              </a:spcBef>
              <a:buNone/>
            </a:pPr>
            <a:r>
              <a:rPr lang="en-US" sz="3200" dirty="0">
                <a:latin typeface="Perpetua" panose="02020502060401020303" pitchFamily="18" charset="0"/>
              </a:rPr>
              <a:t>class thread implements Runnable </a:t>
            </a:r>
          </a:p>
          <a:p>
            <a:pPr marL="0" indent="0" algn="just" fontAlgn="base">
              <a:spcBef>
                <a:spcPts val="0"/>
              </a:spcBef>
              <a:buNone/>
            </a:pPr>
            <a:r>
              <a:rPr lang="en-US" sz="3200" dirty="0">
                <a:latin typeface="Perpetua" panose="02020502060401020303" pitchFamily="18" charset="0"/>
              </a:rPr>
              <a:t>{ </a:t>
            </a:r>
          </a:p>
          <a:p>
            <a:pPr marL="0" indent="0" algn="just" fontAlgn="base">
              <a:spcBef>
                <a:spcPts val="0"/>
              </a:spcBef>
              <a:buNone/>
            </a:pPr>
            <a:r>
              <a:rPr lang="en-US" sz="3200" dirty="0">
                <a:latin typeface="Perpetua" panose="02020502060401020303" pitchFamily="18" charset="0"/>
              </a:rPr>
              <a:t>    public void run() </a:t>
            </a:r>
          </a:p>
          <a:p>
            <a:pPr marL="0" indent="0" algn="just" fontAlgn="base">
              <a:spcBef>
                <a:spcPts val="0"/>
              </a:spcBef>
              <a:buNone/>
            </a:pPr>
            <a:r>
              <a:rPr lang="en-US" sz="3200" dirty="0">
                <a:latin typeface="Perpetua" panose="02020502060401020303" pitchFamily="18" charset="0"/>
              </a:rPr>
              <a:t>    { </a:t>
            </a:r>
          </a:p>
          <a:p>
            <a:pPr marL="0" indent="0" algn="just" fontAlgn="base">
              <a:spcBef>
                <a:spcPts val="0"/>
              </a:spcBef>
              <a:buNone/>
            </a:pPr>
            <a:r>
              <a:rPr lang="en-US" sz="3200" dirty="0">
                <a:latin typeface="Perpetua" panose="02020502060401020303" pitchFamily="18" charset="0"/>
              </a:rPr>
              <a:t>         try</a:t>
            </a:r>
          </a:p>
          <a:p>
            <a:pPr marL="0" indent="0" algn="just" fontAlgn="base">
              <a:spcBef>
                <a:spcPts val="0"/>
              </a:spcBef>
              <a:buNone/>
            </a:pPr>
            <a:r>
              <a:rPr lang="en-US" sz="3200" dirty="0">
                <a:latin typeface="Perpetua" panose="02020502060401020303" pitchFamily="18" charset="0"/>
              </a:rPr>
              <a:t>        { </a:t>
            </a:r>
          </a:p>
          <a:p>
            <a:pPr marL="0" indent="0" algn="just" fontAlgn="base">
              <a:spcBef>
                <a:spcPts val="0"/>
              </a:spcBef>
              <a:buNone/>
            </a:pPr>
            <a:r>
              <a:rPr lang="en-US" sz="3200" dirty="0">
                <a:latin typeface="Perpetua" panose="02020502060401020303" pitchFamily="18" charset="0"/>
              </a:rPr>
              <a:t>            </a:t>
            </a:r>
            <a:r>
              <a:rPr lang="en-US" sz="3200" dirty="0" err="1">
                <a:latin typeface="Perpetua" panose="02020502060401020303" pitchFamily="18" charset="0"/>
              </a:rPr>
              <a:t>Thread.sleep</a:t>
            </a:r>
            <a:r>
              <a:rPr lang="en-US" sz="3200" dirty="0">
                <a:latin typeface="Perpetua" panose="02020502060401020303" pitchFamily="18" charset="0"/>
              </a:rPr>
              <a:t>(1500); </a:t>
            </a:r>
          </a:p>
          <a:p>
            <a:pPr marL="0" indent="0" algn="just" fontAlgn="base">
              <a:spcBef>
                <a:spcPts val="0"/>
              </a:spcBef>
              <a:buNone/>
            </a:pPr>
            <a:r>
              <a:rPr lang="en-US" sz="3200" dirty="0">
                <a:latin typeface="Perpetua" panose="02020502060401020303" pitchFamily="18" charset="0"/>
              </a:rPr>
              <a:t>        }  </a:t>
            </a:r>
          </a:p>
          <a:p>
            <a:pPr marL="0" indent="0" algn="just" fontAlgn="base">
              <a:spcBef>
                <a:spcPts val="0"/>
              </a:spcBef>
              <a:buNone/>
            </a:pPr>
            <a:r>
              <a:rPr lang="en-US" sz="3200" dirty="0">
                <a:latin typeface="Perpetua" panose="02020502060401020303" pitchFamily="18" charset="0"/>
              </a:rPr>
              <a:t>        catch (</a:t>
            </a:r>
            <a:r>
              <a:rPr lang="en-US" sz="3200" dirty="0" err="1">
                <a:latin typeface="Perpetua" panose="02020502060401020303" pitchFamily="18" charset="0"/>
              </a:rPr>
              <a:t>InterruptedException</a:t>
            </a:r>
            <a:r>
              <a:rPr lang="en-US" sz="3200" dirty="0">
                <a:latin typeface="Perpetua" panose="02020502060401020303" pitchFamily="18" charset="0"/>
              </a:rPr>
              <a:t> e)  </a:t>
            </a:r>
          </a:p>
          <a:p>
            <a:pPr marL="0" indent="0" algn="just" fontAlgn="base">
              <a:spcBef>
                <a:spcPts val="0"/>
              </a:spcBef>
              <a:buNone/>
            </a:pPr>
            <a:r>
              <a:rPr lang="en-US" sz="3200" dirty="0">
                <a:latin typeface="Perpetua" panose="02020502060401020303" pitchFamily="18" charset="0"/>
              </a:rPr>
              <a:t>        { </a:t>
            </a:r>
          </a:p>
          <a:p>
            <a:pPr marL="0" indent="0" algn="just" fontAlgn="base">
              <a:spcBef>
                <a:spcPts val="0"/>
              </a:spcBef>
              <a:buNone/>
            </a:pPr>
            <a:r>
              <a:rPr lang="en-US" sz="3200" dirty="0">
                <a:latin typeface="Perpetua" panose="02020502060401020303" pitchFamily="18" charset="0"/>
              </a:rPr>
              <a:t>            </a:t>
            </a:r>
            <a:r>
              <a:rPr lang="en-US" sz="3200" dirty="0" err="1">
                <a:latin typeface="Perpetua" panose="02020502060401020303" pitchFamily="18" charset="0"/>
              </a:rPr>
              <a:t>e.printStackTrace</a:t>
            </a:r>
            <a:r>
              <a:rPr lang="en-US" sz="3200" dirty="0">
                <a:latin typeface="Perpetua" panose="02020502060401020303" pitchFamily="18" charset="0"/>
              </a:rPr>
              <a:t>(); </a:t>
            </a:r>
          </a:p>
          <a:p>
            <a:pPr marL="0" indent="0" algn="just" fontAlgn="base">
              <a:spcBef>
                <a:spcPts val="0"/>
              </a:spcBef>
              <a:buNone/>
            </a:pPr>
            <a:r>
              <a:rPr lang="en-US" sz="3200" dirty="0">
                <a:latin typeface="Perpetua" panose="02020502060401020303" pitchFamily="18" charset="0"/>
              </a:rPr>
              <a:t>        } </a:t>
            </a:r>
          </a:p>
          <a:p>
            <a:pPr marL="0" indent="0" algn="just" fontAlgn="base">
              <a:spcBef>
                <a:spcPts val="0"/>
              </a:spcBef>
              <a:buNone/>
            </a:pPr>
            <a:r>
              <a:rPr lang="en-US" sz="3200" dirty="0">
                <a:latin typeface="Perpetua" panose="02020502060401020303" pitchFamily="18" charset="0"/>
              </a:rPr>
              <a:t>        </a:t>
            </a:r>
            <a:r>
              <a:rPr lang="en-US" sz="3200" dirty="0" err="1">
                <a:latin typeface="Perpetua" panose="02020502060401020303" pitchFamily="18" charset="0"/>
              </a:rPr>
              <a:t>System.out.println</a:t>
            </a:r>
            <a:r>
              <a:rPr lang="en-US" sz="3200" dirty="0">
                <a:latin typeface="Perpetua" panose="02020502060401020303" pitchFamily="18" charset="0"/>
              </a:rPr>
              <a:t>("State of thread1 while it called join() method on      	thread2 -"+  Test.thread1.getState()); </a:t>
            </a:r>
          </a:p>
          <a:p>
            <a:pPr marL="0" indent="0" algn="just" fontAlgn="base">
              <a:spcBef>
                <a:spcPts val="0"/>
              </a:spcBef>
              <a:buNone/>
            </a:pPr>
            <a:r>
              <a:rPr lang="en-US" sz="3200" dirty="0">
                <a:latin typeface="Perpetua" panose="02020502060401020303" pitchFamily="18" charset="0"/>
              </a:rPr>
              <a:t>        </a:t>
            </a:r>
          </a:p>
        </p:txBody>
      </p:sp>
      <p:sp>
        <p:nvSpPr>
          <p:cNvPr id="4" name="Footer Placeholder 3">
            <a:extLst>
              <a:ext uri="{FF2B5EF4-FFF2-40B4-BE49-F238E27FC236}">
                <a16:creationId xmlns:a16="http://schemas.microsoft.com/office/drawing/2014/main" id="{CE086970-716B-483E-B6FC-21F451DA9E0F}"/>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B46FCF7E-FFDC-49A4-A78B-086E0D5446B7}"/>
              </a:ext>
            </a:extLst>
          </p:cNvPr>
          <p:cNvSpPr>
            <a:spLocks noGrp="1"/>
          </p:cNvSpPr>
          <p:nvPr>
            <p:ph type="sldNum" sz="quarter" idx="12"/>
          </p:nvPr>
        </p:nvSpPr>
        <p:spPr/>
        <p:txBody>
          <a:bodyPr/>
          <a:lstStyle/>
          <a:p>
            <a:fld id="{793898A2-4984-4649-A1D3-AF5BF365A1CE}" type="slidenum">
              <a:rPr lang="en-IN" smtClean="0"/>
              <a:t>62</a:t>
            </a:fld>
            <a:endParaRPr lang="en-IN"/>
          </a:p>
        </p:txBody>
      </p:sp>
    </p:spTree>
    <p:extLst>
      <p:ext uri="{BB962C8B-B14F-4D97-AF65-F5344CB8AC3E}">
        <p14:creationId xmlns:p14="http://schemas.microsoft.com/office/powerpoint/2010/main" val="33049851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B90F1-2291-4857-A6BE-0F998086C7FD}"/>
              </a:ext>
            </a:extLst>
          </p:cNvPr>
          <p:cNvSpPr>
            <a:spLocks noGrp="1"/>
          </p:cNvSpPr>
          <p:nvPr>
            <p:ph idx="1"/>
          </p:nvPr>
        </p:nvSpPr>
        <p:spPr>
          <a:xfrm>
            <a:off x="228600" y="136525"/>
            <a:ext cx="11750040" cy="6584950"/>
          </a:xfrm>
        </p:spPr>
        <p:txBody>
          <a:bodyPr>
            <a:noAutofit/>
          </a:bodyPr>
          <a:lstStyle/>
          <a:p>
            <a:pPr marL="0" indent="0" algn="just" fontAlgn="base">
              <a:spcBef>
                <a:spcPts val="0"/>
              </a:spcBef>
              <a:buNone/>
            </a:pPr>
            <a:r>
              <a:rPr lang="en-US" sz="3200" dirty="0">
                <a:latin typeface="Perpetua" panose="02020502060401020303" pitchFamily="18" charset="0"/>
              </a:rPr>
              <a:t>        try</a:t>
            </a:r>
          </a:p>
          <a:p>
            <a:pPr marL="0" indent="0" algn="just" fontAlgn="base">
              <a:spcBef>
                <a:spcPts val="0"/>
              </a:spcBef>
              <a:buNone/>
            </a:pPr>
            <a:r>
              <a:rPr lang="en-US" sz="3200" dirty="0">
                <a:latin typeface="Perpetua" panose="02020502060401020303" pitchFamily="18" charset="0"/>
              </a:rPr>
              <a:t>        { </a:t>
            </a:r>
          </a:p>
          <a:p>
            <a:pPr marL="0" indent="0" algn="just" fontAlgn="base">
              <a:spcBef>
                <a:spcPts val="0"/>
              </a:spcBef>
              <a:buNone/>
            </a:pPr>
            <a:r>
              <a:rPr lang="en-US" sz="3200" dirty="0">
                <a:latin typeface="Perpetua" panose="02020502060401020303" pitchFamily="18" charset="0"/>
              </a:rPr>
              <a:t>            </a:t>
            </a:r>
            <a:r>
              <a:rPr lang="en-US" sz="3200" dirty="0" err="1">
                <a:latin typeface="Perpetua" panose="02020502060401020303" pitchFamily="18" charset="0"/>
              </a:rPr>
              <a:t>Thread.sleep</a:t>
            </a:r>
            <a:r>
              <a:rPr lang="en-US" sz="3200" dirty="0">
                <a:latin typeface="Perpetua" panose="02020502060401020303" pitchFamily="18" charset="0"/>
              </a:rPr>
              <a:t>(200); </a:t>
            </a:r>
          </a:p>
          <a:p>
            <a:pPr marL="0" indent="0" algn="just" fontAlgn="base">
              <a:spcBef>
                <a:spcPts val="0"/>
              </a:spcBef>
              <a:buNone/>
            </a:pPr>
            <a:r>
              <a:rPr lang="en-US" sz="3200" dirty="0">
                <a:latin typeface="Perpetua" panose="02020502060401020303" pitchFamily="18" charset="0"/>
              </a:rPr>
              <a:t>        }  </a:t>
            </a:r>
          </a:p>
          <a:p>
            <a:pPr marL="0" indent="0" algn="just" fontAlgn="base">
              <a:spcBef>
                <a:spcPts val="0"/>
              </a:spcBef>
              <a:buNone/>
            </a:pPr>
            <a:r>
              <a:rPr lang="en-US" sz="3200" dirty="0">
                <a:latin typeface="Perpetua" panose="02020502060401020303" pitchFamily="18" charset="0"/>
              </a:rPr>
              <a:t>        catch (</a:t>
            </a:r>
            <a:r>
              <a:rPr lang="en-US" sz="3200" dirty="0" err="1">
                <a:latin typeface="Perpetua" panose="02020502060401020303" pitchFamily="18" charset="0"/>
              </a:rPr>
              <a:t>InterruptedException</a:t>
            </a:r>
            <a:r>
              <a:rPr lang="en-US" sz="3200" dirty="0">
                <a:latin typeface="Perpetua" panose="02020502060401020303" pitchFamily="18" charset="0"/>
              </a:rPr>
              <a:t> e)  </a:t>
            </a:r>
          </a:p>
          <a:p>
            <a:pPr marL="0" indent="0" algn="just" fontAlgn="base">
              <a:spcBef>
                <a:spcPts val="0"/>
              </a:spcBef>
              <a:buNone/>
            </a:pPr>
            <a:r>
              <a:rPr lang="en-US" sz="3200" dirty="0">
                <a:latin typeface="Perpetua" panose="02020502060401020303" pitchFamily="18" charset="0"/>
              </a:rPr>
              <a:t>        { </a:t>
            </a:r>
          </a:p>
          <a:p>
            <a:pPr marL="0" indent="0" algn="just" fontAlgn="base">
              <a:spcBef>
                <a:spcPts val="0"/>
              </a:spcBef>
              <a:buNone/>
            </a:pPr>
            <a:r>
              <a:rPr lang="en-US" sz="3200" dirty="0">
                <a:latin typeface="Perpetua" panose="02020502060401020303" pitchFamily="18" charset="0"/>
              </a:rPr>
              <a:t>            </a:t>
            </a:r>
            <a:r>
              <a:rPr lang="en-US" sz="3200" dirty="0" err="1">
                <a:latin typeface="Perpetua" panose="02020502060401020303" pitchFamily="18" charset="0"/>
              </a:rPr>
              <a:t>e.printStackTrace</a:t>
            </a:r>
            <a:r>
              <a:rPr lang="en-US" sz="3200" dirty="0">
                <a:latin typeface="Perpetua" panose="02020502060401020303" pitchFamily="18" charset="0"/>
              </a:rPr>
              <a:t>(); </a:t>
            </a:r>
          </a:p>
          <a:p>
            <a:pPr marL="0" indent="0" algn="just" fontAlgn="base">
              <a:spcBef>
                <a:spcPts val="0"/>
              </a:spcBef>
              <a:buNone/>
            </a:pPr>
            <a:r>
              <a:rPr lang="en-US" sz="3200" dirty="0">
                <a:latin typeface="Perpetua" panose="02020502060401020303" pitchFamily="18" charset="0"/>
              </a:rPr>
              <a:t>        }      </a:t>
            </a:r>
          </a:p>
          <a:p>
            <a:pPr marL="0" indent="0" algn="just" fontAlgn="base">
              <a:spcBef>
                <a:spcPts val="0"/>
              </a:spcBef>
              <a:buNone/>
            </a:pPr>
            <a:r>
              <a:rPr lang="en-US" sz="3200" dirty="0">
                <a:latin typeface="Perpetua" panose="02020502060401020303" pitchFamily="18" charset="0"/>
              </a:rPr>
              <a:t>    } </a:t>
            </a:r>
          </a:p>
          <a:p>
            <a:pPr marL="0" indent="0" algn="just" fontAlgn="base">
              <a:spcBef>
                <a:spcPts val="0"/>
              </a:spcBef>
              <a:buNone/>
            </a:pPr>
            <a:r>
              <a:rPr lang="en-US" sz="3200" dirty="0">
                <a:latin typeface="Perpetua" panose="02020502060401020303" pitchFamily="18" charset="0"/>
              </a:rPr>
              <a:t>}</a:t>
            </a:r>
          </a:p>
        </p:txBody>
      </p:sp>
      <p:sp>
        <p:nvSpPr>
          <p:cNvPr id="4" name="Footer Placeholder 3">
            <a:extLst>
              <a:ext uri="{FF2B5EF4-FFF2-40B4-BE49-F238E27FC236}">
                <a16:creationId xmlns:a16="http://schemas.microsoft.com/office/drawing/2014/main" id="{CE086970-716B-483E-B6FC-21F451DA9E0F}"/>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B46FCF7E-FFDC-49A4-A78B-086E0D5446B7}"/>
              </a:ext>
            </a:extLst>
          </p:cNvPr>
          <p:cNvSpPr>
            <a:spLocks noGrp="1"/>
          </p:cNvSpPr>
          <p:nvPr>
            <p:ph type="sldNum" sz="quarter" idx="12"/>
          </p:nvPr>
        </p:nvSpPr>
        <p:spPr/>
        <p:txBody>
          <a:bodyPr/>
          <a:lstStyle/>
          <a:p>
            <a:fld id="{793898A2-4984-4649-A1D3-AF5BF365A1CE}" type="slidenum">
              <a:rPr lang="en-IN" smtClean="0"/>
              <a:t>63</a:t>
            </a:fld>
            <a:endParaRPr lang="en-IN"/>
          </a:p>
        </p:txBody>
      </p:sp>
    </p:spTree>
    <p:extLst>
      <p:ext uri="{BB962C8B-B14F-4D97-AF65-F5344CB8AC3E}">
        <p14:creationId xmlns:p14="http://schemas.microsoft.com/office/powerpoint/2010/main" val="335198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B90F1-2291-4857-A6BE-0F998086C7FD}"/>
              </a:ext>
            </a:extLst>
          </p:cNvPr>
          <p:cNvSpPr>
            <a:spLocks noGrp="1"/>
          </p:cNvSpPr>
          <p:nvPr>
            <p:ph idx="1"/>
          </p:nvPr>
        </p:nvSpPr>
        <p:spPr>
          <a:xfrm>
            <a:off x="228600" y="136525"/>
            <a:ext cx="11750040" cy="6584950"/>
          </a:xfrm>
        </p:spPr>
        <p:txBody>
          <a:bodyPr>
            <a:noAutofit/>
          </a:bodyPr>
          <a:lstStyle/>
          <a:p>
            <a:pPr marL="0" indent="0" fontAlgn="base">
              <a:spcBef>
                <a:spcPts val="0"/>
              </a:spcBef>
              <a:buNone/>
            </a:pPr>
            <a:r>
              <a:rPr lang="en-US" sz="3000" dirty="0">
                <a:latin typeface="Perpetua" panose="02020502060401020303" pitchFamily="18" charset="0"/>
              </a:rPr>
              <a:t>public class Test implements Runnable </a:t>
            </a:r>
          </a:p>
          <a:p>
            <a:pPr marL="0" indent="0" fontAlgn="base">
              <a:spcBef>
                <a:spcPts val="0"/>
              </a:spcBef>
              <a:buNone/>
            </a:pPr>
            <a:r>
              <a:rPr lang="en-US" sz="3000" dirty="0">
                <a:latin typeface="Perpetua" panose="02020502060401020303" pitchFamily="18" charset="0"/>
              </a:rPr>
              <a:t>{ </a:t>
            </a:r>
          </a:p>
          <a:p>
            <a:pPr marL="0" indent="0" fontAlgn="base">
              <a:spcBef>
                <a:spcPts val="0"/>
              </a:spcBef>
              <a:buNone/>
            </a:pPr>
            <a:r>
              <a:rPr lang="en-US" sz="3000" dirty="0">
                <a:latin typeface="Perpetua" panose="02020502060401020303" pitchFamily="18" charset="0"/>
              </a:rPr>
              <a:t>    public static Thread thread1; </a:t>
            </a:r>
          </a:p>
          <a:p>
            <a:pPr marL="0" indent="0" fontAlgn="base">
              <a:spcBef>
                <a:spcPts val="0"/>
              </a:spcBef>
              <a:buNone/>
            </a:pPr>
            <a:r>
              <a:rPr lang="en-US" sz="3000" dirty="0">
                <a:latin typeface="Perpetua" panose="02020502060401020303" pitchFamily="18" charset="0"/>
              </a:rPr>
              <a:t>    public static Test obj; </a:t>
            </a:r>
          </a:p>
          <a:p>
            <a:pPr marL="0" indent="0" fontAlgn="base">
              <a:spcBef>
                <a:spcPts val="0"/>
              </a:spcBef>
              <a:buNone/>
            </a:pPr>
            <a:r>
              <a:rPr lang="en-US" sz="3000" dirty="0">
                <a:latin typeface="Perpetua" panose="02020502060401020303" pitchFamily="18" charset="0"/>
              </a:rPr>
              <a:t>    public static void main(String[] </a:t>
            </a:r>
            <a:r>
              <a:rPr lang="en-US" sz="3000" dirty="0" err="1">
                <a:latin typeface="Perpetua" panose="02020502060401020303" pitchFamily="18" charset="0"/>
              </a:rPr>
              <a:t>args</a:t>
            </a:r>
            <a:r>
              <a:rPr lang="en-US" sz="3000" dirty="0">
                <a:latin typeface="Perpetua" panose="02020502060401020303" pitchFamily="18" charset="0"/>
              </a:rPr>
              <a:t>) </a:t>
            </a:r>
          </a:p>
          <a:p>
            <a:pPr marL="0" indent="0" fontAlgn="base">
              <a:spcBef>
                <a:spcPts val="0"/>
              </a:spcBef>
              <a:buNone/>
            </a:pPr>
            <a:r>
              <a:rPr lang="en-US" sz="3000" dirty="0">
                <a:latin typeface="Perpetua" panose="02020502060401020303" pitchFamily="18" charset="0"/>
              </a:rPr>
              <a:t>    { </a:t>
            </a:r>
          </a:p>
          <a:p>
            <a:pPr marL="0" indent="0" fontAlgn="base">
              <a:spcBef>
                <a:spcPts val="0"/>
              </a:spcBef>
              <a:buNone/>
            </a:pPr>
            <a:r>
              <a:rPr lang="en-US" sz="3000" dirty="0">
                <a:latin typeface="Perpetua" panose="02020502060401020303" pitchFamily="18" charset="0"/>
              </a:rPr>
              <a:t>        obj = new Test(); </a:t>
            </a:r>
          </a:p>
          <a:p>
            <a:pPr marL="0" indent="0" fontAlgn="base">
              <a:spcBef>
                <a:spcPts val="0"/>
              </a:spcBef>
              <a:buNone/>
            </a:pPr>
            <a:r>
              <a:rPr lang="en-US" sz="3000" dirty="0">
                <a:latin typeface="Perpetua" panose="02020502060401020303" pitchFamily="18" charset="0"/>
              </a:rPr>
              <a:t>        thread1 = new Thread(obj); </a:t>
            </a:r>
          </a:p>
          <a:p>
            <a:pPr marL="0" indent="0" fontAlgn="base">
              <a:spcBef>
                <a:spcPts val="0"/>
              </a:spcBef>
              <a:buNone/>
            </a:pPr>
            <a:r>
              <a:rPr lang="en-US" sz="3000" dirty="0">
                <a:latin typeface="Perpetua" panose="02020502060401020303" pitchFamily="18" charset="0"/>
              </a:rPr>
              <a:t>        </a:t>
            </a:r>
            <a:r>
              <a:rPr lang="en-US" sz="3000" dirty="0" err="1">
                <a:latin typeface="Perpetua" panose="02020502060401020303" pitchFamily="18" charset="0"/>
              </a:rPr>
              <a:t>System.out.println</a:t>
            </a:r>
            <a:r>
              <a:rPr lang="en-US" sz="3000" dirty="0">
                <a:latin typeface="Perpetua" panose="02020502060401020303" pitchFamily="18" charset="0"/>
              </a:rPr>
              <a:t>("State of thread1 after creating it - " + thread1.getState()); </a:t>
            </a:r>
          </a:p>
          <a:p>
            <a:pPr marL="0" indent="0" fontAlgn="base">
              <a:spcBef>
                <a:spcPts val="0"/>
              </a:spcBef>
              <a:buNone/>
            </a:pPr>
            <a:r>
              <a:rPr lang="en-US" sz="3000" dirty="0">
                <a:latin typeface="Perpetua" panose="02020502060401020303" pitchFamily="18" charset="0"/>
              </a:rPr>
              <a:t>        thread1.start(); </a:t>
            </a:r>
          </a:p>
          <a:p>
            <a:pPr marL="0" indent="0" fontAlgn="base">
              <a:spcBef>
                <a:spcPts val="0"/>
              </a:spcBef>
              <a:buNone/>
            </a:pPr>
            <a:r>
              <a:rPr lang="en-US" sz="3000" dirty="0">
                <a:latin typeface="Perpetua" panose="02020502060401020303" pitchFamily="18" charset="0"/>
              </a:rPr>
              <a:t>        </a:t>
            </a:r>
            <a:r>
              <a:rPr lang="en-US" sz="3000" dirty="0" err="1">
                <a:latin typeface="Perpetua" panose="02020502060401020303" pitchFamily="18" charset="0"/>
              </a:rPr>
              <a:t>System.out.println</a:t>
            </a:r>
            <a:r>
              <a:rPr lang="en-US" sz="3000" dirty="0">
                <a:latin typeface="Perpetua" panose="02020502060401020303" pitchFamily="18" charset="0"/>
              </a:rPr>
              <a:t>("State of thread1 after calling .start() method on it - " +  </a:t>
            </a:r>
          </a:p>
          <a:p>
            <a:pPr marL="0" indent="0" fontAlgn="base">
              <a:spcBef>
                <a:spcPts val="0"/>
              </a:spcBef>
              <a:buNone/>
            </a:pPr>
            <a:r>
              <a:rPr lang="en-US" sz="3000" dirty="0">
                <a:latin typeface="Perpetua" panose="02020502060401020303" pitchFamily="18" charset="0"/>
              </a:rPr>
              <a:t>        thread1.getState()); </a:t>
            </a:r>
          </a:p>
          <a:p>
            <a:pPr marL="0" indent="0" fontAlgn="base">
              <a:spcBef>
                <a:spcPts val="0"/>
              </a:spcBef>
              <a:buNone/>
            </a:pPr>
            <a:r>
              <a:rPr lang="en-US" sz="3000" dirty="0">
                <a:latin typeface="Perpetua" panose="02020502060401020303" pitchFamily="18" charset="0"/>
              </a:rPr>
              <a:t>    }</a:t>
            </a:r>
          </a:p>
        </p:txBody>
      </p:sp>
      <p:sp>
        <p:nvSpPr>
          <p:cNvPr id="4" name="Footer Placeholder 3">
            <a:extLst>
              <a:ext uri="{FF2B5EF4-FFF2-40B4-BE49-F238E27FC236}">
                <a16:creationId xmlns:a16="http://schemas.microsoft.com/office/drawing/2014/main" id="{CE086970-716B-483E-B6FC-21F451DA9E0F}"/>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B46FCF7E-FFDC-49A4-A78B-086E0D5446B7}"/>
              </a:ext>
            </a:extLst>
          </p:cNvPr>
          <p:cNvSpPr>
            <a:spLocks noGrp="1"/>
          </p:cNvSpPr>
          <p:nvPr>
            <p:ph type="sldNum" sz="quarter" idx="12"/>
          </p:nvPr>
        </p:nvSpPr>
        <p:spPr/>
        <p:txBody>
          <a:bodyPr/>
          <a:lstStyle/>
          <a:p>
            <a:fld id="{793898A2-4984-4649-A1D3-AF5BF365A1CE}" type="slidenum">
              <a:rPr lang="en-IN" smtClean="0"/>
              <a:t>64</a:t>
            </a:fld>
            <a:endParaRPr lang="en-IN"/>
          </a:p>
        </p:txBody>
      </p:sp>
    </p:spTree>
    <p:extLst>
      <p:ext uri="{BB962C8B-B14F-4D97-AF65-F5344CB8AC3E}">
        <p14:creationId xmlns:p14="http://schemas.microsoft.com/office/powerpoint/2010/main" val="2247702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B90F1-2291-4857-A6BE-0F998086C7FD}"/>
              </a:ext>
            </a:extLst>
          </p:cNvPr>
          <p:cNvSpPr>
            <a:spLocks noGrp="1"/>
          </p:cNvSpPr>
          <p:nvPr>
            <p:ph idx="1"/>
          </p:nvPr>
        </p:nvSpPr>
        <p:spPr>
          <a:xfrm>
            <a:off x="228600" y="136525"/>
            <a:ext cx="11750040" cy="6584950"/>
          </a:xfrm>
        </p:spPr>
        <p:txBody>
          <a:bodyPr>
            <a:noAutofit/>
          </a:bodyPr>
          <a:lstStyle/>
          <a:p>
            <a:pPr marL="0" indent="0" fontAlgn="base">
              <a:spcBef>
                <a:spcPts val="0"/>
              </a:spcBef>
              <a:buNone/>
            </a:pPr>
            <a:r>
              <a:rPr lang="en-US" sz="3000" dirty="0">
                <a:latin typeface="Perpetua" panose="02020502060401020303" pitchFamily="18" charset="0"/>
              </a:rPr>
              <a:t>public void run() </a:t>
            </a:r>
          </a:p>
          <a:p>
            <a:pPr marL="0" indent="0" fontAlgn="base">
              <a:spcBef>
                <a:spcPts val="0"/>
              </a:spcBef>
              <a:buNone/>
            </a:pPr>
            <a:r>
              <a:rPr lang="en-US" sz="3000" dirty="0">
                <a:latin typeface="Perpetua" panose="02020502060401020303" pitchFamily="18" charset="0"/>
              </a:rPr>
              <a:t>    { </a:t>
            </a:r>
          </a:p>
          <a:p>
            <a:pPr marL="0" indent="0" fontAlgn="base">
              <a:spcBef>
                <a:spcPts val="0"/>
              </a:spcBef>
              <a:buNone/>
            </a:pPr>
            <a:r>
              <a:rPr lang="en-US" sz="3000" dirty="0">
                <a:latin typeface="Perpetua" panose="02020502060401020303" pitchFamily="18" charset="0"/>
              </a:rPr>
              <a:t>        thread </a:t>
            </a:r>
            <a:r>
              <a:rPr lang="en-US" sz="3000" dirty="0" err="1">
                <a:latin typeface="Perpetua" panose="02020502060401020303" pitchFamily="18" charset="0"/>
              </a:rPr>
              <a:t>myThread</a:t>
            </a:r>
            <a:r>
              <a:rPr lang="en-US" sz="3000" dirty="0">
                <a:latin typeface="Perpetua" panose="02020502060401020303" pitchFamily="18" charset="0"/>
              </a:rPr>
              <a:t> = new thread(); </a:t>
            </a:r>
          </a:p>
          <a:p>
            <a:pPr marL="0" indent="0" fontAlgn="base">
              <a:spcBef>
                <a:spcPts val="0"/>
              </a:spcBef>
              <a:buNone/>
            </a:pPr>
            <a:r>
              <a:rPr lang="en-US" sz="3000" dirty="0">
                <a:latin typeface="Perpetua" panose="02020502060401020303" pitchFamily="18" charset="0"/>
              </a:rPr>
              <a:t>        Thread thread2 = new Thread(</a:t>
            </a:r>
            <a:r>
              <a:rPr lang="en-US" sz="3000" dirty="0" err="1">
                <a:latin typeface="Perpetua" panose="02020502060401020303" pitchFamily="18" charset="0"/>
              </a:rPr>
              <a:t>myThread</a:t>
            </a:r>
            <a:r>
              <a:rPr lang="en-US" sz="3000" dirty="0">
                <a:latin typeface="Perpetua" panose="02020502060401020303" pitchFamily="18" charset="0"/>
              </a:rPr>
              <a:t>); </a:t>
            </a:r>
          </a:p>
          <a:p>
            <a:pPr marL="0" indent="0" fontAlgn="base">
              <a:spcBef>
                <a:spcPts val="0"/>
              </a:spcBef>
              <a:buNone/>
            </a:pPr>
            <a:r>
              <a:rPr lang="en-US" sz="3000" dirty="0">
                <a:latin typeface="Perpetua" panose="02020502060401020303" pitchFamily="18" charset="0"/>
              </a:rPr>
              <a:t>          </a:t>
            </a:r>
          </a:p>
          <a:p>
            <a:pPr marL="0" indent="0" fontAlgn="base">
              <a:spcBef>
                <a:spcPts val="0"/>
              </a:spcBef>
              <a:buNone/>
            </a:pPr>
            <a:r>
              <a:rPr lang="en-US" sz="3000" dirty="0">
                <a:latin typeface="Perpetua" panose="02020502060401020303" pitchFamily="18" charset="0"/>
              </a:rPr>
              <a:t>        // thread1 created and is currently in the NEW state. </a:t>
            </a:r>
          </a:p>
          <a:p>
            <a:pPr marL="0" indent="0" fontAlgn="base">
              <a:spcBef>
                <a:spcPts val="0"/>
              </a:spcBef>
              <a:buNone/>
            </a:pPr>
            <a:r>
              <a:rPr lang="en-US" sz="3000" dirty="0">
                <a:latin typeface="Perpetua" panose="02020502060401020303" pitchFamily="18" charset="0"/>
              </a:rPr>
              <a:t>        </a:t>
            </a:r>
            <a:r>
              <a:rPr lang="en-US" sz="3000" dirty="0" err="1">
                <a:latin typeface="Perpetua" panose="02020502060401020303" pitchFamily="18" charset="0"/>
              </a:rPr>
              <a:t>System.out.println</a:t>
            </a:r>
            <a:r>
              <a:rPr lang="en-US" sz="3000" dirty="0">
                <a:latin typeface="Perpetua" panose="02020502060401020303" pitchFamily="18" charset="0"/>
              </a:rPr>
              <a:t>("State of thread2 after creating it - "+ thread2.getState()); </a:t>
            </a:r>
          </a:p>
          <a:p>
            <a:pPr marL="0" indent="0" fontAlgn="base">
              <a:spcBef>
                <a:spcPts val="0"/>
              </a:spcBef>
              <a:buNone/>
            </a:pPr>
            <a:r>
              <a:rPr lang="en-US" sz="3000" dirty="0">
                <a:latin typeface="Perpetua" panose="02020502060401020303" pitchFamily="18" charset="0"/>
              </a:rPr>
              <a:t>        thread2.start(); </a:t>
            </a:r>
          </a:p>
          <a:p>
            <a:pPr marL="0" indent="0" fontAlgn="base">
              <a:spcBef>
                <a:spcPts val="0"/>
              </a:spcBef>
              <a:buNone/>
            </a:pPr>
            <a:r>
              <a:rPr lang="en-US" sz="3000" dirty="0">
                <a:latin typeface="Perpetua" panose="02020502060401020303" pitchFamily="18" charset="0"/>
              </a:rPr>
              <a:t>          </a:t>
            </a:r>
          </a:p>
          <a:p>
            <a:pPr marL="0" indent="0" fontAlgn="base">
              <a:spcBef>
                <a:spcPts val="0"/>
              </a:spcBef>
              <a:buNone/>
            </a:pPr>
            <a:r>
              <a:rPr lang="en-US" sz="3000" dirty="0">
                <a:latin typeface="Perpetua" panose="02020502060401020303" pitchFamily="18" charset="0"/>
              </a:rPr>
              <a:t>        // thread2 moved to Runnable state </a:t>
            </a:r>
          </a:p>
          <a:p>
            <a:pPr marL="0" indent="0" fontAlgn="base">
              <a:spcBef>
                <a:spcPts val="0"/>
              </a:spcBef>
              <a:buNone/>
            </a:pPr>
            <a:r>
              <a:rPr lang="en-US" sz="3000" dirty="0">
                <a:latin typeface="Perpetua" panose="02020502060401020303" pitchFamily="18" charset="0"/>
              </a:rPr>
              <a:t>        </a:t>
            </a:r>
            <a:r>
              <a:rPr lang="en-US" sz="3000" dirty="0" err="1">
                <a:latin typeface="Perpetua" panose="02020502060401020303" pitchFamily="18" charset="0"/>
              </a:rPr>
              <a:t>System.out.println</a:t>
            </a:r>
            <a:r>
              <a:rPr lang="en-US" sz="3000" dirty="0">
                <a:latin typeface="Perpetua" panose="02020502060401020303" pitchFamily="18" charset="0"/>
              </a:rPr>
              <a:t>("State of thread2 after calling .start() method on it - " +  </a:t>
            </a:r>
          </a:p>
          <a:p>
            <a:pPr marL="0" indent="0" fontAlgn="base">
              <a:spcBef>
                <a:spcPts val="0"/>
              </a:spcBef>
              <a:buNone/>
            </a:pPr>
            <a:r>
              <a:rPr lang="en-US" sz="3000" dirty="0">
                <a:latin typeface="Perpetua" panose="02020502060401020303" pitchFamily="18" charset="0"/>
              </a:rPr>
              <a:t>            thread2.getState()); </a:t>
            </a:r>
          </a:p>
          <a:p>
            <a:pPr marL="0" indent="0" fontAlgn="base">
              <a:spcBef>
                <a:spcPts val="0"/>
              </a:spcBef>
              <a:buNone/>
            </a:pPr>
            <a:r>
              <a:rPr lang="en-US" sz="3000" dirty="0">
                <a:latin typeface="Perpetua" panose="02020502060401020303" pitchFamily="18" charset="0"/>
              </a:rPr>
              <a:t>          </a:t>
            </a:r>
          </a:p>
          <a:p>
            <a:pPr marL="0" indent="0" fontAlgn="base">
              <a:spcBef>
                <a:spcPts val="0"/>
              </a:spcBef>
              <a:buNone/>
            </a:pPr>
            <a:r>
              <a:rPr lang="en-US" sz="3000" dirty="0">
                <a:latin typeface="Perpetua" panose="02020502060401020303" pitchFamily="18" charset="0"/>
              </a:rPr>
              <a:t>        // moving thread1 to timed waiting state </a:t>
            </a:r>
          </a:p>
          <a:p>
            <a:pPr marL="0" indent="0" fontAlgn="base">
              <a:spcBef>
                <a:spcPts val="0"/>
              </a:spcBef>
              <a:buNone/>
            </a:pPr>
            <a:r>
              <a:rPr lang="en-US" sz="3000" dirty="0">
                <a:latin typeface="Perpetua" panose="02020502060401020303" pitchFamily="18" charset="0"/>
              </a:rPr>
              <a:t>        </a:t>
            </a:r>
          </a:p>
        </p:txBody>
      </p:sp>
      <p:sp>
        <p:nvSpPr>
          <p:cNvPr id="4" name="Footer Placeholder 3">
            <a:extLst>
              <a:ext uri="{FF2B5EF4-FFF2-40B4-BE49-F238E27FC236}">
                <a16:creationId xmlns:a16="http://schemas.microsoft.com/office/drawing/2014/main" id="{CE086970-716B-483E-B6FC-21F451DA9E0F}"/>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B46FCF7E-FFDC-49A4-A78B-086E0D5446B7}"/>
              </a:ext>
            </a:extLst>
          </p:cNvPr>
          <p:cNvSpPr>
            <a:spLocks noGrp="1"/>
          </p:cNvSpPr>
          <p:nvPr>
            <p:ph type="sldNum" sz="quarter" idx="12"/>
          </p:nvPr>
        </p:nvSpPr>
        <p:spPr/>
        <p:txBody>
          <a:bodyPr/>
          <a:lstStyle/>
          <a:p>
            <a:fld id="{793898A2-4984-4649-A1D3-AF5BF365A1CE}" type="slidenum">
              <a:rPr lang="en-IN" smtClean="0"/>
              <a:t>65</a:t>
            </a:fld>
            <a:endParaRPr lang="en-IN"/>
          </a:p>
        </p:txBody>
      </p:sp>
    </p:spTree>
    <p:extLst>
      <p:ext uri="{BB962C8B-B14F-4D97-AF65-F5344CB8AC3E}">
        <p14:creationId xmlns:p14="http://schemas.microsoft.com/office/powerpoint/2010/main" val="26822540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B90F1-2291-4857-A6BE-0F998086C7FD}"/>
              </a:ext>
            </a:extLst>
          </p:cNvPr>
          <p:cNvSpPr>
            <a:spLocks noGrp="1"/>
          </p:cNvSpPr>
          <p:nvPr>
            <p:ph idx="1"/>
          </p:nvPr>
        </p:nvSpPr>
        <p:spPr>
          <a:xfrm>
            <a:off x="228600" y="136525"/>
            <a:ext cx="11750040" cy="6584950"/>
          </a:xfrm>
        </p:spPr>
        <p:txBody>
          <a:bodyPr>
            <a:noAutofit/>
          </a:bodyPr>
          <a:lstStyle/>
          <a:p>
            <a:pPr marL="0" indent="0" fontAlgn="base">
              <a:spcBef>
                <a:spcPts val="0"/>
              </a:spcBef>
              <a:buNone/>
            </a:pPr>
            <a:r>
              <a:rPr lang="en-US" sz="3000" dirty="0">
                <a:latin typeface="Perpetua" panose="02020502060401020303" pitchFamily="18" charset="0"/>
              </a:rPr>
              <a:t>        try</a:t>
            </a:r>
          </a:p>
          <a:p>
            <a:pPr marL="0" indent="0" fontAlgn="base">
              <a:spcBef>
                <a:spcPts val="0"/>
              </a:spcBef>
              <a:buNone/>
            </a:pPr>
            <a:r>
              <a:rPr lang="en-US" sz="3000" dirty="0">
                <a:latin typeface="Perpetua" panose="02020502060401020303" pitchFamily="18" charset="0"/>
              </a:rPr>
              <a:t>        { </a:t>
            </a:r>
          </a:p>
          <a:p>
            <a:pPr marL="0" indent="0" fontAlgn="base">
              <a:spcBef>
                <a:spcPts val="0"/>
              </a:spcBef>
              <a:buNone/>
            </a:pPr>
            <a:r>
              <a:rPr lang="en-US" sz="3000" dirty="0">
                <a:latin typeface="Perpetua" panose="02020502060401020303" pitchFamily="18" charset="0"/>
              </a:rPr>
              <a:t>            //moving thread1 to timed waiting state </a:t>
            </a:r>
          </a:p>
          <a:p>
            <a:pPr marL="0" indent="0" fontAlgn="base">
              <a:spcBef>
                <a:spcPts val="0"/>
              </a:spcBef>
              <a:buNone/>
            </a:pPr>
            <a:r>
              <a:rPr lang="en-US" sz="3000" dirty="0">
                <a:latin typeface="Perpetua" panose="02020502060401020303" pitchFamily="18" charset="0"/>
              </a:rPr>
              <a:t>            </a:t>
            </a:r>
            <a:r>
              <a:rPr lang="en-US" sz="3000" dirty="0" err="1">
                <a:latin typeface="Perpetua" panose="02020502060401020303" pitchFamily="18" charset="0"/>
              </a:rPr>
              <a:t>Thread.sleep</a:t>
            </a:r>
            <a:r>
              <a:rPr lang="en-US" sz="3000" dirty="0">
                <a:latin typeface="Perpetua" panose="02020502060401020303" pitchFamily="18" charset="0"/>
              </a:rPr>
              <a:t>(200); </a:t>
            </a:r>
          </a:p>
          <a:p>
            <a:pPr marL="0" indent="0" fontAlgn="base">
              <a:spcBef>
                <a:spcPts val="0"/>
              </a:spcBef>
              <a:buNone/>
            </a:pPr>
            <a:r>
              <a:rPr lang="en-US" sz="3000" dirty="0">
                <a:latin typeface="Perpetua" panose="02020502060401020303" pitchFamily="18" charset="0"/>
              </a:rPr>
              <a:t>        }  </a:t>
            </a:r>
          </a:p>
          <a:p>
            <a:pPr marL="0" indent="0" fontAlgn="base">
              <a:spcBef>
                <a:spcPts val="0"/>
              </a:spcBef>
              <a:buNone/>
            </a:pPr>
            <a:r>
              <a:rPr lang="en-US" sz="3000" dirty="0">
                <a:latin typeface="Perpetua" panose="02020502060401020303" pitchFamily="18" charset="0"/>
              </a:rPr>
              <a:t>        catch (</a:t>
            </a:r>
            <a:r>
              <a:rPr lang="en-US" sz="3000" dirty="0" err="1">
                <a:latin typeface="Perpetua" panose="02020502060401020303" pitchFamily="18" charset="0"/>
              </a:rPr>
              <a:t>InterruptedException</a:t>
            </a:r>
            <a:r>
              <a:rPr lang="en-US" sz="3000" dirty="0">
                <a:latin typeface="Perpetua" panose="02020502060401020303" pitchFamily="18" charset="0"/>
              </a:rPr>
              <a:t> e)  </a:t>
            </a:r>
          </a:p>
          <a:p>
            <a:pPr marL="0" indent="0" fontAlgn="base">
              <a:spcBef>
                <a:spcPts val="0"/>
              </a:spcBef>
              <a:buNone/>
            </a:pPr>
            <a:r>
              <a:rPr lang="en-US" sz="3000" dirty="0">
                <a:latin typeface="Perpetua" panose="02020502060401020303" pitchFamily="18" charset="0"/>
              </a:rPr>
              <a:t>        { </a:t>
            </a:r>
          </a:p>
          <a:p>
            <a:pPr marL="0" indent="0" fontAlgn="base">
              <a:spcBef>
                <a:spcPts val="0"/>
              </a:spcBef>
              <a:buNone/>
            </a:pPr>
            <a:r>
              <a:rPr lang="en-US" sz="3000" dirty="0">
                <a:latin typeface="Perpetua" panose="02020502060401020303" pitchFamily="18" charset="0"/>
              </a:rPr>
              <a:t>            </a:t>
            </a:r>
            <a:r>
              <a:rPr lang="en-US" sz="3000" dirty="0" err="1">
                <a:latin typeface="Perpetua" panose="02020502060401020303" pitchFamily="18" charset="0"/>
              </a:rPr>
              <a:t>e.printStackTrace</a:t>
            </a:r>
            <a:r>
              <a:rPr lang="en-US" sz="3000" dirty="0">
                <a:latin typeface="Perpetua" panose="02020502060401020303" pitchFamily="18" charset="0"/>
              </a:rPr>
              <a:t>(); </a:t>
            </a:r>
          </a:p>
          <a:p>
            <a:pPr marL="0" indent="0" fontAlgn="base">
              <a:spcBef>
                <a:spcPts val="0"/>
              </a:spcBef>
              <a:buNone/>
            </a:pPr>
            <a:r>
              <a:rPr lang="en-US" sz="3000" dirty="0">
                <a:latin typeface="Perpetua" panose="02020502060401020303" pitchFamily="18" charset="0"/>
              </a:rPr>
              <a:t>        } </a:t>
            </a:r>
          </a:p>
          <a:p>
            <a:pPr marL="0" indent="0" fontAlgn="base">
              <a:spcBef>
                <a:spcPts val="0"/>
              </a:spcBef>
              <a:buNone/>
            </a:pPr>
            <a:r>
              <a:rPr lang="en-US" sz="3000" dirty="0">
                <a:latin typeface="Perpetua" panose="02020502060401020303" pitchFamily="18" charset="0"/>
              </a:rPr>
              <a:t>        </a:t>
            </a:r>
            <a:r>
              <a:rPr lang="en-US" sz="3000" dirty="0" err="1">
                <a:latin typeface="Perpetua" panose="02020502060401020303" pitchFamily="18" charset="0"/>
              </a:rPr>
              <a:t>System.out.println</a:t>
            </a:r>
            <a:r>
              <a:rPr lang="en-US" sz="3000" dirty="0">
                <a:latin typeface="Perpetua" panose="02020502060401020303" pitchFamily="18" charset="0"/>
              </a:rPr>
              <a:t>("State of thread2 after calling .sleep() method on it - "+  </a:t>
            </a:r>
          </a:p>
          <a:p>
            <a:pPr marL="0" indent="0" fontAlgn="base">
              <a:spcBef>
                <a:spcPts val="0"/>
              </a:spcBef>
              <a:buNone/>
            </a:pPr>
            <a:r>
              <a:rPr lang="en-US" sz="3000" dirty="0">
                <a:latin typeface="Perpetua" panose="02020502060401020303" pitchFamily="18" charset="0"/>
              </a:rPr>
              <a:t>            thread2.getState() );</a:t>
            </a:r>
          </a:p>
        </p:txBody>
      </p:sp>
      <p:sp>
        <p:nvSpPr>
          <p:cNvPr id="4" name="Footer Placeholder 3">
            <a:extLst>
              <a:ext uri="{FF2B5EF4-FFF2-40B4-BE49-F238E27FC236}">
                <a16:creationId xmlns:a16="http://schemas.microsoft.com/office/drawing/2014/main" id="{CE086970-716B-483E-B6FC-21F451DA9E0F}"/>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B46FCF7E-FFDC-49A4-A78B-086E0D5446B7}"/>
              </a:ext>
            </a:extLst>
          </p:cNvPr>
          <p:cNvSpPr>
            <a:spLocks noGrp="1"/>
          </p:cNvSpPr>
          <p:nvPr>
            <p:ph type="sldNum" sz="quarter" idx="12"/>
          </p:nvPr>
        </p:nvSpPr>
        <p:spPr/>
        <p:txBody>
          <a:bodyPr/>
          <a:lstStyle/>
          <a:p>
            <a:fld id="{793898A2-4984-4649-A1D3-AF5BF365A1CE}" type="slidenum">
              <a:rPr lang="en-IN" smtClean="0"/>
              <a:t>66</a:t>
            </a:fld>
            <a:endParaRPr lang="en-IN"/>
          </a:p>
        </p:txBody>
      </p:sp>
    </p:spTree>
    <p:extLst>
      <p:ext uri="{BB962C8B-B14F-4D97-AF65-F5344CB8AC3E}">
        <p14:creationId xmlns:p14="http://schemas.microsoft.com/office/powerpoint/2010/main" val="26841867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B90F1-2291-4857-A6BE-0F998086C7FD}"/>
              </a:ext>
            </a:extLst>
          </p:cNvPr>
          <p:cNvSpPr>
            <a:spLocks noGrp="1"/>
          </p:cNvSpPr>
          <p:nvPr>
            <p:ph idx="1"/>
          </p:nvPr>
        </p:nvSpPr>
        <p:spPr>
          <a:xfrm>
            <a:off x="228600" y="136525"/>
            <a:ext cx="11750040" cy="6584950"/>
          </a:xfrm>
        </p:spPr>
        <p:txBody>
          <a:bodyPr>
            <a:noAutofit/>
          </a:bodyPr>
          <a:lstStyle/>
          <a:p>
            <a:pPr marL="0" indent="0" fontAlgn="base">
              <a:spcBef>
                <a:spcPts val="0"/>
              </a:spcBef>
              <a:buNone/>
            </a:pPr>
            <a:r>
              <a:rPr lang="en-US" sz="3000" dirty="0">
                <a:latin typeface="Perpetua" panose="02020502060401020303" pitchFamily="18" charset="0"/>
              </a:rPr>
              <a:t>         try </a:t>
            </a:r>
          </a:p>
          <a:p>
            <a:pPr marL="0" indent="0" fontAlgn="base">
              <a:spcBef>
                <a:spcPts val="0"/>
              </a:spcBef>
              <a:buNone/>
            </a:pPr>
            <a:r>
              <a:rPr lang="en-US" sz="3000" dirty="0">
                <a:latin typeface="Perpetua" panose="02020502060401020303" pitchFamily="18" charset="0"/>
              </a:rPr>
              <a:t>        { </a:t>
            </a:r>
          </a:p>
          <a:p>
            <a:pPr marL="0" indent="0" fontAlgn="base">
              <a:spcBef>
                <a:spcPts val="0"/>
              </a:spcBef>
              <a:buNone/>
            </a:pPr>
            <a:r>
              <a:rPr lang="en-US" sz="3000" dirty="0">
                <a:latin typeface="Perpetua" panose="02020502060401020303" pitchFamily="18" charset="0"/>
              </a:rPr>
              <a:t>            // waiting for thread2 to die </a:t>
            </a:r>
          </a:p>
          <a:p>
            <a:pPr marL="0" indent="0" fontAlgn="base">
              <a:spcBef>
                <a:spcPts val="0"/>
              </a:spcBef>
              <a:buNone/>
            </a:pPr>
            <a:r>
              <a:rPr lang="en-US" sz="3000" dirty="0">
                <a:latin typeface="Perpetua" panose="02020502060401020303" pitchFamily="18" charset="0"/>
              </a:rPr>
              <a:t>            thread2.join(); </a:t>
            </a:r>
          </a:p>
          <a:p>
            <a:pPr marL="0" indent="0" fontAlgn="base">
              <a:spcBef>
                <a:spcPts val="0"/>
              </a:spcBef>
              <a:buNone/>
            </a:pPr>
            <a:r>
              <a:rPr lang="en-US" sz="3000" dirty="0">
                <a:latin typeface="Perpetua" panose="02020502060401020303" pitchFamily="18" charset="0"/>
              </a:rPr>
              <a:t>        }  </a:t>
            </a:r>
          </a:p>
          <a:p>
            <a:pPr marL="0" indent="0" fontAlgn="base">
              <a:spcBef>
                <a:spcPts val="0"/>
              </a:spcBef>
              <a:buNone/>
            </a:pPr>
            <a:r>
              <a:rPr lang="en-US" sz="3000" dirty="0">
                <a:latin typeface="Perpetua" panose="02020502060401020303" pitchFamily="18" charset="0"/>
              </a:rPr>
              <a:t>        catch (</a:t>
            </a:r>
            <a:r>
              <a:rPr lang="en-US" sz="3000" dirty="0" err="1">
                <a:latin typeface="Perpetua" panose="02020502060401020303" pitchFamily="18" charset="0"/>
              </a:rPr>
              <a:t>InterruptedException</a:t>
            </a:r>
            <a:r>
              <a:rPr lang="en-US" sz="3000" dirty="0">
                <a:latin typeface="Perpetua" panose="02020502060401020303" pitchFamily="18" charset="0"/>
              </a:rPr>
              <a:t> e)  </a:t>
            </a:r>
          </a:p>
          <a:p>
            <a:pPr marL="0" indent="0" fontAlgn="base">
              <a:spcBef>
                <a:spcPts val="0"/>
              </a:spcBef>
              <a:buNone/>
            </a:pPr>
            <a:r>
              <a:rPr lang="en-US" sz="3000" dirty="0">
                <a:latin typeface="Perpetua" panose="02020502060401020303" pitchFamily="18" charset="0"/>
              </a:rPr>
              <a:t>        { </a:t>
            </a:r>
          </a:p>
          <a:p>
            <a:pPr marL="0" indent="0" fontAlgn="base">
              <a:spcBef>
                <a:spcPts val="0"/>
              </a:spcBef>
              <a:buNone/>
            </a:pPr>
            <a:r>
              <a:rPr lang="en-US" sz="3000" dirty="0">
                <a:latin typeface="Perpetua" panose="02020502060401020303" pitchFamily="18" charset="0"/>
              </a:rPr>
              <a:t>            </a:t>
            </a:r>
            <a:r>
              <a:rPr lang="en-US" sz="3000" dirty="0" err="1">
                <a:latin typeface="Perpetua" panose="02020502060401020303" pitchFamily="18" charset="0"/>
              </a:rPr>
              <a:t>e.printStackTrace</a:t>
            </a:r>
            <a:r>
              <a:rPr lang="en-US" sz="3000" dirty="0">
                <a:latin typeface="Perpetua" panose="02020502060401020303" pitchFamily="18" charset="0"/>
              </a:rPr>
              <a:t>(); </a:t>
            </a:r>
          </a:p>
          <a:p>
            <a:pPr marL="0" indent="0" fontAlgn="base">
              <a:spcBef>
                <a:spcPts val="0"/>
              </a:spcBef>
              <a:buNone/>
            </a:pPr>
            <a:r>
              <a:rPr lang="en-US" sz="3000" dirty="0">
                <a:latin typeface="Perpetua" panose="02020502060401020303" pitchFamily="18" charset="0"/>
              </a:rPr>
              <a:t>        } </a:t>
            </a:r>
          </a:p>
          <a:p>
            <a:pPr marL="0" indent="0" fontAlgn="base">
              <a:spcBef>
                <a:spcPts val="0"/>
              </a:spcBef>
              <a:buNone/>
            </a:pPr>
            <a:r>
              <a:rPr lang="en-US" sz="3000" dirty="0">
                <a:latin typeface="Perpetua" panose="02020502060401020303" pitchFamily="18" charset="0"/>
              </a:rPr>
              <a:t>        </a:t>
            </a:r>
            <a:r>
              <a:rPr lang="en-US" sz="3000" dirty="0" err="1">
                <a:latin typeface="Perpetua" panose="02020502060401020303" pitchFamily="18" charset="0"/>
              </a:rPr>
              <a:t>System.out.println</a:t>
            </a:r>
            <a:r>
              <a:rPr lang="en-US" sz="3000" dirty="0">
                <a:latin typeface="Perpetua" panose="02020502060401020303" pitchFamily="18" charset="0"/>
              </a:rPr>
              <a:t>("State of thread2 when it has finished it's execution - " +  </a:t>
            </a:r>
          </a:p>
          <a:p>
            <a:pPr marL="0" indent="0" fontAlgn="base">
              <a:spcBef>
                <a:spcPts val="0"/>
              </a:spcBef>
              <a:buNone/>
            </a:pPr>
            <a:r>
              <a:rPr lang="en-US" sz="3000" dirty="0">
                <a:latin typeface="Perpetua" panose="02020502060401020303" pitchFamily="18" charset="0"/>
              </a:rPr>
              <a:t>            thread2.getState()); </a:t>
            </a:r>
          </a:p>
          <a:p>
            <a:pPr marL="0" indent="0" fontAlgn="base">
              <a:spcBef>
                <a:spcPts val="0"/>
              </a:spcBef>
              <a:buNone/>
            </a:pPr>
            <a:r>
              <a:rPr lang="en-US" sz="3000" dirty="0">
                <a:latin typeface="Perpetua" panose="02020502060401020303" pitchFamily="18" charset="0"/>
              </a:rPr>
              <a:t>    } </a:t>
            </a:r>
          </a:p>
          <a:p>
            <a:pPr marL="0" indent="0" fontAlgn="base">
              <a:spcBef>
                <a:spcPts val="0"/>
              </a:spcBef>
              <a:buNone/>
            </a:pPr>
            <a:r>
              <a:rPr lang="en-US" sz="3000" dirty="0">
                <a:latin typeface="Perpetua" panose="02020502060401020303" pitchFamily="18" charset="0"/>
              </a:rPr>
              <a:t>      </a:t>
            </a:r>
          </a:p>
          <a:p>
            <a:pPr marL="0" indent="0" fontAlgn="base">
              <a:spcBef>
                <a:spcPts val="0"/>
              </a:spcBef>
              <a:buNone/>
            </a:pPr>
            <a:r>
              <a:rPr lang="en-US" sz="3000" dirty="0">
                <a:latin typeface="Perpetua" panose="02020502060401020303" pitchFamily="18" charset="0"/>
              </a:rPr>
              <a:t>}</a:t>
            </a:r>
          </a:p>
        </p:txBody>
      </p:sp>
      <p:sp>
        <p:nvSpPr>
          <p:cNvPr id="4" name="Footer Placeholder 3">
            <a:extLst>
              <a:ext uri="{FF2B5EF4-FFF2-40B4-BE49-F238E27FC236}">
                <a16:creationId xmlns:a16="http://schemas.microsoft.com/office/drawing/2014/main" id="{CE086970-716B-483E-B6FC-21F451DA9E0F}"/>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B46FCF7E-FFDC-49A4-A78B-086E0D5446B7}"/>
              </a:ext>
            </a:extLst>
          </p:cNvPr>
          <p:cNvSpPr>
            <a:spLocks noGrp="1"/>
          </p:cNvSpPr>
          <p:nvPr>
            <p:ph type="sldNum" sz="quarter" idx="12"/>
          </p:nvPr>
        </p:nvSpPr>
        <p:spPr/>
        <p:txBody>
          <a:bodyPr/>
          <a:lstStyle/>
          <a:p>
            <a:fld id="{793898A2-4984-4649-A1D3-AF5BF365A1CE}" type="slidenum">
              <a:rPr lang="en-IN" smtClean="0"/>
              <a:t>67</a:t>
            </a:fld>
            <a:endParaRPr lang="en-IN"/>
          </a:p>
        </p:txBody>
      </p:sp>
    </p:spTree>
    <p:extLst>
      <p:ext uri="{BB962C8B-B14F-4D97-AF65-F5344CB8AC3E}">
        <p14:creationId xmlns:p14="http://schemas.microsoft.com/office/powerpoint/2010/main" val="24910564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184251-0163-433B-AFCB-C8B78BD8B23F}"/>
              </a:ext>
            </a:extLst>
          </p:cNvPr>
          <p:cNvSpPr>
            <a:spLocks noGrp="1"/>
          </p:cNvSpPr>
          <p:nvPr>
            <p:ph idx="1"/>
          </p:nvPr>
        </p:nvSpPr>
        <p:spPr/>
        <p:txBody>
          <a:bodyPr>
            <a:normAutofit/>
          </a:bodyPr>
          <a:lstStyle/>
          <a:p>
            <a:pPr marL="0" indent="0" algn="ctr">
              <a:buNone/>
            </a:pPr>
            <a:r>
              <a:rPr lang="en-IN" sz="6000" b="1" dirty="0">
                <a:latin typeface="Perpetua" panose="02020502060401020303" pitchFamily="18" charset="0"/>
              </a:rPr>
              <a:t>Input / Output</a:t>
            </a:r>
            <a:endParaRPr lang="en-IN" sz="6000" dirty="0">
              <a:latin typeface="Perpetua" panose="02020502060401020303" pitchFamily="18" charset="0"/>
            </a:endParaRPr>
          </a:p>
        </p:txBody>
      </p:sp>
      <p:sp>
        <p:nvSpPr>
          <p:cNvPr id="4" name="Footer Placeholder 3">
            <a:extLst>
              <a:ext uri="{FF2B5EF4-FFF2-40B4-BE49-F238E27FC236}">
                <a16:creationId xmlns:a16="http://schemas.microsoft.com/office/drawing/2014/main" id="{28F1B1D7-69DC-47CE-BA16-D09CE07DA8FF}"/>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CDD00C50-8FD6-4CE1-9E05-E2352482A755}"/>
              </a:ext>
            </a:extLst>
          </p:cNvPr>
          <p:cNvSpPr>
            <a:spLocks noGrp="1"/>
          </p:cNvSpPr>
          <p:nvPr>
            <p:ph type="sldNum" sz="quarter" idx="12"/>
          </p:nvPr>
        </p:nvSpPr>
        <p:spPr/>
        <p:txBody>
          <a:bodyPr/>
          <a:lstStyle/>
          <a:p>
            <a:fld id="{793898A2-4984-4649-A1D3-AF5BF365A1CE}" type="slidenum">
              <a:rPr lang="en-IN" smtClean="0"/>
              <a:t>68</a:t>
            </a:fld>
            <a:endParaRPr lang="en-IN"/>
          </a:p>
        </p:txBody>
      </p:sp>
    </p:spTree>
    <p:extLst>
      <p:ext uri="{BB962C8B-B14F-4D97-AF65-F5344CB8AC3E}">
        <p14:creationId xmlns:p14="http://schemas.microsoft.com/office/powerpoint/2010/main" val="17145035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184251-0163-433B-AFCB-C8B78BD8B23F}"/>
              </a:ext>
            </a:extLst>
          </p:cNvPr>
          <p:cNvSpPr>
            <a:spLocks noGrp="1"/>
          </p:cNvSpPr>
          <p:nvPr>
            <p:ph idx="1"/>
          </p:nvPr>
        </p:nvSpPr>
        <p:spPr>
          <a:xfrm>
            <a:off x="259080" y="243840"/>
            <a:ext cx="11094720" cy="5933123"/>
          </a:xfrm>
        </p:spPr>
        <p:txBody>
          <a:bodyPr>
            <a:normAutofit/>
          </a:bodyPr>
          <a:lstStyle/>
          <a:p>
            <a:pPr marL="0" indent="0" algn="just">
              <a:buNone/>
            </a:pPr>
            <a:r>
              <a:rPr lang="en-IN" b="1" dirty="0">
                <a:latin typeface="Perpetua" panose="02020502060401020303" pitchFamily="18" charset="0"/>
              </a:rPr>
              <a:t>The Java I/O Classes and Interfaces:</a:t>
            </a:r>
          </a:p>
          <a:p>
            <a:pPr marL="0" indent="0" algn="just">
              <a:buNone/>
            </a:pPr>
            <a:r>
              <a:rPr lang="en-US" dirty="0"/>
              <a:t>The I/O classes defined by </a:t>
            </a:r>
            <a:r>
              <a:rPr lang="en-US" b="1" dirty="0"/>
              <a:t>java.io </a:t>
            </a:r>
            <a:r>
              <a:rPr lang="en-US" dirty="0"/>
              <a:t>are listed here:</a:t>
            </a:r>
          </a:p>
          <a:p>
            <a:pPr marL="0" indent="0" algn="just">
              <a:buNone/>
            </a:pPr>
            <a:endParaRPr lang="en-US" dirty="0"/>
          </a:p>
          <a:p>
            <a:pPr marL="0" indent="0" algn="just">
              <a:buNone/>
            </a:pPr>
            <a:endParaRPr lang="en-IN" b="1" dirty="0">
              <a:latin typeface="Perpetua" panose="02020502060401020303" pitchFamily="18" charset="0"/>
            </a:endParaRPr>
          </a:p>
        </p:txBody>
      </p:sp>
      <p:sp>
        <p:nvSpPr>
          <p:cNvPr id="4" name="Footer Placeholder 3">
            <a:extLst>
              <a:ext uri="{FF2B5EF4-FFF2-40B4-BE49-F238E27FC236}">
                <a16:creationId xmlns:a16="http://schemas.microsoft.com/office/drawing/2014/main" id="{28F1B1D7-69DC-47CE-BA16-D09CE07DA8FF}"/>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CDD00C50-8FD6-4CE1-9E05-E2352482A755}"/>
              </a:ext>
            </a:extLst>
          </p:cNvPr>
          <p:cNvSpPr>
            <a:spLocks noGrp="1"/>
          </p:cNvSpPr>
          <p:nvPr>
            <p:ph type="sldNum" sz="quarter" idx="12"/>
          </p:nvPr>
        </p:nvSpPr>
        <p:spPr/>
        <p:txBody>
          <a:bodyPr/>
          <a:lstStyle/>
          <a:p>
            <a:fld id="{793898A2-4984-4649-A1D3-AF5BF365A1CE}" type="slidenum">
              <a:rPr lang="en-IN" smtClean="0"/>
              <a:t>69</a:t>
            </a:fld>
            <a:endParaRPr lang="en-IN"/>
          </a:p>
        </p:txBody>
      </p:sp>
      <p:pic>
        <p:nvPicPr>
          <p:cNvPr id="2" name="Picture 1">
            <a:extLst>
              <a:ext uri="{FF2B5EF4-FFF2-40B4-BE49-F238E27FC236}">
                <a16:creationId xmlns:a16="http://schemas.microsoft.com/office/drawing/2014/main" id="{C5F7A263-B9AD-4C8E-B7A3-946F7C0D3C14}"/>
              </a:ext>
            </a:extLst>
          </p:cNvPr>
          <p:cNvPicPr>
            <a:picLocks noChangeAspect="1"/>
          </p:cNvPicPr>
          <p:nvPr/>
        </p:nvPicPr>
        <p:blipFill>
          <a:blip r:embed="rId2"/>
          <a:stretch>
            <a:fillRect/>
          </a:stretch>
        </p:blipFill>
        <p:spPr>
          <a:xfrm>
            <a:off x="259079" y="1367790"/>
            <a:ext cx="10705965" cy="3234690"/>
          </a:xfrm>
          <a:prstGeom prst="rect">
            <a:avLst/>
          </a:prstGeom>
        </p:spPr>
      </p:pic>
    </p:spTree>
    <p:extLst>
      <p:ext uri="{BB962C8B-B14F-4D97-AF65-F5344CB8AC3E}">
        <p14:creationId xmlns:p14="http://schemas.microsoft.com/office/powerpoint/2010/main" val="859732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10197A-6F7A-429E-A0D3-D447360023F9}"/>
              </a:ext>
            </a:extLst>
          </p:cNvPr>
          <p:cNvSpPr>
            <a:spLocks noGrp="1"/>
          </p:cNvSpPr>
          <p:nvPr>
            <p:ph idx="1"/>
          </p:nvPr>
        </p:nvSpPr>
        <p:spPr>
          <a:xfrm>
            <a:off x="228600" y="136525"/>
            <a:ext cx="11704320" cy="6584950"/>
          </a:xfrm>
        </p:spPr>
        <p:txBody>
          <a:bodyPr>
            <a:noAutofit/>
          </a:bodyPr>
          <a:lstStyle/>
          <a:p>
            <a:pPr marL="0" indent="0" algn="just">
              <a:buNone/>
            </a:pPr>
            <a:r>
              <a:rPr lang="en-IN" b="1" dirty="0">
                <a:latin typeface="Perpetua" panose="02020502060401020303" pitchFamily="18" charset="0"/>
              </a:rPr>
              <a:t>Synchronization</a:t>
            </a:r>
          </a:p>
          <a:p>
            <a:pPr marL="0" indent="0" algn="just">
              <a:buNone/>
            </a:pPr>
            <a:r>
              <a:rPr lang="en-US" dirty="0">
                <a:latin typeface="Perpetua" panose="02020502060401020303" pitchFamily="18" charset="0"/>
              </a:rPr>
              <a:t>Because multithreading introduces an asynchronous behavior to your programs, there must be a way for you to enforce synchronicity when you need it. </a:t>
            </a:r>
          </a:p>
          <a:p>
            <a:pPr marL="0" indent="0" algn="just">
              <a:buNone/>
            </a:pPr>
            <a:r>
              <a:rPr lang="en-US" dirty="0">
                <a:latin typeface="Perpetua" panose="02020502060401020303" pitchFamily="18" charset="0"/>
              </a:rPr>
              <a:t>For example, if you want two threads to communicate and share a complicated data structure, such as a linked list, you need some way to ensure that they don’t conflict with each other. That is, you must prevent one thread from writing data while another thread is in the middle of reading it. </a:t>
            </a:r>
          </a:p>
          <a:p>
            <a:pPr marL="0" indent="0" algn="just">
              <a:buNone/>
            </a:pPr>
            <a:r>
              <a:rPr lang="en-US" dirty="0">
                <a:latin typeface="Perpetua" panose="02020502060401020303" pitchFamily="18" charset="0"/>
              </a:rPr>
              <a:t>For this purpose, Java implements an elegant twist on an age-old model of inter-process synchronization: the </a:t>
            </a:r>
            <a:r>
              <a:rPr lang="en-US" b="1" i="1" dirty="0">
                <a:latin typeface="Perpetua" panose="02020502060401020303" pitchFamily="18" charset="0"/>
              </a:rPr>
              <a:t>monitor</a:t>
            </a:r>
            <a:r>
              <a:rPr lang="en-US" i="1" dirty="0">
                <a:latin typeface="Perpetua" panose="02020502060401020303" pitchFamily="18" charset="0"/>
              </a:rPr>
              <a:t>.</a:t>
            </a:r>
          </a:p>
          <a:p>
            <a:pPr marL="0" indent="0" algn="just">
              <a:buNone/>
            </a:pPr>
            <a:r>
              <a:rPr lang="en-US" dirty="0">
                <a:latin typeface="Perpetua" panose="02020502060401020303" pitchFamily="18" charset="0"/>
              </a:rPr>
              <a:t>The monitor is a control mechanism first defined by C.A.R. Hoare. You can think of a monitor as a very small box that can hold only one thread. Once a thread enters a monitor, all other threads must wait until that thread exits the monitor. In this way, a monitor can be used to protect a shared asset from being manipulated by more than one thread at a time.</a:t>
            </a:r>
          </a:p>
        </p:txBody>
      </p:sp>
      <p:sp>
        <p:nvSpPr>
          <p:cNvPr id="4" name="Footer Placeholder 3">
            <a:extLst>
              <a:ext uri="{FF2B5EF4-FFF2-40B4-BE49-F238E27FC236}">
                <a16:creationId xmlns:a16="http://schemas.microsoft.com/office/drawing/2014/main" id="{E3B36E5A-FE12-40B4-91EC-F3098735AEDC}"/>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EA9AAF9E-238C-4B83-9572-37AD3C3EAC7F}"/>
              </a:ext>
            </a:extLst>
          </p:cNvPr>
          <p:cNvSpPr>
            <a:spLocks noGrp="1"/>
          </p:cNvSpPr>
          <p:nvPr>
            <p:ph type="sldNum" sz="quarter" idx="12"/>
          </p:nvPr>
        </p:nvSpPr>
        <p:spPr/>
        <p:txBody>
          <a:bodyPr/>
          <a:lstStyle/>
          <a:p>
            <a:fld id="{793898A2-4984-4649-A1D3-AF5BF365A1CE}" type="slidenum">
              <a:rPr lang="en-IN" smtClean="0"/>
              <a:t>7</a:t>
            </a:fld>
            <a:endParaRPr lang="en-IN"/>
          </a:p>
        </p:txBody>
      </p:sp>
    </p:spTree>
    <p:extLst>
      <p:ext uri="{BB962C8B-B14F-4D97-AF65-F5344CB8AC3E}">
        <p14:creationId xmlns:p14="http://schemas.microsoft.com/office/powerpoint/2010/main" val="17260041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9CEF0D3-3EF6-46B3-BE06-D678251BE6F7}"/>
              </a:ext>
            </a:extLst>
          </p:cNvPr>
          <p:cNvPicPr>
            <a:picLocks noGrp="1" noChangeAspect="1"/>
          </p:cNvPicPr>
          <p:nvPr>
            <p:ph idx="1"/>
          </p:nvPr>
        </p:nvPicPr>
        <p:blipFill>
          <a:blip r:embed="rId2"/>
          <a:stretch>
            <a:fillRect/>
          </a:stretch>
        </p:blipFill>
        <p:spPr>
          <a:xfrm>
            <a:off x="162401" y="136524"/>
            <a:ext cx="9958462" cy="3399155"/>
          </a:xfrm>
          <a:prstGeom prst="rect">
            <a:avLst/>
          </a:prstGeom>
        </p:spPr>
      </p:pic>
      <p:sp>
        <p:nvSpPr>
          <p:cNvPr id="4" name="Footer Placeholder 3">
            <a:extLst>
              <a:ext uri="{FF2B5EF4-FFF2-40B4-BE49-F238E27FC236}">
                <a16:creationId xmlns:a16="http://schemas.microsoft.com/office/drawing/2014/main" id="{6F88631C-B7A9-4401-B5E3-B003798C67EE}"/>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FFBAD37F-138C-41B2-A756-690B218FD160}"/>
              </a:ext>
            </a:extLst>
          </p:cNvPr>
          <p:cNvSpPr>
            <a:spLocks noGrp="1"/>
          </p:cNvSpPr>
          <p:nvPr>
            <p:ph type="sldNum" sz="quarter" idx="12"/>
          </p:nvPr>
        </p:nvSpPr>
        <p:spPr/>
        <p:txBody>
          <a:bodyPr/>
          <a:lstStyle/>
          <a:p>
            <a:fld id="{793898A2-4984-4649-A1D3-AF5BF365A1CE}" type="slidenum">
              <a:rPr lang="en-IN" smtClean="0"/>
              <a:t>70</a:t>
            </a:fld>
            <a:endParaRPr lang="en-IN"/>
          </a:p>
        </p:txBody>
      </p:sp>
      <p:sp>
        <p:nvSpPr>
          <p:cNvPr id="7" name="Rectangle 6">
            <a:extLst>
              <a:ext uri="{FF2B5EF4-FFF2-40B4-BE49-F238E27FC236}">
                <a16:creationId xmlns:a16="http://schemas.microsoft.com/office/drawing/2014/main" id="{C0FCD9BC-6531-4166-9B6A-CD8CAB962E07}"/>
              </a:ext>
            </a:extLst>
          </p:cNvPr>
          <p:cNvSpPr/>
          <p:nvPr/>
        </p:nvSpPr>
        <p:spPr>
          <a:xfrm>
            <a:off x="162401" y="3553340"/>
            <a:ext cx="6382325" cy="523220"/>
          </a:xfrm>
          <a:prstGeom prst="rect">
            <a:avLst/>
          </a:prstGeom>
        </p:spPr>
        <p:txBody>
          <a:bodyPr wrap="none">
            <a:spAutoFit/>
          </a:bodyPr>
          <a:lstStyle/>
          <a:p>
            <a:r>
              <a:rPr lang="en-US" sz="2800" u="sng" dirty="0">
                <a:latin typeface="Perpetua" panose="02020502060401020303" pitchFamily="18" charset="0"/>
              </a:rPr>
              <a:t>The following interfaces are defined by </a:t>
            </a:r>
            <a:r>
              <a:rPr lang="en-US" sz="2800" b="1" u="sng" dirty="0">
                <a:latin typeface="Perpetua" panose="02020502060401020303" pitchFamily="18" charset="0"/>
              </a:rPr>
              <a:t>java.io</a:t>
            </a:r>
            <a:r>
              <a:rPr lang="en-US" sz="2800" u="sng" dirty="0">
                <a:latin typeface="Perpetua" panose="02020502060401020303" pitchFamily="18" charset="0"/>
              </a:rPr>
              <a:t>:</a:t>
            </a:r>
            <a:endParaRPr lang="en-IN" sz="2800" u="sng" dirty="0">
              <a:latin typeface="Perpetua" panose="02020502060401020303" pitchFamily="18" charset="0"/>
            </a:endParaRPr>
          </a:p>
        </p:txBody>
      </p:sp>
      <p:pic>
        <p:nvPicPr>
          <p:cNvPr id="8" name="Picture 7">
            <a:extLst>
              <a:ext uri="{FF2B5EF4-FFF2-40B4-BE49-F238E27FC236}">
                <a16:creationId xmlns:a16="http://schemas.microsoft.com/office/drawing/2014/main" id="{47884347-DC8F-4891-8BA1-4B0088B8C5A4}"/>
              </a:ext>
            </a:extLst>
          </p:cNvPr>
          <p:cNvPicPr>
            <a:picLocks noChangeAspect="1"/>
          </p:cNvPicPr>
          <p:nvPr/>
        </p:nvPicPr>
        <p:blipFill>
          <a:blip r:embed="rId3"/>
          <a:stretch>
            <a:fillRect/>
          </a:stretch>
        </p:blipFill>
        <p:spPr>
          <a:xfrm>
            <a:off x="162400" y="4076559"/>
            <a:ext cx="11389519" cy="2110881"/>
          </a:xfrm>
          <a:prstGeom prst="rect">
            <a:avLst/>
          </a:prstGeom>
        </p:spPr>
      </p:pic>
    </p:spTree>
    <p:extLst>
      <p:ext uri="{BB962C8B-B14F-4D97-AF65-F5344CB8AC3E}">
        <p14:creationId xmlns:p14="http://schemas.microsoft.com/office/powerpoint/2010/main" val="27106597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99D9D-2AD2-483F-84C3-342C0C203290}"/>
              </a:ext>
            </a:extLst>
          </p:cNvPr>
          <p:cNvSpPr>
            <a:spLocks noGrp="1"/>
          </p:cNvSpPr>
          <p:nvPr>
            <p:ph idx="1"/>
          </p:nvPr>
        </p:nvSpPr>
        <p:spPr>
          <a:xfrm>
            <a:off x="228600" y="274320"/>
            <a:ext cx="11125200" cy="5902643"/>
          </a:xfrm>
        </p:spPr>
        <p:txBody>
          <a:bodyPr/>
          <a:lstStyle/>
          <a:p>
            <a:pPr marL="0" indent="0" algn="just">
              <a:buNone/>
            </a:pPr>
            <a:r>
              <a:rPr lang="en-IN" sz="3600" b="1" dirty="0">
                <a:latin typeface="Perpetua" panose="02020502060401020303" pitchFamily="18" charset="0"/>
              </a:rPr>
              <a:t>File</a:t>
            </a:r>
          </a:p>
          <a:p>
            <a:pPr algn="just"/>
            <a:r>
              <a:rPr lang="en-US" dirty="0">
                <a:latin typeface="Perpetua" panose="02020502060401020303" pitchFamily="18" charset="0"/>
              </a:rPr>
              <a:t>Although most of the classes defined by </a:t>
            </a:r>
            <a:r>
              <a:rPr lang="en-US" b="1" dirty="0">
                <a:latin typeface="Perpetua" panose="02020502060401020303" pitchFamily="18" charset="0"/>
              </a:rPr>
              <a:t>java.io </a:t>
            </a:r>
            <a:r>
              <a:rPr lang="en-US" dirty="0">
                <a:latin typeface="Perpetua" panose="02020502060401020303" pitchFamily="18" charset="0"/>
              </a:rPr>
              <a:t>operate on streams, the </a:t>
            </a:r>
            <a:r>
              <a:rPr lang="en-US" b="1" dirty="0">
                <a:latin typeface="Perpetua" panose="02020502060401020303" pitchFamily="18" charset="0"/>
              </a:rPr>
              <a:t>File </a:t>
            </a:r>
            <a:r>
              <a:rPr lang="en-US" dirty="0">
                <a:latin typeface="Perpetua" panose="02020502060401020303" pitchFamily="18" charset="0"/>
              </a:rPr>
              <a:t>class does not.</a:t>
            </a:r>
          </a:p>
          <a:p>
            <a:pPr algn="just"/>
            <a:r>
              <a:rPr lang="en-US" dirty="0">
                <a:latin typeface="Perpetua" panose="02020502060401020303" pitchFamily="18" charset="0"/>
              </a:rPr>
              <a:t>It deals directly with files and the file system. That is, the </a:t>
            </a:r>
            <a:r>
              <a:rPr lang="en-US" b="1" dirty="0">
                <a:latin typeface="Perpetua" panose="02020502060401020303" pitchFamily="18" charset="0"/>
              </a:rPr>
              <a:t>File </a:t>
            </a:r>
            <a:r>
              <a:rPr lang="en-US" dirty="0">
                <a:latin typeface="Perpetua" panose="02020502060401020303" pitchFamily="18" charset="0"/>
              </a:rPr>
              <a:t>class does not specify how information is retrieved from or stored in files; it describes the properties of a file itself. </a:t>
            </a:r>
          </a:p>
          <a:p>
            <a:pPr algn="just"/>
            <a:r>
              <a:rPr lang="en-US" dirty="0">
                <a:latin typeface="Perpetua" panose="02020502060401020303" pitchFamily="18" charset="0"/>
              </a:rPr>
              <a:t>A </a:t>
            </a:r>
            <a:r>
              <a:rPr lang="en-US" b="1" dirty="0">
                <a:latin typeface="Perpetua" panose="02020502060401020303" pitchFamily="18" charset="0"/>
              </a:rPr>
              <a:t>File </a:t>
            </a:r>
            <a:r>
              <a:rPr lang="en-US" dirty="0">
                <a:latin typeface="Perpetua" panose="02020502060401020303" pitchFamily="18" charset="0"/>
              </a:rPr>
              <a:t>object is used to obtain or manipulate the information associated with a disk file, such as the permissions, time, date, and directory path, and to navigate subdirectory hierarchies.</a:t>
            </a: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8A2D0048-0526-46B2-AEFF-79438DAB82C7}"/>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C00C92E-AF80-41C7-BF4A-5BE4323C1A86}"/>
              </a:ext>
            </a:extLst>
          </p:cNvPr>
          <p:cNvSpPr>
            <a:spLocks noGrp="1"/>
          </p:cNvSpPr>
          <p:nvPr>
            <p:ph type="sldNum" sz="quarter" idx="12"/>
          </p:nvPr>
        </p:nvSpPr>
        <p:spPr/>
        <p:txBody>
          <a:bodyPr/>
          <a:lstStyle/>
          <a:p>
            <a:fld id="{793898A2-4984-4649-A1D3-AF5BF365A1CE}" type="slidenum">
              <a:rPr lang="en-IN" smtClean="0"/>
              <a:t>71</a:t>
            </a:fld>
            <a:endParaRPr lang="en-IN"/>
          </a:p>
        </p:txBody>
      </p:sp>
    </p:spTree>
    <p:extLst>
      <p:ext uri="{BB962C8B-B14F-4D97-AF65-F5344CB8AC3E}">
        <p14:creationId xmlns:p14="http://schemas.microsoft.com/office/powerpoint/2010/main" val="36628976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99D9D-2AD2-483F-84C3-342C0C203290}"/>
              </a:ext>
            </a:extLst>
          </p:cNvPr>
          <p:cNvSpPr>
            <a:spLocks noGrp="1"/>
          </p:cNvSpPr>
          <p:nvPr>
            <p:ph idx="1"/>
          </p:nvPr>
        </p:nvSpPr>
        <p:spPr>
          <a:xfrm>
            <a:off x="228600" y="274320"/>
            <a:ext cx="11750040" cy="5902643"/>
          </a:xfrm>
        </p:spPr>
        <p:txBody>
          <a:bodyPr/>
          <a:lstStyle/>
          <a:p>
            <a:pPr marL="0" indent="0" algn="just">
              <a:buNone/>
            </a:pPr>
            <a:r>
              <a:rPr lang="en-US" u="sng" dirty="0">
                <a:latin typeface="Perpetua" panose="02020502060401020303" pitchFamily="18" charset="0"/>
              </a:rPr>
              <a:t>The following constructors can be used to create </a:t>
            </a:r>
            <a:r>
              <a:rPr lang="en-US" b="1" u="sng" dirty="0">
                <a:latin typeface="Perpetua" panose="02020502060401020303" pitchFamily="18" charset="0"/>
              </a:rPr>
              <a:t>File </a:t>
            </a:r>
            <a:r>
              <a:rPr lang="en-US" u="sng" dirty="0">
                <a:latin typeface="Perpetua" panose="02020502060401020303" pitchFamily="18" charset="0"/>
              </a:rPr>
              <a:t>objects:</a:t>
            </a:r>
          </a:p>
          <a:p>
            <a:pPr algn="just"/>
            <a:r>
              <a:rPr lang="en-IN" sz="3600" dirty="0">
                <a:latin typeface="Perpetua" panose="02020502060401020303" pitchFamily="18" charset="0"/>
              </a:rPr>
              <a:t>File(String </a:t>
            </a:r>
            <a:r>
              <a:rPr lang="en-IN" sz="3600" i="1" dirty="0" err="1">
                <a:latin typeface="Perpetua" panose="02020502060401020303" pitchFamily="18" charset="0"/>
              </a:rPr>
              <a:t>directoryPath</a:t>
            </a:r>
            <a:r>
              <a:rPr lang="en-IN" sz="3600" dirty="0">
                <a:latin typeface="Perpetua" panose="02020502060401020303" pitchFamily="18" charset="0"/>
              </a:rPr>
              <a:t>)</a:t>
            </a:r>
          </a:p>
          <a:p>
            <a:pPr algn="just"/>
            <a:r>
              <a:rPr lang="en-US" sz="3600" dirty="0">
                <a:latin typeface="Perpetua" panose="02020502060401020303" pitchFamily="18" charset="0"/>
              </a:rPr>
              <a:t>File(String </a:t>
            </a:r>
            <a:r>
              <a:rPr lang="en-US" sz="3600" i="1" dirty="0" err="1">
                <a:latin typeface="Perpetua" panose="02020502060401020303" pitchFamily="18" charset="0"/>
              </a:rPr>
              <a:t>directoryPath</a:t>
            </a:r>
            <a:r>
              <a:rPr lang="en-US" sz="3600" dirty="0">
                <a:latin typeface="Perpetua" panose="02020502060401020303" pitchFamily="18" charset="0"/>
              </a:rPr>
              <a:t>, String </a:t>
            </a:r>
            <a:r>
              <a:rPr lang="en-US" sz="3600" i="1" dirty="0">
                <a:latin typeface="Perpetua" panose="02020502060401020303" pitchFamily="18" charset="0"/>
              </a:rPr>
              <a:t>filename</a:t>
            </a:r>
            <a:r>
              <a:rPr lang="en-US" sz="3600" dirty="0">
                <a:latin typeface="Perpetua" panose="02020502060401020303" pitchFamily="18" charset="0"/>
              </a:rPr>
              <a:t>)</a:t>
            </a:r>
          </a:p>
          <a:p>
            <a:pPr algn="just"/>
            <a:r>
              <a:rPr lang="nn-NO" sz="3600" dirty="0">
                <a:latin typeface="Perpetua" panose="02020502060401020303" pitchFamily="18" charset="0"/>
              </a:rPr>
              <a:t>File(File </a:t>
            </a:r>
            <a:r>
              <a:rPr lang="nn-NO" sz="3600" i="1" dirty="0">
                <a:latin typeface="Perpetua" panose="02020502060401020303" pitchFamily="18" charset="0"/>
              </a:rPr>
              <a:t>dirObj</a:t>
            </a:r>
            <a:r>
              <a:rPr lang="nn-NO" sz="3600" dirty="0">
                <a:latin typeface="Perpetua" panose="02020502060401020303" pitchFamily="18" charset="0"/>
              </a:rPr>
              <a:t>, String </a:t>
            </a:r>
            <a:r>
              <a:rPr lang="nn-NO" sz="3600" i="1" dirty="0">
                <a:latin typeface="Perpetua" panose="02020502060401020303" pitchFamily="18" charset="0"/>
              </a:rPr>
              <a:t>filename</a:t>
            </a:r>
            <a:r>
              <a:rPr lang="nn-NO" sz="3600" dirty="0">
                <a:latin typeface="Perpetua" panose="02020502060401020303" pitchFamily="18" charset="0"/>
              </a:rPr>
              <a:t>)</a:t>
            </a:r>
          </a:p>
          <a:p>
            <a:pPr algn="just"/>
            <a:r>
              <a:rPr lang="en-IN" sz="3600" dirty="0">
                <a:latin typeface="Perpetua" panose="02020502060401020303" pitchFamily="18" charset="0"/>
              </a:rPr>
              <a:t>File(URI </a:t>
            </a:r>
            <a:r>
              <a:rPr lang="en-IN" sz="3600" i="1" dirty="0" err="1">
                <a:latin typeface="Perpetua" panose="02020502060401020303" pitchFamily="18" charset="0"/>
              </a:rPr>
              <a:t>uriObj</a:t>
            </a:r>
            <a:r>
              <a:rPr lang="en-IN" sz="3600" dirty="0">
                <a:latin typeface="Perpetua" panose="02020502060401020303" pitchFamily="18" charset="0"/>
              </a:rPr>
              <a:t>)</a:t>
            </a:r>
          </a:p>
          <a:p>
            <a:pPr algn="just"/>
            <a:endParaRPr lang="en-IN" sz="3600" dirty="0">
              <a:latin typeface="Perpetua" panose="02020502060401020303" pitchFamily="18" charset="0"/>
            </a:endParaRPr>
          </a:p>
          <a:p>
            <a:pPr marL="0" indent="0" algn="just">
              <a:buNone/>
            </a:pPr>
            <a:r>
              <a:rPr lang="en-US" dirty="0">
                <a:latin typeface="Perpetua" panose="02020502060401020303" pitchFamily="18" charset="0"/>
              </a:rPr>
              <a:t>Here, </a:t>
            </a:r>
            <a:r>
              <a:rPr lang="en-US" i="1" dirty="0" err="1">
                <a:latin typeface="Perpetua" panose="02020502060401020303" pitchFamily="18" charset="0"/>
              </a:rPr>
              <a:t>directoryPath</a:t>
            </a:r>
            <a:r>
              <a:rPr lang="en-US" i="1" dirty="0">
                <a:latin typeface="Perpetua" panose="02020502060401020303" pitchFamily="18" charset="0"/>
              </a:rPr>
              <a:t> </a:t>
            </a:r>
            <a:r>
              <a:rPr lang="en-US" dirty="0">
                <a:latin typeface="Perpetua" panose="02020502060401020303" pitchFamily="18" charset="0"/>
              </a:rPr>
              <a:t>is the path name of the file, </a:t>
            </a:r>
            <a:r>
              <a:rPr lang="en-US" i="1" dirty="0">
                <a:latin typeface="Perpetua" panose="02020502060401020303" pitchFamily="18" charset="0"/>
              </a:rPr>
              <a:t>filename </a:t>
            </a:r>
            <a:r>
              <a:rPr lang="en-US" dirty="0">
                <a:latin typeface="Perpetua" panose="02020502060401020303" pitchFamily="18" charset="0"/>
              </a:rPr>
              <a:t>is the name of the file or subdirectory, </a:t>
            </a:r>
            <a:r>
              <a:rPr lang="en-US" i="1" dirty="0" err="1">
                <a:latin typeface="Perpetua" panose="02020502060401020303" pitchFamily="18" charset="0"/>
              </a:rPr>
              <a:t>dirObj</a:t>
            </a:r>
            <a:r>
              <a:rPr lang="en-US" i="1" dirty="0">
                <a:latin typeface="Perpetua" panose="02020502060401020303" pitchFamily="18" charset="0"/>
              </a:rPr>
              <a:t> </a:t>
            </a:r>
            <a:r>
              <a:rPr lang="en-US" dirty="0">
                <a:latin typeface="Perpetua" panose="02020502060401020303" pitchFamily="18" charset="0"/>
              </a:rPr>
              <a:t>is a </a:t>
            </a:r>
            <a:r>
              <a:rPr lang="en-US" b="1" dirty="0">
                <a:latin typeface="Perpetua" panose="02020502060401020303" pitchFamily="18" charset="0"/>
              </a:rPr>
              <a:t>File </a:t>
            </a:r>
            <a:r>
              <a:rPr lang="en-US" dirty="0">
                <a:latin typeface="Perpetua" panose="02020502060401020303" pitchFamily="18" charset="0"/>
              </a:rPr>
              <a:t>object that specifies a directory, and </a:t>
            </a:r>
            <a:r>
              <a:rPr lang="en-US" i="1" dirty="0" err="1">
                <a:latin typeface="Perpetua" panose="02020502060401020303" pitchFamily="18" charset="0"/>
              </a:rPr>
              <a:t>uriObj</a:t>
            </a:r>
            <a:r>
              <a:rPr lang="en-US" i="1" dirty="0">
                <a:latin typeface="Perpetua" panose="02020502060401020303" pitchFamily="18" charset="0"/>
              </a:rPr>
              <a:t> </a:t>
            </a:r>
            <a:r>
              <a:rPr lang="en-US" dirty="0">
                <a:latin typeface="Perpetua" panose="02020502060401020303" pitchFamily="18" charset="0"/>
              </a:rPr>
              <a:t>is a </a:t>
            </a:r>
            <a:r>
              <a:rPr lang="en-US" b="1" dirty="0">
                <a:latin typeface="Perpetua" panose="02020502060401020303" pitchFamily="18" charset="0"/>
              </a:rPr>
              <a:t>URI </a:t>
            </a:r>
            <a:r>
              <a:rPr lang="en-US" dirty="0">
                <a:latin typeface="Perpetua" panose="02020502060401020303" pitchFamily="18" charset="0"/>
              </a:rPr>
              <a:t>object that describes </a:t>
            </a:r>
            <a:r>
              <a:rPr lang="en-IN" dirty="0">
                <a:latin typeface="Perpetua" panose="02020502060401020303" pitchFamily="18" charset="0"/>
              </a:rPr>
              <a:t>a file.</a:t>
            </a:r>
            <a:endParaRPr lang="en-IN" sz="3600" dirty="0">
              <a:latin typeface="Perpetua" panose="02020502060401020303" pitchFamily="18" charset="0"/>
            </a:endParaRPr>
          </a:p>
        </p:txBody>
      </p:sp>
      <p:sp>
        <p:nvSpPr>
          <p:cNvPr id="4" name="Footer Placeholder 3">
            <a:extLst>
              <a:ext uri="{FF2B5EF4-FFF2-40B4-BE49-F238E27FC236}">
                <a16:creationId xmlns:a16="http://schemas.microsoft.com/office/drawing/2014/main" id="{8A2D0048-0526-46B2-AEFF-79438DAB82C7}"/>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C00C92E-AF80-41C7-BF4A-5BE4323C1A86}"/>
              </a:ext>
            </a:extLst>
          </p:cNvPr>
          <p:cNvSpPr>
            <a:spLocks noGrp="1"/>
          </p:cNvSpPr>
          <p:nvPr>
            <p:ph type="sldNum" sz="quarter" idx="12"/>
          </p:nvPr>
        </p:nvSpPr>
        <p:spPr/>
        <p:txBody>
          <a:bodyPr/>
          <a:lstStyle/>
          <a:p>
            <a:fld id="{793898A2-4984-4649-A1D3-AF5BF365A1CE}" type="slidenum">
              <a:rPr lang="en-IN" smtClean="0"/>
              <a:t>72</a:t>
            </a:fld>
            <a:endParaRPr lang="en-IN"/>
          </a:p>
        </p:txBody>
      </p:sp>
    </p:spTree>
    <p:extLst>
      <p:ext uri="{BB962C8B-B14F-4D97-AF65-F5344CB8AC3E}">
        <p14:creationId xmlns:p14="http://schemas.microsoft.com/office/powerpoint/2010/main" val="32440701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99D9D-2AD2-483F-84C3-342C0C203290}"/>
              </a:ext>
            </a:extLst>
          </p:cNvPr>
          <p:cNvSpPr>
            <a:spLocks noGrp="1"/>
          </p:cNvSpPr>
          <p:nvPr>
            <p:ph idx="1"/>
          </p:nvPr>
        </p:nvSpPr>
        <p:spPr>
          <a:xfrm>
            <a:off x="228600" y="274320"/>
            <a:ext cx="11750040" cy="5902643"/>
          </a:xfrm>
        </p:spPr>
        <p:txBody>
          <a:bodyPr/>
          <a:lstStyle/>
          <a:p>
            <a:pPr marL="0" indent="0" algn="just">
              <a:buNone/>
            </a:pPr>
            <a:r>
              <a:rPr lang="en-US" dirty="0">
                <a:latin typeface="Perpetua" panose="02020502060401020303" pitchFamily="18" charset="0"/>
              </a:rPr>
              <a:t>The following example creates three files: </a:t>
            </a:r>
            <a:r>
              <a:rPr lang="en-US" b="1" dirty="0">
                <a:latin typeface="Perpetua" panose="02020502060401020303" pitchFamily="18" charset="0"/>
              </a:rPr>
              <a:t>f1</a:t>
            </a:r>
            <a:r>
              <a:rPr lang="en-US" dirty="0">
                <a:latin typeface="Perpetua" panose="02020502060401020303" pitchFamily="18" charset="0"/>
              </a:rPr>
              <a:t>, </a:t>
            </a:r>
            <a:r>
              <a:rPr lang="en-US" b="1" dirty="0">
                <a:latin typeface="Perpetua" panose="02020502060401020303" pitchFamily="18" charset="0"/>
              </a:rPr>
              <a:t>f2</a:t>
            </a:r>
            <a:r>
              <a:rPr lang="en-US" dirty="0">
                <a:latin typeface="Perpetua" panose="02020502060401020303" pitchFamily="18" charset="0"/>
              </a:rPr>
              <a:t>, and </a:t>
            </a:r>
            <a:r>
              <a:rPr lang="en-US" b="1" dirty="0">
                <a:latin typeface="Perpetua" panose="02020502060401020303" pitchFamily="18" charset="0"/>
              </a:rPr>
              <a:t>f3</a:t>
            </a:r>
            <a:r>
              <a:rPr lang="en-US" dirty="0">
                <a:latin typeface="Perpetua" panose="02020502060401020303" pitchFamily="18" charset="0"/>
              </a:rPr>
              <a:t>. The first </a:t>
            </a:r>
            <a:r>
              <a:rPr lang="en-US" b="1" dirty="0">
                <a:latin typeface="Perpetua" panose="02020502060401020303" pitchFamily="18" charset="0"/>
              </a:rPr>
              <a:t>File </a:t>
            </a:r>
            <a:r>
              <a:rPr lang="en-US" dirty="0">
                <a:latin typeface="Perpetua" panose="02020502060401020303" pitchFamily="18" charset="0"/>
              </a:rPr>
              <a:t>object is constructed with a directory path as the only argument. The second includes two arguments; the path and the filename. The third includes the file path assigned to </a:t>
            </a:r>
            <a:r>
              <a:rPr lang="en-US" b="1" dirty="0">
                <a:latin typeface="Perpetua" panose="02020502060401020303" pitchFamily="18" charset="0"/>
              </a:rPr>
              <a:t>f1 </a:t>
            </a:r>
            <a:r>
              <a:rPr lang="en-US" dirty="0">
                <a:latin typeface="Perpetua" panose="02020502060401020303" pitchFamily="18" charset="0"/>
              </a:rPr>
              <a:t>and a filename; </a:t>
            </a:r>
            <a:r>
              <a:rPr lang="en-US" b="1" dirty="0">
                <a:latin typeface="Perpetua" panose="02020502060401020303" pitchFamily="18" charset="0"/>
              </a:rPr>
              <a:t>f3 </a:t>
            </a:r>
            <a:r>
              <a:rPr lang="en-US" dirty="0">
                <a:latin typeface="Perpetua" panose="02020502060401020303" pitchFamily="18" charset="0"/>
              </a:rPr>
              <a:t>refers to the </a:t>
            </a:r>
            <a:r>
              <a:rPr lang="en-IN" dirty="0">
                <a:latin typeface="Perpetua" panose="02020502060401020303" pitchFamily="18" charset="0"/>
              </a:rPr>
              <a:t>same file as </a:t>
            </a:r>
            <a:r>
              <a:rPr lang="en-IN" b="1" dirty="0">
                <a:latin typeface="Perpetua" panose="02020502060401020303" pitchFamily="18" charset="0"/>
              </a:rPr>
              <a:t>f2</a:t>
            </a:r>
            <a:r>
              <a:rPr lang="en-IN" dirty="0">
                <a:latin typeface="Perpetua" panose="02020502060401020303" pitchFamily="18" charset="0"/>
              </a:rPr>
              <a:t>.</a:t>
            </a:r>
          </a:p>
          <a:p>
            <a:pPr marL="0" indent="0" algn="just">
              <a:buNone/>
            </a:pPr>
            <a:endParaRPr lang="en-IN" sz="3600" dirty="0">
              <a:latin typeface="Perpetua" panose="02020502060401020303" pitchFamily="18" charset="0"/>
            </a:endParaRPr>
          </a:p>
          <a:p>
            <a:pPr marL="0" indent="0">
              <a:buNone/>
            </a:pPr>
            <a:r>
              <a:rPr lang="en-IN" sz="3600" dirty="0">
                <a:latin typeface="Perpetua" panose="02020502060401020303" pitchFamily="18" charset="0"/>
              </a:rPr>
              <a:t>File f1 = new File("/");</a:t>
            </a:r>
          </a:p>
          <a:p>
            <a:pPr marL="0" indent="0">
              <a:buNone/>
            </a:pPr>
            <a:r>
              <a:rPr lang="en-IN" sz="3600" dirty="0">
                <a:latin typeface="Perpetua" panose="02020502060401020303" pitchFamily="18" charset="0"/>
              </a:rPr>
              <a:t>File f2 = new File("/","autoexec.bat");</a:t>
            </a:r>
          </a:p>
          <a:p>
            <a:pPr marL="0" indent="0">
              <a:buNone/>
            </a:pPr>
            <a:r>
              <a:rPr lang="en-US" sz="3600" dirty="0">
                <a:latin typeface="Perpetua" panose="02020502060401020303" pitchFamily="18" charset="0"/>
              </a:rPr>
              <a:t>File f3 = new File(f1,"autoexec.bat");</a:t>
            </a:r>
            <a:endParaRPr lang="en-IN" sz="3600" dirty="0">
              <a:latin typeface="Perpetua" panose="02020502060401020303" pitchFamily="18" charset="0"/>
            </a:endParaRPr>
          </a:p>
        </p:txBody>
      </p:sp>
      <p:sp>
        <p:nvSpPr>
          <p:cNvPr id="4" name="Footer Placeholder 3">
            <a:extLst>
              <a:ext uri="{FF2B5EF4-FFF2-40B4-BE49-F238E27FC236}">
                <a16:creationId xmlns:a16="http://schemas.microsoft.com/office/drawing/2014/main" id="{8A2D0048-0526-46B2-AEFF-79438DAB82C7}"/>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C00C92E-AF80-41C7-BF4A-5BE4323C1A86}"/>
              </a:ext>
            </a:extLst>
          </p:cNvPr>
          <p:cNvSpPr>
            <a:spLocks noGrp="1"/>
          </p:cNvSpPr>
          <p:nvPr>
            <p:ph type="sldNum" sz="quarter" idx="12"/>
          </p:nvPr>
        </p:nvSpPr>
        <p:spPr/>
        <p:txBody>
          <a:bodyPr/>
          <a:lstStyle/>
          <a:p>
            <a:fld id="{793898A2-4984-4649-A1D3-AF5BF365A1CE}" type="slidenum">
              <a:rPr lang="en-IN" smtClean="0"/>
              <a:t>73</a:t>
            </a:fld>
            <a:endParaRPr lang="en-IN"/>
          </a:p>
        </p:txBody>
      </p:sp>
    </p:spTree>
    <p:extLst>
      <p:ext uri="{BB962C8B-B14F-4D97-AF65-F5344CB8AC3E}">
        <p14:creationId xmlns:p14="http://schemas.microsoft.com/office/powerpoint/2010/main" val="12374007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99D9D-2AD2-483F-84C3-342C0C203290}"/>
              </a:ext>
            </a:extLst>
          </p:cNvPr>
          <p:cNvSpPr>
            <a:spLocks noGrp="1"/>
          </p:cNvSpPr>
          <p:nvPr>
            <p:ph idx="1"/>
          </p:nvPr>
        </p:nvSpPr>
        <p:spPr>
          <a:xfrm>
            <a:off x="228600" y="274320"/>
            <a:ext cx="11750040" cy="6447155"/>
          </a:xfrm>
        </p:spPr>
        <p:txBody>
          <a:bodyPr>
            <a:normAutofit fontScale="92500" lnSpcReduction="10000"/>
          </a:bodyPr>
          <a:lstStyle/>
          <a:p>
            <a:pPr marL="0" indent="0" algn="just">
              <a:buNone/>
            </a:pPr>
            <a:r>
              <a:rPr lang="en-US" sz="3000" dirty="0">
                <a:latin typeface="Perpetua" panose="02020502060401020303" pitchFamily="18" charset="0"/>
              </a:rPr>
              <a:t>The following example creates three files: </a:t>
            </a:r>
            <a:r>
              <a:rPr lang="en-US" sz="3000" b="1" dirty="0">
                <a:latin typeface="Perpetua" panose="02020502060401020303" pitchFamily="18" charset="0"/>
              </a:rPr>
              <a:t>f1</a:t>
            </a:r>
            <a:r>
              <a:rPr lang="en-US" sz="3000" dirty="0">
                <a:latin typeface="Perpetua" panose="02020502060401020303" pitchFamily="18" charset="0"/>
              </a:rPr>
              <a:t>, </a:t>
            </a:r>
            <a:r>
              <a:rPr lang="en-US" sz="3000" b="1" dirty="0">
                <a:latin typeface="Perpetua" panose="02020502060401020303" pitchFamily="18" charset="0"/>
              </a:rPr>
              <a:t>f2</a:t>
            </a:r>
            <a:r>
              <a:rPr lang="en-US" sz="3000" dirty="0">
                <a:latin typeface="Perpetua" panose="02020502060401020303" pitchFamily="18" charset="0"/>
              </a:rPr>
              <a:t>, and </a:t>
            </a:r>
            <a:r>
              <a:rPr lang="en-US" sz="3000" b="1" dirty="0">
                <a:latin typeface="Perpetua" panose="02020502060401020303" pitchFamily="18" charset="0"/>
              </a:rPr>
              <a:t>f3</a:t>
            </a:r>
            <a:r>
              <a:rPr lang="en-US" sz="3000" dirty="0">
                <a:latin typeface="Perpetua" panose="02020502060401020303" pitchFamily="18" charset="0"/>
              </a:rPr>
              <a:t>. The first </a:t>
            </a:r>
            <a:r>
              <a:rPr lang="en-US" sz="3000" b="1" dirty="0">
                <a:latin typeface="Perpetua" panose="02020502060401020303" pitchFamily="18" charset="0"/>
              </a:rPr>
              <a:t>File </a:t>
            </a:r>
            <a:r>
              <a:rPr lang="en-US" sz="3000" dirty="0">
                <a:latin typeface="Perpetua" panose="02020502060401020303" pitchFamily="18" charset="0"/>
              </a:rPr>
              <a:t>object is constructed with a directory path as the only argument. The second includes two arguments; the path and the filename. The third includes the file path assigned to </a:t>
            </a:r>
            <a:r>
              <a:rPr lang="en-US" sz="3000" b="1" dirty="0">
                <a:latin typeface="Perpetua" panose="02020502060401020303" pitchFamily="18" charset="0"/>
              </a:rPr>
              <a:t>f1 </a:t>
            </a:r>
            <a:r>
              <a:rPr lang="en-US" sz="3000" dirty="0">
                <a:latin typeface="Perpetua" panose="02020502060401020303" pitchFamily="18" charset="0"/>
              </a:rPr>
              <a:t>and a filename; </a:t>
            </a:r>
            <a:r>
              <a:rPr lang="en-US" sz="3000" b="1" dirty="0">
                <a:latin typeface="Perpetua" panose="02020502060401020303" pitchFamily="18" charset="0"/>
              </a:rPr>
              <a:t>f3 </a:t>
            </a:r>
            <a:r>
              <a:rPr lang="en-US" sz="3000" dirty="0">
                <a:latin typeface="Perpetua" panose="02020502060401020303" pitchFamily="18" charset="0"/>
              </a:rPr>
              <a:t>refers to the </a:t>
            </a:r>
            <a:r>
              <a:rPr lang="en-IN" sz="3000" dirty="0">
                <a:latin typeface="Perpetua" panose="02020502060401020303" pitchFamily="18" charset="0"/>
              </a:rPr>
              <a:t>same file as </a:t>
            </a:r>
            <a:r>
              <a:rPr lang="en-IN" sz="3000" b="1" dirty="0">
                <a:latin typeface="Perpetua" panose="02020502060401020303" pitchFamily="18" charset="0"/>
              </a:rPr>
              <a:t>f2</a:t>
            </a:r>
            <a:r>
              <a:rPr lang="en-IN" sz="3000" dirty="0">
                <a:latin typeface="Perpetua" panose="02020502060401020303" pitchFamily="18" charset="0"/>
              </a:rPr>
              <a:t>.</a:t>
            </a:r>
          </a:p>
          <a:p>
            <a:pPr marL="0" indent="0" algn="just">
              <a:buNone/>
            </a:pPr>
            <a:endParaRPr lang="en-IN" sz="3600" dirty="0">
              <a:latin typeface="Perpetua" panose="02020502060401020303" pitchFamily="18" charset="0"/>
            </a:endParaRPr>
          </a:p>
          <a:p>
            <a:pPr marL="0" indent="0">
              <a:buNone/>
            </a:pPr>
            <a:r>
              <a:rPr lang="en-IN" sz="3600" dirty="0">
                <a:latin typeface="Perpetua" panose="02020502060401020303" pitchFamily="18" charset="0"/>
              </a:rPr>
              <a:t>File f1 = new File("/");</a:t>
            </a:r>
          </a:p>
          <a:p>
            <a:pPr marL="0" indent="0">
              <a:buNone/>
            </a:pPr>
            <a:r>
              <a:rPr lang="en-IN" sz="3600" dirty="0">
                <a:latin typeface="Perpetua" panose="02020502060401020303" pitchFamily="18" charset="0"/>
              </a:rPr>
              <a:t>File f2 = new File("/","autoexec.bat");</a:t>
            </a:r>
          </a:p>
          <a:p>
            <a:pPr marL="0" indent="0">
              <a:buNone/>
            </a:pPr>
            <a:r>
              <a:rPr lang="en-US" sz="3600" dirty="0">
                <a:latin typeface="Perpetua" panose="02020502060401020303" pitchFamily="18" charset="0"/>
              </a:rPr>
              <a:t>File f3 = new File(f1,"autoexec.bat");</a:t>
            </a:r>
          </a:p>
          <a:p>
            <a:pPr marL="0" indent="0">
              <a:buNone/>
            </a:pPr>
            <a:endParaRPr lang="en-US" sz="3600" dirty="0">
              <a:latin typeface="Perpetua" panose="02020502060401020303" pitchFamily="18" charset="0"/>
            </a:endParaRPr>
          </a:p>
          <a:p>
            <a:pPr marL="0" indent="0" algn="just">
              <a:buNone/>
            </a:pPr>
            <a:r>
              <a:rPr lang="en-US" sz="3800" b="1" dirty="0">
                <a:latin typeface="Perpetua" panose="02020502060401020303" pitchFamily="18" charset="0"/>
              </a:rPr>
              <a:t>NOTE:</a:t>
            </a:r>
          </a:p>
          <a:p>
            <a:pPr marL="0" indent="0" algn="just">
              <a:buNone/>
            </a:pPr>
            <a:r>
              <a:rPr lang="en-US" sz="3000" dirty="0">
                <a:latin typeface="Perpetua" panose="02020502060401020303" pitchFamily="18" charset="0"/>
              </a:rPr>
              <a:t>Java does the right thing with path separators between UNIX and Windows conventions. If you use a forward slash (/) on a Windows version of Java, the path will still resolve correctly. Remember, if you are using the Windows convention of a backslash character (\), you will need to use its escape sequence (\\) within a string.</a:t>
            </a:r>
            <a:endParaRPr lang="en-IN" sz="3000" dirty="0">
              <a:latin typeface="Perpetua" panose="02020502060401020303" pitchFamily="18" charset="0"/>
            </a:endParaRPr>
          </a:p>
        </p:txBody>
      </p:sp>
      <p:sp>
        <p:nvSpPr>
          <p:cNvPr id="4" name="Footer Placeholder 3">
            <a:extLst>
              <a:ext uri="{FF2B5EF4-FFF2-40B4-BE49-F238E27FC236}">
                <a16:creationId xmlns:a16="http://schemas.microsoft.com/office/drawing/2014/main" id="{8A2D0048-0526-46B2-AEFF-79438DAB82C7}"/>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C00C92E-AF80-41C7-BF4A-5BE4323C1A86}"/>
              </a:ext>
            </a:extLst>
          </p:cNvPr>
          <p:cNvSpPr>
            <a:spLocks noGrp="1"/>
          </p:cNvSpPr>
          <p:nvPr>
            <p:ph type="sldNum" sz="quarter" idx="12"/>
          </p:nvPr>
        </p:nvSpPr>
        <p:spPr/>
        <p:txBody>
          <a:bodyPr/>
          <a:lstStyle/>
          <a:p>
            <a:fld id="{793898A2-4984-4649-A1D3-AF5BF365A1CE}" type="slidenum">
              <a:rPr lang="en-IN" smtClean="0"/>
              <a:t>74</a:t>
            </a:fld>
            <a:endParaRPr lang="en-IN"/>
          </a:p>
        </p:txBody>
      </p:sp>
    </p:spTree>
    <p:extLst>
      <p:ext uri="{BB962C8B-B14F-4D97-AF65-F5344CB8AC3E}">
        <p14:creationId xmlns:p14="http://schemas.microsoft.com/office/powerpoint/2010/main" val="27130677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99D9D-2AD2-483F-84C3-342C0C203290}"/>
              </a:ext>
            </a:extLst>
          </p:cNvPr>
          <p:cNvSpPr>
            <a:spLocks noGrp="1"/>
          </p:cNvSpPr>
          <p:nvPr>
            <p:ph idx="1"/>
          </p:nvPr>
        </p:nvSpPr>
        <p:spPr>
          <a:xfrm>
            <a:off x="228600" y="274320"/>
            <a:ext cx="11750040" cy="6447155"/>
          </a:xfrm>
        </p:spPr>
        <p:txBody>
          <a:bodyPr>
            <a:normAutofit/>
          </a:bodyPr>
          <a:lstStyle/>
          <a:p>
            <a:pPr marL="0" indent="0" algn="just">
              <a:buNone/>
            </a:pPr>
            <a:r>
              <a:rPr lang="en-US" b="1" dirty="0">
                <a:latin typeface="Perpetua" panose="02020502060401020303" pitchFamily="18" charset="0"/>
              </a:rPr>
              <a:t>File </a:t>
            </a:r>
            <a:r>
              <a:rPr lang="en-US" dirty="0">
                <a:latin typeface="Perpetua" panose="02020502060401020303" pitchFamily="18" charset="0"/>
              </a:rPr>
              <a:t>defines many methods that obtain the standard properties of a </a:t>
            </a:r>
            <a:r>
              <a:rPr lang="en-US" b="1" dirty="0">
                <a:latin typeface="Perpetua" panose="02020502060401020303" pitchFamily="18" charset="0"/>
              </a:rPr>
              <a:t>File </a:t>
            </a:r>
            <a:r>
              <a:rPr lang="en-US" dirty="0">
                <a:latin typeface="Perpetua" panose="02020502060401020303" pitchFamily="18" charset="0"/>
              </a:rPr>
              <a:t>object. For example, </a:t>
            </a:r>
            <a:r>
              <a:rPr lang="en-US" b="1" dirty="0" err="1">
                <a:latin typeface="Perpetua" panose="02020502060401020303" pitchFamily="18" charset="0"/>
              </a:rPr>
              <a:t>getName</a:t>
            </a:r>
            <a:r>
              <a:rPr lang="en-US" b="1" dirty="0">
                <a:latin typeface="Perpetua" panose="02020502060401020303" pitchFamily="18" charset="0"/>
              </a:rPr>
              <a:t>( ) </a:t>
            </a:r>
            <a:r>
              <a:rPr lang="en-US" dirty="0">
                <a:latin typeface="Perpetua" panose="02020502060401020303" pitchFamily="18" charset="0"/>
              </a:rPr>
              <a:t>returns the name of the file, </a:t>
            </a:r>
            <a:r>
              <a:rPr lang="en-US" b="1" dirty="0" err="1">
                <a:latin typeface="Perpetua" panose="02020502060401020303" pitchFamily="18" charset="0"/>
              </a:rPr>
              <a:t>getParent</a:t>
            </a:r>
            <a:r>
              <a:rPr lang="en-US" b="1" dirty="0">
                <a:latin typeface="Perpetua" panose="02020502060401020303" pitchFamily="18" charset="0"/>
              </a:rPr>
              <a:t>( ) </a:t>
            </a:r>
            <a:r>
              <a:rPr lang="en-US" dirty="0">
                <a:latin typeface="Perpetua" panose="02020502060401020303" pitchFamily="18" charset="0"/>
              </a:rPr>
              <a:t>returns the name of the parent directory, and </a:t>
            </a:r>
            <a:r>
              <a:rPr lang="en-US" b="1" dirty="0">
                <a:latin typeface="Perpetua" panose="02020502060401020303" pitchFamily="18" charset="0"/>
              </a:rPr>
              <a:t>exists( ) </a:t>
            </a:r>
            <a:r>
              <a:rPr lang="en-US" dirty="0">
                <a:latin typeface="Perpetua" panose="02020502060401020303" pitchFamily="18" charset="0"/>
              </a:rPr>
              <a:t>returns </a:t>
            </a:r>
            <a:r>
              <a:rPr lang="en-US" b="1" dirty="0">
                <a:latin typeface="Perpetua" panose="02020502060401020303" pitchFamily="18" charset="0"/>
              </a:rPr>
              <a:t>true </a:t>
            </a:r>
            <a:r>
              <a:rPr lang="en-US" dirty="0">
                <a:latin typeface="Perpetua" panose="02020502060401020303" pitchFamily="18" charset="0"/>
              </a:rPr>
              <a:t>if the file exists, </a:t>
            </a:r>
            <a:r>
              <a:rPr lang="en-US" b="1" dirty="0">
                <a:latin typeface="Perpetua" panose="02020502060401020303" pitchFamily="18" charset="0"/>
              </a:rPr>
              <a:t>false </a:t>
            </a:r>
            <a:r>
              <a:rPr lang="en-US" dirty="0">
                <a:latin typeface="Perpetua" panose="02020502060401020303" pitchFamily="18" charset="0"/>
              </a:rPr>
              <a:t>if it does not.</a:t>
            </a:r>
            <a:endParaRPr lang="en-IN" sz="3000" dirty="0">
              <a:latin typeface="Perpetua" panose="02020502060401020303" pitchFamily="18" charset="0"/>
            </a:endParaRPr>
          </a:p>
        </p:txBody>
      </p:sp>
      <p:sp>
        <p:nvSpPr>
          <p:cNvPr id="4" name="Footer Placeholder 3">
            <a:extLst>
              <a:ext uri="{FF2B5EF4-FFF2-40B4-BE49-F238E27FC236}">
                <a16:creationId xmlns:a16="http://schemas.microsoft.com/office/drawing/2014/main" id="{8A2D0048-0526-46B2-AEFF-79438DAB82C7}"/>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C00C92E-AF80-41C7-BF4A-5BE4323C1A86}"/>
              </a:ext>
            </a:extLst>
          </p:cNvPr>
          <p:cNvSpPr>
            <a:spLocks noGrp="1"/>
          </p:cNvSpPr>
          <p:nvPr>
            <p:ph type="sldNum" sz="quarter" idx="12"/>
          </p:nvPr>
        </p:nvSpPr>
        <p:spPr/>
        <p:txBody>
          <a:bodyPr/>
          <a:lstStyle/>
          <a:p>
            <a:fld id="{793898A2-4984-4649-A1D3-AF5BF365A1CE}" type="slidenum">
              <a:rPr lang="en-IN" smtClean="0"/>
              <a:t>75</a:t>
            </a:fld>
            <a:endParaRPr lang="en-IN"/>
          </a:p>
        </p:txBody>
      </p:sp>
    </p:spTree>
    <p:extLst>
      <p:ext uri="{BB962C8B-B14F-4D97-AF65-F5344CB8AC3E}">
        <p14:creationId xmlns:p14="http://schemas.microsoft.com/office/powerpoint/2010/main" val="14709990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99D9D-2AD2-483F-84C3-342C0C203290}"/>
              </a:ext>
            </a:extLst>
          </p:cNvPr>
          <p:cNvSpPr>
            <a:spLocks noGrp="1"/>
          </p:cNvSpPr>
          <p:nvPr>
            <p:ph idx="1"/>
          </p:nvPr>
        </p:nvSpPr>
        <p:spPr>
          <a:xfrm>
            <a:off x="228600" y="60960"/>
            <a:ext cx="11750040" cy="6447155"/>
          </a:xfrm>
        </p:spPr>
        <p:txBody>
          <a:bodyPr>
            <a:noAutofit/>
          </a:bodyPr>
          <a:lstStyle/>
          <a:p>
            <a:pPr marL="0" indent="0">
              <a:spcBef>
                <a:spcPts val="0"/>
              </a:spcBef>
              <a:buNone/>
            </a:pPr>
            <a:r>
              <a:rPr lang="en-IN" sz="2400" dirty="0">
                <a:latin typeface="Perpetua" panose="02020502060401020303" pitchFamily="18" charset="0"/>
              </a:rPr>
              <a:t>import </a:t>
            </a:r>
            <a:r>
              <a:rPr lang="en-IN" sz="2400" dirty="0" err="1">
                <a:latin typeface="Perpetua" panose="02020502060401020303" pitchFamily="18" charset="0"/>
              </a:rPr>
              <a:t>java.io.File</a:t>
            </a:r>
            <a:r>
              <a:rPr lang="en-IN" sz="2400" dirty="0">
                <a:latin typeface="Perpetua" panose="02020502060401020303" pitchFamily="18" charset="0"/>
              </a:rPr>
              <a:t>;</a:t>
            </a:r>
          </a:p>
          <a:p>
            <a:pPr marL="0" indent="0">
              <a:spcBef>
                <a:spcPts val="0"/>
              </a:spcBef>
              <a:buNone/>
            </a:pPr>
            <a:r>
              <a:rPr lang="en-IN" sz="2400" dirty="0">
                <a:latin typeface="Perpetua" panose="02020502060401020303" pitchFamily="18" charset="0"/>
              </a:rPr>
              <a:t>class </a:t>
            </a:r>
            <a:r>
              <a:rPr lang="en-IN" sz="2400" dirty="0" err="1">
                <a:latin typeface="Perpetua" panose="02020502060401020303" pitchFamily="18" charset="0"/>
              </a:rPr>
              <a:t>FileDemo</a:t>
            </a:r>
            <a:r>
              <a:rPr lang="en-IN" sz="2400" dirty="0">
                <a:latin typeface="Perpetua" panose="02020502060401020303" pitchFamily="18" charset="0"/>
              </a:rPr>
              <a:t> {</a:t>
            </a:r>
          </a:p>
          <a:p>
            <a:pPr marL="0" indent="0">
              <a:spcBef>
                <a:spcPts val="0"/>
              </a:spcBef>
              <a:buNone/>
            </a:pPr>
            <a:r>
              <a:rPr lang="en-US" sz="2400" dirty="0">
                <a:latin typeface="Perpetua" panose="02020502060401020303" pitchFamily="18" charset="0"/>
              </a:rPr>
              <a:t>static void p(String s) {</a:t>
            </a:r>
          </a:p>
          <a:p>
            <a:pPr marL="0" indent="0">
              <a:spcBef>
                <a:spcPts val="0"/>
              </a:spcBef>
              <a:buNone/>
            </a:pPr>
            <a:r>
              <a:rPr lang="en-IN" sz="2400" dirty="0" err="1">
                <a:latin typeface="Perpetua" panose="02020502060401020303" pitchFamily="18" charset="0"/>
              </a:rPr>
              <a:t>System.out.println</a:t>
            </a:r>
            <a:r>
              <a:rPr lang="en-IN" sz="2400" dirty="0">
                <a:latin typeface="Perpetua" panose="02020502060401020303" pitchFamily="18" charset="0"/>
              </a:rPr>
              <a:t>(s);</a:t>
            </a:r>
          </a:p>
          <a:p>
            <a:pPr marL="0" indent="0">
              <a:spcBef>
                <a:spcPts val="0"/>
              </a:spcBef>
              <a:buNone/>
            </a:pPr>
            <a:r>
              <a:rPr lang="en-IN" sz="2400" dirty="0">
                <a:latin typeface="Perpetua" panose="02020502060401020303" pitchFamily="18" charset="0"/>
              </a:rPr>
              <a:t>}</a:t>
            </a:r>
          </a:p>
          <a:p>
            <a:pPr marL="0" indent="0">
              <a:spcBef>
                <a:spcPts val="0"/>
              </a:spcBef>
              <a:buNone/>
            </a:pPr>
            <a:r>
              <a:rPr lang="en-US" sz="2400" dirty="0">
                <a:latin typeface="Perpetua" panose="02020502060401020303" pitchFamily="18" charset="0"/>
              </a:rPr>
              <a:t>public static void main(String </a:t>
            </a:r>
            <a:r>
              <a:rPr lang="en-US" sz="2400" dirty="0" err="1">
                <a:latin typeface="Perpetua" panose="02020502060401020303" pitchFamily="18" charset="0"/>
              </a:rPr>
              <a:t>args</a:t>
            </a:r>
            <a:r>
              <a:rPr lang="en-US" sz="2400" dirty="0">
                <a:latin typeface="Perpetua" panose="02020502060401020303" pitchFamily="18" charset="0"/>
              </a:rPr>
              <a:t>[]) {</a:t>
            </a:r>
          </a:p>
          <a:p>
            <a:pPr marL="0" indent="0">
              <a:spcBef>
                <a:spcPts val="0"/>
              </a:spcBef>
              <a:buNone/>
            </a:pPr>
            <a:r>
              <a:rPr lang="en-US" sz="2400" dirty="0">
                <a:latin typeface="Perpetua" panose="02020502060401020303" pitchFamily="18" charset="0"/>
              </a:rPr>
              <a:t>File f1 = new File("/java/COPYRIGHT");</a:t>
            </a:r>
          </a:p>
          <a:p>
            <a:pPr marL="0" indent="0">
              <a:spcBef>
                <a:spcPts val="0"/>
              </a:spcBef>
              <a:buNone/>
            </a:pPr>
            <a:r>
              <a:rPr lang="en-US" sz="2400" dirty="0">
                <a:latin typeface="Perpetua" panose="02020502060401020303" pitchFamily="18" charset="0"/>
              </a:rPr>
              <a:t>p("File Name: " + f1.getName());</a:t>
            </a:r>
          </a:p>
          <a:p>
            <a:pPr marL="0" indent="0">
              <a:spcBef>
                <a:spcPts val="0"/>
              </a:spcBef>
              <a:buNone/>
            </a:pPr>
            <a:r>
              <a:rPr lang="en-IN" sz="2400" dirty="0">
                <a:latin typeface="Perpetua" panose="02020502060401020303" pitchFamily="18" charset="0"/>
              </a:rPr>
              <a:t>p("Path: " + f1.getPath());</a:t>
            </a:r>
          </a:p>
          <a:p>
            <a:pPr marL="0" indent="0">
              <a:spcBef>
                <a:spcPts val="0"/>
              </a:spcBef>
              <a:buNone/>
            </a:pPr>
            <a:r>
              <a:rPr lang="en-IN" sz="2400" dirty="0">
                <a:latin typeface="Perpetua" panose="02020502060401020303" pitchFamily="18" charset="0"/>
              </a:rPr>
              <a:t>p("Abs Path: " + f1.getAbsolutePath());</a:t>
            </a:r>
          </a:p>
          <a:p>
            <a:pPr marL="0" indent="0">
              <a:spcBef>
                <a:spcPts val="0"/>
              </a:spcBef>
              <a:buNone/>
            </a:pPr>
            <a:r>
              <a:rPr lang="en-IN" sz="2400" dirty="0">
                <a:latin typeface="Perpetua" panose="02020502060401020303" pitchFamily="18" charset="0"/>
              </a:rPr>
              <a:t>p("Parent: " + f1.getParent());</a:t>
            </a:r>
          </a:p>
          <a:p>
            <a:pPr marL="0" indent="0">
              <a:spcBef>
                <a:spcPts val="0"/>
              </a:spcBef>
              <a:buNone/>
            </a:pPr>
            <a:r>
              <a:rPr lang="en-US" sz="2400" dirty="0">
                <a:latin typeface="Perpetua" panose="02020502060401020303" pitchFamily="18" charset="0"/>
              </a:rPr>
              <a:t>p(f1.exists() ? "exists" : "does not exist");</a:t>
            </a:r>
          </a:p>
          <a:p>
            <a:pPr marL="0" indent="0">
              <a:spcBef>
                <a:spcPts val="0"/>
              </a:spcBef>
              <a:buNone/>
            </a:pPr>
            <a:r>
              <a:rPr lang="en-US" sz="2400" dirty="0">
                <a:latin typeface="Perpetua" panose="02020502060401020303" pitchFamily="18" charset="0"/>
              </a:rPr>
              <a:t>p(f1.canWrite() ? "is writeable" : "is not writeable");</a:t>
            </a:r>
          </a:p>
          <a:p>
            <a:pPr marL="0" indent="0">
              <a:spcBef>
                <a:spcPts val="0"/>
              </a:spcBef>
              <a:buNone/>
            </a:pPr>
            <a:r>
              <a:rPr lang="en-US" sz="2400" dirty="0">
                <a:latin typeface="Perpetua" panose="02020502060401020303" pitchFamily="18" charset="0"/>
              </a:rPr>
              <a:t>p(f1.canRead() ? "is readable" : "is not readable");</a:t>
            </a:r>
          </a:p>
          <a:p>
            <a:pPr marL="0" indent="0">
              <a:spcBef>
                <a:spcPts val="0"/>
              </a:spcBef>
              <a:buNone/>
            </a:pPr>
            <a:r>
              <a:rPr lang="en-US" sz="2400" dirty="0">
                <a:latin typeface="Perpetua" panose="02020502060401020303" pitchFamily="18" charset="0"/>
              </a:rPr>
              <a:t>p("is " + (f1.isDirectory() ? "" : "not" + " a directory"));</a:t>
            </a:r>
          </a:p>
          <a:p>
            <a:pPr marL="0" indent="0">
              <a:spcBef>
                <a:spcPts val="0"/>
              </a:spcBef>
              <a:buNone/>
            </a:pPr>
            <a:r>
              <a:rPr lang="en-US" sz="2400" dirty="0">
                <a:latin typeface="Perpetua" panose="02020502060401020303" pitchFamily="18" charset="0"/>
              </a:rPr>
              <a:t>p(f1.isFile() ? "is normal file" : "might be a named pipe");</a:t>
            </a:r>
          </a:p>
          <a:p>
            <a:pPr marL="0" indent="0">
              <a:spcBef>
                <a:spcPts val="0"/>
              </a:spcBef>
              <a:buNone/>
            </a:pPr>
            <a:r>
              <a:rPr lang="en-US" sz="2400" dirty="0">
                <a:latin typeface="Perpetua" panose="02020502060401020303" pitchFamily="18" charset="0"/>
              </a:rPr>
              <a:t>p(f1.isAbsolute() ? "is absolute" : "is not absolute");</a:t>
            </a:r>
          </a:p>
          <a:p>
            <a:pPr marL="0" indent="0">
              <a:spcBef>
                <a:spcPts val="0"/>
              </a:spcBef>
              <a:buNone/>
            </a:pPr>
            <a:r>
              <a:rPr lang="en-US" sz="2400" dirty="0">
                <a:latin typeface="Perpetua" panose="02020502060401020303" pitchFamily="18" charset="0"/>
              </a:rPr>
              <a:t>p("File last modified: " + f1.lastModified());</a:t>
            </a:r>
          </a:p>
          <a:p>
            <a:pPr marL="0" indent="0">
              <a:spcBef>
                <a:spcPts val="0"/>
              </a:spcBef>
              <a:buNone/>
            </a:pPr>
            <a:r>
              <a:rPr lang="en-US" sz="2400" dirty="0">
                <a:latin typeface="Perpetua" panose="02020502060401020303" pitchFamily="18" charset="0"/>
              </a:rPr>
              <a:t>p("File size: " + f1.length() + " Bytes");</a:t>
            </a:r>
          </a:p>
          <a:p>
            <a:pPr marL="0" indent="0">
              <a:spcBef>
                <a:spcPts val="0"/>
              </a:spcBef>
              <a:buNone/>
            </a:pPr>
            <a:r>
              <a:rPr lang="en-IN" sz="2400" dirty="0">
                <a:latin typeface="Perpetua" panose="02020502060401020303" pitchFamily="18" charset="0"/>
              </a:rPr>
              <a:t>}}</a:t>
            </a:r>
          </a:p>
        </p:txBody>
      </p:sp>
      <p:sp>
        <p:nvSpPr>
          <p:cNvPr id="4" name="Footer Placeholder 3">
            <a:extLst>
              <a:ext uri="{FF2B5EF4-FFF2-40B4-BE49-F238E27FC236}">
                <a16:creationId xmlns:a16="http://schemas.microsoft.com/office/drawing/2014/main" id="{8A2D0048-0526-46B2-AEFF-79438DAB82C7}"/>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C00C92E-AF80-41C7-BF4A-5BE4323C1A86}"/>
              </a:ext>
            </a:extLst>
          </p:cNvPr>
          <p:cNvSpPr>
            <a:spLocks noGrp="1"/>
          </p:cNvSpPr>
          <p:nvPr>
            <p:ph type="sldNum" sz="quarter" idx="12"/>
          </p:nvPr>
        </p:nvSpPr>
        <p:spPr/>
        <p:txBody>
          <a:bodyPr/>
          <a:lstStyle/>
          <a:p>
            <a:fld id="{793898A2-4984-4649-A1D3-AF5BF365A1CE}" type="slidenum">
              <a:rPr lang="en-IN" smtClean="0"/>
              <a:t>76</a:t>
            </a:fld>
            <a:endParaRPr lang="en-IN"/>
          </a:p>
        </p:txBody>
      </p:sp>
    </p:spTree>
    <p:extLst>
      <p:ext uri="{BB962C8B-B14F-4D97-AF65-F5344CB8AC3E}">
        <p14:creationId xmlns:p14="http://schemas.microsoft.com/office/powerpoint/2010/main" val="27417402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99D9D-2AD2-483F-84C3-342C0C203290}"/>
              </a:ext>
            </a:extLst>
          </p:cNvPr>
          <p:cNvSpPr>
            <a:spLocks noGrp="1"/>
          </p:cNvSpPr>
          <p:nvPr>
            <p:ph idx="1"/>
          </p:nvPr>
        </p:nvSpPr>
        <p:spPr>
          <a:xfrm>
            <a:off x="228600" y="60960"/>
            <a:ext cx="11750040" cy="6447155"/>
          </a:xfrm>
        </p:spPr>
        <p:txBody>
          <a:bodyPr>
            <a:noAutofit/>
          </a:bodyPr>
          <a:lstStyle/>
          <a:p>
            <a:pPr marL="0" indent="0" algn="just">
              <a:spcBef>
                <a:spcPts val="0"/>
              </a:spcBef>
              <a:buNone/>
            </a:pPr>
            <a:r>
              <a:rPr lang="en-US" dirty="0">
                <a:latin typeface="Perpetua" panose="02020502060401020303" pitchFamily="18" charset="0"/>
              </a:rPr>
              <a:t>When you run this program, you will see something similar to the following:</a:t>
            </a:r>
          </a:p>
          <a:p>
            <a:pPr marL="0" indent="0" algn="just">
              <a:spcBef>
                <a:spcPts val="0"/>
              </a:spcBef>
              <a:buNone/>
            </a:pPr>
            <a:endParaRPr lang="en-IN" dirty="0">
              <a:latin typeface="Perpetua" panose="02020502060401020303" pitchFamily="18" charset="0"/>
            </a:endParaRPr>
          </a:p>
          <a:p>
            <a:pPr marL="0" indent="0" algn="just">
              <a:spcBef>
                <a:spcPts val="0"/>
              </a:spcBef>
              <a:buNone/>
            </a:pPr>
            <a:r>
              <a:rPr lang="en-IN" dirty="0">
                <a:latin typeface="Perpetua" panose="02020502060401020303" pitchFamily="18" charset="0"/>
              </a:rPr>
              <a:t>File Name: COPYRIGHT</a:t>
            </a:r>
          </a:p>
          <a:p>
            <a:pPr marL="0" indent="0" algn="just">
              <a:spcBef>
                <a:spcPts val="0"/>
              </a:spcBef>
              <a:buNone/>
            </a:pPr>
            <a:r>
              <a:rPr lang="en-IN" dirty="0">
                <a:latin typeface="Perpetua" panose="02020502060401020303" pitchFamily="18" charset="0"/>
              </a:rPr>
              <a:t>Path: /java/COPYRIGHT</a:t>
            </a:r>
          </a:p>
          <a:p>
            <a:pPr marL="0" indent="0" algn="just">
              <a:spcBef>
                <a:spcPts val="0"/>
              </a:spcBef>
              <a:buNone/>
            </a:pPr>
            <a:r>
              <a:rPr lang="en-IN" dirty="0">
                <a:latin typeface="Perpetua" panose="02020502060401020303" pitchFamily="18" charset="0"/>
              </a:rPr>
              <a:t>Abs Path: /java/COPYRIGHT</a:t>
            </a:r>
          </a:p>
          <a:p>
            <a:pPr marL="0" indent="0" algn="just">
              <a:spcBef>
                <a:spcPts val="0"/>
              </a:spcBef>
              <a:buNone/>
            </a:pPr>
            <a:r>
              <a:rPr lang="en-IN" dirty="0">
                <a:latin typeface="Perpetua" panose="02020502060401020303" pitchFamily="18" charset="0"/>
              </a:rPr>
              <a:t>Parent: /java</a:t>
            </a:r>
          </a:p>
          <a:p>
            <a:pPr marL="0" indent="0" algn="just">
              <a:spcBef>
                <a:spcPts val="0"/>
              </a:spcBef>
              <a:buNone/>
            </a:pPr>
            <a:r>
              <a:rPr lang="en-IN" dirty="0">
                <a:latin typeface="Perpetua" panose="02020502060401020303" pitchFamily="18" charset="0"/>
              </a:rPr>
              <a:t>exists</a:t>
            </a:r>
          </a:p>
          <a:p>
            <a:pPr marL="0" indent="0" algn="just">
              <a:spcBef>
                <a:spcPts val="0"/>
              </a:spcBef>
              <a:buNone/>
            </a:pPr>
            <a:r>
              <a:rPr lang="en-IN" dirty="0">
                <a:latin typeface="Perpetua" panose="02020502060401020303" pitchFamily="18" charset="0"/>
              </a:rPr>
              <a:t>is writeable</a:t>
            </a:r>
          </a:p>
          <a:p>
            <a:pPr marL="0" indent="0" algn="just">
              <a:spcBef>
                <a:spcPts val="0"/>
              </a:spcBef>
              <a:buNone/>
            </a:pPr>
            <a:r>
              <a:rPr lang="en-IN" dirty="0">
                <a:latin typeface="Perpetua" panose="02020502060401020303" pitchFamily="18" charset="0"/>
              </a:rPr>
              <a:t>is readable</a:t>
            </a:r>
          </a:p>
          <a:p>
            <a:pPr marL="0" indent="0" algn="just">
              <a:spcBef>
                <a:spcPts val="0"/>
              </a:spcBef>
              <a:buNone/>
            </a:pPr>
            <a:r>
              <a:rPr lang="en-IN" dirty="0">
                <a:latin typeface="Perpetua" panose="02020502060401020303" pitchFamily="18" charset="0"/>
              </a:rPr>
              <a:t>is not a directory</a:t>
            </a:r>
          </a:p>
          <a:p>
            <a:pPr marL="0" indent="0" algn="just">
              <a:spcBef>
                <a:spcPts val="0"/>
              </a:spcBef>
              <a:buNone/>
            </a:pPr>
            <a:r>
              <a:rPr lang="en-IN" dirty="0">
                <a:latin typeface="Perpetua" panose="02020502060401020303" pitchFamily="18" charset="0"/>
              </a:rPr>
              <a:t>is normal file</a:t>
            </a:r>
          </a:p>
          <a:p>
            <a:pPr marL="0" indent="0" algn="just">
              <a:spcBef>
                <a:spcPts val="0"/>
              </a:spcBef>
              <a:buNone/>
            </a:pPr>
            <a:r>
              <a:rPr lang="en-IN" dirty="0">
                <a:latin typeface="Perpetua" panose="02020502060401020303" pitchFamily="18" charset="0"/>
              </a:rPr>
              <a:t>is absolute</a:t>
            </a:r>
          </a:p>
          <a:p>
            <a:pPr marL="0" indent="0" algn="just">
              <a:spcBef>
                <a:spcPts val="0"/>
              </a:spcBef>
              <a:buNone/>
            </a:pPr>
            <a:r>
              <a:rPr lang="en-IN" dirty="0">
                <a:latin typeface="Perpetua" panose="02020502060401020303" pitchFamily="18" charset="0"/>
              </a:rPr>
              <a:t>File last modified: 812465204000</a:t>
            </a:r>
          </a:p>
          <a:p>
            <a:pPr marL="0" indent="0" algn="just">
              <a:spcBef>
                <a:spcPts val="0"/>
              </a:spcBef>
              <a:buNone/>
            </a:pPr>
            <a:r>
              <a:rPr lang="en-IN" dirty="0">
                <a:latin typeface="Perpetua" panose="02020502060401020303" pitchFamily="18" charset="0"/>
              </a:rPr>
              <a:t>File size: 695 Bytes</a:t>
            </a:r>
            <a:endParaRPr lang="en-IN" sz="2400" dirty="0">
              <a:latin typeface="Perpetua" panose="02020502060401020303" pitchFamily="18" charset="0"/>
            </a:endParaRPr>
          </a:p>
        </p:txBody>
      </p:sp>
      <p:sp>
        <p:nvSpPr>
          <p:cNvPr id="4" name="Footer Placeholder 3">
            <a:extLst>
              <a:ext uri="{FF2B5EF4-FFF2-40B4-BE49-F238E27FC236}">
                <a16:creationId xmlns:a16="http://schemas.microsoft.com/office/drawing/2014/main" id="{8A2D0048-0526-46B2-AEFF-79438DAB82C7}"/>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2C00C92E-AF80-41C7-BF4A-5BE4323C1A86}"/>
              </a:ext>
            </a:extLst>
          </p:cNvPr>
          <p:cNvSpPr>
            <a:spLocks noGrp="1"/>
          </p:cNvSpPr>
          <p:nvPr>
            <p:ph type="sldNum" sz="quarter" idx="12"/>
          </p:nvPr>
        </p:nvSpPr>
        <p:spPr/>
        <p:txBody>
          <a:bodyPr/>
          <a:lstStyle/>
          <a:p>
            <a:fld id="{793898A2-4984-4649-A1D3-AF5BF365A1CE}" type="slidenum">
              <a:rPr lang="en-IN" smtClean="0"/>
              <a:t>77</a:t>
            </a:fld>
            <a:endParaRPr lang="en-IN"/>
          </a:p>
        </p:txBody>
      </p:sp>
    </p:spTree>
    <p:extLst>
      <p:ext uri="{BB962C8B-B14F-4D97-AF65-F5344CB8AC3E}">
        <p14:creationId xmlns:p14="http://schemas.microsoft.com/office/powerpoint/2010/main" val="6205069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259080"/>
            <a:ext cx="11628120" cy="6462395"/>
          </a:xfrm>
        </p:spPr>
        <p:txBody>
          <a:bodyPr/>
          <a:lstStyle/>
          <a:p>
            <a:pPr marL="0" indent="0" algn="just">
              <a:buNone/>
            </a:pPr>
            <a:r>
              <a:rPr lang="en-IN" b="1" dirty="0">
                <a:latin typeface="Perpetua" panose="02020502060401020303" pitchFamily="18" charset="0"/>
              </a:rPr>
              <a:t>Directories</a:t>
            </a:r>
          </a:p>
          <a:p>
            <a:pPr marL="0" indent="0" algn="just">
              <a:buNone/>
            </a:pPr>
            <a:r>
              <a:rPr lang="en-US" dirty="0">
                <a:latin typeface="Perpetua" panose="02020502060401020303" pitchFamily="18" charset="0"/>
              </a:rPr>
              <a:t>A directory is a </a:t>
            </a:r>
            <a:r>
              <a:rPr lang="en-US" b="1" dirty="0">
                <a:latin typeface="Perpetua" panose="02020502060401020303" pitchFamily="18" charset="0"/>
              </a:rPr>
              <a:t>File </a:t>
            </a:r>
            <a:r>
              <a:rPr lang="en-US" dirty="0">
                <a:latin typeface="Perpetua" panose="02020502060401020303" pitchFamily="18" charset="0"/>
              </a:rPr>
              <a:t>that contains a list of other files and directories. When you create a </a:t>
            </a:r>
            <a:r>
              <a:rPr lang="en-US" b="1" dirty="0" err="1">
                <a:latin typeface="Perpetua" panose="02020502060401020303" pitchFamily="18" charset="0"/>
              </a:rPr>
              <a:t>File</a:t>
            </a:r>
            <a:r>
              <a:rPr lang="en-US" dirty="0" err="1">
                <a:latin typeface="Perpetua" panose="02020502060401020303" pitchFamily="18" charset="0"/>
              </a:rPr>
              <a:t>object</a:t>
            </a:r>
            <a:r>
              <a:rPr lang="en-US" dirty="0">
                <a:latin typeface="Perpetua" panose="02020502060401020303" pitchFamily="18" charset="0"/>
              </a:rPr>
              <a:t> and it is a directory, the </a:t>
            </a:r>
            <a:r>
              <a:rPr lang="en-US" b="1" dirty="0" err="1">
                <a:latin typeface="Perpetua" panose="02020502060401020303" pitchFamily="18" charset="0"/>
              </a:rPr>
              <a:t>isDirectory</a:t>
            </a:r>
            <a:r>
              <a:rPr lang="en-US" b="1" dirty="0">
                <a:latin typeface="Perpetua" panose="02020502060401020303" pitchFamily="18" charset="0"/>
              </a:rPr>
              <a:t>( ) </a:t>
            </a:r>
            <a:r>
              <a:rPr lang="en-US" dirty="0">
                <a:latin typeface="Perpetua" panose="02020502060401020303" pitchFamily="18" charset="0"/>
              </a:rPr>
              <a:t>method will return </a:t>
            </a:r>
            <a:r>
              <a:rPr lang="en-US" b="1" dirty="0">
                <a:latin typeface="Perpetua" panose="02020502060401020303" pitchFamily="18" charset="0"/>
              </a:rPr>
              <a:t>true</a:t>
            </a:r>
            <a:r>
              <a:rPr lang="en-US" dirty="0">
                <a:latin typeface="Perpetua" panose="02020502060401020303" pitchFamily="18" charset="0"/>
              </a:rPr>
              <a:t>. In this case, you can call </a:t>
            </a:r>
            <a:r>
              <a:rPr lang="en-US" b="1" dirty="0">
                <a:latin typeface="Perpetua" panose="02020502060401020303" pitchFamily="18" charset="0"/>
              </a:rPr>
              <a:t>list( ) </a:t>
            </a:r>
            <a:r>
              <a:rPr lang="en-US" dirty="0">
                <a:latin typeface="Perpetua" panose="02020502060401020303" pitchFamily="18" charset="0"/>
              </a:rPr>
              <a:t>on that object to extract the list of other files and directories inside.</a:t>
            </a:r>
          </a:p>
          <a:p>
            <a:pPr marL="0" indent="0" algn="just">
              <a:buNone/>
            </a:pP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78</a:t>
            </a:fld>
            <a:endParaRPr lang="en-IN"/>
          </a:p>
        </p:txBody>
      </p:sp>
    </p:spTree>
    <p:extLst>
      <p:ext uri="{BB962C8B-B14F-4D97-AF65-F5344CB8AC3E}">
        <p14:creationId xmlns:p14="http://schemas.microsoft.com/office/powerpoint/2010/main" val="5278498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137160"/>
            <a:ext cx="11628120" cy="6462395"/>
          </a:xfrm>
        </p:spPr>
        <p:txBody>
          <a:bodyPr>
            <a:noAutofit/>
          </a:bodyPr>
          <a:lstStyle/>
          <a:p>
            <a:pPr marL="0" indent="0">
              <a:spcBef>
                <a:spcPts val="0"/>
              </a:spcBef>
              <a:buNone/>
            </a:pPr>
            <a:r>
              <a:rPr lang="en-IN" sz="2400" dirty="0">
                <a:latin typeface="Perpetua" panose="02020502060401020303" pitchFamily="18" charset="0"/>
              </a:rPr>
              <a:t>import </a:t>
            </a:r>
            <a:r>
              <a:rPr lang="en-IN" sz="2400" dirty="0" err="1">
                <a:latin typeface="Perpetua" panose="02020502060401020303" pitchFamily="18" charset="0"/>
              </a:rPr>
              <a:t>java.io.File</a:t>
            </a:r>
            <a:r>
              <a:rPr lang="en-IN" sz="2400" dirty="0">
                <a:latin typeface="Perpetua" panose="02020502060401020303" pitchFamily="18" charset="0"/>
              </a:rPr>
              <a:t>;</a:t>
            </a:r>
          </a:p>
          <a:p>
            <a:pPr marL="0" indent="0">
              <a:spcBef>
                <a:spcPts val="0"/>
              </a:spcBef>
              <a:buNone/>
            </a:pPr>
            <a:r>
              <a:rPr lang="en-IN" sz="2400" dirty="0">
                <a:latin typeface="Perpetua" panose="02020502060401020303" pitchFamily="18" charset="0"/>
              </a:rPr>
              <a:t>class </a:t>
            </a:r>
            <a:r>
              <a:rPr lang="en-IN" sz="2400" dirty="0" err="1">
                <a:latin typeface="Perpetua" panose="02020502060401020303" pitchFamily="18" charset="0"/>
              </a:rPr>
              <a:t>DirList</a:t>
            </a: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a:t>
            </a:r>
          </a:p>
          <a:p>
            <a:pPr marL="0" indent="0">
              <a:spcBef>
                <a:spcPts val="0"/>
              </a:spcBef>
              <a:buNone/>
            </a:pPr>
            <a:r>
              <a:rPr lang="en-US" sz="2400" dirty="0">
                <a:latin typeface="Perpetua" panose="02020502060401020303" pitchFamily="18" charset="0"/>
              </a:rPr>
              <a:t>	public static void main(String </a:t>
            </a:r>
            <a:r>
              <a:rPr lang="en-US" sz="2400" dirty="0" err="1">
                <a:latin typeface="Perpetua" panose="02020502060401020303" pitchFamily="18" charset="0"/>
              </a:rPr>
              <a:t>args</a:t>
            </a:r>
            <a:r>
              <a:rPr lang="en-US" sz="2400" dirty="0">
                <a:latin typeface="Perpetua" panose="02020502060401020303" pitchFamily="18" charset="0"/>
              </a:rPr>
              <a:t>[]) </a:t>
            </a:r>
          </a:p>
          <a:p>
            <a:pPr marL="0" indent="0">
              <a:spcBef>
                <a:spcPts val="0"/>
              </a:spcBef>
              <a:buNone/>
            </a:pPr>
            <a:r>
              <a:rPr lang="en-US"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String </a:t>
            </a:r>
            <a:r>
              <a:rPr lang="en-IN" sz="2400" dirty="0" err="1">
                <a:latin typeface="Perpetua" panose="02020502060401020303" pitchFamily="18" charset="0"/>
              </a:rPr>
              <a:t>dirname</a:t>
            </a:r>
            <a:r>
              <a:rPr lang="en-IN" sz="2400" dirty="0">
                <a:latin typeface="Perpetua" panose="02020502060401020303" pitchFamily="18" charset="0"/>
              </a:rPr>
              <a:t> = "/java";</a:t>
            </a:r>
          </a:p>
          <a:p>
            <a:pPr marL="0" indent="0">
              <a:spcBef>
                <a:spcPts val="0"/>
              </a:spcBef>
              <a:buNone/>
            </a:pPr>
            <a:r>
              <a:rPr lang="en-US" sz="2400" dirty="0">
                <a:latin typeface="Perpetua" panose="02020502060401020303" pitchFamily="18" charset="0"/>
              </a:rPr>
              <a:t>		File f1 = new File(</a:t>
            </a:r>
            <a:r>
              <a:rPr lang="en-US" sz="2400" dirty="0" err="1">
                <a:latin typeface="Perpetua" panose="02020502060401020303" pitchFamily="18" charset="0"/>
              </a:rPr>
              <a:t>dirname</a:t>
            </a:r>
            <a:r>
              <a:rPr lang="en-US" sz="2400" dirty="0">
                <a:latin typeface="Perpetua" panose="02020502060401020303" pitchFamily="18" charset="0"/>
              </a:rPr>
              <a:t>);</a:t>
            </a:r>
          </a:p>
          <a:p>
            <a:pPr marL="0" indent="0">
              <a:spcBef>
                <a:spcPts val="0"/>
              </a:spcBef>
              <a:buNone/>
            </a:pPr>
            <a:r>
              <a:rPr lang="en-IN" sz="2400" dirty="0">
                <a:latin typeface="Perpetua" panose="02020502060401020303" pitchFamily="18" charset="0"/>
              </a:rPr>
              <a:t>		if (f1.isDirectory()) </a:t>
            </a:r>
          </a:p>
          <a:p>
            <a:pPr marL="0" indent="0">
              <a:spcBef>
                <a:spcPts val="0"/>
              </a:spcBef>
              <a:buNone/>
            </a:pPr>
            <a:r>
              <a:rPr lang="en-IN" sz="2400" dirty="0">
                <a:latin typeface="Perpetua" panose="02020502060401020303" pitchFamily="18" charset="0"/>
              </a:rPr>
              <a:t>		{</a:t>
            </a:r>
          </a:p>
          <a:p>
            <a:pPr marL="0" indent="0">
              <a:spcBef>
                <a:spcPts val="0"/>
              </a:spcBef>
              <a:buNone/>
            </a:pPr>
            <a:r>
              <a:rPr lang="en-US" sz="2400" dirty="0">
                <a:latin typeface="Perpetua" panose="02020502060401020303" pitchFamily="18" charset="0"/>
              </a:rPr>
              <a:t>			</a:t>
            </a:r>
            <a:r>
              <a:rPr lang="en-US" sz="2400" dirty="0" err="1">
                <a:latin typeface="Perpetua" panose="02020502060401020303" pitchFamily="18" charset="0"/>
              </a:rPr>
              <a:t>System.out.println</a:t>
            </a:r>
            <a:r>
              <a:rPr lang="en-US" sz="2400" dirty="0">
                <a:latin typeface="Perpetua" panose="02020502060401020303" pitchFamily="18" charset="0"/>
              </a:rPr>
              <a:t>("Directory of " + </a:t>
            </a:r>
            <a:r>
              <a:rPr lang="en-US" sz="2400" dirty="0" err="1">
                <a:latin typeface="Perpetua" panose="02020502060401020303" pitchFamily="18" charset="0"/>
              </a:rPr>
              <a:t>dirname</a:t>
            </a:r>
            <a:r>
              <a:rPr lang="en-US" sz="2400" dirty="0">
                <a:latin typeface="Perpetua" panose="02020502060401020303" pitchFamily="18" charset="0"/>
              </a:rPr>
              <a:t>);</a:t>
            </a:r>
          </a:p>
          <a:p>
            <a:pPr marL="0" indent="0">
              <a:spcBef>
                <a:spcPts val="0"/>
              </a:spcBef>
              <a:buNone/>
            </a:pPr>
            <a:r>
              <a:rPr lang="en-IN" sz="2400" dirty="0">
                <a:latin typeface="Perpetua" panose="02020502060401020303" pitchFamily="18" charset="0"/>
              </a:rPr>
              <a:t>			String s[] = f1.list();</a:t>
            </a:r>
          </a:p>
          <a:p>
            <a:pPr marL="0" indent="0">
              <a:spcBef>
                <a:spcPts val="0"/>
              </a:spcBef>
              <a:buNone/>
            </a:pPr>
            <a:r>
              <a:rPr lang="nn-NO" sz="2400" dirty="0">
                <a:latin typeface="Perpetua" panose="02020502060401020303" pitchFamily="18" charset="0"/>
              </a:rPr>
              <a:t>			for (int i=0; i &lt; s.length; i++) </a:t>
            </a:r>
          </a:p>
          <a:p>
            <a:pPr marL="0" indent="0">
              <a:spcBef>
                <a:spcPts val="0"/>
              </a:spcBef>
              <a:buNone/>
            </a:pPr>
            <a:r>
              <a:rPr lang="nn-NO" sz="2400" dirty="0">
                <a:latin typeface="Perpetua" panose="02020502060401020303" pitchFamily="18" charset="0"/>
              </a:rPr>
              <a:t>			{</a:t>
            </a:r>
          </a:p>
          <a:p>
            <a:pPr marL="0" indent="0">
              <a:spcBef>
                <a:spcPts val="0"/>
              </a:spcBef>
              <a:buNone/>
            </a:pPr>
            <a:r>
              <a:rPr lang="en-US" sz="2400" dirty="0">
                <a:latin typeface="Perpetua" panose="02020502060401020303" pitchFamily="18" charset="0"/>
              </a:rPr>
              <a:t>				File f = new File(</a:t>
            </a:r>
            <a:r>
              <a:rPr lang="en-US" sz="2400" dirty="0" err="1">
                <a:latin typeface="Perpetua" panose="02020502060401020303" pitchFamily="18" charset="0"/>
              </a:rPr>
              <a:t>dirname</a:t>
            </a:r>
            <a:r>
              <a:rPr lang="en-US" sz="2400" dirty="0">
                <a:latin typeface="Perpetua" panose="02020502060401020303" pitchFamily="18" charset="0"/>
              </a:rPr>
              <a:t> + "/" + s[</a:t>
            </a:r>
            <a:r>
              <a:rPr lang="en-US" sz="2400" dirty="0" err="1">
                <a:latin typeface="Perpetua" panose="02020502060401020303" pitchFamily="18" charset="0"/>
              </a:rPr>
              <a:t>i</a:t>
            </a:r>
            <a:r>
              <a:rPr lang="en-US" sz="2400" dirty="0">
                <a:latin typeface="Perpetua" panose="02020502060401020303" pitchFamily="18" charset="0"/>
              </a:rPr>
              <a:t>]);</a:t>
            </a:r>
          </a:p>
          <a:p>
            <a:pPr marL="0" indent="0">
              <a:spcBef>
                <a:spcPts val="0"/>
              </a:spcBef>
              <a:buNone/>
            </a:pPr>
            <a:r>
              <a:rPr lang="en-IN" sz="2400" dirty="0">
                <a:latin typeface="Perpetua" panose="02020502060401020303" pitchFamily="18" charset="0"/>
              </a:rPr>
              <a:t>				if (</a:t>
            </a:r>
            <a:r>
              <a:rPr lang="en-IN" sz="2400" dirty="0" err="1">
                <a:latin typeface="Perpetua" panose="02020502060401020303" pitchFamily="18" charset="0"/>
              </a:rPr>
              <a:t>f.isDirectory</a:t>
            </a: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a:t>
            </a:r>
          </a:p>
          <a:p>
            <a:pPr marL="0" indent="0">
              <a:spcBef>
                <a:spcPts val="0"/>
              </a:spcBef>
              <a:buNone/>
            </a:pPr>
            <a:r>
              <a:rPr lang="en-US" sz="2400" dirty="0">
                <a:latin typeface="Perpetua" panose="02020502060401020303" pitchFamily="18" charset="0"/>
              </a:rPr>
              <a:t>					</a:t>
            </a:r>
            <a:r>
              <a:rPr lang="en-US" sz="2400" dirty="0" err="1">
                <a:latin typeface="Perpetua" panose="02020502060401020303" pitchFamily="18" charset="0"/>
              </a:rPr>
              <a:t>System.out.println</a:t>
            </a:r>
            <a:r>
              <a:rPr lang="en-US" sz="2400" dirty="0">
                <a:latin typeface="Perpetua" panose="02020502060401020303" pitchFamily="18" charset="0"/>
              </a:rPr>
              <a:t>(s[</a:t>
            </a:r>
            <a:r>
              <a:rPr lang="en-US" sz="2400" dirty="0" err="1">
                <a:latin typeface="Perpetua" panose="02020502060401020303" pitchFamily="18" charset="0"/>
              </a:rPr>
              <a:t>i</a:t>
            </a:r>
            <a:r>
              <a:rPr lang="en-US" sz="2400" dirty="0">
                <a:latin typeface="Perpetua" panose="02020502060401020303" pitchFamily="18" charset="0"/>
              </a:rPr>
              <a:t>] + " is a directory");</a:t>
            </a:r>
          </a:p>
          <a:p>
            <a:pPr marL="0" indent="0">
              <a:spcBef>
                <a:spcPts val="0"/>
              </a:spcBef>
              <a:buNone/>
            </a:pP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a:t>
            </a: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79</a:t>
            </a:fld>
            <a:endParaRPr lang="en-IN"/>
          </a:p>
        </p:txBody>
      </p:sp>
    </p:spTree>
    <p:extLst>
      <p:ext uri="{BB962C8B-B14F-4D97-AF65-F5344CB8AC3E}">
        <p14:creationId xmlns:p14="http://schemas.microsoft.com/office/powerpoint/2010/main" val="2032232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10197A-6F7A-429E-A0D3-D447360023F9}"/>
              </a:ext>
            </a:extLst>
          </p:cNvPr>
          <p:cNvSpPr>
            <a:spLocks noGrp="1"/>
          </p:cNvSpPr>
          <p:nvPr>
            <p:ph idx="1"/>
          </p:nvPr>
        </p:nvSpPr>
        <p:spPr>
          <a:xfrm>
            <a:off x="228600" y="136525"/>
            <a:ext cx="11704320" cy="6584950"/>
          </a:xfrm>
        </p:spPr>
        <p:txBody>
          <a:bodyPr>
            <a:noAutofit/>
          </a:bodyPr>
          <a:lstStyle/>
          <a:p>
            <a:pPr marL="0" indent="0" algn="just">
              <a:buNone/>
            </a:pPr>
            <a:r>
              <a:rPr lang="en-US" b="1" dirty="0">
                <a:latin typeface="Perpetua" panose="02020502060401020303" pitchFamily="18" charset="0"/>
              </a:rPr>
              <a:t>The Thread Class and the Runnable Interface</a:t>
            </a:r>
          </a:p>
          <a:p>
            <a:pPr marL="0" indent="0" algn="just">
              <a:buNone/>
            </a:pPr>
            <a:r>
              <a:rPr lang="en-US" dirty="0">
                <a:latin typeface="Perpetua" panose="02020502060401020303" pitchFamily="18" charset="0"/>
              </a:rPr>
              <a:t>Java’s multithreading system is built upon the </a:t>
            </a:r>
            <a:r>
              <a:rPr lang="en-US" b="1" dirty="0">
                <a:latin typeface="Perpetua" panose="02020502060401020303" pitchFamily="18" charset="0"/>
              </a:rPr>
              <a:t>Thread </a:t>
            </a:r>
            <a:r>
              <a:rPr lang="en-US" dirty="0">
                <a:latin typeface="Perpetua" panose="02020502060401020303" pitchFamily="18" charset="0"/>
              </a:rPr>
              <a:t>class, its methods, and its companion interface, </a:t>
            </a:r>
            <a:r>
              <a:rPr lang="en-US" b="1" dirty="0">
                <a:latin typeface="Perpetua" panose="02020502060401020303" pitchFamily="18" charset="0"/>
              </a:rPr>
              <a:t>Runnable</a:t>
            </a:r>
            <a:r>
              <a:rPr lang="en-US" dirty="0">
                <a:latin typeface="Perpetua" panose="02020502060401020303" pitchFamily="18" charset="0"/>
              </a:rPr>
              <a:t>. </a:t>
            </a:r>
          </a:p>
          <a:p>
            <a:pPr marL="0" indent="0" algn="just">
              <a:buNone/>
            </a:pPr>
            <a:r>
              <a:rPr lang="en-US" b="1" dirty="0">
                <a:latin typeface="Perpetua" panose="02020502060401020303" pitchFamily="18" charset="0"/>
              </a:rPr>
              <a:t>Thread </a:t>
            </a:r>
            <a:r>
              <a:rPr lang="en-US" dirty="0">
                <a:latin typeface="Perpetua" panose="02020502060401020303" pitchFamily="18" charset="0"/>
              </a:rPr>
              <a:t>encapsulates a thread of execution. Since you can’t directly refer to the ethereal state of a running thread, you will deal with it through its proxy, the </a:t>
            </a:r>
            <a:r>
              <a:rPr lang="en-US" b="1" dirty="0">
                <a:latin typeface="Perpetua" panose="02020502060401020303" pitchFamily="18" charset="0"/>
              </a:rPr>
              <a:t>Thread </a:t>
            </a:r>
            <a:r>
              <a:rPr lang="en-US" dirty="0">
                <a:latin typeface="Perpetua" panose="02020502060401020303" pitchFamily="18" charset="0"/>
              </a:rPr>
              <a:t>instance that spawned it. </a:t>
            </a:r>
          </a:p>
          <a:p>
            <a:pPr marL="0" indent="0" algn="just">
              <a:buNone/>
            </a:pPr>
            <a:r>
              <a:rPr lang="en-US" dirty="0">
                <a:latin typeface="Perpetua" panose="02020502060401020303" pitchFamily="18" charset="0"/>
              </a:rPr>
              <a:t>To create a new thread, your program will either extend </a:t>
            </a:r>
            <a:r>
              <a:rPr lang="en-US" b="1" dirty="0">
                <a:latin typeface="Perpetua" panose="02020502060401020303" pitchFamily="18" charset="0"/>
              </a:rPr>
              <a:t>Thread </a:t>
            </a:r>
            <a:r>
              <a:rPr lang="en-US" dirty="0">
                <a:latin typeface="Perpetua" panose="02020502060401020303" pitchFamily="18" charset="0"/>
              </a:rPr>
              <a:t>or </a:t>
            </a:r>
            <a:r>
              <a:rPr lang="en-IN" dirty="0">
                <a:latin typeface="Perpetua" panose="02020502060401020303" pitchFamily="18" charset="0"/>
              </a:rPr>
              <a:t>implement the </a:t>
            </a:r>
            <a:r>
              <a:rPr lang="en-IN" b="1" dirty="0">
                <a:latin typeface="Perpetua" panose="02020502060401020303" pitchFamily="18" charset="0"/>
              </a:rPr>
              <a:t>Runnable </a:t>
            </a:r>
            <a:r>
              <a:rPr lang="en-IN" dirty="0">
                <a:latin typeface="Perpetua" panose="02020502060401020303" pitchFamily="18" charset="0"/>
              </a:rPr>
              <a:t>interface.</a:t>
            </a:r>
          </a:p>
          <a:p>
            <a:pPr marL="0" indent="0" algn="just">
              <a:buNone/>
            </a:pPr>
            <a:endParaRPr lang="en-US" dirty="0">
              <a:latin typeface="Perpetua" panose="02020502060401020303" pitchFamily="18" charset="0"/>
            </a:endParaRPr>
          </a:p>
        </p:txBody>
      </p:sp>
      <p:sp>
        <p:nvSpPr>
          <p:cNvPr id="4" name="Footer Placeholder 3">
            <a:extLst>
              <a:ext uri="{FF2B5EF4-FFF2-40B4-BE49-F238E27FC236}">
                <a16:creationId xmlns:a16="http://schemas.microsoft.com/office/drawing/2014/main" id="{E3B36E5A-FE12-40B4-91EC-F3098735AEDC}"/>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EA9AAF9E-238C-4B83-9572-37AD3C3EAC7F}"/>
              </a:ext>
            </a:extLst>
          </p:cNvPr>
          <p:cNvSpPr>
            <a:spLocks noGrp="1"/>
          </p:cNvSpPr>
          <p:nvPr>
            <p:ph type="sldNum" sz="quarter" idx="12"/>
          </p:nvPr>
        </p:nvSpPr>
        <p:spPr/>
        <p:txBody>
          <a:bodyPr/>
          <a:lstStyle/>
          <a:p>
            <a:fld id="{793898A2-4984-4649-A1D3-AF5BF365A1CE}" type="slidenum">
              <a:rPr lang="en-IN" smtClean="0"/>
              <a:t>8</a:t>
            </a:fld>
            <a:endParaRPr lang="en-IN"/>
          </a:p>
        </p:txBody>
      </p:sp>
    </p:spTree>
    <p:extLst>
      <p:ext uri="{BB962C8B-B14F-4D97-AF65-F5344CB8AC3E}">
        <p14:creationId xmlns:p14="http://schemas.microsoft.com/office/powerpoint/2010/main" val="8111478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137160"/>
            <a:ext cx="11628120" cy="6462395"/>
          </a:xfrm>
        </p:spPr>
        <p:txBody>
          <a:bodyPr>
            <a:noAutofit/>
          </a:bodyPr>
          <a:lstStyle/>
          <a:p>
            <a:pPr marL="0" indent="0">
              <a:spcBef>
                <a:spcPts val="0"/>
              </a:spcBef>
              <a:buNone/>
            </a:pPr>
            <a:r>
              <a:rPr lang="en-IN" sz="2400" dirty="0">
                <a:latin typeface="Perpetua" panose="02020502060401020303" pitchFamily="18" charset="0"/>
              </a:rPr>
              <a:t>				else </a:t>
            </a:r>
          </a:p>
          <a:p>
            <a:pPr marL="0" indent="0">
              <a:spcBef>
                <a:spcPts val="0"/>
              </a:spcBef>
              <a:buNone/>
            </a:pPr>
            <a:r>
              <a:rPr lang="en-IN" sz="2400" dirty="0">
                <a:latin typeface="Perpetua" panose="02020502060401020303" pitchFamily="18" charset="0"/>
              </a:rPr>
              <a:t>				{</a:t>
            </a:r>
          </a:p>
          <a:p>
            <a:pPr marL="0" indent="0">
              <a:spcBef>
                <a:spcPts val="0"/>
              </a:spcBef>
              <a:buNone/>
            </a:pPr>
            <a:r>
              <a:rPr lang="en-US" sz="2400" dirty="0">
                <a:latin typeface="Perpetua" panose="02020502060401020303" pitchFamily="18" charset="0"/>
              </a:rPr>
              <a:t>					</a:t>
            </a:r>
            <a:r>
              <a:rPr lang="en-US" sz="2400" dirty="0" err="1">
                <a:latin typeface="Perpetua" panose="02020502060401020303" pitchFamily="18" charset="0"/>
              </a:rPr>
              <a:t>System.out.println</a:t>
            </a:r>
            <a:r>
              <a:rPr lang="en-US" sz="2400" dirty="0">
                <a:latin typeface="Perpetua" panose="02020502060401020303" pitchFamily="18" charset="0"/>
              </a:rPr>
              <a:t>(s[</a:t>
            </a:r>
            <a:r>
              <a:rPr lang="en-US" sz="2400" dirty="0" err="1">
                <a:latin typeface="Perpetua" panose="02020502060401020303" pitchFamily="18" charset="0"/>
              </a:rPr>
              <a:t>i</a:t>
            </a:r>
            <a:r>
              <a:rPr lang="en-US" sz="2400" dirty="0">
                <a:latin typeface="Perpetua" panose="02020502060401020303" pitchFamily="18" charset="0"/>
              </a:rPr>
              <a:t>] + " is a file");</a:t>
            </a:r>
          </a:p>
          <a:p>
            <a:pPr marL="0" indent="0">
              <a:spcBef>
                <a:spcPts val="0"/>
              </a:spcBef>
              <a:buNone/>
            </a:pPr>
            <a:r>
              <a:rPr lang="en-IN" sz="2400" dirty="0">
                <a:latin typeface="Perpetua" panose="02020502060401020303" pitchFamily="18" charset="0"/>
              </a:rPr>
              <a:t>				}</a:t>
            </a:r>
          </a:p>
          <a:p>
            <a:pPr marL="0" indent="0">
              <a:spcBef>
                <a:spcPts val="0"/>
              </a:spcBef>
              <a:buNone/>
            </a:pPr>
            <a:r>
              <a:rPr lang="en-IN" sz="2400" dirty="0">
                <a:latin typeface="Perpetua" panose="02020502060401020303" pitchFamily="18" charset="0"/>
              </a:rPr>
              <a:t>			}</a:t>
            </a:r>
          </a:p>
          <a:p>
            <a:pPr marL="0" indent="0">
              <a:buNone/>
            </a:pPr>
            <a:r>
              <a:rPr lang="en-IN" sz="2400" dirty="0">
                <a:latin typeface="Perpetua" panose="02020502060401020303" pitchFamily="18" charset="0"/>
              </a:rPr>
              <a:t>		} </a:t>
            </a:r>
          </a:p>
          <a:p>
            <a:pPr marL="0" indent="0">
              <a:buNone/>
            </a:pPr>
            <a:r>
              <a:rPr lang="en-IN" sz="2400" dirty="0">
                <a:latin typeface="Perpetua" panose="02020502060401020303" pitchFamily="18" charset="0"/>
              </a:rPr>
              <a:t>		else </a:t>
            </a:r>
          </a:p>
          <a:p>
            <a:pPr marL="0" indent="0">
              <a:buNone/>
            </a:pPr>
            <a:r>
              <a:rPr lang="en-IN" sz="2400" dirty="0">
                <a:latin typeface="Perpetua" panose="02020502060401020303" pitchFamily="18" charset="0"/>
              </a:rPr>
              <a:t>		{</a:t>
            </a:r>
          </a:p>
          <a:p>
            <a:pPr marL="0" indent="0">
              <a:buNone/>
            </a:pPr>
            <a:r>
              <a:rPr lang="en-US" sz="2400" dirty="0">
                <a:latin typeface="Perpetua" panose="02020502060401020303" pitchFamily="18" charset="0"/>
              </a:rPr>
              <a:t>			</a:t>
            </a:r>
            <a:r>
              <a:rPr lang="en-US" sz="2400" dirty="0" err="1">
                <a:latin typeface="Perpetua" panose="02020502060401020303" pitchFamily="18" charset="0"/>
              </a:rPr>
              <a:t>System.out.println</a:t>
            </a:r>
            <a:r>
              <a:rPr lang="en-US" sz="2400" dirty="0">
                <a:latin typeface="Perpetua" panose="02020502060401020303" pitchFamily="18" charset="0"/>
              </a:rPr>
              <a:t>(</a:t>
            </a:r>
            <a:r>
              <a:rPr lang="en-US" sz="2400" dirty="0" err="1">
                <a:latin typeface="Perpetua" panose="02020502060401020303" pitchFamily="18" charset="0"/>
              </a:rPr>
              <a:t>dirname</a:t>
            </a:r>
            <a:r>
              <a:rPr lang="en-US" sz="2400" dirty="0">
                <a:latin typeface="Perpetua" panose="02020502060401020303" pitchFamily="18" charset="0"/>
              </a:rPr>
              <a:t> + " is not a directory");</a:t>
            </a:r>
          </a:p>
          <a:p>
            <a:pPr marL="0" indent="0">
              <a:buNone/>
            </a:pPr>
            <a:r>
              <a:rPr lang="en-IN" sz="2400" dirty="0">
                <a:latin typeface="Perpetua" panose="02020502060401020303" pitchFamily="18" charset="0"/>
              </a:rPr>
              <a:t>		}</a:t>
            </a:r>
          </a:p>
          <a:p>
            <a:pPr marL="0" indent="0">
              <a:buNone/>
            </a:pPr>
            <a:r>
              <a:rPr lang="en-IN" sz="2400" dirty="0">
                <a:latin typeface="Perpetua" panose="02020502060401020303" pitchFamily="18" charset="0"/>
              </a:rPr>
              <a:t>	}</a:t>
            </a:r>
          </a:p>
          <a:p>
            <a:pPr marL="0" indent="0">
              <a:buNone/>
            </a:pPr>
            <a:r>
              <a:rPr lang="en-IN" sz="2400" dirty="0">
                <a:latin typeface="Perpetua" panose="02020502060401020303" pitchFamily="18" charset="0"/>
              </a:rPr>
              <a:t>}</a:t>
            </a: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80</a:t>
            </a:fld>
            <a:endParaRPr lang="en-IN"/>
          </a:p>
        </p:txBody>
      </p:sp>
    </p:spTree>
    <p:extLst>
      <p:ext uri="{BB962C8B-B14F-4D97-AF65-F5344CB8AC3E}">
        <p14:creationId xmlns:p14="http://schemas.microsoft.com/office/powerpoint/2010/main" val="5194171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137160"/>
            <a:ext cx="11628120" cy="6462395"/>
          </a:xfrm>
        </p:spPr>
        <p:txBody>
          <a:bodyPr>
            <a:noAutofit/>
          </a:bodyPr>
          <a:lstStyle/>
          <a:p>
            <a:pPr marL="0" indent="0">
              <a:buNone/>
            </a:pPr>
            <a:r>
              <a:rPr lang="en-IN" dirty="0">
                <a:latin typeface="Perpetua" panose="02020502060401020303" pitchFamily="18" charset="0"/>
              </a:rPr>
              <a:t>Directory of /java</a:t>
            </a:r>
          </a:p>
          <a:p>
            <a:pPr marL="0" indent="0">
              <a:buNone/>
            </a:pPr>
            <a:r>
              <a:rPr lang="en-IN" dirty="0">
                <a:latin typeface="Perpetua" panose="02020502060401020303" pitchFamily="18" charset="0"/>
              </a:rPr>
              <a:t>bin is a directory</a:t>
            </a:r>
          </a:p>
          <a:p>
            <a:pPr marL="0" indent="0">
              <a:buNone/>
            </a:pPr>
            <a:r>
              <a:rPr lang="en-IN" dirty="0">
                <a:latin typeface="Perpetua" panose="02020502060401020303" pitchFamily="18" charset="0"/>
              </a:rPr>
              <a:t>lib is a directory</a:t>
            </a:r>
          </a:p>
          <a:p>
            <a:pPr marL="0" indent="0">
              <a:buNone/>
            </a:pPr>
            <a:r>
              <a:rPr lang="en-IN" dirty="0">
                <a:latin typeface="Perpetua" panose="02020502060401020303" pitchFamily="18" charset="0"/>
              </a:rPr>
              <a:t>demo is a directory</a:t>
            </a:r>
          </a:p>
          <a:p>
            <a:pPr marL="0" indent="0">
              <a:buNone/>
            </a:pPr>
            <a:r>
              <a:rPr lang="en-IN" dirty="0">
                <a:latin typeface="Perpetua" panose="02020502060401020303" pitchFamily="18" charset="0"/>
              </a:rPr>
              <a:t>COPYRIGHT is a file</a:t>
            </a:r>
          </a:p>
          <a:p>
            <a:pPr marL="0" indent="0">
              <a:buNone/>
            </a:pPr>
            <a:r>
              <a:rPr lang="en-IN" dirty="0">
                <a:latin typeface="Perpetua" panose="02020502060401020303" pitchFamily="18" charset="0"/>
              </a:rPr>
              <a:t>README is a file</a:t>
            </a:r>
          </a:p>
          <a:p>
            <a:pPr marL="0" indent="0">
              <a:buNone/>
            </a:pPr>
            <a:r>
              <a:rPr lang="en-US" dirty="0">
                <a:latin typeface="Perpetua" panose="02020502060401020303" pitchFamily="18" charset="0"/>
              </a:rPr>
              <a:t>index.html is a file</a:t>
            </a:r>
          </a:p>
          <a:p>
            <a:pPr marL="0" indent="0">
              <a:buNone/>
            </a:pPr>
            <a:r>
              <a:rPr lang="en-IN" dirty="0">
                <a:latin typeface="Perpetua" panose="02020502060401020303" pitchFamily="18" charset="0"/>
              </a:rPr>
              <a:t>include is a directory</a:t>
            </a:r>
          </a:p>
          <a:p>
            <a:pPr marL="0" indent="0">
              <a:buNone/>
            </a:pPr>
            <a:r>
              <a:rPr lang="en-US" dirty="0">
                <a:latin typeface="Perpetua" panose="02020502060401020303" pitchFamily="18" charset="0"/>
              </a:rPr>
              <a:t>src.zip is a file</a:t>
            </a:r>
          </a:p>
          <a:p>
            <a:pPr marL="0" indent="0">
              <a:buNone/>
            </a:pPr>
            <a:r>
              <a:rPr lang="en-IN" dirty="0" err="1">
                <a:latin typeface="Perpetua" panose="02020502060401020303" pitchFamily="18" charset="0"/>
              </a:rPr>
              <a:t>src</a:t>
            </a:r>
            <a:r>
              <a:rPr lang="en-IN" dirty="0">
                <a:latin typeface="Perpetua" panose="02020502060401020303" pitchFamily="18" charset="0"/>
              </a:rPr>
              <a:t> is a directory</a:t>
            </a:r>
            <a:endParaRPr lang="en-IN" sz="2400" dirty="0">
              <a:latin typeface="Perpetua" panose="02020502060401020303" pitchFamily="18" charset="0"/>
            </a:endParaRP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81</a:t>
            </a:fld>
            <a:endParaRPr lang="en-IN"/>
          </a:p>
        </p:txBody>
      </p:sp>
    </p:spTree>
    <p:extLst>
      <p:ext uri="{BB962C8B-B14F-4D97-AF65-F5344CB8AC3E}">
        <p14:creationId xmlns:p14="http://schemas.microsoft.com/office/powerpoint/2010/main" val="16803596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137160"/>
            <a:ext cx="11628120" cy="6462395"/>
          </a:xfrm>
        </p:spPr>
        <p:txBody>
          <a:bodyPr>
            <a:noAutofit/>
          </a:bodyPr>
          <a:lstStyle/>
          <a:p>
            <a:pPr marL="0" indent="0">
              <a:buNone/>
            </a:pPr>
            <a:r>
              <a:rPr lang="en-IN" b="1" dirty="0">
                <a:latin typeface="Perpetua" panose="02020502060401020303" pitchFamily="18" charset="0"/>
              </a:rPr>
              <a:t>Using </a:t>
            </a:r>
            <a:r>
              <a:rPr lang="en-IN" b="1" dirty="0" err="1">
                <a:latin typeface="Perpetua" panose="02020502060401020303" pitchFamily="18" charset="0"/>
              </a:rPr>
              <a:t>FilenameFilter</a:t>
            </a:r>
            <a:endParaRPr lang="en-IN" b="1" dirty="0">
              <a:latin typeface="Perpetua" panose="02020502060401020303" pitchFamily="18" charset="0"/>
            </a:endParaRPr>
          </a:p>
          <a:p>
            <a:pPr marL="0" indent="0">
              <a:buNone/>
            </a:pPr>
            <a:r>
              <a:rPr lang="en-US" dirty="0">
                <a:latin typeface="Perpetua" panose="02020502060401020303" pitchFamily="18" charset="0"/>
              </a:rPr>
              <a:t>You will often want to limit the number of files returned by the </a:t>
            </a:r>
            <a:r>
              <a:rPr lang="en-US" b="1" dirty="0">
                <a:latin typeface="Perpetua" panose="02020502060401020303" pitchFamily="18" charset="0"/>
              </a:rPr>
              <a:t>list( ) </a:t>
            </a:r>
            <a:r>
              <a:rPr lang="en-US" dirty="0">
                <a:latin typeface="Perpetua" panose="02020502060401020303" pitchFamily="18" charset="0"/>
              </a:rPr>
              <a:t>method to include</a:t>
            </a:r>
          </a:p>
          <a:p>
            <a:pPr marL="0" indent="0">
              <a:buNone/>
            </a:pPr>
            <a:r>
              <a:rPr lang="en-US" dirty="0">
                <a:latin typeface="Perpetua" panose="02020502060401020303" pitchFamily="18" charset="0"/>
              </a:rPr>
              <a:t>only those files that match a certain filename pattern, or </a:t>
            </a:r>
            <a:r>
              <a:rPr lang="en-US" i="1" dirty="0">
                <a:latin typeface="Perpetua" panose="02020502060401020303" pitchFamily="18" charset="0"/>
              </a:rPr>
              <a:t>filter.</a:t>
            </a:r>
          </a:p>
          <a:p>
            <a:pPr marL="0" indent="0">
              <a:buNone/>
            </a:pPr>
            <a:r>
              <a:rPr lang="en-IN" dirty="0">
                <a:latin typeface="Perpetua" panose="02020502060401020303" pitchFamily="18" charset="0"/>
              </a:rPr>
              <a:t>String[ ] list(</a:t>
            </a:r>
            <a:r>
              <a:rPr lang="en-IN" dirty="0" err="1">
                <a:latin typeface="Perpetua" panose="02020502060401020303" pitchFamily="18" charset="0"/>
              </a:rPr>
              <a:t>FilenameFilter</a:t>
            </a:r>
            <a:r>
              <a:rPr lang="en-IN" dirty="0">
                <a:latin typeface="Perpetua" panose="02020502060401020303" pitchFamily="18" charset="0"/>
              </a:rPr>
              <a:t> </a:t>
            </a:r>
            <a:r>
              <a:rPr lang="en-IN" i="1" dirty="0" err="1">
                <a:latin typeface="Perpetua" panose="02020502060401020303" pitchFamily="18" charset="0"/>
              </a:rPr>
              <a:t>FFObj</a:t>
            </a:r>
            <a:r>
              <a:rPr lang="en-IN" dirty="0">
                <a:latin typeface="Perpetua" panose="02020502060401020303" pitchFamily="18" charset="0"/>
              </a:rPr>
              <a:t>)</a:t>
            </a:r>
          </a:p>
          <a:p>
            <a:pPr marL="0" indent="0">
              <a:buNone/>
            </a:pPr>
            <a:r>
              <a:rPr lang="en-US" dirty="0">
                <a:latin typeface="Perpetua" panose="02020502060401020303" pitchFamily="18" charset="0"/>
              </a:rPr>
              <a:t>In this form, </a:t>
            </a:r>
            <a:r>
              <a:rPr lang="en-US" i="1" dirty="0" err="1">
                <a:latin typeface="Perpetua" panose="02020502060401020303" pitchFamily="18" charset="0"/>
              </a:rPr>
              <a:t>FFObj</a:t>
            </a:r>
            <a:r>
              <a:rPr lang="en-US" i="1" dirty="0">
                <a:latin typeface="Perpetua" panose="02020502060401020303" pitchFamily="18" charset="0"/>
              </a:rPr>
              <a:t> </a:t>
            </a:r>
            <a:r>
              <a:rPr lang="en-US" dirty="0">
                <a:latin typeface="Perpetua" panose="02020502060401020303" pitchFamily="18" charset="0"/>
              </a:rPr>
              <a:t>is an object of a class that implements the </a:t>
            </a:r>
            <a:r>
              <a:rPr lang="en-US" b="1" dirty="0" err="1">
                <a:latin typeface="Perpetua" panose="02020502060401020303" pitchFamily="18" charset="0"/>
              </a:rPr>
              <a:t>FilenameFilter</a:t>
            </a:r>
            <a:r>
              <a:rPr lang="en-US" b="1" dirty="0">
                <a:latin typeface="Perpetua" panose="02020502060401020303" pitchFamily="18" charset="0"/>
              </a:rPr>
              <a:t> </a:t>
            </a:r>
            <a:r>
              <a:rPr lang="en-US" dirty="0">
                <a:latin typeface="Perpetua" panose="02020502060401020303" pitchFamily="18" charset="0"/>
              </a:rPr>
              <a:t>interface.</a:t>
            </a:r>
          </a:p>
          <a:p>
            <a:pPr marL="0" indent="0" algn="just">
              <a:buNone/>
            </a:pPr>
            <a:r>
              <a:rPr lang="en-US" b="1" dirty="0" err="1">
                <a:latin typeface="Perpetua" panose="02020502060401020303" pitchFamily="18" charset="0"/>
              </a:rPr>
              <a:t>FilenameFilter</a:t>
            </a:r>
            <a:r>
              <a:rPr lang="en-US" b="1" dirty="0">
                <a:latin typeface="Perpetua" panose="02020502060401020303" pitchFamily="18" charset="0"/>
              </a:rPr>
              <a:t> </a:t>
            </a:r>
            <a:r>
              <a:rPr lang="en-US" dirty="0">
                <a:latin typeface="Perpetua" panose="02020502060401020303" pitchFamily="18" charset="0"/>
              </a:rPr>
              <a:t>defines only a single method, </a:t>
            </a:r>
            <a:r>
              <a:rPr lang="en-US" b="1" dirty="0">
                <a:latin typeface="Perpetua" panose="02020502060401020303" pitchFamily="18" charset="0"/>
              </a:rPr>
              <a:t>accept( )</a:t>
            </a:r>
            <a:r>
              <a:rPr lang="en-US" dirty="0">
                <a:latin typeface="Perpetua" panose="02020502060401020303" pitchFamily="18" charset="0"/>
              </a:rPr>
              <a:t>, which is called once for each file in a list. Its general form is given here:</a:t>
            </a:r>
          </a:p>
          <a:p>
            <a:pPr marL="0" indent="0">
              <a:buNone/>
            </a:pPr>
            <a:r>
              <a:rPr lang="en-US" dirty="0" err="1">
                <a:latin typeface="Perpetua" panose="02020502060401020303" pitchFamily="18" charset="0"/>
              </a:rPr>
              <a:t>boolean</a:t>
            </a:r>
            <a:r>
              <a:rPr lang="en-US" dirty="0">
                <a:latin typeface="Perpetua" panose="02020502060401020303" pitchFamily="18" charset="0"/>
              </a:rPr>
              <a:t> accept(File </a:t>
            </a:r>
            <a:r>
              <a:rPr lang="en-US" i="1" dirty="0">
                <a:latin typeface="Perpetua" panose="02020502060401020303" pitchFamily="18" charset="0"/>
              </a:rPr>
              <a:t>directory</a:t>
            </a:r>
            <a:r>
              <a:rPr lang="en-US" dirty="0">
                <a:latin typeface="Perpetua" panose="02020502060401020303" pitchFamily="18" charset="0"/>
              </a:rPr>
              <a:t>, String </a:t>
            </a:r>
            <a:r>
              <a:rPr lang="en-US" i="1" dirty="0">
                <a:latin typeface="Perpetua" panose="02020502060401020303" pitchFamily="18" charset="0"/>
              </a:rPr>
              <a:t>filename</a:t>
            </a:r>
            <a:r>
              <a:rPr lang="en-US" dirty="0">
                <a:latin typeface="Perpetua" panose="02020502060401020303" pitchFamily="18" charset="0"/>
              </a:rPr>
              <a:t>)</a:t>
            </a:r>
          </a:p>
          <a:p>
            <a:pPr marL="0" indent="0" algn="just">
              <a:buNone/>
            </a:pPr>
            <a:r>
              <a:rPr lang="en-US" dirty="0">
                <a:latin typeface="Perpetua" panose="02020502060401020303" pitchFamily="18" charset="0"/>
              </a:rPr>
              <a:t>The </a:t>
            </a:r>
            <a:r>
              <a:rPr lang="en-US" b="1" dirty="0">
                <a:latin typeface="Perpetua" panose="02020502060401020303" pitchFamily="18" charset="0"/>
              </a:rPr>
              <a:t>accept( ) </a:t>
            </a:r>
            <a:r>
              <a:rPr lang="en-US" dirty="0">
                <a:latin typeface="Perpetua" panose="02020502060401020303" pitchFamily="18" charset="0"/>
              </a:rPr>
              <a:t>method returns </a:t>
            </a:r>
            <a:r>
              <a:rPr lang="en-US" b="1" dirty="0">
                <a:latin typeface="Perpetua" panose="02020502060401020303" pitchFamily="18" charset="0"/>
              </a:rPr>
              <a:t>true </a:t>
            </a:r>
            <a:r>
              <a:rPr lang="en-US" dirty="0">
                <a:latin typeface="Perpetua" panose="02020502060401020303" pitchFamily="18" charset="0"/>
              </a:rPr>
              <a:t>for files in the directory specified by </a:t>
            </a:r>
            <a:r>
              <a:rPr lang="en-US" i="1" dirty="0">
                <a:latin typeface="Perpetua" panose="02020502060401020303" pitchFamily="18" charset="0"/>
              </a:rPr>
              <a:t>directory </a:t>
            </a:r>
            <a:r>
              <a:rPr lang="en-US" dirty="0">
                <a:latin typeface="Perpetua" panose="02020502060401020303" pitchFamily="18" charset="0"/>
              </a:rPr>
              <a:t>that should be included in the list (that is, those that match the </a:t>
            </a:r>
            <a:r>
              <a:rPr lang="en-US" i="1" dirty="0">
                <a:latin typeface="Perpetua" panose="02020502060401020303" pitchFamily="18" charset="0"/>
              </a:rPr>
              <a:t>filename </a:t>
            </a:r>
            <a:r>
              <a:rPr lang="en-US" dirty="0">
                <a:latin typeface="Perpetua" panose="02020502060401020303" pitchFamily="18" charset="0"/>
              </a:rPr>
              <a:t>argument), and returns </a:t>
            </a:r>
            <a:r>
              <a:rPr lang="en-US" b="1" dirty="0">
                <a:latin typeface="Perpetua" panose="02020502060401020303" pitchFamily="18" charset="0"/>
              </a:rPr>
              <a:t>false </a:t>
            </a:r>
            <a:r>
              <a:rPr lang="en-US" dirty="0">
                <a:latin typeface="Perpetua" panose="02020502060401020303" pitchFamily="18" charset="0"/>
              </a:rPr>
              <a:t>for those files that should be excluded.</a:t>
            </a:r>
            <a:endParaRPr lang="en-IN" sz="2400" dirty="0">
              <a:latin typeface="Perpetua" panose="02020502060401020303" pitchFamily="18" charset="0"/>
            </a:endParaRP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82</a:t>
            </a:fld>
            <a:endParaRPr lang="en-IN"/>
          </a:p>
        </p:txBody>
      </p:sp>
    </p:spTree>
    <p:extLst>
      <p:ext uri="{BB962C8B-B14F-4D97-AF65-F5344CB8AC3E}">
        <p14:creationId xmlns:p14="http://schemas.microsoft.com/office/powerpoint/2010/main" val="10273734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137160"/>
            <a:ext cx="11628120" cy="6462395"/>
          </a:xfrm>
        </p:spPr>
        <p:txBody>
          <a:bodyPr>
            <a:noAutofit/>
          </a:bodyPr>
          <a:lstStyle/>
          <a:p>
            <a:pPr marL="0" indent="0">
              <a:buNone/>
            </a:pPr>
            <a:r>
              <a:rPr lang="en-IN" dirty="0">
                <a:latin typeface="Perpetua" panose="02020502060401020303" pitchFamily="18" charset="0"/>
              </a:rPr>
              <a:t>import java.io.*;</a:t>
            </a:r>
          </a:p>
          <a:p>
            <a:pPr marL="0" indent="0">
              <a:buNone/>
            </a:pPr>
            <a:r>
              <a:rPr lang="en-US" dirty="0">
                <a:latin typeface="Perpetua" panose="02020502060401020303" pitchFamily="18" charset="0"/>
              </a:rPr>
              <a:t>public class </a:t>
            </a:r>
            <a:r>
              <a:rPr lang="en-US" dirty="0" err="1">
                <a:latin typeface="Perpetua" panose="02020502060401020303" pitchFamily="18" charset="0"/>
              </a:rPr>
              <a:t>OnlyExt</a:t>
            </a:r>
            <a:r>
              <a:rPr lang="en-US" dirty="0">
                <a:latin typeface="Perpetua" panose="02020502060401020303" pitchFamily="18" charset="0"/>
              </a:rPr>
              <a:t> implements </a:t>
            </a:r>
            <a:r>
              <a:rPr lang="en-US" dirty="0" err="1">
                <a:latin typeface="Perpetua" panose="02020502060401020303" pitchFamily="18" charset="0"/>
              </a:rPr>
              <a:t>FilenameFilter</a:t>
            </a:r>
            <a:r>
              <a:rPr lang="en-US" dirty="0">
                <a:latin typeface="Perpetua" panose="02020502060401020303" pitchFamily="18" charset="0"/>
              </a:rPr>
              <a:t> </a:t>
            </a:r>
          </a:p>
          <a:p>
            <a:pPr marL="0" indent="0">
              <a:buNone/>
            </a:pPr>
            <a:r>
              <a:rPr lang="en-US" dirty="0">
                <a:latin typeface="Perpetua" panose="02020502060401020303" pitchFamily="18" charset="0"/>
              </a:rPr>
              <a:t>{</a:t>
            </a:r>
          </a:p>
          <a:p>
            <a:pPr marL="0" indent="0">
              <a:buNone/>
            </a:pPr>
            <a:r>
              <a:rPr lang="en-IN" dirty="0">
                <a:latin typeface="Perpetua" panose="02020502060401020303" pitchFamily="18" charset="0"/>
              </a:rPr>
              <a:t>	String </a:t>
            </a:r>
            <a:r>
              <a:rPr lang="en-IN" dirty="0" err="1">
                <a:latin typeface="Perpetua" panose="02020502060401020303" pitchFamily="18" charset="0"/>
              </a:rPr>
              <a:t>ext</a:t>
            </a:r>
            <a:r>
              <a:rPr lang="en-IN" dirty="0">
                <a:latin typeface="Perpetua" panose="02020502060401020303" pitchFamily="18" charset="0"/>
              </a:rPr>
              <a:t>;</a:t>
            </a:r>
          </a:p>
          <a:p>
            <a:pPr marL="0" indent="0">
              <a:buNone/>
            </a:pPr>
            <a:r>
              <a:rPr lang="en-IN" dirty="0">
                <a:latin typeface="Perpetua" panose="02020502060401020303" pitchFamily="18" charset="0"/>
              </a:rPr>
              <a:t>	public </a:t>
            </a:r>
            <a:r>
              <a:rPr lang="en-IN" dirty="0" err="1">
                <a:latin typeface="Perpetua" panose="02020502060401020303" pitchFamily="18" charset="0"/>
              </a:rPr>
              <a:t>OnlyExt</a:t>
            </a:r>
            <a:r>
              <a:rPr lang="en-IN" dirty="0">
                <a:latin typeface="Perpetua" panose="02020502060401020303" pitchFamily="18" charset="0"/>
              </a:rPr>
              <a:t>(String </a:t>
            </a:r>
            <a:r>
              <a:rPr lang="en-IN" dirty="0" err="1">
                <a:latin typeface="Perpetua" panose="02020502060401020303" pitchFamily="18" charset="0"/>
              </a:rPr>
              <a:t>ext</a:t>
            </a:r>
            <a:r>
              <a:rPr lang="en-IN" dirty="0">
                <a:latin typeface="Perpetua" panose="02020502060401020303" pitchFamily="18" charset="0"/>
              </a:rPr>
              <a:t>) </a:t>
            </a:r>
          </a:p>
          <a:p>
            <a:pPr marL="0" indent="0">
              <a:buNone/>
            </a:pPr>
            <a:r>
              <a:rPr lang="en-IN" dirty="0">
                <a:latin typeface="Perpetua" panose="02020502060401020303" pitchFamily="18" charset="0"/>
              </a:rPr>
              <a:t>	{</a:t>
            </a:r>
          </a:p>
          <a:p>
            <a:pPr marL="0" indent="0">
              <a:buNone/>
            </a:pPr>
            <a:r>
              <a:rPr lang="en-IN" dirty="0">
                <a:latin typeface="Perpetua" panose="02020502060401020303" pitchFamily="18" charset="0"/>
              </a:rPr>
              <a:t>		</a:t>
            </a:r>
            <a:r>
              <a:rPr lang="en-IN" dirty="0" err="1">
                <a:latin typeface="Perpetua" panose="02020502060401020303" pitchFamily="18" charset="0"/>
              </a:rPr>
              <a:t>this.ext</a:t>
            </a:r>
            <a:r>
              <a:rPr lang="en-IN" dirty="0">
                <a:latin typeface="Perpetua" panose="02020502060401020303" pitchFamily="18" charset="0"/>
              </a:rPr>
              <a:t> = "." + </a:t>
            </a:r>
            <a:r>
              <a:rPr lang="en-IN" dirty="0" err="1">
                <a:latin typeface="Perpetua" panose="02020502060401020303" pitchFamily="18" charset="0"/>
              </a:rPr>
              <a:t>ext</a:t>
            </a:r>
            <a:r>
              <a:rPr lang="en-IN" dirty="0">
                <a:latin typeface="Perpetua" panose="02020502060401020303" pitchFamily="18" charset="0"/>
              </a:rPr>
              <a:t>;</a:t>
            </a:r>
          </a:p>
          <a:p>
            <a:pPr marL="0" indent="0">
              <a:buNone/>
            </a:pPr>
            <a:r>
              <a:rPr lang="en-IN" dirty="0">
                <a:latin typeface="Perpetua" panose="02020502060401020303" pitchFamily="18" charset="0"/>
              </a:rPr>
              <a:t>	}</a:t>
            </a:r>
          </a:p>
          <a:p>
            <a:pPr marL="0" indent="0">
              <a:buNone/>
            </a:pPr>
            <a:r>
              <a:rPr lang="en-US" dirty="0">
                <a:latin typeface="Perpetua" panose="02020502060401020303" pitchFamily="18" charset="0"/>
              </a:rPr>
              <a:t>	public </a:t>
            </a:r>
            <a:r>
              <a:rPr lang="en-US" dirty="0" err="1">
                <a:latin typeface="Perpetua" panose="02020502060401020303" pitchFamily="18" charset="0"/>
              </a:rPr>
              <a:t>boolean</a:t>
            </a:r>
            <a:r>
              <a:rPr lang="en-US" dirty="0">
                <a:latin typeface="Perpetua" panose="02020502060401020303" pitchFamily="18" charset="0"/>
              </a:rPr>
              <a:t> accept(File </a:t>
            </a:r>
            <a:r>
              <a:rPr lang="en-US" dirty="0" err="1">
                <a:latin typeface="Perpetua" panose="02020502060401020303" pitchFamily="18" charset="0"/>
              </a:rPr>
              <a:t>dir</a:t>
            </a:r>
            <a:r>
              <a:rPr lang="en-US" dirty="0">
                <a:latin typeface="Perpetua" panose="02020502060401020303" pitchFamily="18" charset="0"/>
              </a:rPr>
              <a:t>, String name) </a:t>
            </a:r>
          </a:p>
          <a:p>
            <a:pPr marL="0" indent="0">
              <a:buNone/>
            </a:pPr>
            <a:r>
              <a:rPr lang="en-US" dirty="0">
                <a:latin typeface="Perpetua" panose="02020502060401020303" pitchFamily="18" charset="0"/>
              </a:rPr>
              <a:t>	{</a:t>
            </a:r>
          </a:p>
          <a:p>
            <a:pPr marL="0" indent="0">
              <a:buNone/>
            </a:pPr>
            <a:r>
              <a:rPr lang="en-IN" dirty="0">
                <a:latin typeface="Perpetua" panose="02020502060401020303" pitchFamily="18" charset="0"/>
              </a:rPr>
              <a:t>		return </a:t>
            </a:r>
            <a:r>
              <a:rPr lang="en-IN" dirty="0" err="1">
                <a:latin typeface="Perpetua" panose="02020502060401020303" pitchFamily="18" charset="0"/>
              </a:rPr>
              <a:t>name.endsWith</a:t>
            </a:r>
            <a:r>
              <a:rPr lang="en-IN" dirty="0">
                <a:latin typeface="Perpetua" panose="02020502060401020303" pitchFamily="18" charset="0"/>
              </a:rPr>
              <a:t>(</a:t>
            </a:r>
            <a:r>
              <a:rPr lang="en-IN" dirty="0" err="1">
                <a:latin typeface="Perpetua" panose="02020502060401020303" pitchFamily="18" charset="0"/>
              </a:rPr>
              <a:t>ext</a:t>
            </a:r>
            <a:r>
              <a:rPr lang="en-IN" dirty="0">
                <a:latin typeface="Perpetua" panose="02020502060401020303" pitchFamily="18" charset="0"/>
              </a:rPr>
              <a:t>);</a:t>
            </a:r>
          </a:p>
          <a:p>
            <a:pPr marL="0" indent="0">
              <a:buNone/>
            </a:pPr>
            <a:r>
              <a:rPr lang="en-IN" dirty="0">
                <a:latin typeface="Perpetua" panose="02020502060401020303" pitchFamily="18" charset="0"/>
              </a:rPr>
              <a:t>	}</a:t>
            </a:r>
          </a:p>
          <a:p>
            <a:pPr marL="0" indent="0">
              <a:buNone/>
            </a:pPr>
            <a:r>
              <a:rPr lang="en-IN" dirty="0">
                <a:latin typeface="Perpetua" panose="02020502060401020303" pitchFamily="18" charset="0"/>
              </a:rPr>
              <a:t>}</a:t>
            </a:r>
            <a:endParaRPr lang="en-IN" sz="2400" dirty="0">
              <a:latin typeface="Perpetua" panose="02020502060401020303" pitchFamily="18" charset="0"/>
            </a:endParaRP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83</a:t>
            </a:fld>
            <a:endParaRPr lang="en-IN"/>
          </a:p>
        </p:txBody>
      </p:sp>
    </p:spTree>
    <p:extLst>
      <p:ext uri="{BB962C8B-B14F-4D97-AF65-F5344CB8AC3E}">
        <p14:creationId xmlns:p14="http://schemas.microsoft.com/office/powerpoint/2010/main" val="35743864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137160"/>
            <a:ext cx="11628120" cy="6462395"/>
          </a:xfrm>
        </p:spPr>
        <p:txBody>
          <a:bodyPr>
            <a:noAutofit/>
          </a:bodyPr>
          <a:lstStyle/>
          <a:p>
            <a:pPr marL="0" indent="0">
              <a:spcBef>
                <a:spcPts val="0"/>
              </a:spcBef>
              <a:buNone/>
            </a:pPr>
            <a:r>
              <a:rPr lang="en-IN" sz="3200" dirty="0">
                <a:latin typeface="Perpetua" panose="02020502060401020303" pitchFamily="18" charset="0"/>
              </a:rPr>
              <a:t>import java.io.*;</a:t>
            </a:r>
          </a:p>
          <a:p>
            <a:pPr marL="0" indent="0">
              <a:spcBef>
                <a:spcPts val="0"/>
              </a:spcBef>
              <a:buNone/>
            </a:pPr>
            <a:r>
              <a:rPr lang="en-IN" sz="3200" dirty="0">
                <a:latin typeface="Perpetua" panose="02020502060401020303" pitchFamily="18" charset="0"/>
              </a:rPr>
              <a:t>class </a:t>
            </a:r>
            <a:r>
              <a:rPr lang="en-IN" sz="3200" dirty="0" err="1">
                <a:latin typeface="Perpetua" panose="02020502060401020303" pitchFamily="18" charset="0"/>
              </a:rPr>
              <a:t>DirListOnly</a:t>
            </a:r>
            <a:r>
              <a:rPr lang="en-IN" sz="3200" dirty="0">
                <a:latin typeface="Perpetua" panose="02020502060401020303" pitchFamily="18" charset="0"/>
              </a:rPr>
              <a:t> </a:t>
            </a:r>
          </a:p>
          <a:p>
            <a:pPr marL="0" indent="0">
              <a:spcBef>
                <a:spcPts val="0"/>
              </a:spcBef>
              <a:buNone/>
            </a:pPr>
            <a:r>
              <a:rPr lang="en-IN" sz="3200" dirty="0">
                <a:latin typeface="Perpetua" panose="02020502060401020303" pitchFamily="18" charset="0"/>
              </a:rPr>
              <a:t>{</a:t>
            </a:r>
          </a:p>
          <a:p>
            <a:pPr marL="0" indent="0">
              <a:spcBef>
                <a:spcPts val="0"/>
              </a:spcBef>
              <a:buNone/>
            </a:pPr>
            <a:r>
              <a:rPr lang="en-US" sz="3200" dirty="0">
                <a:latin typeface="Perpetua" panose="02020502060401020303" pitchFamily="18" charset="0"/>
              </a:rPr>
              <a:t>	public static void main(String </a:t>
            </a:r>
            <a:r>
              <a:rPr lang="en-US" sz="3200" dirty="0" err="1">
                <a:latin typeface="Perpetua" panose="02020502060401020303" pitchFamily="18" charset="0"/>
              </a:rPr>
              <a:t>args</a:t>
            </a:r>
            <a:r>
              <a:rPr lang="en-US" sz="3200" dirty="0">
                <a:latin typeface="Perpetua" panose="02020502060401020303" pitchFamily="18" charset="0"/>
              </a:rPr>
              <a:t>[]) </a:t>
            </a:r>
          </a:p>
          <a:p>
            <a:pPr marL="0" indent="0">
              <a:spcBef>
                <a:spcPts val="0"/>
              </a:spcBef>
              <a:buNone/>
            </a:pPr>
            <a:r>
              <a:rPr lang="en-US" sz="3200" dirty="0">
                <a:latin typeface="Perpetua" panose="02020502060401020303" pitchFamily="18" charset="0"/>
              </a:rPr>
              <a:t>	{</a:t>
            </a:r>
          </a:p>
          <a:p>
            <a:pPr marL="0" indent="0">
              <a:spcBef>
                <a:spcPts val="0"/>
              </a:spcBef>
              <a:buNone/>
            </a:pPr>
            <a:r>
              <a:rPr lang="en-IN" sz="3200" dirty="0">
                <a:latin typeface="Perpetua" panose="02020502060401020303" pitchFamily="18" charset="0"/>
              </a:rPr>
              <a:t>		String </a:t>
            </a:r>
            <a:r>
              <a:rPr lang="en-IN" sz="3200" dirty="0" err="1">
                <a:latin typeface="Perpetua" panose="02020502060401020303" pitchFamily="18" charset="0"/>
              </a:rPr>
              <a:t>dirname</a:t>
            </a:r>
            <a:r>
              <a:rPr lang="en-IN" sz="3200" dirty="0">
                <a:latin typeface="Perpetua" panose="02020502060401020303" pitchFamily="18" charset="0"/>
              </a:rPr>
              <a:t> = "/java";</a:t>
            </a:r>
          </a:p>
          <a:p>
            <a:pPr marL="0" indent="0">
              <a:spcBef>
                <a:spcPts val="0"/>
              </a:spcBef>
              <a:buNone/>
            </a:pPr>
            <a:r>
              <a:rPr lang="en-US" sz="3200" dirty="0">
                <a:latin typeface="Perpetua" panose="02020502060401020303" pitchFamily="18" charset="0"/>
              </a:rPr>
              <a:t>		File f1 = new File(</a:t>
            </a:r>
            <a:r>
              <a:rPr lang="en-US" sz="3200" dirty="0" err="1">
                <a:latin typeface="Perpetua" panose="02020502060401020303" pitchFamily="18" charset="0"/>
              </a:rPr>
              <a:t>dirname</a:t>
            </a:r>
            <a:r>
              <a:rPr lang="en-US" sz="3200" dirty="0">
                <a:latin typeface="Perpetua" panose="02020502060401020303" pitchFamily="18" charset="0"/>
              </a:rPr>
              <a:t>);</a:t>
            </a:r>
          </a:p>
          <a:p>
            <a:pPr marL="0" indent="0">
              <a:spcBef>
                <a:spcPts val="0"/>
              </a:spcBef>
              <a:buNone/>
            </a:pPr>
            <a:r>
              <a:rPr lang="en-US" sz="3200" dirty="0">
                <a:latin typeface="Perpetua" panose="02020502060401020303" pitchFamily="18" charset="0"/>
              </a:rPr>
              <a:t>		</a:t>
            </a:r>
            <a:r>
              <a:rPr lang="en-US" sz="3200" dirty="0" err="1">
                <a:latin typeface="Perpetua" panose="02020502060401020303" pitchFamily="18" charset="0"/>
              </a:rPr>
              <a:t>FilenameFilter</a:t>
            </a:r>
            <a:r>
              <a:rPr lang="en-US" sz="3200" dirty="0">
                <a:latin typeface="Perpetua" panose="02020502060401020303" pitchFamily="18" charset="0"/>
              </a:rPr>
              <a:t> only = new </a:t>
            </a:r>
            <a:r>
              <a:rPr lang="en-US" sz="3200" dirty="0" err="1">
                <a:latin typeface="Perpetua" panose="02020502060401020303" pitchFamily="18" charset="0"/>
              </a:rPr>
              <a:t>OnlyExt</a:t>
            </a:r>
            <a:r>
              <a:rPr lang="en-US" sz="3200" dirty="0">
                <a:latin typeface="Perpetua" panose="02020502060401020303" pitchFamily="18" charset="0"/>
              </a:rPr>
              <a:t>("html");</a:t>
            </a:r>
          </a:p>
          <a:p>
            <a:pPr marL="0" indent="0">
              <a:spcBef>
                <a:spcPts val="0"/>
              </a:spcBef>
              <a:buNone/>
            </a:pPr>
            <a:r>
              <a:rPr lang="en-US" sz="3200" dirty="0">
                <a:latin typeface="Perpetua" panose="02020502060401020303" pitchFamily="18" charset="0"/>
              </a:rPr>
              <a:t>		String s[] = f1.list(only);</a:t>
            </a:r>
          </a:p>
          <a:p>
            <a:pPr marL="0" indent="0">
              <a:spcBef>
                <a:spcPts val="0"/>
              </a:spcBef>
              <a:buNone/>
            </a:pPr>
            <a:r>
              <a:rPr lang="nn-NO" sz="3200" dirty="0">
                <a:latin typeface="Perpetua" panose="02020502060401020303" pitchFamily="18" charset="0"/>
              </a:rPr>
              <a:t>		for (int i=0; i &lt; s.length; i++) </a:t>
            </a:r>
          </a:p>
          <a:p>
            <a:pPr marL="0" indent="0">
              <a:spcBef>
                <a:spcPts val="0"/>
              </a:spcBef>
              <a:buNone/>
            </a:pPr>
            <a:r>
              <a:rPr lang="nn-NO" sz="3200" dirty="0">
                <a:latin typeface="Perpetua" panose="02020502060401020303" pitchFamily="18" charset="0"/>
              </a:rPr>
              <a:t>		{</a:t>
            </a:r>
          </a:p>
          <a:p>
            <a:pPr marL="0" indent="0">
              <a:spcBef>
                <a:spcPts val="0"/>
              </a:spcBef>
              <a:buNone/>
            </a:pPr>
            <a:r>
              <a:rPr lang="en-IN" sz="3200" dirty="0">
                <a:latin typeface="Perpetua" panose="02020502060401020303" pitchFamily="18" charset="0"/>
              </a:rPr>
              <a:t>			</a:t>
            </a:r>
            <a:r>
              <a:rPr lang="en-IN" sz="3200" dirty="0" err="1">
                <a:latin typeface="Perpetua" panose="02020502060401020303" pitchFamily="18" charset="0"/>
              </a:rPr>
              <a:t>System.out.println</a:t>
            </a:r>
            <a:r>
              <a:rPr lang="en-IN" sz="3200" dirty="0">
                <a:latin typeface="Perpetua" panose="02020502060401020303" pitchFamily="18" charset="0"/>
              </a:rPr>
              <a:t>(s[</a:t>
            </a:r>
            <a:r>
              <a:rPr lang="en-IN" sz="3200" dirty="0" err="1">
                <a:latin typeface="Perpetua" panose="02020502060401020303" pitchFamily="18" charset="0"/>
              </a:rPr>
              <a:t>i</a:t>
            </a:r>
            <a:r>
              <a:rPr lang="en-IN" sz="3200" dirty="0">
                <a:latin typeface="Perpetua" panose="02020502060401020303" pitchFamily="18" charset="0"/>
              </a:rPr>
              <a:t>]);</a:t>
            </a:r>
          </a:p>
          <a:p>
            <a:pPr marL="0" indent="0">
              <a:spcBef>
                <a:spcPts val="0"/>
              </a:spcBef>
              <a:buNone/>
            </a:pPr>
            <a:r>
              <a:rPr lang="en-IN" sz="3200" dirty="0">
                <a:latin typeface="Perpetua" panose="02020502060401020303" pitchFamily="18" charset="0"/>
              </a:rPr>
              <a:t>		}</a:t>
            </a:r>
          </a:p>
          <a:p>
            <a:pPr marL="0" indent="0">
              <a:spcBef>
                <a:spcPts val="0"/>
              </a:spcBef>
              <a:buNone/>
            </a:pPr>
            <a:r>
              <a:rPr lang="en-IN" sz="3200" dirty="0">
                <a:latin typeface="Perpetua" panose="02020502060401020303" pitchFamily="18" charset="0"/>
              </a:rPr>
              <a:t>	}</a:t>
            </a:r>
          </a:p>
          <a:p>
            <a:pPr marL="0" indent="0">
              <a:spcBef>
                <a:spcPts val="0"/>
              </a:spcBef>
              <a:buNone/>
            </a:pPr>
            <a:r>
              <a:rPr lang="en-IN" sz="3200" dirty="0">
                <a:latin typeface="Perpetua" panose="02020502060401020303" pitchFamily="18" charset="0"/>
              </a:rPr>
              <a:t>}</a:t>
            </a: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84</a:t>
            </a:fld>
            <a:endParaRPr lang="en-IN"/>
          </a:p>
        </p:txBody>
      </p:sp>
    </p:spTree>
    <p:extLst>
      <p:ext uri="{BB962C8B-B14F-4D97-AF65-F5344CB8AC3E}">
        <p14:creationId xmlns:p14="http://schemas.microsoft.com/office/powerpoint/2010/main" val="21112961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137160"/>
            <a:ext cx="11628120" cy="6462395"/>
          </a:xfrm>
        </p:spPr>
        <p:txBody>
          <a:bodyPr>
            <a:noAutofit/>
          </a:bodyPr>
          <a:lstStyle/>
          <a:p>
            <a:pPr marL="0" indent="0" algn="just">
              <a:spcBef>
                <a:spcPts val="0"/>
              </a:spcBef>
              <a:buNone/>
            </a:pPr>
            <a:r>
              <a:rPr lang="en-US" sz="2400" b="1" dirty="0">
                <a:latin typeface="Perpetua" panose="02020502060401020303" pitchFamily="18" charset="0"/>
              </a:rPr>
              <a:t>The Closeable and Flushable Interfaces</a:t>
            </a:r>
          </a:p>
          <a:p>
            <a:pPr marL="0" indent="0" algn="just" fontAlgn="base">
              <a:buNone/>
            </a:pPr>
            <a:r>
              <a:rPr lang="en-US" sz="2600" b="1" dirty="0">
                <a:latin typeface="Perpetua" panose="02020502060401020303" pitchFamily="18" charset="0"/>
              </a:rPr>
              <a:t>1. Closeable interface (of Closeable Flushable Java)</a:t>
            </a:r>
            <a:endParaRPr lang="en-US" sz="2600" dirty="0">
              <a:latin typeface="Perpetua" panose="02020502060401020303" pitchFamily="18" charset="0"/>
            </a:endParaRPr>
          </a:p>
          <a:p>
            <a:pPr marL="0" indent="0" algn="just" fontAlgn="base">
              <a:buNone/>
            </a:pPr>
            <a:r>
              <a:rPr lang="en-US" sz="2600" dirty="0">
                <a:latin typeface="Perpetua" panose="02020502060401020303" pitchFamily="18" charset="0"/>
              </a:rPr>
              <a:t>The </a:t>
            </a:r>
            <a:r>
              <a:rPr lang="en-US" sz="2600" b="1" dirty="0">
                <a:latin typeface="Perpetua" panose="02020502060401020303" pitchFamily="18" charset="0"/>
              </a:rPr>
              <a:t>Closeable</a:t>
            </a:r>
            <a:r>
              <a:rPr lang="en-US" sz="2600" dirty="0">
                <a:latin typeface="Perpetua" panose="02020502060401020303" pitchFamily="18" charset="0"/>
              </a:rPr>
              <a:t> interface includes only one abstract method, </a:t>
            </a:r>
            <a:r>
              <a:rPr lang="en-US" sz="2600" b="1" dirty="0">
                <a:latin typeface="Perpetua" panose="02020502060401020303" pitchFamily="18" charset="0"/>
              </a:rPr>
              <a:t>close()</a:t>
            </a:r>
            <a:r>
              <a:rPr lang="en-US" sz="2600" dirty="0">
                <a:latin typeface="Perpetua" panose="02020502060401020303" pitchFamily="18" charset="0"/>
              </a:rPr>
              <a:t>. When close() method is called, the system resources held by the stream object are released and can be used by other part of the program (avoids memory leaks). Many stream classes implement this interface and overrides the close() method. Any class that implements this interface can use close() method to close the stream handle. Also, if the super class implements this interface, the sub class can use this method. For example, the </a:t>
            </a:r>
            <a:r>
              <a:rPr lang="en-US" sz="2600" b="1" dirty="0" err="1">
                <a:latin typeface="Perpetua" panose="02020502060401020303" pitchFamily="18" charset="0"/>
              </a:rPr>
              <a:t>InputStream</a:t>
            </a:r>
            <a:r>
              <a:rPr lang="en-US" sz="2600" dirty="0">
                <a:latin typeface="Perpetua" panose="02020502060401020303" pitchFamily="18" charset="0"/>
              </a:rPr>
              <a:t> implements this method and its subclass </a:t>
            </a:r>
            <a:r>
              <a:rPr lang="en-US" sz="2600" b="1" dirty="0" err="1">
                <a:latin typeface="Perpetua" panose="02020502060401020303" pitchFamily="18" charset="0"/>
              </a:rPr>
              <a:t>FileInputStream</a:t>
            </a:r>
            <a:r>
              <a:rPr lang="en-US" sz="2600" dirty="0">
                <a:latin typeface="Perpetua" panose="02020502060401020303" pitchFamily="18" charset="0"/>
              </a:rPr>
              <a:t> can use </a:t>
            </a:r>
            <a:r>
              <a:rPr lang="en-US" sz="2600" b="1" dirty="0">
                <a:latin typeface="Perpetua" panose="02020502060401020303" pitchFamily="18" charset="0"/>
              </a:rPr>
              <a:t>close()</a:t>
            </a:r>
            <a:r>
              <a:rPr lang="en-US" sz="2600" dirty="0">
                <a:latin typeface="Perpetua" panose="02020502060401020303" pitchFamily="18" charset="0"/>
              </a:rPr>
              <a:t> method. For that matter, all the streams can use close() method as the super classes of all streams, </a:t>
            </a:r>
            <a:r>
              <a:rPr lang="en-US" sz="2600" dirty="0" err="1">
                <a:latin typeface="Perpetua" panose="02020502060401020303" pitchFamily="18" charset="0"/>
              </a:rPr>
              <a:t>InputStream</a:t>
            </a:r>
            <a:r>
              <a:rPr lang="en-US" sz="2600" dirty="0">
                <a:latin typeface="Perpetua" panose="02020502060401020303" pitchFamily="18" charset="0"/>
              </a:rPr>
              <a:t>, </a:t>
            </a:r>
            <a:r>
              <a:rPr lang="en-US" sz="2600" dirty="0" err="1">
                <a:latin typeface="Perpetua" panose="02020502060401020303" pitchFamily="18" charset="0"/>
              </a:rPr>
              <a:t>OutputStream</a:t>
            </a:r>
            <a:r>
              <a:rPr lang="en-US" sz="2600" dirty="0">
                <a:latin typeface="Perpetua" panose="02020502060401020303" pitchFamily="18" charset="0"/>
              </a:rPr>
              <a:t>, Reader and Writer, implement Closeable interface.</a:t>
            </a:r>
          </a:p>
          <a:p>
            <a:pPr marL="0" indent="0" algn="just" fontAlgn="base">
              <a:buNone/>
            </a:pPr>
            <a:endParaRPr lang="en-US" sz="2600" dirty="0">
              <a:latin typeface="Perpetua" panose="02020502060401020303" pitchFamily="18" charset="0"/>
            </a:endParaRPr>
          </a:p>
          <a:p>
            <a:pPr marL="0" indent="0" algn="just" fontAlgn="base">
              <a:buNone/>
            </a:pPr>
            <a:r>
              <a:rPr lang="en-US" sz="2600" b="1" dirty="0">
                <a:latin typeface="Perpetua" panose="02020502060401020303" pitchFamily="18" charset="0"/>
              </a:rPr>
              <a:t>2. Flushable interface (of Closeable Flushable Java)</a:t>
            </a:r>
            <a:endParaRPr lang="en-US" sz="2600" dirty="0">
              <a:latin typeface="Perpetua" panose="02020502060401020303" pitchFamily="18" charset="0"/>
            </a:endParaRPr>
          </a:p>
          <a:p>
            <a:pPr marL="0" indent="0" algn="just" fontAlgn="base">
              <a:buNone/>
            </a:pPr>
            <a:r>
              <a:rPr lang="en-US" sz="2600" dirty="0">
                <a:latin typeface="Perpetua" panose="02020502060401020303" pitchFamily="18" charset="0"/>
              </a:rPr>
              <a:t>The </a:t>
            </a:r>
            <a:r>
              <a:rPr lang="en-US" sz="2600" b="1" dirty="0">
                <a:latin typeface="Perpetua" panose="02020502060401020303" pitchFamily="18" charset="0"/>
              </a:rPr>
              <a:t>Flushable</a:t>
            </a:r>
            <a:r>
              <a:rPr lang="en-US" sz="2600" dirty="0">
                <a:latin typeface="Perpetua" panose="02020502060401020303" pitchFamily="18" charset="0"/>
              </a:rPr>
              <a:t> interface includes only one method – </a:t>
            </a:r>
            <a:r>
              <a:rPr lang="en-US" sz="2600" b="1" dirty="0">
                <a:latin typeface="Perpetua" panose="02020502060401020303" pitchFamily="18" charset="0"/>
              </a:rPr>
              <a:t>flush()</a:t>
            </a:r>
            <a:r>
              <a:rPr lang="en-US" sz="2600" dirty="0">
                <a:latin typeface="Perpetua" panose="02020502060401020303" pitchFamily="18" charset="0"/>
              </a:rPr>
              <a:t>. Many destination streams implement this interface and overrides the flush() method. When this method is called, the data held in the buffers is flushed out to the destination file to write.</a:t>
            </a:r>
          </a:p>
          <a:p>
            <a:pPr marL="0" indent="0" algn="just">
              <a:buNone/>
            </a:pPr>
            <a:endParaRPr lang="en-IN" sz="2400" dirty="0">
              <a:latin typeface="Perpetua" panose="02020502060401020303" pitchFamily="18" charset="0"/>
            </a:endParaRP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85</a:t>
            </a:fld>
            <a:endParaRPr lang="en-IN"/>
          </a:p>
        </p:txBody>
      </p:sp>
    </p:spTree>
    <p:extLst>
      <p:ext uri="{BB962C8B-B14F-4D97-AF65-F5344CB8AC3E}">
        <p14:creationId xmlns:p14="http://schemas.microsoft.com/office/powerpoint/2010/main" val="39810884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137160"/>
            <a:ext cx="11628120" cy="6462395"/>
          </a:xfrm>
        </p:spPr>
        <p:txBody>
          <a:bodyPr>
            <a:noAutofit/>
          </a:bodyPr>
          <a:lstStyle/>
          <a:p>
            <a:pPr marL="0" indent="0">
              <a:buNone/>
            </a:pPr>
            <a:r>
              <a:rPr lang="en-IN" sz="3600" b="1" dirty="0">
                <a:latin typeface="Perpetua" panose="02020502060401020303" pitchFamily="18" charset="0"/>
              </a:rPr>
              <a:t>The Stream Classes</a:t>
            </a:r>
          </a:p>
          <a:p>
            <a:pPr marL="0" indent="0" algn="just">
              <a:buNone/>
            </a:pPr>
            <a:r>
              <a:rPr lang="en-US" dirty="0">
                <a:latin typeface="Perpetua" panose="02020502060401020303" pitchFamily="18" charset="0"/>
              </a:rPr>
              <a:t>Java’s stream-based I/O is built upon four abstract classes: </a:t>
            </a:r>
            <a:r>
              <a:rPr lang="en-US" b="1" dirty="0" err="1">
                <a:latin typeface="Perpetua" panose="02020502060401020303" pitchFamily="18" charset="0"/>
              </a:rPr>
              <a:t>InputStream</a:t>
            </a:r>
            <a:r>
              <a:rPr lang="en-US" dirty="0">
                <a:latin typeface="Perpetua" panose="02020502060401020303" pitchFamily="18" charset="0"/>
              </a:rPr>
              <a:t>, </a:t>
            </a:r>
            <a:r>
              <a:rPr lang="en-US" b="1" dirty="0" err="1">
                <a:latin typeface="Perpetua" panose="02020502060401020303" pitchFamily="18" charset="0"/>
              </a:rPr>
              <a:t>OutputStream</a:t>
            </a:r>
            <a:r>
              <a:rPr lang="en-US" dirty="0">
                <a:latin typeface="Perpetua" panose="02020502060401020303" pitchFamily="18" charset="0"/>
              </a:rPr>
              <a:t>, </a:t>
            </a:r>
            <a:r>
              <a:rPr lang="en-IN" b="1" dirty="0">
                <a:latin typeface="Perpetua" panose="02020502060401020303" pitchFamily="18" charset="0"/>
              </a:rPr>
              <a:t>Reader</a:t>
            </a:r>
            <a:r>
              <a:rPr lang="en-IN" dirty="0">
                <a:latin typeface="Perpetua" panose="02020502060401020303" pitchFamily="18" charset="0"/>
              </a:rPr>
              <a:t>, and </a:t>
            </a:r>
            <a:r>
              <a:rPr lang="en-IN" b="1" dirty="0">
                <a:latin typeface="Perpetua" panose="02020502060401020303" pitchFamily="18" charset="0"/>
              </a:rPr>
              <a:t>Writer</a:t>
            </a:r>
            <a:r>
              <a:rPr lang="en-IN" dirty="0">
                <a:latin typeface="Perpetua" panose="02020502060401020303" pitchFamily="18" charset="0"/>
              </a:rPr>
              <a:t>.</a:t>
            </a:r>
          </a:p>
          <a:p>
            <a:pPr marL="0" indent="0" algn="just">
              <a:buNone/>
            </a:pPr>
            <a:r>
              <a:rPr lang="en-US" b="1" dirty="0" err="1">
                <a:latin typeface="Perpetua" panose="02020502060401020303" pitchFamily="18" charset="0"/>
              </a:rPr>
              <a:t>InputStream</a:t>
            </a:r>
            <a:r>
              <a:rPr lang="en-US" b="1" dirty="0">
                <a:latin typeface="Perpetua" panose="02020502060401020303" pitchFamily="18" charset="0"/>
              </a:rPr>
              <a:t> </a:t>
            </a:r>
            <a:r>
              <a:rPr lang="en-US" dirty="0">
                <a:latin typeface="Perpetua" panose="02020502060401020303" pitchFamily="18" charset="0"/>
              </a:rPr>
              <a:t>and </a:t>
            </a:r>
            <a:r>
              <a:rPr lang="en-US" b="1" dirty="0" err="1">
                <a:latin typeface="Perpetua" panose="02020502060401020303" pitchFamily="18" charset="0"/>
              </a:rPr>
              <a:t>OutputStream</a:t>
            </a:r>
            <a:r>
              <a:rPr lang="en-US" b="1" dirty="0">
                <a:latin typeface="Perpetua" panose="02020502060401020303" pitchFamily="18" charset="0"/>
              </a:rPr>
              <a:t> </a:t>
            </a:r>
            <a:r>
              <a:rPr lang="en-US" dirty="0">
                <a:latin typeface="Perpetua" panose="02020502060401020303" pitchFamily="18" charset="0"/>
              </a:rPr>
              <a:t>are designed for byte streams. </a:t>
            </a:r>
            <a:r>
              <a:rPr lang="en-US" b="1" dirty="0">
                <a:latin typeface="Perpetua" panose="02020502060401020303" pitchFamily="18" charset="0"/>
              </a:rPr>
              <a:t>Reader </a:t>
            </a:r>
            <a:r>
              <a:rPr lang="en-US" dirty="0">
                <a:latin typeface="Perpetua" panose="02020502060401020303" pitchFamily="18" charset="0"/>
              </a:rPr>
              <a:t>and </a:t>
            </a:r>
            <a:r>
              <a:rPr lang="en-US" b="1" dirty="0">
                <a:latin typeface="Perpetua" panose="02020502060401020303" pitchFamily="18" charset="0"/>
              </a:rPr>
              <a:t>Writer </a:t>
            </a:r>
            <a:r>
              <a:rPr lang="en-US" dirty="0">
                <a:latin typeface="Perpetua" panose="02020502060401020303" pitchFamily="18" charset="0"/>
              </a:rPr>
              <a:t>are designed for character streams. The byte stream classes and the character stream classes form separate hierarchies. In general, you should use the character stream classes when working with characters or strings, and use the byte stream classes when working with bytes or other binary objects.</a:t>
            </a: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86</a:t>
            </a:fld>
            <a:endParaRPr lang="en-IN"/>
          </a:p>
        </p:txBody>
      </p:sp>
    </p:spTree>
    <p:extLst>
      <p:ext uri="{BB962C8B-B14F-4D97-AF65-F5344CB8AC3E}">
        <p14:creationId xmlns:p14="http://schemas.microsoft.com/office/powerpoint/2010/main" val="4531426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137160"/>
            <a:ext cx="11628120" cy="6462395"/>
          </a:xfrm>
        </p:spPr>
        <p:txBody>
          <a:bodyPr>
            <a:noAutofit/>
          </a:bodyPr>
          <a:lstStyle/>
          <a:p>
            <a:pPr marL="0" indent="0" algn="just">
              <a:buNone/>
            </a:pPr>
            <a:r>
              <a:rPr lang="en-IN" b="1" dirty="0">
                <a:latin typeface="Perpetua" panose="02020502060401020303" pitchFamily="18" charset="0"/>
              </a:rPr>
              <a:t>The Byte Streams</a:t>
            </a:r>
          </a:p>
          <a:p>
            <a:pPr marL="0" indent="0" algn="just">
              <a:buNone/>
            </a:pPr>
            <a:r>
              <a:rPr lang="en-US" dirty="0">
                <a:latin typeface="Perpetua" panose="02020502060401020303" pitchFamily="18" charset="0"/>
              </a:rPr>
              <a:t>The byte stream classes provide a rich environment for handling byte-oriented I/O. A byte stream can be used with any type of object, including binary data. This versatility makes byte streams important to many types of programs.</a:t>
            </a:r>
          </a:p>
          <a:p>
            <a:pPr marL="0" indent="0" algn="just">
              <a:buNone/>
            </a:pPr>
            <a:r>
              <a:rPr lang="en-IN" b="1" u="sng" dirty="0" err="1">
                <a:latin typeface="Perpetua" panose="02020502060401020303" pitchFamily="18" charset="0"/>
              </a:rPr>
              <a:t>InputStream</a:t>
            </a:r>
            <a:endParaRPr lang="en-IN" b="1" u="sng" dirty="0">
              <a:latin typeface="Perpetua" panose="02020502060401020303" pitchFamily="18" charset="0"/>
            </a:endParaRPr>
          </a:p>
          <a:p>
            <a:pPr marL="0" indent="0" algn="just">
              <a:buNone/>
            </a:pPr>
            <a:r>
              <a:rPr lang="en-US" b="1" dirty="0" err="1">
                <a:latin typeface="Perpetua" panose="02020502060401020303" pitchFamily="18" charset="0"/>
              </a:rPr>
              <a:t>InputStream</a:t>
            </a:r>
            <a:r>
              <a:rPr lang="en-US" b="1" dirty="0">
                <a:latin typeface="Perpetua" panose="02020502060401020303" pitchFamily="18" charset="0"/>
              </a:rPr>
              <a:t> </a:t>
            </a:r>
            <a:r>
              <a:rPr lang="en-US" dirty="0">
                <a:latin typeface="Perpetua" panose="02020502060401020303" pitchFamily="18" charset="0"/>
              </a:rPr>
              <a:t>is an abstract class that defines Java’s model of streaming byte input. It implements the </a:t>
            </a:r>
            <a:r>
              <a:rPr lang="en-US" b="1" dirty="0">
                <a:latin typeface="Perpetua" panose="02020502060401020303" pitchFamily="18" charset="0"/>
              </a:rPr>
              <a:t>Closeable </a:t>
            </a:r>
            <a:r>
              <a:rPr lang="en-US" dirty="0">
                <a:latin typeface="Perpetua" panose="02020502060401020303" pitchFamily="18" charset="0"/>
              </a:rPr>
              <a:t>interface. Most of the methods in this class will throw an </a:t>
            </a:r>
            <a:r>
              <a:rPr lang="en-US" b="1" dirty="0" err="1">
                <a:latin typeface="Perpetua" panose="02020502060401020303" pitchFamily="18" charset="0"/>
              </a:rPr>
              <a:t>IOException</a:t>
            </a:r>
            <a:r>
              <a:rPr lang="en-US" b="1" dirty="0">
                <a:latin typeface="Perpetua" panose="02020502060401020303" pitchFamily="18" charset="0"/>
              </a:rPr>
              <a:t> </a:t>
            </a:r>
            <a:r>
              <a:rPr lang="en-US" dirty="0">
                <a:latin typeface="Perpetua" panose="02020502060401020303" pitchFamily="18" charset="0"/>
              </a:rPr>
              <a:t>on error </a:t>
            </a:r>
            <a:r>
              <a:rPr lang="en-IN" dirty="0">
                <a:latin typeface="Perpetua" panose="02020502060401020303" pitchFamily="18" charset="0"/>
              </a:rPr>
              <a:t>conditions.</a:t>
            </a:r>
          </a:p>
          <a:p>
            <a:pPr marL="0" indent="0" algn="just">
              <a:buNone/>
            </a:pPr>
            <a:endParaRPr lang="en-IN" b="1" u="sng" dirty="0">
              <a:latin typeface="Perpetua" panose="02020502060401020303" pitchFamily="18" charset="0"/>
            </a:endParaRPr>
          </a:p>
          <a:p>
            <a:pPr marL="0" indent="0" algn="just">
              <a:buNone/>
            </a:pPr>
            <a:r>
              <a:rPr lang="en-IN" b="1" u="sng" dirty="0" err="1">
                <a:latin typeface="Perpetua" panose="02020502060401020303" pitchFamily="18" charset="0"/>
              </a:rPr>
              <a:t>OutputStream</a:t>
            </a:r>
            <a:endParaRPr lang="en-IN" b="1" u="sng" dirty="0">
              <a:latin typeface="Perpetua" panose="02020502060401020303" pitchFamily="18" charset="0"/>
            </a:endParaRPr>
          </a:p>
          <a:p>
            <a:pPr marL="0" indent="0" algn="just">
              <a:buNone/>
            </a:pPr>
            <a:r>
              <a:rPr lang="en-US" b="1" dirty="0" err="1">
                <a:latin typeface="Perpetua" panose="02020502060401020303" pitchFamily="18" charset="0"/>
              </a:rPr>
              <a:t>OutputStream</a:t>
            </a:r>
            <a:r>
              <a:rPr lang="en-US" b="1" dirty="0">
                <a:latin typeface="Perpetua" panose="02020502060401020303" pitchFamily="18" charset="0"/>
              </a:rPr>
              <a:t> </a:t>
            </a:r>
            <a:r>
              <a:rPr lang="en-US" dirty="0">
                <a:latin typeface="Perpetua" panose="02020502060401020303" pitchFamily="18" charset="0"/>
              </a:rPr>
              <a:t>is an abstract class that defines streaming byte output. It implements the </a:t>
            </a:r>
            <a:r>
              <a:rPr lang="en-US" b="1" dirty="0">
                <a:latin typeface="Perpetua" panose="02020502060401020303" pitchFamily="18" charset="0"/>
              </a:rPr>
              <a:t>Closeable </a:t>
            </a:r>
            <a:r>
              <a:rPr lang="en-US" dirty="0">
                <a:latin typeface="Perpetua" panose="02020502060401020303" pitchFamily="18" charset="0"/>
              </a:rPr>
              <a:t>and </a:t>
            </a:r>
            <a:r>
              <a:rPr lang="en-US" b="1" dirty="0">
                <a:latin typeface="Perpetua" panose="02020502060401020303" pitchFamily="18" charset="0"/>
              </a:rPr>
              <a:t>Flushable </a:t>
            </a:r>
            <a:r>
              <a:rPr lang="en-US" dirty="0">
                <a:latin typeface="Perpetua" panose="02020502060401020303" pitchFamily="18" charset="0"/>
              </a:rPr>
              <a:t>interfaces. Most of the methods in this class return </a:t>
            </a:r>
            <a:r>
              <a:rPr lang="en-US" b="1" dirty="0">
                <a:latin typeface="Perpetua" panose="02020502060401020303" pitchFamily="18" charset="0"/>
              </a:rPr>
              <a:t>void </a:t>
            </a:r>
            <a:r>
              <a:rPr lang="en-US" dirty="0">
                <a:latin typeface="Perpetua" panose="02020502060401020303" pitchFamily="18" charset="0"/>
              </a:rPr>
              <a:t>and throw an </a:t>
            </a:r>
            <a:r>
              <a:rPr lang="en-US" b="1" dirty="0" err="1">
                <a:latin typeface="Perpetua" panose="02020502060401020303" pitchFamily="18" charset="0"/>
              </a:rPr>
              <a:t>IOException</a:t>
            </a:r>
            <a:r>
              <a:rPr lang="en-US" b="1" dirty="0">
                <a:latin typeface="Perpetua" panose="02020502060401020303" pitchFamily="18" charset="0"/>
              </a:rPr>
              <a:t> </a:t>
            </a:r>
            <a:r>
              <a:rPr lang="en-US" dirty="0">
                <a:latin typeface="Perpetua" panose="02020502060401020303" pitchFamily="18" charset="0"/>
              </a:rPr>
              <a:t>in the case of errors.</a:t>
            </a: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87</a:t>
            </a:fld>
            <a:endParaRPr lang="en-IN"/>
          </a:p>
        </p:txBody>
      </p:sp>
    </p:spTree>
    <p:extLst>
      <p:ext uri="{BB962C8B-B14F-4D97-AF65-F5344CB8AC3E}">
        <p14:creationId xmlns:p14="http://schemas.microsoft.com/office/powerpoint/2010/main" val="11845272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137160"/>
            <a:ext cx="11628120" cy="6462395"/>
          </a:xfrm>
        </p:spPr>
        <p:txBody>
          <a:bodyPr>
            <a:noAutofit/>
          </a:bodyPr>
          <a:lstStyle/>
          <a:p>
            <a:pPr marL="0" indent="0" algn="just">
              <a:buNone/>
            </a:pPr>
            <a:r>
              <a:rPr lang="en-IN" b="1" dirty="0" err="1">
                <a:latin typeface="Perpetua" panose="02020502060401020303" pitchFamily="18" charset="0"/>
              </a:rPr>
              <a:t>FileInputStream</a:t>
            </a:r>
            <a:endParaRPr lang="en-IN" b="1" dirty="0">
              <a:latin typeface="Perpetua" panose="02020502060401020303" pitchFamily="18" charset="0"/>
            </a:endParaRPr>
          </a:p>
          <a:p>
            <a:pPr marL="0" indent="0" algn="just">
              <a:buNone/>
            </a:pPr>
            <a:r>
              <a:rPr lang="en-US" dirty="0">
                <a:latin typeface="Perpetua" panose="02020502060401020303" pitchFamily="18" charset="0"/>
              </a:rPr>
              <a:t>The </a:t>
            </a:r>
            <a:r>
              <a:rPr lang="en-US" b="1" dirty="0" err="1">
                <a:latin typeface="Perpetua" panose="02020502060401020303" pitchFamily="18" charset="0"/>
              </a:rPr>
              <a:t>FileInputStream</a:t>
            </a:r>
            <a:r>
              <a:rPr lang="en-US" b="1" dirty="0">
                <a:latin typeface="Perpetua" panose="02020502060401020303" pitchFamily="18" charset="0"/>
              </a:rPr>
              <a:t> </a:t>
            </a:r>
            <a:r>
              <a:rPr lang="en-US" dirty="0">
                <a:latin typeface="Perpetua" panose="02020502060401020303" pitchFamily="18" charset="0"/>
              </a:rPr>
              <a:t>class creates an </a:t>
            </a:r>
            <a:r>
              <a:rPr lang="en-US" b="1" dirty="0" err="1">
                <a:latin typeface="Perpetua" panose="02020502060401020303" pitchFamily="18" charset="0"/>
              </a:rPr>
              <a:t>InputStream</a:t>
            </a:r>
            <a:r>
              <a:rPr lang="en-US" b="1" dirty="0">
                <a:latin typeface="Perpetua" panose="02020502060401020303" pitchFamily="18" charset="0"/>
              </a:rPr>
              <a:t> </a:t>
            </a:r>
            <a:r>
              <a:rPr lang="en-US" dirty="0">
                <a:latin typeface="Perpetua" panose="02020502060401020303" pitchFamily="18" charset="0"/>
              </a:rPr>
              <a:t>that you can use to read bytes from a file.</a:t>
            </a:r>
          </a:p>
          <a:p>
            <a:pPr marL="0" indent="0" algn="just">
              <a:buNone/>
            </a:pPr>
            <a:r>
              <a:rPr lang="en-US" dirty="0" err="1">
                <a:latin typeface="Perpetua" panose="02020502060401020303" pitchFamily="18" charset="0"/>
              </a:rPr>
              <a:t>FileInputStream</a:t>
            </a:r>
            <a:r>
              <a:rPr lang="en-US" dirty="0">
                <a:latin typeface="Perpetua" panose="02020502060401020303" pitchFamily="18" charset="0"/>
              </a:rPr>
              <a:t> is meant for reading streams of raw bytes such as image data. For reading streams of characters, consider using </a:t>
            </a:r>
            <a:r>
              <a:rPr lang="en-US" dirty="0" err="1">
                <a:latin typeface="Perpetua" panose="02020502060401020303" pitchFamily="18" charset="0"/>
              </a:rPr>
              <a:t>FileReader</a:t>
            </a:r>
            <a:r>
              <a:rPr lang="en-US" dirty="0">
                <a:latin typeface="Perpetua" panose="02020502060401020303" pitchFamily="18" charset="0"/>
              </a:rPr>
              <a:t>.</a:t>
            </a:r>
          </a:p>
          <a:p>
            <a:pPr marL="0" indent="0" algn="just">
              <a:buNone/>
            </a:pPr>
            <a:r>
              <a:rPr lang="en-US" dirty="0">
                <a:latin typeface="Perpetua" panose="02020502060401020303" pitchFamily="18" charset="0"/>
              </a:rPr>
              <a:t>Its two most common constructors are shown here:</a:t>
            </a:r>
          </a:p>
          <a:p>
            <a:pPr marL="0" indent="0" algn="just">
              <a:buNone/>
            </a:pPr>
            <a:r>
              <a:rPr lang="en-IN" dirty="0" err="1">
                <a:latin typeface="Perpetua" panose="02020502060401020303" pitchFamily="18" charset="0"/>
              </a:rPr>
              <a:t>FileInputStream</a:t>
            </a:r>
            <a:r>
              <a:rPr lang="en-IN" dirty="0">
                <a:latin typeface="Perpetua" panose="02020502060401020303" pitchFamily="18" charset="0"/>
              </a:rPr>
              <a:t>(String </a:t>
            </a:r>
            <a:r>
              <a:rPr lang="en-IN" i="1" dirty="0" err="1">
                <a:latin typeface="Perpetua" panose="02020502060401020303" pitchFamily="18" charset="0"/>
              </a:rPr>
              <a:t>filepath</a:t>
            </a:r>
            <a:r>
              <a:rPr lang="en-IN" dirty="0">
                <a:latin typeface="Perpetua" panose="02020502060401020303" pitchFamily="18" charset="0"/>
              </a:rPr>
              <a:t>)</a:t>
            </a:r>
          </a:p>
          <a:p>
            <a:pPr marL="0" indent="0" algn="just">
              <a:buNone/>
            </a:pPr>
            <a:r>
              <a:rPr lang="en-IN" dirty="0" err="1">
                <a:latin typeface="Perpetua" panose="02020502060401020303" pitchFamily="18" charset="0"/>
              </a:rPr>
              <a:t>FileInputStream</a:t>
            </a:r>
            <a:r>
              <a:rPr lang="en-IN" dirty="0">
                <a:latin typeface="Perpetua" panose="02020502060401020303" pitchFamily="18" charset="0"/>
              </a:rPr>
              <a:t>(File </a:t>
            </a:r>
            <a:r>
              <a:rPr lang="en-IN" i="1" dirty="0" err="1">
                <a:latin typeface="Perpetua" panose="02020502060401020303" pitchFamily="18" charset="0"/>
              </a:rPr>
              <a:t>fileObj</a:t>
            </a:r>
            <a:r>
              <a:rPr lang="en-IN" dirty="0">
                <a:latin typeface="Perpetua" panose="02020502060401020303" pitchFamily="18" charset="0"/>
              </a:rPr>
              <a:t>)</a:t>
            </a:r>
          </a:p>
          <a:p>
            <a:pPr marL="0" indent="0" algn="just">
              <a:buNone/>
            </a:pPr>
            <a:r>
              <a:rPr lang="en-US" dirty="0">
                <a:latin typeface="Perpetua" panose="02020502060401020303" pitchFamily="18" charset="0"/>
              </a:rPr>
              <a:t>Either can throw a </a:t>
            </a:r>
            <a:r>
              <a:rPr lang="en-US" b="1" dirty="0" err="1">
                <a:latin typeface="Perpetua" panose="02020502060401020303" pitchFamily="18" charset="0"/>
              </a:rPr>
              <a:t>FileNotFoundException</a:t>
            </a:r>
            <a:r>
              <a:rPr lang="en-US" dirty="0">
                <a:latin typeface="Perpetua" panose="02020502060401020303" pitchFamily="18" charset="0"/>
              </a:rPr>
              <a:t>. Here, </a:t>
            </a:r>
            <a:r>
              <a:rPr lang="en-US" i="1" dirty="0" err="1">
                <a:latin typeface="Perpetua" panose="02020502060401020303" pitchFamily="18" charset="0"/>
              </a:rPr>
              <a:t>filepath</a:t>
            </a:r>
            <a:r>
              <a:rPr lang="en-US" i="1" dirty="0">
                <a:latin typeface="Perpetua" panose="02020502060401020303" pitchFamily="18" charset="0"/>
              </a:rPr>
              <a:t> </a:t>
            </a:r>
            <a:r>
              <a:rPr lang="en-US" dirty="0">
                <a:latin typeface="Perpetua" panose="02020502060401020303" pitchFamily="18" charset="0"/>
              </a:rPr>
              <a:t>is the full path name of a file, and </a:t>
            </a:r>
            <a:r>
              <a:rPr lang="en-US" i="1" dirty="0" err="1">
                <a:latin typeface="Perpetua" panose="02020502060401020303" pitchFamily="18" charset="0"/>
              </a:rPr>
              <a:t>fileObj</a:t>
            </a:r>
            <a:r>
              <a:rPr lang="en-US" i="1" dirty="0">
                <a:latin typeface="Perpetua" panose="02020502060401020303" pitchFamily="18" charset="0"/>
              </a:rPr>
              <a:t> </a:t>
            </a:r>
            <a:r>
              <a:rPr lang="en-US" dirty="0">
                <a:latin typeface="Perpetua" panose="02020502060401020303" pitchFamily="18" charset="0"/>
              </a:rPr>
              <a:t>is a </a:t>
            </a:r>
            <a:r>
              <a:rPr lang="en-US" b="1" dirty="0">
                <a:latin typeface="Perpetua" panose="02020502060401020303" pitchFamily="18" charset="0"/>
              </a:rPr>
              <a:t>File </a:t>
            </a:r>
            <a:r>
              <a:rPr lang="en-US" dirty="0">
                <a:latin typeface="Perpetua" panose="02020502060401020303" pitchFamily="18" charset="0"/>
              </a:rPr>
              <a:t>object that describes the file.</a:t>
            </a:r>
          </a:p>
          <a:p>
            <a:pPr marL="0" indent="0" algn="just">
              <a:buNone/>
            </a:pPr>
            <a:endParaRPr lang="en-US" dirty="0">
              <a:latin typeface="Perpetua" panose="02020502060401020303" pitchFamily="18" charset="0"/>
            </a:endParaRPr>
          </a:p>
          <a:p>
            <a:pPr marL="0" indent="0" algn="just">
              <a:buNone/>
            </a:pPr>
            <a:endParaRPr lang="en-IN" dirty="0">
              <a:latin typeface="Perpetua" panose="02020502060401020303" pitchFamily="18" charset="0"/>
            </a:endParaRP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88</a:t>
            </a:fld>
            <a:endParaRPr lang="en-IN"/>
          </a:p>
        </p:txBody>
      </p:sp>
    </p:spTree>
    <p:extLst>
      <p:ext uri="{BB962C8B-B14F-4D97-AF65-F5344CB8AC3E}">
        <p14:creationId xmlns:p14="http://schemas.microsoft.com/office/powerpoint/2010/main" val="28441857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137160"/>
            <a:ext cx="11628120" cy="6462395"/>
          </a:xfrm>
        </p:spPr>
        <p:txBody>
          <a:bodyPr>
            <a:noAutofit/>
          </a:bodyPr>
          <a:lstStyle/>
          <a:p>
            <a:pPr marL="0" indent="0" algn="just">
              <a:buNone/>
            </a:pPr>
            <a:r>
              <a:rPr lang="en-US" sz="2600" b="1" dirty="0">
                <a:latin typeface="Perpetua" panose="02020502060401020303" pitchFamily="18" charset="0"/>
              </a:rPr>
              <a:t>int read() : </a:t>
            </a:r>
            <a:r>
              <a:rPr lang="en-US" sz="2600" dirty="0">
                <a:latin typeface="Perpetua" panose="02020502060401020303" pitchFamily="18" charset="0"/>
              </a:rPr>
              <a:t>Reads a byte of data from this input stream.</a:t>
            </a:r>
          </a:p>
          <a:p>
            <a:pPr marL="0" indent="0" algn="just">
              <a:buNone/>
            </a:pPr>
            <a:r>
              <a:rPr lang="en-US" sz="2600" b="1" dirty="0">
                <a:latin typeface="Perpetua" panose="02020502060401020303" pitchFamily="18" charset="0"/>
              </a:rPr>
              <a:t>int read(byte[] b) :</a:t>
            </a:r>
            <a:r>
              <a:rPr lang="en-US" sz="2600" dirty="0">
                <a:latin typeface="Perpetua" panose="02020502060401020303" pitchFamily="18" charset="0"/>
              </a:rPr>
              <a:t>Reads up to </a:t>
            </a:r>
            <a:r>
              <a:rPr lang="en-US" sz="2600" dirty="0" err="1">
                <a:latin typeface="Perpetua" panose="02020502060401020303" pitchFamily="18" charset="0"/>
              </a:rPr>
              <a:t>b.length</a:t>
            </a:r>
            <a:r>
              <a:rPr lang="en-US" sz="2600" dirty="0">
                <a:latin typeface="Perpetua" panose="02020502060401020303" pitchFamily="18" charset="0"/>
              </a:rPr>
              <a:t> bytes of data from this input stream into an array of bytes.</a:t>
            </a:r>
          </a:p>
          <a:p>
            <a:pPr marL="0" indent="0" algn="just">
              <a:buNone/>
            </a:pPr>
            <a:r>
              <a:rPr lang="en-US" sz="2600" b="1" dirty="0">
                <a:latin typeface="Perpetua" panose="02020502060401020303" pitchFamily="18" charset="0"/>
              </a:rPr>
              <a:t>int read(byte[] b, int off, int </a:t>
            </a:r>
            <a:r>
              <a:rPr lang="en-US" sz="2600" b="1" dirty="0" err="1">
                <a:latin typeface="Perpetua" panose="02020502060401020303" pitchFamily="18" charset="0"/>
              </a:rPr>
              <a:t>len</a:t>
            </a:r>
            <a:r>
              <a:rPr lang="en-US" sz="2600" b="1" dirty="0">
                <a:latin typeface="Perpetua" panose="02020502060401020303" pitchFamily="18" charset="0"/>
              </a:rPr>
              <a:t>) : </a:t>
            </a:r>
            <a:r>
              <a:rPr lang="en-US" sz="2600" dirty="0">
                <a:latin typeface="Perpetua" panose="02020502060401020303" pitchFamily="18" charset="0"/>
              </a:rPr>
              <a:t>Reads up to </a:t>
            </a:r>
            <a:r>
              <a:rPr lang="en-US" sz="2600" dirty="0" err="1">
                <a:latin typeface="Perpetua" panose="02020502060401020303" pitchFamily="18" charset="0"/>
              </a:rPr>
              <a:t>len</a:t>
            </a:r>
            <a:r>
              <a:rPr lang="en-US" sz="2600" dirty="0">
                <a:latin typeface="Perpetua" panose="02020502060401020303" pitchFamily="18" charset="0"/>
              </a:rPr>
              <a:t> bytes of data from this input stream into an array of bytes.</a:t>
            </a:r>
          </a:p>
          <a:p>
            <a:pPr marL="0" indent="0" algn="just">
              <a:buNone/>
            </a:pPr>
            <a:r>
              <a:rPr lang="en-US" sz="2600" b="1" dirty="0">
                <a:latin typeface="Perpetua" panose="02020502060401020303" pitchFamily="18" charset="0"/>
              </a:rPr>
              <a:t>long skip(long n) :</a:t>
            </a:r>
            <a:r>
              <a:rPr lang="en-US" sz="2600" dirty="0">
                <a:latin typeface="Perpetua" panose="02020502060401020303" pitchFamily="18" charset="0"/>
              </a:rPr>
              <a:t> Skips over and discards n bytes of data from the input stream.</a:t>
            </a:r>
          </a:p>
          <a:p>
            <a:pPr marL="0" indent="0" algn="just">
              <a:buNone/>
            </a:pPr>
            <a:r>
              <a:rPr lang="en-US" sz="2600" b="1" dirty="0">
                <a:latin typeface="Perpetua" panose="02020502060401020303" pitchFamily="18" charset="0"/>
              </a:rPr>
              <a:t>int available() : </a:t>
            </a:r>
            <a:r>
              <a:rPr lang="en-US" sz="2600" dirty="0">
                <a:latin typeface="Perpetua" panose="02020502060401020303" pitchFamily="18" charset="0"/>
              </a:rPr>
              <a:t>Returns an estimate of the number of remaining bytes that can be read (or skipped over) from this input stream .</a:t>
            </a:r>
          </a:p>
          <a:p>
            <a:pPr marL="0" indent="0" algn="just">
              <a:buNone/>
            </a:pPr>
            <a:r>
              <a:rPr lang="en-US" sz="2600" b="1" dirty="0">
                <a:latin typeface="Perpetua" panose="02020502060401020303" pitchFamily="18" charset="0"/>
              </a:rPr>
              <a:t>void close() : </a:t>
            </a:r>
            <a:r>
              <a:rPr lang="en-US" sz="2600" dirty="0">
                <a:latin typeface="Perpetua" panose="02020502060401020303" pitchFamily="18" charset="0"/>
              </a:rPr>
              <a:t>Closes this file input stream and releases any system resources associated with the stream.</a:t>
            </a:r>
          </a:p>
          <a:p>
            <a:pPr marL="0" indent="0" algn="just">
              <a:buNone/>
            </a:pPr>
            <a:r>
              <a:rPr lang="en-US" sz="2600" b="1" dirty="0" err="1">
                <a:latin typeface="Perpetua" panose="02020502060401020303" pitchFamily="18" charset="0"/>
              </a:rPr>
              <a:t>FileDescriptor</a:t>
            </a:r>
            <a:r>
              <a:rPr lang="en-US" sz="2600" b="1" dirty="0">
                <a:latin typeface="Perpetua" panose="02020502060401020303" pitchFamily="18" charset="0"/>
              </a:rPr>
              <a:t> </a:t>
            </a:r>
            <a:r>
              <a:rPr lang="en-US" sz="2600" b="1" dirty="0" err="1">
                <a:latin typeface="Perpetua" panose="02020502060401020303" pitchFamily="18" charset="0"/>
              </a:rPr>
              <a:t>getFD</a:t>
            </a:r>
            <a:r>
              <a:rPr lang="en-US" sz="2600" b="1" dirty="0">
                <a:latin typeface="Perpetua" panose="02020502060401020303" pitchFamily="18" charset="0"/>
              </a:rPr>
              <a:t>() :</a:t>
            </a:r>
            <a:r>
              <a:rPr lang="en-US" sz="2600" dirty="0">
                <a:latin typeface="Perpetua" panose="02020502060401020303" pitchFamily="18" charset="0"/>
              </a:rPr>
              <a:t>Returns the </a:t>
            </a:r>
            <a:r>
              <a:rPr lang="en-US" sz="2600" dirty="0" err="1">
                <a:latin typeface="Perpetua" panose="02020502060401020303" pitchFamily="18" charset="0"/>
              </a:rPr>
              <a:t>FileDescriptor</a:t>
            </a:r>
            <a:r>
              <a:rPr lang="en-US" sz="2600" dirty="0">
                <a:latin typeface="Perpetua" panose="02020502060401020303" pitchFamily="18" charset="0"/>
              </a:rPr>
              <a:t> object that represents the connection to the actual file in the file system being used by this </a:t>
            </a:r>
            <a:r>
              <a:rPr lang="en-US" sz="2600" dirty="0" err="1">
                <a:latin typeface="Perpetua" panose="02020502060401020303" pitchFamily="18" charset="0"/>
              </a:rPr>
              <a:t>FileInputStream</a:t>
            </a:r>
            <a:r>
              <a:rPr lang="en-US" sz="2600" dirty="0">
                <a:latin typeface="Perpetua" panose="02020502060401020303" pitchFamily="18" charset="0"/>
              </a:rPr>
              <a:t>.</a:t>
            </a:r>
          </a:p>
          <a:p>
            <a:pPr marL="0" indent="0" algn="just">
              <a:buNone/>
            </a:pPr>
            <a:r>
              <a:rPr lang="en-US" sz="2600" b="1" dirty="0" err="1">
                <a:latin typeface="Perpetua" panose="02020502060401020303" pitchFamily="18" charset="0"/>
              </a:rPr>
              <a:t>FileChannel</a:t>
            </a:r>
            <a:r>
              <a:rPr lang="en-US" sz="2600" b="1" dirty="0">
                <a:latin typeface="Perpetua" panose="02020502060401020303" pitchFamily="18" charset="0"/>
              </a:rPr>
              <a:t> </a:t>
            </a:r>
            <a:r>
              <a:rPr lang="en-US" sz="2600" b="1" dirty="0" err="1">
                <a:latin typeface="Perpetua" panose="02020502060401020303" pitchFamily="18" charset="0"/>
              </a:rPr>
              <a:t>getChannel</a:t>
            </a:r>
            <a:r>
              <a:rPr lang="en-US" sz="2600" b="1" dirty="0">
                <a:latin typeface="Perpetua" panose="02020502060401020303" pitchFamily="18" charset="0"/>
              </a:rPr>
              <a:t>() :</a:t>
            </a:r>
            <a:r>
              <a:rPr lang="en-US" sz="2600" dirty="0">
                <a:latin typeface="Perpetua" panose="02020502060401020303" pitchFamily="18" charset="0"/>
              </a:rPr>
              <a:t>Returns the unique </a:t>
            </a:r>
            <a:r>
              <a:rPr lang="en-US" sz="2600" dirty="0" err="1">
                <a:latin typeface="Perpetua" panose="02020502060401020303" pitchFamily="18" charset="0"/>
              </a:rPr>
              <a:t>FileChannel</a:t>
            </a:r>
            <a:r>
              <a:rPr lang="en-US" sz="2600" dirty="0">
                <a:latin typeface="Perpetua" panose="02020502060401020303" pitchFamily="18" charset="0"/>
              </a:rPr>
              <a:t> object associated with this file input stream.</a:t>
            </a:r>
          </a:p>
          <a:p>
            <a:pPr marL="0" indent="0" algn="just">
              <a:buNone/>
            </a:pPr>
            <a:endParaRPr lang="en-IN" sz="2600" dirty="0">
              <a:latin typeface="Perpetua" panose="02020502060401020303" pitchFamily="18" charset="0"/>
            </a:endParaRP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89</a:t>
            </a:fld>
            <a:endParaRPr lang="en-IN"/>
          </a:p>
        </p:txBody>
      </p:sp>
    </p:spTree>
    <p:extLst>
      <p:ext uri="{BB962C8B-B14F-4D97-AF65-F5344CB8AC3E}">
        <p14:creationId xmlns:p14="http://schemas.microsoft.com/office/powerpoint/2010/main" val="670000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10197A-6F7A-429E-A0D3-D447360023F9}"/>
              </a:ext>
            </a:extLst>
          </p:cNvPr>
          <p:cNvSpPr>
            <a:spLocks noGrp="1"/>
          </p:cNvSpPr>
          <p:nvPr>
            <p:ph idx="1"/>
          </p:nvPr>
        </p:nvSpPr>
        <p:spPr>
          <a:xfrm>
            <a:off x="228600" y="136525"/>
            <a:ext cx="11704320" cy="6584950"/>
          </a:xfrm>
        </p:spPr>
        <p:txBody>
          <a:bodyPr>
            <a:noAutofit/>
          </a:bodyPr>
          <a:lstStyle/>
          <a:p>
            <a:pPr marL="0" indent="0" algn="just">
              <a:buNone/>
            </a:pPr>
            <a:r>
              <a:rPr lang="en-US" dirty="0"/>
              <a:t>The </a:t>
            </a:r>
            <a:r>
              <a:rPr lang="en-US" b="1" dirty="0"/>
              <a:t>Thread </a:t>
            </a:r>
            <a:r>
              <a:rPr lang="en-US" dirty="0"/>
              <a:t>class defines several methods that help manage threads:</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latin typeface="Perpetua" panose="02020502060401020303" pitchFamily="18" charset="0"/>
            </a:endParaRPr>
          </a:p>
        </p:txBody>
      </p:sp>
      <p:sp>
        <p:nvSpPr>
          <p:cNvPr id="4" name="Footer Placeholder 3">
            <a:extLst>
              <a:ext uri="{FF2B5EF4-FFF2-40B4-BE49-F238E27FC236}">
                <a16:creationId xmlns:a16="http://schemas.microsoft.com/office/drawing/2014/main" id="{E3B36E5A-FE12-40B4-91EC-F3098735AEDC}"/>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EA9AAF9E-238C-4B83-9572-37AD3C3EAC7F}"/>
              </a:ext>
            </a:extLst>
          </p:cNvPr>
          <p:cNvSpPr>
            <a:spLocks noGrp="1"/>
          </p:cNvSpPr>
          <p:nvPr>
            <p:ph type="sldNum" sz="quarter" idx="12"/>
          </p:nvPr>
        </p:nvSpPr>
        <p:spPr/>
        <p:txBody>
          <a:bodyPr/>
          <a:lstStyle/>
          <a:p>
            <a:fld id="{793898A2-4984-4649-A1D3-AF5BF365A1CE}" type="slidenum">
              <a:rPr lang="en-IN" smtClean="0"/>
              <a:t>9</a:t>
            </a:fld>
            <a:endParaRPr lang="en-IN"/>
          </a:p>
        </p:txBody>
      </p:sp>
      <p:pic>
        <p:nvPicPr>
          <p:cNvPr id="2" name="Picture 1">
            <a:extLst>
              <a:ext uri="{FF2B5EF4-FFF2-40B4-BE49-F238E27FC236}">
                <a16:creationId xmlns:a16="http://schemas.microsoft.com/office/drawing/2014/main" id="{447161D3-2366-4D7A-9B36-6A75BC5E20B4}"/>
              </a:ext>
            </a:extLst>
          </p:cNvPr>
          <p:cNvPicPr>
            <a:picLocks noChangeAspect="1"/>
          </p:cNvPicPr>
          <p:nvPr/>
        </p:nvPicPr>
        <p:blipFill>
          <a:blip r:embed="rId2"/>
          <a:stretch>
            <a:fillRect/>
          </a:stretch>
        </p:blipFill>
        <p:spPr>
          <a:xfrm>
            <a:off x="423862" y="824865"/>
            <a:ext cx="6342698" cy="3448748"/>
          </a:xfrm>
          <a:prstGeom prst="rect">
            <a:avLst/>
          </a:prstGeom>
        </p:spPr>
      </p:pic>
    </p:spTree>
    <p:extLst>
      <p:ext uri="{BB962C8B-B14F-4D97-AF65-F5344CB8AC3E}">
        <p14:creationId xmlns:p14="http://schemas.microsoft.com/office/powerpoint/2010/main" val="15835989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45720"/>
            <a:ext cx="11628120" cy="6462395"/>
          </a:xfrm>
        </p:spPr>
        <p:txBody>
          <a:bodyPr>
            <a:noAutofit/>
          </a:bodyPr>
          <a:lstStyle/>
          <a:p>
            <a:pPr marL="0" indent="0" algn="just">
              <a:spcBef>
                <a:spcPts val="0"/>
              </a:spcBef>
              <a:buNone/>
            </a:pPr>
            <a:r>
              <a:rPr lang="en-US" sz="2500" dirty="0">
                <a:latin typeface="Perpetua" panose="02020502060401020303" pitchFamily="18" charset="0"/>
              </a:rPr>
              <a:t>import java.io.*; </a:t>
            </a:r>
          </a:p>
          <a:p>
            <a:pPr marL="0" indent="0" algn="just">
              <a:spcBef>
                <a:spcPts val="0"/>
              </a:spcBef>
              <a:buNone/>
            </a:pPr>
            <a:r>
              <a:rPr lang="en-US" sz="2500" dirty="0">
                <a:latin typeface="Perpetua" panose="02020502060401020303" pitchFamily="18" charset="0"/>
              </a:rPr>
              <a:t>class </a:t>
            </a:r>
            <a:r>
              <a:rPr lang="en-US" sz="2500" dirty="0" err="1">
                <a:latin typeface="Perpetua" panose="02020502060401020303" pitchFamily="18" charset="0"/>
              </a:rPr>
              <a:t>ReadFile</a:t>
            </a:r>
            <a:r>
              <a:rPr lang="en-US" sz="2500" dirty="0">
                <a:latin typeface="Perpetua" panose="02020502060401020303" pitchFamily="18" charset="0"/>
              </a:rPr>
              <a:t> </a:t>
            </a:r>
          </a:p>
          <a:p>
            <a:pPr marL="0" indent="0" algn="just">
              <a:spcBef>
                <a:spcPts val="0"/>
              </a:spcBef>
              <a:buNone/>
            </a:pPr>
            <a:r>
              <a:rPr lang="en-US" sz="2500" dirty="0">
                <a:latin typeface="Perpetua" panose="02020502060401020303" pitchFamily="18" charset="0"/>
              </a:rPr>
              <a:t>{ </a:t>
            </a:r>
          </a:p>
          <a:p>
            <a:pPr marL="0" indent="0" algn="just">
              <a:spcBef>
                <a:spcPts val="0"/>
              </a:spcBef>
              <a:buNone/>
            </a:pPr>
            <a:r>
              <a:rPr lang="en-US" sz="2500" dirty="0">
                <a:latin typeface="Perpetua" panose="02020502060401020303" pitchFamily="18" charset="0"/>
              </a:rPr>
              <a:t>    public static void main(String </a:t>
            </a:r>
            <a:r>
              <a:rPr lang="en-US" sz="2500" dirty="0" err="1">
                <a:latin typeface="Perpetua" panose="02020502060401020303" pitchFamily="18" charset="0"/>
              </a:rPr>
              <a:t>args</a:t>
            </a:r>
            <a:r>
              <a:rPr lang="en-US" sz="2500" dirty="0">
                <a:latin typeface="Perpetua" panose="02020502060401020303" pitchFamily="18" charset="0"/>
              </a:rPr>
              <a:t>[]) throws </a:t>
            </a:r>
            <a:r>
              <a:rPr lang="en-US" sz="2500" dirty="0" err="1">
                <a:latin typeface="Perpetua" panose="02020502060401020303" pitchFamily="18" charset="0"/>
              </a:rPr>
              <a:t>IOException</a:t>
            </a:r>
            <a:r>
              <a:rPr lang="en-US" sz="2500" dirty="0">
                <a:latin typeface="Perpetua" panose="02020502060401020303" pitchFamily="18" charset="0"/>
              </a:rPr>
              <a:t> </a:t>
            </a:r>
          </a:p>
          <a:p>
            <a:pPr marL="0" indent="0" algn="just">
              <a:spcBef>
                <a:spcPts val="0"/>
              </a:spcBef>
              <a:buNone/>
            </a:pPr>
            <a:r>
              <a:rPr lang="en-US" sz="2500" dirty="0">
                <a:latin typeface="Perpetua" panose="02020502060401020303" pitchFamily="18" charset="0"/>
              </a:rPr>
              <a:t>    { </a:t>
            </a:r>
          </a:p>
          <a:p>
            <a:pPr marL="0" indent="0" algn="just">
              <a:spcBef>
                <a:spcPts val="0"/>
              </a:spcBef>
              <a:buNone/>
            </a:pPr>
            <a:r>
              <a:rPr lang="en-US" sz="2500" dirty="0">
                <a:latin typeface="Perpetua" panose="02020502060401020303" pitchFamily="18" charset="0"/>
              </a:rPr>
              <a:t>  	</a:t>
            </a:r>
            <a:r>
              <a:rPr lang="en-US" sz="2500" dirty="0" err="1">
                <a:latin typeface="Perpetua" panose="02020502060401020303" pitchFamily="18" charset="0"/>
              </a:rPr>
              <a:t>FileInputStream</a:t>
            </a:r>
            <a:r>
              <a:rPr lang="en-US" sz="2500" dirty="0">
                <a:latin typeface="Perpetua" panose="02020502060401020303" pitchFamily="18" charset="0"/>
              </a:rPr>
              <a:t> fin= new </a:t>
            </a:r>
            <a:r>
              <a:rPr lang="en-US" sz="2500" dirty="0" err="1">
                <a:latin typeface="Perpetua" panose="02020502060401020303" pitchFamily="18" charset="0"/>
              </a:rPr>
              <a:t>FileInputStream</a:t>
            </a:r>
            <a:r>
              <a:rPr lang="en-US" sz="2500" dirty="0">
                <a:latin typeface="Perpetua" panose="02020502060401020303" pitchFamily="18" charset="0"/>
              </a:rPr>
              <a:t>("file1.txt"); </a:t>
            </a:r>
          </a:p>
          <a:p>
            <a:pPr marL="0" indent="0" algn="just">
              <a:spcBef>
                <a:spcPts val="0"/>
              </a:spcBef>
              <a:buNone/>
            </a:pPr>
            <a:r>
              <a:rPr lang="en-US" sz="2500" dirty="0">
                <a:latin typeface="Perpetua" panose="02020502060401020303" pitchFamily="18" charset="0"/>
              </a:rPr>
              <a:t>	</a:t>
            </a:r>
            <a:r>
              <a:rPr lang="en-US" sz="2500" dirty="0" err="1">
                <a:latin typeface="Perpetua" panose="02020502060401020303" pitchFamily="18" charset="0"/>
              </a:rPr>
              <a:t>System.out.println</a:t>
            </a:r>
            <a:r>
              <a:rPr lang="en-US" sz="2500" dirty="0">
                <a:latin typeface="Perpetua" panose="02020502060401020303" pitchFamily="18" charset="0"/>
              </a:rPr>
              <a:t>(</a:t>
            </a:r>
            <a:r>
              <a:rPr lang="en-US" sz="2500" dirty="0" err="1">
                <a:latin typeface="Perpetua" panose="02020502060401020303" pitchFamily="18" charset="0"/>
              </a:rPr>
              <a:t>fin.getChannel</a:t>
            </a:r>
            <a:r>
              <a:rPr lang="en-US" sz="2500" dirty="0">
                <a:latin typeface="Perpetua" panose="02020502060401020303" pitchFamily="18" charset="0"/>
              </a:rPr>
              <a:t>()); </a:t>
            </a:r>
          </a:p>
          <a:p>
            <a:pPr marL="0" indent="0" algn="just">
              <a:spcBef>
                <a:spcPts val="0"/>
              </a:spcBef>
              <a:buNone/>
            </a:pPr>
            <a:r>
              <a:rPr lang="en-US" sz="2500" dirty="0">
                <a:latin typeface="Perpetua" panose="02020502060401020303" pitchFamily="18" charset="0"/>
              </a:rPr>
              <a:t>	</a:t>
            </a:r>
            <a:r>
              <a:rPr lang="en-US" sz="2500" dirty="0" err="1">
                <a:latin typeface="Perpetua" panose="02020502060401020303" pitchFamily="18" charset="0"/>
              </a:rPr>
              <a:t>System.out.println</a:t>
            </a:r>
            <a:r>
              <a:rPr lang="en-US" sz="2500" dirty="0">
                <a:latin typeface="Perpetua" panose="02020502060401020303" pitchFamily="18" charset="0"/>
              </a:rPr>
              <a:t>(</a:t>
            </a:r>
            <a:r>
              <a:rPr lang="en-US" sz="2500" dirty="0" err="1">
                <a:latin typeface="Perpetua" panose="02020502060401020303" pitchFamily="18" charset="0"/>
              </a:rPr>
              <a:t>fin.getFD</a:t>
            </a:r>
            <a:r>
              <a:rPr lang="en-US" sz="2500" dirty="0">
                <a:latin typeface="Perpetua" panose="02020502060401020303" pitchFamily="18" charset="0"/>
              </a:rPr>
              <a:t>()); </a:t>
            </a:r>
          </a:p>
          <a:p>
            <a:pPr marL="0" indent="0" algn="just">
              <a:spcBef>
                <a:spcPts val="0"/>
              </a:spcBef>
              <a:buNone/>
            </a:pPr>
            <a:r>
              <a:rPr lang="en-US" sz="2500" dirty="0">
                <a:latin typeface="Perpetua" panose="02020502060401020303" pitchFamily="18" charset="0"/>
              </a:rPr>
              <a:t>	</a:t>
            </a:r>
            <a:r>
              <a:rPr lang="en-US" sz="2500" dirty="0" err="1">
                <a:latin typeface="Perpetua" panose="02020502060401020303" pitchFamily="18" charset="0"/>
              </a:rPr>
              <a:t>System.out.println</a:t>
            </a:r>
            <a:r>
              <a:rPr lang="en-US" sz="2500" dirty="0">
                <a:latin typeface="Perpetua" panose="02020502060401020303" pitchFamily="18" charset="0"/>
              </a:rPr>
              <a:t>("Number of remaining bytes:"+</a:t>
            </a:r>
            <a:r>
              <a:rPr lang="en-US" sz="2500" dirty="0" err="1">
                <a:latin typeface="Perpetua" panose="02020502060401020303" pitchFamily="18" charset="0"/>
              </a:rPr>
              <a:t>fin.available</a:t>
            </a:r>
            <a:r>
              <a:rPr lang="en-US" sz="2500" dirty="0">
                <a:latin typeface="Perpetua" panose="02020502060401020303" pitchFamily="18" charset="0"/>
              </a:rPr>
              <a:t>()); </a:t>
            </a:r>
          </a:p>
          <a:p>
            <a:pPr marL="0" indent="0" algn="just">
              <a:spcBef>
                <a:spcPts val="0"/>
              </a:spcBef>
              <a:buNone/>
            </a:pPr>
            <a:r>
              <a:rPr lang="en-US" sz="2500" dirty="0">
                <a:latin typeface="Perpetua" panose="02020502060401020303" pitchFamily="18" charset="0"/>
              </a:rPr>
              <a:t>	/*Original File content: </a:t>
            </a:r>
          </a:p>
          <a:p>
            <a:pPr marL="0" indent="0" algn="just">
              <a:spcBef>
                <a:spcPts val="0"/>
              </a:spcBef>
              <a:buNone/>
            </a:pPr>
            <a:r>
              <a:rPr lang="en-US" sz="2500" dirty="0">
                <a:latin typeface="Perpetua" panose="02020502060401020303" pitchFamily="18" charset="0"/>
              </a:rPr>
              <a:t>        	* This is my first line </a:t>
            </a:r>
          </a:p>
          <a:p>
            <a:pPr marL="0" indent="0" algn="just">
              <a:spcBef>
                <a:spcPts val="0"/>
              </a:spcBef>
              <a:buNone/>
            </a:pPr>
            <a:r>
              <a:rPr lang="en-US" sz="2500" dirty="0">
                <a:latin typeface="Perpetua" panose="02020502060401020303" pitchFamily="18" charset="0"/>
              </a:rPr>
              <a:t>        	* This is my second line*/</a:t>
            </a:r>
          </a:p>
          <a:p>
            <a:pPr marL="0" indent="0" algn="just">
              <a:spcBef>
                <a:spcPts val="0"/>
              </a:spcBef>
              <a:buNone/>
            </a:pPr>
            <a:r>
              <a:rPr lang="en-US" sz="2500" dirty="0">
                <a:latin typeface="Perpetua" panose="02020502060401020303" pitchFamily="18" charset="0"/>
              </a:rPr>
              <a:t>        	</a:t>
            </a:r>
            <a:r>
              <a:rPr lang="en-US" sz="2500" dirty="0" err="1">
                <a:latin typeface="Perpetua" panose="02020502060401020303" pitchFamily="18" charset="0"/>
              </a:rPr>
              <a:t>fin.skip</a:t>
            </a:r>
            <a:r>
              <a:rPr lang="en-US" sz="2500" dirty="0">
                <a:latin typeface="Perpetua" panose="02020502060401020303" pitchFamily="18" charset="0"/>
              </a:rPr>
              <a:t>(4); </a:t>
            </a:r>
          </a:p>
          <a:p>
            <a:pPr marL="0" indent="0" algn="just">
              <a:spcBef>
                <a:spcPts val="0"/>
              </a:spcBef>
              <a:buNone/>
            </a:pPr>
            <a:r>
              <a:rPr lang="en-US" sz="2500" dirty="0">
                <a:latin typeface="Perpetua" panose="02020502060401020303" pitchFamily="18" charset="0"/>
              </a:rPr>
              <a:t>	</a:t>
            </a:r>
            <a:r>
              <a:rPr lang="en-US" sz="2500" dirty="0" err="1">
                <a:latin typeface="Perpetua" panose="02020502060401020303" pitchFamily="18" charset="0"/>
              </a:rPr>
              <a:t>System.out.println</a:t>
            </a:r>
            <a:r>
              <a:rPr lang="en-US" sz="2500" dirty="0">
                <a:latin typeface="Perpetua" panose="02020502060401020303" pitchFamily="18" charset="0"/>
              </a:rPr>
              <a:t>("</a:t>
            </a:r>
            <a:r>
              <a:rPr lang="en-US" sz="2500" dirty="0" err="1">
                <a:latin typeface="Perpetua" panose="02020502060401020303" pitchFamily="18" charset="0"/>
              </a:rPr>
              <a:t>FileContents</a:t>
            </a:r>
            <a:r>
              <a:rPr lang="en-US" sz="2500" dirty="0">
                <a:latin typeface="Perpetua" panose="02020502060401020303" pitchFamily="18" charset="0"/>
              </a:rPr>
              <a:t> :"); </a:t>
            </a:r>
          </a:p>
          <a:p>
            <a:pPr marL="0" indent="0" algn="just">
              <a:spcBef>
                <a:spcPts val="0"/>
              </a:spcBef>
              <a:buNone/>
            </a:pPr>
            <a:r>
              <a:rPr lang="en-US" sz="2500" dirty="0">
                <a:latin typeface="Perpetua" panose="02020502060401020303" pitchFamily="18" charset="0"/>
              </a:rPr>
              <a:t>	int </a:t>
            </a:r>
            <a:r>
              <a:rPr lang="en-US" sz="2500" dirty="0" err="1">
                <a:latin typeface="Perpetua" panose="02020502060401020303" pitchFamily="18" charset="0"/>
              </a:rPr>
              <a:t>ch</a:t>
            </a:r>
            <a:r>
              <a:rPr lang="en-US" sz="2500" dirty="0">
                <a:latin typeface="Perpetua" panose="02020502060401020303" pitchFamily="18" charset="0"/>
              </a:rPr>
              <a:t>; </a:t>
            </a:r>
          </a:p>
          <a:p>
            <a:pPr marL="0" indent="0" algn="just">
              <a:spcBef>
                <a:spcPts val="0"/>
              </a:spcBef>
              <a:buNone/>
            </a:pPr>
            <a:r>
              <a:rPr lang="en-US" sz="2500" dirty="0">
                <a:latin typeface="Perpetua" panose="02020502060401020303" pitchFamily="18" charset="0"/>
              </a:rPr>
              <a:t>        	while((</a:t>
            </a:r>
            <a:r>
              <a:rPr lang="en-US" sz="2500" dirty="0" err="1">
                <a:latin typeface="Perpetua" panose="02020502060401020303" pitchFamily="18" charset="0"/>
              </a:rPr>
              <a:t>ch</a:t>
            </a:r>
            <a:r>
              <a:rPr lang="en-US" sz="2500" dirty="0">
                <a:latin typeface="Perpetua" panose="02020502060401020303" pitchFamily="18" charset="0"/>
              </a:rPr>
              <a:t>=</a:t>
            </a:r>
            <a:r>
              <a:rPr lang="en-US" sz="2500" dirty="0" err="1">
                <a:latin typeface="Perpetua" panose="02020502060401020303" pitchFamily="18" charset="0"/>
              </a:rPr>
              <a:t>fin.read</a:t>
            </a:r>
            <a:r>
              <a:rPr lang="en-US" sz="2500" dirty="0">
                <a:latin typeface="Perpetua" panose="02020502060401020303" pitchFamily="18" charset="0"/>
              </a:rPr>
              <a:t>())!=-1) </a:t>
            </a:r>
          </a:p>
          <a:p>
            <a:pPr marL="0" indent="0" algn="just">
              <a:spcBef>
                <a:spcPts val="0"/>
              </a:spcBef>
              <a:buNone/>
            </a:pPr>
            <a:r>
              <a:rPr lang="en-US" sz="2500" dirty="0">
                <a:latin typeface="Perpetua" panose="02020502060401020303" pitchFamily="18" charset="0"/>
              </a:rPr>
              <a:t>            	</a:t>
            </a:r>
            <a:r>
              <a:rPr lang="en-US" sz="2500" dirty="0" err="1">
                <a:latin typeface="Perpetua" panose="02020502060401020303" pitchFamily="18" charset="0"/>
              </a:rPr>
              <a:t>System.out.print</a:t>
            </a:r>
            <a:r>
              <a:rPr lang="en-US" sz="2500" dirty="0">
                <a:latin typeface="Perpetua" panose="02020502060401020303" pitchFamily="18" charset="0"/>
              </a:rPr>
              <a:t>((char)</a:t>
            </a:r>
            <a:r>
              <a:rPr lang="en-US" sz="2500" dirty="0" err="1">
                <a:latin typeface="Perpetua" panose="02020502060401020303" pitchFamily="18" charset="0"/>
              </a:rPr>
              <a:t>ch</a:t>
            </a:r>
            <a:r>
              <a:rPr lang="en-US" sz="2500" dirty="0">
                <a:latin typeface="Perpetua" panose="02020502060401020303" pitchFamily="18" charset="0"/>
              </a:rPr>
              <a:t>); </a:t>
            </a:r>
          </a:p>
          <a:p>
            <a:pPr marL="0" indent="0" algn="just">
              <a:spcBef>
                <a:spcPts val="0"/>
              </a:spcBef>
              <a:buNone/>
            </a:pPr>
            <a:r>
              <a:rPr lang="en-US" sz="2500" dirty="0">
                <a:latin typeface="Perpetua" panose="02020502060401020303" pitchFamily="18" charset="0"/>
              </a:rPr>
              <a:t>	</a:t>
            </a:r>
            <a:r>
              <a:rPr lang="en-US" sz="2500" dirty="0" err="1">
                <a:latin typeface="Perpetua" panose="02020502060401020303" pitchFamily="18" charset="0"/>
              </a:rPr>
              <a:t>fin.close</a:t>
            </a:r>
            <a:r>
              <a:rPr lang="en-US" sz="2500" dirty="0">
                <a:latin typeface="Perpetua" panose="02020502060401020303" pitchFamily="18" charset="0"/>
              </a:rPr>
              <a:t>(); </a:t>
            </a:r>
          </a:p>
          <a:p>
            <a:pPr marL="0" indent="0" algn="just">
              <a:spcBef>
                <a:spcPts val="0"/>
              </a:spcBef>
              <a:buNone/>
            </a:pPr>
            <a:r>
              <a:rPr lang="en-US" sz="2500" dirty="0">
                <a:latin typeface="Perpetua" panose="02020502060401020303" pitchFamily="18" charset="0"/>
              </a:rPr>
              <a:t>    } </a:t>
            </a:r>
          </a:p>
          <a:p>
            <a:pPr marL="0" indent="0" algn="just">
              <a:spcBef>
                <a:spcPts val="0"/>
              </a:spcBef>
              <a:buNone/>
            </a:pPr>
            <a:r>
              <a:rPr lang="en-US" sz="2500" dirty="0">
                <a:latin typeface="Perpetua" panose="02020502060401020303" pitchFamily="18" charset="0"/>
              </a:rPr>
              <a:t>}</a:t>
            </a:r>
            <a:endParaRPr lang="en-IN" sz="2500" dirty="0">
              <a:latin typeface="Perpetua" panose="02020502060401020303" pitchFamily="18" charset="0"/>
            </a:endParaRP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90</a:t>
            </a:fld>
            <a:endParaRPr lang="en-IN"/>
          </a:p>
        </p:txBody>
      </p:sp>
    </p:spTree>
    <p:extLst>
      <p:ext uri="{BB962C8B-B14F-4D97-AF65-F5344CB8AC3E}">
        <p14:creationId xmlns:p14="http://schemas.microsoft.com/office/powerpoint/2010/main" val="14285028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7A2D23-8280-4646-8876-FCDF96C1645E}"/>
              </a:ext>
            </a:extLst>
          </p:cNvPr>
          <p:cNvSpPr>
            <a:spLocks noGrp="1"/>
          </p:cNvSpPr>
          <p:nvPr>
            <p:ph idx="1"/>
          </p:nvPr>
        </p:nvSpPr>
        <p:spPr>
          <a:xfrm>
            <a:off x="365760" y="289560"/>
            <a:ext cx="11689080" cy="5795963"/>
          </a:xfrm>
        </p:spPr>
        <p:txBody>
          <a:bodyPr>
            <a:noAutofit/>
          </a:bodyPr>
          <a:lstStyle/>
          <a:p>
            <a:pPr marL="0" indent="0" algn="just">
              <a:spcBef>
                <a:spcPts val="0"/>
              </a:spcBef>
              <a:buNone/>
            </a:pPr>
            <a:r>
              <a:rPr lang="en-US" dirty="0">
                <a:latin typeface="Perpetua" panose="02020502060401020303" pitchFamily="18" charset="0"/>
              </a:rPr>
              <a:t>The </a:t>
            </a:r>
            <a:r>
              <a:rPr lang="en-US" b="1" dirty="0" err="1">
                <a:latin typeface="Perpetua" panose="02020502060401020303" pitchFamily="18" charset="0"/>
              </a:rPr>
              <a:t>java.io.FileInputStream.getChannel</a:t>
            </a:r>
            <a:r>
              <a:rPr lang="en-US" b="1" dirty="0">
                <a:latin typeface="Perpetua" panose="02020502060401020303" pitchFamily="18" charset="0"/>
              </a:rPr>
              <a:t>()</a:t>
            </a:r>
            <a:r>
              <a:rPr lang="en-US" dirty="0">
                <a:latin typeface="Perpetua" panose="02020502060401020303" pitchFamily="18" charset="0"/>
              </a:rPr>
              <a:t> returns the unique </a:t>
            </a:r>
            <a:r>
              <a:rPr lang="en-US" dirty="0" err="1">
                <a:latin typeface="Perpetua" panose="02020502060401020303" pitchFamily="18" charset="0"/>
              </a:rPr>
              <a:t>FileChannel</a:t>
            </a:r>
            <a:r>
              <a:rPr lang="en-US" dirty="0">
                <a:latin typeface="Perpetua" panose="02020502060401020303" pitchFamily="18" charset="0"/>
              </a:rPr>
              <a:t> object associated with this file input stream. The position of the returned channel the number of bytes read from the file so far.</a:t>
            </a:r>
            <a:r>
              <a:rPr lang="en-IN" dirty="0">
                <a:latin typeface="Perpetua" panose="02020502060401020303" pitchFamily="18" charset="0"/>
              </a:rPr>
              <a:t> </a:t>
            </a:r>
          </a:p>
          <a:p>
            <a:pPr marL="0" indent="0">
              <a:spcBef>
                <a:spcPts val="0"/>
              </a:spcBef>
              <a:buNone/>
            </a:pPr>
            <a:endParaRPr lang="en-IN" sz="2400" dirty="0">
              <a:latin typeface="Perpetua" panose="02020502060401020303" pitchFamily="18" charset="0"/>
            </a:endParaRPr>
          </a:p>
          <a:p>
            <a:pPr marL="0" indent="0">
              <a:spcBef>
                <a:spcPts val="0"/>
              </a:spcBef>
              <a:buNone/>
            </a:pPr>
            <a:r>
              <a:rPr lang="en-IN" sz="3200" dirty="0" err="1">
                <a:latin typeface="Perpetua" panose="02020502060401020303" pitchFamily="18" charset="0"/>
              </a:rPr>
              <a:t>fis</a:t>
            </a:r>
            <a:r>
              <a:rPr lang="en-IN" sz="3200" dirty="0">
                <a:latin typeface="Perpetua" panose="02020502060401020303" pitchFamily="18" charset="0"/>
              </a:rPr>
              <a:t> = new </a:t>
            </a:r>
            <a:r>
              <a:rPr lang="en-IN" sz="3200" dirty="0" err="1">
                <a:latin typeface="Perpetua" panose="02020502060401020303" pitchFamily="18" charset="0"/>
              </a:rPr>
              <a:t>FileInputStream</a:t>
            </a:r>
            <a:r>
              <a:rPr lang="en-IN" sz="3200" dirty="0">
                <a:latin typeface="Perpetua" panose="02020502060401020303" pitchFamily="18" charset="0"/>
              </a:rPr>
              <a:t>("C://test.txt");</a:t>
            </a:r>
          </a:p>
          <a:p>
            <a:pPr marL="0" indent="0">
              <a:spcBef>
                <a:spcPts val="0"/>
              </a:spcBef>
              <a:buNone/>
            </a:pPr>
            <a:r>
              <a:rPr lang="en-IN" sz="3200" dirty="0">
                <a:latin typeface="Perpetua" panose="02020502060401020303" pitchFamily="18" charset="0"/>
              </a:rPr>
              <a:t>while((</a:t>
            </a:r>
            <a:r>
              <a:rPr lang="en-IN" sz="3200" dirty="0" err="1">
                <a:latin typeface="Perpetua" panose="02020502060401020303" pitchFamily="18" charset="0"/>
              </a:rPr>
              <a:t>i</a:t>
            </a:r>
            <a:r>
              <a:rPr lang="en-IN" sz="3200" dirty="0">
                <a:latin typeface="Perpetua" panose="02020502060401020303" pitchFamily="18" charset="0"/>
              </a:rPr>
              <a:t> = </a:t>
            </a:r>
            <a:r>
              <a:rPr lang="en-IN" sz="3200" dirty="0" err="1">
                <a:latin typeface="Perpetua" panose="02020502060401020303" pitchFamily="18" charset="0"/>
              </a:rPr>
              <a:t>fis.read</a:t>
            </a:r>
            <a:r>
              <a:rPr lang="en-IN" sz="3200" dirty="0">
                <a:latin typeface="Perpetua" panose="02020502060401020303" pitchFamily="18" charset="0"/>
              </a:rPr>
              <a:t>())!=-1) </a:t>
            </a:r>
          </a:p>
          <a:p>
            <a:pPr marL="0" indent="0">
              <a:spcBef>
                <a:spcPts val="0"/>
              </a:spcBef>
              <a:buNone/>
            </a:pPr>
            <a:r>
              <a:rPr lang="en-IN" sz="3200" dirty="0">
                <a:latin typeface="Perpetua" panose="02020502060401020303" pitchFamily="18" charset="0"/>
              </a:rPr>
              <a:t>{</a:t>
            </a:r>
          </a:p>
          <a:p>
            <a:pPr marL="0" indent="0">
              <a:spcBef>
                <a:spcPts val="0"/>
              </a:spcBef>
              <a:buNone/>
            </a:pPr>
            <a:r>
              <a:rPr lang="en-IN" sz="3200" dirty="0">
                <a:latin typeface="Perpetua" panose="02020502060401020303" pitchFamily="18" charset="0"/>
              </a:rPr>
              <a:t>	fc = </a:t>
            </a:r>
            <a:r>
              <a:rPr lang="en-IN" sz="3200" dirty="0" err="1">
                <a:latin typeface="Perpetua" panose="02020502060401020303" pitchFamily="18" charset="0"/>
              </a:rPr>
              <a:t>fis.getChannel</a:t>
            </a:r>
            <a:r>
              <a:rPr lang="en-IN" sz="3200" dirty="0">
                <a:latin typeface="Perpetua" panose="02020502060401020303" pitchFamily="18" charset="0"/>
              </a:rPr>
              <a:t>();</a:t>
            </a:r>
          </a:p>
          <a:p>
            <a:pPr marL="0" indent="0">
              <a:spcBef>
                <a:spcPts val="0"/>
              </a:spcBef>
              <a:buNone/>
            </a:pPr>
            <a:r>
              <a:rPr lang="en-IN" sz="3200" dirty="0">
                <a:latin typeface="Perpetua" panose="02020502060401020303" pitchFamily="18" charset="0"/>
              </a:rPr>
              <a:t>	</a:t>
            </a:r>
            <a:r>
              <a:rPr lang="en-IN" sz="3200" dirty="0" err="1">
                <a:latin typeface="Perpetua" panose="02020502060401020303" pitchFamily="18" charset="0"/>
              </a:rPr>
              <a:t>pos</a:t>
            </a:r>
            <a:r>
              <a:rPr lang="en-IN" sz="3200" dirty="0">
                <a:latin typeface="Perpetua" panose="02020502060401020303" pitchFamily="18" charset="0"/>
              </a:rPr>
              <a:t> = </a:t>
            </a:r>
            <a:r>
              <a:rPr lang="en-IN" sz="3200" dirty="0" err="1">
                <a:latin typeface="Perpetua" panose="02020502060401020303" pitchFamily="18" charset="0"/>
              </a:rPr>
              <a:t>fc.position</a:t>
            </a:r>
            <a:r>
              <a:rPr lang="en-IN" sz="3200" dirty="0">
                <a:latin typeface="Perpetua" panose="02020502060401020303" pitchFamily="18" charset="0"/>
              </a:rPr>
              <a:t>();</a:t>
            </a:r>
          </a:p>
          <a:p>
            <a:pPr marL="0" indent="0">
              <a:spcBef>
                <a:spcPts val="0"/>
              </a:spcBef>
              <a:buNone/>
            </a:pPr>
            <a:r>
              <a:rPr lang="en-IN" sz="3200" dirty="0">
                <a:latin typeface="Perpetua" panose="02020502060401020303" pitchFamily="18" charset="0"/>
              </a:rPr>
              <a:t>	c = (char)</a:t>
            </a:r>
            <a:r>
              <a:rPr lang="en-IN" sz="3200" dirty="0" err="1">
                <a:latin typeface="Perpetua" panose="02020502060401020303" pitchFamily="18" charset="0"/>
              </a:rPr>
              <a:t>i</a:t>
            </a:r>
            <a:r>
              <a:rPr lang="en-IN" sz="3200" dirty="0">
                <a:latin typeface="Perpetua" panose="02020502060401020303" pitchFamily="18" charset="0"/>
              </a:rPr>
              <a:t>;</a:t>
            </a:r>
          </a:p>
          <a:p>
            <a:pPr marL="0" indent="0">
              <a:spcBef>
                <a:spcPts val="0"/>
              </a:spcBef>
              <a:buNone/>
            </a:pPr>
            <a:r>
              <a:rPr lang="en-IN" sz="3200" dirty="0">
                <a:latin typeface="Perpetua" panose="02020502060401020303" pitchFamily="18" charset="0"/>
              </a:rPr>
              <a:t>	</a:t>
            </a:r>
            <a:r>
              <a:rPr lang="en-IN" sz="3200" dirty="0" err="1">
                <a:latin typeface="Perpetua" panose="02020502060401020303" pitchFamily="18" charset="0"/>
              </a:rPr>
              <a:t>System.out.print</a:t>
            </a:r>
            <a:r>
              <a:rPr lang="en-IN" sz="3200" dirty="0">
                <a:latin typeface="Perpetua" panose="02020502060401020303" pitchFamily="18" charset="0"/>
              </a:rPr>
              <a:t>("No of bytes read: "+</a:t>
            </a:r>
            <a:r>
              <a:rPr lang="en-IN" sz="3200" dirty="0" err="1">
                <a:latin typeface="Perpetua" panose="02020502060401020303" pitchFamily="18" charset="0"/>
              </a:rPr>
              <a:t>pos</a:t>
            </a:r>
            <a:r>
              <a:rPr lang="en-IN" sz="3200" dirty="0">
                <a:latin typeface="Perpetua" panose="02020502060401020303" pitchFamily="18" charset="0"/>
              </a:rPr>
              <a:t>);</a:t>
            </a:r>
          </a:p>
          <a:p>
            <a:pPr marL="0" indent="0">
              <a:spcBef>
                <a:spcPts val="0"/>
              </a:spcBef>
              <a:buNone/>
            </a:pPr>
            <a:r>
              <a:rPr lang="en-IN" sz="3200" dirty="0">
                <a:latin typeface="Perpetua" panose="02020502060401020303" pitchFamily="18" charset="0"/>
              </a:rPr>
              <a:t>	</a:t>
            </a:r>
            <a:r>
              <a:rPr lang="en-IN" sz="3200" dirty="0" err="1">
                <a:latin typeface="Perpetua" panose="02020502060401020303" pitchFamily="18" charset="0"/>
              </a:rPr>
              <a:t>System.out.println</a:t>
            </a:r>
            <a:r>
              <a:rPr lang="en-IN" sz="3200" dirty="0">
                <a:latin typeface="Perpetua" panose="02020502060401020303" pitchFamily="18" charset="0"/>
              </a:rPr>
              <a:t>("; Char read: "+c);</a:t>
            </a:r>
          </a:p>
          <a:p>
            <a:pPr marL="0" indent="0">
              <a:spcBef>
                <a:spcPts val="0"/>
              </a:spcBef>
              <a:buNone/>
            </a:pPr>
            <a:r>
              <a:rPr lang="en-IN" sz="3200" dirty="0">
                <a:latin typeface="Perpetua" panose="02020502060401020303" pitchFamily="18" charset="0"/>
              </a:rPr>
              <a:t>}</a:t>
            </a:r>
          </a:p>
        </p:txBody>
      </p:sp>
      <p:sp>
        <p:nvSpPr>
          <p:cNvPr id="4" name="Footer Placeholder 3">
            <a:extLst>
              <a:ext uri="{FF2B5EF4-FFF2-40B4-BE49-F238E27FC236}">
                <a16:creationId xmlns:a16="http://schemas.microsoft.com/office/drawing/2014/main" id="{84DC51C6-E3F3-4F8C-B2FF-D451FC8FE8CE}"/>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1BA9A92E-E62E-4CB3-9239-E82731EE3F23}"/>
              </a:ext>
            </a:extLst>
          </p:cNvPr>
          <p:cNvSpPr>
            <a:spLocks noGrp="1"/>
          </p:cNvSpPr>
          <p:nvPr>
            <p:ph type="sldNum" sz="quarter" idx="12"/>
          </p:nvPr>
        </p:nvSpPr>
        <p:spPr/>
        <p:txBody>
          <a:bodyPr/>
          <a:lstStyle/>
          <a:p>
            <a:fld id="{793898A2-4984-4649-A1D3-AF5BF365A1CE}" type="slidenum">
              <a:rPr lang="en-IN" smtClean="0"/>
              <a:t>91</a:t>
            </a:fld>
            <a:endParaRPr lang="en-IN"/>
          </a:p>
        </p:txBody>
      </p:sp>
    </p:spTree>
    <p:extLst>
      <p:ext uri="{BB962C8B-B14F-4D97-AF65-F5344CB8AC3E}">
        <p14:creationId xmlns:p14="http://schemas.microsoft.com/office/powerpoint/2010/main" val="113877884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7A2D23-8280-4646-8876-FCDF96C1645E}"/>
              </a:ext>
            </a:extLst>
          </p:cNvPr>
          <p:cNvSpPr>
            <a:spLocks noGrp="1"/>
          </p:cNvSpPr>
          <p:nvPr>
            <p:ph idx="1"/>
          </p:nvPr>
        </p:nvSpPr>
        <p:spPr>
          <a:xfrm>
            <a:off x="365760" y="289560"/>
            <a:ext cx="11689080" cy="5795963"/>
          </a:xfrm>
        </p:spPr>
        <p:txBody>
          <a:bodyPr>
            <a:noAutofit/>
          </a:bodyPr>
          <a:lstStyle/>
          <a:p>
            <a:pPr marL="0" indent="0" algn="just">
              <a:spcBef>
                <a:spcPts val="0"/>
              </a:spcBef>
              <a:buNone/>
            </a:pPr>
            <a:r>
              <a:rPr lang="en-US" dirty="0"/>
              <a:t>The </a:t>
            </a:r>
            <a:r>
              <a:rPr lang="en-US" dirty="0" err="1"/>
              <a:t>getFD</a:t>
            </a:r>
            <a:r>
              <a:rPr lang="en-US" dirty="0"/>
              <a:t>() method of Java </a:t>
            </a:r>
            <a:r>
              <a:rPr lang="en-US" dirty="0" err="1"/>
              <a:t>FileOutputStream</a:t>
            </a:r>
            <a:r>
              <a:rPr lang="en-US" dirty="0"/>
              <a:t> class is used to get the </a:t>
            </a:r>
            <a:r>
              <a:rPr lang="en-US" dirty="0" err="1"/>
              <a:t>FileDescriptor</a:t>
            </a:r>
            <a:r>
              <a:rPr lang="en-US" dirty="0"/>
              <a:t> associated with this stream.</a:t>
            </a:r>
          </a:p>
          <a:p>
            <a:pPr marL="0" indent="0" algn="just">
              <a:spcBef>
                <a:spcPts val="0"/>
              </a:spcBef>
              <a:buNone/>
            </a:pPr>
            <a:endParaRPr lang="en-IN" sz="3200" dirty="0">
              <a:latin typeface="Perpetua" panose="02020502060401020303" pitchFamily="18" charset="0"/>
            </a:endParaRPr>
          </a:p>
          <a:p>
            <a:pPr marL="0" indent="0" algn="just">
              <a:spcBef>
                <a:spcPts val="0"/>
              </a:spcBef>
              <a:buNone/>
            </a:pPr>
            <a:r>
              <a:rPr lang="en-IN" sz="3200" dirty="0">
                <a:latin typeface="Perpetua" panose="02020502060401020303" pitchFamily="18" charset="0"/>
              </a:rPr>
              <a:t>java.io.FileDescriptor@43a25848</a:t>
            </a:r>
          </a:p>
        </p:txBody>
      </p:sp>
      <p:sp>
        <p:nvSpPr>
          <p:cNvPr id="4" name="Footer Placeholder 3">
            <a:extLst>
              <a:ext uri="{FF2B5EF4-FFF2-40B4-BE49-F238E27FC236}">
                <a16:creationId xmlns:a16="http://schemas.microsoft.com/office/drawing/2014/main" id="{84DC51C6-E3F3-4F8C-B2FF-D451FC8FE8CE}"/>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1BA9A92E-E62E-4CB3-9239-E82731EE3F23}"/>
              </a:ext>
            </a:extLst>
          </p:cNvPr>
          <p:cNvSpPr>
            <a:spLocks noGrp="1"/>
          </p:cNvSpPr>
          <p:nvPr>
            <p:ph type="sldNum" sz="quarter" idx="12"/>
          </p:nvPr>
        </p:nvSpPr>
        <p:spPr/>
        <p:txBody>
          <a:bodyPr/>
          <a:lstStyle/>
          <a:p>
            <a:fld id="{793898A2-4984-4649-A1D3-AF5BF365A1CE}" type="slidenum">
              <a:rPr lang="en-IN" smtClean="0"/>
              <a:t>92</a:t>
            </a:fld>
            <a:endParaRPr lang="en-IN"/>
          </a:p>
        </p:txBody>
      </p:sp>
    </p:spTree>
    <p:extLst>
      <p:ext uri="{BB962C8B-B14F-4D97-AF65-F5344CB8AC3E}">
        <p14:creationId xmlns:p14="http://schemas.microsoft.com/office/powerpoint/2010/main" val="32789559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45720"/>
            <a:ext cx="11628120" cy="6462395"/>
          </a:xfrm>
        </p:spPr>
        <p:txBody>
          <a:bodyPr>
            <a:noAutofit/>
          </a:bodyPr>
          <a:lstStyle/>
          <a:p>
            <a:pPr marL="0" indent="0" algn="just" fontAlgn="base">
              <a:buNone/>
            </a:pPr>
            <a:r>
              <a:rPr lang="en-US" sz="3200" b="1" u="sng" dirty="0" err="1">
                <a:latin typeface="Perpetua" panose="02020502060401020303" pitchFamily="18" charset="0"/>
              </a:rPr>
              <a:t>FileOutputStream</a:t>
            </a:r>
            <a:endParaRPr lang="en-US" sz="3200" b="1" u="sng" dirty="0">
              <a:latin typeface="Perpetua" panose="02020502060401020303" pitchFamily="18" charset="0"/>
            </a:endParaRPr>
          </a:p>
          <a:p>
            <a:pPr marL="0" indent="0" algn="just" fontAlgn="base">
              <a:buNone/>
            </a:pPr>
            <a:r>
              <a:rPr lang="en-US" dirty="0" err="1">
                <a:latin typeface="Perpetua" panose="02020502060401020303" pitchFamily="18" charset="0"/>
              </a:rPr>
              <a:t>FileOutputStream</a:t>
            </a:r>
            <a:r>
              <a:rPr lang="en-US" dirty="0">
                <a:latin typeface="Perpetua" panose="02020502060401020303" pitchFamily="18" charset="0"/>
              </a:rPr>
              <a:t> class belongs to byte stream and stores the data in the form of individual bytes. It can be used to create text files. A file represents storage of data on a second storage media like a hard disk or CD. </a:t>
            </a:r>
          </a:p>
          <a:p>
            <a:pPr marL="0" indent="0" algn="just" fontAlgn="base">
              <a:buNone/>
            </a:pPr>
            <a:r>
              <a:rPr lang="en-US" b="1" u="sng" dirty="0">
                <a:latin typeface="Perpetua" panose="02020502060401020303" pitchFamily="18" charset="0"/>
              </a:rPr>
              <a:t>Methods:</a:t>
            </a:r>
          </a:p>
          <a:p>
            <a:pPr algn="just" fontAlgn="base"/>
            <a:r>
              <a:rPr lang="en-US" b="1" dirty="0">
                <a:latin typeface="Perpetua" panose="02020502060401020303" pitchFamily="18" charset="0"/>
              </a:rPr>
              <a:t>void close() : </a:t>
            </a:r>
            <a:r>
              <a:rPr lang="en-US" dirty="0">
                <a:latin typeface="Perpetua" panose="02020502060401020303" pitchFamily="18" charset="0"/>
              </a:rPr>
              <a:t>Closes this file output stream and releases any system resources associated with this stream.</a:t>
            </a:r>
          </a:p>
          <a:p>
            <a:pPr algn="just" fontAlgn="base"/>
            <a:r>
              <a:rPr lang="en-US" b="1" dirty="0">
                <a:latin typeface="Perpetua" panose="02020502060401020303" pitchFamily="18" charset="0"/>
              </a:rPr>
              <a:t>protected void finalize() : </a:t>
            </a:r>
            <a:r>
              <a:rPr lang="en-US" dirty="0">
                <a:latin typeface="Perpetua" panose="02020502060401020303" pitchFamily="18" charset="0"/>
              </a:rPr>
              <a:t>Cleans up the connection to the file, and ensures that the close method of this file output stream is called when there are no more references to this stream.</a:t>
            </a:r>
          </a:p>
          <a:p>
            <a:pPr algn="just" fontAlgn="base"/>
            <a:r>
              <a:rPr lang="en-US" b="1" dirty="0">
                <a:latin typeface="Perpetua" panose="02020502060401020303" pitchFamily="18" charset="0"/>
              </a:rPr>
              <a:t>void write(byte[] b) : </a:t>
            </a:r>
            <a:r>
              <a:rPr lang="en-US" dirty="0">
                <a:latin typeface="Perpetua" panose="02020502060401020303" pitchFamily="18" charset="0"/>
              </a:rPr>
              <a:t>Writes </a:t>
            </a:r>
            <a:r>
              <a:rPr lang="en-US" dirty="0" err="1">
                <a:latin typeface="Perpetua" panose="02020502060401020303" pitchFamily="18" charset="0"/>
              </a:rPr>
              <a:t>b.length</a:t>
            </a:r>
            <a:r>
              <a:rPr lang="en-US" dirty="0">
                <a:latin typeface="Perpetua" panose="02020502060401020303" pitchFamily="18" charset="0"/>
              </a:rPr>
              <a:t> bytes from the specified byte array to this file output stream.</a:t>
            </a:r>
          </a:p>
          <a:p>
            <a:pPr algn="just" fontAlgn="base"/>
            <a:r>
              <a:rPr lang="en-US" b="1" dirty="0">
                <a:latin typeface="Perpetua" panose="02020502060401020303" pitchFamily="18" charset="0"/>
              </a:rPr>
              <a:t>void write(byte[] b, int off, int </a:t>
            </a:r>
            <a:r>
              <a:rPr lang="en-US" b="1" dirty="0" err="1">
                <a:latin typeface="Perpetua" panose="02020502060401020303" pitchFamily="18" charset="0"/>
              </a:rPr>
              <a:t>len</a:t>
            </a:r>
            <a:r>
              <a:rPr lang="en-US" b="1" dirty="0">
                <a:latin typeface="Perpetua" panose="02020502060401020303" pitchFamily="18" charset="0"/>
              </a:rPr>
              <a:t>) : </a:t>
            </a:r>
            <a:r>
              <a:rPr lang="en-US" dirty="0">
                <a:latin typeface="Perpetua" panose="02020502060401020303" pitchFamily="18" charset="0"/>
              </a:rPr>
              <a:t>Writes </a:t>
            </a:r>
            <a:r>
              <a:rPr lang="en-US" dirty="0" err="1">
                <a:latin typeface="Perpetua" panose="02020502060401020303" pitchFamily="18" charset="0"/>
              </a:rPr>
              <a:t>len</a:t>
            </a:r>
            <a:r>
              <a:rPr lang="en-US" dirty="0">
                <a:latin typeface="Perpetua" panose="02020502060401020303" pitchFamily="18" charset="0"/>
              </a:rPr>
              <a:t> bytes from the specified byte array starting at offset off to this file output stream.</a:t>
            </a:r>
          </a:p>
          <a:p>
            <a:pPr algn="just" fontAlgn="base"/>
            <a:r>
              <a:rPr lang="en-US" b="1" dirty="0">
                <a:latin typeface="Perpetua" panose="02020502060401020303" pitchFamily="18" charset="0"/>
              </a:rPr>
              <a:t>void write(int b) : </a:t>
            </a:r>
            <a:r>
              <a:rPr lang="en-US" dirty="0">
                <a:latin typeface="Perpetua" panose="02020502060401020303" pitchFamily="18" charset="0"/>
              </a:rPr>
              <a:t>Writes the specified byte to this file output stream.</a:t>
            </a:r>
          </a:p>
          <a:p>
            <a:pPr marL="0" indent="0" algn="just" fontAlgn="base">
              <a:buNone/>
            </a:pPr>
            <a:endParaRPr lang="en-US" dirty="0">
              <a:latin typeface="Perpetua" panose="02020502060401020303" pitchFamily="18" charset="0"/>
            </a:endParaRP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93</a:t>
            </a:fld>
            <a:endParaRPr lang="en-IN"/>
          </a:p>
        </p:txBody>
      </p:sp>
    </p:spTree>
    <p:extLst>
      <p:ext uri="{BB962C8B-B14F-4D97-AF65-F5344CB8AC3E}">
        <p14:creationId xmlns:p14="http://schemas.microsoft.com/office/powerpoint/2010/main" val="20432427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45720"/>
            <a:ext cx="11628120" cy="6462395"/>
          </a:xfrm>
        </p:spPr>
        <p:txBody>
          <a:bodyPr>
            <a:noAutofit/>
          </a:bodyPr>
          <a:lstStyle/>
          <a:p>
            <a:pPr marL="0" indent="0">
              <a:spcBef>
                <a:spcPts val="0"/>
              </a:spcBef>
              <a:buNone/>
            </a:pPr>
            <a:r>
              <a:rPr lang="en-IN" dirty="0">
                <a:latin typeface="Perpetua" panose="02020502060401020303" pitchFamily="18" charset="0"/>
              </a:rPr>
              <a:t>import java.io.*;</a:t>
            </a:r>
          </a:p>
          <a:p>
            <a:pPr marL="0" indent="0">
              <a:spcBef>
                <a:spcPts val="0"/>
              </a:spcBef>
              <a:buNone/>
            </a:pPr>
            <a:r>
              <a:rPr lang="en-IN" dirty="0">
                <a:latin typeface="Perpetua" panose="02020502060401020303" pitchFamily="18" charset="0"/>
              </a:rPr>
              <a:t>class </a:t>
            </a:r>
            <a:r>
              <a:rPr lang="en-IN" dirty="0" err="1">
                <a:latin typeface="Perpetua" panose="02020502060401020303" pitchFamily="18" charset="0"/>
              </a:rPr>
              <a:t>FileOutputStreamDemo</a:t>
            </a: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a:t>
            </a:r>
          </a:p>
          <a:p>
            <a:pPr marL="0" indent="0">
              <a:spcBef>
                <a:spcPts val="0"/>
              </a:spcBef>
              <a:buNone/>
            </a:pPr>
            <a:r>
              <a:rPr lang="en-US" dirty="0">
                <a:latin typeface="Perpetua" panose="02020502060401020303" pitchFamily="18" charset="0"/>
              </a:rPr>
              <a:t>	public static void main(String </a:t>
            </a:r>
            <a:r>
              <a:rPr lang="en-US" dirty="0" err="1">
                <a:latin typeface="Perpetua" panose="02020502060401020303" pitchFamily="18" charset="0"/>
              </a:rPr>
              <a:t>args</a:t>
            </a:r>
            <a:r>
              <a:rPr lang="en-US" dirty="0">
                <a:latin typeface="Perpetua" panose="02020502060401020303" pitchFamily="18" charset="0"/>
              </a:rPr>
              <a:t>[]) throws </a:t>
            </a:r>
            <a:r>
              <a:rPr lang="en-US" dirty="0" err="1">
                <a:latin typeface="Perpetua" panose="02020502060401020303" pitchFamily="18" charset="0"/>
              </a:rPr>
              <a:t>IOException</a:t>
            </a:r>
            <a:r>
              <a:rPr lang="en-US" dirty="0">
                <a:latin typeface="Perpetua" panose="02020502060401020303" pitchFamily="18" charset="0"/>
              </a:rPr>
              <a:t> </a:t>
            </a:r>
          </a:p>
          <a:p>
            <a:pPr marL="0" indent="0">
              <a:spcBef>
                <a:spcPts val="0"/>
              </a:spcBef>
              <a:buNone/>
            </a:pPr>
            <a:r>
              <a:rPr lang="en-US" dirty="0">
                <a:latin typeface="Perpetua" panose="02020502060401020303" pitchFamily="18" charset="0"/>
              </a:rPr>
              <a:t>	{</a:t>
            </a:r>
          </a:p>
          <a:p>
            <a:pPr marL="0" indent="0">
              <a:spcBef>
                <a:spcPts val="0"/>
              </a:spcBef>
              <a:buNone/>
            </a:pPr>
            <a:r>
              <a:rPr lang="en-US" dirty="0">
                <a:latin typeface="Perpetua" panose="02020502060401020303" pitchFamily="18" charset="0"/>
              </a:rPr>
              <a:t>		String source = "Now is the time for all good men\n"</a:t>
            </a:r>
          </a:p>
          <a:p>
            <a:pPr marL="0" indent="0">
              <a:spcBef>
                <a:spcPts val="0"/>
              </a:spcBef>
              <a:buNone/>
            </a:pPr>
            <a:r>
              <a:rPr lang="en-US" dirty="0">
                <a:latin typeface="Perpetua" panose="02020502060401020303" pitchFamily="18" charset="0"/>
              </a:rPr>
              <a:t>		+ " to come to the aid of their country\n"</a:t>
            </a:r>
          </a:p>
          <a:p>
            <a:pPr marL="0" indent="0">
              <a:spcBef>
                <a:spcPts val="0"/>
              </a:spcBef>
              <a:buNone/>
            </a:pPr>
            <a:r>
              <a:rPr lang="en-US" dirty="0">
                <a:latin typeface="Perpetua" panose="02020502060401020303" pitchFamily="18" charset="0"/>
              </a:rPr>
              <a:t>		+ " and pay their due taxes.";</a:t>
            </a:r>
          </a:p>
          <a:p>
            <a:pPr marL="0" indent="0">
              <a:spcBef>
                <a:spcPts val="0"/>
              </a:spcBef>
              <a:buNone/>
            </a:pPr>
            <a:r>
              <a:rPr lang="en-IN" dirty="0">
                <a:latin typeface="Perpetua" panose="02020502060401020303" pitchFamily="18" charset="0"/>
              </a:rPr>
              <a:t>		byte </a:t>
            </a:r>
            <a:r>
              <a:rPr lang="en-IN" dirty="0" err="1">
                <a:latin typeface="Perpetua" panose="02020502060401020303" pitchFamily="18" charset="0"/>
              </a:rPr>
              <a:t>buf</a:t>
            </a:r>
            <a:r>
              <a:rPr lang="en-IN" dirty="0">
                <a:latin typeface="Perpetua" panose="02020502060401020303" pitchFamily="18" charset="0"/>
              </a:rPr>
              <a:t>[] = </a:t>
            </a:r>
            <a:r>
              <a:rPr lang="en-IN" dirty="0" err="1">
                <a:latin typeface="Perpetua" panose="02020502060401020303" pitchFamily="18" charset="0"/>
              </a:rPr>
              <a:t>source.getBytes</a:t>
            </a:r>
            <a:r>
              <a:rPr lang="en-IN" dirty="0">
                <a:latin typeface="Perpetua" panose="02020502060401020303" pitchFamily="18" charset="0"/>
              </a:rPr>
              <a:t>();</a:t>
            </a:r>
          </a:p>
          <a:p>
            <a:pPr marL="0" indent="0">
              <a:spcBef>
                <a:spcPts val="0"/>
              </a:spcBef>
              <a:buNone/>
            </a:pPr>
            <a:r>
              <a:rPr lang="en-US" dirty="0">
                <a:latin typeface="Perpetua" panose="02020502060401020303" pitchFamily="18" charset="0"/>
              </a:rPr>
              <a:t>		</a:t>
            </a:r>
            <a:r>
              <a:rPr lang="en-US" dirty="0" err="1">
                <a:latin typeface="Perpetua" panose="02020502060401020303" pitchFamily="18" charset="0"/>
              </a:rPr>
              <a:t>OutputStream</a:t>
            </a:r>
            <a:r>
              <a:rPr lang="en-US" dirty="0">
                <a:latin typeface="Perpetua" panose="02020502060401020303" pitchFamily="18" charset="0"/>
              </a:rPr>
              <a:t> f0 = new </a:t>
            </a:r>
            <a:r>
              <a:rPr lang="en-US" dirty="0" err="1">
                <a:latin typeface="Perpetua" panose="02020502060401020303" pitchFamily="18" charset="0"/>
              </a:rPr>
              <a:t>FileOutputStream</a:t>
            </a:r>
            <a:r>
              <a:rPr lang="en-US" dirty="0">
                <a:latin typeface="Perpetua" panose="02020502060401020303" pitchFamily="18" charset="0"/>
              </a:rPr>
              <a:t>("file1.txt");</a:t>
            </a:r>
          </a:p>
          <a:p>
            <a:pPr marL="0" indent="0">
              <a:spcBef>
                <a:spcPts val="0"/>
              </a:spcBef>
              <a:buNone/>
            </a:pPr>
            <a:r>
              <a:rPr lang="en-IN" dirty="0">
                <a:latin typeface="Perpetua" panose="02020502060401020303" pitchFamily="18" charset="0"/>
              </a:rPr>
              <a:t>		for (int </a:t>
            </a:r>
            <a:r>
              <a:rPr lang="en-IN" dirty="0" err="1">
                <a:latin typeface="Perpetua" panose="02020502060401020303" pitchFamily="18" charset="0"/>
              </a:rPr>
              <a:t>i</a:t>
            </a:r>
            <a:r>
              <a:rPr lang="en-IN" dirty="0">
                <a:latin typeface="Perpetua" panose="02020502060401020303" pitchFamily="18" charset="0"/>
              </a:rPr>
              <a:t>=0; </a:t>
            </a:r>
            <a:r>
              <a:rPr lang="en-IN" dirty="0" err="1">
                <a:latin typeface="Perpetua" panose="02020502060401020303" pitchFamily="18" charset="0"/>
              </a:rPr>
              <a:t>i</a:t>
            </a:r>
            <a:r>
              <a:rPr lang="en-IN" dirty="0">
                <a:latin typeface="Perpetua" panose="02020502060401020303" pitchFamily="18" charset="0"/>
              </a:rPr>
              <a:t> &lt; </a:t>
            </a:r>
            <a:r>
              <a:rPr lang="en-IN" dirty="0" err="1">
                <a:latin typeface="Perpetua" panose="02020502060401020303" pitchFamily="18" charset="0"/>
              </a:rPr>
              <a:t>buf.length</a:t>
            </a:r>
            <a:r>
              <a:rPr lang="en-IN" dirty="0">
                <a:latin typeface="Perpetua" panose="02020502060401020303" pitchFamily="18" charset="0"/>
              </a:rPr>
              <a:t>; </a:t>
            </a:r>
            <a:r>
              <a:rPr lang="en-IN" dirty="0" err="1">
                <a:latin typeface="Perpetua" panose="02020502060401020303" pitchFamily="18" charset="0"/>
              </a:rPr>
              <a:t>i</a:t>
            </a:r>
            <a:r>
              <a:rPr lang="en-IN" dirty="0">
                <a:latin typeface="Perpetua" panose="02020502060401020303" pitchFamily="18" charset="0"/>
              </a:rPr>
              <a:t> += 2) </a:t>
            </a:r>
          </a:p>
          <a:p>
            <a:pPr marL="0" indent="0">
              <a:spcBef>
                <a:spcPts val="0"/>
              </a:spcBef>
              <a:buNone/>
            </a:pP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f0.write(</a:t>
            </a:r>
            <a:r>
              <a:rPr lang="en-IN" dirty="0" err="1">
                <a:latin typeface="Perpetua" panose="02020502060401020303" pitchFamily="18" charset="0"/>
              </a:rPr>
              <a:t>buf</a:t>
            </a:r>
            <a:r>
              <a:rPr lang="en-IN" dirty="0">
                <a:latin typeface="Perpetua" panose="02020502060401020303" pitchFamily="18" charset="0"/>
              </a:rPr>
              <a:t>[</a:t>
            </a:r>
            <a:r>
              <a:rPr lang="en-IN" dirty="0" err="1">
                <a:latin typeface="Perpetua" panose="02020502060401020303" pitchFamily="18" charset="0"/>
              </a:rPr>
              <a:t>i</a:t>
            </a:r>
            <a:r>
              <a:rPr lang="en-IN" dirty="0">
                <a:latin typeface="Perpetua" panose="02020502060401020303" pitchFamily="18" charset="0"/>
              </a:rPr>
              <a:t>]);</a:t>
            </a:r>
          </a:p>
          <a:p>
            <a:pPr marL="0" indent="0">
              <a:spcBef>
                <a:spcPts val="0"/>
              </a:spcBef>
              <a:buNone/>
            </a:pPr>
            <a:r>
              <a:rPr lang="en-IN" dirty="0">
                <a:latin typeface="Perpetua" panose="02020502060401020303" pitchFamily="18" charset="0"/>
              </a:rPr>
              <a:t>		}</a:t>
            </a:r>
          </a:p>
          <a:p>
            <a:pPr marL="0" indent="0">
              <a:spcBef>
                <a:spcPts val="0"/>
              </a:spcBef>
              <a:buNone/>
            </a:pPr>
            <a:r>
              <a:rPr lang="en-IN" dirty="0">
                <a:latin typeface="Perpetua" panose="02020502060401020303" pitchFamily="18" charset="0"/>
              </a:rPr>
              <a:t>		f0.close();</a:t>
            </a:r>
            <a:endParaRPr lang="en-US" dirty="0">
              <a:latin typeface="Perpetua" panose="02020502060401020303" pitchFamily="18" charset="0"/>
            </a:endParaRP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94</a:t>
            </a:fld>
            <a:endParaRPr lang="en-IN"/>
          </a:p>
        </p:txBody>
      </p:sp>
    </p:spTree>
    <p:extLst>
      <p:ext uri="{BB962C8B-B14F-4D97-AF65-F5344CB8AC3E}">
        <p14:creationId xmlns:p14="http://schemas.microsoft.com/office/powerpoint/2010/main" val="4811724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45720"/>
            <a:ext cx="11628120" cy="6462395"/>
          </a:xfrm>
        </p:spPr>
        <p:txBody>
          <a:bodyPr>
            <a:noAutofit/>
          </a:bodyPr>
          <a:lstStyle/>
          <a:p>
            <a:pPr marL="0" indent="0">
              <a:buNone/>
            </a:pPr>
            <a:r>
              <a:rPr lang="en-US" dirty="0">
                <a:latin typeface="Perpetua" panose="02020502060401020303" pitchFamily="18" charset="0"/>
              </a:rPr>
              <a:t>		</a:t>
            </a:r>
            <a:r>
              <a:rPr lang="en-US" dirty="0" err="1">
                <a:latin typeface="Perpetua" panose="02020502060401020303" pitchFamily="18" charset="0"/>
              </a:rPr>
              <a:t>OutputStream</a:t>
            </a:r>
            <a:r>
              <a:rPr lang="en-US" dirty="0">
                <a:latin typeface="Perpetua" panose="02020502060401020303" pitchFamily="18" charset="0"/>
              </a:rPr>
              <a:t> f1 = new </a:t>
            </a:r>
            <a:r>
              <a:rPr lang="en-US" dirty="0" err="1">
                <a:latin typeface="Perpetua" panose="02020502060401020303" pitchFamily="18" charset="0"/>
              </a:rPr>
              <a:t>FileOutputStream</a:t>
            </a:r>
            <a:r>
              <a:rPr lang="en-US" dirty="0">
                <a:latin typeface="Perpetua" panose="02020502060401020303" pitchFamily="18" charset="0"/>
              </a:rPr>
              <a:t>("file2.txt");</a:t>
            </a:r>
          </a:p>
          <a:p>
            <a:pPr marL="0" indent="0">
              <a:buNone/>
            </a:pPr>
            <a:r>
              <a:rPr lang="en-IN" dirty="0">
                <a:latin typeface="Perpetua" panose="02020502060401020303" pitchFamily="18" charset="0"/>
              </a:rPr>
              <a:t>		f1.write(</a:t>
            </a:r>
            <a:r>
              <a:rPr lang="en-IN" dirty="0" err="1">
                <a:latin typeface="Perpetua" panose="02020502060401020303" pitchFamily="18" charset="0"/>
              </a:rPr>
              <a:t>buf</a:t>
            </a:r>
            <a:r>
              <a:rPr lang="en-IN" dirty="0">
                <a:latin typeface="Perpetua" panose="02020502060401020303" pitchFamily="18" charset="0"/>
              </a:rPr>
              <a:t>);</a:t>
            </a:r>
          </a:p>
          <a:p>
            <a:pPr marL="0" indent="0">
              <a:buNone/>
            </a:pPr>
            <a:r>
              <a:rPr lang="en-IN" dirty="0">
                <a:latin typeface="Perpetua" panose="02020502060401020303" pitchFamily="18" charset="0"/>
              </a:rPr>
              <a:t>		f1.close();</a:t>
            </a:r>
          </a:p>
          <a:p>
            <a:pPr marL="0" indent="0">
              <a:buNone/>
            </a:pPr>
            <a:r>
              <a:rPr lang="en-US" dirty="0">
                <a:latin typeface="Perpetua" panose="02020502060401020303" pitchFamily="18" charset="0"/>
              </a:rPr>
              <a:t>		</a:t>
            </a:r>
            <a:r>
              <a:rPr lang="en-US" dirty="0" err="1">
                <a:latin typeface="Perpetua" panose="02020502060401020303" pitchFamily="18" charset="0"/>
              </a:rPr>
              <a:t>OutputStream</a:t>
            </a:r>
            <a:r>
              <a:rPr lang="en-US" dirty="0">
                <a:latin typeface="Perpetua" panose="02020502060401020303" pitchFamily="18" charset="0"/>
              </a:rPr>
              <a:t> f2 = new </a:t>
            </a:r>
            <a:r>
              <a:rPr lang="en-US" dirty="0" err="1">
                <a:latin typeface="Perpetua" panose="02020502060401020303" pitchFamily="18" charset="0"/>
              </a:rPr>
              <a:t>FileOutputStream</a:t>
            </a:r>
            <a:r>
              <a:rPr lang="en-US" dirty="0">
                <a:latin typeface="Perpetua" panose="02020502060401020303" pitchFamily="18" charset="0"/>
              </a:rPr>
              <a:t>("file3.txt");</a:t>
            </a:r>
          </a:p>
          <a:p>
            <a:pPr marL="0" indent="0">
              <a:buNone/>
            </a:pPr>
            <a:r>
              <a:rPr lang="en-US" dirty="0">
                <a:latin typeface="Perpetua" panose="02020502060401020303" pitchFamily="18" charset="0"/>
              </a:rPr>
              <a:t>		f2.write(</a:t>
            </a:r>
            <a:r>
              <a:rPr lang="en-US" dirty="0" err="1">
                <a:latin typeface="Perpetua" panose="02020502060401020303" pitchFamily="18" charset="0"/>
              </a:rPr>
              <a:t>buf,buf.length-buf.length</a:t>
            </a:r>
            <a:r>
              <a:rPr lang="en-US" dirty="0">
                <a:latin typeface="Perpetua" panose="02020502060401020303" pitchFamily="18" charset="0"/>
              </a:rPr>
              <a:t>/4,buf.length/4);</a:t>
            </a:r>
          </a:p>
          <a:p>
            <a:pPr marL="0" indent="0">
              <a:buNone/>
            </a:pPr>
            <a:r>
              <a:rPr lang="en-IN" dirty="0">
                <a:latin typeface="Perpetua" panose="02020502060401020303" pitchFamily="18" charset="0"/>
              </a:rPr>
              <a:t>		f2.close();</a:t>
            </a:r>
          </a:p>
          <a:p>
            <a:pPr marL="0" indent="0">
              <a:buNone/>
            </a:pPr>
            <a:r>
              <a:rPr lang="en-IN" dirty="0">
                <a:latin typeface="Perpetua" panose="02020502060401020303" pitchFamily="18" charset="0"/>
              </a:rPr>
              <a:t>	}</a:t>
            </a:r>
          </a:p>
          <a:p>
            <a:pPr marL="0" indent="0">
              <a:buNone/>
            </a:pPr>
            <a:r>
              <a:rPr lang="en-IN" dirty="0">
                <a:latin typeface="Perpetua" panose="02020502060401020303" pitchFamily="18" charset="0"/>
              </a:rPr>
              <a:t>}</a:t>
            </a:r>
            <a:endParaRPr lang="en-US" dirty="0">
              <a:latin typeface="Perpetua" panose="02020502060401020303" pitchFamily="18" charset="0"/>
            </a:endParaRP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95</a:t>
            </a:fld>
            <a:endParaRPr lang="en-IN"/>
          </a:p>
        </p:txBody>
      </p:sp>
    </p:spTree>
    <p:extLst>
      <p:ext uri="{BB962C8B-B14F-4D97-AF65-F5344CB8AC3E}">
        <p14:creationId xmlns:p14="http://schemas.microsoft.com/office/powerpoint/2010/main" val="3894387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45720"/>
            <a:ext cx="11628120" cy="6462395"/>
          </a:xfrm>
        </p:spPr>
        <p:txBody>
          <a:bodyPr>
            <a:noAutofit/>
          </a:bodyPr>
          <a:lstStyle/>
          <a:p>
            <a:pPr marL="0" indent="0">
              <a:buNone/>
            </a:pPr>
            <a:r>
              <a:rPr lang="en-US" sz="3200" dirty="0">
                <a:latin typeface="Perpetua" panose="02020502060401020303" pitchFamily="18" charset="0"/>
              </a:rPr>
              <a:t>Here are the contents of each file after running this program. First, </a:t>
            </a:r>
            <a:r>
              <a:rPr lang="en-US" sz="3200" b="1" dirty="0">
                <a:latin typeface="Perpetua" panose="02020502060401020303" pitchFamily="18" charset="0"/>
              </a:rPr>
              <a:t>file1.txt</a:t>
            </a:r>
            <a:r>
              <a:rPr lang="en-US" sz="3200" dirty="0">
                <a:latin typeface="Perpetua" panose="02020502060401020303" pitchFamily="18" charset="0"/>
              </a:rPr>
              <a:t>:</a:t>
            </a:r>
          </a:p>
          <a:p>
            <a:pPr marL="0" indent="0">
              <a:buNone/>
            </a:pPr>
            <a:r>
              <a:rPr lang="en-IN" sz="3200" dirty="0" err="1">
                <a:latin typeface="Perpetua" panose="02020502060401020303" pitchFamily="18" charset="0"/>
              </a:rPr>
              <a:t>Nwi</a:t>
            </a:r>
            <a:r>
              <a:rPr lang="en-IN" sz="3200" dirty="0">
                <a:latin typeface="Perpetua" panose="02020502060401020303" pitchFamily="18" charset="0"/>
              </a:rPr>
              <a:t> h </a:t>
            </a:r>
            <a:r>
              <a:rPr lang="en-IN" sz="3200" dirty="0" err="1">
                <a:latin typeface="Perpetua" panose="02020502060401020303" pitchFamily="18" charset="0"/>
              </a:rPr>
              <a:t>iefralgo</a:t>
            </a:r>
            <a:r>
              <a:rPr lang="en-IN" sz="3200" dirty="0">
                <a:latin typeface="Perpetua" panose="02020502060401020303" pitchFamily="18" charset="0"/>
              </a:rPr>
              <a:t> e</a:t>
            </a:r>
          </a:p>
          <a:p>
            <a:pPr marL="0" indent="0">
              <a:buNone/>
            </a:pPr>
            <a:r>
              <a:rPr lang="pt-BR" sz="3200" dirty="0">
                <a:latin typeface="Perpetua" panose="02020502060401020303" pitchFamily="18" charset="0"/>
              </a:rPr>
              <a:t>t oet h i ftercuty n a hi u ae.</a:t>
            </a:r>
          </a:p>
          <a:p>
            <a:pPr marL="0" indent="0">
              <a:buNone/>
            </a:pPr>
            <a:endParaRPr lang="en-IN" sz="3200" dirty="0">
              <a:latin typeface="Perpetua" panose="02020502060401020303" pitchFamily="18" charset="0"/>
            </a:endParaRPr>
          </a:p>
          <a:p>
            <a:pPr marL="0" indent="0">
              <a:buNone/>
            </a:pPr>
            <a:r>
              <a:rPr lang="en-IN" sz="3200" dirty="0">
                <a:latin typeface="Perpetua" panose="02020502060401020303" pitchFamily="18" charset="0"/>
              </a:rPr>
              <a:t>Next, </a:t>
            </a:r>
            <a:r>
              <a:rPr lang="en-IN" sz="3200" b="1" dirty="0">
                <a:latin typeface="Perpetua" panose="02020502060401020303" pitchFamily="18" charset="0"/>
              </a:rPr>
              <a:t>file2.txt</a:t>
            </a:r>
            <a:r>
              <a:rPr lang="en-IN" sz="3200" dirty="0">
                <a:latin typeface="Perpetua" panose="02020502060401020303" pitchFamily="18" charset="0"/>
              </a:rPr>
              <a:t>:</a:t>
            </a:r>
          </a:p>
          <a:p>
            <a:pPr marL="0" indent="0">
              <a:buNone/>
            </a:pPr>
            <a:r>
              <a:rPr lang="en-US" sz="3200" dirty="0">
                <a:latin typeface="Perpetua" panose="02020502060401020303" pitchFamily="18" charset="0"/>
              </a:rPr>
              <a:t>Now is the time for all good men</a:t>
            </a:r>
          </a:p>
          <a:p>
            <a:pPr marL="0" indent="0">
              <a:buNone/>
            </a:pPr>
            <a:r>
              <a:rPr lang="en-US" sz="3200" dirty="0">
                <a:latin typeface="Perpetua" panose="02020502060401020303" pitchFamily="18" charset="0"/>
              </a:rPr>
              <a:t>to come to the aid of their country</a:t>
            </a:r>
          </a:p>
          <a:p>
            <a:pPr marL="0" indent="0">
              <a:buNone/>
            </a:pPr>
            <a:r>
              <a:rPr lang="en-US" sz="3200" dirty="0">
                <a:latin typeface="Perpetua" panose="02020502060401020303" pitchFamily="18" charset="0"/>
              </a:rPr>
              <a:t>and pay their due taxes.</a:t>
            </a:r>
          </a:p>
          <a:p>
            <a:pPr marL="0" indent="0">
              <a:buNone/>
            </a:pPr>
            <a:endParaRPr lang="en-IN" sz="3200" dirty="0">
              <a:latin typeface="Perpetua" panose="02020502060401020303" pitchFamily="18" charset="0"/>
            </a:endParaRPr>
          </a:p>
          <a:p>
            <a:pPr marL="0" indent="0">
              <a:buNone/>
            </a:pPr>
            <a:r>
              <a:rPr lang="en-IN" sz="3200" dirty="0">
                <a:latin typeface="Perpetua" panose="02020502060401020303" pitchFamily="18" charset="0"/>
              </a:rPr>
              <a:t>Finally, </a:t>
            </a:r>
            <a:r>
              <a:rPr lang="en-IN" sz="3200" b="1" dirty="0">
                <a:latin typeface="Perpetua" panose="02020502060401020303" pitchFamily="18" charset="0"/>
              </a:rPr>
              <a:t>file3.txt</a:t>
            </a:r>
            <a:r>
              <a:rPr lang="en-IN" sz="3200" dirty="0">
                <a:latin typeface="Perpetua" panose="02020502060401020303" pitchFamily="18" charset="0"/>
              </a:rPr>
              <a:t>:</a:t>
            </a:r>
          </a:p>
          <a:p>
            <a:pPr marL="0" indent="0">
              <a:buNone/>
            </a:pPr>
            <a:r>
              <a:rPr lang="en-US" sz="3200" dirty="0" err="1">
                <a:latin typeface="Perpetua" panose="02020502060401020303" pitchFamily="18" charset="0"/>
              </a:rPr>
              <a:t>nd</a:t>
            </a:r>
            <a:r>
              <a:rPr lang="en-US" sz="3200" dirty="0">
                <a:latin typeface="Perpetua" panose="02020502060401020303" pitchFamily="18" charset="0"/>
              </a:rPr>
              <a:t> pay their due taxes.</a:t>
            </a: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96</a:t>
            </a:fld>
            <a:endParaRPr lang="en-IN"/>
          </a:p>
        </p:txBody>
      </p:sp>
    </p:spTree>
    <p:extLst>
      <p:ext uri="{BB962C8B-B14F-4D97-AF65-F5344CB8AC3E}">
        <p14:creationId xmlns:p14="http://schemas.microsoft.com/office/powerpoint/2010/main" val="20317194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45720"/>
            <a:ext cx="11628120" cy="6462395"/>
          </a:xfrm>
        </p:spPr>
        <p:txBody>
          <a:bodyPr>
            <a:noAutofit/>
          </a:bodyPr>
          <a:lstStyle/>
          <a:p>
            <a:pPr marL="0" indent="0" algn="just">
              <a:buNone/>
            </a:pPr>
            <a:r>
              <a:rPr lang="en-IN" b="1" dirty="0">
                <a:latin typeface="Perpetua" panose="02020502060401020303" pitchFamily="18" charset="0"/>
              </a:rPr>
              <a:t>The Character Streams:</a:t>
            </a:r>
          </a:p>
          <a:p>
            <a:pPr marL="0" indent="0" algn="just">
              <a:buNone/>
            </a:pPr>
            <a:r>
              <a:rPr lang="en-US" dirty="0">
                <a:latin typeface="Perpetua" panose="02020502060401020303" pitchFamily="18" charset="0"/>
              </a:rPr>
              <a:t>While the byte stream classes provide sufficient functionality to handle any type of I/O operation, they cannot work directly with Unicode characters. Since one of the main purposes of Java is to support the “write once, run anywhere” philosophy, it was necessary to include direct I/O support for characters.</a:t>
            </a:r>
          </a:p>
          <a:p>
            <a:pPr marL="0" indent="0">
              <a:buNone/>
            </a:pPr>
            <a:r>
              <a:rPr lang="en-US" b="1" dirty="0">
                <a:latin typeface="Perpetua" panose="02020502060401020303" pitchFamily="18" charset="0"/>
              </a:rPr>
              <a:t>Stream</a:t>
            </a:r>
            <a:r>
              <a:rPr lang="en-US" dirty="0">
                <a:latin typeface="Perpetua" panose="02020502060401020303" pitchFamily="18" charset="0"/>
              </a:rPr>
              <a:t> – A sequence of data.</a:t>
            </a:r>
            <a:br>
              <a:rPr lang="en-US" sz="3200" dirty="0">
                <a:latin typeface="Perpetua" panose="02020502060401020303" pitchFamily="18" charset="0"/>
              </a:rPr>
            </a:br>
            <a:r>
              <a:rPr lang="en-US" b="1" dirty="0">
                <a:latin typeface="Perpetua" panose="02020502060401020303" pitchFamily="18" charset="0"/>
              </a:rPr>
              <a:t>Input Stream:</a:t>
            </a:r>
            <a:r>
              <a:rPr lang="en-US" dirty="0">
                <a:latin typeface="Perpetua" panose="02020502060401020303" pitchFamily="18" charset="0"/>
              </a:rPr>
              <a:t> reads data from source.</a:t>
            </a:r>
            <a:br>
              <a:rPr lang="en-US" sz="3200" dirty="0">
                <a:latin typeface="Perpetua" panose="02020502060401020303" pitchFamily="18" charset="0"/>
              </a:rPr>
            </a:br>
            <a:r>
              <a:rPr lang="en-US" b="1" dirty="0">
                <a:latin typeface="Perpetua" panose="02020502060401020303" pitchFamily="18" charset="0"/>
              </a:rPr>
              <a:t>Output Stream:</a:t>
            </a:r>
            <a:r>
              <a:rPr lang="en-US" dirty="0">
                <a:latin typeface="Perpetua" panose="02020502060401020303" pitchFamily="18" charset="0"/>
              </a:rPr>
              <a:t> writes data to destination.</a:t>
            </a:r>
          </a:p>
          <a:p>
            <a:pPr marL="0" indent="0">
              <a:buNone/>
            </a:pPr>
            <a:endParaRPr lang="en-US" sz="3200" dirty="0">
              <a:latin typeface="Perpetua" panose="02020502060401020303" pitchFamily="18" charset="0"/>
            </a:endParaRPr>
          </a:p>
          <a:p>
            <a:pPr marL="0" indent="0" algn="just">
              <a:buNone/>
            </a:pPr>
            <a:r>
              <a:rPr lang="en-US" dirty="0">
                <a:latin typeface="Perpetua" panose="02020502060401020303" pitchFamily="18" charset="0"/>
              </a:rPr>
              <a:t>In Java, characters are stored using Unicode conventions. Character stream automatically allows us to read/write data character by character. For example </a:t>
            </a:r>
            <a:r>
              <a:rPr lang="en-US" dirty="0" err="1">
                <a:latin typeface="Perpetua" panose="02020502060401020303" pitchFamily="18" charset="0"/>
              </a:rPr>
              <a:t>FileReader</a:t>
            </a:r>
            <a:r>
              <a:rPr lang="en-US" dirty="0">
                <a:latin typeface="Perpetua" panose="02020502060401020303" pitchFamily="18" charset="0"/>
              </a:rPr>
              <a:t> and </a:t>
            </a:r>
            <a:r>
              <a:rPr lang="en-US" dirty="0" err="1">
                <a:latin typeface="Perpetua" panose="02020502060401020303" pitchFamily="18" charset="0"/>
              </a:rPr>
              <a:t>FileWriter</a:t>
            </a:r>
            <a:r>
              <a:rPr lang="en-US" dirty="0">
                <a:latin typeface="Perpetua" panose="02020502060401020303" pitchFamily="18" charset="0"/>
              </a:rPr>
              <a:t> are character streams used to read from source and write to destination.</a:t>
            </a:r>
            <a:endParaRPr lang="en-US" sz="3200" dirty="0">
              <a:latin typeface="Perpetua" panose="02020502060401020303" pitchFamily="18" charset="0"/>
            </a:endParaRP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97</a:t>
            </a:fld>
            <a:endParaRPr lang="en-IN"/>
          </a:p>
        </p:txBody>
      </p:sp>
    </p:spTree>
    <p:extLst>
      <p:ext uri="{BB962C8B-B14F-4D97-AF65-F5344CB8AC3E}">
        <p14:creationId xmlns:p14="http://schemas.microsoft.com/office/powerpoint/2010/main" val="41454622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45720"/>
            <a:ext cx="11628120" cy="6462395"/>
          </a:xfrm>
        </p:spPr>
        <p:txBody>
          <a:bodyPr>
            <a:noAutofit/>
          </a:bodyPr>
          <a:lstStyle/>
          <a:p>
            <a:pPr marL="0" indent="0" algn="just">
              <a:buNone/>
            </a:pPr>
            <a:r>
              <a:rPr lang="en-IN" b="1" dirty="0">
                <a:latin typeface="Perpetua" panose="02020502060401020303" pitchFamily="18" charset="0"/>
              </a:rPr>
              <a:t>Reader</a:t>
            </a:r>
          </a:p>
          <a:p>
            <a:pPr marL="0" indent="0" algn="just">
              <a:buNone/>
            </a:pPr>
            <a:r>
              <a:rPr lang="en-US" b="1" dirty="0">
                <a:latin typeface="Perpetua" panose="02020502060401020303" pitchFamily="18" charset="0"/>
              </a:rPr>
              <a:t>Reader </a:t>
            </a:r>
            <a:r>
              <a:rPr lang="en-US" dirty="0">
                <a:latin typeface="Perpetua" panose="02020502060401020303" pitchFamily="18" charset="0"/>
              </a:rPr>
              <a:t>is an abstract class that defines Java’s model of streaming character input. It implements the </a:t>
            </a:r>
            <a:r>
              <a:rPr lang="en-US" b="1" dirty="0">
                <a:latin typeface="Perpetua" panose="02020502060401020303" pitchFamily="18" charset="0"/>
              </a:rPr>
              <a:t>Closeable </a:t>
            </a:r>
            <a:r>
              <a:rPr lang="en-US" dirty="0">
                <a:latin typeface="Perpetua" panose="02020502060401020303" pitchFamily="18" charset="0"/>
              </a:rPr>
              <a:t>and </a:t>
            </a:r>
            <a:r>
              <a:rPr lang="en-US" b="1" dirty="0">
                <a:latin typeface="Perpetua" panose="02020502060401020303" pitchFamily="18" charset="0"/>
              </a:rPr>
              <a:t>Readable </a:t>
            </a:r>
            <a:r>
              <a:rPr lang="en-US" dirty="0">
                <a:latin typeface="Perpetua" panose="02020502060401020303" pitchFamily="18" charset="0"/>
              </a:rPr>
              <a:t>interfaces.</a:t>
            </a:r>
          </a:p>
          <a:p>
            <a:pPr marL="0" indent="0" algn="just">
              <a:buNone/>
            </a:pPr>
            <a:r>
              <a:rPr lang="en-IN" b="1" dirty="0">
                <a:latin typeface="Perpetua" panose="02020502060401020303" pitchFamily="18" charset="0"/>
              </a:rPr>
              <a:t>Writer</a:t>
            </a:r>
          </a:p>
          <a:p>
            <a:pPr marL="0" indent="0" algn="just">
              <a:buNone/>
            </a:pPr>
            <a:r>
              <a:rPr lang="en-US" b="1" dirty="0">
                <a:latin typeface="Perpetua" panose="02020502060401020303" pitchFamily="18" charset="0"/>
              </a:rPr>
              <a:t>Writer </a:t>
            </a:r>
            <a:r>
              <a:rPr lang="en-US" dirty="0">
                <a:latin typeface="Perpetua" panose="02020502060401020303" pitchFamily="18" charset="0"/>
              </a:rPr>
              <a:t>is an abstract class that defines streaming character output. It implements the </a:t>
            </a:r>
            <a:r>
              <a:rPr lang="en-US" b="1" dirty="0">
                <a:latin typeface="Perpetua" panose="02020502060401020303" pitchFamily="18" charset="0"/>
              </a:rPr>
              <a:t>Closeable</a:t>
            </a:r>
            <a:r>
              <a:rPr lang="en-US" dirty="0">
                <a:latin typeface="Perpetua" panose="02020502060401020303" pitchFamily="18" charset="0"/>
              </a:rPr>
              <a:t>, </a:t>
            </a:r>
            <a:r>
              <a:rPr lang="en-IN" b="1" dirty="0">
                <a:latin typeface="Perpetua" panose="02020502060401020303" pitchFamily="18" charset="0"/>
              </a:rPr>
              <a:t>Flushable</a:t>
            </a:r>
            <a:r>
              <a:rPr lang="en-IN" dirty="0">
                <a:latin typeface="Perpetua" panose="02020502060401020303" pitchFamily="18" charset="0"/>
              </a:rPr>
              <a:t>, and </a:t>
            </a:r>
            <a:r>
              <a:rPr lang="en-IN" b="1" dirty="0" err="1">
                <a:latin typeface="Perpetua" panose="02020502060401020303" pitchFamily="18" charset="0"/>
              </a:rPr>
              <a:t>Appendable</a:t>
            </a:r>
            <a:r>
              <a:rPr lang="en-IN" b="1" dirty="0">
                <a:latin typeface="Perpetua" panose="02020502060401020303" pitchFamily="18" charset="0"/>
              </a:rPr>
              <a:t> </a:t>
            </a:r>
            <a:r>
              <a:rPr lang="en-IN" dirty="0">
                <a:latin typeface="Perpetua" panose="02020502060401020303" pitchFamily="18" charset="0"/>
              </a:rPr>
              <a:t>interfaces.</a:t>
            </a:r>
          </a:p>
          <a:p>
            <a:pPr marL="0" indent="0" algn="just">
              <a:buNone/>
            </a:pPr>
            <a:r>
              <a:rPr lang="en-IN" b="1" dirty="0" err="1">
                <a:latin typeface="Perpetua" panose="02020502060401020303" pitchFamily="18" charset="0"/>
              </a:rPr>
              <a:t>FileReader</a:t>
            </a:r>
            <a:endParaRPr lang="en-IN" b="1" dirty="0">
              <a:latin typeface="Perpetua" panose="02020502060401020303" pitchFamily="18" charset="0"/>
            </a:endParaRPr>
          </a:p>
          <a:p>
            <a:pPr marL="0" indent="0" algn="just">
              <a:buNone/>
            </a:pPr>
            <a:r>
              <a:rPr lang="en-US" dirty="0">
                <a:latin typeface="Perpetua" panose="02020502060401020303" pitchFamily="18" charset="0"/>
              </a:rPr>
              <a:t>The </a:t>
            </a:r>
            <a:r>
              <a:rPr lang="en-US" b="1" dirty="0" err="1">
                <a:latin typeface="Perpetua" panose="02020502060401020303" pitchFamily="18" charset="0"/>
              </a:rPr>
              <a:t>FileReader</a:t>
            </a:r>
            <a:r>
              <a:rPr lang="en-US" b="1" dirty="0">
                <a:latin typeface="Perpetua" panose="02020502060401020303" pitchFamily="18" charset="0"/>
              </a:rPr>
              <a:t> </a:t>
            </a:r>
            <a:r>
              <a:rPr lang="en-US" dirty="0">
                <a:latin typeface="Perpetua" panose="02020502060401020303" pitchFamily="18" charset="0"/>
              </a:rPr>
              <a:t>class creates a </a:t>
            </a:r>
            <a:r>
              <a:rPr lang="en-US" b="1" dirty="0">
                <a:latin typeface="Perpetua" panose="02020502060401020303" pitchFamily="18" charset="0"/>
              </a:rPr>
              <a:t>Reader </a:t>
            </a:r>
            <a:r>
              <a:rPr lang="en-US" dirty="0">
                <a:latin typeface="Perpetua" panose="02020502060401020303" pitchFamily="18" charset="0"/>
              </a:rPr>
              <a:t>that you can use to read the contents of a file. Its two most commonly used constructors are shown here:</a:t>
            </a:r>
          </a:p>
          <a:p>
            <a:pPr marL="0" indent="0" algn="just">
              <a:buNone/>
            </a:pPr>
            <a:r>
              <a:rPr lang="en-IN" dirty="0" err="1">
                <a:latin typeface="Perpetua" panose="02020502060401020303" pitchFamily="18" charset="0"/>
              </a:rPr>
              <a:t>FileReader</a:t>
            </a:r>
            <a:r>
              <a:rPr lang="en-IN" dirty="0">
                <a:latin typeface="Perpetua" panose="02020502060401020303" pitchFamily="18" charset="0"/>
              </a:rPr>
              <a:t>(String </a:t>
            </a:r>
            <a:r>
              <a:rPr lang="en-IN" i="1" dirty="0" err="1">
                <a:latin typeface="Perpetua" panose="02020502060401020303" pitchFamily="18" charset="0"/>
              </a:rPr>
              <a:t>filePath</a:t>
            </a:r>
            <a:r>
              <a:rPr lang="en-IN" dirty="0">
                <a:latin typeface="Perpetua" panose="02020502060401020303" pitchFamily="18" charset="0"/>
              </a:rPr>
              <a:t>)</a:t>
            </a:r>
          </a:p>
          <a:p>
            <a:pPr marL="0" indent="0" algn="just">
              <a:buNone/>
            </a:pPr>
            <a:r>
              <a:rPr lang="en-IN" dirty="0" err="1">
                <a:latin typeface="Perpetua" panose="02020502060401020303" pitchFamily="18" charset="0"/>
              </a:rPr>
              <a:t>FileReader</a:t>
            </a:r>
            <a:r>
              <a:rPr lang="en-IN" dirty="0">
                <a:latin typeface="Perpetua" panose="02020502060401020303" pitchFamily="18" charset="0"/>
              </a:rPr>
              <a:t>(File </a:t>
            </a:r>
            <a:r>
              <a:rPr lang="en-IN" i="1" dirty="0" err="1">
                <a:latin typeface="Perpetua" panose="02020502060401020303" pitchFamily="18" charset="0"/>
              </a:rPr>
              <a:t>fileObj</a:t>
            </a:r>
            <a:r>
              <a:rPr lang="en-IN" dirty="0">
                <a:latin typeface="Perpetua" panose="02020502060401020303" pitchFamily="18" charset="0"/>
              </a:rPr>
              <a:t>)</a:t>
            </a:r>
          </a:p>
          <a:p>
            <a:pPr marL="0" indent="0" algn="just">
              <a:buNone/>
            </a:pPr>
            <a:r>
              <a:rPr lang="en-US" dirty="0">
                <a:latin typeface="Perpetua" panose="02020502060401020303" pitchFamily="18" charset="0"/>
              </a:rPr>
              <a:t>Either can throw a </a:t>
            </a:r>
            <a:r>
              <a:rPr lang="en-US" b="1" dirty="0" err="1">
                <a:latin typeface="Perpetua" panose="02020502060401020303" pitchFamily="18" charset="0"/>
              </a:rPr>
              <a:t>FileNotFoundException</a:t>
            </a:r>
            <a:r>
              <a:rPr lang="en-US" dirty="0">
                <a:latin typeface="Perpetua" panose="02020502060401020303" pitchFamily="18" charset="0"/>
              </a:rPr>
              <a:t>. Here, </a:t>
            </a:r>
            <a:r>
              <a:rPr lang="en-US" i="1" dirty="0" err="1">
                <a:latin typeface="Perpetua" panose="02020502060401020303" pitchFamily="18" charset="0"/>
              </a:rPr>
              <a:t>filePath</a:t>
            </a:r>
            <a:r>
              <a:rPr lang="en-US" i="1" dirty="0">
                <a:latin typeface="Perpetua" panose="02020502060401020303" pitchFamily="18" charset="0"/>
              </a:rPr>
              <a:t> </a:t>
            </a:r>
            <a:r>
              <a:rPr lang="en-US" dirty="0">
                <a:latin typeface="Perpetua" panose="02020502060401020303" pitchFamily="18" charset="0"/>
              </a:rPr>
              <a:t>is the full path name of a file, and </a:t>
            </a:r>
            <a:r>
              <a:rPr lang="en-US" i="1" dirty="0" err="1">
                <a:latin typeface="Perpetua" panose="02020502060401020303" pitchFamily="18" charset="0"/>
              </a:rPr>
              <a:t>fileObj</a:t>
            </a:r>
            <a:r>
              <a:rPr lang="en-US" i="1" dirty="0">
                <a:latin typeface="Perpetua" panose="02020502060401020303" pitchFamily="18" charset="0"/>
              </a:rPr>
              <a:t> </a:t>
            </a:r>
            <a:r>
              <a:rPr lang="en-US" dirty="0">
                <a:latin typeface="Perpetua" panose="02020502060401020303" pitchFamily="18" charset="0"/>
              </a:rPr>
              <a:t>is a </a:t>
            </a:r>
            <a:r>
              <a:rPr lang="en-US" b="1" dirty="0">
                <a:latin typeface="Perpetua" panose="02020502060401020303" pitchFamily="18" charset="0"/>
              </a:rPr>
              <a:t>File </a:t>
            </a:r>
            <a:r>
              <a:rPr lang="en-US" dirty="0">
                <a:latin typeface="Perpetua" panose="02020502060401020303" pitchFamily="18" charset="0"/>
              </a:rPr>
              <a:t>object that describes the file.</a:t>
            </a:r>
            <a:endParaRPr lang="en-US" sz="3200" dirty="0">
              <a:latin typeface="Perpetua" panose="02020502060401020303" pitchFamily="18" charset="0"/>
            </a:endParaRPr>
          </a:p>
          <a:p>
            <a:pPr marL="0" indent="0" algn="just">
              <a:buNone/>
            </a:pPr>
            <a:endParaRPr lang="en-US" sz="3200" dirty="0">
              <a:latin typeface="Perpetua" panose="02020502060401020303" pitchFamily="18" charset="0"/>
            </a:endParaRP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98</a:t>
            </a:fld>
            <a:endParaRPr lang="en-IN"/>
          </a:p>
        </p:txBody>
      </p:sp>
    </p:spTree>
    <p:extLst>
      <p:ext uri="{BB962C8B-B14F-4D97-AF65-F5344CB8AC3E}">
        <p14:creationId xmlns:p14="http://schemas.microsoft.com/office/powerpoint/2010/main" val="3902496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6FC8E8-E2E7-45C5-9D26-B8FE9909E6A4}"/>
              </a:ext>
            </a:extLst>
          </p:cNvPr>
          <p:cNvSpPr>
            <a:spLocks noGrp="1"/>
          </p:cNvSpPr>
          <p:nvPr>
            <p:ph idx="1"/>
          </p:nvPr>
        </p:nvSpPr>
        <p:spPr>
          <a:xfrm>
            <a:off x="304800" y="45720"/>
            <a:ext cx="11628120" cy="6462395"/>
          </a:xfrm>
        </p:spPr>
        <p:txBody>
          <a:bodyPr>
            <a:noAutofit/>
          </a:bodyPr>
          <a:lstStyle/>
          <a:p>
            <a:pPr marL="0" indent="0" fontAlgn="base">
              <a:buNone/>
            </a:pPr>
            <a:r>
              <a:rPr lang="en-US" b="1" dirty="0">
                <a:latin typeface="Perpetua" panose="02020502060401020303" pitchFamily="18" charset="0"/>
              </a:rPr>
              <a:t>Methods:</a:t>
            </a:r>
            <a:endParaRPr lang="en-US" dirty="0">
              <a:latin typeface="Perpetua" panose="02020502060401020303" pitchFamily="18" charset="0"/>
            </a:endParaRPr>
          </a:p>
          <a:p>
            <a:pPr marL="0" indent="0" algn="just" fontAlgn="base">
              <a:buNone/>
            </a:pPr>
            <a:r>
              <a:rPr lang="en-US" b="1" dirty="0">
                <a:latin typeface="Perpetua" panose="02020502060401020303" pitchFamily="18" charset="0"/>
              </a:rPr>
              <a:t>public int read () throws </a:t>
            </a:r>
            <a:r>
              <a:rPr lang="en-US" b="1" dirty="0" err="1">
                <a:latin typeface="Perpetua" panose="02020502060401020303" pitchFamily="18" charset="0"/>
              </a:rPr>
              <a:t>IOException</a:t>
            </a:r>
            <a:r>
              <a:rPr lang="en-US" b="1" dirty="0">
                <a:latin typeface="Perpetua" panose="02020502060401020303" pitchFamily="18" charset="0"/>
              </a:rPr>
              <a:t> –</a:t>
            </a:r>
            <a:r>
              <a:rPr lang="en-US" dirty="0">
                <a:latin typeface="Perpetua" panose="02020502060401020303" pitchFamily="18" charset="0"/>
              </a:rPr>
              <a:t> Reads a single character. This method will block until a character is available, an I/O error occurs, or the end of the stream is reached.</a:t>
            </a:r>
          </a:p>
          <a:p>
            <a:pPr marL="0" indent="0" algn="just" fontAlgn="base">
              <a:buNone/>
            </a:pPr>
            <a:r>
              <a:rPr lang="en-US" b="1" dirty="0">
                <a:latin typeface="Perpetua" panose="02020502060401020303" pitchFamily="18" charset="0"/>
              </a:rPr>
              <a:t>public int read(char[] </a:t>
            </a:r>
            <a:r>
              <a:rPr lang="en-US" b="1" dirty="0" err="1">
                <a:latin typeface="Perpetua" panose="02020502060401020303" pitchFamily="18" charset="0"/>
              </a:rPr>
              <a:t>cbuff</a:t>
            </a:r>
            <a:r>
              <a:rPr lang="en-US" b="1" dirty="0">
                <a:latin typeface="Perpetua" panose="02020502060401020303" pitchFamily="18" charset="0"/>
              </a:rPr>
              <a:t>) throws </a:t>
            </a:r>
            <a:r>
              <a:rPr lang="en-US" b="1" dirty="0" err="1">
                <a:latin typeface="Perpetua" panose="02020502060401020303" pitchFamily="18" charset="0"/>
              </a:rPr>
              <a:t>IOException</a:t>
            </a:r>
            <a:r>
              <a:rPr lang="en-US" b="1" dirty="0">
                <a:latin typeface="Perpetua" panose="02020502060401020303" pitchFamily="18" charset="0"/>
              </a:rPr>
              <a:t> –</a:t>
            </a:r>
            <a:r>
              <a:rPr lang="en-US" dirty="0">
                <a:latin typeface="Perpetua" panose="02020502060401020303" pitchFamily="18" charset="0"/>
              </a:rPr>
              <a:t> Reads characters into an array. This method will block until some input is available, an I/O error occurs, or the end of the stream is reached.</a:t>
            </a:r>
          </a:p>
          <a:p>
            <a:pPr marL="0" indent="0" algn="just" fontAlgn="base">
              <a:buNone/>
            </a:pPr>
            <a:r>
              <a:rPr lang="en-US" b="1" dirty="0">
                <a:latin typeface="Perpetua" panose="02020502060401020303" pitchFamily="18" charset="0"/>
              </a:rPr>
              <a:t>public abstract int read(char[] buff, int off, int </a:t>
            </a:r>
            <a:r>
              <a:rPr lang="en-US" b="1" dirty="0" err="1">
                <a:latin typeface="Perpetua" panose="02020502060401020303" pitchFamily="18" charset="0"/>
              </a:rPr>
              <a:t>len</a:t>
            </a:r>
            <a:r>
              <a:rPr lang="en-US" b="1" dirty="0">
                <a:latin typeface="Perpetua" panose="02020502060401020303" pitchFamily="18" charset="0"/>
              </a:rPr>
              <a:t>) throws </a:t>
            </a:r>
            <a:r>
              <a:rPr lang="en-US" b="1" dirty="0" err="1">
                <a:latin typeface="Perpetua" panose="02020502060401020303" pitchFamily="18" charset="0"/>
              </a:rPr>
              <a:t>IOException</a:t>
            </a:r>
            <a:r>
              <a:rPr lang="en-US" b="1" dirty="0">
                <a:latin typeface="Perpetua" panose="02020502060401020303" pitchFamily="18" charset="0"/>
              </a:rPr>
              <a:t> –</a:t>
            </a:r>
            <a:r>
              <a:rPr lang="en-US" dirty="0">
                <a:latin typeface="Perpetua" panose="02020502060401020303" pitchFamily="18" charset="0"/>
              </a:rPr>
              <a:t>Reads characters into a portion of an array. This method will block until some input is available, an I/O error occurs, or the end of the stream is reached.</a:t>
            </a:r>
          </a:p>
          <a:p>
            <a:pPr marL="0" indent="0" fontAlgn="base">
              <a:buNone/>
            </a:pPr>
            <a:r>
              <a:rPr lang="en-US" dirty="0">
                <a:latin typeface="Perpetua" panose="02020502060401020303" pitchFamily="18" charset="0"/>
              </a:rPr>
              <a:t>Parameters:</a:t>
            </a:r>
            <a:br>
              <a:rPr lang="en-US" dirty="0">
                <a:latin typeface="Perpetua" panose="02020502060401020303" pitchFamily="18" charset="0"/>
              </a:rPr>
            </a:br>
            <a:r>
              <a:rPr lang="en-US" dirty="0" err="1">
                <a:latin typeface="Perpetua" panose="02020502060401020303" pitchFamily="18" charset="0"/>
              </a:rPr>
              <a:t>cbuf</a:t>
            </a:r>
            <a:r>
              <a:rPr lang="en-US" dirty="0">
                <a:latin typeface="Perpetua" panose="02020502060401020303" pitchFamily="18" charset="0"/>
              </a:rPr>
              <a:t> – Destination buffer</a:t>
            </a:r>
            <a:br>
              <a:rPr lang="en-US" dirty="0">
                <a:latin typeface="Perpetua" panose="02020502060401020303" pitchFamily="18" charset="0"/>
              </a:rPr>
            </a:br>
            <a:r>
              <a:rPr lang="en-US" dirty="0">
                <a:latin typeface="Perpetua" panose="02020502060401020303" pitchFamily="18" charset="0"/>
              </a:rPr>
              <a:t>off – Offset at which to start storing characters</a:t>
            </a:r>
            <a:br>
              <a:rPr lang="en-US" dirty="0">
                <a:latin typeface="Perpetua" panose="02020502060401020303" pitchFamily="18" charset="0"/>
              </a:rPr>
            </a:br>
            <a:r>
              <a:rPr lang="en-US" dirty="0" err="1">
                <a:latin typeface="Perpetua" panose="02020502060401020303" pitchFamily="18" charset="0"/>
              </a:rPr>
              <a:t>len</a:t>
            </a:r>
            <a:r>
              <a:rPr lang="en-US" dirty="0">
                <a:latin typeface="Perpetua" panose="02020502060401020303" pitchFamily="18" charset="0"/>
              </a:rPr>
              <a:t> – Maximum number of characters to read</a:t>
            </a:r>
          </a:p>
          <a:p>
            <a:pPr marL="0" indent="0" fontAlgn="base">
              <a:buNone/>
            </a:pPr>
            <a:r>
              <a:rPr lang="en-US" b="1" dirty="0">
                <a:latin typeface="Perpetua" panose="02020502060401020303" pitchFamily="18" charset="0"/>
              </a:rPr>
              <a:t>public void close() throws </a:t>
            </a:r>
            <a:r>
              <a:rPr lang="en-US" b="1" dirty="0" err="1">
                <a:latin typeface="Perpetua" panose="02020502060401020303" pitchFamily="18" charset="0"/>
              </a:rPr>
              <a:t>IOException</a:t>
            </a:r>
            <a:r>
              <a:rPr lang="en-US" dirty="0">
                <a:latin typeface="Perpetua" panose="02020502060401020303" pitchFamily="18" charset="0"/>
              </a:rPr>
              <a:t> closes the reader.</a:t>
            </a:r>
          </a:p>
          <a:p>
            <a:pPr marL="0" indent="0" fontAlgn="base">
              <a:buNone/>
            </a:pPr>
            <a:endParaRPr lang="en-US" dirty="0">
              <a:latin typeface="Perpetua" panose="02020502060401020303" pitchFamily="18" charset="0"/>
            </a:endParaRPr>
          </a:p>
        </p:txBody>
      </p:sp>
      <p:sp>
        <p:nvSpPr>
          <p:cNvPr id="4" name="Footer Placeholder 3">
            <a:extLst>
              <a:ext uri="{FF2B5EF4-FFF2-40B4-BE49-F238E27FC236}">
                <a16:creationId xmlns:a16="http://schemas.microsoft.com/office/drawing/2014/main" id="{CB3AA806-935E-42EF-A2C9-F4CF37A19EAB}"/>
              </a:ext>
            </a:extLst>
          </p:cNvPr>
          <p:cNvSpPr>
            <a:spLocks noGrp="1"/>
          </p:cNvSpPr>
          <p:nvPr>
            <p:ph type="ftr" sz="quarter" idx="11"/>
          </p:nvPr>
        </p:nvSpPr>
        <p:spPr/>
        <p:txBody>
          <a:bodyPr/>
          <a:lstStyle/>
          <a:p>
            <a:r>
              <a:rPr lang="en-US"/>
              <a:t>Prepared By Abhishek S. Rao</a:t>
            </a:r>
            <a:endParaRPr lang="en-IN"/>
          </a:p>
        </p:txBody>
      </p:sp>
      <p:sp>
        <p:nvSpPr>
          <p:cNvPr id="5" name="Slide Number Placeholder 4">
            <a:extLst>
              <a:ext uri="{FF2B5EF4-FFF2-40B4-BE49-F238E27FC236}">
                <a16:creationId xmlns:a16="http://schemas.microsoft.com/office/drawing/2014/main" id="{4DE631A6-9D8B-4AC9-829A-DDD434F56AC0}"/>
              </a:ext>
            </a:extLst>
          </p:cNvPr>
          <p:cNvSpPr>
            <a:spLocks noGrp="1"/>
          </p:cNvSpPr>
          <p:nvPr>
            <p:ph type="sldNum" sz="quarter" idx="12"/>
          </p:nvPr>
        </p:nvSpPr>
        <p:spPr/>
        <p:txBody>
          <a:bodyPr/>
          <a:lstStyle/>
          <a:p>
            <a:fld id="{793898A2-4984-4649-A1D3-AF5BF365A1CE}" type="slidenum">
              <a:rPr lang="en-IN" smtClean="0"/>
              <a:t>99</a:t>
            </a:fld>
            <a:endParaRPr lang="en-IN"/>
          </a:p>
        </p:txBody>
      </p:sp>
    </p:spTree>
    <p:extLst>
      <p:ext uri="{BB962C8B-B14F-4D97-AF65-F5344CB8AC3E}">
        <p14:creationId xmlns:p14="http://schemas.microsoft.com/office/powerpoint/2010/main" val="4264413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1164</TotalTime>
  <Words>12182</Words>
  <Application>Microsoft Office PowerPoint</Application>
  <PresentationFormat>Widescreen</PresentationFormat>
  <Paragraphs>1311</Paragraphs>
  <Slides>116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116</vt:i4>
      </vt:variant>
    </vt:vector>
  </HeadingPairs>
  <TitlesOfParts>
    <vt:vector size="123" baseType="lpstr">
      <vt:lpstr>Arial</vt:lpstr>
      <vt:lpstr>Calibri</vt:lpstr>
      <vt:lpstr>Calibri Light</vt:lpstr>
      <vt:lpstr>Courier</vt:lpstr>
      <vt:lpstr>Perpetua</vt:lpstr>
      <vt:lpstr>Times New Roman</vt:lpstr>
      <vt:lpstr>Office Theme</vt:lpstr>
      <vt:lpstr>Unit-3</vt:lpstr>
      <vt:lpstr>PowerPoint Presentation</vt:lpstr>
      <vt:lpstr>PowerPoint Presentation</vt:lpstr>
      <vt:lpstr>Life Cycle of a Thread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dc:title>
  <dc:creator>Abhishek Rao</dc:creator>
  <cp:lastModifiedBy>Abhishek Rao</cp:lastModifiedBy>
  <cp:revision>106</cp:revision>
  <dcterms:created xsi:type="dcterms:W3CDTF">2020-02-02T05:32:27Z</dcterms:created>
  <dcterms:modified xsi:type="dcterms:W3CDTF">2021-05-20T04:24:57Z</dcterms:modified>
</cp:coreProperties>
</file>