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abbc9420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abbc9420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abbc9420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abbc9420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abbc9420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abbc9420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abbc9420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abbc9420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ac17236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ac17236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ac172367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ac172367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ac172367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ac172367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abbc9420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abbc9420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irflow.apache.org/docs/apache-airflow/stable/concepts/scheduler.html" TargetMode="External"/><Relationship Id="rId4" Type="http://schemas.openxmlformats.org/officeDocument/2006/relationships/hyperlink" Target="https://airflow.apache.org/docs/apache-airflow/stable/concepts/tasks.html" TargetMode="External"/><Relationship Id="rId5" Type="http://schemas.openxmlformats.org/officeDocument/2006/relationships/hyperlink" Target="https://airflow.apache.org/docs/apache-airflow/stable/executor/index.html" TargetMode="External"/><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44738" r="0" t="-44738"/>
          <a:stretch/>
        </p:blipFill>
        <p:spPr>
          <a:xfrm>
            <a:off x="3801800" y="1964375"/>
            <a:ext cx="5727300" cy="3818200"/>
          </a:xfrm>
          <a:prstGeom prst="rect">
            <a:avLst/>
          </a:prstGeom>
          <a:noFill/>
          <a:ln>
            <a:noFill/>
          </a:ln>
        </p:spPr>
      </p:pic>
      <p:pic>
        <p:nvPicPr>
          <p:cNvPr id="55" name="Google Shape;55;p13"/>
          <p:cNvPicPr preferRelativeResize="0"/>
          <p:nvPr/>
        </p:nvPicPr>
        <p:blipFill>
          <a:blip r:embed="rId4">
            <a:alphaModFix/>
          </a:blip>
          <a:stretch>
            <a:fillRect/>
          </a:stretch>
        </p:blipFill>
        <p:spPr>
          <a:xfrm>
            <a:off x="257775" y="181475"/>
            <a:ext cx="1217074" cy="1312051"/>
          </a:xfrm>
          <a:prstGeom prst="rect">
            <a:avLst/>
          </a:prstGeom>
          <a:noFill/>
          <a:ln>
            <a:noFill/>
          </a:ln>
        </p:spPr>
      </p:pic>
      <p:sp>
        <p:nvSpPr>
          <p:cNvPr id="56" name="Google Shape;56;p13"/>
          <p:cNvSpPr txBox="1"/>
          <p:nvPr/>
        </p:nvSpPr>
        <p:spPr>
          <a:xfrm>
            <a:off x="340025" y="2208150"/>
            <a:ext cx="6636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Open Sans"/>
                <a:ea typeface="Open Sans"/>
                <a:cs typeface="Open Sans"/>
                <a:sym typeface="Open Sans"/>
              </a:rPr>
              <a:t>PDILL - Airflow Implementation Plan</a:t>
            </a:r>
            <a:endParaRPr sz="30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What is Airflow?</a:t>
            </a:r>
            <a:endParaRPr/>
          </a:p>
          <a:p>
            <a:pPr indent="-317500" lvl="1" marL="914400" rtl="0" algn="l">
              <a:spcBef>
                <a:spcPts val="0"/>
              </a:spcBef>
              <a:spcAft>
                <a:spcPts val="0"/>
              </a:spcAft>
              <a:buSzPts val="1400"/>
              <a:buChar char="○"/>
            </a:pPr>
            <a:r>
              <a:rPr lang="en"/>
              <a:t>Architecture Overview</a:t>
            </a:r>
            <a:endParaRPr/>
          </a:p>
          <a:p>
            <a:pPr indent="-342900" lvl="0" marL="457200" rtl="0" algn="l">
              <a:spcBef>
                <a:spcPts val="0"/>
              </a:spcBef>
              <a:spcAft>
                <a:spcPts val="0"/>
              </a:spcAft>
              <a:buSzPts val="1800"/>
              <a:buChar char="●"/>
            </a:pPr>
            <a:r>
              <a:rPr lang="en"/>
              <a:t>Talk About PDILL DAG</a:t>
            </a:r>
            <a:endParaRPr/>
          </a:p>
          <a:p>
            <a:pPr indent="-342900" lvl="0" marL="457200" rtl="0" algn="l">
              <a:spcBef>
                <a:spcPts val="0"/>
              </a:spcBef>
              <a:spcAft>
                <a:spcPts val="0"/>
              </a:spcAft>
              <a:buSzPts val="1800"/>
              <a:buChar char="●"/>
            </a:pPr>
            <a:r>
              <a:rPr lang="en"/>
              <a:t>Talk About Code Part </a:t>
            </a:r>
            <a:endParaRPr/>
          </a:p>
          <a:p>
            <a:pPr indent="-342900" lvl="0" marL="457200" rtl="0" algn="l">
              <a:spcBef>
                <a:spcPts val="0"/>
              </a:spcBef>
              <a:spcAft>
                <a:spcPts val="0"/>
              </a:spcAft>
              <a:buSzPts val="1800"/>
              <a:buChar char="●"/>
            </a:pPr>
            <a:r>
              <a:rPr lang="en"/>
              <a:t>Deployment Strategy</a:t>
            </a:r>
            <a:endParaRPr/>
          </a:p>
          <a:p>
            <a:pPr indent="-342900" lvl="0" marL="457200" rtl="0" algn="l">
              <a:spcBef>
                <a:spcPts val="0"/>
              </a:spcBef>
              <a:spcAft>
                <a:spcPts val="0"/>
              </a:spcAft>
              <a:buSzPts val="1800"/>
              <a:buChar char="●"/>
            </a:pPr>
            <a:r>
              <a:rPr lang="en"/>
              <a:t>Talk about celery executor</a:t>
            </a:r>
            <a:endParaRPr/>
          </a:p>
          <a:p>
            <a:pPr indent="-342900" lvl="0" marL="457200" rtl="0" algn="l">
              <a:spcBef>
                <a:spcPts val="0"/>
              </a:spcBef>
              <a:spcAft>
                <a:spcPts val="0"/>
              </a:spcAft>
              <a:buSzPts val="1800"/>
              <a:buChar char="●"/>
            </a:pPr>
            <a:r>
              <a:rPr lang="en"/>
              <a:t>Data Masking Functional Use Case</a:t>
            </a:r>
            <a:endParaRPr/>
          </a:p>
          <a:p>
            <a:pPr indent="-342900" lvl="0" marL="457200" rtl="0" algn="l">
              <a:spcBef>
                <a:spcPts val="0"/>
              </a:spcBef>
              <a:spcAft>
                <a:spcPts val="0"/>
              </a:spcAft>
              <a:buSzPts val="1800"/>
              <a:buChar char="●"/>
            </a:pPr>
            <a:r>
              <a:rPr lang="en"/>
              <a:t>Non Function Use Case</a:t>
            </a:r>
            <a:endParaRPr/>
          </a:p>
          <a:p>
            <a:pPr indent="-342900" lvl="0" marL="457200" rtl="0" algn="l">
              <a:spcBef>
                <a:spcPts val="0"/>
              </a:spcBef>
              <a:spcAft>
                <a:spcPts val="0"/>
              </a:spcAft>
              <a:buSzPts val="1800"/>
              <a:buChar char="●"/>
            </a:pPr>
            <a:r>
              <a:rPr lang="en"/>
              <a:t>Success Criteria</a:t>
            </a:r>
            <a:endParaRPr/>
          </a:p>
          <a:p>
            <a:pPr indent="-342900" lvl="0" marL="457200" rtl="0" algn="l">
              <a:spcBef>
                <a:spcPts val="0"/>
              </a:spcBef>
              <a:spcAft>
                <a:spcPts val="0"/>
              </a:spcAft>
              <a:buSzPts val="1800"/>
              <a:buChar char="●"/>
            </a:pPr>
            <a:r>
              <a:rPr lang="en"/>
              <a:t>Test Cases and Results</a:t>
            </a:r>
            <a:endParaRPr/>
          </a:p>
          <a:p>
            <a:pPr indent="-342900" lvl="0" marL="457200" rtl="0" algn="l">
              <a:spcBef>
                <a:spcPts val="0"/>
              </a:spcBef>
              <a:spcAft>
                <a:spcPts val="0"/>
              </a:spcAft>
              <a:buSzPts val="1800"/>
              <a:buChar char="●"/>
            </a:pPr>
            <a:r>
              <a:rPr lang="en"/>
              <a:t>Roles and Responsibilities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Airflow?</a:t>
            </a:r>
            <a:endParaRPr/>
          </a:p>
        </p:txBody>
      </p:sp>
      <p:sp>
        <p:nvSpPr>
          <p:cNvPr id="68" name="Google Shape;68;p15"/>
          <p:cNvSpPr txBox="1"/>
          <p:nvPr>
            <p:ph idx="1" type="body"/>
          </p:nvPr>
        </p:nvSpPr>
        <p:spPr>
          <a:xfrm>
            <a:off x="311700" y="1152475"/>
            <a:ext cx="3577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707070"/>
                </a:solidFill>
                <a:highlight>
                  <a:srgbClr val="FFFFFF"/>
                </a:highlight>
                <a:latin typeface="Roboto"/>
                <a:ea typeface="Roboto"/>
                <a:cs typeface="Roboto"/>
                <a:sym typeface="Roboto"/>
              </a:rPr>
              <a:t>Airflow is a platform to programmatically author, schedule and monitor workflows</a:t>
            </a:r>
            <a:endParaRPr sz="1200">
              <a:solidFill>
                <a:srgbClr val="707070"/>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707070"/>
                </a:solidFill>
                <a:highlight>
                  <a:srgbClr val="FFFFFF"/>
                </a:highlight>
                <a:latin typeface="Roboto"/>
                <a:ea typeface="Roboto"/>
                <a:cs typeface="Roboto"/>
                <a:sym typeface="Roboto"/>
              </a:rPr>
              <a:t>Use Airflow to author workflows as Directed Acyclic Graphs (DAGs) of tasks.</a:t>
            </a:r>
            <a:endParaRPr sz="1200">
              <a:solidFill>
                <a:srgbClr val="707070"/>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707070"/>
                </a:solidFill>
                <a:highlight>
                  <a:srgbClr val="FFFFFF"/>
                </a:highlight>
                <a:latin typeface="Roboto"/>
                <a:ea typeface="Roboto"/>
                <a:cs typeface="Roboto"/>
                <a:sym typeface="Roboto"/>
              </a:rPr>
              <a:t>The Airflow scheduler executes your tasks on an array of workers while following the specified dependencies. </a:t>
            </a:r>
            <a:endParaRPr sz="1200">
              <a:solidFill>
                <a:srgbClr val="707070"/>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200">
                <a:solidFill>
                  <a:srgbClr val="707070"/>
                </a:solidFill>
                <a:highlight>
                  <a:srgbClr val="FFFFFF"/>
                </a:highlight>
                <a:latin typeface="Roboto"/>
                <a:ea typeface="Roboto"/>
                <a:cs typeface="Roboto"/>
                <a:sym typeface="Roboto"/>
              </a:rPr>
              <a:t>Rich command line utilities make performing complex surgeries on DAGs a snap. The rich user interface makes it easy to visualize pipelines running in production, monitor progress, and troubleshoot issues when needed.</a:t>
            </a:r>
            <a:endParaRPr sz="1200">
              <a:solidFill>
                <a:srgbClr val="707070"/>
              </a:solidFill>
              <a:highlight>
                <a:srgbClr val="FFFFFF"/>
              </a:highlight>
              <a:latin typeface="Roboto"/>
              <a:ea typeface="Roboto"/>
              <a:cs typeface="Roboto"/>
              <a:sym typeface="Roboto"/>
            </a:endParaRPr>
          </a:p>
        </p:txBody>
      </p:sp>
      <p:pic>
        <p:nvPicPr>
          <p:cNvPr id="69" name="Google Shape;69;p15"/>
          <p:cNvPicPr preferRelativeResize="0"/>
          <p:nvPr/>
        </p:nvPicPr>
        <p:blipFill>
          <a:blip r:embed="rId3">
            <a:alphaModFix/>
          </a:blip>
          <a:stretch>
            <a:fillRect/>
          </a:stretch>
        </p:blipFill>
        <p:spPr>
          <a:xfrm>
            <a:off x="6993613" y="282175"/>
            <a:ext cx="1882188" cy="796199"/>
          </a:xfrm>
          <a:prstGeom prst="rect">
            <a:avLst/>
          </a:prstGeom>
          <a:noFill/>
          <a:ln>
            <a:noFill/>
          </a:ln>
        </p:spPr>
      </p:pic>
      <p:pic>
        <p:nvPicPr>
          <p:cNvPr id="70" name="Google Shape;70;p15"/>
          <p:cNvPicPr preferRelativeResize="0"/>
          <p:nvPr/>
        </p:nvPicPr>
        <p:blipFill>
          <a:blip r:embed="rId4">
            <a:alphaModFix/>
          </a:blip>
          <a:stretch>
            <a:fillRect/>
          </a:stretch>
        </p:blipFill>
        <p:spPr>
          <a:xfrm>
            <a:off x="4041300" y="1230774"/>
            <a:ext cx="4950301" cy="34037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Airflow Architecture Overview</a:t>
            </a:r>
            <a:endParaRPr/>
          </a:p>
        </p:txBody>
      </p:sp>
      <p:sp>
        <p:nvSpPr>
          <p:cNvPr id="76" name="Google Shape;76;p16"/>
          <p:cNvSpPr txBox="1"/>
          <p:nvPr>
            <p:ph idx="1" type="body"/>
          </p:nvPr>
        </p:nvSpPr>
        <p:spPr>
          <a:xfrm>
            <a:off x="311700" y="1152475"/>
            <a:ext cx="42189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707070"/>
              </a:buClr>
              <a:buSzPts val="1200"/>
              <a:buFont typeface="Open Sans"/>
              <a:buChar char="●"/>
            </a:pPr>
            <a:r>
              <a:rPr lang="en" sz="1200">
                <a:solidFill>
                  <a:srgbClr val="707070"/>
                </a:solidFill>
                <a:highlight>
                  <a:srgbClr val="FFFFFF"/>
                </a:highlight>
                <a:latin typeface="Roboto"/>
                <a:ea typeface="Roboto"/>
                <a:cs typeface="Roboto"/>
                <a:sym typeface="Roboto"/>
              </a:rPr>
              <a:t>A </a:t>
            </a:r>
            <a:r>
              <a:rPr lang="en" sz="1200">
                <a:solidFill>
                  <a:srgbClr val="3176D9"/>
                </a:solidFill>
                <a:highlight>
                  <a:srgbClr val="FFFFFF"/>
                </a:highlight>
                <a:uFill>
                  <a:noFill/>
                </a:uFill>
                <a:latin typeface="Roboto"/>
                <a:ea typeface="Roboto"/>
                <a:cs typeface="Roboto"/>
                <a:sym typeface="Roboto"/>
                <a:hlinkClick r:id="rId3">
                  <a:extLst>
                    <a:ext uri="{A12FA001-AC4F-418D-AE19-62706E023703}">
                      <ahyp:hlinkClr val="tx"/>
                    </a:ext>
                  </a:extLst>
                </a:hlinkClick>
              </a:rPr>
              <a:t>scheduler</a:t>
            </a:r>
            <a:r>
              <a:rPr lang="en" sz="1200">
                <a:solidFill>
                  <a:srgbClr val="707070"/>
                </a:solidFill>
                <a:highlight>
                  <a:srgbClr val="FFFFFF"/>
                </a:highlight>
                <a:latin typeface="Roboto"/>
                <a:ea typeface="Roboto"/>
                <a:cs typeface="Roboto"/>
                <a:sym typeface="Roboto"/>
              </a:rPr>
              <a:t>, which handles both triggering scheduled workflows, and submitting </a:t>
            </a:r>
            <a:r>
              <a:rPr lang="en" sz="1200">
                <a:solidFill>
                  <a:srgbClr val="3176D9"/>
                </a:solidFill>
                <a:highlight>
                  <a:srgbClr val="FFFFFF"/>
                </a:highlight>
                <a:uFill>
                  <a:noFill/>
                </a:uFill>
                <a:latin typeface="Roboto"/>
                <a:ea typeface="Roboto"/>
                <a:cs typeface="Roboto"/>
                <a:sym typeface="Roboto"/>
                <a:hlinkClick r:id="rId4">
                  <a:extLst>
                    <a:ext uri="{A12FA001-AC4F-418D-AE19-62706E023703}">
                      <ahyp:hlinkClr val="tx"/>
                    </a:ext>
                  </a:extLst>
                </a:hlinkClick>
              </a:rPr>
              <a:t>Tasks</a:t>
            </a:r>
            <a:r>
              <a:rPr lang="en" sz="1200">
                <a:solidFill>
                  <a:srgbClr val="707070"/>
                </a:solidFill>
                <a:highlight>
                  <a:srgbClr val="FFFFFF"/>
                </a:highlight>
                <a:latin typeface="Roboto"/>
                <a:ea typeface="Roboto"/>
                <a:cs typeface="Roboto"/>
                <a:sym typeface="Roboto"/>
              </a:rPr>
              <a:t> to the executor to run.</a:t>
            </a:r>
            <a:endParaRPr sz="1200">
              <a:solidFill>
                <a:srgbClr val="707070"/>
              </a:solidFill>
              <a:highlight>
                <a:srgbClr val="FFFFFF"/>
              </a:highlight>
              <a:latin typeface="Roboto"/>
              <a:ea typeface="Roboto"/>
              <a:cs typeface="Roboto"/>
              <a:sym typeface="Roboto"/>
            </a:endParaRPr>
          </a:p>
          <a:p>
            <a:pPr indent="-304800" lvl="0" marL="457200" rtl="0" algn="l">
              <a:spcBef>
                <a:spcPts val="0"/>
              </a:spcBef>
              <a:spcAft>
                <a:spcPts val="0"/>
              </a:spcAft>
              <a:buClr>
                <a:srgbClr val="707070"/>
              </a:buClr>
              <a:buSzPts val="1200"/>
              <a:buFont typeface="Open Sans"/>
              <a:buChar char="●"/>
            </a:pPr>
            <a:r>
              <a:rPr lang="en" sz="1200">
                <a:solidFill>
                  <a:srgbClr val="707070"/>
                </a:solidFill>
                <a:highlight>
                  <a:srgbClr val="FFFFFF"/>
                </a:highlight>
                <a:latin typeface="Roboto"/>
                <a:ea typeface="Roboto"/>
                <a:cs typeface="Roboto"/>
                <a:sym typeface="Roboto"/>
              </a:rPr>
              <a:t>An </a:t>
            </a:r>
            <a:r>
              <a:rPr lang="en" sz="1200">
                <a:solidFill>
                  <a:srgbClr val="3176D9"/>
                </a:solidFill>
                <a:highlight>
                  <a:srgbClr val="FFFFFF"/>
                </a:highlight>
                <a:uFill>
                  <a:noFill/>
                </a:uFill>
                <a:latin typeface="Roboto"/>
                <a:ea typeface="Roboto"/>
                <a:cs typeface="Roboto"/>
                <a:sym typeface="Roboto"/>
                <a:hlinkClick r:id="rId5">
                  <a:extLst>
                    <a:ext uri="{A12FA001-AC4F-418D-AE19-62706E023703}">
                      <ahyp:hlinkClr val="tx"/>
                    </a:ext>
                  </a:extLst>
                </a:hlinkClick>
              </a:rPr>
              <a:t>executor</a:t>
            </a:r>
            <a:r>
              <a:rPr lang="en" sz="1200">
                <a:solidFill>
                  <a:srgbClr val="707070"/>
                </a:solidFill>
                <a:highlight>
                  <a:srgbClr val="FFFFFF"/>
                </a:highlight>
                <a:latin typeface="Roboto"/>
                <a:ea typeface="Roboto"/>
                <a:cs typeface="Roboto"/>
                <a:sym typeface="Roboto"/>
              </a:rPr>
              <a:t>, which handles running tasks. In the default Airflow installation, this runs everything </a:t>
            </a:r>
            <a:r>
              <a:rPr i="1" lang="en" sz="1200">
                <a:solidFill>
                  <a:srgbClr val="707070"/>
                </a:solidFill>
                <a:highlight>
                  <a:srgbClr val="FFFFFF"/>
                </a:highlight>
                <a:latin typeface="Roboto"/>
                <a:ea typeface="Roboto"/>
                <a:cs typeface="Roboto"/>
                <a:sym typeface="Roboto"/>
              </a:rPr>
              <a:t>inside</a:t>
            </a:r>
            <a:r>
              <a:rPr lang="en" sz="1200">
                <a:solidFill>
                  <a:srgbClr val="707070"/>
                </a:solidFill>
                <a:highlight>
                  <a:srgbClr val="FFFFFF"/>
                </a:highlight>
                <a:latin typeface="Roboto"/>
                <a:ea typeface="Roboto"/>
                <a:cs typeface="Roboto"/>
                <a:sym typeface="Roboto"/>
              </a:rPr>
              <a:t> the scheduler, but most production-suitable executors actually push task execution out to </a:t>
            </a:r>
            <a:r>
              <a:rPr i="1" lang="en" sz="1200">
                <a:solidFill>
                  <a:srgbClr val="707070"/>
                </a:solidFill>
                <a:highlight>
                  <a:srgbClr val="FFFFFF"/>
                </a:highlight>
                <a:latin typeface="Roboto"/>
                <a:ea typeface="Roboto"/>
                <a:cs typeface="Roboto"/>
                <a:sym typeface="Roboto"/>
              </a:rPr>
              <a:t>workers</a:t>
            </a:r>
            <a:r>
              <a:rPr lang="en" sz="1200">
                <a:solidFill>
                  <a:srgbClr val="707070"/>
                </a:solidFill>
                <a:highlight>
                  <a:srgbClr val="FFFFFF"/>
                </a:highlight>
                <a:latin typeface="Roboto"/>
                <a:ea typeface="Roboto"/>
                <a:cs typeface="Roboto"/>
                <a:sym typeface="Roboto"/>
              </a:rPr>
              <a:t>.</a:t>
            </a:r>
            <a:endParaRPr sz="1200">
              <a:solidFill>
                <a:srgbClr val="707070"/>
              </a:solidFill>
              <a:highlight>
                <a:srgbClr val="FFFFFF"/>
              </a:highlight>
              <a:latin typeface="Roboto"/>
              <a:ea typeface="Roboto"/>
              <a:cs typeface="Roboto"/>
              <a:sym typeface="Roboto"/>
            </a:endParaRPr>
          </a:p>
          <a:p>
            <a:pPr indent="-304800" lvl="0" marL="457200" rtl="0" algn="l">
              <a:spcBef>
                <a:spcPts val="0"/>
              </a:spcBef>
              <a:spcAft>
                <a:spcPts val="0"/>
              </a:spcAft>
              <a:buClr>
                <a:srgbClr val="707070"/>
              </a:buClr>
              <a:buSzPts val="1200"/>
              <a:buFont typeface="Open Sans"/>
              <a:buChar char="●"/>
            </a:pPr>
            <a:r>
              <a:rPr lang="en" sz="1200">
                <a:solidFill>
                  <a:srgbClr val="707070"/>
                </a:solidFill>
                <a:highlight>
                  <a:srgbClr val="FFFFFF"/>
                </a:highlight>
                <a:latin typeface="Roboto"/>
                <a:ea typeface="Roboto"/>
                <a:cs typeface="Roboto"/>
                <a:sym typeface="Roboto"/>
              </a:rPr>
              <a:t>A </a:t>
            </a:r>
            <a:r>
              <a:rPr i="1" lang="en" sz="1200">
                <a:solidFill>
                  <a:srgbClr val="707070"/>
                </a:solidFill>
                <a:highlight>
                  <a:srgbClr val="FFFFFF"/>
                </a:highlight>
                <a:latin typeface="Roboto"/>
                <a:ea typeface="Roboto"/>
                <a:cs typeface="Roboto"/>
                <a:sym typeface="Roboto"/>
              </a:rPr>
              <a:t>webserver</a:t>
            </a:r>
            <a:r>
              <a:rPr lang="en" sz="1200">
                <a:solidFill>
                  <a:srgbClr val="707070"/>
                </a:solidFill>
                <a:highlight>
                  <a:srgbClr val="FFFFFF"/>
                </a:highlight>
                <a:latin typeface="Roboto"/>
                <a:ea typeface="Roboto"/>
                <a:cs typeface="Roboto"/>
                <a:sym typeface="Roboto"/>
              </a:rPr>
              <a:t>, which presents a handy user interface to inspect, trigger and debug the behaviour of DAGs and tasks.</a:t>
            </a:r>
            <a:endParaRPr sz="1200">
              <a:solidFill>
                <a:srgbClr val="707070"/>
              </a:solidFill>
              <a:highlight>
                <a:srgbClr val="FFFFFF"/>
              </a:highlight>
              <a:latin typeface="Roboto"/>
              <a:ea typeface="Roboto"/>
              <a:cs typeface="Roboto"/>
              <a:sym typeface="Roboto"/>
            </a:endParaRPr>
          </a:p>
          <a:p>
            <a:pPr indent="-304800" lvl="0" marL="457200" rtl="0" algn="l">
              <a:spcBef>
                <a:spcPts val="0"/>
              </a:spcBef>
              <a:spcAft>
                <a:spcPts val="0"/>
              </a:spcAft>
              <a:buClr>
                <a:srgbClr val="707070"/>
              </a:buClr>
              <a:buSzPts val="1200"/>
              <a:buFont typeface="Open Sans"/>
              <a:buChar char="●"/>
            </a:pPr>
            <a:r>
              <a:rPr lang="en" sz="1200">
                <a:solidFill>
                  <a:srgbClr val="707070"/>
                </a:solidFill>
                <a:highlight>
                  <a:srgbClr val="FFFFFF"/>
                </a:highlight>
                <a:latin typeface="Roboto"/>
                <a:ea typeface="Roboto"/>
                <a:cs typeface="Roboto"/>
                <a:sym typeface="Roboto"/>
              </a:rPr>
              <a:t>A folder of </a:t>
            </a:r>
            <a:r>
              <a:rPr i="1" lang="en" sz="1200">
                <a:solidFill>
                  <a:srgbClr val="707070"/>
                </a:solidFill>
                <a:highlight>
                  <a:srgbClr val="FFFFFF"/>
                </a:highlight>
                <a:latin typeface="Roboto"/>
                <a:ea typeface="Roboto"/>
                <a:cs typeface="Roboto"/>
                <a:sym typeface="Roboto"/>
              </a:rPr>
              <a:t>DAG files</a:t>
            </a:r>
            <a:r>
              <a:rPr lang="en" sz="1200">
                <a:solidFill>
                  <a:srgbClr val="707070"/>
                </a:solidFill>
                <a:highlight>
                  <a:srgbClr val="FFFFFF"/>
                </a:highlight>
                <a:latin typeface="Roboto"/>
                <a:ea typeface="Roboto"/>
                <a:cs typeface="Roboto"/>
                <a:sym typeface="Roboto"/>
              </a:rPr>
              <a:t>, read by the scheduler and executor (and any workers the executor has)</a:t>
            </a:r>
            <a:endParaRPr sz="1200">
              <a:solidFill>
                <a:srgbClr val="707070"/>
              </a:solidFill>
              <a:highlight>
                <a:srgbClr val="FFFFFF"/>
              </a:highlight>
              <a:latin typeface="Roboto"/>
              <a:ea typeface="Roboto"/>
              <a:cs typeface="Roboto"/>
              <a:sym typeface="Roboto"/>
            </a:endParaRPr>
          </a:p>
          <a:p>
            <a:pPr indent="-304800" lvl="0" marL="457200" rtl="0" algn="l">
              <a:spcBef>
                <a:spcPts val="0"/>
              </a:spcBef>
              <a:spcAft>
                <a:spcPts val="0"/>
              </a:spcAft>
              <a:buClr>
                <a:srgbClr val="707070"/>
              </a:buClr>
              <a:buSzPts val="1200"/>
              <a:buFont typeface="Open Sans"/>
              <a:buChar char="●"/>
            </a:pPr>
            <a:r>
              <a:rPr lang="en" sz="1200">
                <a:solidFill>
                  <a:srgbClr val="707070"/>
                </a:solidFill>
                <a:highlight>
                  <a:srgbClr val="FFFFFF"/>
                </a:highlight>
                <a:latin typeface="Roboto"/>
                <a:ea typeface="Roboto"/>
                <a:cs typeface="Roboto"/>
                <a:sym typeface="Roboto"/>
              </a:rPr>
              <a:t>A </a:t>
            </a:r>
            <a:r>
              <a:rPr i="1" lang="en" sz="1200">
                <a:solidFill>
                  <a:srgbClr val="707070"/>
                </a:solidFill>
                <a:highlight>
                  <a:srgbClr val="FFFFFF"/>
                </a:highlight>
                <a:latin typeface="Roboto"/>
                <a:ea typeface="Roboto"/>
                <a:cs typeface="Roboto"/>
                <a:sym typeface="Roboto"/>
              </a:rPr>
              <a:t>metadata database</a:t>
            </a:r>
            <a:r>
              <a:rPr lang="en" sz="1200">
                <a:solidFill>
                  <a:srgbClr val="707070"/>
                </a:solidFill>
                <a:highlight>
                  <a:srgbClr val="FFFFFF"/>
                </a:highlight>
                <a:latin typeface="Roboto"/>
                <a:ea typeface="Roboto"/>
                <a:cs typeface="Roboto"/>
                <a:sym typeface="Roboto"/>
              </a:rPr>
              <a:t>, used by the scheduler, executor and webserver to store state.</a:t>
            </a:r>
            <a:endParaRPr/>
          </a:p>
        </p:txBody>
      </p:sp>
      <p:pic>
        <p:nvPicPr>
          <p:cNvPr id="77" name="Google Shape;77;p16"/>
          <p:cNvPicPr preferRelativeResize="0"/>
          <p:nvPr/>
        </p:nvPicPr>
        <p:blipFill>
          <a:blip r:embed="rId6">
            <a:alphaModFix/>
          </a:blip>
          <a:stretch>
            <a:fillRect/>
          </a:stretch>
        </p:blipFill>
        <p:spPr>
          <a:xfrm>
            <a:off x="4683000" y="1170125"/>
            <a:ext cx="4308600" cy="24807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Airflow User Interface</a:t>
            </a:r>
            <a:endParaRPr/>
          </a:p>
        </p:txBody>
      </p:sp>
      <p:sp>
        <p:nvSpPr>
          <p:cNvPr id="83" name="Google Shape;83;p17"/>
          <p:cNvSpPr txBox="1"/>
          <p:nvPr>
            <p:ph idx="1" type="body"/>
          </p:nvPr>
        </p:nvSpPr>
        <p:spPr>
          <a:xfrm>
            <a:off x="5957650" y="1152475"/>
            <a:ext cx="2874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707070"/>
                </a:solidFill>
                <a:highlight>
                  <a:srgbClr val="FFFFFF"/>
                </a:highlight>
                <a:latin typeface="Roboto"/>
                <a:ea typeface="Roboto"/>
                <a:cs typeface="Roboto"/>
                <a:sym typeface="Roboto"/>
              </a:rPr>
              <a:t>Airflow comes with a user interface that lets you see what DAGs and their tasks are doing, trigger runs of DAGs, view logs, and do some limited debugging and resolution of problems with your DAGs.</a:t>
            </a:r>
            <a:endParaRPr sz="1200">
              <a:solidFill>
                <a:srgbClr val="707070"/>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200">
                <a:solidFill>
                  <a:srgbClr val="707070"/>
                </a:solidFill>
                <a:highlight>
                  <a:srgbClr val="FFFFFF"/>
                </a:highlight>
                <a:latin typeface="Roboto"/>
                <a:ea typeface="Roboto"/>
                <a:cs typeface="Roboto"/>
                <a:sym typeface="Roboto"/>
              </a:rPr>
              <a:t>It's generally the best way to see the status of your Airflow installation as a whole, as well as diving into individual DAGs to see their layout, the status of each task, and the logs from each task.</a:t>
            </a:r>
            <a:endParaRPr sz="1200">
              <a:solidFill>
                <a:srgbClr val="707070"/>
              </a:solidFill>
              <a:highlight>
                <a:srgbClr val="FFFFFF"/>
              </a:highlight>
              <a:latin typeface="Roboto"/>
              <a:ea typeface="Roboto"/>
              <a:cs typeface="Roboto"/>
              <a:sym typeface="Roboto"/>
            </a:endParaRPr>
          </a:p>
        </p:txBody>
      </p:sp>
      <p:pic>
        <p:nvPicPr>
          <p:cNvPr id="84" name="Google Shape;84;p17"/>
          <p:cNvPicPr preferRelativeResize="0"/>
          <p:nvPr/>
        </p:nvPicPr>
        <p:blipFill>
          <a:blip r:embed="rId3">
            <a:alphaModFix/>
          </a:blip>
          <a:stretch>
            <a:fillRect/>
          </a:stretch>
        </p:blipFill>
        <p:spPr>
          <a:xfrm>
            <a:off x="311700" y="1198163"/>
            <a:ext cx="5603302" cy="3370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Airflow With Celery Executor</a:t>
            </a:r>
            <a:endParaRPr/>
          </a:p>
        </p:txBody>
      </p:sp>
      <p:sp>
        <p:nvSpPr>
          <p:cNvPr id="90" name="Google Shape;90;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750">
                <a:solidFill>
                  <a:srgbClr val="262626"/>
                </a:solidFill>
              </a:rPr>
              <a:t>As you can see in figure 12.7, both the scheduler and Celery workers require access</a:t>
            </a:r>
            <a:endParaRPr sz="750">
              <a:solidFill>
                <a:srgbClr val="262626"/>
              </a:solidFill>
            </a:endParaRPr>
          </a:p>
          <a:p>
            <a:pPr indent="0" lvl="0" marL="0" rtl="0" algn="l">
              <a:spcBef>
                <a:spcPts val="0"/>
              </a:spcBef>
              <a:spcAft>
                <a:spcPts val="0"/>
              </a:spcAft>
              <a:buClr>
                <a:schemeClr val="dk1"/>
              </a:buClr>
              <a:buSzPts val="1100"/>
              <a:buFont typeface="Arial"/>
              <a:buNone/>
            </a:pPr>
            <a:r>
              <a:rPr lang="en" sz="750">
                <a:solidFill>
                  <a:srgbClr val="262626"/>
                </a:solidFill>
              </a:rPr>
              <a:t>to both the DAGs and the database. For the database, this is not a problem since you</a:t>
            </a:r>
            <a:endParaRPr sz="750">
              <a:solidFill>
                <a:srgbClr val="262626"/>
              </a:solidFill>
            </a:endParaRPr>
          </a:p>
          <a:p>
            <a:pPr indent="0" lvl="0" marL="0" rtl="0" algn="l">
              <a:spcBef>
                <a:spcPts val="0"/>
              </a:spcBef>
              <a:spcAft>
                <a:spcPts val="0"/>
              </a:spcAft>
              <a:buClr>
                <a:schemeClr val="dk1"/>
              </a:buClr>
              <a:buSzPts val="1100"/>
              <a:buFont typeface="Arial"/>
              <a:buNone/>
            </a:pPr>
            <a:r>
              <a:rPr lang="en" sz="750">
                <a:solidFill>
                  <a:srgbClr val="262626"/>
                </a:solidFill>
              </a:rPr>
              <a:t>can connect to it with a client. For the DAGs folder, this can be challenging to set up.</a:t>
            </a:r>
            <a:endParaRPr sz="750">
              <a:solidFill>
                <a:srgbClr val="262626"/>
              </a:solidFill>
            </a:endParaRPr>
          </a:p>
          <a:p>
            <a:pPr indent="0" lvl="0" marL="0" rtl="0" algn="l">
              <a:spcBef>
                <a:spcPts val="0"/>
              </a:spcBef>
              <a:spcAft>
                <a:spcPts val="0"/>
              </a:spcAft>
              <a:buClr>
                <a:schemeClr val="dk1"/>
              </a:buClr>
              <a:buSzPts val="1100"/>
              <a:buFont typeface="Arial"/>
              <a:buNone/>
            </a:pPr>
            <a:r>
              <a:rPr lang="en" sz="750">
                <a:solidFill>
                  <a:srgbClr val="262626"/>
                </a:solidFill>
              </a:rPr>
              <a:t>You make the DAGs available to all machines either via a shared file system or by</a:t>
            </a:r>
            <a:endParaRPr sz="750">
              <a:solidFill>
                <a:srgbClr val="262626"/>
              </a:solidFill>
            </a:endParaRPr>
          </a:p>
          <a:p>
            <a:pPr indent="0" lvl="0" marL="0" rtl="0" algn="l">
              <a:spcBef>
                <a:spcPts val="0"/>
              </a:spcBef>
              <a:spcAft>
                <a:spcPts val="0"/>
              </a:spcAft>
              <a:buClr>
                <a:schemeClr val="dk1"/>
              </a:buClr>
              <a:buSzPts val="1100"/>
              <a:buFont typeface="Arial"/>
              <a:buNone/>
            </a:pPr>
            <a:r>
              <a:rPr lang="en" sz="750">
                <a:solidFill>
                  <a:srgbClr val="262626"/>
                </a:solidFill>
              </a:rPr>
              <a:t>building a containerized setup where the DAGs are built into an image with Airflow.</a:t>
            </a:r>
            <a:endParaRPr sz="750">
              <a:solidFill>
                <a:srgbClr val="262626"/>
              </a:solidFill>
            </a:endParaRPr>
          </a:p>
          <a:p>
            <a:pPr indent="0" lvl="0" marL="0" rtl="0" algn="l">
              <a:spcBef>
                <a:spcPts val="0"/>
              </a:spcBef>
              <a:spcAft>
                <a:spcPts val="0"/>
              </a:spcAft>
              <a:buClr>
                <a:schemeClr val="dk1"/>
              </a:buClr>
              <a:buSzPts val="1100"/>
              <a:buFont typeface="Arial"/>
              <a:buNone/>
            </a:pPr>
            <a:r>
              <a:rPr lang="en" sz="750">
                <a:solidFill>
                  <a:srgbClr val="262626"/>
                </a:solidFill>
              </a:rPr>
              <a:t>In the containerized setup, any change to the DAG code will result in a redeployment</a:t>
            </a:r>
            <a:endParaRPr sz="750">
              <a:solidFill>
                <a:srgbClr val="262626"/>
              </a:solidFill>
            </a:endParaRPr>
          </a:p>
          <a:p>
            <a:pPr indent="0" lvl="0" marL="0" rtl="0" algn="l">
              <a:spcBef>
                <a:spcPts val="0"/>
              </a:spcBef>
              <a:spcAft>
                <a:spcPts val="0"/>
              </a:spcAft>
              <a:buClr>
                <a:schemeClr val="dk1"/>
              </a:buClr>
              <a:buSzPts val="1100"/>
              <a:buFont typeface="Arial"/>
              <a:buNone/>
            </a:pPr>
            <a:r>
              <a:rPr lang="en" sz="750">
                <a:solidFill>
                  <a:srgbClr val="262626"/>
                </a:solidFill>
              </a:rPr>
              <a:t>of the software.</a:t>
            </a:r>
            <a:endParaRPr sz="750">
              <a:solidFill>
                <a:srgbClr val="262626"/>
              </a:solidFill>
            </a:endParaRPr>
          </a:p>
          <a:p>
            <a:pPr indent="0" lvl="0" marL="0" rtl="0" algn="l">
              <a:spcBef>
                <a:spcPts val="0"/>
              </a:spcBef>
              <a:spcAft>
                <a:spcPts val="0"/>
              </a:spcAft>
              <a:buClr>
                <a:schemeClr val="dk1"/>
              </a:buClr>
              <a:buSzPts val="1100"/>
              <a:buFont typeface="Arial"/>
              <a:buNone/>
            </a:pPr>
            <a:r>
              <a:rPr lang="en" sz="750">
                <a:solidFill>
                  <a:srgbClr val="262626"/>
                </a:solidFill>
              </a:rPr>
              <a:t>The queueing system can be anything that Celery supports, which is Redis, RabbitMQ,</a:t>
            </a:r>
            <a:endParaRPr sz="750">
              <a:solidFill>
                <a:srgbClr val="262626"/>
              </a:solidFill>
            </a:endParaRPr>
          </a:p>
          <a:p>
            <a:pPr indent="0" lvl="0" marL="0" rtl="0" algn="l">
              <a:spcBef>
                <a:spcPts val="0"/>
              </a:spcBef>
              <a:spcAft>
                <a:spcPts val="0"/>
              </a:spcAft>
              <a:buClr>
                <a:schemeClr val="dk1"/>
              </a:buClr>
              <a:buSzPts val="1100"/>
              <a:buFont typeface="Arial"/>
              <a:buNone/>
            </a:pPr>
            <a:r>
              <a:rPr lang="en" sz="750">
                <a:solidFill>
                  <a:srgbClr val="262626"/>
                </a:solidFill>
              </a:rPr>
              <a:t>and AWS SQS at the time of writing. In Celery, the queue is called broker. Installing a</a:t>
            </a:r>
            <a:endParaRPr sz="750">
              <a:solidFill>
                <a:srgbClr val="262626"/>
              </a:solidFill>
            </a:endParaRPr>
          </a:p>
          <a:p>
            <a:pPr indent="0" lvl="0" marL="0" rtl="0" algn="l">
              <a:spcBef>
                <a:spcPts val="0"/>
              </a:spcBef>
              <a:spcAft>
                <a:spcPts val="0"/>
              </a:spcAft>
              <a:buClr>
                <a:schemeClr val="dk1"/>
              </a:buClr>
              <a:buSzPts val="1100"/>
              <a:buFont typeface="Arial"/>
              <a:buNone/>
            </a:pPr>
            <a:r>
              <a:rPr lang="en" sz="750">
                <a:solidFill>
                  <a:srgbClr val="262626"/>
                </a:solidFill>
              </a:rPr>
              <a:t>broker is not in the scope of this book, but after installation you must configure Airflow</a:t>
            </a:r>
            <a:endParaRPr sz="750">
              <a:solidFill>
                <a:srgbClr val="262626"/>
              </a:solidFill>
            </a:endParaRPr>
          </a:p>
          <a:p>
            <a:pPr indent="0" lvl="0" marL="0" rtl="0" algn="l">
              <a:spcBef>
                <a:spcPts val="0"/>
              </a:spcBef>
              <a:spcAft>
                <a:spcPts val="0"/>
              </a:spcAft>
              <a:buClr>
                <a:schemeClr val="dk1"/>
              </a:buClr>
              <a:buSzPts val="1100"/>
              <a:buFont typeface="Arial"/>
              <a:buNone/>
            </a:pPr>
            <a:r>
              <a:rPr lang="en" sz="750">
                <a:solidFill>
                  <a:srgbClr val="262626"/>
                </a:solidFill>
              </a:rPr>
              <a:t>to the broker by setting </a:t>
            </a:r>
            <a:r>
              <a:rPr lang="en" sz="700">
                <a:solidFill>
                  <a:srgbClr val="262626"/>
                </a:solidFill>
              </a:rPr>
              <a:t>AIRFLOW__CELERY__BROKER_URL</a:t>
            </a:r>
            <a:r>
              <a:rPr lang="en" sz="750">
                <a:solidFill>
                  <a:srgbClr val="262626"/>
                </a:solidFill>
              </a:rPr>
              <a:t>:</a:t>
            </a:r>
            <a:endParaRPr sz="750">
              <a:solidFill>
                <a:srgbClr val="262626"/>
              </a:solidFill>
            </a:endParaRPr>
          </a:p>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4713800" y="1355438"/>
            <a:ext cx="4267199" cy="30104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3680050" y="450363"/>
            <a:ext cx="5364400" cy="4404712"/>
          </a:xfrm>
          <a:prstGeom prst="rect">
            <a:avLst/>
          </a:prstGeom>
          <a:noFill/>
          <a:ln>
            <a:noFill/>
          </a:ln>
        </p:spPr>
      </p:pic>
      <p:sp>
        <p:nvSpPr>
          <p:cNvPr id="97" name="Google Shape;97;p19"/>
          <p:cNvSpPr txBox="1"/>
          <p:nvPr>
            <p:ph type="title"/>
          </p:nvPr>
        </p:nvSpPr>
        <p:spPr>
          <a:xfrm>
            <a:off x="1314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PDILL with Airflow Architecture Overview</a:t>
            </a:r>
            <a:endParaRPr/>
          </a:p>
        </p:txBody>
      </p:sp>
      <p:sp>
        <p:nvSpPr>
          <p:cNvPr id="98" name="Google Shape;98;p19"/>
          <p:cNvSpPr txBox="1"/>
          <p:nvPr/>
        </p:nvSpPr>
        <p:spPr>
          <a:xfrm>
            <a:off x="264375" y="687100"/>
            <a:ext cx="363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Airflow PDILL Solution (TODO)</a:t>
            </a:r>
            <a:endParaRPr/>
          </a:p>
        </p:txBody>
      </p:sp>
      <p:sp>
        <p:nvSpPr>
          <p:cNvPr id="110" name="Google Shape;110;p21"/>
          <p:cNvSpPr txBox="1"/>
          <p:nvPr>
            <p:ph idx="1" type="body"/>
          </p:nvPr>
        </p:nvSpPr>
        <p:spPr>
          <a:xfrm>
            <a:off x="311700" y="1152475"/>
            <a:ext cx="3873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a:t>Enter Screenshot of PDILL DAG</a:t>
            </a:r>
            <a:endParaRPr i="1"/>
          </a:p>
        </p:txBody>
      </p:sp>
      <p:sp>
        <p:nvSpPr>
          <p:cNvPr id="111" name="Google Shape;111;p21"/>
          <p:cNvSpPr txBox="1"/>
          <p:nvPr>
            <p:ph idx="1" type="body"/>
          </p:nvPr>
        </p:nvSpPr>
        <p:spPr>
          <a:xfrm>
            <a:off x="4572000" y="1152475"/>
            <a:ext cx="3873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Explain the working of PDILL DAG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