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76992ab2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76992ab2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76992ab2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76992ab2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ac172367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ac172367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ac172367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ac172367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83a0401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83a0401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83a04017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83a04017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0c20433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0c20433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0c20433b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0c20433b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fabbc9420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fabbc9420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fabbc9420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fabbc9420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abbc9420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abbc9420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fabbc9420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fabbc9420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76992ab2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76992ab2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76992ab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76992ab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76992ab2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76992ab2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76992ab2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76992ab2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irflow.apache.org/docs/apache-airflow/stable/concepts/scheduler.html" TargetMode="External"/><Relationship Id="rId4" Type="http://schemas.openxmlformats.org/officeDocument/2006/relationships/hyperlink" Target="https://airflow.apache.org/docs/apache-airflow/stable/concepts/tasks.html" TargetMode="External"/><Relationship Id="rId5" Type="http://schemas.openxmlformats.org/officeDocument/2006/relationships/hyperlink" Target="https://airflow.apache.org/docs/apache-airflow/stable/executor/index.html" TargetMode="External"/><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44738" r="0" t="-44738"/>
          <a:stretch/>
        </p:blipFill>
        <p:spPr>
          <a:xfrm>
            <a:off x="3801800" y="1964375"/>
            <a:ext cx="5727300" cy="3818200"/>
          </a:xfrm>
          <a:prstGeom prst="rect">
            <a:avLst/>
          </a:prstGeom>
          <a:noFill/>
          <a:ln>
            <a:noFill/>
          </a:ln>
        </p:spPr>
      </p:pic>
      <p:pic>
        <p:nvPicPr>
          <p:cNvPr id="55" name="Google Shape;55;p13"/>
          <p:cNvPicPr preferRelativeResize="0"/>
          <p:nvPr/>
        </p:nvPicPr>
        <p:blipFill>
          <a:blip r:embed="rId4">
            <a:alphaModFix/>
          </a:blip>
          <a:stretch>
            <a:fillRect/>
          </a:stretch>
        </p:blipFill>
        <p:spPr>
          <a:xfrm>
            <a:off x="257775" y="181475"/>
            <a:ext cx="1217074" cy="1312051"/>
          </a:xfrm>
          <a:prstGeom prst="rect">
            <a:avLst/>
          </a:prstGeom>
          <a:noFill/>
          <a:ln>
            <a:noFill/>
          </a:ln>
        </p:spPr>
      </p:pic>
      <p:sp>
        <p:nvSpPr>
          <p:cNvPr id="56" name="Google Shape;56;p13"/>
          <p:cNvSpPr txBox="1"/>
          <p:nvPr/>
        </p:nvSpPr>
        <p:spPr>
          <a:xfrm>
            <a:off x="340025" y="2208150"/>
            <a:ext cx="6636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latin typeface="Open Sans"/>
                <a:ea typeface="Open Sans"/>
                <a:cs typeface="Open Sans"/>
                <a:sym typeface="Open Sans"/>
              </a:rPr>
              <a:t>PDILL - Airflow Implementation Plan</a:t>
            </a:r>
            <a:endParaRPr sz="30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Multiple Tasks Running with Celery Executor</a:t>
            </a:r>
            <a:endParaRPr/>
          </a:p>
        </p:txBody>
      </p:sp>
      <p:sp>
        <p:nvSpPr>
          <p:cNvPr id="121" name="Google Shape;121;p2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What we want to achieve with a Celery Executor is to distribute the workload on multiple nodes. It only makes sense if multiple tasks are running at the same time. </a:t>
            </a:r>
            <a:endParaRPr sz="1200"/>
          </a:p>
          <a:p>
            <a:pPr indent="0" lvl="0" marL="0" rtl="0" algn="l">
              <a:spcBef>
                <a:spcPts val="1200"/>
              </a:spcBef>
              <a:spcAft>
                <a:spcPts val="0"/>
              </a:spcAft>
              <a:buNone/>
            </a:pPr>
            <a:r>
              <a:rPr lang="en" sz="1200"/>
              <a:t>In our example, just after the Hello_World task is completed, the scheduler pushes both sleep15 and sleep20 tasks to the queue to be executed by the celery workers.</a:t>
            </a:r>
            <a:endParaRPr sz="1200"/>
          </a:p>
          <a:p>
            <a:pPr indent="0" lvl="0" marL="0" rtl="0" algn="l">
              <a:spcBef>
                <a:spcPts val="1200"/>
              </a:spcBef>
              <a:spcAft>
                <a:spcPts val="0"/>
              </a:spcAft>
              <a:buNone/>
            </a:pPr>
            <a:r>
              <a:rPr lang="en" sz="1200"/>
              <a:t>We can check with Flower that each celery worker received one task from the queue and that they are executing their assigned task simultaneously:</a:t>
            </a:r>
            <a:endParaRPr sz="1200"/>
          </a:p>
          <a:p>
            <a:pPr indent="0" lvl="0" marL="0" rtl="0" algn="l">
              <a:spcBef>
                <a:spcPts val="1200"/>
              </a:spcBef>
              <a:spcAft>
                <a:spcPts val="1200"/>
              </a:spcAft>
              <a:buNone/>
            </a:pPr>
            <a:r>
              <a:t/>
            </a:r>
            <a:endParaRPr sz="1200"/>
          </a:p>
        </p:txBody>
      </p:sp>
      <p:pic>
        <p:nvPicPr>
          <p:cNvPr id="122" name="Google Shape;122;p22"/>
          <p:cNvPicPr preferRelativeResize="0"/>
          <p:nvPr/>
        </p:nvPicPr>
        <p:blipFill>
          <a:blip r:embed="rId3">
            <a:alphaModFix/>
          </a:blip>
          <a:stretch>
            <a:fillRect/>
          </a:stretch>
        </p:blipFill>
        <p:spPr>
          <a:xfrm>
            <a:off x="4654775" y="1152475"/>
            <a:ext cx="4267200" cy="242163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Multiple Tasks Running with Celery Executor</a:t>
            </a:r>
            <a:endParaRPr/>
          </a:p>
          <a:p>
            <a:pPr indent="0" lvl="0" marL="0" rtl="0" algn="l">
              <a:spcBef>
                <a:spcPts val="0"/>
              </a:spcBef>
              <a:spcAft>
                <a:spcPts val="0"/>
              </a:spcAft>
              <a:buNone/>
            </a:pPr>
            <a:r>
              <a:t/>
            </a:r>
            <a:endParaRPr/>
          </a:p>
        </p:txBody>
      </p:sp>
      <p:sp>
        <p:nvSpPr>
          <p:cNvPr id="128" name="Google Shape;128;p23"/>
          <p:cNvSpPr txBox="1"/>
          <p:nvPr>
            <p:ph idx="1" type="body"/>
          </p:nvPr>
        </p:nvSpPr>
        <p:spPr>
          <a:xfrm>
            <a:off x="311700" y="1152475"/>
            <a:ext cx="2778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scheduler now waits for both tasks to be reported as successful before sending the next one to the queue.</a:t>
            </a:r>
            <a:endParaRPr/>
          </a:p>
        </p:txBody>
      </p:sp>
      <p:pic>
        <p:nvPicPr>
          <p:cNvPr id="129" name="Google Shape;129;p23"/>
          <p:cNvPicPr preferRelativeResize="0"/>
          <p:nvPr/>
        </p:nvPicPr>
        <p:blipFill>
          <a:blip r:embed="rId3">
            <a:alphaModFix/>
          </a:blip>
          <a:stretch>
            <a:fillRect/>
          </a:stretch>
        </p:blipFill>
        <p:spPr>
          <a:xfrm>
            <a:off x="3089725" y="1152475"/>
            <a:ext cx="5941974" cy="2065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4"/>
          <p:cNvPicPr preferRelativeResize="0"/>
          <p:nvPr/>
        </p:nvPicPr>
        <p:blipFill>
          <a:blip r:embed="rId3">
            <a:alphaModFix/>
          </a:blip>
          <a:stretch>
            <a:fillRect/>
          </a:stretch>
        </p:blipFill>
        <p:spPr>
          <a:xfrm>
            <a:off x="3680050" y="450363"/>
            <a:ext cx="5364400" cy="4404712"/>
          </a:xfrm>
          <a:prstGeom prst="rect">
            <a:avLst/>
          </a:prstGeom>
          <a:noFill/>
          <a:ln>
            <a:noFill/>
          </a:ln>
        </p:spPr>
      </p:pic>
      <p:sp>
        <p:nvSpPr>
          <p:cNvPr id="135" name="Google Shape;135;p24"/>
          <p:cNvSpPr txBox="1"/>
          <p:nvPr>
            <p:ph type="title"/>
          </p:nvPr>
        </p:nvSpPr>
        <p:spPr>
          <a:xfrm>
            <a:off x="1314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PDIL Architecture with Airflow-Celery</a:t>
            </a:r>
            <a:endParaRPr/>
          </a:p>
        </p:txBody>
      </p:sp>
      <p:sp>
        <p:nvSpPr>
          <p:cNvPr id="136" name="Google Shape;136;p24"/>
          <p:cNvSpPr txBox="1"/>
          <p:nvPr/>
        </p:nvSpPr>
        <p:spPr>
          <a:xfrm>
            <a:off x="264375" y="687100"/>
            <a:ext cx="363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7" name="Google Shape;137;p24"/>
          <p:cNvSpPr txBox="1"/>
          <p:nvPr/>
        </p:nvSpPr>
        <p:spPr>
          <a:xfrm>
            <a:off x="270700" y="672900"/>
            <a:ext cx="35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8" name="Google Shape;138;p24"/>
          <p:cNvSpPr txBox="1"/>
          <p:nvPr/>
        </p:nvSpPr>
        <p:spPr>
          <a:xfrm>
            <a:off x="146950" y="649700"/>
            <a:ext cx="3705000" cy="37680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Font typeface="Open Sans"/>
              <a:buChar char="●"/>
            </a:pPr>
            <a:r>
              <a:rPr lang="en" sz="1200">
                <a:latin typeface="Open Sans"/>
                <a:ea typeface="Open Sans"/>
                <a:cs typeface="Open Sans"/>
                <a:sym typeface="Open Sans"/>
              </a:rPr>
              <a:t>User Interacts with DAG through the Airflow Webserver</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Char char="●"/>
            </a:pPr>
            <a:r>
              <a:rPr lang="en" sz="1200">
                <a:latin typeface="Open Sans"/>
                <a:ea typeface="Open Sans"/>
                <a:cs typeface="Open Sans"/>
                <a:sym typeface="Open Sans"/>
              </a:rPr>
              <a:t>Airflow metadata database is hosted on a separate server</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Char char="●"/>
            </a:pPr>
            <a:r>
              <a:rPr lang="en" sz="1200">
                <a:latin typeface="Open Sans"/>
                <a:ea typeface="Open Sans"/>
                <a:cs typeface="Open Sans"/>
                <a:sym typeface="Open Sans"/>
              </a:rPr>
              <a:t>Scheduler connects with the metadata database through a SQL client</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Char char="●"/>
            </a:pPr>
            <a:r>
              <a:rPr lang="en" sz="1200">
                <a:latin typeface="Open Sans"/>
                <a:ea typeface="Open Sans"/>
                <a:cs typeface="Open Sans"/>
                <a:sym typeface="Open Sans"/>
              </a:rPr>
              <a:t>Airflow uses Celery to distribute data </a:t>
            </a:r>
            <a:r>
              <a:rPr lang="en" sz="1200">
                <a:latin typeface="Open Sans"/>
                <a:ea typeface="Open Sans"/>
                <a:cs typeface="Open Sans"/>
                <a:sym typeface="Open Sans"/>
              </a:rPr>
              <a:t>across</a:t>
            </a:r>
            <a:r>
              <a:rPr lang="en" sz="1200">
                <a:latin typeface="Open Sans"/>
                <a:ea typeface="Open Sans"/>
                <a:cs typeface="Open Sans"/>
                <a:sym typeface="Open Sans"/>
              </a:rPr>
              <a:t> the various nodes</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Char char="●"/>
            </a:pPr>
            <a:r>
              <a:rPr lang="en" sz="1200">
                <a:latin typeface="Open Sans"/>
                <a:ea typeface="Open Sans"/>
                <a:cs typeface="Open Sans"/>
                <a:sym typeface="Open Sans"/>
              </a:rPr>
              <a:t>Each node has a Celery worker installed on the node</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Char char="●"/>
            </a:pPr>
            <a:r>
              <a:rPr lang="en" sz="1200">
                <a:latin typeface="Open Sans"/>
                <a:ea typeface="Open Sans"/>
                <a:cs typeface="Open Sans"/>
                <a:sym typeface="Open Sans"/>
              </a:rPr>
              <a:t>Celery depends on the message broker to distribute tasks to the nodes</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Char char="●"/>
            </a:pPr>
            <a:r>
              <a:rPr lang="en" sz="1200">
                <a:latin typeface="Open Sans"/>
                <a:ea typeface="Open Sans"/>
                <a:cs typeface="Open Sans"/>
                <a:sym typeface="Open Sans"/>
              </a:rPr>
              <a:t>The Celery worker then executes the tasks </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Char char="●"/>
            </a:pPr>
            <a:r>
              <a:rPr lang="en" sz="1200">
                <a:latin typeface="Open Sans"/>
                <a:ea typeface="Open Sans"/>
                <a:cs typeface="Open Sans"/>
                <a:sym typeface="Open Sans"/>
              </a:rPr>
              <a:t>The edge nodes communicate with API layer to trigger processes and orchestrate</a:t>
            </a:r>
            <a:endParaRPr sz="1200">
              <a:latin typeface="Open Sans"/>
              <a:ea typeface="Open Sans"/>
              <a:cs typeface="Open Sans"/>
              <a:sym typeface="Open Sans"/>
            </a:endParaRPr>
          </a:p>
          <a:p>
            <a:pPr indent="-304800" lvl="0" marL="457200" rtl="0" algn="l">
              <a:lnSpc>
                <a:spcPct val="115000"/>
              </a:lnSpc>
              <a:spcBef>
                <a:spcPts val="0"/>
              </a:spcBef>
              <a:spcAft>
                <a:spcPts val="0"/>
              </a:spcAft>
              <a:buSzPts val="1200"/>
              <a:buFont typeface="Open Sans"/>
              <a:buChar char="●"/>
            </a:pPr>
            <a:r>
              <a:rPr lang="en" sz="1200">
                <a:latin typeface="Open Sans"/>
                <a:ea typeface="Open Sans"/>
                <a:cs typeface="Open Sans"/>
                <a:sym typeface="Open Sans"/>
              </a:rPr>
              <a:t>The edge nodes also perform audit tasks and send out notifications</a:t>
            </a:r>
            <a:endParaRPr sz="1200">
              <a:latin typeface="Open Sans"/>
              <a:ea typeface="Open Sans"/>
              <a:cs typeface="Open Sans"/>
              <a:sym typeface="Open Sans"/>
            </a:endParaRPr>
          </a:p>
        </p:txBody>
      </p:sp>
      <p:sp>
        <p:nvSpPr>
          <p:cNvPr id="139" name="Google Shape;139;p24"/>
          <p:cNvSpPr txBox="1"/>
          <p:nvPr/>
        </p:nvSpPr>
        <p:spPr>
          <a:xfrm>
            <a:off x="6597625" y="3494300"/>
            <a:ext cx="26994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Developers build DAG on local machine</a:t>
            </a:r>
            <a:endParaRPr sz="1200"/>
          </a:p>
          <a:p>
            <a:pPr indent="-304800" lvl="0" marL="457200" rtl="0" algn="l">
              <a:spcBef>
                <a:spcPts val="0"/>
              </a:spcBef>
              <a:spcAft>
                <a:spcPts val="0"/>
              </a:spcAft>
              <a:buSzPts val="1200"/>
              <a:buChar char="●"/>
            </a:pPr>
            <a:r>
              <a:rPr lang="en" sz="1200"/>
              <a:t>Code is deployed through CI/CD pipelines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148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Management</a:t>
            </a:r>
            <a:endParaRPr/>
          </a:p>
        </p:txBody>
      </p:sp>
      <p:sp>
        <p:nvSpPr>
          <p:cNvPr id="145" name="Google Shape;145;p25"/>
          <p:cNvSpPr txBox="1"/>
          <p:nvPr/>
        </p:nvSpPr>
        <p:spPr>
          <a:xfrm>
            <a:off x="313625" y="919975"/>
            <a:ext cx="26868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The code for creating the jobs will be written in Python and managed on a repository either on github or Azure Dev Ops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The Airflow webserver will be hosted on Sandbox, Dev, Test, Stage and Prod server, the code for deployment on each branch will be deployed on the Master and Main branch.</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For making </a:t>
            </a:r>
            <a:r>
              <a:rPr lang="en" sz="1100"/>
              <a:t>enhancements to the code or adding new jobs the latest code deployed on each environment will be pulled from master/main branch and committed to a side branch(Developer Branch) for development purposes and then undergo a PR process involving code review and code approvals after which the new code will be deployed on the servers.</a:t>
            </a:r>
            <a:endParaRPr sz="1100"/>
          </a:p>
        </p:txBody>
      </p:sp>
      <p:pic>
        <p:nvPicPr>
          <p:cNvPr id="146" name="Google Shape;146;p25"/>
          <p:cNvPicPr preferRelativeResize="0"/>
          <p:nvPr/>
        </p:nvPicPr>
        <p:blipFill>
          <a:blip r:embed="rId3">
            <a:alphaModFix/>
          </a:blip>
          <a:stretch>
            <a:fillRect/>
          </a:stretch>
        </p:blipFill>
        <p:spPr>
          <a:xfrm>
            <a:off x="3941300" y="721425"/>
            <a:ext cx="4890991" cy="4117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148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Promotion </a:t>
            </a:r>
            <a:endParaRPr/>
          </a:p>
        </p:txBody>
      </p:sp>
      <p:pic>
        <p:nvPicPr>
          <p:cNvPr id="152" name="Google Shape;152;p26"/>
          <p:cNvPicPr preferRelativeResize="0"/>
          <p:nvPr/>
        </p:nvPicPr>
        <p:blipFill>
          <a:blip r:embed="rId3">
            <a:alphaModFix/>
          </a:blip>
          <a:stretch>
            <a:fillRect/>
          </a:stretch>
        </p:blipFill>
        <p:spPr>
          <a:xfrm>
            <a:off x="3168150" y="1089938"/>
            <a:ext cx="5843199" cy="2963625"/>
          </a:xfrm>
          <a:prstGeom prst="rect">
            <a:avLst/>
          </a:prstGeom>
          <a:noFill/>
          <a:ln>
            <a:noFill/>
          </a:ln>
        </p:spPr>
      </p:pic>
      <p:sp>
        <p:nvSpPr>
          <p:cNvPr id="153" name="Google Shape;153;p26"/>
          <p:cNvSpPr txBox="1"/>
          <p:nvPr/>
        </p:nvSpPr>
        <p:spPr>
          <a:xfrm>
            <a:off x="313625" y="919975"/>
            <a:ext cx="2686800" cy="407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The code for Airflow will be </a:t>
            </a:r>
            <a:r>
              <a:rPr lang="en" sz="1100"/>
              <a:t>initially</a:t>
            </a:r>
            <a:r>
              <a:rPr lang="en" sz="1100"/>
              <a:t> hosted on sandbox server where all the POC and enhancements are worked on.</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After which the code will be pushed to dev server after going a PR process involving code review and code approval.</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Once the code is </a:t>
            </a:r>
            <a:r>
              <a:rPr lang="en" sz="1100"/>
              <a:t>ready</a:t>
            </a:r>
            <a:r>
              <a:rPr lang="en" sz="1100"/>
              <a:t> to be pushed to Test it will again go through the same PR process and then to stage and prod.</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If there are any issues observed in the code on test the code will be debugged and changed on dev and then again promoted to test, stage and prod.</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 Note: The Dev, Test, Stage and Prod servers share </a:t>
            </a:r>
            <a:r>
              <a:rPr lang="en" sz="1100"/>
              <a:t>the same configuration with respect to access and network settings.</a:t>
            </a:r>
            <a:endParaRPr sz="1100"/>
          </a:p>
          <a:p>
            <a:pPr indent="0" lvl="0" marL="0" rtl="0" algn="l">
              <a:spcBef>
                <a:spcPts val="0"/>
              </a:spcBef>
              <a:spcAft>
                <a:spcPts val="0"/>
              </a:spcAft>
              <a:buNone/>
            </a:pPr>
            <a:r>
              <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Airflow</a:t>
            </a:r>
            <a:r>
              <a:rPr lang="en"/>
              <a:t> Tech Stack </a:t>
            </a:r>
            <a:endParaRPr/>
          </a:p>
          <a:p>
            <a:pPr indent="0" lvl="0" marL="0" rtl="0" algn="l">
              <a:spcBef>
                <a:spcPts val="0"/>
              </a:spcBef>
              <a:spcAft>
                <a:spcPts val="0"/>
              </a:spcAft>
              <a:buNone/>
            </a:pPr>
            <a:r>
              <a:t/>
            </a:r>
            <a:endParaRPr/>
          </a:p>
        </p:txBody>
      </p:sp>
      <p:sp>
        <p:nvSpPr>
          <p:cNvPr id="159" name="Google Shape;15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Airflow Version: 1.10.10</a:t>
            </a:r>
            <a:endParaRPr/>
          </a:p>
          <a:p>
            <a:pPr indent="0" lvl="0" marL="0" rtl="0" algn="l">
              <a:spcBef>
                <a:spcPts val="1200"/>
              </a:spcBef>
              <a:spcAft>
                <a:spcPts val="0"/>
              </a:spcAft>
              <a:buNone/>
            </a:pPr>
            <a:r>
              <a:rPr lang="en"/>
              <a:t>Airflow Machine Type: </a:t>
            </a:r>
            <a:endParaRPr/>
          </a:p>
          <a:p>
            <a:pPr indent="0" lvl="0" marL="0" rtl="0" algn="l">
              <a:spcBef>
                <a:spcPts val="1200"/>
              </a:spcBef>
              <a:spcAft>
                <a:spcPts val="0"/>
              </a:spcAft>
              <a:buNone/>
            </a:pPr>
            <a:r>
              <a:rPr lang="en"/>
              <a:t>Airflow Machine OS: Ubuntu 18.04 LTS</a:t>
            </a:r>
            <a:endParaRPr/>
          </a:p>
          <a:p>
            <a:pPr indent="0" lvl="0" marL="0" rtl="0" algn="l">
              <a:spcBef>
                <a:spcPts val="1200"/>
              </a:spcBef>
              <a:spcAft>
                <a:spcPts val="0"/>
              </a:spcAft>
              <a:buNone/>
            </a:pPr>
            <a:r>
              <a:rPr lang="en"/>
              <a:t>Airflow Backend Database: Postgres SQL</a:t>
            </a:r>
            <a:endParaRPr/>
          </a:p>
          <a:p>
            <a:pPr indent="0" lvl="0" marL="0" rtl="0" algn="l">
              <a:spcBef>
                <a:spcPts val="1200"/>
              </a:spcBef>
              <a:spcAft>
                <a:spcPts val="0"/>
              </a:spcAft>
              <a:buNone/>
            </a:pPr>
            <a:r>
              <a:rPr lang="en"/>
              <a:t>Language: Python 3.x</a:t>
            </a:r>
            <a:endParaRPr/>
          </a:p>
          <a:p>
            <a:pPr indent="0" lvl="0" marL="0" rtl="0" algn="l">
              <a:spcBef>
                <a:spcPts val="1200"/>
              </a:spcBef>
              <a:spcAft>
                <a:spcPts val="0"/>
              </a:spcAft>
              <a:buNone/>
            </a:pPr>
            <a:r>
              <a:rPr lang="en"/>
              <a:t>Environment deployed: Sandbox, Dev, Test, Stage and Prod</a:t>
            </a:r>
            <a:endParaRPr/>
          </a:p>
          <a:p>
            <a:pPr indent="0" lvl="0" marL="0" rtl="0" algn="l">
              <a:spcBef>
                <a:spcPts val="1200"/>
              </a:spcBef>
              <a:spcAft>
                <a:spcPts val="1200"/>
              </a:spcAft>
              <a:buClr>
                <a:schemeClr val="dk1"/>
              </a:buClr>
              <a:buSzPts val="1100"/>
              <a:buFont typeface="Arial"/>
              <a:buNone/>
            </a:pPr>
            <a:r>
              <a:rPr lang="en"/>
              <a:t>Code Management: Github/ADO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95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Airflow Trigger Architecture</a:t>
            </a:r>
            <a:endParaRPr/>
          </a:p>
        </p:txBody>
      </p:sp>
      <p:sp>
        <p:nvSpPr>
          <p:cNvPr id="165" name="Google Shape;165;p28"/>
          <p:cNvSpPr txBox="1"/>
          <p:nvPr>
            <p:ph idx="1" type="body"/>
          </p:nvPr>
        </p:nvSpPr>
        <p:spPr>
          <a:xfrm>
            <a:off x="311700" y="850350"/>
            <a:ext cx="4260300" cy="3031200"/>
          </a:xfrm>
          <a:prstGeom prst="rect">
            <a:avLst/>
          </a:prstGeom>
        </p:spPr>
        <p:txBody>
          <a:bodyPr anchorCtr="0" anchor="t" bIns="91425" lIns="91425" spcFirstLastPara="1" rIns="91425" wrap="square" tIns="91425">
            <a:normAutofit fontScale="92500" lnSpcReduction="20000"/>
          </a:bodyPr>
          <a:lstStyle/>
          <a:p>
            <a:pPr indent="-293211" lvl="0" marL="457200" rtl="0" algn="l">
              <a:lnSpc>
                <a:spcPct val="150000"/>
              </a:lnSpc>
              <a:spcBef>
                <a:spcPts val="0"/>
              </a:spcBef>
              <a:spcAft>
                <a:spcPts val="0"/>
              </a:spcAft>
              <a:buClr>
                <a:schemeClr val="dk1"/>
              </a:buClr>
              <a:buSzPct val="100000"/>
              <a:buFont typeface="Open Sans"/>
              <a:buAutoNum type="arabicPeriod"/>
            </a:pPr>
            <a:r>
              <a:rPr lang="en" sz="1100">
                <a:solidFill>
                  <a:schemeClr val="dk1"/>
                </a:solidFill>
                <a:latin typeface="Open Sans"/>
                <a:ea typeface="Open Sans"/>
                <a:cs typeface="Open Sans"/>
                <a:sym typeface="Open Sans"/>
              </a:rPr>
              <a:t>The user using the EDL UI creates a configuration file which is stored on a local storage.</a:t>
            </a:r>
            <a:endParaRPr sz="1100">
              <a:solidFill>
                <a:schemeClr val="dk1"/>
              </a:solidFill>
              <a:latin typeface="Open Sans"/>
              <a:ea typeface="Open Sans"/>
              <a:cs typeface="Open Sans"/>
              <a:sym typeface="Open Sans"/>
            </a:endParaRPr>
          </a:p>
          <a:p>
            <a:pPr indent="-293211" lvl="0" marL="457200" rtl="0" algn="l">
              <a:lnSpc>
                <a:spcPct val="150000"/>
              </a:lnSpc>
              <a:spcBef>
                <a:spcPts val="0"/>
              </a:spcBef>
              <a:spcAft>
                <a:spcPts val="0"/>
              </a:spcAft>
              <a:buClr>
                <a:schemeClr val="dk1"/>
              </a:buClr>
              <a:buSzPct val="100000"/>
              <a:buFont typeface="Open Sans"/>
              <a:buAutoNum type="arabicPeriod"/>
            </a:pPr>
            <a:r>
              <a:rPr lang="en" sz="1100">
                <a:solidFill>
                  <a:schemeClr val="dk1"/>
                </a:solidFill>
                <a:latin typeface="Open Sans"/>
                <a:ea typeface="Open Sans"/>
                <a:cs typeface="Open Sans"/>
                <a:sym typeface="Open Sans"/>
              </a:rPr>
              <a:t>The local storage is used to store the EDL configuration files which are based on an on-prem location where there is a designated directory available to fetch files from.</a:t>
            </a:r>
            <a:endParaRPr sz="1100">
              <a:solidFill>
                <a:schemeClr val="dk1"/>
              </a:solidFill>
              <a:latin typeface="Open Sans"/>
              <a:ea typeface="Open Sans"/>
              <a:cs typeface="Open Sans"/>
              <a:sym typeface="Open Sans"/>
            </a:endParaRPr>
          </a:p>
          <a:p>
            <a:pPr indent="-293211" lvl="0" marL="457200" rtl="0" algn="l">
              <a:lnSpc>
                <a:spcPct val="150000"/>
              </a:lnSpc>
              <a:spcBef>
                <a:spcPts val="0"/>
              </a:spcBef>
              <a:spcAft>
                <a:spcPts val="0"/>
              </a:spcAft>
              <a:buClr>
                <a:schemeClr val="dk1"/>
              </a:buClr>
              <a:buSzPct val="100000"/>
              <a:buFont typeface="Open Sans"/>
              <a:buAutoNum type="arabicPeriod"/>
            </a:pPr>
            <a:r>
              <a:rPr lang="en" sz="1100">
                <a:solidFill>
                  <a:schemeClr val="dk1"/>
                </a:solidFill>
                <a:latin typeface="Open Sans"/>
                <a:ea typeface="Open Sans"/>
                <a:cs typeface="Open Sans"/>
                <a:sym typeface="Open Sans"/>
              </a:rPr>
              <a:t>The Unix Polling Script is used as a file watcher that watches the above-designated location continuously for new files and triggers the dags on the airflow scheduler for each configuration file present on the local storage.</a:t>
            </a:r>
            <a:endParaRPr sz="1100">
              <a:solidFill>
                <a:schemeClr val="dk1"/>
              </a:solidFill>
              <a:latin typeface="Open Sans"/>
              <a:ea typeface="Open Sans"/>
              <a:cs typeface="Open Sans"/>
              <a:sym typeface="Open Sans"/>
            </a:endParaRPr>
          </a:p>
          <a:p>
            <a:pPr indent="-293211" lvl="0" marL="457200" rtl="0" algn="l">
              <a:lnSpc>
                <a:spcPct val="150000"/>
              </a:lnSpc>
              <a:spcBef>
                <a:spcPts val="0"/>
              </a:spcBef>
              <a:spcAft>
                <a:spcPts val="0"/>
              </a:spcAft>
              <a:buClr>
                <a:schemeClr val="dk1"/>
              </a:buClr>
              <a:buSzPct val="100000"/>
              <a:buFont typeface="Open Sans"/>
              <a:buAutoNum type="arabicPeriod"/>
            </a:pPr>
            <a:r>
              <a:t/>
            </a:r>
            <a:endParaRPr sz="1100">
              <a:solidFill>
                <a:schemeClr val="dk1"/>
              </a:solidFill>
              <a:latin typeface="Open Sans"/>
              <a:ea typeface="Open Sans"/>
              <a:cs typeface="Open Sans"/>
              <a:sym typeface="Open Sans"/>
            </a:endParaRPr>
          </a:p>
          <a:p>
            <a:pPr indent="-293211" lvl="0" marL="457200" rtl="0" algn="l">
              <a:lnSpc>
                <a:spcPct val="150000"/>
              </a:lnSpc>
              <a:spcBef>
                <a:spcPts val="0"/>
              </a:spcBef>
              <a:spcAft>
                <a:spcPts val="0"/>
              </a:spcAft>
              <a:buClr>
                <a:schemeClr val="dk1"/>
              </a:buClr>
              <a:buSzPct val="100000"/>
              <a:buFont typeface="Open Sans"/>
              <a:buAutoNum type="arabicPeriod"/>
            </a:pPr>
            <a:r>
              <a:rPr lang="en" sz="1100">
                <a:solidFill>
                  <a:schemeClr val="dk1"/>
                </a:solidFill>
                <a:latin typeface="Open Sans"/>
                <a:ea typeface="Open Sans"/>
                <a:cs typeface="Open Sans"/>
                <a:sym typeface="Open Sans"/>
              </a:rPr>
              <a:t>Airflow dags running on the airflow webserver are triggered using the Airflow REST API.</a:t>
            </a:r>
            <a:endParaRPr sz="1100">
              <a:solidFill>
                <a:schemeClr val="dk1"/>
              </a:solidFill>
              <a:latin typeface="Open Sans"/>
              <a:ea typeface="Open Sans"/>
              <a:cs typeface="Open Sans"/>
              <a:sym typeface="Open Sans"/>
            </a:endParaRPr>
          </a:p>
          <a:p>
            <a:pPr indent="-293211" lvl="0" marL="457200" rtl="0" algn="l">
              <a:lnSpc>
                <a:spcPct val="150000"/>
              </a:lnSpc>
              <a:spcBef>
                <a:spcPts val="0"/>
              </a:spcBef>
              <a:spcAft>
                <a:spcPts val="0"/>
              </a:spcAft>
              <a:buClr>
                <a:schemeClr val="dk1"/>
              </a:buClr>
              <a:buSzPct val="100000"/>
              <a:buFont typeface="Open Sans"/>
              <a:buAutoNum type="arabicPeriod"/>
            </a:pPr>
            <a:r>
              <a:rPr lang="en" sz="1100">
                <a:solidFill>
                  <a:schemeClr val="dk1"/>
                </a:solidFill>
                <a:latin typeface="Open Sans"/>
                <a:ea typeface="Open Sans"/>
                <a:cs typeface="Open Sans"/>
                <a:sym typeface="Open Sans"/>
              </a:rPr>
              <a:t> Airflow dags that are triggered send a POST request to PDILL API that processes the data using underlying jobs.</a:t>
            </a:r>
            <a:endParaRPr>
              <a:latin typeface="Open Sans"/>
              <a:ea typeface="Open Sans"/>
              <a:cs typeface="Open Sans"/>
              <a:sym typeface="Open Sans"/>
            </a:endParaRPr>
          </a:p>
        </p:txBody>
      </p:sp>
      <p:pic>
        <p:nvPicPr>
          <p:cNvPr id="166" name="Google Shape;166;p28"/>
          <p:cNvPicPr preferRelativeResize="0"/>
          <p:nvPr/>
        </p:nvPicPr>
        <p:blipFill>
          <a:blip r:embed="rId3">
            <a:alphaModFix/>
          </a:blip>
          <a:stretch>
            <a:fillRect/>
          </a:stretch>
        </p:blipFill>
        <p:spPr>
          <a:xfrm>
            <a:off x="5254650" y="486288"/>
            <a:ext cx="3437494" cy="417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Airflow Trigger Architecture</a:t>
            </a:r>
            <a:endParaRPr/>
          </a:p>
        </p:txBody>
      </p:sp>
      <p:sp>
        <p:nvSpPr>
          <p:cNvPr id="172" name="Google Shape;17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a:p>
            <a:pPr indent="-298450" lvl="0" marL="457200" rtl="0" algn="l">
              <a:spcBef>
                <a:spcPts val="1200"/>
              </a:spcBef>
              <a:spcAft>
                <a:spcPts val="0"/>
              </a:spcAft>
              <a:buClr>
                <a:schemeClr val="dk1"/>
              </a:buClr>
              <a:buSzPts val="1100"/>
              <a:buChar char="●"/>
            </a:pPr>
            <a:r>
              <a:rPr lang="en" sz="1100">
                <a:solidFill>
                  <a:schemeClr val="dk1"/>
                </a:solidFill>
              </a:rPr>
              <a:t>How many servers will airflow need to talk to in order to trigger workflows?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What would the configuration file contain?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Is the EDL configuration file a one-time use configuration?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Will the configurations be unique?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Is there a naming convention defined for the configuration file?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On what basis can I decide which dag is supposed to be triggered?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Open Sans"/>
                <a:ea typeface="Open Sans"/>
                <a:cs typeface="Open Sans"/>
                <a:sym typeface="Open Sans"/>
              </a:rPr>
              <a:t>Table Of Contents</a:t>
            </a:r>
            <a:endParaRPr>
              <a:latin typeface="Open Sans"/>
              <a:ea typeface="Open Sans"/>
              <a:cs typeface="Open Sans"/>
              <a:sym typeface="Open Sans"/>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308610" lvl="0" marL="457200" rtl="0" algn="l">
              <a:lnSpc>
                <a:spcPct val="150000"/>
              </a:lnSpc>
              <a:spcBef>
                <a:spcPts val="0"/>
              </a:spcBef>
              <a:spcAft>
                <a:spcPts val="0"/>
              </a:spcAft>
              <a:buSzPct val="100000"/>
              <a:buFont typeface="Open Sans"/>
              <a:buChar char="●"/>
            </a:pPr>
            <a:r>
              <a:rPr lang="en">
                <a:latin typeface="Open Sans"/>
                <a:ea typeface="Open Sans"/>
                <a:cs typeface="Open Sans"/>
                <a:sym typeface="Open Sans"/>
              </a:rPr>
              <a:t>Airflow Architecture Overview</a:t>
            </a:r>
            <a:endParaRPr>
              <a:latin typeface="Open Sans"/>
              <a:ea typeface="Open Sans"/>
              <a:cs typeface="Open Sans"/>
              <a:sym typeface="Open Sans"/>
            </a:endParaRPr>
          </a:p>
          <a:p>
            <a:pPr indent="-308610" lvl="0" marL="457200" rtl="0" algn="l">
              <a:lnSpc>
                <a:spcPct val="150000"/>
              </a:lnSpc>
              <a:spcBef>
                <a:spcPts val="0"/>
              </a:spcBef>
              <a:spcAft>
                <a:spcPts val="0"/>
              </a:spcAft>
              <a:buSzPct val="100000"/>
              <a:buFont typeface="Open Sans"/>
              <a:buChar char="●"/>
            </a:pPr>
            <a:r>
              <a:rPr lang="en">
                <a:latin typeface="Open Sans"/>
                <a:ea typeface="Open Sans"/>
                <a:cs typeface="Open Sans"/>
                <a:sym typeface="Open Sans"/>
              </a:rPr>
              <a:t>Talk About PDILL DAG</a:t>
            </a:r>
            <a:endParaRPr>
              <a:latin typeface="Open Sans"/>
              <a:ea typeface="Open Sans"/>
              <a:cs typeface="Open Sans"/>
              <a:sym typeface="Open Sans"/>
            </a:endParaRPr>
          </a:p>
          <a:p>
            <a:pPr indent="-308610" lvl="0" marL="457200" rtl="0" algn="l">
              <a:lnSpc>
                <a:spcPct val="150000"/>
              </a:lnSpc>
              <a:spcBef>
                <a:spcPts val="0"/>
              </a:spcBef>
              <a:spcAft>
                <a:spcPts val="0"/>
              </a:spcAft>
              <a:buSzPct val="100000"/>
              <a:buFont typeface="Open Sans"/>
              <a:buChar char="●"/>
            </a:pPr>
            <a:r>
              <a:rPr lang="en">
                <a:latin typeface="Open Sans"/>
                <a:ea typeface="Open Sans"/>
                <a:cs typeface="Open Sans"/>
                <a:sym typeface="Open Sans"/>
              </a:rPr>
              <a:t>Talk About Code Part </a:t>
            </a:r>
            <a:endParaRPr>
              <a:latin typeface="Open Sans"/>
              <a:ea typeface="Open Sans"/>
              <a:cs typeface="Open Sans"/>
              <a:sym typeface="Open Sans"/>
            </a:endParaRPr>
          </a:p>
          <a:p>
            <a:pPr indent="-308610" lvl="0" marL="457200" rtl="0" algn="l">
              <a:lnSpc>
                <a:spcPct val="150000"/>
              </a:lnSpc>
              <a:spcBef>
                <a:spcPts val="0"/>
              </a:spcBef>
              <a:spcAft>
                <a:spcPts val="0"/>
              </a:spcAft>
              <a:buSzPct val="100000"/>
              <a:buFont typeface="Open Sans"/>
              <a:buChar char="●"/>
            </a:pPr>
            <a:r>
              <a:rPr lang="en">
                <a:latin typeface="Open Sans"/>
                <a:ea typeface="Open Sans"/>
                <a:cs typeface="Open Sans"/>
                <a:sym typeface="Open Sans"/>
              </a:rPr>
              <a:t>Deployment Strategy</a:t>
            </a:r>
            <a:endParaRPr>
              <a:latin typeface="Open Sans"/>
              <a:ea typeface="Open Sans"/>
              <a:cs typeface="Open Sans"/>
              <a:sym typeface="Open Sans"/>
            </a:endParaRPr>
          </a:p>
          <a:p>
            <a:pPr indent="-308610" lvl="0" marL="457200" rtl="0" algn="l">
              <a:lnSpc>
                <a:spcPct val="150000"/>
              </a:lnSpc>
              <a:spcBef>
                <a:spcPts val="0"/>
              </a:spcBef>
              <a:spcAft>
                <a:spcPts val="0"/>
              </a:spcAft>
              <a:buSzPct val="100000"/>
              <a:buFont typeface="Open Sans"/>
              <a:buChar char="●"/>
            </a:pPr>
            <a:r>
              <a:rPr lang="en">
                <a:latin typeface="Open Sans"/>
                <a:ea typeface="Open Sans"/>
                <a:cs typeface="Open Sans"/>
                <a:sym typeface="Open Sans"/>
              </a:rPr>
              <a:t>Talk about celery executor</a:t>
            </a:r>
            <a:endParaRPr>
              <a:latin typeface="Open Sans"/>
              <a:ea typeface="Open Sans"/>
              <a:cs typeface="Open Sans"/>
              <a:sym typeface="Open Sans"/>
            </a:endParaRPr>
          </a:p>
          <a:p>
            <a:pPr indent="-308610" lvl="0" marL="457200" rtl="0" algn="l">
              <a:lnSpc>
                <a:spcPct val="150000"/>
              </a:lnSpc>
              <a:spcBef>
                <a:spcPts val="0"/>
              </a:spcBef>
              <a:spcAft>
                <a:spcPts val="0"/>
              </a:spcAft>
              <a:buSzPct val="100000"/>
              <a:buFont typeface="Open Sans"/>
              <a:buChar char="●"/>
            </a:pPr>
            <a:r>
              <a:rPr lang="en">
                <a:latin typeface="Open Sans"/>
                <a:ea typeface="Open Sans"/>
                <a:cs typeface="Open Sans"/>
                <a:sym typeface="Open Sans"/>
              </a:rPr>
              <a:t>Data Masking Functional Use Case</a:t>
            </a:r>
            <a:endParaRPr>
              <a:latin typeface="Open Sans"/>
              <a:ea typeface="Open Sans"/>
              <a:cs typeface="Open Sans"/>
              <a:sym typeface="Open Sans"/>
            </a:endParaRPr>
          </a:p>
          <a:p>
            <a:pPr indent="-308610" lvl="0" marL="457200" rtl="0" algn="l">
              <a:lnSpc>
                <a:spcPct val="150000"/>
              </a:lnSpc>
              <a:spcBef>
                <a:spcPts val="0"/>
              </a:spcBef>
              <a:spcAft>
                <a:spcPts val="0"/>
              </a:spcAft>
              <a:buSzPct val="100000"/>
              <a:buFont typeface="Open Sans"/>
              <a:buChar char="●"/>
            </a:pPr>
            <a:r>
              <a:rPr lang="en">
                <a:latin typeface="Open Sans"/>
                <a:ea typeface="Open Sans"/>
                <a:cs typeface="Open Sans"/>
                <a:sym typeface="Open Sans"/>
              </a:rPr>
              <a:t>Non Function Use Case</a:t>
            </a:r>
            <a:endParaRPr>
              <a:latin typeface="Open Sans"/>
              <a:ea typeface="Open Sans"/>
              <a:cs typeface="Open Sans"/>
              <a:sym typeface="Open Sans"/>
            </a:endParaRPr>
          </a:p>
          <a:p>
            <a:pPr indent="-308610" lvl="0" marL="457200" rtl="0" algn="l">
              <a:lnSpc>
                <a:spcPct val="150000"/>
              </a:lnSpc>
              <a:spcBef>
                <a:spcPts val="0"/>
              </a:spcBef>
              <a:spcAft>
                <a:spcPts val="0"/>
              </a:spcAft>
              <a:buSzPct val="100000"/>
              <a:buFont typeface="Open Sans"/>
              <a:buChar char="●"/>
            </a:pPr>
            <a:r>
              <a:rPr lang="en">
                <a:latin typeface="Open Sans"/>
                <a:ea typeface="Open Sans"/>
                <a:cs typeface="Open Sans"/>
                <a:sym typeface="Open Sans"/>
              </a:rPr>
              <a:t>Success Criteria</a:t>
            </a:r>
            <a:endParaRPr>
              <a:latin typeface="Open Sans"/>
              <a:ea typeface="Open Sans"/>
              <a:cs typeface="Open Sans"/>
              <a:sym typeface="Open Sans"/>
            </a:endParaRPr>
          </a:p>
          <a:p>
            <a:pPr indent="-308610" lvl="0" marL="457200" rtl="0" algn="l">
              <a:lnSpc>
                <a:spcPct val="150000"/>
              </a:lnSpc>
              <a:spcBef>
                <a:spcPts val="0"/>
              </a:spcBef>
              <a:spcAft>
                <a:spcPts val="0"/>
              </a:spcAft>
              <a:buSzPct val="100000"/>
              <a:buFont typeface="Open Sans"/>
              <a:buChar char="●"/>
            </a:pPr>
            <a:r>
              <a:rPr lang="en">
                <a:latin typeface="Open Sans"/>
                <a:ea typeface="Open Sans"/>
                <a:cs typeface="Open Sans"/>
                <a:sym typeface="Open Sans"/>
              </a:rPr>
              <a:t>Test Cases and Results</a:t>
            </a:r>
            <a:endParaRPr>
              <a:latin typeface="Open Sans"/>
              <a:ea typeface="Open Sans"/>
              <a:cs typeface="Open Sans"/>
              <a:sym typeface="Open Sans"/>
            </a:endParaRPr>
          </a:p>
          <a:p>
            <a:pPr indent="-308610" lvl="0" marL="457200" rtl="0" algn="l">
              <a:lnSpc>
                <a:spcPct val="150000"/>
              </a:lnSpc>
              <a:spcBef>
                <a:spcPts val="0"/>
              </a:spcBef>
              <a:spcAft>
                <a:spcPts val="0"/>
              </a:spcAft>
              <a:buSzPct val="100000"/>
              <a:buFont typeface="Open Sans"/>
              <a:buChar char="●"/>
            </a:pPr>
            <a:r>
              <a:rPr lang="en">
                <a:latin typeface="Open Sans"/>
                <a:ea typeface="Open Sans"/>
                <a:cs typeface="Open Sans"/>
                <a:sym typeface="Open Sans"/>
              </a:rPr>
              <a:t>Roles and Responsibilities</a:t>
            </a:r>
            <a:endParaRPr>
              <a:latin typeface="Open Sans"/>
              <a:ea typeface="Open Sans"/>
              <a:cs typeface="Open Sans"/>
              <a:sym typeface="Open Sans"/>
            </a:endParaRPr>
          </a:p>
          <a:p>
            <a:pPr indent="-308610" lvl="0" marL="457200" rtl="0" algn="l">
              <a:lnSpc>
                <a:spcPct val="150000"/>
              </a:lnSpc>
              <a:spcBef>
                <a:spcPts val="0"/>
              </a:spcBef>
              <a:spcAft>
                <a:spcPts val="0"/>
              </a:spcAft>
              <a:buSzPct val="100000"/>
              <a:buFont typeface="Open Sans"/>
              <a:buChar char="●"/>
            </a:pPr>
            <a:r>
              <a:rPr lang="en">
                <a:latin typeface="Open Sans"/>
                <a:ea typeface="Open Sans"/>
                <a:cs typeface="Open Sans"/>
                <a:sym typeface="Open Sans"/>
              </a:rPr>
              <a:t>Questions regarding Git Repository Creation</a:t>
            </a:r>
            <a:endParaRPr>
              <a:latin typeface="Open Sans"/>
              <a:ea typeface="Open Sans"/>
              <a:cs typeface="Open Sans"/>
              <a:sym typeface="Open Sans"/>
            </a:endParaRPr>
          </a:p>
          <a:p>
            <a:pPr indent="-308610" lvl="0" marL="457200" rtl="0" algn="l">
              <a:lnSpc>
                <a:spcPct val="150000"/>
              </a:lnSpc>
              <a:spcBef>
                <a:spcPts val="0"/>
              </a:spcBef>
              <a:spcAft>
                <a:spcPts val="0"/>
              </a:spcAft>
              <a:buSzPct val="100000"/>
              <a:buFont typeface="Open Sans"/>
              <a:buChar char="●"/>
            </a:pPr>
            <a:r>
              <a:rPr lang="en">
                <a:latin typeface="Open Sans"/>
                <a:ea typeface="Open Sans"/>
                <a:cs typeface="Open Sans"/>
                <a:sym typeface="Open Sans"/>
              </a:rPr>
              <a:t>Celery and Rabbit MQ Installation</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Airflow?</a:t>
            </a:r>
            <a:endParaRPr/>
          </a:p>
        </p:txBody>
      </p:sp>
      <p:sp>
        <p:nvSpPr>
          <p:cNvPr id="68" name="Google Shape;68;p15"/>
          <p:cNvSpPr txBox="1"/>
          <p:nvPr>
            <p:ph idx="1" type="body"/>
          </p:nvPr>
        </p:nvSpPr>
        <p:spPr>
          <a:xfrm>
            <a:off x="311700" y="1152475"/>
            <a:ext cx="3577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707070"/>
                </a:solidFill>
                <a:highlight>
                  <a:srgbClr val="FFFFFF"/>
                </a:highlight>
                <a:latin typeface="Roboto"/>
                <a:ea typeface="Roboto"/>
                <a:cs typeface="Roboto"/>
                <a:sym typeface="Roboto"/>
              </a:rPr>
              <a:t>Airflow is a platform to programmatically author, schedule and monitor workflows</a:t>
            </a:r>
            <a:endParaRPr sz="1200">
              <a:solidFill>
                <a:srgbClr val="707070"/>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707070"/>
                </a:solidFill>
                <a:highlight>
                  <a:srgbClr val="FFFFFF"/>
                </a:highlight>
                <a:latin typeface="Roboto"/>
                <a:ea typeface="Roboto"/>
                <a:cs typeface="Roboto"/>
                <a:sym typeface="Roboto"/>
              </a:rPr>
              <a:t>Use Airflow to author workflows as Directed Acyclic Graphs (DAGs) of tasks.</a:t>
            </a:r>
            <a:endParaRPr sz="1200">
              <a:solidFill>
                <a:srgbClr val="707070"/>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707070"/>
                </a:solidFill>
                <a:highlight>
                  <a:srgbClr val="FFFFFF"/>
                </a:highlight>
                <a:latin typeface="Roboto"/>
                <a:ea typeface="Roboto"/>
                <a:cs typeface="Roboto"/>
                <a:sym typeface="Roboto"/>
              </a:rPr>
              <a:t>The Airflow scheduler executes your tasks on an array of workers while following the specified dependencies. </a:t>
            </a:r>
            <a:endParaRPr sz="1200">
              <a:solidFill>
                <a:srgbClr val="707070"/>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200">
                <a:solidFill>
                  <a:srgbClr val="707070"/>
                </a:solidFill>
                <a:highlight>
                  <a:srgbClr val="FFFFFF"/>
                </a:highlight>
                <a:latin typeface="Roboto"/>
                <a:ea typeface="Roboto"/>
                <a:cs typeface="Roboto"/>
                <a:sym typeface="Roboto"/>
              </a:rPr>
              <a:t>Rich command line utilities make performing complex surgeries on DAGs a snap. The rich user interface makes it easy to visualize pipelines running in production, monitor progress, and troubleshoot issues when needed.</a:t>
            </a:r>
            <a:endParaRPr sz="1200">
              <a:solidFill>
                <a:srgbClr val="707070"/>
              </a:solidFill>
              <a:highlight>
                <a:srgbClr val="FFFFFF"/>
              </a:highlight>
              <a:latin typeface="Roboto"/>
              <a:ea typeface="Roboto"/>
              <a:cs typeface="Roboto"/>
              <a:sym typeface="Roboto"/>
            </a:endParaRPr>
          </a:p>
        </p:txBody>
      </p:sp>
      <p:pic>
        <p:nvPicPr>
          <p:cNvPr id="69" name="Google Shape;69;p15"/>
          <p:cNvPicPr preferRelativeResize="0"/>
          <p:nvPr/>
        </p:nvPicPr>
        <p:blipFill>
          <a:blip r:embed="rId3">
            <a:alphaModFix/>
          </a:blip>
          <a:stretch>
            <a:fillRect/>
          </a:stretch>
        </p:blipFill>
        <p:spPr>
          <a:xfrm>
            <a:off x="6993613" y="282175"/>
            <a:ext cx="1882188" cy="796199"/>
          </a:xfrm>
          <a:prstGeom prst="rect">
            <a:avLst/>
          </a:prstGeom>
          <a:noFill/>
          <a:ln>
            <a:noFill/>
          </a:ln>
        </p:spPr>
      </p:pic>
      <p:pic>
        <p:nvPicPr>
          <p:cNvPr id="70" name="Google Shape;70;p15"/>
          <p:cNvPicPr preferRelativeResize="0"/>
          <p:nvPr/>
        </p:nvPicPr>
        <p:blipFill>
          <a:blip r:embed="rId4">
            <a:alphaModFix/>
          </a:blip>
          <a:stretch>
            <a:fillRect/>
          </a:stretch>
        </p:blipFill>
        <p:spPr>
          <a:xfrm>
            <a:off x="4041300" y="1230774"/>
            <a:ext cx="4950301" cy="34037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Airflow Architecture Overview</a:t>
            </a:r>
            <a:endParaRPr/>
          </a:p>
        </p:txBody>
      </p:sp>
      <p:sp>
        <p:nvSpPr>
          <p:cNvPr id="76" name="Google Shape;76;p16"/>
          <p:cNvSpPr txBox="1"/>
          <p:nvPr>
            <p:ph idx="1" type="body"/>
          </p:nvPr>
        </p:nvSpPr>
        <p:spPr>
          <a:xfrm>
            <a:off x="311700" y="1152475"/>
            <a:ext cx="42189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707070"/>
              </a:buClr>
              <a:buSzPts val="1200"/>
              <a:buFont typeface="Open Sans"/>
              <a:buChar char="●"/>
            </a:pPr>
            <a:r>
              <a:rPr lang="en" sz="1200">
                <a:solidFill>
                  <a:srgbClr val="707070"/>
                </a:solidFill>
                <a:highlight>
                  <a:srgbClr val="FFFFFF"/>
                </a:highlight>
                <a:latin typeface="Roboto"/>
                <a:ea typeface="Roboto"/>
                <a:cs typeface="Roboto"/>
                <a:sym typeface="Roboto"/>
              </a:rPr>
              <a:t>A </a:t>
            </a:r>
            <a:r>
              <a:rPr lang="en" sz="1200">
                <a:solidFill>
                  <a:srgbClr val="3176D9"/>
                </a:solidFill>
                <a:highlight>
                  <a:srgbClr val="FFFFFF"/>
                </a:highlight>
                <a:uFill>
                  <a:noFill/>
                </a:uFill>
                <a:latin typeface="Roboto"/>
                <a:ea typeface="Roboto"/>
                <a:cs typeface="Roboto"/>
                <a:sym typeface="Roboto"/>
                <a:hlinkClick r:id="rId3">
                  <a:extLst>
                    <a:ext uri="{A12FA001-AC4F-418D-AE19-62706E023703}">
                      <ahyp:hlinkClr val="tx"/>
                    </a:ext>
                  </a:extLst>
                </a:hlinkClick>
              </a:rPr>
              <a:t>scheduler</a:t>
            </a:r>
            <a:r>
              <a:rPr lang="en" sz="1200">
                <a:solidFill>
                  <a:srgbClr val="707070"/>
                </a:solidFill>
                <a:highlight>
                  <a:srgbClr val="FFFFFF"/>
                </a:highlight>
                <a:latin typeface="Roboto"/>
                <a:ea typeface="Roboto"/>
                <a:cs typeface="Roboto"/>
                <a:sym typeface="Roboto"/>
              </a:rPr>
              <a:t>, which handles both triggering scheduled workflows, and submitting </a:t>
            </a:r>
            <a:r>
              <a:rPr lang="en" sz="1200">
                <a:solidFill>
                  <a:srgbClr val="3176D9"/>
                </a:solidFill>
                <a:highlight>
                  <a:srgbClr val="FFFFFF"/>
                </a:highlight>
                <a:uFill>
                  <a:noFill/>
                </a:uFill>
                <a:latin typeface="Roboto"/>
                <a:ea typeface="Roboto"/>
                <a:cs typeface="Roboto"/>
                <a:sym typeface="Roboto"/>
                <a:hlinkClick r:id="rId4">
                  <a:extLst>
                    <a:ext uri="{A12FA001-AC4F-418D-AE19-62706E023703}">
                      <ahyp:hlinkClr val="tx"/>
                    </a:ext>
                  </a:extLst>
                </a:hlinkClick>
              </a:rPr>
              <a:t>Tasks</a:t>
            </a:r>
            <a:r>
              <a:rPr lang="en" sz="1200">
                <a:solidFill>
                  <a:srgbClr val="707070"/>
                </a:solidFill>
                <a:highlight>
                  <a:srgbClr val="FFFFFF"/>
                </a:highlight>
                <a:latin typeface="Roboto"/>
                <a:ea typeface="Roboto"/>
                <a:cs typeface="Roboto"/>
                <a:sym typeface="Roboto"/>
              </a:rPr>
              <a:t> to the executor to run.</a:t>
            </a:r>
            <a:endParaRPr sz="1200">
              <a:solidFill>
                <a:srgbClr val="707070"/>
              </a:solidFill>
              <a:highlight>
                <a:srgbClr val="FFFFFF"/>
              </a:highlight>
              <a:latin typeface="Roboto"/>
              <a:ea typeface="Roboto"/>
              <a:cs typeface="Roboto"/>
              <a:sym typeface="Roboto"/>
            </a:endParaRPr>
          </a:p>
          <a:p>
            <a:pPr indent="-304800" lvl="0" marL="457200" rtl="0" algn="l">
              <a:spcBef>
                <a:spcPts val="0"/>
              </a:spcBef>
              <a:spcAft>
                <a:spcPts val="0"/>
              </a:spcAft>
              <a:buClr>
                <a:srgbClr val="707070"/>
              </a:buClr>
              <a:buSzPts val="1200"/>
              <a:buFont typeface="Open Sans"/>
              <a:buChar char="●"/>
            </a:pPr>
            <a:r>
              <a:rPr lang="en" sz="1200">
                <a:solidFill>
                  <a:srgbClr val="707070"/>
                </a:solidFill>
                <a:highlight>
                  <a:srgbClr val="FFFFFF"/>
                </a:highlight>
                <a:latin typeface="Roboto"/>
                <a:ea typeface="Roboto"/>
                <a:cs typeface="Roboto"/>
                <a:sym typeface="Roboto"/>
              </a:rPr>
              <a:t>An </a:t>
            </a:r>
            <a:r>
              <a:rPr lang="en" sz="1200">
                <a:solidFill>
                  <a:srgbClr val="3176D9"/>
                </a:solidFill>
                <a:highlight>
                  <a:srgbClr val="FFFFFF"/>
                </a:highlight>
                <a:uFill>
                  <a:noFill/>
                </a:uFill>
                <a:latin typeface="Roboto"/>
                <a:ea typeface="Roboto"/>
                <a:cs typeface="Roboto"/>
                <a:sym typeface="Roboto"/>
                <a:hlinkClick r:id="rId5">
                  <a:extLst>
                    <a:ext uri="{A12FA001-AC4F-418D-AE19-62706E023703}">
                      <ahyp:hlinkClr val="tx"/>
                    </a:ext>
                  </a:extLst>
                </a:hlinkClick>
              </a:rPr>
              <a:t>executor</a:t>
            </a:r>
            <a:r>
              <a:rPr lang="en" sz="1200">
                <a:solidFill>
                  <a:srgbClr val="707070"/>
                </a:solidFill>
                <a:highlight>
                  <a:srgbClr val="FFFFFF"/>
                </a:highlight>
                <a:latin typeface="Roboto"/>
                <a:ea typeface="Roboto"/>
                <a:cs typeface="Roboto"/>
                <a:sym typeface="Roboto"/>
              </a:rPr>
              <a:t>, which handles running tasks. In the default Airflow installation, this runs everything </a:t>
            </a:r>
            <a:r>
              <a:rPr i="1" lang="en" sz="1200">
                <a:solidFill>
                  <a:srgbClr val="707070"/>
                </a:solidFill>
                <a:highlight>
                  <a:srgbClr val="FFFFFF"/>
                </a:highlight>
                <a:latin typeface="Roboto"/>
                <a:ea typeface="Roboto"/>
                <a:cs typeface="Roboto"/>
                <a:sym typeface="Roboto"/>
              </a:rPr>
              <a:t>inside</a:t>
            </a:r>
            <a:r>
              <a:rPr lang="en" sz="1200">
                <a:solidFill>
                  <a:srgbClr val="707070"/>
                </a:solidFill>
                <a:highlight>
                  <a:srgbClr val="FFFFFF"/>
                </a:highlight>
                <a:latin typeface="Roboto"/>
                <a:ea typeface="Roboto"/>
                <a:cs typeface="Roboto"/>
                <a:sym typeface="Roboto"/>
              </a:rPr>
              <a:t> the scheduler, but most production-suitable executors actually push task execution out to </a:t>
            </a:r>
            <a:r>
              <a:rPr i="1" lang="en" sz="1200">
                <a:solidFill>
                  <a:srgbClr val="707070"/>
                </a:solidFill>
                <a:highlight>
                  <a:srgbClr val="FFFFFF"/>
                </a:highlight>
                <a:latin typeface="Roboto"/>
                <a:ea typeface="Roboto"/>
                <a:cs typeface="Roboto"/>
                <a:sym typeface="Roboto"/>
              </a:rPr>
              <a:t>workers</a:t>
            </a:r>
            <a:r>
              <a:rPr lang="en" sz="1200">
                <a:solidFill>
                  <a:srgbClr val="707070"/>
                </a:solidFill>
                <a:highlight>
                  <a:srgbClr val="FFFFFF"/>
                </a:highlight>
                <a:latin typeface="Roboto"/>
                <a:ea typeface="Roboto"/>
                <a:cs typeface="Roboto"/>
                <a:sym typeface="Roboto"/>
              </a:rPr>
              <a:t>.</a:t>
            </a:r>
            <a:endParaRPr sz="1200">
              <a:solidFill>
                <a:srgbClr val="707070"/>
              </a:solidFill>
              <a:highlight>
                <a:srgbClr val="FFFFFF"/>
              </a:highlight>
              <a:latin typeface="Roboto"/>
              <a:ea typeface="Roboto"/>
              <a:cs typeface="Roboto"/>
              <a:sym typeface="Roboto"/>
            </a:endParaRPr>
          </a:p>
          <a:p>
            <a:pPr indent="-304800" lvl="0" marL="457200" rtl="0" algn="l">
              <a:spcBef>
                <a:spcPts val="0"/>
              </a:spcBef>
              <a:spcAft>
                <a:spcPts val="0"/>
              </a:spcAft>
              <a:buClr>
                <a:srgbClr val="707070"/>
              </a:buClr>
              <a:buSzPts val="1200"/>
              <a:buFont typeface="Open Sans"/>
              <a:buChar char="●"/>
            </a:pPr>
            <a:r>
              <a:rPr lang="en" sz="1200">
                <a:solidFill>
                  <a:srgbClr val="707070"/>
                </a:solidFill>
                <a:highlight>
                  <a:srgbClr val="FFFFFF"/>
                </a:highlight>
                <a:latin typeface="Roboto"/>
                <a:ea typeface="Roboto"/>
                <a:cs typeface="Roboto"/>
                <a:sym typeface="Roboto"/>
              </a:rPr>
              <a:t>A </a:t>
            </a:r>
            <a:r>
              <a:rPr i="1" lang="en" sz="1200">
                <a:solidFill>
                  <a:srgbClr val="707070"/>
                </a:solidFill>
                <a:highlight>
                  <a:srgbClr val="FFFFFF"/>
                </a:highlight>
                <a:latin typeface="Roboto"/>
                <a:ea typeface="Roboto"/>
                <a:cs typeface="Roboto"/>
                <a:sym typeface="Roboto"/>
              </a:rPr>
              <a:t>webserver</a:t>
            </a:r>
            <a:r>
              <a:rPr lang="en" sz="1200">
                <a:solidFill>
                  <a:srgbClr val="707070"/>
                </a:solidFill>
                <a:highlight>
                  <a:srgbClr val="FFFFFF"/>
                </a:highlight>
                <a:latin typeface="Roboto"/>
                <a:ea typeface="Roboto"/>
                <a:cs typeface="Roboto"/>
                <a:sym typeface="Roboto"/>
              </a:rPr>
              <a:t>, which presents a handy user interface to inspect, trigger and debug the behaviour of DAGs and tasks.</a:t>
            </a:r>
            <a:endParaRPr sz="1200">
              <a:solidFill>
                <a:srgbClr val="707070"/>
              </a:solidFill>
              <a:highlight>
                <a:srgbClr val="FFFFFF"/>
              </a:highlight>
              <a:latin typeface="Roboto"/>
              <a:ea typeface="Roboto"/>
              <a:cs typeface="Roboto"/>
              <a:sym typeface="Roboto"/>
            </a:endParaRPr>
          </a:p>
          <a:p>
            <a:pPr indent="-304800" lvl="0" marL="457200" rtl="0" algn="l">
              <a:spcBef>
                <a:spcPts val="0"/>
              </a:spcBef>
              <a:spcAft>
                <a:spcPts val="0"/>
              </a:spcAft>
              <a:buClr>
                <a:srgbClr val="707070"/>
              </a:buClr>
              <a:buSzPts val="1200"/>
              <a:buFont typeface="Open Sans"/>
              <a:buChar char="●"/>
            </a:pPr>
            <a:r>
              <a:rPr lang="en" sz="1200">
                <a:solidFill>
                  <a:srgbClr val="707070"/>
                </a:solidFill>
                <a:highlight>
                  <a:srgbClr val="FFFFFF"/>
                </a:highlight>
                <a:latin typeface="Roboto"/>
                <a:ea typeface="Roboto"/>
                <a:cs typeface="Roboto"/>
                <a:sym typeface="Roboto"/>
              </a:rPr>
              <a:t>A folder of </a:t>
            </a:r>
            <a:r>
              <a:rPr i="1" lang="en" sz="1200">
                <a:solidFill>
                  <a:srgbClr val="707070"/>
                </a:solidFill>
                <a:highlight>
                  <a:srgbClr val="FFFFFF"/>
                </a:highlight>
                <a:latin typeface="Roboto"/>
                <a:ea typeface="Roboto"/>
                <a:cs typeface="Roboto"/>
                <a:sym typeface="Roboto"/>
              </a:rPr>
              <a:t>DAG files</a:t>
            </a:r>
            <a:r>
              <a:rPr lang="en" sz="1200">
                <a:solidFill>
                  <a:srgbClr val="707070"/>
                </a:solidFill>
                <a:highlight>
                  <a:srgbClr val="FFFFFF"/>
                </a:highlight>
                <a:latin typeface="Roboto"/>
                <a:ea typeface="Roboto"/>
                <a:cs typeface="Roboto"/>
                <a:sym typeface="Roboto"/>
              </a:rPr>
              <a:t>, read by the scheduler and executor (and any workers the executor has)</a:t>
            </a:r>
            <a:endParaRPr sz="1200">
              <a:solidFill>
                <a:srgbClr val="707070"/>
              </a:solidFill>
              <a:highlight>
                <a:srgbClr val="FFFFFF"/>
              </a:highlight>
              <a:latin typeface="Roboto"/>
              <a:ea typeface="Roboto"/>
              <a:cs typeface="Roboto"/>
              <a:sym typeface="Roboto"/>
            </a:endParaRPr>
          </a:p>
          <a:p>
            <a:pPr indent="-304800" lvl="0" marL="457200" rtl="0" algn="l">
              <a:spcBef>
                <a:spcPts val="0"/>
              </a:spcBef>
              <a:spcAft>
                <a:spcPts val="0"/>
              </a:spcAft>
              <a:buClr>
                <a:srgbClr val="707070"/>
              </a:buClr>
              <a:buSzPts val="1200"/>
              <a:buFont typeface="Open Sans"/>
              <a:buChar char="●"/>
            </a:pPr>
            <a:r>
              <a:rPr lang="en" sz="1200">
                <a:solidFill>
                  <a:srgbClr val="707070"/>
                </a:solidFill>
                <a:highlight>
                  <a:srgbClr val="FFFFFF"/>
                </a:highlight>
                <a:latin typeface="Roboto"/>
                <a:ea typeface="Roboto"/>
                <a:cs typeface="Roboto"/>
                <a:sym typeface="Roboto"/>
              </a:rPr>
              <a:t>A </a:t>
            </a:r>
            <a:r>
              <a:rPr i="1" lang="en" sz="1200">
                <a:solidFill>
                  <a:srgbClr val="707070"/>
                </a:solidFill>
                <a:highlight>
                  <a:srgbClr val="FFFFFF"/>
                </a:highlight>
                <a:latin typeface="Roboto"/>
                <a:ea typeface="Roboto"/>
                <a:cs typeface="Roboto"/>
                <a:sym typeface="Roboto"/>
              </a:rPr>
              <a:t>metadata database</a:t>
            </a:r>
            <a:r>
              <a:rPr lang="en" sz="1200">
                <a:solidFill>
                  <a:srgbClr val="707070"/>
                </a:solidFill>
                <a:highlight>
                  <a:srgbClr val="FFFFFF"/>
                </a:highlight>
                <a:latin typeface="Roboto"/>
                <a:ea typeface="Roboto"/>
                <a:cs typeface="Roboto"/>
                <a:sym typeface="Roboto"/>
              </a:rPr>
              <a:t>, used by the scheduler, executor and webserver to store state.</a:t>
            </a:r>
            <a:endParaRPr/>
          </a:p>
        </p:txBody>
      </p:sp>
      <p:pic>
        <p:nvPicPr>
          <p:cNvPr id="77" name="Google Shape;77;p16"/>
          <p:cNvPicPr preferRelativeResize="0"/>
          <p:nvPr/>
        </p:nvPicPr>
        <p:blipFill>
          <a:blip r:embed="rId6">
            <a:alphaModFix/>
          </a:blip>
          <a:stretch>
            <a:fillRect/>
          </a:stretch>
        </p:blipFill>
        <p:spPr>
          <a:xfrm>
            <a:off x="4683000" y="1170125"/>
            <a:ext cx="4308600" cy="248070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Airflow User Interface</a:t>
            </a:r>
            <a:endParaRPr/>
          </a:p>
        </p:txBody>
      </p:sp>
      <p:sp>
        <p:nvSpPr>
          <p:cNvPr id="83" name="Google Shape;83;p17"/>
          <p:cNvSpPr txBox="1"/>
          <p:nvPr>
            <p:ph idx="1" type="body"/>
          </p:nvPr>
        </p:nvSpPr>
        <p:spPr>
          <a:xfrm>
            <a:off x="5957650" y="1152475"/>
            <a:ext cx="2874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707070"/>
                </a:solidFill>
                <a:highlight>
                  <a:srgbClr val="FFFFFF"/>
                </a:highlight>
                <a:latin typeface="Roboto"/>
                <a:ea typeface="Roboto"/>
                <a:cs typeface="Roboto"/>
                <a:sym typeface="Roboto"/>
              </a:rPr>
              <a:t>Airflow comes with a user interface that lets you see what DAGs and their tasks are doing, trigger runs of DAGs, view logs, and do some limited debugging and resolution of problems with your DAGs.</a:t>
            </a:r>
            <a:endParaRPr sz="1200">
              <a:solidFill>
                <a:srgbClr val="707070"/>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200">
                <a:solidFill>
                  <a:srgbClr val="707070"/>
                </a:solidFill>
                <a:highlight>
                  <a:srgbClr val="FFFFFF"/>
                </a:highlight>
                <a:latin typeface="Roboto"/>
                <a:ea typeface="Roboto"/>
                <a:cs typeface="Roboto"/>
                <a:sym typeface="Roboto"/>
              </a:rPr>
              <a:t>It's generally the best way to see the status of your Airflow installation as a whole, as well as diving into individual DAGs to see their layout, the status of each task, and the logs from each task.</a:t>
            </a:r>
            <a:endParaRPr sz="1200">
              <a:solidFill>
                <a:srgbClr val="707070"/>
              </a:solidFill>
              <a:highlight>
                <a:srgbClr val="FFFFFF"/>
              </a:highlight>
              <a:latin typeface="Roboto"/>
              <a:ea typeface="Roboto"/>
              <a:cs typeface="Roboto"/>
              <a:sym typeface="Roboto"/>
            </a:endParaRPr>
          </a:p>
        </p:txBody>
      </p:sp>
      <p:pic>
        <p:nvPicPr>
          <p:cNvPr id="84" name="Google Shape;84;p17"/>
          <p:cNvPicPr preferRelativeResize="0"/>
          <p:nvPr/>
        </p:nvPicPr>
        <p:blipFill>
          <a:blip r:embed="rId3">
            <a:alphaModFix/>
          </a:blip>
          <a:stretch>
            <a:fillRect/>
          </a:stretch>
        </p:blipFill>
        <p:spPr>
          <a:xfrm>
            <a:off x="311700" y="1198163"/>
            <a:ext cx="5603302" cy="33707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Airflow With Celery Executor</a:t>
            </a:r>
            <a:endParaRPr/>
          </a:p>
          <a:p>
            <a:pPr indent="0" lvl="0" marL="0" rtl="0" algn="l">
              <a:spcBef>
                <a:spcPts val="0"/>
              </a:spcBef>
              <a:spcAft>
                <a:spcPts val="0"/>
              </a:spcAft>
              <a:buNone/>
            </a:pPr>
            <a:r>
              <a:t/>
            </a:r>
            <a:endParaRPr/>
          </a:p>
        </p:txBody>
      </p:sp>
      <p:sp>
        <p:nvSpPr>
          <p:cNvPr id="90" name="Google Shape;90;p18"/>
          <p:cNvSpPr txBox="1"/>
          <p:nvPr>
            <p:ph idx="1" type="body"/>
          </p:nvPr>
        </p:nvSpPr>
        <p:spPr>
          <a:xfrm>
            <a:off x="210600" y="1152475"/>
            <a:ext cx="4267200" cy="3416400"/>
          </a:xfrm>
          <a:prstGeom prst="rect">
            <a:avLst/>
          </a:prstGeom>
        </p:spPr>
        <p:txBody>
          <a:bodyPr anchorCtr="0" anchor="t" bIns="91425" lIns="91425" spcFirstLastPara="1" rIns="91425" wrap="square" tIns="91425">
            <a:normAutofit fontScale="70000" lnSpcReduction="10000"/>
          </a:bodyPr>
          <a:lstStyle/>
          <a:p>
            <a:pPr indent="-308610" lvl="0" marL="457200" rtl="0" algn="l">
              <a:lnSpc>
                <a:spcPct val="150000"/>
              </a:lnSpc>
              <a:spcBef>
                <a:spcPts val="0"/>
              </a:spcBef>
              <a:spcAft>
                <a:spcPts val="0"/>
              </a:spcAft>
              <a:buSzPct val="100000"/>
              <a:buChar char="●"/>
            </a:pPr>
            <a:r>
              <a:rPr lang="en"/>
              <a:t>Horizontal scaling possible due to Celery Executor</a:t>
            </a:r>
            <a:endParaRPr/>
          </a:p>
          <a:p>
            <a:pPr indent="-308610" lvl="0" marL="457200" rtl="0" algn="l">
              <a:lnSpc>
                <a:spcPct val="150000"/>
              </a:lnSpc>
              <a:spcBef>
                <a:spcPts val="0"/>
              </a:spcBef>
              <a:spcAft>
                <a:spcPts val="0"/>
              </a:spcAft>
              <a:buSzPct val="100000"/>
              <a:buChar char="●"/>
            </a:pPr>
            <a:r>
              <a:rPr lang="en"/>
              <a:t>Possible to handle spikes in workload by adding more edge nodes</a:t>
            </a:r>
            <a:endParaRPr/>
          </a:p>
          <a:p>
            <a:pPr indent="-308610" lvl="0" marL="457200" rtl="0" algn="l">
              <a:lnSpc>
                <a:spcPct val="150000"/>
              </a:lnSpc>
              <a:spcBef>
                <a:spcPts val="0"/>
              </a:spcBef>
              <a:spcAft>
                <a:spcPts val="0"/>
              </a:spcAft>
              <a:buSzPct val="100000"/>
              <a:buChar char="●"/>
            </a:pPr>
            <a:r>
              <a:rPr lang="en"/>
              <a:t>It uses Message Queues Such as RabbitMQ or Redis to serve tasks to the workers on edge nodes</a:t>
            </a:r>
            <a:endParaRPr/>
          </a:p>
          <a:p>
            <a:pPr indent="-308610" lvl="0" marL="457200" rtl="0" algn="l">
              <a:lnSpc>
                <a:spcPct val="150000"/>
              </a:lnSpc>
              <a:spcBef>
                <a:spcPts val="0"/>
              </a:spcBef>
              <a:spcAft>
                <a:spcPts val="0"/>
              </a:spcAft>
              <a:buSzPct val="100000"/>
              <a:buChar char="●"/>
            </a:pPr>
            <a:r>
              <a:rPr lang="en"/>
              <a:t>Each node Needs to connect to the Database as well  as the DAGs folder</a:t>
            </a:r>
            <a:endParaRPr/>
          </a:p>
          <a:p>
            <a:pPr indent="-308610" lvl="0" marL="457200" rtl="0" algn="l">
              <a:lnSpc>
                <a:spcPct val="150000"/>
              </a:lnSpc>
              <a:spcBef>
                <a:spcPts val="0"/>
              </a:spcBef>
              <a:spcAft>
                <a:spcPts val="0"/>
              </a:spcAft>
              <a:buSzPct val="100000"/>
              <a:buChar char="●"/>
            </a:pPr>
            <a:r>
              <a:rPr lang="en"/>
              <a:t>Database is connected through a client in each node</a:t>
            </a:r>
            <a:endParaRPr/>
          </a:p>
          <a:p>
            <a:pPr indent="-308610" lvl="0" marL="457200" rtl="0" algn="l">
              <a:lnSpc>
                <a:spcPct val="150000"/>
              </a:lnSpc>
              <a:spcBef>
                <a:spcPts val="0"/>
              </a:spcBef>
              <a:spcAft>
                <a:spcPts val="0"/>
              </a:spcAft>
              <a:buSzPct val="100000"/>
              <a:buChar char="●"/>
            </a:pPr>
            <a:r>
              <a:rPr lang="en"/>
              <a:t>DAGs are served through a shared filesystem or Container Images (Needs Redeployment everytime there are changes to the DAGs)</a:t>
            </a:r>
            <a:endParaRPr/>
          </a:p>
        </p:txBody>
      </p:sp>
      <p:pic>
        <p:nvPicPr>
          <p:cNvPr id="91" name="Google Shape;91;p18"/>
          <p:cNvPicPr preferRelativeResize="0"/>
          <p:nvPr/>
        </p:nvPicPr>
        <p:blipFill>
          <a:blip r:embed="rId3">
            <a:alphaModFix/>
          </a:blip>
          <a:stretch>
            <a:fillRect/>
          </a:stretch>
        </p:blipFill>
        <p:spPr>
          <a:xfrm>
            <a:off x="4713800" y="1355438"/>
            <a:ext cx="4267199" cy="30104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158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Airflow Celery Executor</a:t>
            </a:r>
            <a:endParaRPr/>
          </a:p>
        </p:txBody>
      </p:sp>
      <p:sp>
        <p:nvSpPr>
          <p:cNvPr id="97" name="Google Shape;97;p19"/>
          <p:cNvSpPr txBox="1"/>
          <p:nvPr>
            <p:ph idx="1" type="body"/>
          </p:nvPr>
        </p:nvSpPr>
        <p:spPr>
          <a:xfrm>
            <a:off x="262250" y="796650"/>
            <a:ext cx="4022700" cy="377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latin typeface="Open Sans"/>
                <a:ea typeface="Open Sans"/>
                <a:cs typeface="Open Sans"/>
                <a:sym typeface="Open Sans"/>
              </a:rPr>
              <a:t>RabbitMQ is a message broker. Its job is to manage communication between multiple services by operating message queues. It provides an API for other services to publish and to subscribe to the queues.</a:t>
            </a:r>
            <a:endParaRPr sz="1100">
              <a:latin typeface="Open Sans"/>
              <a:ea typeface="Open Sans"/>
              <a:cs typeface="Open Sans"/>
              <a:sym typeface="Open Sans"/>
            </a:endParaRPr>
          </a:p>
          <a:p>
            <a:pPr indent="0" lvl="0" marL="0" rtl="0" algn="l">
              <a:spcBef>
                <a:spcPts val="1200"/>
              </a:spcBef>
              <a:spcAft>
                <a:spcPts val="0"/>
              </a:spcAft>
              <a:buNone/>
            </a:pPr>
            <a:r>
              <a:rPr lang="en" sz="1100">
                <a:latin typeface="Open Sans"/>
                <a:ea typeface="Open Sans"/>
                <a:cs typeface="Open Sans"/>
                <a:sym typeface="Open Sans"/>
              </a:rPr>
              <a:t>Celery is a task queue. It can distribute tasks on multiple workers by using a protocol to transfer jobs from the main application to Celery workers. It relies on a message broker to transfer the messages.</a:t>
            </a:r>
            <a:endParaRPr sz="1100">
              <a:latin typeface="Open Sans"/>
              <a:ea typeface="Open Sans"/>
              <a:cs typeface="Open Sans"/>
              <a:sym typeface="Open Sans"/>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4373675" y="796650"/>
            <a:ext cx="4685625" cy="287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28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Airflow Celery Executor</a:t>
            </a:r>
            <a:endParaRPr/>
          </a:p>
          <a:p>
            <a:pPr indent="0" lvl="0" marL="0" rtl="0" algn="l">
              <a:spcBef>
                <a:spcPts val="0"/>
              </a:spcBef>
              <a:spcAft>
                <a:spcPts val="0"/>
              </a:spcAft>
              <a:buNone/>
            </a:pPr>
            <a:r>
              <a:t/>
            </a:r>
            <a:endParaRPr/>
          </a:p>
        </p:txBody>
      </p:sp>
      <p:sp>
        <p:nvSpPr>
          <p:cNvPr id="104" name="Google Shape;104;p20"/>
          <p:cNvSpPr txBox="1"/>
          <p:nvPr>
            <p:ph idx="1" type="body"/>
          </p:nvPr>
        </p:nvSpPr>
        <p:spPr>
          <a:xfrm>
            <a:off x="311700" y="901700"/>
            <a:ext cx="54582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lang="en" sz="1200"/>
              <a:t>The scheduler creates a new task instance in the metadata database with the scheduled state</a:t>
            </a:r>
            <a:endParaRPr sz="1200"/>
          </a:p>
          <a:p>
            <a:pPr indent="-304800" lvl="0" marL="457200" rtl="0" algn="l">
              <a:spcBef>
                <a:spcPts val="0"/>
              </a:spcBef>
              <a:spcAft>
                <a:spcPts val="0"/>
              </a:spcAft>
              <a:buSzPts val="1200"/>
              <a:buAutoNum type="arabicPeriod"/>
            </a:pPr>
            <a:r>
              <a:rPr lang="en" sz="1200"/>
              <a:t>Then the scheduler uses the Celery Executor which sends the task to the message broker. RabbitMQ queues can be explored from the management UI on port 15672. You can see the number of messages in the queue and open each message</a:t>
            </a:r>
            <a:endParaRPr sz="1200"/>
          </a:p>
          <a:p>
            <a:pPr indent="-304800" lvl="1" marL="914400" rtl="0" algn="l">
              <a:spcBef>
                <a:spcPts val="0"/>
              </a:spcBef>
              <a:spcAft>
                <a:spcPts val="0"/>
              </a:spcAft>
              <a:buSzPts val="1200"/>
              <a:buAutoNum type="alphaLcPeriod"/>
            </a:pPr>
            <a:r>
              <a:rPr lang="en" sz="1200"/>
              <a:t>If you look closely at the payload created by the Celery Executor, you will see that it contains the command that the celery worker should execute</a:t>
            </a:r>
            <a:endParaRPr sz="1200"/>
          </a:p>
          <a:p>
            <a:pPr indent="-304800" lvl="0" marL="457200" rtl="0" algn="l">
              <a:spcBef>
                <a:spcPts val="0"/>
              </a:spcBef>
              <a:spcAft>
                <a:spcPts val="0"/>
              </a:spcAft>
              <a:buSzPts val="1200"/>
              <a:buAutoNum type="arabicPeriod"/>
            </a:pPr>
            <a:r>
              <a:rPr lang="en" sz="1200"/>
              <a:t>The celery worker updates the metadata to set the status of the task instance to running</a:t>
            </a:r>
            <a:endParaRPr sz="1200"/>
          </a:p>
          <a:p>
            <a:pPr indent="-304800" lvl="0" marL="457200" rtl="0" algn="l">
              <a:spcBef>
                <a:spcPts val="0"/>
              </a:spcBef>
              <a:spcAft>
                <a:spcPts val="0"/>
              </a:spcAft>
              <a:buSzPts val="1200"/>
              <a:buAutoNum type="arabicPeriod"/>
            </a:pPr>
            <a:r>
              <a:rPr lang="en" sz="1200"/>
              <a:t>The celery worker executes the command. The worker status can be monitored from the Flower web interface by running airflow flower. It is a simple web server on which celery workers regularly report their status.</a:t>
            </a:r>
            <a:endParaRPr sz="1200"/>
          </a:p>
        </p:txBody>
      </p:sp>
      <p:pic>
        <p:nvPicPr>
          <p:cNvPr id="105" name="Google Shape;105;p20"/>
          <p:cNvPicPr preferRelativeResize="0"/>
          <p:nvPr/>
        </p:nvPicPr>
        <p:blipFill>
          <a:blip r:embed="rId3">
            <a:alphaModFix/>
          </a:blip>
          <a:stretch>
            <a:fillRect/>
          </a:stretch>
        </p:blipFill>
        <p:spPr>
          <a:xfrm>
            <a:off x="5855100" y="901700"/>
            <a:ext cx="3012249" cy="2006324"/>
          </a:xfrm>
          <a:prstGeom prst="rect">
            <a:avLst/>
          </a:prstGeom>
          <a:noFill/>
          <a:ln>
            <a:noFill/>
          </a:ln>
        </p:spPr>
      </p:pic>
      <p:pic>
        <p:nvPicPr>
          <p:cNvPr id="106" name="Google Shape;106;p20"/>
          <p:cNvPicPr preferRelativeResize="0"/>
          <p:nvPr/>
        </p:nvPicPr>
        <p:blipFill>
          <a:blip r:embed="rId4">
            <a:alphaModFix/>
          </a:blip>
          <a:stretch>
            <a:fillRect/>
          </a:stretch>
        </p:blipFill>
        <p:spPr>
          <a:xfrm>
            <a:off x="5826575" y="3052674"/>
            <a:ext cx="3069300" cy="187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Airflow Celery Executor</a:t>
            </a:r>
            <a:endParaRPr/>
          </a:p>
        </p:txBody>
      </p:sp>
      <p:sp>
        <p:nvSpPr>
          <p:cNvPr id="112" name="Google Shape;112;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Open Sans"/>
                <a:ea typeface="Open Sans"/>
                <a:cs typeface="Open Sans"/>
                <a:sym typeface="Open Sans"/>
              </a:rPr>
              <a:t>The celery worker executes the command. The worker status can be monitored from the Flower web interface by running airflow flower. It is a simple web server on which celery workers regularly report their status.</a:t>
            </a:r>
            <a:endParaRPr sz="1200">
              <a:latin typeface="Open Sans"/>
              <a:ea typeface="Open Sans"/>
              <a:cs typeface="Open Sans"/>
              <a:sym typeface="Open Sans"/>
            </a:endParaRPr>
          </a:p>
          <a:p>
            <a:pPr indent="0" lvl="0" marL="0" rtl="0" algn="l">
              <a:spcBef>
                <a:spcPts val="1200"/>
              </a:spcBef>
              <a:spcAft>
                <a:spcPts val="1200"/>
              </a:spcAft>
              <a:buNone/>
            </a:pPr>
            <a:r>
              <a:rPr lang="en" sz="1200">
                <a:latin typeface="Open Sans"/>
                <a:ea typeface="Open Sans"/>
                <a:cs typeface="Open Sans"/>
                <a:sym typeface="Open Sans"/>
              </a:rPr>
              <a:t>Once the task is finished, the celery worker updates the metadata to set the status of the task instance to success:</a:t>
            </a:r>
            <a:endParaRPr sz="1200">
              <a:latin typeface="Open Sans"/>
              <a:ea typeface="Open Sans"/>
              <a:cs typeface="Open Sans"/>
              <a:sym typeface="Open Sans"/>
            </a:endParaRPr>
          </a:p>
        </p:txBody>
      </p:sp>
      <p:pic>
        <p:nvPicPr>
          <p:cNvPr id="113" name="Google Shape;113;p21"/>
          <p:cNvPicPr preferRelativeResize="0"/>
          <p:nvPr/>
        </p:nvPicPr>
        <p:blipFill>
          <a:blip r:embed="rId3">
            <a:alphaModFix/>
          </a:blip>
          <a:stretch>
            <a:fillRect/>
          </a:stretch>
        </p:blipFill>
        <p:spPr>
          <a:xfrm>
            <a:off x="5282125" y="1152475"/>
            <a:ext cx="3550176" cy="1500498"/>
          </a:xfrm>
          <a:prstGeom prst="rect">
            <a:avLst/>
          </a:prstGeom>
          <a:noFill/>
          <a:ln>
            <a:noFill/>
          </a:ln>
        </p:spPr>
      </p:pic>
      <p:sp>
        <p:nvSpPr>
          <p:cNvPr id="114" name="Google Shape;114;p21"/>
          <p:cNvSpPr txBox="1"/>
          <p:nvPr/>
        </p:nvSpPr>
        <p:spPr>
          <a:xfrm>
            <a:off x="5796538" y="1995525"/>
            <a:ext cx="27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Actual Flower UI Image</a:t>
            </a:r>
            <a:endParaRPr/>
          </a:p>
        </p:txBody>
      </p:sp>
      <p:pic>
        <p:nvPicPr>
          <p:cNvPr id="115" name="Google Shape;115;p21"/>
          <p:cNvPicPr preferRelativeResize="0"/>
          <p:nvPr/>
        </p:nvPicPr>
        <p:blipFill>
          <a:blip r:embed="rId4">
            <a:alphaModFix/>
          </a:blip>
          <a:stretch>
            <a:fillRect/>
          </a:stretch>
        </p:blipFill>
        <p:spPr>
          <a:xfrm>
            <a:off x="5282125" y="2787723"/>
            <a:ext cx="3052693" cy="218572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