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2"/>
  </p:notesMasterIdLst>
  <p:handoutMasterIdLst>
    <p:handoutMasterId r:id="rId13"/>
  </p:handoutMasterIdLst>
  <p:sldIdLst>
    <p:sldId id="256" r:id="rId2"/>
    <p:sldId id="258" r:id="rId3"/>
    <p:sldId id="270" r:id="rId4"/>
    <p:sldId id="266" r:id="rId5"/>
    <p:sldId id="267" r:id="rId6"/>
    <p:sldId id="269" r:id="rId7"/>
    <p:sldId id="262" r:id="rId8"/>
    <p:sldId id="272" r:id="rId9"/>
    <p:sldId id="271"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5799" autoAdjust="0"/>
  </p:normalViewPr>
  <p:slideViewPr>
    <p:cSldViewPr snapToGrid="0">
      <p:cViewPr varScale="1">
        <p:scale>
          <a:sx n="86" d="100"/>
          <a:sy n="86" d="100"/>
        </p:scale>
        <p:origin x="-141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29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4910AB-AEF0-414C-82CB-791080B1186B}" type="datetimeFigureOut">
              <a:rPr lang="en-US" smtClean="0"/>
              <a:pPr/>
              <a:t>6/14/2019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160085-B71D-4972-BF56-8CBB3DB8CAF7}" type="slidenum">
              <a:rPr lang="en-US" smtClean="0"/>
              <a:pPr/>
              <a:t>‹#›</a:t>
            </a:fld>
            <a:endParaRPr lang="en-US" dirty="0"/>
          </a:p>
        </p:txBody>
      </p:sp>
    </p:spTree>
    <p:extLst>
      <p:ext uri="{BB962C8B-B14F-4D97-AF65-F5344CB8AC3E}">
        <p14:creationId xmlns:p14="http://schemas.microsoft.com/office/powerpoint/2010/main" val="3027702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AE38D-E020-46F3-803D-8636C5B7B74E}" type="datetimeFigureOut">
              <a:rPr lang="en-US" smtClean="0"/>
              <a:pPr/>
              <a:t>6/14/2019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DE7DC8-A302-4EFB-9208-987A80C71CE4}" type="slidenum">
              <a:rPr lang="en-US" smtClean="0"/>
              <a:pPr/>
              <a:t>‹#›</a:t>
            </a:fld>
            <a:endParaRPr lang="en-US" dirty="0"/>
          </a:p>
        </p:txBody>
      </p:sp>
    </p:spTree>
    <p:extLst>
      <p:ext uri="{BB962C8B-B14F-4D97-AF65-F5344CB8AC3E}">
        <p14:creationId xmlns:p14="http://schemas.microsoft.com/office/powerpoint/2010/main" val="269129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Send a simple text message</a:t>
            </a:r>
          </a:p>
          <a:p>
            <a:pPr marL="228600" indent="-228600">
              <a:buAutoNum type="arabicPeriod" startAt="2"/>
            </a:pPr>
            <a:r>
              <a:rPr lang="en-US" dirty="0" smtClean="0"/>
              <a:t>Use representative website</a:t>
            </a:r>
          </a:p>
          <a:p>
            <a:pPr marL="228600" indent="-228600">
              <a:buAutoNum type="arabicPeriod" startAt="2"/>
            </a:pPr>
            <a:r>
              <a:rPr lang="en-US" dirty="0" smtClean="0"/>
              <a:t>Use</a:t>
            </a:r>
            <a:r>
              <a:rPr lang="en-US" baseline="0" dirty="0" smtClean="0"/>
              <a:t> </a:t>
            </a:r>
            <a:r>
              <a:rPr lang="en-US" dirty="0" smtClean="0"/>
              <a:t>phone dialer</a:t>
            </a:r>
            <a:endParaRPr lang="en-US" baseline="0" dirty="0" smtClean="0"/>
          </a:p>
          <a:p>
            <a:pPr marL="228600" indent="-228600">
              <a:buAutoNum type="arabicPeriod" startAt="2"/>
            </a:pPr>
            <a:r>
              <a:rPr lang="en-US" baseline="0" dirty="0" smtClean="0"/>
              <a:t>Use web browser</a:t>
            </a: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pPr/>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Send a simple text message</a:t>
            </a:r>
          </a:p>
          <a:p>
            <a:pPr marL="228600" indent="-228600">
              <a:buAutoNum type="arabicPeriod" startAt="2"/>
            </a:pPr>
            <a:r>
              <a:rPr lang="en-US" dirty="0" smtClean="0"/>
              <a:t>Use representative website</a:t>
            </a:r>
          </a:p>
          <a:p>
            <a:pPr marL="228600" indent="-228600">
              <a:buAutoNum type="arabicPeriod" startAt="2"/>
            </a:pPr>
            <a:r>
              <a:rPr lang="en-US" dirty="0" smtClean="0"/>
              <a:t>Use</a:t>
            </a:r>
            <a:r>
              <a:rPr lang="en-US" baseline="0" dirty="0" smtClean="0"/>
              <a:t> </a:t>
            </a:r>
            <a:r>
              <a:rPr lang="en-US" dirty="0" smtClean="0"/>
              <a:t>phone dialer</a:t>
            </a:r>
            <a:endParaRPr lang="en-US" baseline="0" dirty="0" smtClean="0"/>
          </a:p>
          <a:p>
            <a:pPr marL="228600" indent="-228600">
              <a:buAutoNum type="arabicPeriod" startAt="2"/>
            </a:pPr>
            <a:r>
              <a:rPr lang="en-US" baseline="0" dirty="0" smtClean="0"/>
              <a:t>Use web browser</a:t>
            </a: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Send a simple text message</a:t>
            </a:r>
          </a:p>
          <a:p>
            <a:pPr marL="228600" indent="-228600">
              <a:buAutoNum type="arabicPeriod" startAt="2"/>
            </a:pPr>
            <a:r>
              <a:rPr lang="en-US" dirty="0" smtClean="0"/>
              <a:t>Use representative website</a:t>
            </a:r>
          </a:p>
          <a:p>
            <a:pPr marL="228600" indent="-228600">
              <a:buAutoNum type="arabicPeriod" startAt="2"/>
            </a:pPr>
            <a:r>
              <a:rPr lang="en-US" dirty="0" smtClean="0"/>
              <a:t>Use</a:t>
            </a:r>
            <a:r>
              <a:rPr lang="en-US" baseline="0" dirty="0" smtClean="0"/>
              <a:t> </a:t>
            </a:r>
            <a:r>
              <a:rPr lang="en-US" dirty="0" smtClean="0"/>
              <a:t>phone dialer</a:t>
            </a:r>
            <a:endParaRPr lang="en-US" baseline="0" dirty="0" smtClean="0"/>
          </a:p>
          <a:p>
            <a:pPr marL="228600" indent="-228600">
              <a:buAutoNum type="arabicPeriod" startAt="2"/>
            </a:pPr>
            <a:r>
              <a:rPr lang="en-US" baseline="0" dirty="0" smtClean="0"/>
              <a:t>Use web browser</a:t>
            </a: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DB771E-4AED-4DD3-8AA1-5D9FD2224F14}"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DB771E-4AED-4DD3-8AA1-5D9FD2224F14}" type="datetimeFigureOut">
              <a:rPr lang="en-US" smtClean="0"/>
              <a:pPr/>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DB771E-4AED-4DD3-8AA1-5D9FD2224F14}" type="datetimeFigureOut">
              <a:rPr lang="en-US" smtClean="0"/>
              <a:pPr/>
              <a:t>6/14/2019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C45BDA-BE5F-4906-81CD-575A5803D33E}" type="slidenum">
              <a:rPr lang="en-US" smtClean="0"/>
              <a:pPr/>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DB771E-4AED-4DD3-8AA1-5D9FD2224F14}" type="datetimeFigureOut">
              <a:rPr lang="en-US" smtClean="0"/>
              <a:pPr/>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C45BDA-BE5F-4906-81CD-575A5803D33E}" type="slidenum">
              <a:rPr lang="en-US" smtClean="0"/>
              <a:pPr/>
              <a:t>‹#›</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DB771E-4AED-4DD3-8AA1-5D9FD2224F14}" type="datetimeFigureOut">
              <a:rPr lang="en-US" smtClean="0"/>
              <a:pPr/>
              <a:t>6/14/2019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C45BDA-BE5F-4906-81CD-575A5803D33E}"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DB771E-4AED-4DD3-8AA1-5D9FD2224F14}" type="datetimeFigureOut">
              <a:rPr lang="en-US" smtClean="0"/>
              <a:pPr/>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DB771E-4AED-4DD3-8AA1-5D9FD2224F14}" type="datetimeFigureOut">
              <a:rPr lang="en-US" smtClean="0"/>
              <a:pPr/>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50" y="336148"/>
            <a:ext cx="1645920" cy="23042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B771E-4AED-4DD3-8AA1-5D9FD2224F14}" type="datetimeFigureOut">
              <a:rPr lang="en-US" smtClean="0"/>
              <a:pPr/>
              <a:t>6/14/2019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45BDA-BE5F-4906-81CD-575A5803D33E}" type="slidenum">
              <a:rPr lang="en-US" smtClean="0"/>
              <a:pPr/>
              <a:t>‹#›</a:t>
            </a:fld>
            <a:endParaRPr lang="en-US" dirty="0"/>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845588" y="210960"/>
            <a:ext cx="1143160" cy="762106"/>
          </a:xfrm>
          <a:prstGeom prst="rect">
            <a:avLst/>
          </a:prstGeom>
        </p:spPr>
      </p:pic>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4378" y="2777407"/>
            <a:ext cx="3641608" cy="1477328"/>
          </a:xfrm>
          <a:prstGeom prst="rect">
            <a:avLst/>
          </a:prstGeom>
          <a:noFill/>
        </p:spPr>
        <p:txBody>
          <a:bodyPr wrap="square" rtlCol="0">
            <a:spAutoFit/>
          </a:bodyPr>
          <a:lstStyle/>
          <a:p>
            <a:pPr algn="ctr"/>
            <a:r>
              <a:rPr lang="en-US" dirty="0" smtClean="0"/>
              <a:t>Kirk Kalvar</a:t>
            </a:r>
          </a:p>
          <a:p>
            <a:pPr algn="ctr"/>
            <a:r>
              <a:rPr lang="en-US" dirty="0" smtClean="0"/>
              <a:t>Senior Software Engineer/Principal</a:t>
            </a:r>
          </a:p>
          <a:p>
            <a:pPr algn="ctr"/>
            <a:r>
              <a:rPr lang="en-US" dirty="0" smtClean="0"/>
              <a:t>KAL Technology</a:t>
            </a:r>
          </a:p>
          <a:p>
            <a:pPr algn="ctr"/>
            <a:endParaRPr lang="en-US" dirty="0" smtClean="0"/>
          </a:p>
          <a:p>
            <a:pPr algn="ctr"/>
            <a:r>
              <a:rPr lang="en-US" dirty="0" smtClean="0"/>
              <a:t>kirk.kalvar@kal.technology</a:t>
            </a:r>
          </a:p>
        </p:txBody>
      </p:sp>
      <p:sp>
        <p:nvSpPr>
          <p:cNvPr id="7" name="Title 1"/>
          <p:cNvSpPr txBox="1">
            <a:spLocks/>
          </p:cNvSpPr>
          <p:nvPr/>
        </p:nvSpPr>
        <p:spPr>
          <a:xfrm>
            <a:off x="1610687" y="621402"/>
            <a:ext cx="5704513" cy="1531079"/>
          </a:xfrm>
          <a:prstGeom prst="rect">
            <a:avLst/>
          </a:prstGeom>
        </p:spPr>
        <p:txBody>
          <a:bodyPr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AWS Elastic Kubernetes Service (EKS) QuickStart</a:t>
            </a:r>
            <a:endParaRPr kumimoji="0" lang="en-US" sz="4400" b="0" i="0" u="none" strike="noStrike" kern="1200" cap="none" spc="0" normalizeH="0" baseline="0" noProof="0" dirty="0">
              <a:ln>
                <a:noFill/>
              </a:ln>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829" y="1371600"/>
            <a:ext cx="7880466" cy="3693319"/>
          </a:xfrm>
          <a:prstGeom prst="rect">
            <a:avLst/>
          </a:prstGeom>
          <a:noFill/>
        </p:spPr>
        <p:txBody>
          <a:bodyPr wrap="square" rtlCol="0">
            <a:spAutoFit/>
          </a:bodyPr>
          <a:lstStyle/>
          <a:p>
            <a:r>
              <a:rPr lang="en-US" dirty="0" smtClean="0"/>
              <a:t>AWS EKS QuickStart</a:t>
            </a:r>
          </a:p>
          <a:p>
            <a:r>
              <a:rPr lang="en-US" dirty="0" smtClean="0"/>
              <a:t>https</a:t>
            </a:r>
            <a:r>
              <a:rPr lang="en-US" dirty="0"/>
              <a:t>://</a:t>
            </a:r>
            <a:r>
              <a:rPr lang="en-US" dirty="0" smtClean="0"/>
              <a:t>github.com/kskalvar/aws-eks-cluster-quickstart</a:t>
            </a:r>
            <a:endParaRPr lang="en-US" dirty="0"/>
          </a:p>
          <a:p>
            <a:endParaRPr lang="en-US" dirty="0" smtClean="0"/>
          </a:p>
          <a:p>
            <a:r>
              <a:rPr lang="en-US" dirty="0" smtClean="0"/>
              <a:t>AWS Summit Slides for EKS</a:t>
            </a:r>
          </a:p>
          <a:p>
            <a:r>
              <a:rPr lang="en-US" dirty="0" smtClean="0"/>
              <a:t>https</a:t>
            </a:r>
            <a:r>
              <a:rPr lang="en-US" dirty="0"/>
              <a:t>://</a:t>
            </a:r>
            <a:r>
              <a:rPr lang="en-US" dirty="0" smtClean="0"/>
              <a:t>www.slideshare.net/AmazonWebServices/srv318-running-kubernetes-with-amazon-eks</a:t>
            </a:r>
          </a:p>
          <a:p>
            <a:endParaRPr lang="en-US" dirty="0" smtClean="0"/>
          </a:p>
          <a:p>
            <a:r>
              <a:rPr lang="en-US" dirty="0" smtClean="0"/>
              <a:t>Kubernetes </a:t>
            </a:r>
            <a:endParaRPr lang="en-US" dirty="0"/>
          </a:p>
          <a:p>
            <a:r>
              <a:rPr lang="en-US" dirty="0"/>
              <a:t>https://</a:t>
            </a:r>
            <a:r>
              <a:rPr lang="en-US" dirty="0" smtClean="0"/>
              <a:t>kubernetes.io</a:t>
            </a:r>
          </a:p>
          <a:p>
            <a:endParaRPr lang="en-US" dirty="0" smtClean="0"/>
          </a:p>
          <a:p>
            <a:r>
              <a:rPr lang="en-US" dirty="0" smtClean="0"/>
              <a:t>AWS EKS Getting Started</a:t>
            </a:r>
            <a:endParaRPr lang="en-US" dirty="0"/>
          </a:p>
          <a:p>
            <a:r>
              <a:rPr lang="en-US" dirty="0"/>
              <a:t>https://</a:t>
            </a:r>
            <a:r>
              <a:rPr lang="en-US" dirty="0" smtClean="0"/>
              <a:t>docs.aws.amazon.com/eks/latest/userguide/getting-started.html</a:t>
            </a:r>
          </a:p>
          <a:p>
            <a:endParaRPr lang="en-US" dirty="0" smtClean="0"/>
          </a:p>
        </p:txBody>
      </p:sp>
      <p:sp>
        <p:nvSpPr>
          <p:cNvPr id="7" name="Title 1"/>
          <p:cNvSpPr>
            <a:spLocks noGrp="1"/>
          </p:cNvSpPr>
          <p:nvPr>
            <p:ph type="title"/>
          </p:nvPr>
        </p:nvSpPr>
        <p:spPr>
          <a:xfrm>
            <a:off x="457200" y="274638"/>
            <a:ext cx="8229600" cy="1143000"/>
          </a:xfrm>
        </p:spPr>
        <p:txBody>
          <a:bodyPr/>
          <a:lstStyle/>
          <a:p>
            <a:r>
              <a:rPr lang="en-US" dirty="0" smtClean="0"/>
              <a:t>References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2028" y="1683147"/>
            <a:ext cx="6705600" cy="2031325"/>
          </a:xfrm>
          <a:prstGeom prst="rect">
            <a:avLst/>
          </a:prstGeom>
          <a:noFill/>
        </p:spPr>
        <p:txBody>
          <a:bodyPr wrap="square" rtlCol="0">
            <a:spAutoFit/>
          </a:bodyPr>
          <a:lstStyle/>
          <a:p>
            <a:pPr>
              <a:buFont typeface="Arial" pitchFamily="34" charset="0"/>
              <a:buChar char="•"/>
            </a:pPr>
            <a:r>
              <a:rPr lang="en-US" dirty="0" smtClean="0"/>
              <a:t>  Kubernetes has fast established itself as the leading platform for managing </a:t>
            </a:r>
            <a:r>
              <a:rPr lang="en-US" dirty="0"/>
              <a:t>containerized workloads and services</a:t>
            </a:r>
            <a:r>
              <a:rPr lang="en-US" dirty="0" smtClean="0"/>
              <a:t>.</a:t>
            </a:r>
          </a:p>
          <a:p>
            <a:endParaRPr lang="en-US" dirty="0" smtClean="0"/>
          </a:p>
          <a:p>
            <a:pPr>
              <a:buFont typeface="Arial" pitchFamily="34" charset="0"/>
              <a:buChar char="•"/>
            </a:pPr>
            <a:r>
              <a:rPr lang="en-US" dirty="0"/>
              <a:t> </a:t>
            </a:r>
            <a:r>
              <a:rPr lang="en-US" dirty="0" smtClean="0"/>
              <a:t>Run Anywhere</a:t>
            </a:r>
          </a:p>
          <a:p>
            <a:pPr>
              <a:buFont typeface="Arial" pitchFamily="34" charset="0"/>
              <a:buChar char="•"/>
            </a:pPr>
            <a:endParaRPr lang="en-US" dirty="0"/>
          </a:p>
          <a:p>
            <a:pPr>
              <a:buFont typeface="Arial" pitchFamily="34" charset="0"/>
              <a:buChar char="•"/>
            </a:pPr>
            <a:r>
              <a:rPr lang="en-US" dirty="0" smtClean="0"/>
              <a:t> 63% </a:t>
            </a:r>
            <a:r>
              <a:rPr lang="en-US" dirty="0"/>
              <a:t>of Kubernetes workloads run on AWS today – Cloud Native Computing Foundation</a:t>
            </a:r>
          </a:p>
        </p:txBody>
      </p:sp>
      <p:sp>
        <p:nvSpPr>
          <p:cNvPr id="6" name="Title 1"/>
          <p:cNvSpPr>
            <a:spLocks noGrp="1"/>
          </p:cNvSpPr>
          <p:nvPr>
            <p:ph type="title"/>
          </p:nvPr>
        </p:nvSpPr>
        <p:spPr>
          <a:xfrm>
            <a:off x="457200" y="274638"/>
            <a:ext cx="8229600" cy="1143000"/>
          </a:xfrm>
        </p:spPr>
        <p:txBody>
          <a:bodyPr>
            <a:normAutofit/>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2028" y="1456570"/>
            <a:ext cx="7050468" cy="4801314"/>
          </a:xfrm>
          <a:prstGeom prst="rect">
            <a:avLst/>
          </a:prstGeom>
          <a:noFill/>
        </p:spPr>
        <p:txBody>
          <a:bodyPr wrap="square" rtlCol="0">
            <a:spAutoFit/>
          </a:bodyPr>
          <a:lstStyle/>
          <a:p>
            <a:pPr>
              <a:buFont typeface="Arial" pitchFamily="34" charset="0"/>
              <a:buChar char="•"/>
            </a:pPr>
            <a:r>
              <a:rPr lang="en-US" dirty="0" smtClean="0"/>
              <a:t>  AWS </a:t>
            </a:r>
            <a:r>
              <a:rPr lang="en-US" dirty="0"/>
              <a:t>Managed Services enables you to quickly and easily deploy your cloud </a:t>
            </a:r>
            <a:r>
              <a:rPr lang="en-US" dirty="0" smtClean="0"/>
              <a:t>infrastructure</a:t>
            </a:r>
          </a:p>
          <a:p>
            <a:endParaRPr lang="en-US" dirty="0" smtClean="0"/>
          </a:p>
          <a:p>
            <a:pPr>
              <a:buFont typeface="Arial" pitchFamily="34" charset="0"/>
              <a:buChar char="•"/>
            </a:pPr>
            <a:r>
              <a:rPr lang="en-US" dirty="0"/>
              <a:t> </a:t>
            </a:r>
            <a:r>
              <a:rPr lang="en-US" dirty="0" smtClean="0"/>
              <a:t> Amazon </a:t>
            </a:r>
            <a:r>
              <a:rPr lang="en-US" dirty="0"/>
              <a:t>EKS is also integrated with many AWS services to provide scalability and security for your applications, including the </a:t>
            </a:r>
            <a:r>
              <a:rPr lang="en-US" dirty="0" smtClean="0"/>
              <a:t>following</a:t>
            </a:r>
          </a:p>
          <a:p>
            <a:pPr lvl="1">
              <a:buFont typeface="Arial" pitchFamily="34" charset="0"/>
              <a:buChar char="•"/>
            </a:pPr>
            <a:r>
              <a:rPr lang="en-US" dirty="0"/>
              <a:t> </a:t>
            </a:r>
            <a:r>
              <a:rPr lang="en-US" dirty="0" smtClean="0"/>
              <a:t> Elastic </a:t>
            </a:r>
            <a:r>
              <a:rPr lang="en-US" dirty="0"/>
              <a:t>Load Balancing for load </a:t>
            </a:r>
            <a:r>
              <a:rPr lang="en-US" dirty="0" smtClean="0"/>
              <a:t>distribution</a:t>
            </a:r>
          </a:p>
          <a:p>
            <a:pPr lvl="1">
              <a:buFont typeface="Arial" pitchFamily="34" charset="0"/>
              <a:buChar char="•"/>
            </a:pPr>
            <a:r>
              <a:rPr lang="en-US" dirty="0"/>
              <a:t> </a:t>
            </a:r>
            <a:r>
              <a:rPr lang="en-US" dirty="0" smtClean="0"/>
              <a:t> IAM </a:t>
            </a:r>
            <a:r>
              <a:rPr lang="en-US" dirty="0"/>
              <a:t>for </a:t>
            </a:r>
            <a:r>
              <a:rPr lang="en-US" dirty="0" smtClean="0"/>
              <a:t>authentication</a:t>
            </a:r>
          </a:p>
          <a:p>
            <a:pPr lvl="1">
              <a:buFont typeface="Arial" pitchFamily="34" charset="0"/>
              <a:buChar char="•"/>
            </a:pPr>
            <a:r>
              <a:rPr lang="en-US" dirty="0"/>
              <a:t> </a:t>
            </a:r>
            <a:r>
              <a:rPr lang="en-US" dirty="0" smtClean="0"/>
              <a:t> Amazon </a:t>
            </a:r>
            <a:r>
              <a:rPr lang="en-US" dirty="0"/>
              <a:t>VPC for </a:t>
            </a:r>
            <a:r>
              <a:rPr lang="en-US" dirty="0" smtClean="0"/>
              <a:t>isolation</a:t>
            </a:r>
          </a:p>
          <a:p>
            <a:pPr lvl="1"/>
            <a:endParaRPr lang="en-US" dirty="0" smtClean="0"/>
          </a:p>
          <a:p>
            <a:pPr>
              <a:buFont typeface="Arial" pitchFamily="34" charset="0"/>
              <a:buChar char="•"/>
            </a:pPr>
            <a:r>
              <a:rPr lang="en-US" dirty="0"/>
              <a:t> </a:t>
            </a:r>
            <a:r>
              <a:rPr lang="en-US" dirty="0" smtClean="0"/>
              <a:t> Amazon </a:t>
            </a:r>
            <a:r>
              <a:rPr lang="en-US" dirty="0"/>
              <a:t>EKS runs up-to-date versions of the </a:t>
            </a:r>
            <a:r>
              <a:rPr lang="en-US" dirty="0" smtClean="0"/>
              <a:t>open-source Kubernetes software. </a:t>
            </a:r>
            <a:r>
              <a:rPr lang="en-US" smtClean="0"/>
              <a:t>Currently 1.12</a:t>
            </a:r>
            <a:endParaRPr lang="en-US" dirty="0" smtClean="0"/>
          </a:p>
          <a:p>
            <a:endParaRPr lang="en-US" dirty="0" smtClean="0"/>
          </a:p>
          <a:p>
            <a:pPr>
              <a:buFont typeface="Arial" pitchFamily="34" charset="0"/>
              <a:buChar char="•"/>
            </a:pPr>
            <a:r>
              <a:rPr lang="en-US" dirty="0"/>
              <a:t> </a:t>
            </a:r>
            <a:r>
              <a:rPr lang="en-US" dirty="0" smtClean="0"/>
              <a:t> This </a:t>
            </a:r>
            <a:r>
              <a:rPr lang="en-US" dirty="0"/>
              <a:t>means that you can easily migrate any standard Kubernetes application to Amazon EKS without any code modification </a:t>
            </a:r>
            <a:r>
              <a:rPr lang="en-US" dirty="0" smtClean="0"/>
              <a:t>required</a:t>
            </a:r>
          </a:p>
          <a:p>
            <a:pPr>
              <a:buFont typeface="Arial" pitchFamily="34" charset="0"/>
              <a:buChar char="•"/>
            </a:pPr>
            <a:endParaRPr lang="en-US" dirty="0"/>
          </a:p>
          <a:p>
            <a:pPr>
              <a:buFont typeface="Arial" pitchFamily="34" charset="0"/>
              <a:buChar char="•"/>
            </a:pPr>
            <a:r>
              <a:rPr lang="en-US" dirty="0" smtClean="0"/>
              <a:t>  On Demand</a:t>
            </a:r>
            <a:endParaRPr lang="en-US" dirty="0"/>
          </a:p>
          <a:p>
            <a:endParaRPr lang="en-US" dirty="0" smtClean="0"/>
          </a:p>
        </p:txBody>
      </p:sp>
      <p:sp>
        <p:nvSpPr>
          <p:cNvPr id="6" name="Title 1"/>
          <p:cNvSpPr>
            <a:spLocks noGrp="1"/>
          </p:cNvSpPr>
          <p:nvPr>
            <p:ph type="title"/>
          </p:nvPr>
        </p:nvSpPr>
        <p:spPr>
          <a:xfrm>
            <a:off x="457200" y="274638"/>
            <a:ext cx="8229600" cy="1143000"/>
          </a:xfrm>
        </p:spPr>
        <p:txBody>
          <a:bodyPr>
            <a:normAutofit/>
          </a:bodyPr>
          <a:lstStyle/>
          <a:p>
            <a:r>
              <a:rPr lang="en-US" dirty="0" smtClean="0"/>
              <a:t>Why AWS EKS?</a:t>
            </a:r>
            <a:endParaRPr lang="en-US" dirty="0"/>
          </a:p>
        </p:txBody>
      </p:sp>
    </p:spTree>
    <p:extLst>
      <p:ext uri="{BB962C8B-B14F-4D97-AF65-F5344CB8AC3E}">
        <p14:creationId xmlns:p14="http://schemas.microsoft.com/office/powerpoint/2010/main" val="3771399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Requirements</a:t>
            </a:r>
            <a:endParaRPr lang="en-US" dirty="0"/>
          </a:p>
        </p:txBody>
      </p:sp>
      <p:sp>
        <p:nvSpPr>
          <p:cNvPr id="4" name="TextBox 3"/>
          <p:cNvSpPr txBox="1"/>
          <p:nvPr/>
        </p:nvSpPr>
        <p:spPr>
          <a:xfrm>
            <a:off x="1263242" y="1572798"/>
            <a:ext cx="6705600" cy="2862322"/>
          </a:xfrm>
          <a:prstGeom prst="rect">
            <a:avLst/>
          </a:prstGeom>
          <a:noFill/>
        </p:spPr>
        <p:txBody>
          <a:bodyPr wrap="square" rtlCol="0">
            <a:spAutoFit/>
          </a:bodyPr>
          <a:lstStyle/>
          <a:p>
            <a:pPr>
              <a:buFont typeface="Arial" pitchFamily="34" charset="0"/>
              <a:buChar char="•"/>
            </a:pPr>
            <a:r>
              <a:rPr lang="en-US" dirty="0" smtClean="0"/>
              <a:t>  AWS Account (root)</a:t>
            </a:r>
          </a:p>
          <a:p>
            <a:pPr>
              <a:buFont typeface="Arial" pitchFamily="34" charset="0"/>
              <a:buChar char="•"/>
            </a:pPr>
            <a:r>
              <a:rPr lang="en-US" dirty="0" smtClean="0"/>
              <a:t>  An EC2 Instance in which to install kubectl, </a:t>
            </a:r>
            <a:r>
              <a:rPr lang="en-US" dirty="0" smtClean="0"/>
              <a:t>aws-iam-authenticator, aws </a:t>
            </a:r>
            <a:r>
              <a:rPr lang="en-US" dirty="0" smtClean="0"/>
              <a:t>cli version 1.15.x or greater</a:t>
            </a:r>
          </a:p>
          <a:p>
            <a:pPr>
              <a:buFont typeface="Arial" pitchFamily="34" charset="0"/>
              <a:buChar char="•"/>
            </a:pPr>
            <a:r>
              <a:rPr lang="en-US" dirty="0" smtClean="0"/>
              <a:t>  Required Cluster Resources</a:t>
            </a:r>
          </a:p>
          <a:p>
            <a:pPr lvl="1">
              <a:buFont typeface="Arial" pitchFamily="34" charset="0"/>
              <a:buChar char="•"/>
            </a:pPr>
            <a:r>
              <a:rPr lang="en-US" dirty="0" smtClean="0"/>
              <a:t>  Service Role  </a:t>
            </a:r>
          </a:p>
          <a:p>
            <a:pPr lvl="1">
              <a:buFont typeface="Arial" pitchFamily="34" charset="0"/>
              <a:buChar char="•"/>
            </a:pPr>
            <a:r>
              <a:rPr lang="en-US" dirty="0" smtClean="0"/>
              <a:t>  VPC  </a:t>
            </a:r>
          </a:p>
          <a:p>
            <a:pPr lvl="1">
              <a:buFont typeface="Arial" pitchFamily="34" charset="0"/>
              <a:buChar char="•"/>
            </a:pPr>
            <a:r>
              <a:rPr lang="en-US" dirty="0" smtClean="0"/>
              <a:t>  EKS Cluster (installs Master Nodes)</a:t>
            </a:r>
          </a:p>
          <a:p>
            <a:pPr lvl="1">
              <a:buFont typeface="Arial" pitchFamily="34" charset="0"/>
              <a:buChar char="•"/>
            </a:pPr>
            <a:r>
              <a:rPr lang="en-US" dirty="0"/>
              <a:t> </a:t>
            </a:r>
            <a:r>
              <a:rPr lang="en-US" dirty="0" smtClean="0"/>
              <a:t> Three EC2 worker nodes (one for each AWS Availability Zone)</a:t>
            </a:r>
          </a:p>
          <a:p>
            <a:pPr>
              <a:buFont typeface="Arial" pitchFamily="34" charset="0"/>
              <a:buChar char="•"/>
            </a:pPr>
            <a:r>
              <a:rPr lang="en-US" dirty="0" smtClean="0"/>
              <a:t>  Installation time ~30 minutes using manual process, 15 minutes with CloudFormation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dirty="0" smtClean="0"/>
              <a:t>Architecture</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13" y="1561229"/>
            <a:ext cx="8569466" cy="5138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697" y="1690941"/>
            <a:ext cx="20764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724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dirty="0" smtClean="0"/>
              <a:t>Architecture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89" y="1561229"/>
            <a:ext cx="8534090" cy="5157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835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en-US" dirty="0" smtClean="0"/>
              <a:t>Disclaimer</a:t>
            </a:r>
            <a:endParaRPr lang="en-US" dirty="0"/>
          </a:p>
        </p:txBody>
      </p:sp>
      <p:sp>
        <p:nvSpPr>
          <p:cNvPr id="5" name="TextBox 4"/>
          <p:cNvSpPr txBox="1"/>
          <p:nvPr/>
        </p:nvSpPr>
        <p:spPr>
          <a:xfrm>
            <a:off x="879894" y="1584186"/>
            <a:ext cx="7608651" cy="923330"/>
          </a:xfrm>
          <a:prstGeom prst="rect">
            <a:avLst/>
          </a:prstGeom>
          <a:noFill/>
        </p:spPr>
        <p:txBody>
          <a:bodyPr wrap="square" rtlCol="0">
            <a:spAutoFit/>
          </a:bodyPr>
          <a:lstStyle/>
          <a:p>
            <a:pPr marL="285750" indent="-285750">
              <a:buFont typeface="Arial" pitchFamily="34" charset="0"/>
              <a:buChar char="•"/>
            </a:pPr>
            <a:r>
              <a:rPr lang="en-US" dirty="0" smtClean="0"/>
              <a:t>Note</a:t>
            </a:r>
            <a:r>
              <a:rPr lang="en-US" dirty="0"/>
              <a:t>:  This </a:t>
            </a:r>
            <a:r>
              <a:rPr lang="en-US" dirty="0" smtClean="0"/>
              <a:t>is the first time this code lab has been done.  Artifacts should be publicly available, if not just follow along and you can do this on your own at home.  All instructions are captured in GitHub.</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en-US" dirty="0" smtClean="0"/>
              <a:t>Code Lab Requirements</a:t>
            </a:r>
            <a:endParaRPr lang="en-US" dirty="0"/>
          </a:p>
        </p:txBody>
      </p:sp>
      <p:sp>
        <p:nvSpPr>
          <p:cNvPr id="5" name="TextBox 4"/>
          <p:cNvSpPr txBox="1"/>
          <p:nvPr/>
        </p:nvSpPr>
        <p:spPr>
          <a:xfrm>
            <a:off x="879894" y="1584186"/>
            <a:ext cx="7608651" cy="1477328"/>
          </a:xfrm>
          <a:prstGeom prst="rect">
            <a:avLst/>
          </a:prstGeom>
          <a:noFill/>
        </p:spPr>
        <p:txBody>
          <a:bodyPr wrap="square" rtlCol="0">
            <a:spAutoFit/>
          </a:bodyPr>
          <a:lstStyle/>
          <a:p>
            <a:pPr marL="285750" indent="-285750">
              <a:buFont typeface="Arial" pitchFamily="34" charset="0"/>
              <a:buChar char="•"/>
            </a:pPr>
            <a:r>
              <a:rPr lang="en-US" dirty="0" smtClean="0"/>
              <a:t>Note</a:t>
            </a:r>
            <a:r>
              <a:rPr lang="en-US" dirty="0"/>
              <a:t>:  This how-to assumes you </a:t>
            </a:r>
            <a:r>
              <a:rPr lang="en-US" dirty="0" smtClean="0"/>
              <a:t>are:</a:t>
            </a:r>
          </a:p>
          <a:p>
            <a:pPr marL="742950" lvl="1" indent="-285750">
              <a:buFont typeface="Arial" pitchFamily="34" charset="0"/>
              <a:buChar char="•"/>
            </a:pPr>
            <a:r>
              <a:rPr lang="en-US" dirty="0" smtClean="0"/>
              <a:t>Creating </a:t>
            </a:r>
            <a:r>
              <a:rPr lang="en-US" dirty="0"/>
              <a:t>the eks cluster in us-east-1, </a:t>
            </a:r>
            <a:endParaRPr lang="en-US" dirty="0" smtClean="0"/>
          </a:p>
          <a:p>
            <a:pPr marL="742950" lvl="1" indent="-285750">
              <a:buFont typeface="Arial" pitchFamily="34" charset="0"/>
              <a:buChar char="•"/>
            </a:pPr>
            <a:r>
              <a:rPr lang="en-US" dirty="0" smtClean="0"/>
              <a:t>You </a:t>
            </a:r>
            <a:r>
              <a:rPr lang="en-US" dirty="0"/>
              <a:t>have access to your AWS Root Account</a:t>
            </a:r>
            <a:r>
              <a:rPr lang="en-US" dirty="0" smtClean="0"/>
              <a:t>,</a:t>
            </a:r>
          </a:p>
          <a:p>
            <a:pPr marL="742950" lvl="1" indent="-285750">
              <a:buFont typeface="Arial" pitchFamily="34" charset="0"/>
              <a:buChar char="•"/>
            </a:pPr>
            <a:r>
              <a:rPr lang="en-US" dirty="0" smtClean="0"/>
              <a:t>You </a:t>
            </a:r>
            <a:r>
              <a:rPr lang="en-US" dirty="0"/>
              <a:t>know how to create an EC2 Instance</a:t>
            </a:r>
            <a:r>
              <a:rPr lang="en-US" dirty="0" smtClean="0"/>
              <a:t>,</a:t>
            </a:r>
          </a:p>
          <a:p>
            <a:pPr marL="742950" lvl="1" indent="-285750">
              <a:buFont typeface="Arial" pitchFamily="34" charset="0"/>
              <a:buChar char="•"/>
            </a:pPr>
            <a:r>
              <a:rPr lang="en-US" dirty="0" smtClean="0"/>
              <a:t>And </a:t>
            </a:r>
            <a:r>
              <a:rPr lang="en-US" dirty="0"/>
              <a:t>can login to the instance from your laptop.</a:t>
            </a:r>
            <a:endParaRPr lang="en-US" dirty="0" smtClean="0"/>
          </a:p>
        </p:txBody>
      </p:sp>
    </p:spTree>
    <p:extLst>
      <p:ext uri="{BB962C8B-B14F-4D97-AF65-F5344CB8AC3E}">
        <p14:creationId xmlns:p14="http://schemas.microsoft.com/office/powerpoint/2010/main" val="606823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Installation Steps</a:t>
            </a:r>
            <a:endParaRPr lang="en-US" dirty="0"/>
          </a:p>
        </p:txBody>
      </p:sp>
      <p:sp>
        <p:nvSpPr>
          <p:cNvPr id="5" name="TextBox 4"/>
          <p:cNvSpPr txBox="1"/>
          <p:nvPr/>
        </p:nvSpPr>
        <p:spPr>
          <a:xfrm>
            <a:off x="879894" y="1584186"/>
            <a:ext cx="7608651" cy="1477328"/>
          </a:xfrm>
          <a:prstGeom prst="rect">
            <a:avLst/>
          </a:prstGeom>
          <a:noFill/>
        </p:spPr>
        <p:txBody>
          <a:bodyPr wrap="square" rtlCol="0">
            <a:spAutoFit/>
          </a:bodyPr>
          <a:lstStyle/>
          <a:p>
            <a:pPr marL="285750" indent="-285750">
              <a:buFont typeface="Arial" pitchFamily="34" charset="0"/>
              <a:buChar char="•"/>
            </a:pPr>
            <a:r>
              <a:rPr lang="en-US" dirty="0" smtClean="0"/>
              <a:t>  Configure </a:t>
            </a:r>
            <a:r>
              <a:rPr lang="en-US" dirty="0"/>
              <a:t>Your AWS EC2 Instance  </a:t>
            </a:r>
          </a:p>
          <a:p>
            <a:pPr marL="285750" indent="-285750">
              <a:buFont typeface="Arial" pitchFamily="34" charset="0"/>
              <a:buChar char="•"/>
            </a:pPr>
            <a:r>
              <a:rPr lang="en-US" dirty="0"/>
              <a:t>  Create AWS EKS Cluster using AWS CloudFormation  </a:t>
            </a:r>
          </a:p>
          <a:p>
            <a:pPr marL="285750" indent="-285750">
              <a:buFont typeface="Arial" pitchFamily="34" charset="0"/>
              <a:buChar char="•"/>
            </a:pPr>
            <a:r>
              <a:rPr lang="en-US" dirty="0"/>
              <a:t>  Configure kubectl on Your EC2 Instance   </a:t>
            </a:r>
          </a:p>
          <a:p>
            <a:pPr marL="285750" indent="-285750">
              <a:buFont typeface="Arial" pitchFamily="34" charset="0"/>
              <a:buChar char="•"/>
            </a:pPr>
            <a:r>
              <a:rPr lang="en-US" dirty="0"/>
              <a:t>  Deploy </a:t>
            </a:r>
            <a:r>
              <a:rPr lang="en-US" dirty="0" smtClean="0"/>
              <a:t>Web App </a:t>
            </a:r>
            <a:r>
              <a:rPr lang="en-US" dirty="0"/>
              <a:t>to Your Cluster  </a:t>
            </a:r>
          </a:p>
          <a:p>
            <a:pPr marL="285750" indent="-285750">
              <a:buFont typeface="Arial" pitchFamily="34" charset="0"/>
              <a:buChar char="•"/>
            </a:pPr>
            <a:r>
              <a:rPr lang="en-US" dirty="0"/>
              <a:t>  Configure the Kubernetes Dashboard (optional)</a:t>
            </a:r>
            <a:endParaRPr lang="en-US" dirty="0" smtClean="0"/>
          </a:p>
        </p:txBody>
      </p:sp>
    </p:spTree>
    <p:extLst>
      <p:ext uri="{BB962C8B-B14F-4D97-AF65-F5344CB8AC3E}">
        <p14:creationId xmlns:p14="http://schemas.microsoft.com/office/powerpoint/2010/main" val="3297920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1755</TotalTime>
  <Words>333</Words>
  <Application>Microsoft Office PowerPoint</Application>
  <PresentationFormat>On-screen Show (4:3)</PresentationFormat>
  <Paragraphs>77</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Introduction</vt:lpstr>
      <vt:lpstr>Why AWS EKS?</vt:lpstr>
      <vt:lpstr>Requirements</vt:lpstr>
      <vt:lpstr>Architecture</vt:lpstr>
      <vt:lpstr>Architecture</vt:lpstr>
      <vt:lpstr>Disclaimer</vt:lpstr>
      <vt:lpstr>Code Lab Requirements</vt:lpstr>
      <vt:lpstr>Installation Steps</vt:lpstr>
      <vt:lpstr>References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Kirk Kalvar</dc:creator>
  <cp:lastModifiedBy>Kirk Kalvar</cp:lastModifiedBy>
  <cp:revision>509</cp:revision>
  <dcterms:created xsi:type="dcterms:W3CDTF">2015-07-01T16:04:28Z</dcterms:created>
  <dcterms:modified xsi:type="dcterms:W3CDTF">2019-06-14T14:12:11Z</dcterms:modified>
</cp:coreProperties>
</file>