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7" r:id="rId6"/>
    <p:sldId id="261" r:id="rId7"/>
    <p:sldId id="275" r:id="rId8"/>
    <p:sldId id="262" r:id="rId9"/>
    <p:sldId id="263" r:id="rId10"/>
    <p:sldId id="276" r:id="rId11"/>
    <p:sldId id="265" r:id="rId12"/>
    <p:sldId id="266" r:id="rId13"/>
    <p:sldId id="270" r:id="rId14"/>
    <p:sldId id="271" r:id="rId15"/>
    <p:sldId id="272" r:id="rId1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p:cViewPr varScale="1">
        <p:scale>
          <a:sx n="108" d="100"/>
          <a:sy n="108" d="100"/>
        </p:scale>
        <p:origin x="7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AEB160FB-7A5C-451C-BA68-B57B3DF09689}" type="datetimeFigureOut">
              <a:rPr lang="en-IN" smtClean="0"/>
              <a:t>15-12-2022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15FF9FC-117C-4ECF-AB20-9E6C5864B9A4}" type="slidenum">
              <a:rPr lang="en-IN" smtClean="0"/>
              <a:t>‹#›</a:t>
            </a:fld>
            <a:endParaRPr lang="en-IN"/>
          </a:p>
        </p:txBody>
      </p:sp>
    </p:spTree>
    <p:extLst>
      <p:ext uri="{BB962C8B-B14F-4D97-AF65-F5344CB8AC3E}">
        <p14:creationId xmlns:p14="http://schemas.microsoft.com/office/powerpoint/2010/main" val="1169488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15FF9FC-117C-4ECF-AB20-9E6C5864B9A4}" type="slidenum">
              <a:rPr lang="en-IN" smtClean="0"/>
              <a:t>15</a:t>
            </a:fld>
            <a:endParaRPr lang="en-IN"/>
          </a:p>
        </p:txBody>
      </p:sp>
    </p:spTree>
    <p:extLst>
      <p:ext uri="{BB962C8B-B14F-4D97-AF65-F5344CB8AC3E}">
        <p14:creationId xmlns:p14="http://schemas.microsoft.com/office/powerpoint/2010/main" val="372507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34394" y="1126538"/>
            <a:ext cx="6075211" cy="1217295"/>
          </a:xfrm>
          <a:prstGeom prst="rect">
            <a:avLst/>
          </a:prstGeom>
        </p:spPr>
        <p:txBody>
          <a:bodyPr wrap="square" lIns="0" tIns="0" rIns="0" bIns="0">
            <a:spAutoFit/>
          </a:bodyPr>
          <a:lstStyle>
            <a:lvl1pPr>
              <a:defRPr sz="4200" b="1" i="0">
                <a:solidFill>
                  <a:srgbClr val="CC0000"/>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CC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rgbClr val="212121"/>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CC0000"/>
                </a:solidFill>
                <a:latin typeface="Calibri"/>
                <a:cs typeface="Calibri"/>
              </a:defRPr>
            </a:lvl1pPr>
          </a:lstStyle>
          <a:p>
            <a:endParaRPr/>
          </a:p>
        </p:txBody>
      </p:sp>
      <p:sp>
        <p:nvSpPr>
          <p:cNvPr id="3" name="Holder 3"/>
          <p:cNvSpPr>
            <a:spLocks noGrp="1"/>
          </p:cNvSpPr>
          <p:nvPr>
            <p:ph sz="half" idx="2"/>
          </p:nvPr>
        </p:nvSpPr>
        <p:spPr>
          <a:xfrm>
            <a:off x="384725" y="1126440"/>
            <a:ext cx="3823970" cy="2997200"/>
          </a:xfrm>
          <a:prstGeom prst="rect">
            <a:avLst/>
          </a:prstGeom>
        </p:spPr>
        <p:txBody>
          <a:bodyPr wrap="square" lIns="0" tIns="0" rIns="0" bIns="0">
            <a:spAutoFit/>
          </a:bodyPr>
          <a:lstStyle>
            <a:lvl1pPr>
              <a:defRPr sz="2000" b="0" i="0">
                <a:solidFill>
                  <a:srgbClr val="212121"/>
                </a:solidFill>
                <a:latin typeface="Gill Sans MT"/>
                <a:cs typeface="Gill Sans MT"/>
              </a:defRPr>
            </a:lvl1pPr>
          </a:lstStyle>
          <a:p>
            <a:endParaRPr/>
          </a:p>
        </p:txBody>
      </p:sp>
      <p:sp>
        <p:nvSpPr>
          <p:cNvPr id="4" name="Holder 4"/>
          <p:cNvSpPr>
            <a:spLocks noGrp="1"/>
          </p:cNvSpPr>
          <p:nvPr>
            <p:ph sz="half" idx="3"/>
          </p:nvPr>
        </p:nvSpPr>
        <p:spPr>
          <a:xfrm>
            <a:off x="4905425" y="1215340"/>
            <a:ext cx="3639820" cy="3124200"/>
          </a:xfrm>
          <a:prstGeom prst="rect">
            <a:avLst/>
          </a:prstGeom>
        </p:spPr>
        <p:txBody>
          <a:bodyPr wrap="square" lIns="0" tIns="0" rIns="0" bIns="0">
            <a:spAutoFit/>
          </a:bodyPr>
          <a:lstStyle>
            <a:lvl1pPr>
              <a:defRPr sz="2000" b="0" i="0">
                <a:solidFill>
                  <a:srgbClr val="212121"/>
                </a:solidFill>
                <a:latin typeface="Gill Sans MT"/>
                <a:cs typeface="Gill Sans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CC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384725" y="505350"/>
            <a:ext cx="7492365" cy="787400"/>
          </a:xfrm>
          <a:prstGeom prst="rect">
            <a:avLst/>
          </a:prstGeom>
        </p:spPr>
        <p:txBody>
          <a:bodyPr wrap="square" lIns="0" tIns="0" rIns="0" bIns="0">
            <a:spAutoFit/>
          </a:bodyPr>
          <a:lstStyle>
            <a:lvl1pPr>
              <a:defRPr sz="2500" b="1" i="0">
                <a:solidFill>
                  <a:srgbClr val="CC0000"/>
                </a:solidFill>
                <a:latin typeface="Calibri"/>
                <a:cs typeface="Calibri"/>
              </a:defRPr>
            </a:lvl1pPr>
          </a:lstStyle>
          <a:p>
            <a:endParaRPr/>
          </a:p>
        </p:txBody>
      </p:sp>
      <p:sp>
        <p:nvSpPr>
          <p:cNvPr id="3" name="Holder 3"/>
          <p:cNvSpPr>
            <a:spLocks noGrp="1"/>
          </p:cNvSpPr>
          <p:nvPr>
            <p:ph type="body" idx="1"/>
          </p:nvPr>
        </p:nvSpPr>
        <p:spPr>
          <a:xfrm>
            <a:off x="497154" y="1169620"/>
            <a:ext cx="8149690" cy="1778000"/>
          </a:xfrm>
          <a:prstGeom prst="rect">
            <a:avLst/>
          </a:prstGeom>
        </p:spPr>
        <p:txBody>
          <a:bodyPr wrap="square" lIns="0" tIns="0" rIns="0" bIns="0">
            <a:spAutoFit/>
          </a:bodyPr>
          <a:lstStyle>
            <a:lvl1pPr>
              <a:defRPr sz="2000" b="0" i="0">
                <a:solidFill>
                  <a:srgbClr val="212121"/>
                </a:solidFill>
                <a:latin typeface="Gill Sans MT"/>
                <a:cs typeface="Gill Sans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12/15/2022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066799" y="1200150"/>
            <a:ext cx="6542805" cy="1213153"/>
          </a:xfrm>
          <a:prstGeom prst="rect">
            <a:avLst/>
          </a:prstGeom>
        </p:spPr>
        <p:txBody>
          <a:bodyPr vert="horz" wrap="square" lIns="0" tIns="12700" rIns="0" bIns="0" rtlCol="0">
            <a:spAutoFit/>
          </a:bodyPr>
          <a:lstStyle/>
          <a:p>
            <a:pPr marL="527050">
              <a:lnSpc>
                <a:spcPct val="100000"/>
              </a:lnSpc>
              <a:spcBef>
                <a:spcPts val="100"/>
              </a:spcBef>
            </a:pPr>
            <a:r>
              <a:rPr dirty="0">
                <a:latin typeface="Montserrat" panose="020B0604020202020204" pitchFamily="2" charset="0"/>
              </a:rPr>
              <a:t>Caps</a:t>
            </a:r>
            <a:r>
              <a:rPr lang="en-IN" dirty="0">
                <a:latin typeface="Montserrat" panose="020B0604020202020204" pitchFamily="2" charset="0"/>
              </a:rPr>
              <a:t>t</a:t>
            </a:r>
            <a:r>
              <a:rPr dirty="0">
                <a:latin typeface="Montserrat" panose="020B0604020202020204" pitchFamily="2" charset="0"/>
              </a:rPr>
              <a:t>one Project-1</a:t>
            </a:r>
          </a:p>
          <a:p>
            <a:pPr marL="13970">
              <a:lnSpc>
                <a:spcPct val="100000"/>
              </a:lnSpc>
              <a:spcBef>
                <a:spcPts val="25"/>
              </a:spcBef>
            </a:pPr>
            <a:r>
              <a:rPr sz="3600" dirty="0">
                <a:solidFill>
                  <a:srgbClr val="134F5C"/>
                </a:solidFill>
                <a:latin typeface="Montserrat" panose="020B0604020202020204" pitchFamily="2" charset="0"/>
              </a:rPr>
              <a:t>Global Terrorism</a:t>
            </a:r>
            <a:r>
              <a:rPr lang="en-IN" sz="3600" dirty="0">
                <a:solidFill>
                  <a:srgbClr val="134F5C"/>
                </a:solidFill>
                <a:latin typeface="Montserrat" panose="020B0604020202020204" pitchFamily="2" charset="0"/>
              </a:rPr>
              <a:t> </a:t>
            </a:r>
            <a:r>
              <a:rPr sz="3600" dirty="0">
                <a:solidFill>
                  <a:srgbClr val="134F5C"/>
                </a:solidFill>
                <a:latin typeface="Montserrat" panose="020B0604020202020204" pitchFamily="2" charset="0"/>
              </a:rPr>
              <a:t>Analysis</a:t>
            </a:r>
            <a:endParaRPr sz="3600" dirty="0">
              <a:latin typeface="Montserrat" panose="020B0604020202020204" pitchFamily="2" charset="0"/>
            </a:endParaRPr>
          </a:p>
        </p:txBody>
      </p:sp>
      <p:sp>
        <p:nvSpPr>
          <p:cNvPr id="3" name="object 3"/>
          <p:cNvSpPr txBox="1"/>
          <p:nvPr/>
        </p:nvSpPr>
        <p:spPr>
          <a:xfrm>
            <a:off x="2822138" y="2834766"/>
            <a:ext cx="3032128"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97A7"/>
                </a:solidFill>
                <a:latin typeface="Montserrat" panose="020B0604020202020204" pitchFamily="2" charset="0"/>
                <a:cs typeface="Calibri"/>
              </a:rPr>
              <a:t>By-</a:t>
            </a:r>
            <a:r>
              <a:rPr lang="en-IN" b="1" dirty="0">
                <a:solidFill>
                  <a:srgbClr val="0097A7"/>
                </a:solidFill>
                <a:latin typeface="Montserrat" panose="020B0604020202020204" pitchFamily="2" charset="0"/>
                <a:cs typeface="Calibri"/>
              </a:rPr>
              <a:t>Prasad</a:t>
            </a:r>
            <a:r>
              <a:rPr sz="1800" b="1" dirty="0">
                <a:solidFill>
                  <a:srgbClr val="0097A7"/>
                </a:solidFill>
                <a:latin typeface="Montserrat" panose="020B0604020202020204" pitchFamily="2" charset="0"/>
                <a:cs typeface="Calibri"/>
              </a:rPr>
              <a:t> </a:t>
            </a:r>
            <a:r>
              <a:rPr lang="en-IN" b="1" dirty="0">
                <a:solidFill>
                  <a:srgbClr val="0097A7"/>
                </a:solidFill>
                <a:latin typeface="Montserrat" panose="020B0604020202020204" pitchFamily="2" charset="0"/>
                <a:cs typeface="Calibri"/>
              </a:rPr>
              <a:t>Khedkar</a:t>
            </a:r>
          </a:p>
          <a:p>
            <a:pPr marL="12700" algn="ctr">
              <a:lnSpc>
                <a:spcPct val="100000"/>
              </a:lnSpc>
              <a:spcBef>
                <a:spcPts val="100"/>
              </a:spcBef>
            </a:pPr>
            <a:r>
              <a:rPr lang="en-IN" sz="1800" b="1" dirty="0">
                <a:solidFill>
                  <a:srgbClr val="0097A7"/>
                </a:solidFill>
                <a:latin typeface="Montserrat" panose="020B0604020202020204" pitchFamily="2" charset="0"/>
                <a:cs typeface="Calibri"/>
              </a:rPr>
              <a:t>(Individual Project)</a:t>
            </a:r>
            <a:endParaRPr sz="1800" dirty="0">
              <a:latin typeface="Montserrat" panose="020B0604020202020204" pitchFamily="2" charset="0"/>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5178-D188-479A-BF0D-5FEC202465F3}"/>
              </a:ext>
            </a:extLst>
          </p:cNvPr>
          <p:cNvSpPr>
            <a:spLocks noGrp="1"/>
          </p:cNvSpPr>
          <p:nvPr>
            <p:ph type="title"/>
          </p:nvPr>
        </p:nvSpPr>
        <p:spPr>
          <a:xfrm>
            <a:off x="384725" y="505350"/>
            <a:ext cx="7492365" cy="384721"/>
          </a:xfrm>
        </p:spPr>
        <p:txBody>
          <a:bodyPr/>
          <a:lstStyle/>
          <a:p>
            <a:r>
              <a:rPr lang="en-IN" dirty="0"/>
              <a:t>Types of Weapons Used :</a:t>
            </a:r>
          </a:p>
        </p:txBody>
      </p:sp>
      <p:sp>
        <p:nvSpPr>
          <p:cNvPr id="3" name="Text Placeholder 2">
            <a:extLst>
              <a:ext uri="{FF2B5EF4-FFF2-40B4-BE49-F238E27FC236}">
                <a16:creationId xmlns:a16="http://schemas.microsoft.com/office/drawing/2014/main" id="{D8964C6E-CB98-4ABD-8CC6-F25C2D778416}"/>
              </a:ext>
            </a:extLst>
          </p:cNvPr>
          <p:cNvSpPr>
            <a:spLocks noGrp="1"/>
          </p:cNvSpPr>
          <p:nvPr>
            <p:ph type="body" idx="1"/>
          </p:nvPr>
        </p:nvSpPr>
        <p:spPr>
          <a:xfrm>
            <a:off x="5867400" y="1428751"/>
            <a:ext cx="3200400" cy="984885"/>
          </a:xfrm>
        </p:spPr>
        <p:txBody>
          <a:bodyPr/>
          <a:lstStyle/>
          <a:p>
            <a:r>
              <a:rPr lang="en-IN" sz="1600" b="1" dirty="0">
                <a:latin typeface="Montserrat" panose="00000500000000000000" pitchFamily="2" charset="0"/>
              </a:rPr>
              <a:t>Explosives</a:t>
            </a:r>
            <a:r>
              <a:rPr lang="en-IN" sz="1600" dirty="0">
                <a:latin typeface="Montserrat" panose="00000500000000000000" pitchFamily="2" charset="0"/>
              </a:rPr>
              <a:t> are used as primary weapon (more than 80000 times), followed by Firearms(Guns)</a:t>
            </a:r>
          </a:p>
        </p:txBody>
      </p:sp>
      <p:pic>
        <p:nvPicPr>
          <p:cNvPr id="3074" name="Picture 2">
            <a:extLst>
              <a:ext uri="{FF2B5EF4-FFF2-40B4-BE49-F238E27FC236}">
                <a16:creationId xmlns:a16="http://schemas.microsoft.com/office/drawing/2014/main" id="{0342E3E9-D905-45A0-ADD9-809A3AC95A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276350"/>
            <a:ext cx="5562600" cy="3361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EA558CA-FC06-4AEA-B6EA-883398C75290}"/>
              </a:ext>
            </a:extLst>
          </p:cNvPr>
          <p:cNvPicPr>
            <a:picLocks noChangeAspect="1"/>
          </p:cNvPicPr>
          <p:nvPr/>
        </p:nvPicPr>
        <p:blipFill>
          <a:blip r:embed="rId3"/>
          <a:stretch>
            <a:fillRect/>
          </a:stretch>
        </p:blipFill>
        <p:spPr>
          <a:xfrm>
            <a:off x="5867400" y="2571750"/>
            <a:ext cx="2438400" cy="1924138"/>
          </a:xfrm>
          <a:prstGeom prst="rect">
            <a:avLst/>
          </a:prstGeom>
        </p:spPr>
      </p:pic>
    </p:spTree>
    <p:extLst>
      <p:ext uri="{BB962C8B-B14F-4D97-AF65-F5344CB8AC3E}">
        <p14:creationId xmlns:p14="http://schemas.microsoft.com/office/powerpoint/2010/main" val="185500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350"/>
            <a:ext cx="7492365" cy="382156"/>
          </a:xfrm>
          <a:prstGeom prst="rect">
            <a:avLst/>
          </a:prstGeom>
        </p:spPr>
        <p:txBody>
          <a:bodyPr vert="horz" wrap="square" lIns="0" tIns="12700" rIns="0" bIns="0" rtlCol="0">
            <a:spAutoFit/>
          </a:bodyPr>
          <a:lstStyle/>
          <a:p>
            <a:pPr marL="12700">
              <a:lnSpc>
                <a:spcPct val="100000"/>
              </a:lnSpc>
              <a:spcBef>
                <a:spcPts val="100"/>
              </a:spcBef>
            </a:pPr>
            <a:r>
              <a:rPr lang="en-IN" sz="2400" dirty="0">
                <a:latin typeface="Montserrat" panose="00000500000000000000" pitchFamily="2" charset="0"/>
              </a:rPr>
              <a:t>Regions Affected  :</a:t>
            </a:r>
            <a:endParaRPr sz="2400" dirty="0">
              <a:latin typeface="Montserrat" panose="00000500000000000000" pitchFamily="2" charset="0"/>
            </a:endParaRPr>
          </a:p>
        </p:txBody>
      </p:sp>
      <p:sp>
        <p:nvSpPr>
          <p:cNvPr id="4" name="Text Placeholder 3">
            <a:extLst>
              <a:ext uri="{FF2B5EF4-FFF2-40B4-BE49-F238E27FC236}">
                <a16:creationId xmlns:a16="http://schemas.microsoft.com/office/drawing/2014/main" id="{650EA14B-2556-4747-88FF-BC181C7C641E}"/>
              </a:ext>
            </a:extLst>
          </p:cNvPr>
          <p:cNvSpPr>
            <a:spLocks noGrp="1"/>
          </p:cNvSpPr>
          <p:nvPr>
            <p:ph type="body" idx="1"/>
          </p:nvPr>
        </p:nvSpPr>
        <p:spPr>
          <a:xfrm>
            <a:off x="6019800" y="1169620"/>
            <a:ext cx="3048000" cy="1231106"/>
          </a:xfrm>
        </p:spPr>
        <p:txBody>
          <a:bodyPr/>
          <a:lstStyle/>
          <a:p>
            <a:r>
              <a:rPr lang="en-IN" sz="1600" dirty="0">
                <a:latin typeface="Montserrat" panose="00000500000000000000" pitchFamily="2" charset="0"/>
              </a:rPr>
              <a:t>As we can see, </a:t>
            </a:r>
          </a:p>
          <a:p>
            <a:r>
              <a:rPr lang="en-IN" sz="1600" b="1" dirty="0">
                <a:latin typeface="Montserrat" panose="00000500000000000000" pitchFamily="2" charset="0"/>
              </a:rPr>
              <a:t>Middle East and North Africa</a:t>
            </a:r>
            <a:r>
              <a:rPr lang="en-IN" sz="1600" dirty="0">
                <a:latin typeface="Montserrat" panose="00000500000000000000" pitchFamily="2" charset="0"/>
              </a:rPr>
              <a:t>(Dark Brown line) is the most affected region, followed by South Asia</a:t>
            </a:r>
          </a:p>
        </p:txBody>
      </p:sp>
      <p:pic>
        <p:nvPicPr>
          <p:cNvPr id="4098" name="Picture 2">
            <a:extLst>
              <a:ext uri="{FF2B5EF4-FFF2-40B4-BE49-F238E27FC236}">
                <a16:creationId xmlns:a16="http://schemas.microsoft.com/office/drawing/2014/main" id="{CD8126A2-7BDD-4AAC-B9E6-0C0E37DC0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71550"/>
            <a:ext cx="5712265" cy="39631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9CBF577-CF85-45F8-9053-C705A7DD29A2}"/>
              </a:ext>
            </a:extLst>
          </p:cNvPr>
          <p:cNvPicPr>
            <a:picLocks noChangeAspect="1"/>
          </p:cNvPicPr>
          <p:nvPr/>
        </p:nvPicPr>
        <p:blipFill>
          <a:blip r:embed="rId3"/>
          <a:stretch>
            <a:fillRect/>
          </a:stretch>
        </p:blipFill>
        <p:spPr>
          <a:xfrm>
            <a:off x="6019800" y="2742775"/>
            <a:ext cx="2413350" cy="1676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350"/>
            <a:ext cx="7492365" cy="382156"/>
          </a:xfrm>
          <a:prstGeom prst="rect">
            <a:avLst/>
          </a:prstGeom>
        </p:spPr>
        <p:txBody>
          <a:bodyPr vert="horz" wrap="square" lIns="0" tIns="12700" rIns="0" bIns="0" rtlCol="0">
            <a:spAutoFit/>
          </a:bodyPr>
          <a:lstStyle/>
          <a:p>
            <a:pPr marL="12700" marR="5080">
              <a:lnSpc>
                <a:spcPct val="100000"/>
              </a:lnSpc>
              <a:spcBef>
                <a:spcPts val="100"/>
              </a:spcBef>
            </a:pPr>
            <a:r>
              <a:rPr lang="en-IN" sz="2400" dirty="0">
                <a:latin typeface="Montserrat" panose="00000500000000000000" pitchFamily="2" charset="0"/>
              </a:rPr>
              <a:t>Kind of People Targeted :</a:t>
            </a:r>
            <a:endParaRPr sz="2400" dirty="0">
              <a:latin typeface="Montserrat" panose="00000500000000000000" pitchFamily="2" charset="0"/>
            </a:endParaRPr>
          </a:p>
        </p:txBody>
      </p:sp>
      <p:sp>
        <p:nvSpPr>
          <p:cNvPr id="3" name="object 3"/>
          <p:cNvSpPr txBox="1"/>
          <p:nvPr/>
        </p:nvSpPr>
        <p:spPr>
          <a:xfrm>
            <a:off x="4876800" y="971550"/>
            <a:ext cx="3548379" cy="1262461"/>
          </a:xfrm>
          <a:prstGeom prst="rect">
            <a:avLst/>
          </a:prstGeom>
        </p:spPr>
        <p:txBody>
          <a:bodyPr vert="horz" wrap="square" lIns="0" tIns="12700" rIns="0" bIns="0" rtlCol="0">
            <a:spAutoFit/>
          </a:bodyPr>
          <a:lstStyle/>
          <a:p>
            <a:pPr marL="12700" marR="5080">
              <a:lnSpc>
                <a:spcPct val="114999"/>
              </a:lnSpc>
              <a:spcBef>
                <a:spcPts val="100"/>
              </a:spcBef>
            </a:pPr>
            <a:r>
              <a:rPr lang="en-IN" b="1" dirty="0">
                <a:latin typeface="Montserrat" panose="00000500000000000000" pitchFamily="2" charset="0"/>
                <a:cs typeface="Gill Sans MT"/>
              </a:rPr>
              <a:t>Private Citizens and Property </a:t>
            </a:r>
            <a:r>
              <a:rPr lang="en-IN" dirty="0">
                <a:latin typeface="Montserrat" panose="00000500000000000000" pitchFamily="2" charset="0"/>
                <a:cs typeface="Gill Sans MT"/>
              </a:rPr>
              <a:t>are the primary targets(more than 40,000 counts), followed by Military and Police </a:t>
            </a:r>
            <a:endParaRPr dirty="0">
              <a:latin typeface="Montserrat" panose="00000500000000000000" pitchFamily="2" charset="0"/>
              <a:cs typeface="Gill Sans MT"/>
            </a:endParaRPr>
          </a:p>
        </p:txBody>
      </p:sp>
      <p:pic>
        <p:nvPicPr>
          <p:cNvPr id="5124" name="Picture 4">
            <a:extLst>
              <a:ext uri="{FF2B5EF4-FFF2-40B4-BE49-F238E27FC236}">
                <a16:creationId xmlns:a16="http://schemas.microsoft.com/office/drawing/2014/main" id="{71DD926F-D814-46A6-8538-CF780A7EE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71550"/>
            <a:ext cx="4656747" cy="39414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25350E6-1727-4E62-B940-58812D68F41C}"/>
              </a:ext>
            </a:extLst>
          </p:cNvPr>
          <p:cNvPicPr>
            <a:picLocks noChangeAspect="1"/>
          </p:cNvPicPr>
          <p:nvPr/>
        </p:nvPicPr>
        <p:blipFill>
          <a:blip r:embed="rId3"/>
          <a:stretch>
            <a:fillRect/>
          </a:stretch>
        </p:blipFill>
        <p:spPr>
          <a:xfrm>
            <a:off x="4876800" y="2446685"/>
            <a:ext cx="2438400" cy="24450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350"/>
            <a:ext cx="7492365" cy="382156"/>
          </a:xfrm>
          <a:prstGeom prst="rect">
            <a:avLst/>
          </a:prstGeom>
        </p:spPr>
        <p:txBody>
          <a:bodyPr vert="horz" wrap="square" lIns="0" tIns="12700" rIns="0" bIns="0" rtlCol="0">
            <a:spAutoFit/>
          </a:bodyPr>
          <a:lstStyle/>
          <a:p>
            <a:pPr marL="12700" marR="5080">
              <a:lnSpc>
                <a:spcPct val="100000"/>
              </a:lnSpc>
              <a:spcBef>
                <a:spcPts val="100"/>
              </a:spcBef>
            </a:pPr>
            <a:r>
              <a:rPr lang="en-IN" sz="2400" dirty="0">
                <a:latin typeface="Montserrat" panose="00000500000000000000" pitchFamily="2" charset="0"/>
              </a:rPr>
              <a:t>Affected Cities : </a:t>
            </a:r>
            <a:endParaRPr sz="2400" dirty="0">
              <a:latin typeface="Montserrat" panose="00000500000000000000" pitchFamily="2" charset="0"/>
            </a:endParaRPr>
          </a:p>
        </p:txBody>
      </p:sp>
      <p:sp>
        <p:nvSpPr>
          <p:cNvPr id="3" name="object 3"/>
          <p:cNvSpPr txBox="1"/>
          <p:nvPr/>
        </p:nvSpPr>
        <p:spPr>
          <a:xfrm>
            <a:off x="4876800" y="1170912"/>
            <a:ext cx="3789679" cy="1262461"/>
          </a:xfrm>
          <a:prstGeom prst="rect">
            <a:avLst/>
          </a:prstGeom>
        </p:spPr>
        <p:txBody>
          <a:bodyPr vert="horz" wrap="square" lIns="0" tIns="12700" rIns="0" bIns="0" rtlCol="0">
            <a:spAutoFit/>
          </a:bodyPr>
          <a:lstStyle/>
          <a:p>
            <a:pPr marL="12700" marR="5080">
              <a:lnSpc>
                <a:spcPct val="114999"/>
              </a:lnSpc>
              <a:spcBef>
                <a:spcPts val="100"/>
              </a:spcBef>
            </a:pPr>
            <a:r>
              <a:rPr lang="en-IN" b="1" dirty="0">
                <a:latin typeface="Montserrat" panose="00000500000000000000" pitchFamily="2" charset="0"/>
                <a:cs typeface="Gill Sans MT"/>
              </a:rPr>
              <a:t>Baghdad</a:t>
            </a:r>
            <a:r>
              <a:rPr lang="en-IN" dirty="0">
                <a:latin typeface="Montserrat" panose="00000500000000000000" pitchFamily="2" charset="0"/>
                <a:cs typeface="Gill Sans MT"/>
              </a:rPr>
              <a:t>, the capital of Iraq, is the most affected city(7000+ incidents), followed by Karachi (a city in Pakistan) and Mosul.</a:t>
            </a:r>
            <a:endParaRPr dirty="0">
              <a:latin typeface="Montserrat" panose="00000500000000000000" pitchFamily="2" charset="0"/>
              <a:cs typeface="Gill Sans MT"/>
            </a:endParaRPr>
          </a:p>
        </p:txBody>
      </p:sp>
      <p:pic>
        <p:nvPicPr>
          <p:cNvPr id="6146" name="Picture 2">
            <a:extLst>
              <a:ext uri="{FF2B5EF4-FFF2-40B4-BE49-F238E27FC236}">
                <a16:creationId xmlns:a16="http://schemas.microsoft.com/office/drawing/2014/main" id="{CE99F4BE-8ACE-4B62-A43C-1AA3DFC7B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7" y="1090245"/>
            <a:ext cx="4642938" cy="3919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7A6C885-521E-485C-A22A-966B8A6C74FF}"/>
              </a:ext>
            </a:extLst>
          </p:cNvPr>
          <p:cNvPicPr>
            <a:picLocks noChangeAspect="1"/>
          </p:cNvPicPr>
          <p:nvPr/>
        </p:nvPicPr>
        <p:blipFill>
          <a:blip r:embed="rId3"/>
          <a:stretch>
            <a:fillRect/>
          </a:stretch>
        </p:blipFill>
        <p:spPr>
          <a:xfrm>
            <a:off x="5270363" y="2647950"/>
            <a:ext cx="1492416" cy="22563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350"/>
            <a:ext cx="6854275"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Montserrat" panose="00000500000000000000" pitchFamily="2" charset="0"/>
              </a:rPr>
              <a:t>Co</a:t>
            </a:r>
            <a:r>
              <a:rPr lang="en-IN" sz="2400" dirty="0">
                <a:latin typeface="Montserrat" panose="00000500000000000000" pitchFamily="2" charset="0"/>
              </a:rPr>
              <a:t>-</a:t>
            </a:r>
            <a:r>
              <a:rPr sz="2400" dirty="0">
                <a:latin typeface="Montserrat" panose="00000500000000000000" pitchFamily="2" charset="0"/>
              </a:rPr>
              <a:t>relation among Features</a:t>
            </a:r>
          </a:p>
        </p:txBody>
      </p:sp>
      <p:sp>
        <p:nvSpPr>
          <p:cNvPr id="3" name="object 3"/>
          <p:cNvSpPr txBox="1">
            <a:spLocks noGrp="1"/>
          </p:cNvSpPr>
          <p:nvPr>
            <p:ph type="body" idx="1"/>
          </p:nvPr>
        </p:nvSpPr>
        <p:spPr>
          <a:xfrm>
            <a:off x="477178" y="1352550"/>
            <a:ext cx="8189644" cy="2870016"/>
          </a:xfrm>
          <a:prstGeom prst="rect">
            <a:avLst/>
          </a:prstGeom>
        </p:spPr>
        <p:txBody>
          <a:bodyPr vert="horz" wrap="square" lIns="0" tIns="12700" rIns="0" bIns="0" rtlCol="0">
            <a:spAutoFit/>
          </a:bodyPr>
          <a:lstStyle/>
          <a:p>
            <a:pPr marL="4420870" marR="5080">
              <a:lnSpc>
                <a:spcPct val="114999"/>
              </a:lnSpc>
              <a:spcBef>
                <a:spcPts val="100"/>
              </a:spcBef>
            </a:pPr>
            <a:r>
              <a:rPr lang="en-IN" sz="1800" dirty="0">
                <a:latin typeface="Montserrat" panose="00000500000000000000" pitchFamily="2" charset="0"/>
              </a:rPr>
              <a:t>From the heatmap we can see there is no high positive or negative co-relation between the features and no conclusions can be made.</a:t>
            </a:r>
          </a:p>
          <a:p>
            <a:pPr marL="4420870" marR="5080">
              <a:lnSpc>
                <a:spcPct val="114999"/>
              </a:lnSpc>
              <a:spcBef>
                <a:spcPts val="100"/>
              </a:spcBef>
            </a:pPr>
            <a:r>
              <a:rPr lang="en-IN" sz="1800" dirty="0">
                <a:latin typeface="Montserrat" panose="00000500000000000000" pitchFamily="2" charset="0"/>
              </a:rPr>
              <a:t>Only ‘Killed’ and ‘Wounded’ are co-related, because people who got wounded initially may succumbed to death afterwards.</a:t>
            </a:r>
            <a:endParaRPr sz="1800" dirty="0">
              <a:latin typeface="Montserrat" panose="00000500000000000000" pitchFamily="2" charset="0"/>
            </a:endParaRPr>
          </a:p>
        </p:txBody>
      </p:sp>
      <p:pic>
        <p:nvPicPr>
          <p:cNvPr id="7170" name="Picture 2">
            <a:extLst>
              <a:ext uri="{FF2B5EF4-FFF2-40B4-BE49-F238E27FC236}">
                <a16:creationId xmlns:a16="http://schemas.microsoft.com/office/drawing/2014/main" id="{E84CD835-2491-46D5-9493-979F989B2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00150"/>
            <a:ext cx="4419600" cy="343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3350"/>
            <a:ext cx="3501475" cy="382156"/>
          </a:xfrm>
          <a:prstGeom prst="rect">
            <a:avLst/>
          </a:prstGeom>
        </p:spPr>
        <p:txBody>
          <a:bodyPr vert="horz" wrap="square" lIns="0" tIns="12700" rIns="0" bIns="0" rtlCol="0">
            <a:spAutoFit/>
          </a:bodyPr>
          <a:lstStyle/>
          <a:p>
            <a:pPr marL="12700">
              <a:lnSpc>
                <a:spcPct val="100000"/>
              </a:lnSpc>
              <a:spcBef>
                <a:spcPts val="100"/>
              </a:spcBef>
            </a:pPr>
            <a:r>
              <a:rPr sz="2400" u="sng" dirty="0">
                <a:latin typeface="Montserrat" panose="00000500000000000000" pitchFamily="2" charset="0"/>
              </a:rPr>
              <a:t>Final</a:t>
            </a:r>
            <a:r>
              <a:rPr lang="en-IN" sz="2400" u="sng" dirty="0">
                <a:latin typeface="Montserrat" panose="00000500000000000000" pitchFamily="2" charset="0"/>
              </a:rPr>
              <a:t> </a:t>
            </a:r>
            <a:r>
              <a:rPr sz="2400" u="sng" dirty="0">
                <a:latin typeface="Montserrat" panose="00000500000000000000" pitchFamily="2" charset="0"/>
              </a:rPr>
              <a:t>Conclusion</a:t>
            </a:r>
            <a:r>
              <a:rPr lang="en-IN" sz="2400" u="sng" dirty="0">
                <a:latin typeface="Montserrat" panose="00000500000000000000" pitchFamily="2" charset="0"/>
              </a:rPr>
              <a:t> :</a:t>
            </a:r>
            <a:endParaRPr sz="2400" u="sng" dirty="0">
              <a:latin typeface="Montserrat" panose="00000500000000000000" pitchFamily="2" charset="0"/>
            </a:endParaRPr>
          </a:p>
        </p:txBody>
      </p:sp>
      <p:sp>
        <p:nvSpPr>
          <p:cNvPr id="3" name="object 3"/>
          <p:cNvSpPr txBox="1"/>
          <p:nvPr/>
        </p:nvSpPr>
        <p:spPr>
          <a:xfrm>
            <a:off x="1" y="666750"/>
            <a:ext cx="9143999" cy="5152564"/>
          </a:xfrm>
          <a:prstGeom prst="rect">
            <a:avLst/>
          </a:prstGeom>
        </p:spPr>
        <p:txBody>
          <a:bodyPr vert="horz" wrap="square" lIns="0" tIns="12700" rIns="0" bIns="0" rtlCol="0">
            <a:spAutoFit/>
          </a:bodyPr>
          <a:lstStyle/>
          <a:p>
            <a:pPr marL="12700" marR="5080">
              <a:lnSpc>
                <a:spcPct val="114999"/>
              </a:lnSpc>
              <a:spcBef>
                <a:spcPts val="100"/>
              </a:spcBef>
            </a:pPr>
            <a:r>
              <a:rPr lang="en-IN" sz="1600">
                <a:solidFill>
                  <a:schemeClr val="tx1"/>
                </a:solidFill>
                <a:latin typeface="Montserrat" panose="00000500000000000000" pitchFamily="2" charset="0"/>
              </a:rPr>
              <a:t>With the help of different</a:t>
            </a:r>
            <a:r>
              <a:rPr lang="en-IN" sz="1600" i="0">
                <a:solidFill>
                  <a:schemeClr val="tx1"/>
                </a:solidFill>
                <a:effectLst/>
                <a:latin typeface="Montserrat" panose="00000500000000000000" pitchFamily="2" charset="0"/>
              </a:rPr>
              <a:t> plots and charts we drew following insights from the data :</a:t>
            </a:r>
          </a:p>
          <a:p>
            <a:pPr marL="298450" marR="5080" indent="-285750">
              <a:lnSpc>
                <a:spcPct val="114999"/>
              </a:lnSpc>
              <a:spcBef>
                <a:spcPts val="100"/>
              </a:spcBef>
              <a:buClr>
                <a:srgbClr val="FF0000"/>
              </a:buClr>
              <a:buFont typeface="Wingdings" panose="05000000000000000000" pitchFamily="2" charset="2"/>
              <a:buChar char="Ø"/>
            </a:pPr>
            <a:r>
              <a:rPr lang="en-IN" sz="1400" i="0">
                <a:solidFill>
                  <a:schemeClr val="tx1"/>
                </a:solidFill>
                <a:effectLst/>
                <a:latin typeface="Montserrat" panose="00000500000000000000" pitchFamily="2" charset="0"/>
              </a:rPr>
              <a:t>Around </a:t>
            </a:r>
            <a:r>
              <a:rPr lang="en-IN" sz="1400" b="1" i="0">
                <a:solidFill>
                  <a:schemeClr val="tx1"/>
                </a:solidFill>
                <a:effectLst/>
                <a:latin typeface="Montserrat" panose="00000500000000000000" pitchFamily="2" charset="0"/>
              </a:rPr>
              <a:t>4.2 lakh </a:t>
            </a:r>
            <a:r>
              <a:rPr lang="en-IN" sz="1400" i="0">
                <a:solidFill>
                  <a:schemeClr val="tx1"/>
                </a:solidFill>
                <a:effectLst/>
                <a:latin typeface="Montserrat" panose="00000500000000000000" pitchFamily="2" charset="0"/>
              </a:rPr>
              <a:t>People died and more than </a:t>
            </a:r>
            <a:r>
              <a:rPr lang="en-IN" sz="1400" b="1" i="0">
                <a:solidFill>
                  <a:schemeClr val="tx1"/>
                </a:solidFill>
                <a:effectLst/>
                <a:latin typeface="Montserrat" panose="00000500000000000000" pitchFamily="2" charset="0"/>
              </a:rPr>
              <a:t>5.5 lakh</a:t>
            </a:r>
            <a:r>
              <a:rPr lang="en-IN" sz="1400" i="0">
                <a:solidFill>
                  <a:schemeClr val="tx1"/>
                </a:solidFill>
                <a:effectLst/>
                <a:latin typeface="Montserrat" panose="00000500000000000000" pitchFamily="2" charset="0"/>
              </a:rPr>
              <a:t> got wounded during 1970-2017 due to Terrorism</a:t>
            </a:r>
          </a:p>
          <a:p>
            <a:pPr marL="298450" marR="5080" indent="-285750">
              <a:lnSpc>
                <a:spcPct val="114999"/>
              </a:lnSpc>
              <a:spcBef>
                <a:spcPts val="100"/>
              </a:spcBef>
              <a:buClr>
                <a:srgbClr val="FF0000"/>
              </a:buClr>
              <a:buFont typeface="Wingdings" panose="05000000000000000000" pitchFamily="2" charset="2"/>
              <a:buChar char="Ø"/>
            </a:pPr>
            <a:r>
              <a:rPr lang="en-IN" sz="1400" i="0">
                <a:solidFill>
                  <a:schemeClr val="tx1"/>
                </a:solidFill>
                <a:effectLst/>
                <a:latin typeface="Montserrat" panose="00000500000000000000" pitchFamily="2" charset="0"/>
              </a:rPr>
              <a:t>Most terrorist activities happened </a:t>
            </a:r>
            <a:r>
              <a:rPr lang="en-IN" sz="1400" b="1" i="0">
                <a:solidFill>
                  <a:schemeClr val="tx1"/>
                </a:solidFill>
                <a:effectLst/>
                <a:latin typeface="Montserrat" panose="00000500000000000000" pitchFamily="2" charset="0"/>
              </a:rPr>
              <a:t>during 2013-17</a:t>
            </a:r>
            <a:r>
              <a:rPr lang="en-IN" sz="1400" i="0">
                <a:solidFill>
                  <a:schemeClr val="tx1"/>
                </a:solidFill>
                <a:effectLst/>
                <a:latin typeface="Montserrat" panose="00000500000000000000" pitchFamily="2" charset="0"/>
              </a:rPr>
              <a:t>, especially in the year 2014 (Total no. of attacks 15977)</a:t>
            </a:r>
          </a:p>
          <a:p>
            <a:pPr marL="298450" marR="5080" indent="-285750">
              <a:lnSpc>
                <a:spcPct val="114999"/>
              </a:lnSpc>
              <a:spcBef>
                <a:spcPts val="100"/>
              </a:spcBef>
              <a:buClr>
                <a:srgbClr val="FF0000"/>
              </a:buClr>
              <a:buFont typeface="Wingdings" panose="05000000000000000000" pitchFamily="2" charset="2"/>
              <a:buChar char="Ø"/>
            </a:pPr>
            <a:r>
              <a:rPr lang="en-IN" sz="1400" b="1" i="0">
                <a:solidFill>
                  <a:schemeClr val="tx1"/>
                </a:solidFill>
                <a:effectLst/>
                <a:latin typeface="Montserrat" panose="00000500000000000000" pitchFamily="2" charset="0"/>
              </a:rPr>
              <a:t>Iraq</a:t>
            </a:r>
            <a:r>
              <a:rPr lang="en-IN" sz="1400" i="0">
                <a:solidFill>
                  <a:schemeClr val="tx1"/>
                </a:solidFill>
                <a:effectLst/>
                <a:latin typeface="Montserrat" panose="00000500000000000000" pitchFamily="2" charset="0"/>
              </a:rPr>
              <a:t> is the most affected Country (Total no. of attacks 22866)</a:t>
            </a:r>
          </a:p>
          <a:p>
            <a:pPr marL="298450" marR="5080" indent="-285750">
              <a:lnSpc>
                <a:spcPct val="114999"/>
              </a:lnSpc>
              <a:spcBef>
                <a:spcPts val="100"/>
              </a:spcBef>
              <a:buClr>
                <a:srgbClr val="FF0000"/>
              </a:buClr>
              <a:buFont typeface="Wingdings" panose="05000000000000000000" pitchFamily="2" charset="2"/>
              <a:buChar char="Ø"/>
            </a:pPr>
            <a:r>
              <a:rPr lang="en-IN" sz="1400" b="1" i="0">
                <a:solidFill>
                  <a:schemeClr val="tx1"/>
                </a:solidFill>
                <a:effectLst/>
                <a:latin typeface="Montserrat" panose="00000500000000000000" pitchFamily="2" charset="0"/>
              </a:rPr>
              <a:t>Baghdad</a:t>
            </a:r>
            <a:r>
              <a:rPr lang="en-IN" sz="1400" i="0">
                <a:solidFill>
                  <a:schemeClr val="tx1"/>
                </a:solidFill>
                <a:effectLst/>
                <a:latin typeface="Montserrat" panose="00000500000000000000" pitchFamily="2" charset="0"/>
              </a:rPr>
              <a:t> is the most affected city (Total no. of attacks 7326)</a:t>
            </a:r>
            <a:endParaRPr lang="en-IN" sz="1400">
              <a:solidFill>
                <a:schemeClr val="tx1"/>
              </a:solidFill>
              <a:latin typeface="Montserrat" panose="00000500000000000000" pitchFamily="2" charset="0"/>
              <a:cs typeface="Gill Sans MT"/>
            </a:endParaRPr>
          </a:p>
          <a:p>
            <a:pPr marL="298450" marR="5080" indent="-285750">
              <a:lnSpc>
                <a:spcPct val="114999"/>
              </a:lnSpc>
              <a:spcBef>
                <a:spcPts val="100"/>
              </a:spcBef>
              <a:buClr>
                <a:srgbClr val="FF0000"/>
              </a:buClr>
              <a:buFont typeface="Wingdings" panose="05000000000000000000" pitchFamily="2" charset="2"/>
              <a:buChar char="Ø"/>
            </a:pPr>
            <a:r>
              <a:rPr lang="en-IN" sz="1400" b="1">
                <a:solidFill>
                  <a:schemeClr val="tx1"/>
                </a:solidFill>
                <a:latin typeface="Montserrat" panose="00000500000000000000" pitchFamily="2" charset="0"/>
                <a:cs typeface="Gill Sans MT"/>
              </a:rPr>
              <a:t>Middle </a:t>
            </a:r>
            <a:r>
              <a:rPr lang="en-IN" sz="1400" b="1" dirty="0">
                <a:solidFill>
                  <a:schemeClr val="tx1"/>
                </a:solidFill>
                <a:latin typeface="Montserrat" panose="00000500000000000000" pitchFamily="2" charset="0"/>
                <a:cs typeface="Gill Sans MT"/>
              </a:rPr>
              <a:t>east and North Africa </a:t>
            </a:r>
            <a:r>
              <a:rPr lang="en-IN" sz="1400" dirty="0">
                <a:solidFill>
                  <a:schemeClr val="tx1"/>
                </a:solidFill>
                <a:latin typeface="Montserrat" panose="00000500000000000000" pitchFamily="2" charset="0"/>
                <a:cs typeface="Gill Sans MT"/>
              </a:rPr>
              <a:t>is the most affected region by Terrorism</a:t>
            </a:r>
            <a:r>
              <a:rPr sz="1400" dirty="0">
                <a:solidFill>
                  <a:schemeClr val="tx1"/>
                </a:solidFill>
                <a:latin typeface="Montserrat" panose="00000500000000000000" pitchFamily="2" charset="0"/>
                <a:cs typeface="Gill Sans MT"/>
              </a:rPr>
              <a:t>.</a:t>
            </a:r>
            <a:r>
              <a:rPr lang="en-IN" sz="1400" dirty="0">
                <a:solidFill>
                  <a:schemeClr val="tx1"/>
                </a:solidFill>
                <a:latin typeface="Montserrat" panose="00000500000000000000" pitchFamily="2" charset="0"/>
                <a:cs typeface="Gill Sans MT"/>
              </a:rPr>
              <a:t>These regions are known for their resources for e.g., North Africa for Diamonds and Middle East for Petroleum Resources</a:t>
            </a:r>
            <a:r>
              <a:rPr lang="en-IN" sz="1400">
                <a:solidFill>
                  <a:schemeClr val="tx1"/>
                </a:solidFill>
                <a:latin typeface="Montserrat" panose="00000500000000000000" pitchFamily="2" charset="0"/>
                <a:cs typeface="Gill Sans MT"/>
              </a:rPr>
              <a:t>. </a:t>
            </a:r>
          </a:p>
          <a:p>
            <a:pPr marL="298450" marR="5080" indent="-285750">
              <a:lnSpc>
                <a:spcPct val="114999"/>
              </a:lnSpc>
              <a:spcBef>
                <a:spcPts val="100"/>
              </a:spcBef>
              <a:buClr>
                <a:srgbClr val="FF0000"/>
              </a:buClr>
              <a:buFont typeface="Wingdings" panose="05000000000000000000" pitchFamily="2" charset="2"/>
              <a:buChar char="Ø"/>
            </a:pPr>
            <a:r>
              <a:rPr lang="en-IN" sz="1400" b="1" i="0">
                <a:solidFill>
                  <a:schemeClr val="tx1"/>
                </a:solidFill>
                <a:effectLst/>
                <a:latin typeface="Montserrat" panose="00000500000000000000" pitchFamily="2" charset="0"/>
              </a:rPr>
              <a:t>Private-Citizens and Property</a:t>
            </a:r>
            <a:r>
              <a:rPr lang="en-IN" sz="1400" i="0">
                <a:solidFill>
                  <a:schemeClr val="tx1"/>
                </a:solidFill>
                <a:effectLst/>
                <a:latin typeface="Montserrat" panose="00000500000000000000" pitchFamily="2" charset="0"/>
              </a:rPr>
              <a:t>(40464 targeted) and Millitary(27240 targeted) are the kind of people mostly targeted during attacks.</a:t>
            </a:r>
          </a:p>
          <a:p>
            <a:pPr marL="298450" marR="5080" indent="-285750">
              <a:lnSpc>
                <a:spcPct val="114999"/>
              </a:lnSpc>
              <a:spcBef>
                <a:spcPts val="100"/>
              </a:spcBef>
              <a:buClr>
                <a:srgbClr val="FF0000"/>
              </a:buClr>
              <a:buFont typeface="Wingdings" panose="05000000000000000000" pitchFamily="2" charset="2"/>
              <a:buChar char="Ø"/>
            </a:pPr>
            <a:r>
              <a:rPr lang="en-IN" sz="1400" b="1" i="0">
                <a:solidFill>
                  <a:schemeClr val="tx1"/>
                </a:solidFill>
                <a:effectLst/>
                <a:latin typeface="Montserrat" panose="00000500000000000000" pitchFamily="2" charset="0"/>
              </a:rPr>
              <a:t>Bombing</a:t>
            </a:r>
            <a:r>
              <a:rPr lang="en-IN" sz="1400" i="0">
                <a:solidFill>
                  <a:schemeClr val="tx1"/>
                </a:solidFill>
                <a:effectLst/>
                <a:latin typeface="Montserrat" panose="00000500000000000000" pitchFamily="2" charset="0"/>
              </a:rPr>
              <a:t> is the most frequently used method of an attack(79098 times)</a:t>
            </a:r>
          </a:p>
          <a:p>
            <a:pPr marL="298450" marR="5080" indent="-285750">
              <a:lnSpc>
                <a:spcPct val="114999"/>
              </a:lnSpc>
              <a:spcBef>
                <a:spcPts val="100"/>
              </a:spcBef>
              <a:buClr>
                <a:srgbClr val="FF0000"/>
              </a:buClr>
              <a:buFont typeface="Wingdings" panose="05000000000000000000" pitchFamily="2" charset="2"/>
              <a:buChar char="Ø"/>
            </a:pPr>
            <a:r>
              <a:rPr lang="en-IN" sz="1400" b="1" i="0">
                <a:solidFill>
                  <a:schemeClr val="tx1"/>
                </a:solidFill>
                <a:effectLst/>
                <a:latin typeface="Montserrat" panose="00000500000000000000" pitchFamily="2" charset="0"/>
              </a:rPr>
              <a:t>Taliban and ISIL </a:t>
            </a:r>
            <a:r>
              <a:rPr lang="en-IN" sz="1400" i="0">
                <a:solidFill>
                  <a:schemeClr val="tx1"/>
                </a:solidFill>
                <a:effectLst/>
                <a:latin typeface="Montserrat" panose="00000500000000000000" pitchFamily="2" charset="0"/>
              </a:rPr>
              <a:t>are the top Terrorist Organisations(Responsible for total 7216 and 4997 no. of attacks respectively.)</a:t>
            </a:r>
            <a:endParaRPr lang="en-IN" sz="1400">
              <a:solidFill>
                <a:schemeClr val="tx1"/>
              </a:solidFill>
              <a:latin typeface="Montserrat" panose="00000500000000000000" pitchFamily="2" charset="0"/>
              <a:cs typeface="Gill Sans MT"/>
            </a:endParaRPr>
          </a:p>
          <a:p>
            <a:pPr marL="298450" marR="5080" indent="-285750">
              <a:lnSpc>
                <a:spcPct val="114999"/>
              </a:lnSpc>
              <a:spcBef>
                <a:spcPts val="100"/>
              </a:spcBef>
              <a:buClr>
                <a:srgbClr val="FF0000"/>
              </a:buClr>
              <a:buFont typeface="Wingdings" panose="05000000000000000000" pitchFamily="2" charset="2"/>
              <a:buChar char="Ø"/>
            </a:pPr>
            <a:r>
              <a:rPr sz="1400">
                <a:solidFill>
                  <a:schemeClr val="tx1"/>
                </a:solidFill>
                <a:latin typeface="Montserrat" panose="00000500000000000000" pitchFamily="2" charset="0"/>
                <a:cs typeface="Gill Sans MT"/>
              </a:rPr>
              <a:t>This </a:t>
            </a:r>
            <a:r>
              <a:rPr sz="1400" dirty="0">
                <a:solidFill>
                  <a:schemeClr val="tx1"/>
                </a:solidFill>
                <a:latin typeface="Montserrat" panose="00000500000000000000" pitchFamily="2" charset="0"/>
                <a:cs typeface="Gill Sans MT"/>
              </a:rPr>
              <a:t>clearly indicates that all the terrorist gangs are unitedly working towards capturing the world's best geographical locations to rule the </a:t>
            </a:r>
            <a:r>
              <a:rPr sz="1400">
                <a:solidFill>
                  <a:schemeClr val="tx1"/>
                </a:solidFill>
                <a:latin typeface="Montserrat" panose="00000500000000000000" pitchFamily="2" charset="0"/>
                <a:cs typeface="Gill Sans MT"/>
              </a:rPr>
              <a:t>world.</a:t>
            </a:r>
            <a:endParaRPr lang="en-IN" sz="1400">
              <a:solidFill>
                <a:schemeClr val="tx1"/>
              </a:solidFill>
              <a:latin typeface="Montserrat" panose="00000500000000000000" pitchFamily="2" charset="0"/>
              <a:cs typeface="Gill Sans MT"/>
            </a:endParaRPr>
          </a:p>
          <a:p>
            <a:pPr marL="298450" marR="5080" indent="-285750">
              <a:lnSpc>
                <a:spcPct val="114999"/>
              </a:lnSpc>
              <a:spcBef>
                <a:spcPts val="100"/>
              </a:spcBef>
              <a:buFont typeface="Wingdings" panose="05000000000000000000" pitchFamily="2" charset="2"/>
              <a:buChar char="Ø"/>
            </a:pPr>
            <a:endParaRPr lang="en-IN" sz="1400">
              <a:solidFill>
                <a:schemeClr val="tx1"/>
              </a:solidFill>
              <a:latin typeface="Montserrat" panose="00000500000000000000" pitchFamily="2" charset="0"/>
              <a:cs typeface="Gill Sans MT"/>
            </a:endParaRPr>
          </a:p>
          <a:p>
            <a:pPr marL="298450" marR="5080" indent="-285750">
              <a:lnSpc>
                <a:spcPct val="114999"/>
              </a:lnSpc>
              <a:spcBef>
                <a:spcPts val="100"/>
              </a:spcBef>
              <a:buFont typeface="Wingdings" panose="05000000000000000000" pitchFamily="2" charset="2"/>
              <a:buChar char="v"/>
            </a:pPr>
            <a:endParaRPr lang="en-IN" sz="1400">
              <a:solidFill>
                <a:schemeClr val="tx1"/>
              </a:solidFill>
              <a:latin typeface="Montserrat" panose="00000500000000000000" pitchFamily="2" charset="0"/>
              <a:cs typeface="Gill Sans MT"/>
            </a:endParaRPr>
          </a:p>
          <a:p>
            <a:pPr marL="298450" marR="5080" indent="-285750">
              <a:lnSpc>
                <a:spcPct val="114999"/>
              </a:lnSpc>
              <a:spcBef>
                <a:spcPts val="100"/>
              </a:spcBef>
              <a:buFont typeface="Wingdings" panose="05000000000000000000" pitchFamily="2" charset="2"/>
              <a:buChar char="v"/>
            </a:pPr>
            <a:endParaRPr lang="en-IN" sz="1400">
              <a:solidFill>
                <a:schemeClr val="tx1"/>
              </a:solidFill>
              <a:latin typeface="Montserrat" panose="00000500000000000000" pitchFamily="2" charset="0"/>
              <a:cs typeface="Gill Sans MT"/>
            </a:endParaRPr>
          </a:p>
          <a:p>
            <a:pPr marL="298450" marR="5080" indent="-285750">
              <a:lnSpc>
                <a:spcPct val="114999"/>
              </a:lnSpc>
              <a:spcBef>
                <a:spcPts val="100"/>
              </a:spcBef>
              <a:buFont typeface="Wingdings" panose="05000000000000000000" pitchFamily="2" charset="2"/>
              <a:buChar char="v"/>
            </a:pPr>
            <a:endParaRPr sz="1400" dirty="0">
              <a:solidFill>
                <a:schemeClr val="tx1"/>
              </a:solidFill>
              <a:latin typeface="Montserrat" panose="00000500000000000000" pitchFamily="2" charset="0"/>
              <a:cs typeface="Gill Sans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5350"/>
            <a:ext cx="4415875"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Montserrat" panose="00000500000000000000" pitchFamily="2" charset="0"/>
              </a:rPr>
              <a:t>Points of Discussion</a:t>
            </a:r>
            <a:r>
              <a:rPr lang="en-IN" sz="2400" dirty="0">
                <a:latin typeface="Montserrat" panose="00000500000000000000" pitchFamily="2" charset="0"/>
              </a:rPr>
              <a:t> </a:t>
            </a:r>
            <a:r>
              <a:rPr lang="en-IN" sz="2400" dirty="0">
                <a:latin typeface="Montserrat" panose="020B0604020202020204" pitchFamily="2" charset="0"/>
              </a:rPr>
              <a:t>:</a:t>
            </a:r>
            <a:endParaRPr sz="2400" dirty="0">
              <a:latin typeface="Montserrat" panose="020B0604020202020204" pitchFamily="2" charset="0"/>
            </a:endParaRPr>
          </a:p>
        </p:txBody>
      </p:sp>
      <p:sp>
        <p:nvSpPr>
          <p:cNvPr id="3" name="object 3"/>
          <p:cNvSpPr txBox="1">
            <a:spLocks noGrp="1"/>
          </p:cNvSpPr>
          <p:nvPr>
            <p:ph sz="half" idx="2"/>
          </p:nvPr>
        </p:nvSpPr>
        <p:spPr>
          <a:xfrm>
            <a:off x="384724" y="1126440"/>
            <a:ext cx="4520700" cy="3193182"/>
          </a:xfrm>
          <a:prstGeom prst="rect">
            <a:avLst/>
          </a:prstGeom>
        </p:spPr>
        <p:txBody>
          <a:bodyPr vert="horz" wrap="square" lIns="0" tIns="101600" rIns="0" bIns="0" rtlCol="0">
            <a:spAutoFit/>
          </a:bodyPr>
          <a:lstStyle/>
          <a:p>
            <a:pPr marL="279400" indent="-267335">
              <a:lnSpc>
                <a:spcPct val="100000"/>
              </a:lnSpc>
              <a:spcBef>
                <a:spcPts val="800"/>
              </a:spcBef>
              <a:buAutoNum type="arabicPeriod"/>
              <a:tabLst>
                <a:tab pos="280035" algn="l"/>
              </a:tabLst>
            </a:pPr>
            <a:r>
              <a:rPr dirty="0">
                <a:latin typeface="Montserrat" panose="020B0604020202020204" pitchFamily="2" charset="0"/>
              </a:rPr>
              <a:t>The Problem Statement</a:t>
            </a:r>
          </a:p>
          <a:p>
            <a:pPr marL="284480" indent="-272415">
              <a:lnSpc>
                <a:spcPct val="100000"/>
              </a:lnSpc>
              <a:spcBef>
                <a:spcPts val="700"/>
              </a:spcBef>
              <a:buAutoNum type="arabicPeriod"/>
              <a:tabLst>
                <a:tab pos="285115" algn="l"/>
              </a:tabLst>
            </a:pPr>
            <a:r>
              <a:rPr dirty="0">
                <a:latin typeface="Montserrat" panose="020B0604020202020204" pitchFamily="2" charset="0"/>
              </a:rPr>
              <a:t>Summary of the </a:t>
            </a:r>
            <a:r>
              <a:rPr>
                <a:latin typeface="Montserrat" panose="020B0604020202020204" pitchFamily="2" charset="0"/>
              </a:rPr>
              <a:t>Experience Set</a:t>
            </a:r>
            <a:endParaRPr lang="en-IN">
              <a:latin typeface="Montserrat" panose="020B0604020202020204" pitchFamily="2" charset="0"/>
            </a:endParaRPr>
          </a:p>
          <a:p>
            <a:pPr marL="284480" indent="-272415">
              <a:lnSpc>
                <a:spcPct val="100000"/>
              </a:lnSpc>
              <a:spcBef>
                <a:spcPts val="700"/>
              </a:spcBef>
              <a:buAutoNum type="arabicPeriod"/>
              <a:tabLst>
                <a:tab pos="285115" algn="l"/>
              </a:tabLst>
            </a:pPr>
            <a:r>
              <a:rPr lang="en-IN">
                <a:latin typeface="Montserrat" panose="020B0604020202020204" pitchFamily="2" charset="0"/>
              </a:rPr>
              <a:t>Interested Features</a:t>
            </a:r>
            <a:endParaRPr dirty="0">
              <a:latin typeface="Montserrat" panose="020B0604020202020204" pitchFamily="2" charset="0"/>
            </a:endParaRPr>
          </a:p>
          <a:p>
            <a:pPr marL="279400" indent="-267335">
              <a:lnSpc>
                <a:spcPct val="100000"/>
              </a:lnSpc>
              <a:spcBef>
                <a:spcPts val="700"/>
              </a:spcBef>
              <a:buAutoNum type="arabicPeriod"/>
              <a:tabLst>
                <a:tab pos="280035" algn="l"/>
              </a:tabLst>
            </a:pPr>
            <a:r>
              <a:rPr dirty="0">
                <a:latin typeface="Montserrat" panose="020B0604020202020204" pitchFamily="2" charset="0"/>
              </a:rPr>
              <a:t>Trend of Attacks with Year</a:t>
            </a:r>
          </a:p>
          <a:p>
            <a:pPr marL="12700" marR="420370">
              <a:lnSpc>
                <a:spcPct val="100000"/>
              </a:lnSpc>
              <a:spcBef>
                <a:spcPts val="700"/>
              </a:spcBef>
              <a:buAutoNum type="arabicPeriod"/>
              <a:tabLst>
                <a:tab pos="280035" algn="l"/>
              </a:tabLst>
            </a:pPr>
            <a:r>
              <a:rPr lang="en-IN" dirty="0">
                <a:latin typeface="Montserrat" panose="020B0604020202020204" pitchFamily="2" charset="0"/>
              </a:rPr>
              <a:t> Type of Attack</a:t>
            </a:r>
            <a:endParaRPr dirty="0">
              <a:latin typeface="Montserrat" panose="020B0604020202020204" pitchFamily="2" charset="0"/>
            </a:endParaRPr>
          </a:p>
          <a:p>
            <a:pPr marL="12700" marR="591820">
              <a:lnSpc>
                <a:spcPct val="100000"/>
              </a:lnSpc>
              <a:spcBef>
                <a:spcPts val="700"/>
              </a:spcBef>
              <a:buAutoNum type="arabicPeriod"/>
              <a:tabLst>
                <a:tab pos="280035" algn="l"/>
              </a:tabLst>
            </a:pPr>
            <a:r>
              <a:rPr lang="en-IN" dirty="0">
                <a:latin typeface="Montserrat" panose="020B0604020202020204" pitchFamily="2" charset="0"/>
              </a:rPr>
              <a:t> Affected Countries</a:t>
            </a:r>
          </a:p>
          <a:p>
            <a:pPr marL="12700" marR="591820">
              <a:lnSpc>
                <a:spcPct val="100000"/>
              </a:lnSpc>
              <a:spcBef>
                <a:spcPts val="700"/>
              </a:spcBef>
              <a:buAutoNum type="arabicPeriod"/>
              <a:tabLst>
                <a:tab pos="280035" algn="l"/>
              </a:tabLst>
            </a:pPr>
            <a:r>
              <a:rPr lang="en-IN" dirty="0">
                <a:latin typeface="Montserrat" panose="020B0604020202020204" pitchFamily="2" charset="0"/>
              </a:rPr>
              <a:t> Top Terrorist Organizations</a:t>
            </a:r>
          </a:p>
          <a:p>
            <a:pPr marL="12700" marR="591820">
              <a:lnSpc>
                <a:spcPct val="100000"/>
              </a:lnSpc>
              <a:spcBef>
                <a:spcPts val="700"/>
              </a:spcBef>
              <a:buAutoNum type="arabicPeriod"/>
              <a:tabLst>
                <a:tab pos="280035" algn="l"/>
              </a:tabLst>
            </a:pPr>
            <a:endParaRPr dirty="0">
              <a:latin typeface="Montserrat" panose="020B0604020202020204" pitchFamily="2" charset="0"/>
            </a:endParaRPr>
          </a:p>
        </p:txBody>
      </p:sp>
      <p:sp>
        <p:nvSpPr>
          <p:cNvPr id="4" name="object 4"/>
          <p:cNvSpPr txBox="1">
            <a:spLocks noGrp="1"/>
          </p:cNvSpPr>
          <p:nvPr>
            <p:ph sz="half" idx="3"/>
          </p:nvPr>
        </p:nvSpPr>
        <p:spPr>
          <a:xfrm>
            <a:off x="4905424" y="1215340"/>
            <a:ext cx="4162376" cy="2705869"/>
          </a:xfrm>
          <a:prstGeom prst="rect">
            <a:avLst/>
          </a:prstGeom>
        </p:spPr>
        <p:txBody>
          <a:bodyPr vert="horz" wrap="square" lIns="0" tIns="12700" rIns="0" bIns="0" rtlCol="0">
            <a:spAutoFit/>
          </a:bodyPr>
          <a:lstStyle/>
          <a:p>
            <a:pPr marL="12700" marR="5080">
              <a:lnSpc>
                <a:spcPct val="100000"/>
              </a:lnSpc>
              <a:spcBef>
                <a:spcPts val="700"/>
              </a:spcBef>
              <a:tabLst>
                <a:tab pos="285115" algn="l"/>
              </a:tabLst>
            </a:pPr>
            <a:r>
              <a:rPr lang="en-IN">
                <a:latin typeface="Montserrat" panose="020B0604020202020204" pitchFamily="2" charset="0"/>
              </a:rPr>
              <a:t>8. </a:t>
            </a:r>
            <a:r>
              <a:rPr lang="en-IN" dirty="0">
                <a:latin typeface="Montserrat" panose="020B0604020202020204" pitchFamily="2" charset="0"/>
              </a:rPr>
              <a:t>Types of Weapons Used </a:t>
            </a:r>
          </a:p>
          <a:p>
            <a:pPr marL="12700" marR="5080">
              <a:lnSpc>
                <a:spcPct val="100000"/>
              </a:lnSpc>
              <a:spcBef>
                <a:spcPts val="700"/>
              </a:spcBef>
              <a:tabLst>
                <a:tab pos="285115" algn="l"/>
              </a:tabLst>
            </a:pPr>
            <a:r>
              <a:rPr lang="en-IN">
                <a:latin typeface="Montserrat" panose="020B0604020202020204" pitchFamily="2" charset="0"/>
              </a:rPr>
              <a:t>9. Regions Affected</a:t>
            </a:r>
          </a:p>
          <a:p>
            <a:pPr marL="12700" marR="5080">
              <a:lnSpc>
                <a:spcPct val="100000"/>
              </a:lnSpc>
              <a:spcBef>
                <a:spcPts val="700"/>
              </a:spcBef>
              <a:tabLst>
                <a:tab pos="285115" algn="l"/>
              </a:tabLst>
            </a:pPr>
            <a:r>
              <a:rPr lang="en-IN">
                <a:latin typeface="Montserrat" panose="020B0604020202020204" pitchFamily="2" charset="0"/>
              </a:rPr>
              <a:t>10. </a:t>
            </a:r>
            <a:r>
              <a:rPr lang="en-IN" dirty="0">
                <a:latin typeface="Montserrat" panose="020B0604020202020204" pitchFamily="2" charset="0"/>
              </a:rPr>
              <a:t>Kind of People Targeted</a:t>
            </a:r>
          </a:p>
          <a:p>
            <a:pPr marL="12700" marR="5080">
              <a:lnSpc>
                <a:spcPct val="100000"/>
              </a:lnSpc>
              <a:spcBef>
                <a:spcPts val="700"/>
              </a:spcBef>
              <a:tabLst>
                <a:tab pos="285115" algn="l"/>
              </a:tabLst>
            </a:pPr>
            <a:r>
              <a:rPr lang="en-IN">
                <a:latin typeface="Montserrat" panose="020B0604020202020204" pitchFamily="2" charset="0"/>
              </a:rPr>
              <a:t>11. Affected </a:t>
            </a:r>
            <a:r>
              <a:rPr lang="en-IN" dirty="0">
                <a:latin typeface="Montserrat" panose="020B0604020202020204" pitchFamily="2" charset="0"/>
              </a:rPr>
              <a:t>Cities</a:t>
            </a:r>
          </a:p>
          <a:p>
            <a:pPr marL="12700" marR="5080">
              <a:lnSpc>
                <a:spcPct val="100000"/>
              </a:lnSpc>
              <a:spcBef>
                <a:spcPts val="700"/>
              </a:spcBef>
              <a:tabLst>
                <a:tab pos="285115" algn="l"/>
              </a:tabLst>
            </a:pPr>
            <a:r>
              <a:rPr lang="en-IN">
                <a:latin typeface="Montserrat" panose="020B0604020202020204" pitchFamily="2" charset="0"/>
              </a:rPr>
              <a:t>12. Co-relation </a:t>
            </a:r>
            <a:r>
              <a:rPr lang="en-IN" dirty="0">
                <a:latin typeface="Montserrat" panose="020B0604020202020204" pitchFamily="2" charset="0"/>
              </a:rPr>
              <a:t>among Features</a:t>
            </a:r>
          </a:p>
          <a:p>
            <a:pPr marL="12700" marR="5080">
              <a:lnSpc>
                <a:spcPct val="100000"/>
              </a:lnSpc>
              <a:spcBef>
                <a:spcPts val="700"/>
              </a:spcBef>
              <a:tabLst>
                <a:tab pos="285115" algn="l"/>
              </a:tabLst>
            </a:pPr>
            <a:r>
              <a:rPr lang="en-IN">
                <a:latin typeface="Montserrat" panose="020B0604020202020204" pitchFamily="2" charset="0"/>
              </a:rPr>
              <a:t>13. Final </a:t>
            </a:r>
            <a:r>
              <a:rPr lang="en-IN" dirty="0">
                <a:latin typeface="Montserrat" panose="020B0604020202020204" pitchFamily="2" charset="0"/>
              </a:rPr>
              <a:t>Conclusion</a:t>
            </a:r>
          </a:p>
          <a:p>
            <a:pPr marL="12700" marR="5080">
              <a:lnSpc>
                <a:spcPct val="100000"/>
              </a:lnSpc>
              <a:spcBef>
                <a:spcPts val="700"/>
              </a:spcBef>
              <a:buAutoNum type="arabicPeriod" startAt="7"/>
              <a:tabLst>
                <a:tab pos="285115" algn="l"/>
              </a:tabLst>
            </a:pPr>
            <a:endParaRPr lang="en-IN" dirty="0">
              <a:latin typeface="Montserrat" panose="020B0604020202020204"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350"/>
            <a:ext cx="3992879"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Montserrat" panose="020B0604020202020204" pitchFamily="2" charset="0"/>
              </a:rPr>
              <a:t>The Problem Statement</a:t>
            </a:r>
          </a:p>
        </p:txBody>
      </p:sp>
      <p:sp>
        <p:nvSpPr>
          <p:cNvPr id="3" name="object 3"/>
          <p:cNvSpPr txBox="1"/>
          <p:nvPr/>
        </p:nvSpPr>
        <p:spPr>
          <a:xfrm>
            <a:off x="384725" y="1215340"/>
            <a:ext cx="8258175" cy="2475037"/>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212121"/>
                </a:solidFill>
                <a:latin typeface="Montserrat" panose="020B0604020202020204" pitchFamily="2" charset="0"/>
                <a:cs typeface="Gill Sans MT"/>
              </a:rPr>
              <a:t>We are provided with the Global Terrorism Database (GTD), an</a:t>
            </a:r>
            <a:endParaRPr sz="2000" dirty="0">
              <a:latin typeface="Montserrat" panose="020B0604020202020204" pitchFamily="2" charset="0"/>
              <a:cs typeface="Gill Sans MT"/>
            </a:endParaRPr>
          </a:p>
          <a:p>
            <a:pPr marL="12700" marR="5080">
              <a:lnSpc>
                <a:spcPct val="100000"/>
              </a:lnSpc>
            </a:pPr>
            <a:r>
              <a:rPr sz="2000" dirty="0">
                <a:solidFill>
                  <a:srgbClr val="212121"/>
                </a:solidFill>
                <a:latin typeface="Montserrat" panose="020B0604020202020204" pitchFamily="2" charset="0"/>
                <a:cs typeface="Gill Sans MT"/>
              </a:rPr>
              <a:t>open-source database including information on terrorist attacks around the world from 1970 through 2017. The GTD includes systematic data on domestic as well as international terrorist incidents that have occurred during this time period and now includes more than 180,000 attacks. The task is to explore and analyze the data to discover key findings pertaining to terrorist activities.</a:t>
            </a:r>
            <a:endParaRPr sz="2000" dirty="0">
              <a:latin typeface="Montserrat" panose="020B0604020202020204" pitchFamily="2" charset="0"/>
              <a:cs typeface="Gill Sans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350"/>
            <a:ext cx="5286375"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Montserrat" panose="020B0604020202020204" pitchFamily="2" charset="0"/>
              </a:rPr>
              <a:t>Summary of the Experience Set</a:t>
            </a:r>
            <a:r>
              <a:rPr lang="en-IN" sz="2400" dirty="0">
                <a:latin typeface="Montserrat" panose="020B0604020202020204" pitchFamily="2" charset="0"/>
              </a:rPr>
              <a:t> :</a:t>
            </a:r>
            <a:endParaRPr sz="2400" dirty="0">
              <a:latin typeface="Montserrat" panose="020B0604020202020204" pitchFamily="2" charset="0"/>
            </a:endParaRPr>
          </a:p>
        </p:txBody>
      </p:sp>
      <p:sp>
        <p:nvSpPr>
          <p:cNvPr id="3" name="object 3"/>
          <p:cNvSpPr txBox="1"/>
          <p:nvPr/>
        </p:nvSpPr>
        <p:spPr>
          <a:xfrm>
            <a:off x="384725" y="1169620"/>
            <a:ext cx="8071484" cy="2811154"/>
          </a:xfrm>
          <a:prstGeom prst="rect">
            <a:avLst/>
          </a:prstGeom>
        </p:spPr>
        <p:txBody>
          <a:bodyPr vert="horz" wrap="square" lIns="0" tIns="12700" rIns="0" bIns="0" rtlCol="0">
            <a:spAutoFit/>
          </a:bodyPr>
          <a:lstStyle/>
          <a:p>
            <a:pPr marL="12700" marR="5080">
              <a:lnSpc>
                <a:spcPct val="114999"/>
              </a:lnSpc>
              <a:spcBef>
                <a:spcPts val="100"/>
              </a:spcBef>
            </a:pPr>
            <a:r>
              <a:rPr dirty="0">
                <a:solidFill>
                  <a:srgbClr val="212121"/>
                </a:solidFill>
                <a:latin typeface="Montserrat" panose="020B0604020202020204" pitchFamily="2" charset="0"/>
                <a:cs typeface="Gill Sans MT"/>
              </a:rPr>
              <a:t>Here, the dataset has 1,81,691 rows,</a:t>
            </a:r>
            <a:r>
              <a:rPr lang="en-IN" dirty="0">
                <a:solidFill>
                  <a:srgbClr val="212121"/>
                </a:solidFill>
                <a:latin typeface="Montserrat" panose="020B0604020202020204" pitchFamily="2" charset="0"/>
                <a:cs typeface="Gill Sans MT"/>
              </a:rPr>
              <a:t> from the Year-1970 to 2017,</a:t>
            </a:r>
            <a:r>
              <a:rPr dirty="0">
                <a:solidFill>
                  <a:srgbClr val="212121"/>
                </a:solidFill>
                <a:latin typeface="Montserrat" panose="020B0604020202020204" pitchFamily="2" charset="0"/>
                <a:cs typeface="Gill Sans MT"/>
              </a:rPr>
              <a:t> </a:t>
            </a:r>
            <a:r>
              <a:rPr lang="en-IN" dirty="0">
                <a:solidFill>
                  <a:srgbClr val="212121"/>
                </a:solidFill>
                <a:latin typeface="Montserrat" panose="020B0604020202020204" pitchFamily="2" charset="0"/>
                <a:cs typeface="Gill Sans MT"/>
              </a:rPr>
              <a:t>out of which 14146 entries (rows) are duplicates </a:t>
            </a:r>
            <a:r>
              <a:rPr dirty="0">
                <a:solidFill>
                  <a:srgbClr val="212121"/>
                </a:solidFill>
                <a:latin typeface="Montserrat" panose="020B0604020202020204" pitchFamily="2" charset="0"/>
                <a:cs typeface="Gill Sans MT"/>
              </a:rPr>
              <a:t>means 1,</a:t>
            </a:r>
            <a:r>
              <a:rPr lang="en-IN" dirty="0">
                <a:solidFill>
                  <a:srgbClr val="212121"/>
                </a:solidFill>
                <a:latin typeface="Montserrat" panose="020B0604020202020204" pitchFamily="2" charset="0"/>
                <a:cs typeface="Gill Sans MT"/>
              </a:rPr>
              <a:t>67,545</a:t>
            </a:r>
            <a:r>
              <a:rPr dirty="0">
                <a:solidFill>
                  <a:srgbClr val="212121"/>
                </a:solidFill>
                <a:latin typeface="Montserrat" panose="020B0604020202020204" pitchFamily="2" charset="0"/>
                <a:cs typeface="Gill Sans MT"/>
              </a:rPr>
              <a:t> </a:t>
            </a:r>
            <a:r>
              <a:rPr lang="en-IN" dirty="0">
                <a:solidFill>
                  <a:srgbClr val="212121"/>
                </a:solidFill>
                <a:latin typeface="Montserrat" panose="020B0604020202020204" pitchFamily="2" charset="0"/>
                <a:cs typeface="Gill Sans MT"/>
              </a:rPr>
              <a:t>are the actual terrorist activities happened </a:t>
            </a:r>
            <a:r>
              <a:rPr dirty="0">
                <a:solidFill>
                  <a:srgbClr val="212121"/>
                </a:solidFill>
                <a:latin typeface="Montserrat" panose="020B0604020202020204" pitchFamily="2" charset="0"/>
                <a:cs typeface="Gill Sans MT"/>
              </a:rPr>
              <a:t>worldwide</a:t>
            </a:r>
            <a:r>
              <a:rPr lang="en-IN" dirty="0">
                <a:solidFill>
                  <a:srgbClr val="212121"/>
                </a:solidFill>
                <a:latin typeface="Montserrat" panose="020B0604020202020204" pitchFamily="2" charset="0"/>
                <a:cs typeface="Gill Sans MT"/>
              </a:rPr>
              <a:t>.</a:t>
            </a:r>
            <a:endParaRPr dirty="0">
              <a:latin typeface="Montserrat" panose="020B0604020202020204" pitchFamily="2" charset="0"/>
              <a:cs typeface="Gill Sans MT"/>
            </a:endParaRPr>
          </a:p>
          <a:p>
            <a:pPr>
              <a:lnSpc>
                <a:spcPct val="100000"/>
              </a:lnSpc>
              <a:spcBef>
                <a:spcPts val="30"/>
              </a:spcBef>
            </a:pPr>
            <a:endParaRPr dirty="0">
              <a:latin typeface="Montserrat" panose="020B0604020202020204" pitchFamily="2" charset="0"/>
              <a:cs typeface="Gill Sans MT"/>
            </a:endParaRPr>
          </a:p>
          <a:p>
            <a:pPr marL="12700" marR="498475">
              <a:lnSpc>
                <a:spcPct val="114999"/>
              </a:lnSpc>
              <a:spcBef>
                <a:spcPts val="5"/>
              </a:spcBef>
            </a:pPr>
            <a:r>
              <a:rPr dirty="0">
                <a:solidFill>
                  <a:srgbClr val="212121"/>
                </a:solidFill>
                <a:latin typeface="Montserrat" panose="020B0604020202020204" pitchFamily="2" charset="0"/>
                <a:cs typeface="Gill Sans MT"/>
              </a:rPr>
              <a:t>It has 135 columns, means each experience is registered along 135 features or dimensions.</a:t>
            </a:r>
            <a:r>
              <a:rPr lang="en-IN" dirty="0">
                <a:solidFill>
                  <a:srgbClr val="212121"/>
                </a:solidFill>
                <a:latin typeface="Montserrat" panose="020B0604020202020204" pitchFamily="2" charset="0"/>
                <a:cs typeface="Gill Sans MT"/>
              </a:rPr>
              <a:t> </a:t>
            </a:r>
          </a:p>
          <a:p>
            <a:pPr marL="12700" marR="498475">
              <a:lnSpc>
                <a:spcPct val="114999"/>
              </a:lnSpc>
              <a:spcBef>
                <a:spcPts val="5"/>
              </a:spcBef>
            </a:pPr>
            <a:endParaRPr lang="en-IN" dirty="0">
              <a:solidFill>
                <a:srgbClr val="212121"/>
              </a:solidFill>
              <a:latin typeface="Montserrat" panose="020B0604020202020204" pitchFamily="2" charset="0"/>
              <a:cs typeface="Gill Sans MT"/>
            </a:endParaRPr>
          </a:p>
          <a:p>
            <a:pPr marL="12700" marR="498475">
              <a:lnSpc>
                <a:spcPct val="114999"/>
              </a:lnSpc>
              <a:spcBef>
                <a:spcPts val="5"/>
              </a:spcBef>
            </a:pPr>
            <a:r>
              <a:rPr lang="en-IN" dirty="0">
                <a:solidFill>
                  <a:srgbClr val="212121"/>
                </a:solidFill>
                <a:latin typeface="Montserrat" panose="020B0604020202020204" pitchFamily="2" charset="0"/>
                <a:cs typeface="Gill Sans MT"/>
              </a:rPr>
              <a:t>We are interested in 13 features among them and perform EDA on those features.</a:t>
            </a:r>
            <a:endParaRPr dirty="0">
              <a:latin typeface="Montserrat" panose="020B0604020202020204" pitchFamily="2" charset="0"/>
              <a:cs typeface="Gill Sans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AA76-500D-4C90-9724-6EFE7E132945}"/>
              </a:ext>
            </a:extLst>
          </p:cNvPr>
          <p:cNvSpPr>
            <a:spLocks noGrp="1"/>
          </p:cNvSpPr>
          <p:nvPr>
            <p:ph type="title"/>
          </p:nvPr>
        </p:nvSpPr>
        <p:spPr>
          <a:xfrm>
            <a:off x="384725" y="505350"/>
            <a:ext cx="7492365" cy="369332"/>
          </a:xfrm>
        </p:spPr>
        <p:txBody>
          <a:bodyPr/>
          <a:lstStyle/>
          <a:p>
            <a:r>
              <a:rPr lang="en-IN" sz="2400">
                <a:latin typeface="Montserrat" panose="00000500000000000000" pitchFamily="2" charset="0"/>
              </a:rPr>
              <a:t>Interested Features :</a:t>
            </a:r>
          </a:p>
        </p:txBody>
      </p:sp>
      <p:sp>
        <p:nvSpPr>
          <p:cNvPr id="3" name="Text Placeholder 2">
            <a:extLst>
              <a:ext uri="{FF2B5EF4-FFF2-40B4-BE49-F238E27FC236}">
                <a16:creationId xmlns:a16="http://schemas.microsoft.com/office/drawing/2014/main" id="{8E450B9A-62BE-45E7-B0E1-7FA6E5243591}"/>
              </a:ext>
            </a:extLst>
          </p:cNvPr>
          <p:cNvSpPr>
            <a:spLocks noGrp="1"/>
          </p:cNvSpPr>
          <p:nvPr>
            <p:ph type="body" idx="1"/>
          </p:nvPr>
        </p:nvSpPr>
        <p:spPr>
          <a:xfrm>
            <a:off x="497154" y="1169620"/>
            <a:ext cx="8494446" cy="3693319"/>
          </a:xfrm>
        </p:spPr>
        <p:txBody>
          <a:bodyPr/>
          <a:lstStyle/>
          <a:p>
            <a:r>
              <a:rPr lang="en-IN">
                <a:latin typeface="Montserrat" panose="00000500000000000000" pitchFamily="2" charset="0"/>
              </a:rPr>
              <a:t>The 13 features we’re interested in are:</a:t>
            </a:r>
          </a:p>
          <a:p>
            <a:endParaRPr lang="en-IN">
              <a:latin typeface="Montserrat" panose="00000500000000000000" pitchFamily="2" charset="0"/>
            </a:endParaRPr>
          </a:p>
          <a:p>
            <a:r>
              <a:rPr lang="en-IN">
                <a:latin typeface="Montserrat" panose="00000500000000000000" pitchFamily="2" charset="0"/>
              </a:rPr>
              <a:t>1. Year                         11. Wounded       </a:t>
            </a:r>
          </a:p>
          <a:p>
            <a:r>
              <a:rPr lang="en-IN">
                <a:latin typeface="Montserrat" panose="00000500000000000000" pitchFamily="2" charset="0"/>
              </a:rPr>
              <a:t>2. Month                    12. Group Name </a:t>
            </a:r>
          </a:p>
          <a:p>
            <a:r>
              <a:rPr lang="en-IN">
                <a:latin typeface="Montserrat" panose="00000500000000000000" pitchFamily="2" charset="0"/>
              </a:rPr>
              <a:t>3. Day                         13.Weapon Type</a:t>
            </a:r>
          </a:p>
          <a:p>
            <a:r>
              <a:rPr lang="en-IN">
                <a:latin typeface="Montserrat" panose="00000500000000000000" pitchFamily="2" charset="0"/>
              </a:rPr>
              <a:t>4. City </a:t>
            </a:r>
          </a:p>
          <a:p>
            <a:r>
              <a:rPr lang="en-IN">
                <a:latin typeface="Montserrat" panose="00000500000000000000" pitchFamily="2" charset="0"/>
              </a:rPr>
              <a:t>5. Province</a:t>
            </a:r>
          </a:p>
          <a:p>
            <a:r>
              <a:rPr lang="en-IN">
                <a:latin typeface="Montserrat" panose="00000500000000000000" pitchFamily="2" charset="0"/>
              </a:rPr>
              <a:t>6. Country</a:t>
            </a:r>
          </a:p>
          <a:p>
            <a:r>
              <a:rPr lang="en-IN">
                <a:latin typeface="Montserrat" panose="00000500000000000000" pitchFamily="2" charset="0"/>
              </a:rPr>
              <a:t>7. Region</a:t>
            </a:r>
          </a:p>
          <a:p>
            <a:r>
              <a:rPr lang="en-IN">
                <a:latin typeface="Montserrat" panose="00000500000000000000" pitchFamily="2" charset="0"/>
              </a:rPr>
              <a:t>8. Attack Type</a:t>
            </a:r>
          </a:p>
          <a:p>
            <a:r>
              <a:rPr lang="en-IN">
                <a:latin typeface="Montserrat" panose="00000500000000000000" pitchFamily="2" charset="0"/>
              </a:rPr>
              <a:t>9. Target Type</a:t>
            </a:r>
          </a:p>
          <a:p>
            <a:r>
              <a:rPr lang="en-IN">
                <a:latin typeface="Montserrat" panose="00000500000000000000" pitchFamily="2" charset="0"/>
              </a:rPr>
              <a:t>10. Killed</a:t>
            </a:r>
          </a:p>
        </p:txBody>
      </p:sp>
      <p:sp>
        <p:nvSpPr>
          <p:cNvPr id="4" name="TextBox 3">
            <a:extLst>
              <a:ext uri="{FF2B5EF4-FFF2-40B4-BE49-F238E27FC236}">
                <a16:creationId xmlns:a16="http://schemas.microsoft.com/office/drawing/2014/main" id="{68AB62D8-DE49-41C2-AA7C-478C49A78D06}"/>
              </a:ext>
            </a:extLst>
          </p:cNvPr>
          <p:cNvSpPr txBox="1"/>
          <p:nvPr/>
        </p:nvSpPr>
        <p:spPr>
          <a:xfrm>
            <a:off x="2819400" y="3257550"/>
            <a:ext cx="4303446" cy="369332"/>
          </a:xfrm>
          <a:prstGeom prst="rect">
            <a:avLst/>
          </a:prstGeom>
          <a:noFill/>
        </p:spPr>
        <p:txBody>
          <a:bodyPr wrap="square" rtlCol="0">
            <a:spAutoFit/>
          </a:bodyPr>
          <a:lstStyle/>
          <a:p>
            <a:r>
              <a:rPr lang="en-IN">
                <a:latin typeface="Montserrat" panose="00000500000000000000" pitchFamily="2" charset="0"/>
              </a:rPr>
              <a:t>We will analyze these features</a:t>
            </a:r>
          </a:p>
        </p:txBody>
      </p:sp>
    </p:spTree>
    <p:extLst>
      <p:ext uri="{BB962C8B-B14F-4D97-AF65-F5344CB8AC3E}">
        <p14:creationId xmlns:p14="http://schemas.microsoft.com/office/powerpoint/2010/main" val="211349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350"/>
            <a:ext cx="5101675"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Montserrat" panose="020B0604020202020204" pitchFamily="2" charset="0"/>
              </a:rPr>
              <a:t>Trend of Attacks with Year</a:t>
            </a:r>
            <a:r>
              <a:rPr lang="en-IN" sz="2400" dirty="0">
                <a:latin typeface="Montserrat" panose="020B0604020202020204" pitchFamily="2" charset="0"/>
              </a:rPr>
              <a:t> : </a:t>
            </a:r>
            <a:endParaRPr sz="2400" dirty="0">
              <a:latin typeface="Montserrat" panose="020B0604020202020204" pitchFamily="2" charset="0"/>
            </a:endParaRPr>
          </a:p>
        </p:txBody>
      </p:sp>
      <p:sp>
        <p:nvSpPr>
          <p:cNvPr id="3" name="object 3"/>
          <p:cNvSpPr txBox="1"/>
          <p:nvPr/>
        </p:nvSpPr>
        <p:spPr>
          <a:xfrm>
            <a:off x="5486400" y="1581150"/>
            <a:ext cx="3514725" cy="1264449"/>
          </a:xfrm>
          <a:prstGeom prst="rect">
            <a:avLst/>
          </a:prstGeom>
        </p:spPr>
        <p:txBody>
          <a:bodyPr vert="horz" wrap="square" lIns="0" tIns="12700" rIns="0" bIns="0" rtlCol="0">
            <a:spAutoFit/>
          </a:bodyPr>
          <a:lstStyle/>
          <a:p>
            <a:pPr marL="12700" marR="5080">
              <a:lnSpc>
                <a:spcPct val="114999"/>
              </a:lnSpc>
              <a:spcBef>
                <a:spcPts val="100"/>
              </a:spcBef>
            </a:pPr>
            <a:r>
              <a:rPr lang="en-IN" dirty="0">
                <a:latin typeface="Montserrat" panose="020B0604020202020204" pitchFamily="2" charset="0"/>
                <a:cs typeface="Gill Sans MT"/>
              </a:rPr>
              <a:t>As we can see, Year-2014 saw the highest no. of terrorist activities (around 16000 incidents)</a:t>
            </a:r>
            <a:endParaRPr dirty="0">
              <a:latin typeface="Montserrat" panose="020B0604020202020204" pitchFamily="2" charset="0"/>
              <a:cs typeface="Gill Sans MT"/>
            </a:endParaRPr>
          </a:p>
        </p:txBody>
      </p:sp>
      <p:pic>
        <p:nvPicPr>
          <p:cNvPr id="5" name="Picture 4">
            <a:extLst>
              <a:ext uri="{FF2B5EF4-FFF2-40B4-BE49-F238E27FC236}">
                <a16:creationId xmlns:a16="http://schemas.microsoft.com/office/drawing/2014/main" id="{4C930D5F-2B97-443D-87C0-6A0D8DD9E088}"/>
              </a:ext>
            </a:extLst>
          </p:cNvPr>
          <p:cNvPicPr>
            <a:picLocks noChangeAspect="1"/>
          </p:cNvPicPr>
          <p:nvPr/>
        </p:nvPicPr>
        <p:blipFill>
          <a:blip r:embed="rId2"/>
          <a:stretch>
            <a:fillRect/>
          </a:stretch>
        </p:blipFill>
        <p:spPr>
          <a:xfrm>
            <a:off x="0" y="1169620"/>
            <a:ext cx="5334000" cy="3468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40F5-8E0C-4987-AFDB-8642B5C5D550}"/>
              </a:ext>
            </a:extLst>
          </p:cNvPr>
          <p:cNvSpPr>
            <a:spLocks noGrp="1"/>
          </p:cNvSpPr>
          <p:nvPr>
            <p:ph type="title"/>
          </p:nvPr>
        </p:nvSpPr>
        <p:spPr>
          <a:xfrm>
            <a:off x="384725" y="505350"/>
            <a:ext cx="7492365" cy="369332"/>
          </a:xfrm>
        </p:spPr>
        <p:txBody>
          <a:bodyPr/>
          <a:lstStyle/>
          <a:p>
            <a:r>
              <a:rPr lang="en-IN" sz="2400" dirty="0">
                <a:latin typeface="Montserrat" panose="00000500000000000000" pitchFamily="2" charset="0"/>
              </a:rPr>
              <a:t>Type of Attack :</a:t>
            </a:r>
          </a:p>
        </p:txBody>
      </p:sp>
      <p:sp>
        <p:nvSpPr>
          <p:cNvPr id="3" name="Text Placeholder 2">
            <a:extLst>
              <a:ext uri="{FF2B5EF4-FFF2-40B4-BE49-F238E27FC236}">
                <a16:creationId xmlns:a16="http://schemas.microsoft.com/office/drawing/2014/main" id="{828FC9F3-D088-4353-B12F-85D08D63CBD8}"/>
              </a:ext>
            </a:extLst>
          </p:cNvPr>
          <p:cNvSpPr>
            <a:spLocks noGrp="1"/>
          </p:cNvSpPr>
          <p:nvPr>
            <p:ph type="body" idx="1"/>
          </p:nvPr>
        </p:nvSpPr>
        <p:spPr>
          <a:xfrm>
            <a:off x="4724400" y="1378354"/>
            <a:ext cx="3962400" cy="1661993"/>
          </a:xfrm>
        </p:spPr>
        <p:txBody>
          <a:bodyPr/>
          <a:lstStyle/>
          <a:p>
            <a:r>
              <a:rPr lang="en-IN" sz="1800" dirty="0">
                <a:latin typeface="Montserrat" panose="00000500000000000000" pitchFamily="2" charset="0"/>
              </a:rPr>
              <a:t>Around 49.2% of Total attacks are executed through Bombing/Explosions, followed by Armed Assault and Assassination</a:t>
            </a:r>
          </a:p>
        </p:txBody>
      </p:sp>
      <p:pic>
        <p:nvPicPr>
          <p:cNvPr id="5" name="Picture 4">
            <a:extLst>
              <a:ext uri="{FF2B5EF4-FFF2-40B4-BE49-F238E27FC236}">
                <a16:creationId xmlns:a16="http://schemas.microsoft.com/office/drawing/2014/main" id="{B8C93486-5B63-4074-83B7-246C4F0BE8BD}"/>
              </a:ext>
            </a:extLst>
          </p:cNvPr>
          <p:cNvPicPr>
            <a:picLocks noChangeAspect="1"/>
          </p:cNvPicPr>
          <p:nvPr/>
        </p:nvPicPr>
        <p:blipFill>
          <a:blip r:embed="rId2"/>
          <a:stretch>
            <a:fillRect/>
          </a:stretch>
        </p:blipFill>
        <p:spPr>
          <a:xfrm>
            <a:off x="4566939" y="2800350"/>
            <a:ext cx="4277322" cy="1667108"/>
          </a:xfrm>
          <a:prstGeom prst="rect">
            <a:avLst/>
          </a:prstGeom>
        </p:spPr>
      </p:pic>
      <p:pic>
        <p:nvPicPr>
          <p:cNvPr id="1030" name="Picture 6">
            <a:extLst>
              <a:ext uri="{FF2B5EF4-FFF2-40B4-BE49-F238E27FC236}">
                <a16:creationId xmlns:a16="http://schemas.microsoft.com/office/drawing/2014/main" id="{700ADA1E-E578-4218-9ACA-72756E4453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72" y="1247775"/>
            <a:ext cx="4571312"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74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5350"/>
            <a:ext cx="6290310"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C0000"/>
                </a:solidFill>
                <a:latin typeface="Montserrat" panose="020B0604020202020204" pitchFamily="2" charset="0"/>
                <a:cs typeface="Calibri"/>
              </a:rPr>
              <a:t>Affected Countries</a:t>
            </a:r>
            <a:r>
              <a:rPr lang="en-IN" sz="2400" b="1" dirty="0">
                <a:solidFill>
                  <a:srgbClr val="CC0000"/>
                </a:solidFill>
                <a:latin typeface="Montserrat" panose="020B0604020202020204" pitchFamily="2" charset="0"/>
                <a:cs typeface="Calibri"/>
              </a:rPr>
              <a:t> :</a:t>
            </a:r>
            <a:r>
              <a:rPr sz="2400" b="1" dirty="0">
                <a:solidFill>
                  <a:srgbClr val="CC0000"/>
                </a:solidFill>
                <a:latin typeface="Montserrat" panose="020B0604020202020204" pitchFamily="2" charset="0"/>
                <a:cs typeface="Calibri"/>
              </a:rPr>
              <a:t> </a:t>
            </a:r>
            <a:endParaRPr sz="2400" dirty="0">
              <a:latin typeface="Montserrat" panose="020B0604020202020204" pitchFamily="2" charset="0"/>
              <a:cs typeface="Calibri"/>
            </a:endParaRPr>
          </a:p>
        </p:txBody>
      </p:sp>
      <p:sp>
        <p:nvSpPr>
          <p:cNvPr id="3" name="object 3"/>
          <p:cNvSpPr txBox="1"/>
          <p:nvPr/>
        </p:nvSpPr>
        <p:spPr>
          <a:xfrm>
            <a:off x="4905425" y="1169620"/>
            <a:ext cx="3594100" cy="1927194"/>
          </a:xfrm>
          <a:prstGeom prst="rect">
            <a:avLst/>
          </a:prstGeom>
        </p:spPr>
        <p:txBody>
          <a:bodyPr vert="horz" wrap="square" lIns="0" tIns="12700" rIns="0" bIns="0" rtlCol="0">
            <a:spAutoFit/>
          </a:bodyPr>
          <a:lstStyle/>
          <a:p>
            <a:pPr marL="12700" marR="5080">
              <a:lnSpc>
                <a:spcPct val="114999"/>
              </a:lnSpc>
              <a:spcBef>
                <a:spcPts val="100"/>
              </a:spcBef>
            </a:pPr>
            <a:r>
              <a:rPr lang="en-IN" dirty="0">
                <a:latin typeface="Montserrat" panose="020B0604020202020204" pitchFamily="2" charset="0"/>
                <a:cs typeface="Gill Sans MT"/>
              </a:rPr>
              <a:t>Most terrorist activities happened in Iraq, more than 25,000 incidents.</a:t>
            </a:r>
          </a:p>
          <a:p>
            <a:pPr marL="12700" marR="5080">
              <a:lnSpc>
                <a:spcPct val="114999"/>
              </a:lnSpc>
              <a:spcBef>
                <a:spcPts val="100"/>
              </a:spcBef>
            </a:pPr>
            <a:endParaRPr lang="en-IN" dirty="0">
              <a:latin typeface="Montserrat" panose="020B0604020202020204" pitchFamily="2" charset="0"/>
              <a:cs typeface="Gill Sans MT"/>
            </a:endParaRPr>
          </a:p>
          <a:p>
            <a:pPr marL="12700" marR="5080">
              <a:lnSpc>
                <a:spcPct val="114999"/>
              </a:lnSpc>
              <a:spcBef>
                <a:spcPts val="100"/>
              </a:spcBef>
            </a:pPr>
            <a:r>
              <a:rPr lang="en-IN" dirty="0">
                <a:latin typeface="Montserrat" panose="020B0604020202020204" pitchFamily="2" charset="0"/>
                <a:cs typeface="Gill Sans MT"/>
              </a:rPr>
              <a:t>India stands 4th ,around 12,000 incidents</a:t>
            </a:r>
            <a:endParaRPr dirty="0">
              <a:latin typeface="Montserrat" panose="020B0604020202020204" pitchFamily="2" charset="0"/>
              <a:cs typeface="Gill Sans MT"/>
            </a:endParaRPr>
          </a:p>
        </p:txBody>
      </p:sp>
      <p:pic>
        <p:nvPicPr>
          <p:cNvPr id="5" name="Picture 4">
            <a:extLst>
              <a:ext uri="{FF2B5EF4-FFF2-40B4-BE49-F238E27FC236}">
                <a16:creationId xmlns:a16="http://schemas.microsoft.com/office/drawing/2014/main" id="{BA3CE1A9-27D8-4F49-9EAC-1E30D098AD04}"/>
              </a:ext>
            </a:extLst>
          </p:cNvPr>
          <p:cNvPicPr>
            <a:picLocks noChangeAspect="1"/>
          </p:cNvPicPr>
          <p:nvPr/>
        </p:nvPicPr>
        <p:blipFill>
          <a:blip r:embed="rId2"/>
          <a:stretch>
            <a:fillRect/>
          </a:stretch>
        </p:blipFill>
        <p:spPr>
          <a:xfrm>
            <a:off x="152401" y="1047750"/>
            <a:ext cx="4648200" cy="3733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z="2400" dirty="0">
                <a:latin typeface="Montserrat" panose="020B0604020202020204" pitchFamily="2" charset="0"/>
              </a:rPr>
              <a:t>Top Terrorist Organizations :</a:t>
            </a:r>
            <a:endParaRPr sz="2400" dirty="0">
              <a:latin typeface="Montserrat" panose="020B0604020202020204" pitchFamily="2" charset="0"/>
            </a:endParaRPr>
          </a:p>
        </p:txBody>
      </p:sp>
      <p:sp>
        <p:nvSpPr>
          <p:cNvPr id="3" name="Text Placeholder 2">
            <a:extLst>
              <a:ext uri="{FF2B5EF4-FFF2-40B4-BE49-F238E27FC236}">
                <a16:creationId xmlns:a16="http://schemas.microsoft.com/office/drawing/2014/main" id="{0902D981-CFDF-4599-8579-82FF3F2B36E1}"/>
              </a:ext>
            </a:extLst>
          </p:cNvPr>
          <p:cNvSpPr>
            <a:spLocks noGrp="1"/>
          </p:cNvSpPr>
          <p:nvPr>
            <p:ph type="body" idx="1"/>
          </p:nvPr>
        </p:nvSpPr>
        <p:spPr>
          <a:xfrm>
            <a:off x="5562600" y="1621814"/>
            <a:ext cx="3429000" cy="1384995"/>
          </a:xfrm>
        </p:spPr>
        <p:txBody>
          <a:bodyPr/>
          <a:lstStyle/>
          <a:p>
            <a:r>
              <a:rPr lang="en-IN" sz="1800" dirty="0">
                <a:latin typeface="Montserrat" panose="00000500000000000000" pitchFamily="2" charset="0"/>
              </a:rPr>
              <a:t>Taliban is responsible for more than 7000 terrorist activities, followed by ISIL and</a:t>
            </a:r>
          </a:p>
          <a:p>
            <a:r>
              <a:rPr lang="en-IN" sz="1800" dirty="0">
                <a:latin typeface="Montserrat" panose="00000500000000000000" pitchFamily="2" charset="0"/>
              </a:rPr>
              <a:t>Shining Path.</a:t>
            </a:r>
          </a:p>
        </p:txBody>
      </p:sp>
      <p:pic>
        <p:nvPicPr>
          <p:cNvPr id="2052" name="Picture 4">
            <a:extLst>
              <a:ext uri="{FF2B5EF4-FFF2-40B4-BE49-F238E27FC236}">
                <a16:creationId xmlns:a16="http://schemas.microsoft.com/office/drawing/2014/main" id="{EA0D393A-2DFB-44C7-B6CA-D7E30DC3F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47750"/>
            <a:ext cx="5197475"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TotalTime>
  <Words>732</Words>
  <Application>Microsoft Office PowerPoint</Application>
  <PresentationFormat>On-screen Show (16:9)</PresentationFormat>
  <Paragraphs>78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Gill Sans MT</vt:lpstr>
      <vt:lpstr>Montserrat</vt:lpstr>
      <vt:lpstr>Wingdings</vt:lpstr>
      <vt:lpstr>Office Theme</vt:lpstr>
      <vt:lpstr>Capstone Project-1 Global Terrorism Analysis</vt:lpstr>
      <vt:lpstr>Points of Discussion :</vt:lpstr>
      <vt:lpstr>The Problem Statement</vt:lpstr>
      <vt:lpstr>Summary of the Experience Set :</vt:lpstr>
      <vt:lpstr>Interested Features :</vt:lpstr>
      <vt:lpstr>Trend of Attacks with Year : </vt:lpstr>
      <vt:lpstr>Type of Attack :</vt:lpstr>
      <vt:lpstr>PowerPoint Presentation</vt:lpstr>
      <vt:lpstr>Top Terrorist Organizations :</vt:lpstr>
      <vt:lpstr>Types of Weapons Used :</vt:lpstr>
      <vt:lpstr>Regions Affected  :</vt:lpstr>
      <vt:lpstr>Kind of People Targeted :</vt:lpstr>
      <vt:lpstr>Affected Cities : </vt:lpstr>
      <vt:lpstr>Co-relation among Features</vt:lpstr>
      <vt:lpstr>Final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Global Terrorism Analysis</dc:title>
  <cp:lastModifiedBy>PK</cp:lastModifiedBy>
  <cp:revision>16</cp:revision>
  <dcterms:created xsi:type="dcterms:W3CDTF">2022-12-05T09:39:02Z</dcterms:created>
  <dcterms:modified xsi:type="dcterms:W3CDTF">2022-12-15T06:40:29Z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