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78" r:id="rId2"/>
    <p:sldId id="257" r:id="rId3"/>
    <p:sldId id="258" r:id="rId4"/>
    <p:sldId id="259" r:id="rId5"/>
    <p:sldId id="277" r:id="rId6"/>
    <p:sldId id="279" r:id="rId7"/>
    <p:sldId id="261" r:id="rId8"/>
    <p:sldId id="280" r:id="rId9"/>
    <p:sldId id="281" r:id="rId10"/>
    <p:sldId id="282" r:id="rId11"/>
    <p:sldId id="283" r:id="rId12"/>
    <p:sldId id="284" r:id="rId13"/>
    <p:sldId id="285" r:id="rId14"/>
    <p:sldId id="274" r:id="rId15"/>
    <p:sldId id="286" r:id="rId16"/>
    <p:sldId id="287" r:id="rId17"/>
    <p:sldId id="288" r:id="rId1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26" autoAdjust="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160FB-7A5C-451C-BA68-B57B3DF09689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FF9FC-117C-4ECF-AB20-9E6C5864B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488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34394" y="1126538"/>
            <a:ext cx="6075211" cy="1217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C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1212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C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4725" y="1126440"/>
            <a:ext cx="3823970" cy="299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1212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05425" y="1215340"/>
            <a:ext cx="3639820" cy="312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1212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C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013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02975" y="66525"/>
            <a:ext cx="348618" cy="3579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05350"/>
            <a:ext cx="7492365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C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7154" y="1169620"/>
            <a:ext cx="8149690" cy="177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1212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923BE-A135-405B-8C79-9DC76BF75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71550"/>
            <a:ext cx="7543800" cy="3462486"/>
          </a:xfrm>
        </p:spPr>
        <p:txBody>
          <a:bodyPr/>
          <a:lstStyle/>
          <a:p>
            <a:pPr algn="ctr"/>
            <a:r>
              <a:rPr lang="en-IN" sz="3200">
                <a:latin typeface="Montserrat" panose="00000500000000000000" pitchFamily="2" charset="0"/>
              </a:rPr>
              <a:t>Capstone Project-3</a:t>
            </a:r>
            <a:br>
              <a:rPr lang="en-IN">
                <a:latin typeface="Montserrat" panose="00000500000000000000" pitchFamily="2" charset="0"/>
              </a:rPr>
            </a:br>
            <a:r>
              <a:rPr lang="en-IN" sz="2800">
                <a:solidFill>
                  <a:schemeClr val="tx2"/>
                </a:solidFill>
                <a:latin typeface="Montserrat" panose="00000500000000000000" pitchFamily="2" charset="0"/>
              </a:rPr>
              <a:t>Mobile Price Range Prediction</a:t>
            </a:r>
            <a:br>
              <a:rPr lang="en-IN">
                <a:latin typeface="Montserrat" panose="00000500000000000000" pitchFamily="2" charset="0"/>
              </a:rPr>
            </a:br>
            <a:r>
              <a:rPr lang="en-IN">
                <a:solidFill>
                  <a:schemeClr val="tx1"/>
                </a:solidFill>
                <a:latin typeface="Montserrat" panose="00000500000000000000" pitchFamily="2" charset="0"/>
              </a:rPr>
              <a:t>(Classification)</a:t>
            </a:r>
            <a:br>
              <a:rPr lang="en-IN">
                <a:solidFill>
                  <a:schemeClr val="tx1"/>
                </a:solidFill>
                <a:latin typeface="Montserrat" panose="00000500000000000000" pitchFamily="2" charset="0"/>
              </a:rPr>
            </a:br>
            <a:br>
              <a:rPr lang="en-IN">
                <a:solidFill>
                  <a:schemeClr val="tx1"/>
                </a:solidFill>
                <a:latin typeface="Montserrat" panose="00000500000000000000" pitchFamily="2" charset="0"/>
              </a:rPr>
            </a:br>
            <a:br>
              <a:rPr lang="en-IN">
                <a:solidFill>
                  <a:schemeClr val="tx1"/>
                </a:solidFill>
                <a:latin typeface="Montserrat" panose="00000500000000000000" pitchFamily="2" charset="0"/>
              </a:rPr>
            </a:br>
            <a:br>
              <a:rPr lang="en-IN">
                <a:solidFill>
                  <a:schemeClr val="tx1"/>
                </a:solidFill>
                <a:latin typeface="Montserrat" panose="00000500000000000000" pitchFamily="2" charset="0"/>
              </a:rPr>
            </a:br>
            <a:br>
              <a:rPr lang="en-IN">
                <a:solidFill>
                  <a:schemeClr val="tx1"/>
                </a:solidFill>
                <a:latin typeface="Montserrat" panose="00000500000000000000" pitchFamily="2" charset="0"/>
              </a:rPr>
            </a:br>
            <a:r>
              <a:rPr lang="en-IN" sz="2000">
                <a:solidFill>
                  <a:srgbClr val="00B050"/>
                </a:solidFill>
                <a:latin typeface="Montserrat" panose="00000500000000000000" pitchFamily="2" charset="0"/>
              </a:rPr>
              <a:t>By- Prasad Khedkar</a:t>
            </a:r>
            <a:br>
              <a:rPr lang="en-IN" sz="2000">
                <a:solidFill>
                  <a:srgbClr val="00B050"/>
                </a:solidFill>
                <a:latin typeface="Montserrat" panose="00000500000000000000" pitchFamily="2" charset="0"/>
              </a:rPr>
            </a:br>
            <a:r>
              <a:rPr lang="en-IN" sz="2000" i="1">
                <a:solidFill>
                  <a:srgbClr val="00B050"/>
                </a:solidFill>
                <a:latin typeface="Montserrat" panose="00000500000000000000" pitchFamily="2" charset="0"/>
              </a:rPr>
              <a:t>(Individual Project)</a:t>
            </a:r>
            <a:endParaRPr lang="en-IN" i="1">
              <a:solidFill>
                <a:srgbClr val="00B050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428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CC1BFD-4EBB-4191-AB28-5D24CE51A053}"/>
              </a:ext>
            </a:extLst>
          </p:cNvPr>
          <p:cNvSpPr txBox="1"/>
          <p:nvPr/>
        </p:nvSpPr>
        <p:spPr>
          <a:xfrm>
            <a:off x="228600" y="36195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Montserrat" panose="00000500000000000000" pitchFamily="2" charset="0"/>
              </a:rPr>
              <a:t>Followings are the box plots of features which affects price_range significantly-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EDB47-05C0-442B-A1D6-51B190EB4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" y="1276350"/>
            <a:ext cx="5029200" cy="3585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979E0F-6A64-4FAB-ABBF-A3F730253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06" y="1352550"/>
            <a:ext cx="4248552" cy="316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33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07E2D8-FE77-40CC-B1DE-05F9DCD3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Montserrat" panose="00000500000000000000" pitchFamily="2" charset="0"/>
              </a:rPr>
              <a:t>Feature Engineering: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4D9F21-8966-49F8-8C88-43D77A709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9665" y="1200150"/>
            <a:ext cx="4796875" cy="3077766"/>
          </a:xfrm>
        </p:spPr>
        <p:txBody>
          <a:bodyPr/>
          <a:lstStyle/>
          <a:p>
            <a:r>
              <a:rPr lang="en-IN">
                <a:latin typeface="Montserrat" panose="00000500000000000000" pitchFamily="2" charset="0"/>
              </a:rPr>
              <a:t>Added new columns –</a:t>
            </a:r>
          </a:p>
          <a:p>
            <a:r>
              <a:rPr lang="en-IN">
                <a:latin typeface="Montserrat" panose="00000500000000000000" pitchFamily="2" charset="0"/>
              </a:rPr>
              <a:t>             - pixel_area(Actual display)</a:t>
            </a:r>
          </a:p>
          <a:p>
            <a:r>
              <a:rPr lang="en-IN">
                <a:latin typeface="Montserrat" panose="00000500000000000000" pitchFamily="2" charset="0"/>
              </a:rPr>
              <a:t>             - screen(Total display)</a:t>
            </a:r>
          </a:p>
          <a:p>
            <a:endParaRPr lang="en-IN">
              <a:latin typeface="Montserrat" panose="00000500000000000000" pitchFamily="2" charset="0"/>
            </a:endParaRPr>
          </a:p>
          <a:p>
            <a:r>
              <a:rPr lang="en-IN">
                <a:latin typeface="Montserrat" panose="00000500000000000000" pitchFamily="2" charset="0"/>
              </a:rPr>
              <a:t>And dropping unwanted features like-</a:t>
            </a:r>
          </a:p>
          <a:p>
            <a:r>
              <a:rPr lang="en-IN">
                <a:latin typeface="Montserrat" panose="00000500000000000000" pitchFamily="2" charset="0"/>
              </a:rPr>
              <a:t>             -'px_height’, </a:t>
            </a:r>
          </a:p>
          <a:p>
            <a:r>
              <a:rPr lang="en-IN">
                <a:latin typeface="Montserrat" panose="00000500000000000000" pitchFamily="2" charset="0"/>
              </a:rPr>
              <a:t>             -'px_width’,</a:t>
            </a:r>
          </a:p>
          <a:p>
            <a:r>
              <a:rPr lang="en-IN">
                <a:latin typeface="Montserrat" panose="00000500000000000000" pitchFamily="2" charset="0"/>
              </a:rPr>
              <a:t>             -'sc_h’,</a:t>
            </a:r>
          </a:p>
          <a:p>
            <a:r>
              <a:rPr lang="en-IN">
                <a:latin typeface="Montserrat" panose="00000500000000000000" pitchFamily="2" charset="0"/>
              </a:rPr>
              <a:t>             -'sc_w'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11F614-8719-4896-B1B2-EFCA4A98A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95051"/>
            <a:ext cx="3124200" cy="23953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B00741-42E3-415F-8B64-577B77127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015" y="2571750"/>
            <a:ext cx="2956569" cy="230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1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E511-98BE-4758-963C-C7772C336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05350"/>
            <a:ext cx="7492365" cy="384721"/>
          </a:xfrm>
        </p:spPr>
        <p:txBody>
          <a:bodyPr/>
          <a:lstStyle/>
          <a:p>
            <a:r>
              <a:rPr lang="en-IN">
                <a:latin typeface="Montserrat" panose="00000500000000000000" pitchFamily="2" charset="0"/>
              </a:rPr>
              <a:t>Data Preparation: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B4BD7-E08A-4B6E-9B0D-CA4834263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725" y="1018403"/>
            <a:ext cx="3806275" cy="3077766"/>
          </a:xfrm>
        </p:spPr>
        <p:txBody>
          <a:bodyPr/>
          <a:lstStyle/>
          <a:p>
            <a:r>
              <a:rPr lang="en-IN">
                <a:latin typeface="Montserrat" panose="00000500000000000000" pitchFamily="2" charset="0"/>
              </a:rPr>
              <a:t>After selecting price_range as target variable we divided feature set into numerical and categorical features like-</a:t>
            </a:r>
          </a:p>
          <a:p>
            <a:endParaRPr lang="en-IN">
              <a:latin typeface="Montserrat" panose="00000500000000000000" pitchFamily="2" charset="0"/>
            </a:endParaRPr>
          </a:p>
          <a:p>
            <a:endParaRPr lang="en-IN">
              <a:latin typeface="Montserrat" panose="00000500000000000000" pitchFamily="2" charset="0"/>
            </a:endParaRPr>
          </a:p>
          <a:p>
            <a:endParaRPr lang="en-IN">
              <a:latin typeface="Montserrat" panose="00000500000000000000" pitchFamily="2" charset="0"/>
            </a:endParaRPr>
          </a:p>
          <a:p>
            <a:endParaRPr lang="en-IN">
              <a:latin typeface="Montserrat" panose="00000500000000000000" pitchFamily="2" charset="0"/>
            </a:endParaRPr>
          </a:p>
          <a:p>
            <a:endParaRPr lang="en-IN">
              <a:latin typeface="Montserrat" panose="00000500000000000000" pitchFamily="2" charset="0"/>
            </a:endParaRPr>
          </a:p>
          <a:p>
            <a:endParaRPr lang="en-IN">
              <a:latin typeface="Montserrat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0BBBC0-19D0-4362-B6F7-FF8852ED0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69226"/>
            <a:ext cx="5541695" cy="281712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17D804E-537E-4960-B084-59588A2B4490}"/>
              </a:ext>
            </a:extLst>
          </p:cNvPr>
          <p:cNvSpPr/>
          <p:nvPr/>
        </p:nvSpPr>
        <p:spPr>
          <a:xfrm>
            <a:off x="3254607" y="4400550"/>
            <a:ext cx="1752600" cy="304800"/>
          </a:xfrm>
          <a:prstGeom prst="rightArrow">
            <a:avLst/>
          </a:prstGeom>
          <a:solidFill>
            <a:srgbClr val="FFFF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C1C6CF-8465-4D44-BB2B-1B2B452C0915}"/>
              </a:ext>
            </a:extLst>
          </p:cNvPr>
          <p:cNvSpPr txBox="1"/>
          <p:nvPr/>
        </p:nvSpPr>
        <p:spPr>
          <a:xfrm>
            <a:off x="5105400" y="4229784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>
                <a:latin typeface="Montserrat" panose="00000500000000000000" pitchFamily="2" charset="0"/>
              </a:rPr>
              <a:t>Categorical features which need encoding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396CF34-2056-4326-ABE7-5C02EA310C10}"/>
              </a:ext>
            </a:extLst>
          </p:cNvPr>
          <p:cNvSpPr/>
          <p:nvPr/>
        </p:nvSpPr>
        <p:spPr>
          <a:xfrm>
            <a:off x="5873076" y="3164264"/>
            <a:ext cx="914400" cy="304800"/>
          </a:xfrm>
          <a:prstGeom prst="rightArrow">
            <a:avLst/>
          </a:prstGeom>
          <a:solidFill>
            <a:srgbClr val="FFFF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50827E-8464-4269-A502-AF2AEBC9E0F8}"/>
              </a:ext>
            </a:extLst>
          </p:cNvPr>
          <p:cNvSpPr txBox="1"/>
          <p:nvPr/>
        </p:nvSpPr>
        <p:spPr>
          <a:xfrm>
            <a:off x="6771527" y="313199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>
                <a:latin typeface="Montserrat" panose="00000500000000000000" pitchFamily="2" charset="0"/>
              </a:rPr>
              <a:t>Numerical features</a:t>
            </a:r>
          </a:p>
        </p:txBody>
      </p:sp>
    </p:spTree>
    <p:extLst>
      <p:ext uri="{BB962C8B-B14F-4D97-AF65-F5344CB8AC3E}">
        <p14:creationId xmlns:p14="http://schemas.microsoft.com/office/powerpoint/2010/main" val="899842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BF5F1F-75F4-4645-B21C-4C79D256EE8A}"/>
              </a:ext>
            </a:extLst>
          </p:cNvPr>
          <p:cNvSpPr txBox="1"/>
          <p:nvPr/>
        </p:nvSpPr>
        <p:spPr>
          <a:xfrm>
            <a:off x="266700" y="742950"/>
            <a:ext cx="861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Montserrat" panose="00000500000000000000" pitchFamily="2" charset="0"/>
              </a:rPr>
              <a:t>After encoding the categorical features by OneHotEncoder using panda’s get_dummies method, we successfully converted categories into numerical values.</a:t>
            </a:r>
          </a:p>
          <a:p>
            <a:endParaRPr lang="en-IN">
              <a:latin typeface="Montserrat" panose="00000500000000000000" pitchFamily="2" charset="0"/>
            </a:endParaRPr>
          </a:p>
          <a:p>
            <a:r>
              <a:rPr lang="en-IN">
                <a:latin typeface="Montserrat" panose="00000500000000000000" pitchFamily="2" charset="0"/>
              </a:rPr>
              <a:t>And our data is now ready for training on different models -</a:t>
            </a:r>
          </a:p>
        </p:txBody>
      </p:sp>
    </p:spTree>
    <p:extLst>
      <p:ext uri="{BB962C8B-B14F-4D97-AF65-F5344CB8AC3E}">
        <p14:creationId xmlns:p14="http://schemas.microsoft.com/office/powerpoint/2010/main" val="199428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2050-83A4-4FA0-831C-D131F0AC4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55600"/>
            <a:ext cx="5999890" cy="755700"/>
          </a:xfrm>
        </p:spPr>
        <p:txBody>
          <a:bodyPr anchor="ctr"/>
          <a:lstStyle/>
          <a:p>
            <a:r>
              <a:rPr lang="en-IN" b="1">
                <a:latin typeface="Montserrat" panose="00000500000000000000" pitchFamily="2" charset="0"/>
              </a:rPr>
              <a:t>Data Splitting and Feature Scaling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F24D4-7393-49E1-8BA3-CE32AA988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7062973" cy="3179400"/>
          </a:xfrm>
        </p:spPr>
        <p:txBody>
          <a:bodyPr/>
          <a:lstStyle/>
          <a:p>
            <a:pPr marL="152400" indent="0">
              <a:buNone/>
            </a:pPr>
            <a:r>
              <a:rPr lang="en-IN" sz="1800">
                <a:solidFill>
                  <a:schemeClr val="tx1"/>
                </a:solidFill>
                <a:latin typeface="Montserrat" panose="00000500000000000000" pitchFamily="2" charset="0"/>
              </a:rPr>
              <a:t>Data is splited into  -  </a:t>
            </a:r>
            <a:r>
              <a:rPr lang="en-IN" sz="1800" b="1">
                <a:solidFill>
                  <a:schemeClr val="tx1"/>
                </a:solidFill>
                <a:latin typeface="Montserrat" panose="00000500000000000000" pitchFamily="2" charset="0"/>
              </a:rPr>
              <a:t>70% - Training set</a:t>
            </a:r>
          </a:p>
          <a:p>
            <a:pPr marL="152400" indent="0">
              <a:buNone/>
            </a:pPr>
            <a:endParaRPr lang="en-IN" sz="180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152400" indent="0">
              <a:buNone/>
            </a:pPr>
            <a:r>
              <a:rPr lang="en-IN" sz="1800">
                <a:solidFill>
                  <a:schemeClr val="tx1"/>
                </a:solidFill>
                <a:latin typeface="Montserrat" panose="00000500000000000000" pitchFamily="2" charset="0"/>
              </a:rPr>
              <a:t>                                 &amp;  -  </a:t>
            </a:r>
            <a:r>
              <a:rPr lang="en-IN" sz="1800" b="1">
                <a:solidFill>
                  <a:schemeClr val="tx1"/>
                </a:solidFill>
                <a:latin typeface="Montserrat" panose="00000500000000000000" pitchFamily="2" charset="0"/>
              </a:rPr>
              <a:t>30% - Test set</a:t>
            </a:r>
          </a:p>
          <a:p>
            <a:pPr marL="152400" indent="0">
              <a:buNone/>
            </a:pPr>
            <a:endParaRPr lang="en-IN" sz="180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52400" indent="0">
              <a:buNone/>
            </a:pPr>
            <a:endParaRPr lang="en-IN" sz="180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52400" indent="0">
              <a:buNone/>
            </a:pPr>
            <a:r>
              <a:rPr lang="en-IN" sz="2400" b="1" u="sng">
                <a:solidFill>
                  <a:srgbClr val="00B050"/>
                </a:solidFill>
                <a:latin typeface="Montserrat" panose="00000500000000000000" pitchFamily="2" charset="0"/>
              </a:rPr>
              <a:t>StandardScaler</a:t>
            </a:r>
            <a:r>
              <a:rPr lang="en-IN" sz="200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IN" sz="2000">
                <a:solidFill>
                  <a:schemeClr val="tx1"/>
                </a:solidFill>
                <a:latin typeface="Montserrat" panose="00000500000000000000" pitchFamily="2" charset="0"/>
              </a:rPr>
              <a:t>is used for scaling the data.</a:t>
            </a:r>
          </a:p>
        </p:txBody>
      </p:sp>
    </p:spTree>
    <p:extLst>
      <p:ext uri="{BB962C8B-B14F-4D97-AF65-F5344CB8AC3E}">
        <p14:creationId xmlns:p14="http://schemas.microsoft.com/office/powerpoint/2010/main" val="2618470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2C8D-A909-472C-8EC1-A23801D1F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05350"/>
            <a:ext cx="7492365" cy="384721"/>
          </a:xfrm>
        </p:spPr>
        <p:txBody>
          <a:bodyPr/>
          <a:lstStyle/>
          <a:p>
            <a:r>
              <a:rPr lang="en-IN">
                <a:latin typeface="Montserrat" panose="00000500000000000000" pitchFamily="2" charset="0"/>
              </a:rPr>
              <a:t>Different Model Implementations: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12FBA-46C3-475D-8BB7-47A7D1F7A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725" y="1126440"/>
            <a:ext cx="3823970" cy="3046988"/>
          </a:xfrm>
        </p:spPr>
        <p:txBody>
          <a:bodyPr/>
          <a:lstStyle/>
          <a:p>
            <a:r>
              <a:rPr lang="en-IN" sz="1800">
                <a:latin typeface="Montserrat" panose="00000500000000000000" pitchFamily="2" charset="0"/>
              </a:rPr>
              <a:t>Different algorithms used for final model implementation:</a:t>
            </a:r>
          </a:p>
          <a:p>
            <a:endParaRPr lang="en-IN" sz="1800">
              <a:latin typeface="Montserrat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>
                <a:latin typeface="Montserrat" panose="00000500000000000000" pitchFamily="2" charset="0"/>
              </a:rPr>
              <a:t>Logistic Regressor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>
                <a:latin typeface="Montserrat" panose="00000500000000000000" pitchFamily="2" charset="0"/>
              </a:rPr>
              <a:t>Random Forest Classifier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>
                <a:latin typeface="Montserrat" panose="00000500000000000000" pitchFamily="2" charset="0"/>
              </a:rPr>
              <a:t>K-NN Classifier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800">
              <a:latin typeface="Montserrat" panose="00000500000000000000" pitchFamily="2" charset="0"/>
            </a:endParaRPr>
          </a:p>
          <a:p>
            <a:r>
              <a:rPr lang="en-IN" sz="1800">
                <a:latin typeface="Montserrat" panose="00000500000000000000" pitchFamily="2" charset="0"/>
              </a:rPr>
              <a:t>Among three, Logistic Regressor performed exceedingly well and will be used for final implementation.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9D19C1-5994-4F4C-98A3-AEFCE19BD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504950"/>
            <a:ext cx="3657600" cy="303997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EF1AC5B-6E93-47E9-8DF1-99EAB4BE4360}"/>
              </a:ext>
            </a:extLst>
          </p:cNvPr>
          <p:cNvSpPr/>
          <p:nvPr/>
        </p:nvSpPr>
        <p:spPr>
          <a:xfrm>
            <a:off x="4343400" y="3638550"/>
            <a:ext cx="591907" cy="152400"/>
          </a:xfrm>
          <a:prstGeom prst="rightArrow">
            <a:avLst/>
          </a:prstGeom>
          <a:solidFill>
            <a:srgbClr val="FFFF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213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C8D02-EA41-4D00-AB56-9B21C23A1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706689"/>
            <a:ext cx="7492365" cy="384721"/>
          </a:xfrm>
        </p:spPr>
        <p:txBody>
          <a:bodyPr anchor="ctr"/>
          <a:lstStyle/>
          <a:p>
            <a:r>
              <a:rPr lang="en-IN">
                <a:latin typeface="Montserrat" panose="00000500000000000000" pitchFamily="2" charset="0"/>
              </a:rPr>
              <a:t>Hyper-Parameter Tuning: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B3957-C048-44BF-BB55-865ACC59E4B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44106" y="1352992"/>
            <a:ext cx="5113694" cy="1938992"/>
          </a:xfrm>
        </p:spPr>
        <p:txBody>
          <a:bodyPr/>
          <a:lstStyle/>
          <a:p>
            <a:pPr marL="152400" indent="0">
              <a:buNone/>
            </a:pPr>
            <a:r>
              <a:rPr lang="en-IN" sz="1800">
                <a:latin typeface="Montserrat" panose="00000500000000000000" pitchFamily="2" charset="0"/>
              </a:rPr>
              <a:t>After selecting Logistic Regressor for final model implementation, we did hyper-parameter tuning to further increase the performance of the model,</a:t>
            </a:r>
          </a:p>
          <a:p>
            <a:pPr marL="152400" indent="0">
              <a:buNone/>
            </a:pPr>
            <a:r>
              <a:rPr lang="en-IN" sz="1800">
                <a:latin typeface="Montserrat" panose="00000500000000000000" pitchFamily="2" charset="0"/>
              </a:rPr>
              <a:t>For that </a:t>
            </a:r>
            <a:r>
              <a:rPr lang="en-IN" sz="1800" u="sng">
                <a:latin typeface="Montserrat" panose="00000500000000000000" pitchFamily="2" charset="0"/>
              </a:rPr>
              <a:t>GridSearchCV</a:t>
            </a:r>
            <a:r>
              <a:rPr lang="en-IN" sz="1800">
                <a:latin typeface="Montserrat" panose="00000500000000000000" pitchFamily="2" charset="0"/>
              </a:rPr>
              <a:t> method is used-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299E1D-7B43-4E34-B298-0B4ECA80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091410"/>
            <a:ext cx="3437294" cy="34264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7D7981-0CC6-4836-979D-27F152E39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24" y="3461235"/>
            <a:ext cx="3774667" cy="136187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3FB399D-2FA9-403A-BF85-082E435ED718}"/>
              </a:ext>
            </a:extLst>
          </p:cNvPr>
          <p:cNvSpPr/>
          <p:nvPr/>
        </p:nvSpPr>
        <p:spPr>
          <a:xfrm>
            <a:off x="4876800" y="1657350"/>
            <a:ext cx="533400" cy="228600"/>
          </a:xfrm>
          <a:prstGeom prst="rightArrow">
            <a:avLst/>
          </a:prstGeom>
          <a:solidFill>
            <a:srgbClr val="FFFF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165F074-3472-4830-971F-7BACE49FF9B3}"/>
              </a:ext>
            </a:extLst>
          </p:cNvPr>
          <p:cNvSpPr/>
          <p:nvPr/>
        </p:nvSpPr>
        <p:spPr>
          <a:xfrm>
            <a:off x="1828800" y="2767010"/>
            <a:ext cx="228600" cy="609600"/>
          </a:xfrm>
          <a:prstGeom prst="downArrow">
            <a:avLst/>
          </a:prstGeom>
          <a:solidFill>
            <a:srgbClr val="FFFF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883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8B34-B593-4478-ADF8-32EF51DBE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05350"/>
            <a:ext cx="7492365" cy="384721"/>
          </a:xfrm>
        </p:spPr>
        <p:txBody>
          <a:bodyPr/>
          <a:lstStyle/>
          <a:p>
            <a:r>
              <a:rPr lang="en-IN">
                <a:latin typeface="Montserrat" panose="00000500000000000000" pitchFamily="2" charset="0"/>
              </a:rPr>
              <a:t>Final Conclusion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5478D6-340F-4A1E-85E1-76B9C33D69CA}"/>
              </a:ext>
            </a:extLst>
          </p:cNvPr>
          <p:cNvSpPr txBox="1"/>
          <p:nvPr/>
        </p:nvSpPr>
        <p:spPr>
          <a:xfrm>
            <a:off x="533400" y="1352550"/>
            <a:ext cx="80772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>
                <a:latin typeface="Montserrat" panose="00000500000000000000" pitchFamily="2" charset="0"/>
              </a:rPr>
              <a:t>No null values or duplicates present in our dataset.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>
                <a:latin typeface="Montserrat" panose="00000500000000000000" pitchFamily="2" charset="0"/>
              </a:rPr>
              <a:t>‘price_range’ was highly correlated to ‘ram’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>
                <a:latin typeface="Montserrat" panose="00000500000000000000" pitchFamily="2" charset="0"/>
              </a:rPr>
              <a:t>After going through different algorithms, Logistic Regressor is selected for final model implementation.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>
                <a:latin typeface="Montserrat" panose="00000500000000000000" pitchFamily="2" charset="0"/>
              </a:rPr>
              <a:t>The algorithm performed good even without tuning it’s parameters.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>
                <a:latin typeface="Montserrat" panose="00000500000000000000" pitchFamily="2" charset="0"/>
              </a:rPr>
              <a:t>Upon tuning, the performance increased from 94% on train score to 95%</a:t>
            </a:r>
          </a:p>
          <a:p>
            <a:r>
              <a:rPr lang="en-IN" sz="1600">
                <a:latin typeface="Montserrat" panose="00000500000000000000" pitchFamily="2" charset="0"/>
              </a:rPr>
              <a:t>     &amp; from 90% on test score to 91% .</a:t>
            </a:r>
          </a:p>
          <a:p>
            <a:endParaRPr lang="en-IN" sz="1600">
              <a:latin typeface="Montserrat" panose="00000500000000000000" pitchFamily="2" charset="0"/>
            </a:endParaRPr>
          </a:p>
          <a:p>
            <a:endParaRPr lang="en-IN" sz="160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50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350"/>
            <a:ext cx="44158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ontserrat" panose="00000500000000000000" pitchFamily="2" charset="0"/>
              </a:rPr>
              <a:t>Points of Discussion</a:t>
            </a:r>
            <a:r>
              <a:rPr lang="en-IN" sz="2400" dirty="0">
                <a:latin typeface="Montserrat" panose="00000500000000000000" pitchFamily="2" charset="0"/>
              </a:rPr>
              <a:t> </a:t>
            </a:r>
            <a:r>
              <a:rPr lang="en-IN" sz="2400" dirty="0">
                <a:latin typeface="Montserrat" panose="020B0604020202020204" pitchFamily="2" charset="0"/>
              </a:rPr>
              <a:t>:</a:t>
            </a:r>
            <a:endParaRPr sz="2400" dirty="0">
              <a:latin typeface="Montserrat" panose="020B0604020202020204" pitchFamily="2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384724" y="1055271"/>
            <a:ext cx="4949276" cy="4078039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79400" indent="-267335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280035" algn="l"/>
              </a:tabLst>
            </a:pPr>
            <a:r>
              <a:rPr sz="1800" dirty="0">
                <a:latin typeface="Montserrat" panose="020B0604020202020204" pitchFamily="2" charset="0"/>
              </a:rPr>
              <a:t>The Problem Statement</a:t>
            </a:r>
          </a:p>
          <a:p>
            <a:pPr marL="284480" indent="-27241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285115" algn="l"/>
              </a:tabLst>
            </a:pPr>
            <a:r>
              <a:rPr sz="1800" dirty="0">
                <a:latin typeface="Montserrat" panose="020B0604020202020204" pitchFamily="2" charset="0"/>
              </a:rPr>
              <a:t>Summary of </a:t>
            </a:r>
            <a:r>
              <a:rPr sz="1800">
                <a:latin typeface="Montserrat" panose="020B0604020202020204" pitchFamily="2" charset="0"/>
              </a:rPr>
              <a:t>the </a:t>
            </a:r>
            <a:r>
              <a:rPr lang="en-IN" sz="1800">
                <a:latin typeface="Montserrat" panose="020B0604020202020204" pitchFamily="2" charset="0"/>
              </a:rPr>
              <a:t>Data</a:t>
            </a:r>
            <a:r>
              <a:rPr sz="1800">
                <a:latin typeface="Montserrat" panose="020B0604020202020204" pitchFamily="2" charset="0"/>
              </a:rPr>
              <a:t> Set</a:t>
            </a:r>
            <a:endParaRPr lang="en-IN" sz="1800">
              <a:latin typeface="Montserrat" panose="020B0604020202020204" pitchFamily="2" charset="0"/>
            </a:endParaRPr>
          </a:p>
          <a:p>
            <a:pPr marL="284480" indent="-27241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285115" algn="l"/>
              </a:tabLst>
            </a:pPr>
            <a:r>
              <a:rPr lang="en-IN" sz="1800">
                <a:latin typeface="Montserrat" panose="020B0604020202020204" pitchFamily="2" charset="0"/>
              </a:rPr>
              <a:t>Data Info and Data Cleaning</a:t>
            </a:r>
            <a:endParaRPr sz="1800" dirty="0">
              <a:latin typeface="Montserrat" panose="020B0604020202020204" pitchFamily="2" charset="0"/>
            </a:endParaRPr>
          </a:p>
          <a:p>
            <a:pPr marL="279400" indent="-26733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280035" algn="l"/>
              </a:tabLst>
            </a:pPr>
            <a:r>
              <a:rPr lang="en-IN" sz="1800">
                <a:latin typeface="Montserrat" panose="020B0604020202020204" pitchFamily="2" charset="0"/>
              </a:rPr>
              <a:t>EDA </a:t>
            </a:r>
            <a:endParaRPr sz="1800" dirty="0">
              <a:latin typeface="Montserrat" panose="020B0604020202020204" pitchFamily="2" charset="0"/>
            </a:endParaRPr>
          </a:p>
          <a:p>
            <a:pPr marL="12700" marR="59182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280035" algn="l"/>
              </a:tabLst>
            </a:pPr>
            <a:r>
              <a:rPr lang="en-IN" sz="1800">
                <a:latin typeface="Montserrat" panose="020B0604020202020204" pitchFamily="2" charset="0"/>
              </a:rPr>
              <a:t> Data Preparation</a:t>
            </a:r>
          </a:p>
          <a:p>
            <a:pPr marL="12700" marR="59182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280035" algn="l"/>
              </a:tabLst>
            </a:pPr>
            <a:r>
              <a:rPr lang="en-IN" sz="1800">
                <a:latin typeface="Montserrat" panose="020B0604020202020204" pitchFamily="2" charset="0"/>
              </a:rPr>
              <a:t> Data Splitting &amp; Feature Scaling</a:t>
            </a:r>
          </a:p>
          <a:p>
            <a:pPr marL="12700" marR="591820">
              <a:spcBef>
                <a:spcPts val="700"/>
              </a:spcBef>
              <a:buFontTx/>
              <a:buAutoNum type="arabicPeriod"/>
              <a:tabLst>
                <a:tab pos="280035" algn="l"/>
              </a:tabLst>
            </a:pPr>
            <a:r>
              <a:rPr lang="en-IN" sz="1800">
                <a:latin typeface="Montserrat" panose="020B0604020202020204" pitchFamily="2" charset="0"/>
              </a:rPr>
              <a:t> Different Model Implementations</a:t>
            </a:r>
          </a:p>
          <a:p>
            <a:pPr marL="12700" marR="59182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280035" algn="l"/>
              </a:tabLst>
            </a:pPr>
            <a:r>
              <a:rPr lang="en-IN" sz="1800">
                <a:latin typeface="Montserrat" panose="020B0604020202020204" pitchFamily="2" charset="0"/>
              </a:rPr>
              <a:t> Final Model Selection</a:t>
            </a:r>
          </a:p>
          <a:p>
            <a:pPr marL="12700" marR="59182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280035" algn="l"/>
              </a:tabLst>
            </a:pPr>
            <a:r>
              <a:rPr lang="en-IN" sz="1800">
                <a:latin typeface="Montserrat" panose="020B0604020202020204" pitchFamily="2" charset="0"/>
              </a:rPr>
              <a:t> Hyper-parameter tuning</a:t>
            </a:r>
          </a:p>
          <a:p>
            <a:pPr marL="12700" marR="59182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280035" algn="l"/>
              </a:tabLst>
            </a:pPr>
            <a:r>
              <a:rPr lang="en-IN" sz="1800">
                <a:latin typeface="Montserrat" panose="020B0604020202020204" pitchFamily="2" charset="0"/>
              </a:rPr>
              <a:t> Final conclusion</a:t>
            </a:r>
            <a:endParaRPr lang="en-IN" sz="1800" dirty="0">
              <a:latin typeface="Montserrat" panose="020B0604020202020204" pitchFamily="2" charset="0"/>
            </a:endParaRPr>
          </a:p>
          <a:p>
            <a:pPr marL="12700" marR="59182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280035" algn="l"/>
              </a:tabLst>
            </a:pPr>
            <a:endParaRPr dirty="0">
              <a:latin typeface="Montserrat" panose="020B0604020202020204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350"/>
            <a:ext cx="399287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ontserrat" panose="020B0604020202020204" pitchFamily="2" charset="0"/>
              </a:rPr>
              <a:t>The Problem 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5340"/>
            <a:ext cx="8258175" cy="31418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000">
                <a:solidFill>
                  <a:srgbClr val="212121"/>
                </a:solidFill>
                <a:latin typeface="Montserrat" panose="020B0604020202020204" pitchFamily="2" charset="0"/>
                <a:cs typeface="Gill Sans MT"/>
              </a:rPr>
              <a:t>In the competitive phone market, companies want to understand sales data of mobile phones and factors which drive the prices.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000">
              <a:solidFill>
                <a:srgbClr val="212121"/>
              </a:solidFill>
              <a:latin typeface="Montserrat" panose="020B0604020202020204" pitchFamily="2" charset="0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000">
                <a:solidFill>
                  <a:srgbClr val="00B050"/>
                </a:solidFill>
                <a:latin typeface="Montserrat" panose="020B0604020202020204" pitchFamily="2" charset="0"/>
                <a:cs typeface="Gill Sans MT"/>
              </a:rPr>
              <a:t>The objective is to find out how features of mobile phone(e.g., RAM, Storage etc) are related to its price.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000">
              <a:solidFill>
                <a:srgbClr val="212121"/>
              </a:solidFill>
              <a:latin typeface="Montserrat" panose="020B0604020202020204" pitchFamily="2" charset="0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000" u="sng">
                <a:solidFill>
                  <a:srgbClr val="212121"/>
                </a:solidFill>
                <a:latin typeface="Montserrat" panose="020B0604020202020204" pitchFamily="2" charset="0"/>
                <a:cs typeface="Gill Sans MT"/>
              </a:rPr>
              <a:t>In this classification problem</a:t>
            </a:r>
            <a:r>
              <a:rPr lang="en-IN" sz="2000">
                <a:solidFill>
                  <a:srgbClr val="212121"/>
                </a:solidFill>
                <a:latin typeface="Montserrat" panose="020B0604020202020204" pitchFamily="2" charset="0"/>
                <a:cs typeface="Gill Sans MT"/>
              </a:rPr>
              <a:t>, we are not to predict the actual price of mobile but to classify it price range into 4 categories, namely- </a:t>
            </a:r>
            <a:r>
              <a:rPr lang="en-IN" sz="2000" u="sng">
                <a:solidFill>
                  <a:srgbClr val="212121"/>
                </a:solidFill>
                <a:latin typeface="Montserrat" panose="020B0604020202020204" pitchFamily="2" charset="0"/>
                <a:cs typeface="Gill Sans MT"/>
              </a:rPr>
              <a:t>0(Low cost), 1(Moderate cost), 2(High cost), 3(Expensive)</a:t>
            </a:r>
            <a:endParaRPr lang="en-IN" sz="2000" u="sng">
              <a:latin typeface="Montserrat" panose="020B0604020202020204" pitchFamily="2" charset="0"/>
              <a:cs typeface="Gill Sans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350"/>
            <a:ext cx="52863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ontserrat" panose="020B0604020202020204" pitchFamily="2" charset="0"/>
              </a:rPr>
              <a:t>Summary of </a:t>
            </a:r>
            <a:r>
              <a:rPr sz="2400">
                <a:latin typeface="Montserrat" panose="020B0604020202020204" pitchFamily="2" charset="0"/>
              </a:rPr>
              <a:t>the </a:t>
            </a:r>
            <a:r>
              <a:rPr lang="en-IN" sz="2400">
                <a:latin typeface="Montserrat" panose="020B0604020202020204" pitchFamily="2" charset="0"/>
              </a:rPr>
              <a:t>Data</a:t>
            </a:r>
            <a:r>
              <a:rPr sz="2400">
                <a:latin typeface="Montserrat" panose="020B0604020202020204" pitchFamily="2" charset="0"/>
              </a:rPr>
              <a:t> </a:t>
            </a:r>
            <a:r>
              <a:rPr sz="2400" dirty="0">
                <a:latin typeface="Montserrat" panose="020B0604020202020204" pitchFamily="2" charset="0"/>
              </a:rPr>
              <a:t>Set</a:t>
            </a:r>
            <a:r>
              <a:rPr lang="en-IN" sz="2400" dirty="0">
                <a:latin typeface="Montserrat" panose="020B0604020202020204" pitchFamily="2" charset="0"/>
              </a:rPr>
              <a:t> :</a:t>
            </a:r>
            <a:endParaRPr sz="2400" dirty="0">
              <a:latin typeface="Montserrat" panose="020B0604020202020204" pitchFamily="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971550"/>
            <a:ext cx="8071484" cy="640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>
                <a:solidFill>
                  <a:srgbClr val="212121"/>
                </a:solidFill>
                <a:latin typeface="Montserrat" panose="020B0604020202020204" pitchFamily="2" charset="0"/>
                <a:cs typeface="Gill Sans MT"/>
              </a:rPr>
              <a:t>Here</a:t>
            </a:r>
            <a:r>
              <a:rPr>
                <a:solidFill>
                  <a:srgbClr val="212121"/>
                </a:solidFill>
                <a:latin typeface="Montserrat" panose="020B0604020202020204" pitchFamily="2" charset="0"/>
                <a:cs typeface="Gill Sans MT"/>
              </a:rPr>
              <a:t>, </a:t>
            </a:r>
            <a:r>
              <a:rPr lang="en-IN">
                <a:solidFill>
                  <a:srgbClr val="212121"/>
                </a:solidFill>
                <a:latin typeface="Montserrat" panose="020B0604020202020204" pitchFamily="2" charset="0"/>
                <a:cs typeface="Gill Sans MT"/>
              </a:rPr>
              <a:t>we are provided with the data of different mobile features :</a:t>
            </a: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endParaRPr dirty="0">
              <a:latin typeface="Montserrat" panose="020B0604020202020204" pitchFamily="2" charset="0"/>
              <a:cs typeface="Gill Sans M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896334-F622-4E3C-80B4-3C8CB7185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25" y="1276350"/>
            <a:ext cx="35776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C83999-9F5A-40E6-AC30-83AE758BC95A}"/>
              </a:ext>
            </a:extLst>
          </p:cNvPr>
          <p:cNvSpPr txBox="1"/>
          <p:nvPr/>
        </p:nvSpPr>
        <p:spPr>
          <a:xfrm>
            <a:off x="4572000" y="1547600"/>
            <a:ext cx="365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>
                <a:latin typeface="Montserrat" panose="00000500000000000000" pitchFamily="2" charset="0"/>
              </a:rPr>
              <a:t>We will see how these features are related to mobile </a:t>
            </a:r>
            <a:r>
              <a:rPr lang="en-IN" sz="1600" b="1">
                <a:latin typeface="Montserrat" panose="00000500000000000000" pitchFamily="2" charset="0"/>
              </a:rPr>
              <a:t>price_range</a:t>
            </a:r>
            <a:r>
              <a:rPr lang="en-IN" sz="1600">
                <a:latin typeface="Montserrat" panose="00000500000000000000" pitchFamily="2" charset="0"/>
              </a:rPr>
              <a:t>, which is our target variable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17F975-63C5-47B9-B8AA-EB32C9E40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100" y="3333750"/>
            <a:ext cx="1143000" cy="6051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B12ED4-4F16-4F1D-B923-88E6D31207FE}"/>
              </a:ext>
            </a:extLst>
          </p:cNvPr>
          <p:cNvSpPr txBox="1"/>
          <p:nvPr/>
        </p:nvSpPr>
        <p:spPr>
          <a:xfrm>
            <a:off x="4299500" y="3181350"/>
            <a:ext cx="274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>
                <a:latin typeface="Montserrat" panose="00000500000000000000" pitchFamily="2" charset="0"/>
              </a:rPr>
              <a:t>The original shape of dataset is (2000,21) indicating 2000 rows and 21 columns(features)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7383057-F338-4BA2-9F48-75240231A281}"/>
              </a:ext>
            </a:extLst>
          </p:cNvPr>
          <p:cNvSpPr/>
          <p:nvPr/>
        </p:nvSpPr>
        <p:spPr>
          <a:xfrm>
            <a:off x="6629400" y="3486150"/>
            <a:ext cx="838200" cy="228600"/>
          </a:xfrm>
          <a:prstGeom prst="rightArrow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AA76-500D-4C90-9724-6EFE7E132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05350"/>
            <a:ext cx="7492365" cy="369332"/>
          </a:xfrm>
        </p:spPr>
        <p:txBody>
          <a:bodyPr/>
          <a:lstStyle/>
          <a:p>
            <a:r>
              <a:rPr lang="en-IN" sz="2400">
                <a:latin typeface="Montserrat" panose="00000500000000000000" pitchFamily="2" charset="0"/>
              </a:rPr>
              <a:t>Data Info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B9D921-3B8D-4013-8B0B-66D9F6F64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71550"/>
            <a:ext cx="3817662" cy="40210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D25691-5BBE-4016-A7FD-3B4C9A0B2E04}"/>
              </a:ext>
            </a:extLst>
          </p:cNvPr>
          <p:cNvSpPr txBox="1"/>
          <p:nvPr/>
        </p:nvSpPr>
        <p:spPr>
          <a:xfrm>
            <a:off x="5029200" y="142875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Montserrat" panose="00000500000000000000" pitchFamily="2" charset="0"/>
              </a:rPr>
              <a:t>As we can see, </a:t>
            </a:r>
          </a:p>
          <a:p>
            <a:r>
              <a:rPr lang="en-IN">
                <a:latin typeface="Montserrat" panose="00000500000000000000" pitchFamily="2" charset="0"/>
              </a:rPr>
              <a:t>Total 21 features are present in our data set</a:t>
            </a:r>
          </a:p>
          <a:p>
            <a:r>
              <a:rPr lang="en-IN">
                <a:latin typeface="Montserrat" panose="00000500000000000000" pitchFamily="2" charset="0"/>
              </a:rPr>
              <a:t>Among them 19 features have datatype int64 and remaining two having float64</a:t>
            </a:r>
          </a:p>
        </p:txBody>
      </p:sp>
    </p:spTree>
    <p:extLst>
      <p:ext uri="{BB962C8B-B14F-4D97-AF65-F5344CB8AC3E}">
        <p14:creationId xmlns:p14="http://schemas.microsoft.com/office/powerpoint/2010/main" val="2113499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DE421-5A01-41B0-A381-0849781D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05350"/>
            <a:ext cx="7492365" cy="384721"/>
          </a:xfrm>
        </p:spPr>
        <p:txBody>
          <a:bodyPr/>
          <a:lstStyle/>
          <a:p>
            <a:r>
              <a:rPr lang="en-IN">
                <a:latin typeface="Montserrat" panose="00000500000000000000" pitchFamily="2" charset="0"/>
              </a:rPr>
              <a:t>Data Cleaning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5D9FD-D4AB-4B0C-B937-F8013D529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971550"/>
            <a:ext cx="2057400" cy="3886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73CB99-0942-4534-9C63-DFD87B69AD00}"/>
              </a:ext>
            </a:extLst>
          </p:cNvPr>
          <p:cNvSpPr txBox="1"/>
          <p:nvPr/>
        </p:nvSpPr>
        <p:spPr>
          <a:xfrm>
            <a:off x="506821" y="1123950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Montserrat" panose="00000500000000000000" pitchFamily="2" charset="0"/>
              </a:rPr>
              <a:t>As can be seen,</a:t>
            </a:r>
          </a:p>
          <a:p>
            <a:r>
              <a:rPr lang="en-IN">
                <a:latin typeface="Montserrat" panose="00000500000000000000" pitchFamily="2" charset="0"/>
              </a:rPr>
              <a:t>no null values present in the dataset</a:t>
            </a:r>
          </a:p>
          <a:p>
            <a:endParaRPr lang="en-IN">
              <a:latin typeface="Montserrat" panose="00000500000000000000" pitchFamily="2" charset="0"/>
            </a:endParaRPr>
          </a:p>
          <a:p>
            <a:r>
              <a:rPr lang="en-IN">
                <a:latin typeface="Montserrat" panose="00000500000000000000" pitchFamily="2" charset="0"/>
              </a:rPr>
              <a:t>And after using drop_duplicates function, the shape didn’t change indicating no duplicate entries present either.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CF4829-E476-4523-BC50-067FD87FA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24" y="4219049"/>
            <a:ext cx="2895600" cy="83820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57B221F2-D1FA-4666-BDFA-A7DB6B9C35A4}"/>
              </a:ext>
            </a:extLst>
          </p:cNvPr>
          <p:cNvSpPr/>
          <p:nvPr/>
        </p:nvSpPr>
        <p:spPr>
          <a:xfrm>
            <a:off x="4191000" y="1276350"/>
            <a:ext cx="990600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19BEB2D-5680-41EC-9D6F-97E14B4504E5}"/>
              </a:ext>
            </a:extLst>
          </p:cNvPr>
          <p:cNvSpPr/>
          <p:nvPr/>
        </p:nvSpPr>
        <p:spPr>
          <a:xfrm>
            <a:off x="1929001" y="3486150"/>
            <a:ext cx="304800" cy="685800"/>
          </a:xfrm>
          <a:prstGeom prst="downArrow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1798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350"/>
            <a:ext cx="56350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>
                <a:latin typeface="Montserrat" panose="020B0604020202020204" pitchFamily="2" charset="0"/>
              </a:rPr>
              <a:t>EDA(Exploratory Data Analysis) </a:t>
            </a:r>
            <a:r>
              <a:rPr lang="en-IN" sz="2400" dirty="0">
                <a:latin typeface="Montserrat" panose="020B0604020202020204" pitchFamily="2" charset="0"/>
              </a:rPr>
              <a:t>: </a:t>
            </a:r>
            <a:endParaRPr sz="2400" dirty="0">
              <a:latin typeface="Montserrat" panose="020B06040202020202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E0688F-74A1-48CB-AD26-845988A6E527}"/>
              </a:ext>
            </a:extLst>
          </p:cNvPr>
          <p:cNvSpPr txBox="1"/>
          <p:nvPr/>
        </p:nvSpPr>
        <p:spPr>
          <a:xfrm>
            <a:off x="76200" y="1119485"/>
            <a:ext cx="3564926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/>
              <a:t>Our target variable ‘price_range’ has equal no. of shares in each categories as shown in pie chart.</a:t>
            </a:r>
          </a:p>
          <a:p>
            <a:r>
              <a:rPr lang="en-IN"/>
              <a:t>0           Low cost </a:t>
            </a:r>
          </a:p>
          <a:p>
            <a:pPr marL="342900" indent="-342900">
              <a:buAutoNum type="arabicPlain"/>
            </a:pPr>
            <a:r>
              <a:rPr lang="en-IN"/>
              <a:t>       Moderate cost</a:t>
            </a:r>
          </a:p>
          <a:p>
            <a:pPr marL="342900" indent="-342900">
              <a:buAutoNum type="arabicPlain"/>
            </a:pPr>
            <a:r>
              <a:rPr lang="en-IN"/>
              <a:t>       High Cost</a:t>
            </a:r>
          </a:p>
          <a:p>
            <a:pPr marL="342900" indent="-342900">
              <a:buAutoNum type="arabicPlain"/>
            </a:pPr>
            <a:r>
              <a:rPr lang="en-IN"/>
              <a:t>       Expensive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B1713F-F8DD-4525-9FC3-FD05B8F1B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4950"/>
            <a:ext cx="3651892" cy="27291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412608-3A98-4C16-AE21-409F92E58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53" y="3198124"/>
            <a:ext cx="2572109" cy="1352739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357C8605-1124-4520-864B-C7918D778747}"/>
              </a:ext>
            </a:extLst>
          </p:cNvPr>
          <p:cNvSpPr/>
          <p:nvPr/>
        </p:nvSpPr>
        <p:spPr>
          <a:xfrm>
            <a:off x="381000" y="2869522"/>
            <a:ext cx="386708" cy="159424"/>
          </a:xfrm>
          <a:prstGeom prst="rightArrow">
            <a:avLst/>
          </a:prstGeom>
          <a:solidFill>
            <a:srgbClr val="FFFF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2F97B05-07C6-4CA8-B5E8-9B3A03B6B24A}"/>
              </a:ext>
            </a:extLst>
          </p:cNvPr>
          <p:cNvSpPr/>
          <p:nvPr/>
        </p:nvSpPr>
        <p:spPr>
          <a:xfrm>
            <a:off x="368987" y="2588234"/>
            <a:ext cx="386708" cy="159424"/>
          </a:xfrm>
          <a:prstGeom prst="rightArrow">
            <a:avLst/>
          </a:prstGeom>
          <a:solidFill>
            <a:srgbClr val="FFFF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CB64D5C-5470-4015-99ED-0A662E8E3DE6}"/>
              </a:ext>
            </a:extLst>
          </p:cNvPr>
          <p:cNvSpPr/>
          <p:nvPr/>
        </p:nvSpPr>
        <p:spPr>
          <a:xfrm>
            <a:off x="368987" y="2331499"/>
            <a:ext cx="386708" cy="159424"/>
          </a:xfrm>
          <a:prstGeom prst="rightArrow">
            <a:avLst/>
          </a:prstGeom>
          <a:solidFill>
            <a:srgbClr val="FFFF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6777D55-2BA0-4224-92C8-166BA84B6758}"/>
              </a:ext>
            </a:extLst>
          </p:cNvPr>
          <p:cNvSpPr/>
          <p:nvPr/>
        </p:nvSpPr>
        <p:spPr>
          <a:xfrm>
            <a:off x="347330" y="2050211"/>
            <a:ext cx="386708" cy="159424"/>
          </a:xfrm>
          <a:prstGeom prst="rightArrow">
            <a:avLst/>
          </a:prstGeom>
          <a:solidFill>
            <a:srgbClr val="FFFF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8AA690-8D2D-444A-8C02-E62B459CB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" y="903406"/>
            <a:ext cx="2032212" cy="18888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FC19FA-7E56-4133-9D6D-55E872D34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283" y="857243"/>
            <a:ext cx="1911735" cy="18126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E55AE4-21B0-4515-882E-3F63C58BA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891" y="857243"/>
            <a:ext cx="2032212" cy="1756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C207A6-A9E4-4C26-A72A-703E29484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1726" y="2786901"/>
            <a:ext cx="2611166" cy="21340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F91818-686D-4B48-97C9-86D37772FC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2600" y="2838451"/>
            <a:ext cx="3429000" cy="21717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4BBC04-0866-448B-843B-340606AA3C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4896" y="683611"/>
            <a:ext cx="2032591" cy="21032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2E1A43B-2245-45A0-B176-5C08AFBE0B82}"/>
              </a:ext>
            </a:extLst>
          </p:cNvPr>
          <p:cNvSpPr txBox="1"/>
          <p:nvPr/>
        </p:nvSpPr>
        <p:spPr>
          <a:xfrm>
            <a:off x="381000" y="28575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Montserrat" panose="00000500000000000000" pitchFamily="2" charset="0"/>
              </a:rPr>
              <a:t>Univariate Analysis(of diff. features):</a:t>
            </a:r>
          </a:p>
        </p:txBody>
      </p:sp>
    </p:spTree>
    <p:extLst>
      <p:ext uri="{BB962C8B-B14F-4D97-AF65-F5344CB8AC3E}">
        <p14:creationId xmlns:p14="http://schemas.microsoft.com/office/powerpoint/2010/main" val="1905389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208ECA-F0F4-4810-AD56-947C3B4F6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90550"/>
            <a:ext cx="7703502" cy="4585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486EF0-05AF-4492-BDE9-6EE466E4D988}"/>
              </a:ext>
            </a:extLst>
          </p:cNvPr>
          <p:cNvSpPr txBox="1"/>
          <p:nvPr/>
        </p:nvSpPr>
        <p:spPr>
          <a:xfrm>
            <a:off x="152400" y="20955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Montserrat" panose="00000500000000000000" pitchFamily="2" charset="0"/>
              </a:rPr>
              <a:t>Multivariate/Bivariate Analysis:</a:t>
            </a:r>
          </a:p>
        </p:txBody>
      </p:sp>
    </p:spTree>
    <p:extLst>
      <p:ext uri="{BB962C8B-B14F-4D97-AF65-F5344CB8AC3E}">
        <p14:creationId xmlns:p14="http://schemas.microsoft.com/office/powerpoint/2010/main" val="1946325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1604</TotalTime>
  <Words>637</Words>
  <Application>Microsoft Office PowerPoint</Application>
  <PresentationFormat>On-screen Show (16:9)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Gill Sans MT</vt:lpstr>
      <vt:lpstr>Montserrat</vt:lpstr>
      <vt:lpstr>Wingdings</vt:lpstr>
      <vt:lpstr>Office Theme</vt:lpstr>
      <vt:lpstr>Capstone Project-3 Mobile Price Range Prediction (Classification)     By- Prasad Khedkar (Individual Project)</vt:lpstr>
      <vt:lpstr>Points of Discussion :</vt:lpstr>
      <vt:lpstr>The Problem Statement</vt:lpstr>
      <vt:lpstr>Summary of the Data Set :</vt:lpstr>
      <vt:lpstr>Data Info :</vt:lpstr>
      <vt:lpstr>Data Cleaning :</vt:lpstr>
      <vt:lpstr>EDA(Exploratory Data Analysis) : </vt:lpstr>
      <vt:lpstr>PowerPoint Presentation</vt:lpstr>
      <vt:lpstr>PowerPoint Presentation</vt:lpstr>
      <vt:lpstr>PowerPoint Presentation</vt:lpstr>
      <vt:lpstr>Feature Engineering:</vt:lpstr>
      <vt:lpstr>Data Preparation:</vt:lpstr>
      <vt:lpstr>PowerPoint Presentation</vt:lpstr>
      <vt:lpstr>Data Splitting and Feature Scaling :</vt:lpstr>
      <vt:lpstr>Different Model Implementations:</vt:lpstr>
      <vt:lpstr>Hyper-Parameter Tuning:</vt:lpstr>
      <vt:lpstr>Final Conclusion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Project-1 Global Terrorism Analysis</dc:title>
  <cp:lastModifiedBy>PK</cp:lastModifiedBy>
  <cp:revision>27</cp:revision>
  <dcterms:created xsi:type="dcterms:W3CDTF">2022-12-05T09:39:02Z</dcterms:created>
  <dcterms:modified xsi:type="dcterms:W3CDTF">2022-12-28T17:40:21Z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