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78" r:id="rId2"/>
    <p:sldId id="279" r:id="rId3"/>
    <p:sldId id="280" r:id="rId4"/>
    <p:sldId id="281" r:id="rId5"/>
    <p:sldId id="282" r:id="rId6"/>
    <p:sldId id="285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4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160FB-7A5C-451C-BA68-B57B3DF0968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FF9FC-117C-4ECF-AB20-9E6C5864B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4394" y="1126538"/>
            <a:ext cx="6075211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126440"/>
            <a:ext cx="3823970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5425" y="1215340"/>
            <a:ext cx="3639820" cy="312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923BE-A135-405B-8C79-9DC76BF7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71550"/>
            <a:ext cx="7543800" cy="3462486"/>
          </a:xfrm>
        </p:spPr>
        <p:txBody>
          <a:bodyPr/>
          <a:lstStyle/>
          <a:p>
            <a:pPr algn="ctr"/>
            <a:r>
              <a:rPr lang="en-IN" sz="3200">
                <a:latin typeface="Montserrat" panose="00000500000000000000" pitchFamily="2" charset="0"/>
              </a:rPr>
              <a:t>Capstone Project-4</a:t>
            </a:r>
            <a:br>
              <a:rPr lang="en-IN">
                <a:latin typeface="Montserrat" panose="00000500000000000000" pitchFamily="2" charset="0"/>
              </a:rPr>
            </a:br>
            <a:r>
              <a:rPr lang="en-IN" sz="2800">
                <a:solidFill>
                  <a:schemeClr val="tx2"/>
                </a:solidFill>
                <a:latin typeface="Montserrat" panose="00000500000000000000" pitchFamily="2" charset="0"/>
              </a:rPr>
              <a:t>Topic Modelling On News Articles</a:t>
            </a:r>
            <a:br>
              <a:rPr lang="en-IN">
                <a:latin typeface="Montserrat" panose="00000500000000000000" pitchFamily="2" charset="0"/>
              </a:rPr>
            </a:br>
            <a: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  <a:t>(Unsupervised ML Project)</a:t>
            </a: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r>
              <a:rPr lang="en-IN" sz="2000">
                <a:solidFill>
                  <a:srgbClr val="00B050"/>
                </a:solidFill>
                <a:latin typeface="Montserrat" panose="00000500000000000000" pitchFamily="2" charset="0"/>
              </a:rPr>
              <a:t>By- Prasad Khedkar</a:t>
            </a:r>
            <a:br>
              <a:rPr lang="en-IN" sz="2000">
                <a:solidFill>
                  <a:srgbClr val="00B050"/>
                </a:solidFill>
                <a:latin typeface="Montserrat" panose="00000500000000000000" pitchFamily="2" charset="0"/>
              </a:rPr>
            </a:br>
            <a:r>
              <a:rPr lang="en-IN" sz="2000" i="1">
                <a:solidFill>
                  <a:srgbClr val="00B050"/>
                </a:solidFill>
                <a:latin typeface="Montserrat" panose="00000500000000000000" pitchFamily="2" charset="0"/>
              </a:rPr>
              <a:t>(Individual Project)</a:t>
            </a:r>
            <a:endParaRPr lang="en-IN" i="1">
              <a:solidFill>
                <a:srgbClr val="00B05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2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7517-CE70-4CA5-A6F8-66BB4E52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69332"/>
          </a:xfrm>
        </p:spPr>
        <p:txBody>
          <a:bodyPr/>
          <a:lstStyle/>
          <a:p>
            <a:r>
              <a:rPr lang="en-IN" sz="2400">
                <a:latin typeface="Montserrat" panose="00000500000000000000" pitchFamily="2" charset="0"/>
              </a:rPr>
              <a:t>Tokenization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9858E-7497-42BD-9E55-9ED120F6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1107996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Tokenization is converting the given text into the list of words aka tokens.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For that following function is defined and applied to get the tokens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3BF13-4BE2-4A9B-8550-4C9FA1E7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5" y="2790169"/>
            <a:ext cx="3581400" cy="1332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2205C-9AE4-4591-8036-D77A0D51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907" y="2571750"/>
            <a:ext cx="4748843" cy="17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8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BEF7-0DAC-41E4-ADC1-FF47B72A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Stop Words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F8C4-91F0-4D74-8A78-1CAFBF1D4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5" y="1069505"/>
            <a:ext cx="8149690" cy="861774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Stopwords are words like – on, in, me, and, or … have to be removed from the dataset.</a:t>
            </a:r>
          </a:p>
          <a:p>
            <a:r>
              <a:rPr lang="en-IN" sz="1800">
                <a:latin typeface="Montserrat" panose="00000500000000000000" pitchFamily="2" charset="0"/>
              </a:rPr>
              <a:t>For that following function is defined and applied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D4E4A-AE70-4578-9347-2F820B66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74" y="2119842"/>
            <a:ext cx="4781517" cy="910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5F7911-0090-435D-BE9B-DF664B57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66950"/>
            <a:ext cx="3733799" cy="362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745DD-B415-4E85-9A5A-BF2B8D59E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86" y="3133140"/>
            <a:ext cx="7391400" cy="17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935F-5D53-4EEF-B440-ED5375B2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Lemmatization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B16D-1814-4194-B843-8946C302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307777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Lemmatization is converting the word to its root form(Lemma).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C46AE-89BA-4A93-847D-8BAE3230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2" y="1778654"/>
            <a:ext cx="525853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5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431D0-DAAF-41D8-A0DF-B2D6BF8C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8305800" cy="246221"/>
          </a:xfrm>
        </p:spPr>
        <p:txBody>
          <a:bodyPr/>
          <a:lstStyle/>
          <a:p>
            <a:r>
              <a:rPr lang="en-IN" sz="1600">
                <a:latin typeface="Montserrat" panose="00000500000000000000" pitchFamily="2" charset="0"/>
              </a:rPr>
              <a:t>Lemmatization is achieved by defining and applying following function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54BC5-6967-4B8A-8F20-1B42ABBA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78850"/>
            <a:ext cx="6324600" cy="1617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DA453-3193-41FB-8FE4-1688E94D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87610"/>
            <a:ext cx="8503861" cy="217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0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9947-1D1C-40DA-960B-C984177E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Vectorizer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BE6E2-5D2D-4410-B2FD-08281CA6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2246769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Vectorizers are used to convert text data into machine readable matrix format(vectorized format).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Two most popular vectorizers which are widely used are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>
                <a:latin typeface="Montserrat" panose="00000500000000000000" pitchFamily="2" charset="0"/>
              </a:rPr>
              <a:t>Count Vectorizer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>
                <a:latin typeface="Montserrat" panose="00000500000000000000" pitchFamily="2" charset="0"/>
              </a:rPr>
              <a:t>TF-IDF Vectorizer</a:t>
            </a:r>
          </a:p>
          <a:p>
            <a:pPr marL="457200" indent="-457200">
              <a:buAutoNum type="arabicPeriod"/>
            </a:pPr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We are using Count Vectorizer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63392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A1DB9-752C-41F2-AA68-0799207A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0450"/>
            <a:ext cx="6858000" cy="3518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D0D44-D1A0-4842-BB7C-D08DFD127F3C}"/>
              </a:ext>
            </a:extLst>
          </p:cNvPr>
          <p:cNvSpPr txBox="1"/>
          <p:nvPr/>
        </p:nvSpPr>
        <p:spPr>
          <a:xfrm>
            <a:off x="533400" y="36195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After vectorizer converts the text data into vector form, converted vectorized data will look like -</a:t>
            </a:r>
          </a:p>
        </p:txBody>
      </p:sp>
    </p:spTree>
    <p:extLst>
      <p:ext uri="{BB962C8B-B14F-4D97-AF65-F5344CB8AC3E}">
        <p14:creationId xmlns:p14="http://schemas.microsoft.com/office/powerpoint/2010/main" val="201063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3E42-67FE-4EAA-9841-CA121C9B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Different Model Implementations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ADB3-445B-4575-9504-3229CFB5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2492990"/>
          </a:xfrm>
        </p:spPr>
        <p:txBody>
          <a:bodyPr/>
          <a:lstStyle/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Different Models tried are based upon following algorithms  – 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>
                <a:latin typeface="Montserrat" panose="00000500000000000000" pitchFamily="2" charset="0"/>
              </a:rPr>
              <a:t>Truncated SVD (LSA/ LSI)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>
                <a:latin typeface="Montserrat" panose="00000500000000000000" pitchFamily="2" charset="0"/>
              </a:rPr>
              <a:t>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>
                <a:latin typeface="Montserrat" panose="00000500000000000000" pitchFamily="2" charset="0"/>
              </a:rPr>
              <a:t>NMF</a:t>
            </a:r>
          </a:p>
          <a:p>
            <a:r>
              <a:rPr lang="en-IN" sz="1800">
                <a:latin typeface="Montserrat" panose="00000500000000000000" pitchFamily="2" charset="0"/>
              </a:rPr>
              <a:t>    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0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E5AE-4BF3-4268-8F75-BA050752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430887"/>
          </a:xfrm>
        </p:spPr>
        <p:txBody>
          <a:bodyPr/>
          <a:lstStyle/>
          <a:p>
            <a:r>
              <a:rPr lang="en-IN" sz="2800">
                <a:latin typeface="Montserrat" panose="00000500000000000000" pitchFamily="2" charset="0"/>
              </a:rPr>
              <a:t>Truncated SVD (LSA/LSI)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78359-C492-4996-8373-BE5B14D22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25" y="1185970"/>
            <a:ext cx="8149690" cy="307777"/>
          </a:xfrm>
        </p:spPr>
        <p:txBody>
          <a:bodyPr/>
          <a:lstStyle/>
          <a:p>
            <a:r>
              <a:rPr lang="en-IN"/>
              <a:t>Vectorized data is fitted to SVD model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DE1F5-7DCB-48EF-BB46-FFBAFD5C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3" y="1665588"/>
            <a:ext cx="4143953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E9542-CA75-4F61-960E-8AFE02B5B2A2}"/>
              </a:ext>
            </a:extLst>
          </p:cNvPr>
          <p:cNvSpPr txBox="1"/>
          <p:nvPr/>
        </p:nvSpPr>
        <p:spPr>
          <a:xfrm>
            <a:off x="413063" y="2456493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Top 20 for each topic according to SVD model -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D2B686-7A11-4520-9235-4D3EC55A3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5" y="2834984"/>
            <a:ext cx="8149690" cy="16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3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101B-DDBB-4A59-98A1-D5EDBB54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/>
              <a:t>Latent Dirichlet Analysis (LDA)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03968-C230-4068-A0A6-BBA029467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50"/>
            <a:ext cx="8077199" cy="39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4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AF5D-5EC8-4573-B947-A1484E69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42950"/>
            <a:ext cx="7239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249C-D563-4644-9BA1-E591F052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69332"/>
          </a:xfrm>
        </p:spPr>
        <p:txBody>
          <a:bodyPr/>
          <a:lstStyle/>
          <a:p>
            <a:r>
              <a:rPr lang="en-IN" sz="2400">
                <a:latin typeface="Montserrat" panose="00000500000000000000" pitchFamily="2" charset="0"/>
              </a:rPr>
              <a:t>Points of Discussions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A59BE-F704-4269-AC56-89A6CFE2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1"/>
            <a:ext cx="8763000" cy="387798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Problem Statement                              9.  Vectorizer Used</a:t>
            </a: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Summary of the dataset                     10. Different Model Implementations</a:t>
            </a: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Data Info                                                  11.  Evaluations of Models</a:t>
            </a: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Data Cleaning                                        12.  Final Conclusion.</a:t>
            </a: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NLP Text Processing</a:t>
            </a:r>
          </a:p>
          <a:p>
            <a:r>
              <a:rPr lang="en-IN" sz="1800">
                <a:latin typeface="Montserrat" panose="00000500000000000000" pitchFamily="2" charset="0"/>
              </a:rPr>
              <a:t>         - Removing HTML tags/ URLs</a:t>
            </a:r>
          </a:p>
          <a:p>
            <a:r>
              <a:rPr lang="en-IN" sz="1800">
                <a:latin typeface="Montserrat" panose="00000500000000000000" pitchFamily="2" charset="0"/>
              </a:rPr>
              <a:t>         - Removing non-word characters</a:t>
            </a:r>
          </a:p>
          <a:p>
            <a:r>
              <a:rPr lang="en-IN" sz="1800">
                <a:latin typeface="Montserrat" panose="00000500000000000000" pitchFamily="2" charset="0"/>
              </a:rPr>
              <a:t>         - Removing Punctuations</a:t>
            </a:r>
          </a:p>
          <a:p>
            <a:r>
              <a:rPr lang="en-IN" sz="1800">
                <a:latin typeface="Montserrat" panose="00000500000000000000" pitchFamily="2" charset="0"/>
              </a:rPr>
              <a:t>         - Removing Numbers</a:t>
            </a:r>
          </a:p>
          <a:p>
            <a:pPr marL="457200" indent="-457200">
              <a:buAutoNum type="arabicPeriod" startAt="6"/>
            </a:pPr>
            <a:r>
              <a:rPr lang="en-IN" sz="1800">
                <a:latin typeface="Montserrat" panose="00000500000000000000" pitchFamily="2" charset="0"/>
              </a:rPr>
              <a:t>Tokenization</a:t>
            </a:r>
          </a:p>
          <a:p>
            <a:pPr marL="457200" indent="-457200">
              <a:buAutoNum type="arabicPeriod" startAt="6"/>
            </a:pPr>
            <a:r>
              <a:rPr lang="en-IN" sz="1800">
                <a:latin typeface="Montserrat" panose="00000500000000000000" pitchFamily="2" charset="0"/>
              </a:rPr>
              <a:t>Stop Words</a:t>
            </a:r>
          </a:p>
          <a:p>
            <a:pPr marL="457200" indent="-457200">
              <a:buAutoNum type="arabicPeriod" startAt="6"/>
            </a:pPr>
            <a:r>
              <a:rPr lang="en-IN" sz="1800">
                <a:latin typeface="Montserrat" panose="00000500000000000000" pitchFamily="2" charset="0"/>
              </a:rPr>
              <a:t>Lemmatization.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590427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561841-CC93-4215-8BFB-958F84F3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8" y="590550"/>
            <a:ext cx="7734103" cy="43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6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2384E-53AE-416A-BBD0-DA189DA5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435603"/>
            <a:ext cx="7729087" cy="44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2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43AE-C52F-4CF2-9063-A835DB94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38150"/>
            <a:ext cx="8001000" cy="45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7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4BD8-244F-4D1B-B2E6-464089D2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41" y="361950"/>
            <a:ext cx="7492365" cy="384721"/>
          </a:xfrm>
        </p:spPr>
        <p:txBody>
          <a:bodyPr/>
          <a:lstStyle/>
          <a:p>
            <a:r>
              <a:rPr lang="en-IN"/>
              <a:t>Non-matrix Factorization (NMF)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D395-D0AA-4879-864A-34769AAE2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041" y="767775"/>
            <a:ext cx="7199046" cy="430887"/>
          </a:xfrm>
        </p:spPr>
        <p:txBody>
          <a:bodyPr/>
          <a:lstStyle/>
          <a:p>
            <a:r>
              <a:rPr lang="en-IN" sz="1400">
                <a:latin typeface="Montserrat" panose="00000500000000000000" pitchFamily="2" charset="0"/>
              </a:rPr>
              <a:t>NMF - with </a:t>
            </a:r>
            <a:r>
              <a:rPr lang="en-IN" sz="1400" b="0" i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Kullback-Leibler Divergence along with ‘tsne’ multi-dimensional spacing-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DB45D-FE81-4F52-84A0-BFCD5147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766"/>
            <a:ext cx="7010400" cy="39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1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C0AB3-DF1F-4466-930C-74E18BDD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1950"/>
            <a:ext cx="8044913" cy="47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B17015-98DD-4168-AEEF-9B441BE9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2151"/>
            <a:ext cx="8180183" cy="473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10476-C3EA-4D89-B74A-EF0B811A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14350"/>
            <a:ext cx="7562116" cy="44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06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EE4AD-E872-461E-9696-7B9E6A9D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1950"/>
            <a:ext cx="7958632" cy="45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9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EDBF-7D8C-44B0-B214-0896C2EF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Final Conclusions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29F9-9156-4708-A987-82E1612B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3323987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From above , it can be concluded that-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The words given by SVD were mixed in nature &amp; didn’t represent any topic and hence the worst model.</a:t>
            </a:r>
          </a:p>
          <a:p>
            <a:pPr marL="457200" indent="-457200">
              <a:buAutoNum type="arabicPeriod"/>
            </a:pPr>
            <a:endParaRPr lang="en-IN" sz="1800">
              <a:latin typeface="Montserrat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The words given by LDA correctly gave us the idea of topic to which the words belong and hence good model.</a:t>
            </a:r>
          </a:p>
          <a:p>
            <a:pPr marL="457200" indent="-457200">
              <a:buAutoNum type="arabicPeriod"/>
            </a:pPr>
            <a:endParaRPr lang="en-IN" sz="1800">
              <a:latin typeface="Montserrat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But, the bag of words given by NMF were best and precisely represented the topics which we already knew.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        Hence, NMF algorithm is best suited for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55519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378D-B6A6-48E9-926E-E142A83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Problem Statement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FC34-3685-4E40-A79E-90B0EA03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23950"/>
            <a:ext cx="8149690" cy="3323987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As the data is rapidly getting accumulated day by day , different machine learning methods dealing with different kinds of data types are being formulated.</a:t>
            </a:r>
          </a:p>
          <a:p>
            <a:r>
              <a:rPr lang="en-IN" sz="1800">
                <a:latin typeface="Montserrat" panose="00000500000000000000" pitchFamily="2" charset="0"/>
              </a:rPr>
              <a:t>One such method is the Topic Modelling which comes under Natural Languaging Process (NLP) and mainly deals with the text data.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 i="1">
                <a:solidFill>
                  <a:srgbClr val="00B050"/>
                </a:solidFill>
                <a:latin typeface="Montserrat" panose="00000500000000000000" pitchFamily="2" charset="0"/>
              </a:rPr>
              <a:t>Topic Modelling identifies the topics that best describes the given set of documents(text format).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 b="1" i="1">
                <a:solidFill>
                  <a:schemeClr val="tx2"/>
                </a:solidFill>
                <a:latin typeface="Montserrat" panose="00000500000000000000" pitchFamily="2" charset="0"/>
              </a:rPr>
              <a:t>In the given problem, our main task is to obtain the major topic/themes for given collection of BBC news which are in .txt format, using different algorithms.</a:t>
            </a:r>
          </a:p>
        </p:txBody>
      </p:sp>
    </p:spTree>
    <p:extLst>
      <p:ext uri="{BB962C8B-B14F-4D97-AF65-F5344CB8AC3E}">
        <p14:creationId xmlns:p14="http://schemas.microsoft.com/office/powerpoint/2010/main" val="144106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1BA0-3D52-467A-8330-D8DD6CA8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38554"/>
          </a:xfrm>
        </p:spPr>
        <p:txBody>
          <a:bodyPr/>
          <a:lstStyle/>
          <a:p>
            <a:r>
              <a:rPr lang="en-IN" sz="2200">
                <a:latin typeface="Montserrat" panose="00000500000000000000" pitchFamily="2" charset="0"/>
              </a:rPr>
              <a:t>Summary of the Dataset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AE26-2007-49E1-BE34-4AC28ABB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25" y="1169620"/>
            <a:ext cx="3349075" cy="2369880"/>
          </a:xfrm>
        </p:spPr>
        <p:txBody>
          <a:bodyPr/>
          <a:lstStyle/>
          <a:p>
            <a:r>
              <a:rPr lang="en-IN" sz="1400">
                <a:latin typeface="Montserrat" panose="00000500000000000000" pitchFamily="2" charset="0"/>
              </a:rPr>
              <a:t>Given data consists of total 2225 documents from the BBC news website corresponding to stories in five topical areas from 2004-2005.</a:t>
            </a:r>
          </a:p>
          <a:p>
            <a:endParaRPr lang="en-IN" sz="1400">
              <a:latin typeface="Montserrat" panose="00000500000000000000" pitchFamily="2" charset="0"/>
            </a:endParaRPr>
          </a:p>
          <a:p>
            <a:r>
              <a:rPr lang="en-IN" sz="1400">
                <a:latin typeface="Montserrat" panose="00000500000000000000" pitchFamily="2" charset="0"/>
              </a:rPr>
              <a:t>Topical Areas : 5 (Business, Entertainment, Politics, Sport, Tech)</a:t>
            </a:r>
          </a:p>
          <a:p>
            <a:endParaRPr lang="en-IN" sz="1400">
              <a:latin typeface="Montserrat" panose="00000500000000000000" pitchFamily="2" charset="0"/>
            </a:endParaRPr>
          </a:p>
          <a:p>
            <a:r>
              <a:rPr lang="en-IN" sz="1400">
                <a:latin typeface="Montserrat" panose="00000500000000000000" pitchFamily="2" charset="0"/>
              </a:rPr>
              <a:t>We are fitting only txt documents in our models and not their labels(Topical Areas)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2F8BB-E50A-47CE-BA90-33EFBE06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890071"/>
            <a:ext cx="5181600" cy="39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5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C57F-0A1C-4134-AA8D-E9E664C4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205326"/>
            <a:ext cx="8149690" cy="356529"/>
          </a:xfrm>
        </p:spPr>
        <p:txBody>
          <a:bodyPr/>
          <a:lstStyle/>
          <a:p>
            <a:r>
              <a:rPr lang="en-IN" sz="2000">
                <a:latin typeface="Montserrat" panose="00000500000000000000" pitchFamily="2" charset="0"/>
              </a:rPr>
              <a:t> After loading our data into the dataframe using pandas -</a:t>
            </a: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7A7B7-56DB-4525-BEFA-6B0EBA69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" y="589408"/>
            <a:ext cx="3581400" cy="1877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42841-5D4E-4527-904A-3203DB36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251" y="561855"/>
            <a:ext cx="4177126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42A39-3855-423B-A4F2-6B2B1B698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187" y="1352550"/>
            <a:ext cx="808064" cy="470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CE547-4C9E-49AE-BB0E-831A6E922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40" y="2613692"/>
            <a:ext cx="8771860" cy="24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78F9-2D44-4399-B0C9-828D67E1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Data Info : 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3C88-BA47-484C-A82C-CF88CABB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2550"/>
            <a:ext cx="4525006" cy="2724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940D8-71E6-41FA-B769-650B7B6D23DD}"/>
              </a:ext>
            </a:extLst>
          </p:cNvPr>
          <p:cNvSpPr txBox="1"/>
          <p:nvPr/>
        </p:nvSpPr>
        <p:spPr>
          <a:xfrm>
            <a:off x="5257800" y="206848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We have two columns having datatype object</a:t>
            </a:r>
          </a:p>
        </p:txBody>
      </p:sp>
    </p:spTree>
    <p:extLst>
      <p:ext uri="{BB962C8B-B14F-4D97-AF65-F5344CB8AC3E}">
        <p14:creationId xmlns:p14="http://schemas.microsoft.com/office/powerpoint/2010/main" val="111845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DCC1-E18C-4A99-B5C4-17EDE086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Data Cleaning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1590-F022-42B3-8312-9FFA8FD2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25" y="1213117"/>
            <a:ext cx="2807799" cy="615553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First deep copy is created 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9C008B-E70A-4F76-BAEC-EAE489B75974}"/>
              </a:ext>
            </a:extLst>
          </p:cNvPr>
          <p:cNvSpPr/>
          <p:nvPr/>
        </p:nvSpPr>
        <p:spPr>
          <a:xfrm>
            <a:off x="3505201" y="1252705"/>
            <a:ext cx="762000" cy="228600"/>
          </a:xfrm>
          <a:prstGeom prst="rightArrow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6A88B-6A54-437B-ADA0-CCC241F8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49" y="1106581"/>
            <a:ext cx="2057687" cy="543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5BF19D-E371-4D01-9BE2-2D9315B5CF95}"/>
              </a:ext>
            </a:extLst>
          </p:cNvPr>
          <p:cNvSpPr txBox="1"/>
          <p:nvPr/>
        </p:nvSpPr>
        <p:spPr>
          <a:xfrm>
            <a:off x="424901" y="2047690"/>
            <a:ext cx="616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Checked null values, and found out none present in our dataset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8BB20D6-D882-4AD3-859E-A37E4C6BB137}"/>
              </a:ext>
            </a:extLst>
          </p:cNvPr>
          <p:cNvSpPr/>
          <p:nvPr/>
        </p:nvSpPr>
        <p:spPr>
          <a:xfrm>
            <a:off x="1295400" y="2768963"/>
            <a:ext cx="308344" cy="646331"/>
          </a:xfrm>
          <a:prstGeom prst="downArrow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Montserrat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CC0BCD-D79E-4BD6-A1F2-08AA8ED4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4" y="3562350"/>
            <a:ext cx="1905000" cy="1207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B1E592-699E-4365-8D93-495970C623A7}"/>
              </a:ext>
            </a:extLst>
          </p:cNvPr>
          <p:cNvSpPr txBox="1"/>
          <p:nvPr/>
        </p:nvSpPr>
        <p:spPr>
          <a:xfrm>
            <a:off x="3389727" y="2962185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After using drop_duplicates() method shape of the dataframe (df) changed from 2225 to 2127 indicating 98 values were duplicates and removed from the dataframe</a:t>
            </a:r>
          </a:p>
        </p:txBody>
      </p:sp>
    </p:spTree>
    <p:extLst>
      <p:ext uri="{BB962C8B-B14F-4D97-AF65-F5344CB8AC3E}">
        <p14:creationId xmlns:p14="http://schemas.microsoft.com/office/powerpoint/2010/main" val="140727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59D1-B573-4954-AB6A-BEC984EC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NLP Text Processing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5FB1A-AD60-41F1-9583-C0540778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62" y="1046509"/>
            <a:ext cx="8149690" cy="276999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Removed HTML tags and URLs from the data using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6F3AC-591D-4EF8-97F0-28E8D379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8617"/>
            <a:ext cx="6735545" cy="955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60EB3-B452-49A3-BF9D-EB3DE00B81DE}"/>
              </a:ext>
            </a:extLst>
          </p:cNvPr>
          <p:cNvSpPr txBox="1"/>
          <p:nvPr/>
        </p:nvSpPr>
        <p:spPr>
          <a:xfrm>
            <a:off x="420962" y="2705001"/>
            <a:ext cx="741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Removed non-word characters using regex -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E3E1AA-F4B3-464C-A20B-F0ACF9FA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44989"/>
            <a:ext cx="4933311" cy="17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0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424F9-8491-4B81-BC3B-63296CD97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514350"/>
            <a:ext cx="8149690" cy="276999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Removed punctuations by defining following function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4AD48-A348-40A3-9731-483C8BC0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31" y="1123950"/>
            <a:ext cx="6968138" cy="1659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6355D-F736-4443-9944-98F432C830AD}"/>
              </a:ext>
            </a:extLst>
          </p:cNvPr>
          <p:cNvSpPr txBox="1"/>
          <p:nvPr/>
        </p:nvSpPr>
        <p:spPr>
          <a:xfrm>
            <a:off x="497154" y="3181350"/>
            <a:ext cx="582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Removed numbers using 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483A7-0954-4810-9C61-A341C42DD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71" y="3667974"/>
            <a:ext cx="63445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</TotalTime>
  <Words>656</Words>
  <Application>Microsoft Office PowerPoint</Application>
  <PresentationFormat>On-screen Show (16:9)</PresentationFormat>
  <Paragraphs>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Montserrat</vt:lpstr>
      <vt:lpstr>Office Theme</vt:lpstr>
      <vt:lpstr>Capstone Project-4 Topic Modelling On News Articles (Unsupervised ML Project)     By- Prasad Khedkar (Individual Project)</vt:lpstr>
      <vt:lpstr>Points of Discussions : </vt:lpstr>
      <vt:lpstr>Problem Statement : </vt:lpstr>
      <vt:lpstr>Summary of the Dataset :</vt:lpstr>
      <vt:lpstr>PowerPoint Presentation</vt:lpstr>
      <vt:lpstr>Data Info : </vt:lpstr>
      <vt:lpstr>Data Cleaning : </vt:lpstr>
      <vt:lpstr>NLP Text Processing : </vt:lpstr>
      <vt:lpstr>PowerPoint Presentation</vt:lpstr>
      <vt:lpstr>Tokenization : </vt:lpstr>
      <vt:lpstr>Stop Words : </vt:lpstr>
      <vt:lpstr>Lemmatization :</vt:lpstr>
      <vt:lpstr>PowerPoint Presentation</vt:lpstr>
      <vt:lpstr>Vectorizer :</vt:lpstr>
      <vt:lpstr>PowerPoint Presentation</vt:lpstr>
      <vt:lpstr>Different Model Implementations : </vt:lpstr>
      <vt:lpstr>Truncated SVD (LSA/LSI)</vt:lpstr>
      <vt:lpstr>Latent Dirichlet Analysis (LDA) :</vt:lpstr>
      <vt:lpstr>PowerPoint Presentation</vt:lpstr>
      <vt:lpstr>PowerPoint Presentation</vt:lpstr>
      <vt:lpstr>PowerPoint Presentation</vt:lpstr>
      <vt:lpstr>PowerPoint Presentation</vt:lpstr>
      <vt:lpstr>Non-matrix Factorization (NMF)</vt:lpstr>
      <vt:lpstr>PowerPoint Presentation</vt:lpstr>
      <vt:lpstr>PowerPoint Presentation</vt:lpstr>
      <vt:lpstr>PowerPoint Presentation</vt:lpstr>
      <vt:lpstr>PowerPoint Presentation</vt:lpstr>
      <vt:lpstr>Final Conclusions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Project-1 Global Terrorism Analysis</dc:title>
  <dc:creator>Prasad</dc:creator>
  <cp:lastModifiedBy>PK</cp:lastModifiedBy>
  <cp:revision>43</cp:revision>
  <dcterms:created xsi:type="dcterms:W3CDTF">2022-12-05T09:39:02Z</dcterms:created>
  <dcterms:modified xsi:type="dcterms:W3CDTF">2023-01-23T11:14:49Z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