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96" r:id="rId2"/>
    <p:sldId id="299" r:id="rId3"/>
    <p:sldId id="300" r:id="rId4"/>
    <p:sldId id="295" r:id="rId5"/>
    <p:sldId id="302" r:id="rId6"/>
    <p:sldId id="259" r:id="rId7"/>
    <p:sldId id="264" r:id="rId8"/>
    <p:sldId id="262" r:id="rId9"/>
    <p:sldId id="269" r:id="rId10"/>
    <p:sldId id="274" r:id="rId11"/>
    <p:sldId id="276" r:id="rId12"/>
    <p:sldId id="27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1" autoAdjust="0"/>
    <p:restoredTop sz="94660"/>
  </p:normalViewPr>
  <p:slideViewPr>
    <p:cSldViewPr snapToGrid="0">
      <p:cViewPr varScale="1">
        <p:scale>
          <a:sx n="82" d="100"/>
          <a:sy n="82"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17-May-24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17-May-24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17-May-24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17-May-24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17-May-24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17-May-24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17-May-24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17-May-24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17-May-24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17-May-24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D357-5575-E6D1-E1F8-9540301317D8}"/>
              </a:ext>
            </a:extLst>
          </p:cNvPr>
          <p:cNvSpPr>
            <a:spLocks noGrp="1"/>
          </p:cNvSpPr>
          <p:nvPr>
            <p:ph type="title"/>
          </p:nvPr>
        </p:nvSpPr>
        <p:spPr>
          <a:xfrm>
            <a:off x="677335" y="1266514"/>
            <a:ext cx="8596668" cy="1826581"/>
          </a:xfrm>
        </p:spPr>
        <p:txBody>
          <a:bodyPr/>
          <a:lstStyle/>
          <a:p>
            <a:r>
              <a:rPr lang="en-US" dirty="0"/>
              <a:t>DairyDome</a:t>
            </a:r>
            <a:endParaRPr lang="en-IN" dirty="0"/>
          </a:p>
        </p:txBody>
      </p:sp>
      <p:sp>
        <p:nvSpPr>
          <p:cNvPr id="3" name="Text Placeholder 2">
            <a:extLst>
              <a:ext uri="{FF2B5EF4-FFF2-40B4-BE49-F238E27FC236}">
                <a16:creationId xmlns:a16="http://schemas.microsoft.com/office/drawing/2014/main" id="{0EDB4494-152E-F2B4-36AA-699A89EE6355}"/>
              </a:ext>
            </a:extLst>
          </p:cNvPr>
          <p:cNvSpPr>
            <a:spLocks noGrp="1"/>
          </p:cNvSpPr>
          <p:nvPr>
            <p:ph type="body" idx="1"/>
          </p:nvPr>
        </p:nvSpPr>
        <p:spPr>
          <a:xfrm>
            <a:off x="596653" y="4967224"/>
            <a:ext cx="8596668" cy="538047"/>
          </a:xfrm>
        </p:spPr>
        <p:txBody>
          <a:bodyPr>
            <a:normAutofit/>
          </a:bodyPr>
          <a:lstStyle/>
          <a:p>
            <a:pPr algn="ctr"/>
            <a:r>
              <a:rPr lang="en-IN" dirty="0"/>
              <a:t> Company Name : </a:t>
            </a:r>
            <a:r>
              <a:rPr lang="en-US" sz="1800" b="1" dirty="0" err="1">
                <a:effectLst/>
                <a:latin typeface="Times New Roman" panose="02020603050405020304" pitchFamily="18" charset="0"/>
                <a:ea typeface="Calibri" panose="020F0502020204030204" pitchFamily="34" charset="0"/>
                <a:cs typeface="Mangal" panose="02040503050203030202" pitchFamily="18" charset="0"/>
              </a:rPr>
              <a:t>Dudh</a:t>
            </a:r>
            <a:r>
              <a:rPr lang="en-US" sz="1800" b="1" dirty="0">
                <a:effectLst/>
                <a:latin typeface="Times New Roman" panose="02020603050405020304" pitchFamily="18" charset="0"/>
                <a:ea typeface="Calibri" panose="020F0502020204030204" pitchFamily="34" charset="0"/>
                <a:cs typeface="Mangal" panose="02040503050203030202" pitchFamily="18" charset="0"/>
              </a:rPr>
              <a:t> </a:t>
            </a:r>
            <a:r>
              <a:rPr lang="en-US" sz="1800" b="1" dirty="0" err="1">
                <a:effectLst/>
                <a:latin typeface="Times New Roman" panose="02020603050405020304" pitchFamily="18" charset="0"/>
                <a:ea typeface="Calibri" panose="020F0502020204030204" pitchFamily="34" charset="0"/>
                <a:cs typeface="Mangal" panose="02040503050203030202" pitchFamily="18" charset="0"/>
              </a:rPr>
              <a:t>Utpadak</a:t>
            </a:r>
            <a:r>
              <a:rPr lang="en-US" sz="1800" b="1" dirty="0">
                <a:effectLst/>
                <a:latin typeface="Times New Roman" panose="02020603050405020304" pitchFamily="18" charset="0"/>
                <a:ea typeface="Calibri" panose="020F0502020204030204" pitchFamily="34" charset="0"/>
                <a:cs typeface="Mangal" panose="02040503050203030202" pitchFamily="18" charset="0"/>
              </a:rPr>
              <a:t> Sahkari Sanstha Maryadit Advihir [R.N :- 297]</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US" sz="2000" i="0" u="none" strike="noStrike" dirty="0">
              <a:solidFill>
                <a:srgbClr val="1B212C"/>
              </a:solidFill>
              <a:effectLst/>
              <a:latin typeface="Times New Roman" panose="02020603050405020304" pitchFamily="18" charset="0"/>
              <a:cs typeface="Times New Roman" panose="02020603050405020304" pitchFamily="18" charset="0"/>
            </a:endParaRPr>
          </a:p>
          <a:p>
            <a:endParaRPr lang="en-IN" dirty="0"/>
          </a:p>
        </p:txBody>
      </p:sp>
      <p:sp>
        <p:nvSpPr>
          <p:cNvPr id="4" name="Subtitle 2">
            <a:extLst>
              <a:ext uri="{FF2B5EF4-FFF2-40B4-BE49-F238E27FC236}">
                <a16:creationId xmlns:a16="http://schemas.microsoft.com/office/drawing/2014/main" id="{D2C82F5F-D798-13DE-90F1-291B985066EC}"/>
              </a:ext>
            </a:extLst>
          </p:cNvPr>
          <p:cNvSpPr txBox="1">
            <a:spLocks/>
          </p:cNvSpPr>
          <p:nvPr/>
        </p:nvSpPr>
        <p:spPr>
          <a:xfrm>
            <a:off x="848176" y="3218329"/>
            <a:ext cx="8425827" cy="228694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50000"/>
                    <a:lumOff val="50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1800" kern="1200">
                <a:solidFill>
                  <a:schemeClr val="tx1">
                    <a:tint val="7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Name : Prasad Ravindra Patil </a:t>
            </a:r>
          </a:p>
          <a:p>
            <a:r>
              <a:rPr lang="en-US" dirty="0">
                <a:latin typeface="Times New Roman" panose="02020603050405020304" pitchFamily="18" charset="0"/>
                <a:cs typeface="Times New Roman" panose="02020603050405020304" pitchFamily="18" charset="0"/>
              </a:rPr>
              <a:t>Class : MCA II (Technocats)</a:t>
            </a:r>
          </a:p>
          <a:p>
            <a:r>
              <a:rPr lang="en-US" dirty="0">
                <a:latin typeface="Times New Roman" panose="02020603050405020304" pitchFamily="18" charset="0"/>
                <a:cs typeface="Times New Roman" panose="02020603050405020304" pitchFamily="18" charset="0"/>
              </a:rPr>
              <a:t>Roll : 32</a:t>
            </a:r>
          </a:p>
          <a:p>
            <a:r>
              <a:rPr lang="en-US" dirty="0">
                <a:latin typeface="Times New Roman" panose="02020603050405020304" pitchFamily="18" charset="0"/>
                <a:cs typeface="Times New Roman" panose="02020603050405020304" pitchFamily="18" charset="0"/>
              </a:rPr>
              <a:t>Project Guide : </a:t>
            </a:r>
            <a:r>
              <a:rPr lang="en-IN" sz="1800" b="1" dirty="0">
                <a:effectLst/>
                <a:latin typeface="Calibri" panose="020F0502020204030204" pitchFamily="34" charset="0"/>
                <a:ea typeface="Calibri" panose="020F0502020204030204" pitchFamily="34" charset="0"/>
                <a:cs typeface="Mangal" panose="02040503050203030202" pitchFamily="18" charset="0"/>
              </a:rPr>
              <a:t>Mrs. Swati Kirange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606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AA603-69B8-0F6D-8D56-542DDA51A001}"/>
              </a:ext>
            </a:extLst>
          </p:cNvPr>
          <p:cNvSpPr>
            <a:spLocks noGrp="1"/>
          </p:cNvSpPr>
          <p:nvPr>
            <p:ph type="title"/>
          </p:nvPr>
        </p:nvSpPr>
        <p:spPr/>
        <p:txBody>
          <a:bodyPr/>
          <a:lstStyle/>
          <a:p>
            <a:r>
              <a:rPr lang="en-US" dirty="0"/>
              <a:t>Drawback and Limitations</a:t>
            </a:r>
            <a:endParaRPr lang="en-IN" dirty="0"/>
          </a:p>
        </p:txBody>
      </p:sp>
      <p:sp>
        <p:nvSpPr>
          <p:cNvPr id="3" name="Content Placeholder 2">
            <a:extLst>
              <a:ext uri="{FF2B5EF4-FFF2-40B4-BE49-F238E27FC236}">
                <a16:creationId xmlns:a16="http://schemas.microsoft.com/office/drawing/2014/main" id="{2DDC5087-65A3-7B99-66DA-1D6154212A13}"/>
              </a:ext>
            </a:extLst>
          </p:cNvPr>
          <p:cNvSpPr>
            <a:spLocks noGrp="1"/>
          </p:cNvSpPr>
          <p:nvPr>
            <p:ph idx="1"/>
          </p:nvPr>
        </p:nvSpPr>
        <p:spPr/>
        <p:txBody>
          <a:bodyPr/>
          <a:lstStyle/>
          <a:p>
            <a:endParaRPr lang="en-US" dirty="0"/>
          </a:p>
          <a:p>
            <a:pPr>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The purpose of this project is to provid</a:t>
            </a:r>
            <a:r>
              <a:rPr lang="en-IN" dirty="0">
                <a:solidFill>
                  <a:srgbClr val="000000"/>
                </a:solidFill>
                <a:latin typeface="Times New Roman" panose="02020603050405020304" pitchFamily="18" charset="0"/>
                <a:ea typeface="Times New Roman" panose="02020603050405020304" pitchFamily="18" charset="0"/>
                <a:cs typeface="Mangal" panose="02040503050203030202" pitchFamily="18" charset="0"/>
              </a:rPr>
              <a:t>e </a:t>
            </a:r>
            <a:r>
              <a:rPr lang="en-IN"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Dairy products to directly the consumers more effectively than the existing system.</a:t>
            </a:r>
            <a:endParaRPr lang="en-IN"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n-US" sz="1800" kern="1200" dirty="0">
                <a:solidFill>
                  <a:srgbClr val="404040"/>
                </a:solidFill>
                <a:effectLst/>
                <a:latin typeface="Times New Roman" panose="02020603050405020304" pitchFamily="18" charset="0"/>
                <a:ea typeface="Times New Roman" panose="02020603050405020304" pitchFamily="18" charset="0"/>
              </a:rPr>
              <a:t>The limitation with the application can also be looked into and enhancement can be made as per user requirement.</a:t>
            </a:r>
            <a:endParaRPr lang="en-IN" sz="1800" dirty="0">
              <a:effectLst/>
              <a:latin typeface="Times New Roman" panose="02020603050405020304" pitchFamily="18" charset="0"/>
              <a:ea typeface="Times New Roman" panose="02020603050405020304" pitchFamily="18" charset="0"/>
            </a:endParaRPr>
          </a:p>
          <a:p>
            <a:pPr marL="0" indent="0">
              <a:lnSpc>
                <a:spcPct val="106000"/>
              </a:lnSpc>
              <a:spcAft>
                <a:spcPts val="8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94692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2D2-8B5A-FD05-D9D0-9673E9E528A3}"/>
              </a:ext>
            </a:extLst>
          </p:cNvPr>
          <p:cNvSpPr>
            <a:spLocks noGrp="1"/>
          </p:cNvSpPr>
          <p:nvPr>
            <p:ph type="title"/>
          </p:nvPr>
        </p:nvSpPr>
        <p:spPr/>
        <p:txBody>
          <a:bodyPr/>
          <a:lstStyle/>
          <a:p>
            <a:r>
              <a:rPr lang="en-US" dirty="0"/>
              <a:t>Proposed Enhancement</a:t>
            </a:r>
            <a:endParaRPr lang="en-IN" dirty="0"/>
          </a:p>
        </p:txBody>
      </p:sp>
      <p:sp>
        <p:nvSpPr>
          <p:cNvPr id="3" name="Content Placeholder 2">
            <a:extLst>
              <a:ext uri="{FF2B5EF4-FFF2-40B4-BE49-F238E27FC236}">
                <a16:creationId xmlns:a16="http://schemas.microsoft.com/office/drawing/2014/main" id="{BED97202-BBF4-FBE3-3C65-D18C7141AC97}"/>
              </a:ext>
            </a:extLst>
          </p:cNvPr>
          <p:cNvSpPr>
            <a:spLocks noGrp="1"/>
          </p:cNvSpPr>
          <p:nvPr>
            <p:ph idx="1"/>
          </p:nvPr>
        </p:nvSpPr>
        <p:spPr/>
        <p:txBody>
          <a:bodyPr/>
          <a:lstStyle/>
          <a:p>
            <a:pPr>
              <a:buSzPts val="1200"/>
            </a:pPr>
            <a:r>
              <a:rPr lang="en-US" sz="1800" kern="1200" dirty="0">
                <a:solidFill>
                  <a:srgbClr val="404040"/>
                </a:solidFill>
                <a:effectLst/>
                <a:latin typeface="Times New Roman" panose="02020603050405020304" pitchFamily="18" charset="0"/>
                <a:ea typeface="Times New Roman" panose="02020603050405020304" pitchFamily="18" charset="0"/>
              </a:rPr>
              <a:t>In future there is a chance change the application according to the requirements. </a:t>
            </a:r>
            <a:endParaRPr lang="en-IN" sz="1800" dirty="0">
              <a:effectLst/>
              <a:latin typeface="Times New Roman" panose="02020603050405020304" pitchFamily="18" charset="0"/>
              <a:ea typeface="Times New Roman" panose="02020603050405020304" pitchFamily="18" charset="0"/>
            </a:endParaRPr>
          </a:p>
          <a:p>
            <a:pPr>
              <a:buSzPts val="1200"/>
            </a:pPr>
            <a:r>
              <a:rPr lang="en-US" sz="1800" kern="1200" dirty="0">
                <a:solidFill>
                  <a:srgbClr val="404040"/>
                </a:solidFill>
                <a:effectLst/>
                <a:latin typeface="Times New Roman" panose="02020603050405020304" pitchFamily="18" charset="0"/>
                <a:ea typeface="Times New Roman" panose="02020603050405020304" pitchFamily="18" charset="0"/>
              </a:rPr>
              <a:t>In future we can add Chatbot for clarifying our doubts.</a:t>
            </a:r>
          </a:p>
          <a:p>
            <a:pPr>
              <a:lnSpc>
                <a:spcPct val="107000"/>
              </a:lnSpc>
              <a:spcAft>
                <a:spcPts val="765"/>
              </a:spcAft>
              <a:tabLst>
                <a:tab pos="457200" algn="l"/>
              </a:tabLst>
            </a:pPr>
            <a:r>
              <a:rPr lang="en-IN" sz="1800" dirty="0">
                <a:effectLst/>
                <a:latin typeface="Calibri" panose="020F0502020204030204" pitchFamily="34" charset="0"/>
                <a:ea typeface="Times New Roman" panose="02020603050405020304" pitchFamily="18" charset="0"/>
                <a:cs typeface="Mangal" panose="02040503050203030202" pitchFamily="18" charset="0"/>
              </a:rPr>
              <a:t>User will get the receipt of the payment.</a:t>
            </a:r>
          </a:p>
          <a:p>
            <a:pPr>
              <a:lnSpc>
                <a:spcPct val="107000"/>
              </a:lnSpc>
              <a:spcAft>
                <a:spcPts val="765"/>
              </a:spcAft>
              <a:tabLst>
                <a:tab pos="457200" algn="l"/>
              </a:tabLst>
            </a:pPr>
            <a:r>
              <a:rPr lang="en-IN" sz="1800" dirty="0">
                <a:effectLst/>
                <a:latin typeface="Calibri" panose="020F0502020204030204" pitchFamily="34" charset="0"/>
                <a:ea typeface="Times New Roman" panose="02020603050405020304" pitchFamily="18" charset="0"/>
                <a:cs typeface="Mangal" panose="02040503050203030202" pitchFamily="18" charset="0"/>
              </a:rPr>
              <a:t>Will also add maps to locate stores for nearby areas .</a:t>
            </a:r>
          </a:p>
          <a:p>
            <a:pPr marL="342900" lvl="0" indent="-342900">
              <a:buSzPts val="1200"/>
              <a:buFont typeface="Wingdings" panose="05000000000000000000" pitchFamily="2" charset="2"/>
              <a:buChar char=""/>
            </a:pPr>
            <a:endParaRPr lang="en-IN" sz="1800" dirty="0">
              <a:effectLst/>
              <a:latin typeface="Times New Roman" panose="02020603050405020304" pitchFamily="18" charset="0"/>
              <a:ea typeface="Times New Roman" panose="02020603050405020304" pitchFamily="18" charset="0"/>
            </a:endParaRPr>
          </a:p>
          <a:p>
            <a:pPr marL="107315" indent="0" algn="just">
              <a:buNone/>
            </a:pPr>
            <a:endParaRPr lang="en-IN" sz="1800" dirty="0">
              <a:solidFill>
                <a:srgbClr val="000000"/>
              </a:solidFill>
              <a:effectLst/>
              <a:latin typeface="Cambria" panose="02040503050406030204" pitchFamily="18" charset="0"/>
              <a:ea typeface="Times New Roman" panose="02020603050405020304" pitchFamily="18" charset="0"/>
              <a:cs typeface="Cambria" panose="02040503050406030204" pitchFamily="18" charset="0"/>
            </a:endParaRPr>
          </a:p>
        </p:txBody>
      </p:sp>
    </p:spTree>
    <p:extLst>
      <p:ext uri="{BB962C8B-B14F-4D97-AF65-F5344CB8AC3E}">
        <p14:creationId xmlns:p14="http://schemas.microsoft.com/office/powerpoint/2010/main" val="1379970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1C7B-5066-9798-301B-7DB0D360732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AB1A6EF-5F40-6F2B-29D7-9A4711650937}"/>
              </a:ext>
            </a:extLst>
          </p:cNvPr>
          <p:cNvSpPr>
            <a:spLocks noGrp="1"/>
          </p:cNvSpPr>
          <p:nvPr>
            <p:ph idx="1"/>
          </p:nvPr>
        </p:nvSpPr>
        <p:spPr>
          <a:xfrm>
            <a:off x="677334" y="2160589"/>
            <a:ext cx="8596668" cy="3971270"/>
          </a:xfrm>
        </p:spPr>
        <p:txBody>
          <a:bodyPr>
            <a:normAutofit/>
          </a:bodyPr>
          <a:lstStyle/>
          <a:p>
            <a:pPr marL="0" indent="0">
              <a:lnSpc>
                <a:spcPct val="107000"/>
              </a:lnSpc>
              <a:spcAft>
                <a:spcPts val="1445"/>
              </a:spcAft>
              <a:buNone/>
            </a:pPr>
            <a:r>
              <a:rPr lang="en-IN" sz="1800" dirty="0">
                <a:effectLst/>
                <a:latin typeface="Calibri" panose="020F0502020204030204" pitchFamily="34" charset="0"/>
                <a:ea typeface="Times New Roman" panose="02020603050405020304" pitchFamily="18" charset="0"/>
                <a:cs typeface="Mangal" panose="02040503050203030202"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  The system will be able to serve as web application when it is finally developed, where these small upcoming shops can make use of it to publish different categories of Dairy products in a wide range and also help the shop to manage their service more effectively. On the other hand, it will enable customers to freely buy their required type of product more freely and interactively.</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06000"/>
              </a:lnSpc>
              <a:spcAft>
                <a:spcPts val="8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859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07C5-C321-92D6-14E2-B59648C35ED9}"/>
              </a:ext>
            </a:extLst>
          </p:cNvPr>
          <p:cNvSpPr>
            <a:spLocks noGrp="1"/>
          </p:cNvSpPr>
          <p:nvPr>
            <p:ph type="ctrTitle"/>
          </p:nvPr>
        </p:nvSpPr>
        <p:spPr>
          <a:xfrm>
            <a:off x="2192334" y="1737607"/>
            <a:ext cx="6147626" cy="2487551"/>
          </a:xfrm>
        </p:spPr>
        <p:txBody>
          <a:bodyPr/>
          <a:lstStyle/>
          <a:p>
            <a:r>
              <a:rPr lang="en-US" sz="9600" dirty="0"/>
              <a:t>Thank You </a:t>
            </a:r>
            <a:endParaRPr lang="en-IN" sz="9600" dirty="0"/>
          </a:p>
        </p:txBody>
      </p:sp>
    </p:spTree>
    <p:extLst>
      <p:ext uri="{BB962C8B-B14F-4D97-AF65-F5344CB8AC3E}">
        <p14:creationId xmlns:p14="http://schemas.microsoft.com/office/powerpoint/2010/main" val="289715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86B7-9E3E-2954-FA82-CF8674BD77A9}"/>
              </a:ext>
            </a:extLst>
          </p:cNvPr>
          <p:cNvSpPr>
            <a:spLocks noGrp="1"/>
          </p:cNvSpPr>
          <p:nvPr>
            <p:ph type="title"/>
          </p:nvPr>
        </p:nvSpPr>
        <p:spPr/>
        <p:txBody>
          <a:bodyPr/>
          <a:lstStyle/>
          <a:p>
            <a:r>
              <a:rPr lang="en-US" dirty="0"/>
              <a:t>Existing System </a:t>
            </a:r>
            <a:endParaRPr lang="en-IN" dirty="0"/>
          </a:p>
        </p:txBody>
      </p:sp>
      <p:sp>
        <p:nvSpPr>
          <p:cNvPr id="3" name="Content Placeholder 2">
            <a:extLst>
              <a:ext uri="{FF2B5EF4-FFF2-40B4-BE49-F238E27FC236}">
                <a16:creationId xmlns:a16="http://schemas.microsoft.com/office/drawing/2014/main" id="{B804241E-CAA4-6234-4709-9C1B01349B20}"/>
              </a:ext>
            </a:extLst>
          </p:cNvPr>
          <p:cNvSpPr>
            <a:spLocks noGrp="1"/>
          </p:cNvSpPr>
          <p:nvPr>
            <p:ph idx="1"/>
          </p:nvPr>
        </p:nvSpPr>
        <p:spPr/>
        <p:txBody>
          <a:bodyPr>
            <a:normAutofit/>
          </a:bodyPr>
          <a:lstStyle/>
          <a:p>
            <a:pPr marL="342900" lvl="0" indent="-342900">
              <a:lnSpc>
                <a:spcPct val="115000"/>
              </a:lnSpc>
              <a:spcAft>
                <a:spcPts val="8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An existing system provides manual paperwork or an excel sheet to track the buying and selling product details. </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customer has to go to the medical shop where the customer can get the required dairy products. Most of the time customer does not get required product which him/her looking the products at different locations. Which results in wasting a lot time in it.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 In the existing system, you cannot provide feedback of the service provided to the admin (shopkeeper) directly.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104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F265-5BA0-A05D-19D7-DC1DEED1ADB6}"/>
              </a:ext>
            </a:extLst>
          </p:cNvPr>
          <p:cNvSpPr>
            <a:spLocks noGrp="1"/>
          </p:cNvSpPr>
          <p:nvPr>
            <p:ph type="title"/>
          </p:nvPr>
        </p:nvSpPr>
        <p:spPr>
          <a:xfrm>
            <a:off x="677334" y="609600"/>
            <a:ext cx="8596668" cy="788894"/>
          </a:xfrm>
        </p:spPr>
        <p:txBody>
          <a:bodyPr/>
          <a:lstStyle/>
          <a:p>
            <a:r>
              <a:rPr lang="en-US" dirty="0"/>
              <a:t>Need of System </a:t>
            </a:r>
            <a:endParaRPr lang="en-IN" dirty="0"/>
          </a:p>
        </p:txBody>
      </p:sp>
      <p:sp>
        <p:nvSpPr>
          <p:cNvPr id="3" name="Content Placeholder 2">
            <a:extLst>
              <a:ext uri="{FF2B5EF4-FFF2-40B4-BE49-F238E27FC236}">
                <a16:creationId xmlns:a16="http://schemas.microsoft.com/office/drawing/2014/main" id="{346E8ED4-CE9F-56F1-E4B6-EBE33434CC8D}"/>
              </a:ext>
            </a:extLst>
          </p:cNvPr>
          <p:cNvSpPr>
            <a:spLocks noGrp="1"/>
          </p:cNvSpPr>
          <p:nvPr>
            <p:ph idx="1"/>
          </p:nvPr>
        </p:nvSpPr>
        <p:spPr>
          <a:xfrm>
            <a:off x="677334" y="1586753"/>
            <a:ext cx="8596668" cy="4454609"/>
          </a:xfrm>
        </p:spPr>
        <p:txBody>
          <a:bodyPr/>
          <a:lstStyle/>
          <a:p>
            <a:pPr marL="342900" lvl="0" indent="-342900">
              <a:lnSpc>
                <a:spcPct val="115000"/>
              </a:lnSpc>
              <a:spcAft>
                <a:spcPts val="1435"/>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The new system is totally Web based application. Nowadays, there is dairy shop management which benefits customers greatly.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15000"/>
              </a:lnSpc>
              <a:spcAft>
                <a:spcPts val="1435"/>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A new system provides features like time efficiency to show product details and whatever the customer will give the feedback to the admin(shopkeeper).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15000"/>
              </a:lnSpc>
              <a:spcAft>
                <a:spcPts val="1435"/>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This system provides various types of dairy products.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15000"/>
              </a:lnSpc>
              <a:spcAft>
                <a:spcPts val="1435"/>
              </a:spcAft>
              <a:buFont typeface="Wingdings" panose="05000000000000000000" pitchFamily="2" charset="2"/>
              <a:buChar char=""/>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The buying of product is done easily by customer.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buFont typeface="Wingdings" panose="05000000000000000000" pitchFamily="2" charset="2"/>
              <a:buChar char=""/>
            </a:pPr>
            <a:endParaRPr lang="en-IN" dirty="0"/>
          </a:p>
        </p:txBody>
      </p:sp>
    </p:spTree>
    <p:extLst>
      <p:ext uri="{BB962C8B-B14F-4D97-AF65-F5344CB8AC3E}">
        <p14:creationId xmlns:p14="http://schemas.microsoft.com/office/powerpoint/2010/main" val="71956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797D-365E-D967-7248-7444B2192099}"/>
              </a:ext>
            </a:extLst>
          </p:cNvPr>
          <p:cNvSpPr>
            <a:spLocks noGrp="1"/>
          </p:cNvSpPr>
          <p:nvPr>
            <p:ph type="title"/>
          </p:nvPr>
        </p:nvSpPr>
        <p:spPr/>
        <p:txBody>
          <a:bodyPr/>
          <a:lstStyle/>
          <a:p>
            <a:pPr>
              <a:lnSpc>
                <a:spcPct val="107000"/>
              </a:lnSpc>
              <a:spcAft>
                <a:spcPts val="800"/>
              </a:spcAft>
            </a:pPr>
            <a:r>
              <a:rPr lang="en-IN" sz="3600" b="1" u="sng"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2800" b="1" u="sng" dirty="0">
                <a:effectLst/>
                <a:latin typeface="Times New Roman" panose="02020603050405020304" pitchFamily="18" charset="0"/>
                <a:ea typeface="Times New Roman" panose="02020603050405020304" pitchFamily="18" charset="0"/>
                <a:cs typeface="Mangal" panose="02040503050203030202" pitchFamily="18" charset="0"/>
              </a:rPr>
              <a:t>Operating</a:t>
            </a:r>
            <a:r>
              <a:rPr lang="en-IN" sz="2800" b="1" u="sng"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2800" b="1" u="sng" dirty="0">
                <a:effectLst/>
                <a:latin typeface="Times New Roman" panose="02020603050405020304" pitchFamily="18" charset="0"/>
                <a:ea typeface="Times New Roman" panose="02020603050405020304" pitchFamily="18" charset="0"/>
                <a:cs typeface="Mangal" panose="02040503050203030202" pitchFamily="18" charset="0"/>
              </a:rPr>
              <a:t>Environment-Hardware</a:t>
            </a:r>
            <a:r>
              <a:rPr lang="en-IN" sz="2800" b="1" u="sng"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2800" b="1" u="sng" dirty="0">
                <a:effectLst/>
                <a:latin typeface="Times New Roman" panose="02020603050405020304" pitchFamily="18" charset="0"/>
                <a:ea typeface="Times New Roman" panose="02020603050405020304" pitchFamily="18" charset="0"/>
                <a:cs typeface="Mangal" panose="02040503050203030202" pitchFamily="18" charset="0"/>
              </a:rPr>
              <a:t>and</a:t>
            </a:r>
            <a:r>
              <a:rPr lang="en-IN" sz="2800" b="1" u="sng" spc="-1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2800" b="1" u="sng" dirty="0">
                <a:effectLst/>
                <a:latin typeface="Times New Roman" panose="02020603050405020304" pitchFamily="18" charset="0"/>
                <a:ea typeface="Times New Roman" panose="02020603050405020304" pitchFamily="18" charset="0"/>
                <a:cs typeface="Mangal" panose="02040503050203030202" pitchFamily="18" charset="0"/>
              </a:rPr>
              <a:t>Software</a:t>
            </a:r>
            <a:endParaRPr lang="en-IN" sz="2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 name="Content Placeholder 2">
            <a:extLst>
              <a:ext uri="{FF2B5EF4-FFF2-40B4-BE49-F238E27FC236}">
                <a16:creationId xmlns:a16="http://schemas.microsoft.com/office/drawing/2014/main" id="{87229A8E-E1A3-0F49-6DCF-6C3A8E501C7F}"/>
              </a:ext>
            </a:extLst>
          </p:cNvPr>
          <p:cNvSpPr>
            <a:spLocks noGrp="1"/>
          </p:cNvSpPr>
          <p:nvPr>
            <p:ph idx="1"/>
          </p:nvPr>
        </p:nvSpPr>
        <p:spPr>
          <a:xfrm>
            <a:off x="677334" y="1418898"/>
            <a:ext cx="8596668" cy="5169682"/>
          </a:xfrm>
        </p:spPr>
        <p:txBody>
          <a:bodyPr>
            <a:normAutofit fontScale="92500" lnSpcReduction="20000"/>
          </a:bodyPr>
          <a:lstStyle/>
          <a:p>
            <a:pPr marL="182880">
              <a:lnSpc>
                <a:spcPct val="150000"/>
              </a:lnSpc>
              <a:spcAft>
                <a:spcPts val="800"/>
              </a:spcAft>
            </a:pPr>
            <a:r>
              <a:rPr lang="en-US" sz="3800" b="1" dirty="0">
                <a:effectLst/>
                <a:latin typeface="Times New Roman" panose="02020603050405020304" pitchFamily="18" charset="0"/>
                <a:ea typeface="Times New Roman" panose="02020603050405020304" pitchFamily="18" charset="0"/>
                <a:cs typeface="Mangal" panose="02040503050203030202" pitchFamily="18" charset="0"/>
              </a:rPr>
              <a:t>Hardware :</a:t>
            </a:r>
          </a:p>
          <a:p>
            <a:pPr marL="182880">
              <a:lnSpc>
                <a:spcPct val="150000"/>
              </a:lnSpc>
              <a:spcAft>
                <a:spcPts val="800"/>
              </a:spcAft>
            </a:pPr>
            <a:endParaRPr lang="en-IN" sz="5500" dirty="0">
              <a:effectLst/>
              <a:latin typeface="Calibri" panose="020F0502020204030204" pitchFamily="34" charset="0"/>
              <a:ea typeface="Times New Roman" panose="02020603050405020304" pitchFamily="18" charset="0"/>
              <a:cs typeface="Mangal" panose="02040503050203030202" pitchFamily="18" charset="0"/>
            </a:endParaRPr>
          </a:p>
          <a:p>
            <a:pPr marL="0" indent="0">
              <a:lnSpc>
                <a:spcPct val="150000"/>
              </a:lnSpc>
              <a:spcAft>
                <a:spcPts val="800"/>
              </a:spcAft>
              <a:buNone/>
            </a:pPr>
            <a:endParaRPr lang="en-US" sz="5500" b="1" dirty="0">
              <a:effectLst/>
              <a:latin typeface="Times New Roman" panose="02020603050405020304" pitchFamily="18" charset="0"/>
              <a:ea typeface="Times New Roman" panose="02020603050405020304" pitchFamily="18" charset="0"/>
              <a:cs typeface="Mangal" panose="02040503050203030202" pitchFamily="18" charset="0"/>
            </a:endParaRPr>
          </a:p>
          <a:p>
            <a:pPr marL="182880">
              <a:lnSpc>
                <a:spcPct val="150000"/>
              </a:lnSpc>
              <a:spcAft>
                <a:spcPts val="800"/>
              </a:spcAft>
            </a:pPr>
            <a:r>
              <a:rPr lang="en-US" sz="4300" b="1" dirty="0">
                <a:effectLst/>
                <a:latin typeface="Times New Roman" panose="02020603050405020304" pitchFamily="18" charset="0"/>
                <a:ea typeface="Times New Roman" panose="02020603050405020304" pitchFamily="18" charset="0"/>
                <a:cs typeface="Mangal" panose="02040503050203030202" pitchFamily="18" charset="0"/>
              </a:rPr>
              <a:t>Software : </a:t>
            </a:r>
            <a:endParaRPr lang="en-IN" sz="43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nSpc>
                <a:spcPct val="150000"/>
              </a:lnSpc>
              <a:spcAft>
                <a:spcPts val="800"/>
              </a:spcAft>
              <a:buFont typeface="Wingdings" panose="05000000000000000000" pitchFamily="2"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graphicFrame>
        <p:nvGraphicFramePr>
          <p:cNvPr id="4" name="Table 3">
            <a:extLst>
              <a:ext uri="{FF2B5EF4-FFF2-40B4-BE49-F238E27FC236}">
                <a16:creationId xmlns:a16="http://schemas.microsoft.com/office/drawing/2014/main" id="{DE05545C-1B24-0FC7-9A86-834FE3AB77DF}"/>
              </a:ext>
            </a:extLst>
          </p:cNvPr>
          <p:cNvGraphicFramePr>
            <a:graphicFrameLocks noGrp="1"/>
          </p:cNvGraphicFramePr>
          <p:nvPr>
            <p:extLst>
              <p:ext uri="{D42A27DB-BD31-4B8C-83A1-F6EECF244321}">
                <p14:modId xmlns:p14="http://schemas.microsoft.com/office/powerpoint/2010/main" val="3932416754"/>
              </p:ext>
            </p:extLst>
          </p:nvPr>
        </p:nvGraphicFramePr>
        <p:xfrm>
          <a:off x="3610437" y="1418898"/>
          <a:ext cx="5663565" cy="1613535"/>
        </p:xfrm>
        <a:graphic>
          <a:graphicData uri="http://schemas.openxmlformats.org/drawingml/2006/table">
            <a:tbl>
              <a:tblPr firstRow="1" firstCol="1" bandRow="1">
                <a:tableStyleId>{5C22544A-7EE6-4342-B048-85BDC9FD1C3A}</a:tableStyleId>
              </a:tblPr>
              <a:tblGrid>
                <a:gridCol w="2832735">
                  <a:extLst>
                    <a:ext uri="{9D8B030D-6E8A-4147-A177-3AD203B41FA5}">
                      <a16:colId xmlns:a16="http://schemas.microsoft.com/office/drawing/2014/main" val="2077410566"/>
                    </a:ext>
                  </a:extLst>
                </a:gridCol>
                <a:gridCol w="2830830">
                  <a:extLst>
                    <a:ext uri="{9D8B030D-6E8A-4147-A177-3AD203B41FA5}">
                      <a16:colId xmlns:a16="http://schemas.microsoft.com/office/drawing/2014/main" val="1998932720"/>
                    </a:ext>
                  </a:extLst>
                </a:gridCol>
              </a:tblGrid>
              <a:tr h="407035">
                <a:tc>
                  <a:txBody>
                    <a:bodyPr/>
                    <a:lstStyle/>
                    <a:p>
                      <a:pPr marL="0" marR="0">
                        <a:lnSpc>
                          <a:spcPct val="115000"/>
                        </a:lnSpc>
                        <a:spcBef>
                          <a:spcPts val="5"/>
                        </a:spcBef>
                        <a:spcAft>
                          <a:spcPts val="0"/>
                        </a:spcAft>
                      </a:pPr>
                      <a:r>
                        <a:rPr lang="en-IN" sz="1400">
                          <a:effectLst/>
                        </a:rPr>
                        <a:t>Processor</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5"/>
                        </a:spcBef>
                        <a:spcAft>
                          <a:spcPts val="0"/>
                        </a:spcAft>
                      </a:pPr>
                      <a:r>
                        <a:rPr lang="en-IN" sz="1400">
                          <a:effectLst/>
                        </a:rPr>
                        <a:t>i5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57889400"/>
                  </a:ext>
                </a:extLst>
              </a:tr>
              <a:tr h="392430">
                <a:tc>
                  <a:txBody>
                    <a:bodyPr/>
                    <a:lstStyle/>
                    <a:p>
                      <a:pPr marL="0" marR="0">
                        <a:lnSpc>
                          <a:spcPct val="115000"/>
                        </a:lnSpc>
                        <a:spcBef>
                          <a:spcPts val="5"/>
                        </a:spcBef>
                        <a:spcAft>
                          <a:spcPts val="0"/>
                        </a:spcAft>
                      </a:pPr>
                      <a:r>
                        <a:rPr lang="en-IN" sz="1400" dirty="0">
                          <a:effectLst/>
                        </a:rPr>
                        <a:t>Hard Disk</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5"/>
                        </a:spcBef>
                        <a:spcAft>
                          <a:spcPts val="0"/>
                        </a:spcAft>
                      </a:pPr>
                      <a:r>
                        <a:rPr lang="en-IN" sz="1400">
                          <a:effectLst/>
                        </a:rPr>
                        <a:t>28 GB or More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034466884"/>
                  </a:ext>
                </a:extLst>
              </a:tr>
              <a:tr h="407035">
                <a:tc>
                  <a:txBody>
                    <a:bodyPr/>
                    <a:lstStyle/>
                    <a:p>
                      <a:pPr marL="0" marR="0">
                        <a:lnSpc>
                          <a:spcPct val="115000"/>
                        </a:lnSpc>
                        <a:spcBef>
                          <a:spcPts val="5"/>
                        </a:spcBef>
                        <a:spcAft>
                          <a:spcPts val="0"/>
                        </a:spcAft>
                      </a:pPr>
                      <a:r>
                        <a:rPr lang="en-IN" sz="1400">
                          <a:effectLst/>
                        </a:rPr>
                        <a:t>RAM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5"/>
                        </a:spcBef>
                        <a:spcAft>
                          <a:spcPts val="0"/>
                        </a:spcAft>
                      </a:pPr>
                      <a:r>
                        <a:rPr lang="en-IN" sz="1400">
                          <a:effectLst/>
                        </a:rPr>
                        <a:t>4 GB or More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04182452"/>
                  </a:ext>
                </a:extLst>
              </a:tr>
              <a:tr h="407035">
                <a:tc>
                  <a:txBody>
                    <a:bodyPr/>
                    <a:lstStyle/>
                    <a:p>
                      <a:pPr marL="0" marR="0">
                        <a:lnSpc>
                          <a:spcPct val="115000"/>
                        </a:lnSpc>
                        <a:spcBef>
                          <a:spcPts val="5"/>
                        </a:spcBef>
                        <a:spcAft>
                          <a:spcPts val="0"/>
                        </a:spcAft>
                      </a:pPr>
                      <a:r>
                        <a:rPr lang="en-IN" sz="1400">
                          <a:effectLst/>
                        </a:rPr>
                        <a:t>Operating System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5"/>
                        </a:spcBef>
                        <a:spcAft>
                          <a:spcPts val="0"/>
                        </a:spcAft>
                      </a:pPr>
                      <a:r>
                        <a:rPr lang="en-IN" sz="1400" dirty="0">
                          <a:effectLst/>
                        </a:rPr>
                        <a:t>Windows or Any</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65117564"/>
                  </a:ext>
                </a:extLst>
              </a:tr>
            </a:tbl>
          </a:graphicData>
        </a:graphic>
      </p:graphicFrame>
      <p:graphicFrame>
        <p:nvGraphicFramePr>
          <p:cNvPr id="5" name="Table 4">
            <a:extLst>
              <a:ext uri="{FF2B5EF4-FFF2-40B4-BE49-F238E27FC236}">
                <a16:creationId xmlns:a16="http://schemas.microsoft.com/office/drawing/2014/main" id="{279D1EF0-47BA-AC95-1642-6F56BDCAC35C}"/>
              </a:ext>
            </a:extLst>
          </p:cNvPr>
          <p:cNvGraphicFramePr>
            <a:graphicFrameLocks noGrp="1"/>
          </p:cNvGraphicFramePr>
          <p:nvPr>
            <p:extLst>
              <p:ext uri="{D42A27DB-BD31-4B8C-83A1-F6EECF244321}">
                <p14:modId xmlns:p14="http://schemas.microsoft.com/office/powerpoint/2010/main" val="3693408766"/>
              </p:ext>
            </p:extLst>
          </p:nvPr>
        </p:nvGraphicFramePr>
        <p:xfrm>
          <a:off x="3610437" y="3738699"/>
          <a:ext cx="6223000" cy="2964815"/>
        </p:xfrm>
        <a:graphic>
          <a:graphicData uri="http://schemas.openxmlformats.org/drawingml/2006/table">
            <a:tbl>
              <a:tblPr firstRow="1" firstCol="1" bandRow="1">
                <a:tableStyleId>{5C22544A-7EE6-4342-B048-85BDC9FD1C3A}</a:tableStyleId>
              </a:tblPr>
              <a:tblGrid>
                <a:gridCol w="3111500">
                  <a:extLst>
                    <a:ext uri="{9D8B030D-6E8A-4147-A177-3AD203B41FA5}">
                      <a16:colId xmlns:a16="http://schemas.microsoft.com/office/drawing/2014/main" val="2214478019"/>
                    </a:ext>
                  </a:extLst>
                </a:gridCol>
                <a:gridCol w="3111500">
                  <a:extLst>
                    <a:ext uri="{9D8B030D-6E8A-4147-A177-3AD203B41FA5}">
                      <a16:colId xmlns:a16="http://schemas.microsoft.com/office/drawing/2014/main" val="3694487614"/>
                    </a:ext>
                  </a:extLst>
                </a:gridCol>
              </a:tblGrid>
              <a:tr h="497205">
                <a:tc>
                  <a:txBody>
                    <a:bodyPr/>
                    <a:lstStyle/>
                    <a:p>
                      <a:pPr marL="0" marR="0">
                        <a:spcBef>
                          <a:spcPts val="10"/>
                        </a:spcBef>
                        <a:spcAft>
                          <a:spcPts val="0"/>
                        </a:spcAft>
                      </a:pPr>
                      <a:r>
                        <a:rPr lang="en-US" sz="1400">
                          <a:effectLst/>
                        </a:rPr>
                        <a:t>IDE</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spcBef>
                          <a:spcPts val="10"/>
                        </a:spcBef>
                        <a:spcAft>
                          <a:spcPts val="0"/>
                        </a:spcAft>
                      </a:pPr>
                      <a:r>
                        <a:rPr lang="en-US" sz="1400">
                          <a:effectLst/>
                        </a:rPr>
                        <a:t>VS Code</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951499945"/>
                  </a:ext>
                </a:extLst>
              </a:tr>
              <a:tr h="497205">
                <a:tc>
                  <a:txBody>
                    <a:bodyPr/>
                    <a:lstStyle/>
                    <a:p>
                      <a:pPr marL="0" marR="0">
                        <a:spcBef>
                          <a:spcPts val="10"/>
                        </a:spcBef>
                        <a:spcAft>
                          <a:spcPts val="0"/>
                        </a:spcAft>
                      </a:pPr>
                      <a:r>
                        <a:rPr lang="en-US" sz="1400">
                          <a:effectLst/>
                        </a:rPr>
                        <a:t>Python Version</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spcBef>
                          <a:spcPts val="10"/>
                        </a:spcBef>
                        <a:spcAft>
                          <a:spcPts val="0"/>
                        </a:spcAft>
                      </a:pPr>
                      <a:r>
                        <a:rPr lang="en-US" sz="1400">
                          <a:effectLst/>
                        </a:rPr>
                        <a:t>3.9.13</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861720096"/>
                  </a:ext>
                </a:extLst>
              </a:tr>
              <a:tr h="478790">
                <a:tc>
                  <a:txBody>
                    <a:bodyPr/>
                    <a:lstStyle/>
                    <a:p>
                      <a:pPr marL="0" marR="0">
                        <a:spcBef>
                          <a:spcPts val="10"/>
                        </a:spcBef>
                        <a:spcAft>
                          <a:spcPts val="0"/>
                        </a:spcAft>
                      </a:pPr>
                      <a:r>
                        <a:rPr lang="en-US" sz="1400">
                          <a:effectLst/>
                        </a:rPr>
                        <a:t>Django Version</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spcBef>
                          <a:spcPts val="10"/>
                        </a:spcBef>
                        <a:spcAft>
                          <a:spcPts val="0"/>
                        </a:spcAft>
                      </a:pPr>
                      <a:r>
                        <a:rPr lang="en-US" sz="1400">
                          <a:effectLst/>
                        </a:rPr>
                        <a:t>3.2</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818379667"/>
                  </a:ext>
                </a:extLst>
              </a:tr>
              <a:tr h="497205">
                <a:tc>
                  <a:txBody>
                    <a:bodyPr/>
                    <a:lstStyle/>
                    <a:p>
                      <a:pPr marL="0" marR="0">
                        <a:spcBef>
                          <a:spcPts val="10"/>
                        </a:spcBef>
                        <a:spcAft>
                          <a:spcPts val="0"/>
                        </a:spcAft>
                      </a:pPr>
                      <a:r>
                        <a:rPr lang="en-US" sz="1400">
                          <a:effectLst/>
                        </a:rPr>
                        <a:t>Operating System</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spcBef>
                          <a:spcPts val="10"/>
                        </a:spcBef>
                        <a:spcAft>
                          <a:spcPts val="0"/>
                        </a:spcAft>
                      </a:pPr>
                      <a:r>
                        <a:rPr lang="en-US" sz="1400">
                          <a:effectLst/>
                        </a:rPr>
                        <a:t>Any</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88013782"/>
                  </a:ext>
                </a:extLst>
              </a:tr>
              <a:tr h="497205">
                <a:tc>
                  <a:txBody>
                    <a:bodyPr/>
                    <a:lstStyle/>
                    <a:p>
                      <a:pPr marL="0" marR="0">
                        <a:spcBef>
                          <a:spcPts val="10"/>
                        </a:spcBef>
                        <a:spcAft>
                          <a:spcPts val="0"/>
                        </a:spcAft>
                      </a:pPr>
                      <a:r>
                        <a:rPr lang="en-US" sz="1400">
                          <a:effectLst/>
                        </a:rPr>
                        <a:t>DataBase</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spcBef>
                          <a:spcPts val="10"/>
                        </a:spcBef>
                        <a:spcAft>
                          <a:spcPts val="0"/>
                        </a:spcAft>
                      </a:pPr>
                      <a:r>
                        <a:rPr lang="en-US" sz="1400">
                          <a:effectLst/>
                        </a:rPr>
                        <a:t>SQlite</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041187052"/>
                  </a:ext>
                </a:extLst>
              </a:tr>
              <a:tr h="497205">
                <a:tc>
                  <a:txBody>
                    <a:bodyPr/>
                    <a:lstStyle/>
                    <a:p>
                      <a:pPr marL="0" marR="0">
                        <a:spcBef>
                          <a:spcPts val="10"/>
                        </a:spcBef>
                        <a:spcAft>
                          <a:spcPts val="0"/>
                        </a:spcAft>
                      </a:pPr>
                      <a:r>
                        <a:rPr lang="en-US" sz="1400">
                          <a:effectLst/>
                        </a:rPr>
                        <a:t>Browser</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spcBef>
                          <a:spcPts val="10"/>
                        </a:spcBef>
                        <a:spcAft>
                          <a:spcPts val="0"/>
                        </a:spcAft>
                      </a:pPr>
                      <a:r>
                        <a:rPr lang="en-US" sz="1400" dirty="0">
                          <a:effectLst/>
                        </a:rPr>
                        <a:t>Any</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503878272"/>
                  </a:ext>
                </a:extLst>
              </a:tr>
            </a:tbl>
          </a:graphicData>
        </a:graphic>
      </p:graphicFrame>
    </p:spTree>
    <p:extLst>
      <p:ext uri="{BB962C8B-B14F-4D97-AF65-F5344CB8AC3E}">
        <p14:creationId xmlns:p14="http://schemas.microsoft.com/office/powerpoint/2010/main" val="1441830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2FF69-8375-A244-4C9F-9F094788D6AF}"/>
              </a:ext>
            </a:extLst>
          </p:cNvPr>
          <p:cNvSpPr>
            <a:spLocks noGrp="1"/>
          </p:cNvSpPr>
          <p:nvPr>
            <p:ph type="title"/>
          </p:nvPr>
        </p:nvSpPr>
        <p:spPr>
          <a:xfrm>
            <a:off x="677334" y="609600"/>
            <a:ext cx="8596668" cy="1030941"/>
          </a:xfrm>
        </p:spPr>
        <p:txBody>
          <a:bodyPr>
            <a:normAutofit fontScale="90000"/>
          </a:bodyPr>
          <a:lstStyle/>
          <a:p>
            <a:r>
              <a:rPr lang="en-IN" sz="3600" b="1" dirty="0">
                <a:effectLst/>
                <a:latin typeface="Times New Roman" panose="02020603050405020304" pitchFamily="18" charset="0"/>
                <a:ea typeface="Calibri" panose="020F0502020204030204" pitchFamily="34" charset="0"/>
                <a:cs typeface="Mangal" panose="02040503050203030202" pitchFamily="18" charset="0"/>
              </a:rPr>
              <a:t>Proposed System</a:t>
            </a:r>
            <a:br>
              <a:rPr lang="en-IN" sz="36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B8731563-5F5F-1784-019E-EDC4F0EDFA36}"/>
              </a:ext>
            </a:extLst>
          </p:cNvPr>
          <p:cNvSpPr>
            <a:spLocks noGrp="1"/>
          </p:cNvSpPr>
          <p:nvPr>
            <p:ph idx="1"/>
          </p:nvPr>
        </p:nvSpPr>
        <p:spPr>
          <a:xfrm>
            <a:off x="677334" y="1640541"/>
            <a:ext cx="8596668" cy="3880773"/>
          </a:xfrm>
        </p:spPr>
        <p:txBody>
          <a:bodyPr>
            <a:normAutofit/>
          </a:bodyPr>
          <a:lstStyle/>
          <a:p>
            <a:pPr marL="0" lvl="0" indent="0" algn="just">
              <a:lnSpc>
                <a:spcPct val="115000"/>
              </a:lnSpc>
              <a:spcAft>
                <a:spcPts val="1000"/>
              </a:spcAft>
              <a:buNone/>
            </a:pP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System need to maintain quantity record.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 System need to keep the record of Student.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 System need to update and delete the record.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System also needs a search area.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Times New Roman" panose="02020603050405020304" pitchFamily="18" charset="0"/>
              </a:rPr>
              <a:t>It also needs a security system to prevent data.</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7411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D1FE-17B8-0C84-1F34-8D04E3330DC5}"/>
              </a:ext>
            </a:extLst>
          </p:cNvPr>
          <p:cNvSpPr>
            <a:spLocks noGrp="1"/>
          </p:cNvSpPr>
          <p:nvPr>
            <p:ph type="title"/>
          </p:nvPr>
        </p:nvSpPr>
        <p:spPr>
          <a:xfrm>
            <a:off x="677334" y="609600"/>
            <a:ext cx="8596668" cy="905435"/>
          </a:xfrm>
        </p:spPr>
        <p:txBody>
          <a:bodyPr/>
          <a:lstStyle/>
          <a:p>
            <a:r>
              <a:rPr lang="en-US" dirty="0"/>
              <a:t>Objectives: </a:t>
            </a:r>
            <a:endParaRPr lang="en-IN" dirty="0"/>
          </a:p>
        </p:txBody>
      </p:sp>
      <p:sp>
        <p:nvSpPr>
          <p:cNvPr id="3" name="Content Placeholder 2">
            <a:extLst>
              <a:ext uri="{FF2B5EF4-FFF2-40B4-BE49-F238E27FC236}">
                <a16:creationId xmlns:a16="http://schemas.microsoft.com/office/drawing/2014/main" id="{75240B48-B52A-6768-4D40-6EE4D3FAF668}"/>
              </a:ext>
            </a:extLst>
          </p:cNvPr>
          <p:cNvSpPr>
            <a:spLocks noGrp="1"/>
          </p:cNvSpPr>
          <p:nvPr>
            <p:ph idx="1"/>
          </p:nvPr>
        </p:nvSpPr>
        <p:spPr>
          <a:xfrm>
            <a:off x="677334" y="1344707"/>
            <a:ext cx="8596668" cy="4696656"/>
          </a:xfrm>
        </p:spPr>
        <p:txBody>
          <a:bodyPr>
            <a:normAutofit/>
          </a:bodyPr>
          <a:lstStyle/>
          <a:p>
            <a:pPr marL="628650" indent="-285750">
              <a:spcBef>
                <a:spcPts val="0"/>
              </a:spcBef>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To manage and maintain data more easily through this web application.</a:t>
            </a:r>
            <a:endParaRPr lang="en-IN" dirty="0">
              <a:effectLst/>
              <a:latin typeface="Times New Roman" panose="02020603050405020304" pitchFamily="18" charset="0"/>
              <a:ea typeface="Times New Roman" panose="02020603050405020304" pitchFamily="18" charset="0"/>
            </a:endParaRPr>
          </a:p>
          <a:p>
            <a:pPr marL="628650" indent="-285750">
              <a:spcBef>
                <a:spcPts val="0"/>
              </a:spcBef>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 To ensure the system is user-friendly to satisfy the users' needs.</a:t>
            </a:r>
            <a:endParaRPr lang="en-IN" dirty="0">
              <a:effectLst/>
              <a:latin typeface="Times New Roman" panose="02020603050405020304" pitchFamily="18" charset="0"/>
              <a:ea typeface="Times New Roman" panose="02020603050405020304" pitchFamily="18" charset="0"/>
            </a:endParaRPr>
          </a:p>
          <a:p>
            <a:pPr marL="628650" indent="-285750">
              <a:spcBef>
                <a:spcPts val="0"/>
              </a:spcBef>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 To provide results very quickly.</a:t>
            </a:r>
          </a:p>
          <a:p>
            <a:pPr marL="628650" marR="0" indent="-285750">
              <a:spcBef>
                <a:spcPts val="0"/>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 To allow users to securely store and organize their diary entries.</a:t>
            </a:r>
            <a:endParaRPr lang="en-IN" dirty="0">
              <a:latin typeface="Times New Roman" panose="02020603050405020304" pitchFamily="18" charset="0"/>
              <a:ea typeface="Times New Roman" panose="02020603050405020304" pitchFamily="18" charset="0"/>
            </a:endParaRPr>
          </a:p>
          <a:p>
            <a:pPr marL="628650" marR="0" indent="-285750">
              <a:spcBef>
                <a:spcPts val="0"/>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 To enable easy retrieval and editing of past entries.</a:t>
            </a:r>
            <a:endParaRPr lang="en-IN" dirty="0">
              <a:effectLst/>
              <a:latin typeface="Times New Roman" panose="02020603050405020304" pitchFamily="18" charset="0"/>
              <a:ea typeface="Times New Roman" panose="02020603050405020304" pitchFamily="18" charset="0"/>
            </a:endParaRPr>
          </a:p>
          <a:p>
            <a:pPr marL="628650" marR="0" indent="-285750">
              <a:spcBef>
                <a:spcPts val="0"/>
              </a:spcBef>
              <a:spcAft>
                <a:spcPts val="0"/>
              </a:spcAft>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 To offer customizable templates for diary entries to suit different users.</a:t>
            </a:r>
          </a:p>
          <a:p>
            <a:pPr marL="685800" lvl="1">
              <a:spcBef>
                <a:spcPts val="0"/>
              </a:spcBef>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To support multimedia attachments such as photos and audio recordings within entries.</a:t>
            </a:r>
            <a:endParaRPr lang="en-IN" sz="1800" dirty="0">
              <a:effectLst/>
              <a:latin typeface="Times New Roman" panose="02020603050405020304" pitchFamily="18" charset="0"/>
              <a:ea typeface="Times New Roman" panose="02020603050405020304" pitchFamily="18" charset="0"/>
            </a:endParaRPr>
          </a:p>
          <a:p>
            <a:pPr marL="685800" lvl="1">
              <a:spcBef>
                <a:spcPts val="0"/>
              </a:spcBef>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To ensure data privacy and protection with robust security features. </a:t>
            </a:r>
            <a:endParaRPr lang="en-IN" sz="1800" dirty="0">
              <a:effectLst/>
              <a:latin typeface="Times New Roman" panose="02020603050405020304" pitchFamily="18" charset="0"/>
              <a:ea typeface="Times New Roman" panose="02020603050405020304" pitchFamily="18" charset="0"/>
            </a:endParaRPr>
          </a:p>
          <a:p>
            <a:pPr marL="685800" lvl="1">
              <a:spcBef>
                <a:spcPts val="0"/>
              </a:spcBef>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To integrate with calendars and reminders for better diary management.</a:t>
            </a:r>
            <a:endParaRPr lang="en-IN" sz="1800" dirty="0">
              <a:effectLst/>
              <a:latin typeface="Times New Roman" panose="02020603050405020304" pitchFamily="18" charset="0"/>
              <a:ea typeface="Times New Roman" panose="02020603050405020304" pitchFamily="18" charset="0"/>
            </a:endParaRPr>
          </a:p>
          <a:p>
            <a:pPr marL="685800" lvl="1">
              <a:spcBef>
                <a:spcPts val="0"/>
              </a:spcBef>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To provide a search function to quickly find specific entries or topics.</a:t>
            </a:r>
            <a:endParaRPr lang="en-IN" sz="1800" dirty="0">
              <a:effectLst/>
              <a:latin typeface="Times New Roman" panose="02020603050405020304" pitchFamily="18" charset="0"/>
              <a:ea typeface="Times New Roman" panose="02020603050405020304" pitchFamily="18" charset="0"/>
            </a:endParaRPr>
          </a:p>
          <a:p>
            <a:pPr marL="685800" lvl="1">
              <a:spcBef>
                <a:spcPts val="0"/>
              </a:spcBef>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To offer synchronization across multiple devices for convenient access.</a:t>
            </a:r>
            <a:endParaRPr lang="en-IN" sz="1800" dirty="0">
              <a:effectLst/>
              <a:latin typeface="Times New Roman" panose="02020603050405020304" pitchFamily="18" charset="0"/>
              <a:ea typeface="Times New Roman" panose="02020603050405020304" pitchFamily="18" charset="0"/>
            </a:endParaRPr>
          </a:p>
          <a:p>
            <a:pPr marL="685800" lvl="1">
              <a:spcBef>
                <a:spcPts val="0"/>
              </a:spcBef>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To include options for exporting and sharing diary entries.</a:t>
            </a:r>
            <a:endParaRPr lang="en-IN" sz="1800" dirty="0">
              <a:effectLst/>
              <a:latin typeface="Times New Roman" panose="02020603050405020304" pitchFamily="18" charset="0"/>
              <a:ea typeface="Times New Roman" panose="02020603050405020304" pitchFamily="18" charset="0"/>
            </a:endParaRPr>
          </a:p>
          <a:p>
            <a:pPr marL="685800" marR="0">
              <a:spcBef>
                <a:spcPts val="0"/>
              </a:spcBef>
              <a:spcAft>
                <a:spcPts val="0"/>
              </a:spcAft>
              <a:buFont typeface="Wingdings" panose="05000000000000000000" pitchFamily="2" charset="2"/>
              <a:buChar char="Ø"/>
            </a:pP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8434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E839-01BC-2FBE-9CF0-60C168D0674A}"/>
              </a:ext>
            </a:extLst>
          </p:cNvPr>
          <p:cNvSpPr>
            <a:spLocks noGrp="1"/>
          </p:cNvSpPr>
          <p:nvPr>
            <p:ph type="title"/>
          </p:nvPr>
        </p:nvSpPr>
        <p:spPr/>
        <p:txBody>
          <a:bodyPr/>
          <a:lstStyle/>
          <a:p>
            <a:r>
              <a:rPr lang="en-US" dirty="0"/>
              <a:t>Use Case Diagram </a:t>
            </a:r>
            <a:endParaRPr lang="en-IN" dirty="0"/>
          </a:p>
        </p:txBody>
      </p:sp>
      <p:sp>
        <p:nvSpPr>
          <p:cNvPr id="3" name="Content Placeholder 2">
            <a:extLst>
              <a:ext uri="{FF2B5EF4-FFF2-40B4-BE49-F238E27FC236}">
                <a16:creationId xmlns:a16="http://schemas.microsoft.com/office/drawing/2014/main" id="{422359E0-5FF8-4EC2-2726-8BDA1A6D5E08}"/>
              </a:ext>
            </a:extLst>
          </p:cNvPr>
          <p:cNvSpPr>
            <a:spLocks noGrp="1"/>
          </p:cNvSpPr>
          <p:nvPr>
            <p:ph idx="1"/>
          </p:nvPr>
        </p:nvSpPr>
        <p:spPr/>
        <p:txBody>
          <a:bodyPr/>
          <a:lstStyle/>
          <a:p>
            <a:r>
              <a:rPr lang="en-US" dirty="0"/>
              <a:t>Use case Diagram </a:t>
            </a:r>
            <a:endParaRPr lang="en-IN" dirty="0"/>
          </a:p>
        </p:txBody>
      </p:sp>
      <p:pic>
        <p:nvPicPr>
          <p:cNvPr id="5" name="Picture 4">
            <a:extLst>
              <a:ext uri="{FF2B5EF4-FFF2-40B4-BE49-F238E27FC236}">
                <a16:creationId xmlns:a16="http://schemas.microsoft.com/office/drawing/2014/main" id="{489DD2DB-3C9C-D12D-3A9D-B20B994C4D80}"/>
              </a:ext>
            </a:extLst>
          </p:cNvPr>
          <p:cNvPicPr>
            <a:picLocks noChangeAspect="1"/>
          </p:cNvPicPr>
          <p:nvPr/>
        </p:nvPicPr>
        <p:blipFill>
          <a:blip r:embed="rId2"/>
          <a:stretch>
            <a:fillRect/>
          </a:stretch>
        </p:blipFill>
        <p:spPr>
          <a:xfrm>
            <a:off x="3501588" y="432618"/>
            <a:ext cx="6042339" cy="5746955"/>
          </a:xfrm>
          <a:prstGeom prst="rect">
            <a:avLst/>
          </a:prstGeom>
        </p:spPr>
      </p:pic>
    </p:spTree>
    <p:extLst>
      <p:ext uri="{BB962C8B-B14F-4D97-AF65-F5344CB8AC3E}">
        <p14:creationId xmlns:p14="http://schemas.microsoft.com/office/powerpoint/2010/main" val="282659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86E9-8748-09FC-A38F-8C3CCFDBF693}"/>
              </a:ext>
            </a:extLst>
          </p:cNvPr>
          <p:cNvSpPr>
            <a:spLocks noGrp="1"/>
          </p:cNvSpPr>
          <p:nvPr>
            <p:ph type="title"/>
          </p:nvPr>
        </p:nvSpPr>
        <p:spPr/>
        <p:txBody>
          <a:bodyPr/>
          <a:lstStyle/>
          <a:p>
            <a:r>
              <a:rPr lang="en-US" dirty="0"/>
              <a:t>Entity Relationship Diagram </a:t>
            </a:r>
            <a:endParaRPr lang="en-IN" dirty="0"/>
          </a:p>
        </p:txBody>
      </p:sp>
      <p:pic>
        <p:nvPicPr>
          <p:cNvPr id="7" name="Content Placeholder 6">
            <a:extLst>
              <a:ext uri="{FF2B5EF4-FFF2-40B4-BE49-F238E27FC236}">
                <a16:creationId xmlns:a16="http://schemas.microsoft.com/office/drawing/2014/main" id="{EF7B0D57-C57D-8549-0616-4041A64B92B2}"/>
              </a:ext>
            </a:extLst>
          </p:cNvPr>
          <p:cNvPicPr>
            <a:picLocks noGrp="1" noChangeAspect="1"/>
          </p:cNvPicPr>
          <p:nvPr>
            <p:ph idx="1"/>
          </p:nvPr>
        </p:nvPicPr>
        <p:blipFill>
          <a:blip r:embed="rId2"/>
          <a:stretch>
            <a:fillRect/>
          </a:stretch>
        </p:blipFill>
        <p:spPr>
          <a:xfrm>
            <a:off x="1602658" y="1524000"/>
            <a:ext cx="6774426" cy="4640826"/>
          </a:xfrm>
        </p:spPr>
      </p:pic>
    </p:spTree>
    <p:extLst>
      <p:ext uri="{BB962C8B-B14F-4D97-AF65-F5344CB8AC3E}">
        <p14:creationId xmlns:p14="http://schemas.microsoft.com/office/powerpoint/2010/main" val="107309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168A-B0A2-029D-EB0E-46C53D025B1A}"/>
              </a:ext>
            </a:extLst>
          </p:cNvPr>
          <p:cNvSpPr>
            <a:spLocks noGrp="1"/>
          </p:cNvSpPr>
          <p:nvPr>
            <p:ph type="title"/>
          </p:nvPr>
        </p:nvSpPr>
        <p:spPr>
          <a:xfrm>
            <a:off x="677334" y="609600"/>
            <a:ext cx="8596668" cy="986118"/>
          </a:xfrm>
        </p:spPr>
        <p:txBody>
          <a:bodyPr/>
          <a:lstStyle/>
          <a:p>
            <a:r>
              <a:rPr lang="en-US" dirty="0"/>
              <a:t>Class Diagram </a:t>
            </a:r>
            <a:endParaRPr lang="en-IN" dirty="0"/>
          </a:p>
        </p:txBody>
      </p:sp>
      <p:sp>
        <p:nvSpPr>
          <p:cNvPr id="3" name="Content Placeholder 2">
            <a:extLst>
              <a:ext uri="{FF2B5EF4-FFF2-40B4-BE49-F238E27FC236}">
                <a16:creationId xmlns:a16="http://schemas.microsoft.com/office/drawing/2014/main" id="{368C1A59-9477-D01B-6D19-2874C2B3F263}"/>
              </a:ext>
            </a:extLst>
          </p:cNvPr>
          <p:cNvSpPr>
            <a:spLocks noGrp="1"/>
          </p:cNvSpPr>
          <p:nvPr>
            <p:ph idx="1"/>
          </p:nvPr>
        </p:nvSpPr>
        <p:spPr>
          <a:xfrm>
            <a:off x="677333" y="1775013"/>
            <a:ext cx="9139019" cy="4715434"/>
          </a:xfrm>
        </p:spPr>
        <p:txBody>
          <a:bodyPr/>
          <a:lstStyle/>
          <a:p>
            <a:r>
              <a:rPr lang="en-US" dirty="0"/>
              <a:t>Class Diagram </a:t>
            </a:r>
            <a:endParaRPr lang="en-IN" dirty="0"/>
          </a:p>
        </p:txBody>
      </p:sp>
      <p:pic>
        <p:nvPicPr>
          <p:cNvPr id="5" name="Picture 4">
            <a:extLst>
              <a:ext uri="{FF2B5EF4-FFF2-40B4-BE49-F238E27FC236}">
                <a16:creationId xmlns:a16="http://schemas.microsoft.com/office/drawing/2014/main" id="{A4092325-1CFB-0EC6-6790-157D9E8BD25F}"/>
              </a:ext>
            </a:extLst>
          </p:cNvPr>
          <p:cNvPicPr>
            <a:picLocks noChangeAspect="1"/>
          </p:cNvPicPr>
          <p:nvPr/>
        </p:nvPicPr>
        <p:blipFill>
          <a:blip r:embed="rId2"/>
          <a:stretch>
            <a:fillRect/>
          </a:stretch>
        </p:blipFill>
        <p:spPr>
          <a:xfrm>
            <a:off x="3106994" y="1337067"/>
            <a:ext cx="6813293" cy="4768457"/>
          </a:xfrm>
          <a:prstGeom prst="rect">
            <a:avLst/>
          </a:prstGeom>
        </p:spPr>
      </p:pic>
    </p:spTree>
    <p:extLst>
      <p:ext uri="{BB962C8B-B14F-4D97-AF65-F5344CB8AC3E}">
        <p14:creationId xmlns:p14="http://schemas.microsoft.com/office/powerpoint/2010/main" val="14745086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1138</TotalTime>
  <Words>615</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vt:lpstr>
      <vt:lpstr>Times New Roman</vt:lpstr>
      <vt:lpstr>Trebuchet MS</vt:lpstr>
      <vt:lpstr>Wingdings</vt:lpstr>
      <vt:lpstr>Wingdings 3</vt:lpstr>
      <vt:lpstr>Facet</vt:lpstr>
      <vt:lpstr>DairyDome</vt:lpstr>
      <vt:lpstr>Existing System </vt:lpstr>
      <vt:lpstr>Need of System </vt:lpstr>
      <vt:lpstr> Operating Environment-Hardware and Software</vt:lpstr>
      <vt:lpstr>Proposed System </vt:lpstr>
      <vt:lpstr>Objectives: </vt:lpstr>
      <vt:lpstr>Use Case Diagram </vt:lpstr>
      <vt:lpstr>Entity Relationship Diagram </vt:lpstr>
      <vt:lpstr>Class Diagram </vt:lpstr>
      <vt:lpstr>Drawback and Limitations</vt:lpstr>
      <vt:lpstr>Proposed Enhancement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Training and Placement Portal</dc:title>
  <dc:creator>Manisha Tayade</dc:creator>
  <cp:lastModifiedBy>Prasad patil</cp:lastModifiedBy>
  <cp:revision>89</cp:revision>
  <dcterms:created xsi:type="dcterms:W3CDTF">2022-06-19T16:10:12Z</dcterms:created>
  <dcterms:modified xsi:type="dcterms:W3CDTF">2024-05-17T06:56:23Z</dcterms:modified>
</cp:coreProperties>
</file>