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0" r:id="rId5"/>
    <p:sldId id="279" r:id="rId6"/>
    <p:sldId id="281" r:id="rId7"/>
    <p:sldId id="282" r:id="rId8"/>
    <p:sldId id="284" r:id="rId9"/>
    <p:sldId id="286" r:id="rId10"/>
    <p:sldId id="285" r:id="rId11"/>
    <p:sldId id="283" r:id="rId12"/>
    <p:sldId id="259" r:id="rId13"/>
    <p:sldId id="261" r:id="rId14"/>
    <p:sldId id="263" r:id="rId15"/>
    <p:sldId id="264" r:id="rId16"/>
    <p:sldId id="265" r:id="rId17"/>
    <p:sldId id="26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7" r:id="rId27"/>
    <p:sldId id="278" r:id="rId28"/>
    <p:sldId id="266" r:id="rId29"/>
    <p:sldId id="268" r:id="rId30"/>
    <p:sldId id="269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89818"/>
  </p:normalViewPr>
  <p:slideViewPr>
    <p:cSldViewPr snapToGrid="0" snapToObjects="1">
      <p:cViewPr varScale="1">
        <p:scale>
          <a:sx n="70" d="100"/>
          <a:sy n="70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DA877-D7A3-9849-A1C1-60344EB74A0B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F459E-7F1B-5D4F-8782-25B8073C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x= 10</a:t>
            </a:r>
          </a:p>
          <a:p>
            <a:r>
              <a:rPr lang="en-US" dirty="0"/>
              <a:t>Int y = 11</a:t>
            </a:r>
          </a:p>
          <a:p>
            <a:r>
              <a:rPr lang="en-US" dirty="0"/>
              <a:t>Int  z=12</a:t>
            </a:r>
          </a:p>
          <a:p>
            <a:endParaRPr lang="en-US" dirty="0"/>
          </a:p>
          <a:p>
            <a:r>
              <a:rPr lang="en-US" dirty="0"/>
              <a:t>Student</a:t>
            </a:r>
          </a:p>
          <a:p>
            <a:endParaRPr lang="en-US" dirty="0"/>
          </a:p>
          <a:p>
            <a:r>
              <a:rPr lang="en-US" dirty="0"/>
              <a:t>Student student=new Student()</a:t>
            </a:r>
          </a:p>
          <a:p>
            <a:endParaRPr lang="en-US" dirty="0"/>
          </a:p>
          <a:p>
            <a:r>
              <a:rPr lang="en-US" dirty="0"/>
              <a:t>We are storing individual 3 variable to represent 3 values</a:t>
            </a:r>
          </a:p>
          <a:p>
            <a:endParaRPr lang="en-US" dirty="0"/>
          </a:p>
          <a:p>
            <a:r>
              <a:rPr lang="en-US" dirty="0"/>
              <a:t>What do if we to declare 10000 values  arrays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Employee [] emp=new Employee[10000]</a:t>
            </a:r>
          </a:p>
          <a:p>
            <a:endParaRPr lang="en-US" dirty="0"/>
          </a:p>
          <a:p>
            <a:r>
              <a:rPr lang="en-US" dirty="0"/>
              <a:t>So readability of the code is increased</a:t>
            </a:r>
          </a:p>
          <a:p>
            <a:endParaRPr lang="en-US" dirty="0"/>
          </a:p>
          <a:p>
            <a:r>
              <a:rPr lang="en-US" dirty="0"/>
              <a:t>Huge number of values can be stored</a:t>
            </a:r>
          </a:p>
          <a:p>
            <a:endParaRPr lang="en-US" dirty="0"/>
          </a:p>
          <a:p>
            <a:r>
              <a:rPr lang="en-US" dirty="0"/>
              <a:t>Fixed in size</a:t>
            </a:r>
          </a:p>
          <a:p>
            <a:r>
              <a:rPr lang="en-US" dirty="0"/>
              <a:t>Arrays can hold homogenous data only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Employee [] emp=new Employee[10000]</a:t>
            </a:r>
          </a:p>
          <a:p>
            <a:r>
              <a:rPr lang="en-US" dirty="0"/>
              <a:t>Emp[0]=new Employee();</a:t>
            </a:r>
          </a:p>
          <a:p>
            <a:r>
              <a:rPr lang="en-US" dirty="0"/>
              <a:t>Emp[1]=new Owner();</a:t>
            </a:r>
          </a:p>
          <a:p>
            <a:r>
              <a:rPr lang="en-US" dirty="0"/>
              <a:t>Throws incompatible type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make  Heterogenous</a:t>
            </a:r>
          </a:p>
          <a:p>
            <a:r>
              <a:rPr lang="en-US" dirty="0"/>
              <a:t>Object [] obj=new Object[10000]</a:t>
            </a:r>
          </a:p>
          <a:p>
            <a:r>
              <a:rPr lang="en-US" dirty="0"/>
              <a:t>Obj[0]=New Employee();</a:t>
            </a:r>
          </a:p>
          <a:p>
            <a:r>
              <a:rPr lang="en-US" dirty="0"/>
              <a:t>Obj[1]=New Owner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7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should be highly Cohesive</a:t>
            </a:r>
          </a:p>
          <a:p>
            <a:r>
              <a:rPr lang="en-US" dirty="0"/>
              <a:t>Object should be loosely     Coupled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should be highly Cohesive</a:t>
            </a:r>
          </a:p>
          <a:p>
            <a:r>
              <a:rPr lang="en-US" dirty="0"/>
              <a:t>Object should be loosely     Coupled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68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4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F459E-7F1B-5D4F-8782-25B8073C7B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9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D289-8975-594B-B750-40D058AE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6A37E-35E4-0F41-9566-6AEDEBC7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E8E7-9ACF-9F4E-8651-7824AF42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A8D3-8F87-6645-A63B-43B2A8E1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6168-A7EC-CF47-AF19-DA47FA02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EE3-E851-C84C-B7B7-35F97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4F0-5984-DB43-A784-FBF92D91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B8AB-1A9C-7648-AA13-34130F6F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C9B3-23D8-7F41-98E2-9C68011C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F309-4F70-6E48-9A31-120DF5A3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93184-D37A-5B4F-8664-33AB3E6BE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3132-30D7-A847-8A32-80227802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826E-C3A9-4946-80C3-5644BF2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9461-025E-1348-94AF-CD4D57BA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A07E-6746-8940-A4FC-7A86BFA7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3D91-A4F9-FF45-8044-5F6E43D4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201C-279D-114E-8A90-BAE0DE07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88D7-5594-8740-BF3D-75D4EA8C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6A57-B522-AF48-9A15-51F894F9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1835-D10B-334B-83E9-617E63E9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42CB-74D1-6748-B8DF-091849D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85D4-FA73-0F47-A61B-2CF8C1A5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CC10-8889-5941-9CD9-15B0BC39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FB56-B0CA-E348-87F4-743264B2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AB86-DDAE-BB4E-8F2B-5E3BDE9F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8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52EA-CF16-F447-97BA-7B841ED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EAE2-EA4A-2446-B844-4AF3A98AF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C070-5C32-C94E-8B2B-FB2A0F2B5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18274-80F1-A249-8B14-9A2410AB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E3255-F6C6-0D48-ABDC-66AA3F25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B4EE-C135-FD47-8EFE-B4660B0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705B-2624-AF42-86DF-6742B7D8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6EAC-F81F-E04A-AF83-061BDF55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B7C65-0B1A-C045-A851-D02A2197C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7E4B9-91B7-1A44-9F51-D31053E02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07355-1962-3848-B330-B8BAD0B15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70332-4F4B-CE43-AF9B-5CCE52D9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90EE1-9C16-394E-8980-EBC0742E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155D3-084D-B543-A0F0-59711BB7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9FD1-4825-2F43-8AF1-5C94D91B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7286E-EB28-1D47-9C15-018C9388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5A89E-53FF-714B-B379-C674A00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C6BE-27EC-A44F-BBE8-66490F8E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0FAB4-D238-4B4C-8D73-B52A4854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E7945-7A3B-2742-904B-27877BB6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714D5-9501-E042-AA38-C2215859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E420-27E1-7E49-A122-A6E4F0A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1B02-5342-8944-AAAE-6885ECD5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2E91E-515F-024E-A9EC-FBCC9AA7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05A03-E2D4-5A41-9BF3-BD9653CE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0B839-663A-624C-BBAB-7F0FE1CE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AAE5-D08C-784B-A13C-FA681279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524-AC21-424F-866D-53C197A0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B29AD-7997-D64D-B6E9-2A56EE6E5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7D85C-7771-5745-9309-DCEAB670C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A7005-8717-A846-9607-92E7FFA4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DCCB-4AFF-D243-9063-0AC9EE0D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4048-403A-DE49-A026-C04D7EDD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0103D-AEAF-3847-8240-21DFE2B2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3341A-F1ED-654F-A6FF-7A1764EA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AA90-485F-7E41-BD2C-C5A6A5C1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7D8D-B9CA-2B4F-A5A9-07F8541808B2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6AAD-B73F-054D-BB9F-30C40DB24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D37D-96A1-5B44-9CC7-3E390DE3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3330-81B8-484B-A4ED-B06DE798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notations-in-java/" TargetMode="External"/><Relationship Id="rId2" Type="http://schemas.openxmlformats.org/officeDocument/2006/relationships/hyperlink" Target="http://tutorials.jenkov.com/java/annota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annotatio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lambda-express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generics-in-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bufferedinputstream-cl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reating-thre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oops-concepts" TargetMode="External"/><Relationship Id="rId2" Type="http://schemas.openxmlformats.org/officeDocument/2006/relationships/hyperlink" Target="https://www.geeksforgeeks.org/object-oriented-programming-oops-concept-in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ollections-in-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ummies.com/programming/java/programming-java-the-limitations-of-array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collections/interface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index.html?java/util/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4727-2350-3B45-93C0-D6973EABA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EF6CB-A639-2443-AF7D-4C8EBB80C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Latest Features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1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Annotation</a:t>
            </a:r>
          </a:p>
          <a:p>
            <a:r>
              <a:rPr lang="en-US" dirty="0">
                <a:hlinkClick r:id="rId2"/>
              </a:rPr>
              <a:t>http://tutorials.jenkov.com/java/annotations.html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https://www.geeksforgeeks.org/annotations-in-java/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https://docs.oracle.com/javase/tutorial/java/annotations/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0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Lambda Expression</a:t>
            </a:r>
          </a:p>
          <a:p>
            <a:r>
              <a:rPr lang="en-US" dirty="0">
                <a:hlinkClick r:id="rId2"/>
              </a:rPr>
              <a:t>https://www.javatpoint.com/java-lambda-expressions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/lambda-expressions-java-8/</a:t>
            </a:r>
          </a:p>
        </p:txBody>
      </p:sp>
    </p:spTree>
    <p:extLst>
      <p:ext uri="{BB962C8B-B14F-4D97-AF65-F5344CB8AC3E}">
        <p14:creationId xmlns:p14="http://schemas.microsoft.com/office/powerpoint/2010/main" val="1433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Generics</a:t>
            </a:r>
          </a:p>
          <a:p>
            <a:r>
              <a:rPr lang="en-US" dirty="0">
                <a:hlinkClick r:id="rId2"/>
              </a:rPr>
              <a:t>https://www.javatpoint.com/generics-in-java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8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IO</a:t>
            </a:r>
          </a:p>
          <a:p>
            <a:r>
              <a:rPr lang="en-US" dirty="0">
                <a:hlinkClick r:id="rId2"/>
              </a:rPr>
              <a:t>https://www.javatpoint.com/java-bufferedinputstream-class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8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Thread</a:t>
            </a:r>
          </a:p>
          <a:p>
            <a:r>
              <a:rPr lang="en-US" dirty="0">
                <a:hlinkClick r:id="rId2"/>
              </a:rPr>
              <a:t>https://www.javatpoint.com/creating-thread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Exception Handling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/exception-handling-in-java</a:t>
            </a:r>
          </a:p>
        </p:txBody>
      </p:sp>
    </p:spTree>
    <p:extLst>
      <p:ext uri="{BB962C8B-B14F-4D97-AF65-F5344CB8AC3E}">
        <p14:creationId xmlns:p14="http://schemas.microsoft.com/office/powerpoint/2010/main" val="125693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Regex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/java-regex</a:t>
            </a:r>
          </a:p>
        </p:txBody>
      </p:sp>
    </p:spTree>
    <p:extLst>
      <p:ext uri="{BB962C8B-B14F-4D97-AF65-F5344CB8AC3E}">
        <p14:creationId xmlns:p14="http://schemas.microsoft.com/office/powerpoint/2010/main" val="83528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OOPS	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https://www.geeksforgeeks.org/object-oriented-programming-oops-concept-in-java/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https://www.javatpoint.com/java-oops-concepts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https://docs.oracle.com/javase/8/docs/api/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Pattern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7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0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8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4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28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97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Student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23986-96CF-2D47-B7B9-A47BEC972A86}"/>
              </a:ext>
            </a:extLst>
          </p:cNvPr>
          <p:cNvSpPr/>
          <p:nvPr/>
        </p:nvSpPr>
        <p:spPr>
          <a:xfrm>
            <a:off x="982265" y="931262"/>
            <a:ext cx="1303866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575FC-0B53-C146-9B41-DD6CC71E5F68}"/>
              </a:ext>
            </a:extLst>
          </p:cNvPr>
          <p:cNvSpPr/>
          <p:nvPr/>
        </p:nvSpPr>
        <p:spPr>
          <a:xfrm>
            <a:off x="3041996" y="931262"/>
            <a:ext cx="1303866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8BCF4-3DF6-A644-B363-F0964B566704}"/>
              </a:ext>
            </a:extLst>
          </p:cNvPr>
          <p:cNvSpPr/>
          <p:nvPr/>
        </p:nvSpPr>
        <p:spPr>
          <a:xfrm>
            <a:off x="4872831" y="3594523"/>
            <a:ext cx="1303867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D2064-FEA0-B947-B66E-9AFEA7E2654E}"/>
              </a:ext>
            </a:extLst>
          </p:cNvPr>
          <p:cNvSpPr/>
          <p:nvPr/>
        </p:nvSpPr>
        <p:spPr>
          <a:xfrm>
            <a:off x="8113192" y="931263"/>
            <a:ext cx="1248834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PersistanceServiceLayer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364B31A-3DB5-9C44-9F9D-363D479C23FC}"/>
              </a:ext>
            </a:extLst>
          </p:cNvPr>
          <p:cNvSpPr/>
          <p:nvPr/>
        </p:nvSpPr>
        <p:spPr>
          <a:xfrm>
            <a:off x="10515600" y="914400"/>
            <a:ext cx="812800" cy="18287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1677F-7400-094C-BDC5-29C47944585C}"/>
              </a:ext>
            </a:extLst>
          </p:cNvPr>
          <p:cNvSpPr/>
          <p:nvPr/>
        </p:nvSpPr>
        <p:spPr>
          <a:xfrm>
            <a:off x="3097029" y="3562544"/>
            <a:ext cx="1248833" cy="18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494F9-11D2-964C-B7C7-A8D7A6C08B0B}"/>
              </a:ext>
            </a:extLst>
          </p:cNvPr>
          <p:cNvSpPr/>
          <p:nvPr/>
        </p:nvSpPr>
        <p:spPr>
          <a:xfrm>
            <a:off x="6714228" y="3594523"/>
            <a:ext cx="1248833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80BF4-1EFA-8C40-9D87-430F494C056A}"/>
              </a:ext>
            </a:extLst>
          </p:cNvPr>
          <p:cNvCxnSpPr/>
          <p:nvPr/>
        </p:nvCxnSpPr>
        <p:spPr>
          <a:xfrm>
            <a:off x="9362026" y="1913467"/>
            <a:ext cx="11535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5EBF97-DFB8-CD49-A603-42146445F52B}"/>
              </a:ext>
            </a:extLst>
          </p:cNvPr>
          <p:cNvCxnSpPr/>
          <p:nvPr/>
        </p:nvCxnSpPr>
        <p:spPr>
          <a:xfrm>
            <a:off x="4345862" y="1828799"/>
            <a:ext cx="37673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85AB28-C3E5-514B-8298-D1DE72E3A8F5}"/>
              </a:ext>
            </a:extLst>
          </p:cNvPr>
          <p:cNvCxnSpPr/>
          <p:nvPr/>
        </p:nvCxnSpPr>
        <p:spPr>
          <a:xfrm>
            <a:off x="2286131" y="1828799"/>
            <a:ext cx="755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72DB49-AD78-4842-A024-631E6B557BA4}"/>
              </a:ext>
            </a:extLst>
          </p:cNvPr>
          <p:cNvCxnSpPr/>
          <p:nvPr/>
        </p:nvCxnSpPr>
        <p:spPr>
          <a:xfrm>
            <a:off x="3693929" y="2760061"/>
            <a:ext cx="0" cy="802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0BC286-4183-A348-8132-427152344012}"/>
              </a:ext>
            </a:extLst>
          </p:cNvPr>
          <p:cNvCxnSpPr/>
          <p:nvPr/>
        </p:nvCxnSpPr>
        <p:spPr>
          <a:xfrm>
            <a:off x="3721445" y="2760061"/>
            <a:ext cx="1803319" cy="834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6119B1-05E9-9840-AF68-00A5D8F23B10}"/>
              </a:ext>
            </a:extLst>
          </p:cNvPr>
          <p:cNvCxnSpPr/>
          <p:nvPr/>
        </p:nvCxnSpPr>
        <p:spPr>
          <a:xfrm>
            <a:off x="3928904" y="2808460"/>
            <a:ext cx="3409740" cy="754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9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 err="1"/>
              <a:t>OrgModule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23986-96CF-2D47-B7B9-A47BEC972A86}"/>
              </a:ext>
            </a:extLst>
          </p:cNvPr>
          <p:cNvSpPr/>
          <p:nvPr/>
        </p:nvSpPr>
        <p:spPr>
          <a:xfrm>
            <a:off x="640245" y="3711388"/>
            <a:ext cx="1303866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575FC-0B53-C146-9B41-DD6CC71E5F68}"/>
              </a:ext>
            </a:extLst>
          </p:cNvPr>
          <p:cNvSpPr/>
          <p:nvPr/>
        </p:nvSpPr>
        <p:spPr>
          <a:xfrm>
            <a:off x="3041996" y="931262"/>
            <a:ext cx="1303866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Institution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8BCF4-3DF6-A644-B363-F0964B566704}"/>
              </a:ext>
            </a:extLst>
          </p:cNvPr>
          <p:cNvSpPr/>
          <p:nvPr/>
        </p:nvSpPr>
        <p:spPr>
          <a:xfrm>
            <a:off x="4872831" y="3594523"/>
            <a:ext cx="1303867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D2064-FEA0-B947-B66E-9AFEA7E2654E}"/>
              </a:ext>
            </a:extLst>
          </p:cNvPr>
          <p:cNvSpPr/>
          <p:nvPr/>
        </p:nvSpPr>
        <p:spPr>
          <a:xfrm>
            <a:off x="8113192" y="931263"/>
            <a:ext cx="1248834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PersistanceServiceLayer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364B31A-3DB5-9C44-9F9D-363D479C23FC}"/>
              </a:ext>
            </a:extLst>
          </p:cNvPr>
          <p:cNvSpPr/>
          <p:nvPr/>
        </p:nvSpPr>
        <p:spPr>
          <a:xfrm>
            <a:off x="10515600" y="914400"/>
            <a:ext cx="812800" cy="18287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1677F-7400-094C-BDC5-29C47944585C}"/>
              </a:ext>
            </a:extLst>
          </p:cNvPr>
          <p:cNvSpPr/>
          <p:nvPr/>
        </p:nvSpPr>
        <p:spPr>
          <a:xfrm>
            <a:off x="3097029" y="3562544"/>
            <a:ext cx="1248833" cy="181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494F9-11D2-964C-B7C7-A8D7A6C08B0B}"/>
              </a:ext>
            </a:extLst>
          </p:cNvPr>
          <p:cNvSpPr/>
          <p:nvPr/>
        </p:nvSpPr>
        <p:spPr>
          <a:xfrm>
            <a:off x="6714228" y="3594523"/>
            <a:ext cx="1248833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80BF4-1EFA-8C40-9D87-430F494C056A}"/>
              </a:ext>
            </a:extLst>
          </p:cNvPr>
          <p:cNvCxnSpPr/>
          <p:nvPr/>
        </p:nvCxnSpPr>
        <p:spPr>
          <a:xfrm>
            <a:off x="9362026" y="1913467"/>
            <a:ext cx="11535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5EBF97-DFB8-CD49-A603-42146445F52B}"/>
              </a:ext>
            </a:extLst>
          </p:cNvPr>
          <p:cNvCxnSpPr/>
          <p:nvPr/>
        </p:nvCxnSpPr>
        <p:spPr>
          <a:xfrm>
            <a:off x="4345862" y="1828799"/>
            <a:ext cx="37673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85AB28-C3E5-514B-8298-D1DE72E3A8F5}"/>
              </a:ext>
            </a:extLst>
          </p:cNvPr>
          <p:cNvCxnSpPr>
            <a:cxnSpLocks/>
          </p:cNvCxnSpPr>
          <p:nvPr/>
        </p:nvCxnSpPr>
        <p:spPr>
          <a:xfrm flipV="1">
            <a:off x="1794422" y="1828799"/>
            <a:ext cx="1247574" cy="2554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72DB49-AD78-4842-A024-631E6B557BA4}"/>
              </a:ext>
            </a:extLst>
          </p:cNvPr>
          <p:cNvCxnSpPr/>
          <p:nvPr/>
        </p:nvCxnSpPr>
        <p:spPr>
          <a:xfrm>
            <a:off x="3693929" y="2760061"/>
            <a:ext cx="0" cy="802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0BC286-4183-A348-8132-427152344012}"/>
              </a:ext>
            </a:extLst>
          </p:cNvPr>
          <p:cNvCxnSpPr/>
          <p:nvPr/>
        </p:nvCxnSpPr>
        <p:spPr>
          <a:xfrm>
            <a:off x="3721445" y="2760061"/>
            <a:ext cx="1803319" cy="834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6119B1-05E9-9840-AF68-00A5D8F23B10}"/>
              </a:ext>
            </a:extLst>
          </p:cNvPr>
          <p:cNvCxnSpPr/>
          <p:nvPr/>
        </p:nvCxnSpPr>
        <p:spPr>
          <a:xfrm>
            <a:off x="3928904" y="2808460"/>
            <a:ext cx="3409740" cy="754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EA2A6B-D011-4D4A-827E-D259586CC04C}"/>
              </a:ext>
            </a:extLst>
          </p:cNvPr>
          <p:cNvSpPr/>
          <p:nvPr/>
        </p:nvSpPr>
        <p:spPr>
          <a:xfrm>
            <a:off x="667391" y="1492624"/>
            <a:ext cx="1127031" cy="118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4BC08-8BC1-CB43-B409-A0775B4317B0}"/>
              </a:ext>
            </a:extLst>
          </p:cNvPr>
          <p:cNvCxnSpPr>
            <a:stCxn id="10" idx="2"/>
          </p:cNvCxnSpPr>
          <p:nvPr/>
        </p:nvCxnSpPr>
        <p:spPr>
          <a:xfrm>
            <a:off x="1230907" y="2675965"/>
            <a:ext cx="61271" cy="886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14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1B46-5232-B044-92A0-603F975B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ABE7-1370-A549-A6AF-EB3397F6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r>
              <a:rPr lang="en-US" dirty="0"/>
              <a:t>New Feature</a:t>
            </a:r>
          </a:p>
          <a:p>
            <a:r>
              <a:rPr lang="en-US" dirty="0"/>
              <a:t>https://</a:t>
            </a:r>
            <a:r>
              <a:rPr lang="en-US" dirty="0" err="1"/>
              <a:t>www.javatpoint.com</a:t>
            </a:r>
            <a:r>
              <a:rPr lang="en-US" dirty="0"/>
              <a:t>/New-features-in-java</a:t>
            </a:r>
          </a:p>
        </p:txBody>
      </p:sp>
    </p:spTree>
    <p:extLst>
      <p:ext uri="{BB962C8B-B14F-4D97-AF65-F5344CB8AC3E}">
        <p14:creationId xmlns:p14="http://schemas.microsoft.com/office/powerpoint/2010/main" val="297259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/tutorial/collections/intro/</a:t>
            </a:r>
            <a:r>
              <a:rPr lang="en-US" dirty="0" err="1"/>
              <a:t>index.htm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https://docs.oracle.com/javase/tutorial/collections/index.html</a:t>
            </a:r>
          </a:p>
          <a:p>
            <a:pPr lvl="1"/>
            <a:r>
              <a:rPr lang="en-US" dirty="0">
                <a:hlinkClick r:id="rId3"/>
              </a:rPr>
              <a:t>https://www.javatpoint.com/collections-in-java</a:t>
            </a:r>
            <a:endParaRPr lang="en-US" dirty="0"/>
          </a:p>
          <a:p>
            <a:r>
              <a:rPr lang="en-US" dirty="0" err="1"/>
              <a:t>Arays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/tutorial/java/</a:t>
            </a:r>
            <a:r>
              <a:rPr lang="en-US" dirty="0" err="1"/>
              <a:t>nutsandbolts</a:t>
            </a:r>
            <a:r>
              <a:rPr lang="en-US" dirty="0"/>
              <a:t>/</a:t>
            </a:r>
            <a:r>
              <a:rPr lang="en-US" dirty="0" err="1"/>
              <a:t>arrays.html</a:t>
            </a:r>
            <a:endParaRPr lang="en-US" dirty="0"/>
          </a:p>
          <a:p>
            <a:r>
              <a:rPr lang="en-US" dirty="0"/>
              <a:t>Disadvantage of arrays</a:t>
            </a:r>
          </a:p>
          <a:p>
            <a:pPr lvl="1"/>
            <a:r>
              <a:rPr lang="en-US" dirty="0">
                <a:hlinkClick r:id="rId4"/>
              </a:rPr>
              <a:t>https://www.dummies.com/programming/java/programming-java-the-limitations-of-arrays/</a:t>
            </a:r>
            <a:endParaRPr lang="en-US" dirty="0"/>
          </a:p>
          <a:p>
            <a:pPr lvl="1"/>
            <a:r>
              <a:rPr lang="en-US" dirty="0"/>
              <a:t>Fixed in size</a:t>
            </a:r>
          </a:p>
          <a:p>
            <a:pPr lvl="1"/>
            <a:r>
              <a:rPr lang="en-US" dirty="0"/>
              <a:t>Arrays can hold homogenous data only</a:t>
            </a:r>
          </a:p>
          <a:p>
            <a:pPr lvl="1"/>
            <a:r>
              <a:rPr lang="en-US" dirty="0"/>
              <a:t>No undelaying methods support to iterate, add, or remove or manipulate data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ArraysVs</a:t>
            </a:r>
            <a:r>
              <a:rPr lang="en-US" dirty="0"/>
              <a:t> Collection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/difference-between-arrays-and-collection-in-java</a:t>
            </a:r>
          </a:p>
        </p:txBody>
      </p:sp>
    </p:spTree>
    <p:extLst>
      <p:ext uri="{BB962C8B-B14F-4D97-AF65-F5344CB8AC3E}">
        <p14:creationId xmlns:p14="http://schemas.microsoft.com/office/powerpoint/2010/main" val="3156783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14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C7E0-53E0-7B44-B976-4BA2533C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632E-4005-6F4C-AED6-00EB45C7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4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86C7E-D7CC-0749-9305-8ECF1B364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9867" y="1900627"/>
            <a:ext cx="8375914" cy="3188104"/>
          </a:xfrm>
        </p:spPr>
      </p:pic>
    </p:spTree>
    <p:extLst>
      <p:ext uri="{BB962C8B-B14F-4D97-AF65-F5344CB8AC3E}">
        <p14:creationId xmlns:p14="http://schemas.microsoft.com/office/powerpoint/2010/main" val="68609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D3FA2F-0980-CC4D-85D6-81B2DBC5D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5431" y="1551781"/>
            <a:ext cx="8991600" cy="3530600"/>
          </a:xfrm>
        </p:spPr>
      </p:pic>
    </p:spTree>
    <p:extLst>
      <p:ext uri="{BB962C8B-B14F-4D97-AF65-F5344CB8AC3E}">
        <p14:creationId xmlns:p14="http://schemas.microsoft.com/office/powerpoint/2010/main" val="3697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>
            <a:normAutofit/>
          </a:bodyPr>
          <a:lstStyle/>
          <a:p>
            <a:r>
              <a:rPr lang="en-US" dirty="0"/>
              <a:t>Collections Interfaces</a:t>
            </a:r>
          </a:p>
          <a:p>
            <a:pPr lvl="1"/>
            <a:r>
              <a:rPr lang="en-US" dirty="0">
                <a:hlinkClick r:id="rId3"/>
              </a:rPr>
              <a:t>https://docs.oracle.com/javase/tutorial/collections/interfaces/index.html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index.html?java</a:t>
            </a:r>
            <a:r>
              <a:rPr lang="en-US" dirty="0"/>
              <a:t>/</a:t>
            </a:r>
            <a:r>
              <a:rPr lang="en-US" dirty="0" err="1"/>
              <a:t>util</a:t>
            </a:r>
            <a:r>
              <a:rPr lang="en-US" dirty="0"/>
              <a:t>/</a:t>
            </a:r>
            <a:r>
              <a:rPr lang="en-US" dirty="0" err="1"/>
              <a:t>Collection.html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42159-2BED-6F49-B879-F3176BFAE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065" y="1922493"/>
            <a:ext cx="8245475" cy="42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>
            <a:normAutofit/>
          </a:bodyPr>
          <a:lstStyle/>
          <a:p>
            <a:r>
              <a:rPr lang="en-US" dirty="0"/>
              <a:t>List Interface</a:t>
            </a:r>
          </a:p>
          <a:p>
            <a:pPr lvl="1"/>
            <a:r>
              <a:rPr lang="en-US" dirty="0">
                <a:hlinkClick r:id="rId3"/>
              </a:rPr>
              <a:t>https://docs.oracle.com/javase/7/docs/api/index.html?java/util/List.html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D498C-82FD-D94A-9023-79F001B1B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1384300"/>
            <a:ext cx="9321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9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9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14BC-1130-9D4F-AEC9-797A90C6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57200"/>
            <a:ext cx="10625137" cy="57197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566</Words>
  <Application>Microsoft Macintosh PowerPoint</Application>
  <PresentationFormat>Widescreen</PresentationFormat>
  <Paragraphs>121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Prasad Gangadhar Theertha</dc:creator>
  <cp:lastModifiedBy>Prasad Gangadhar Theertha</cp:lastModifiedBy>
  <cp:revision>21</cp:revision>
  <dcterms:created xsi:type="dcterms:W3CDTF">2020-01-19T05:29:45Z</dcterms:created>
  <dcterms:modified xsi:type="dcterms:W3CDTF">2020-01-26T17:26:26Z</dcterms:modified>
</cp:coreProperties>
</file>