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65" r:id="rId7"/>
    <p:sldId id="274" r:id="rId8"/>
    <p:sldId id="268" r:id="rId9"/>
    <p:sldId id="269" r:id="rId10"/>
    <p:sldId id="270" r:id="rId11"/>
    <p:sldId id="271" r:id="rId12"/>
    <p:sldId id="272" r:id="rId13"/>
    <p:sldId id="273" r:id="rId14"/>
    <p:sldId id="267" r:id="rId15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5A4F0A0-CC70-46CB-A5C3-52EF2616B68D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x-none" dirty="0">
                <a:latin typeface="Calibri" panose="020F0502020204030204" pitchFamily="34" charset="0"/>
              </a:rPr>
            </a:fld>
            <a:endParaRPr lang="en-IN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5A4F0A0-CC70-46CB-A5C3-52EF2616B68D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x-none" dirty="0">
                <a:latin typeface="Calibri" panose="020F0502020204030204" pitchFamily="34" charset="0"/>
              </a:rPr>
            </a:fld>
            <a:endParaRPr lang="en-IN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5A4F0A0-CC70-46CB-A5C3-52EF2616B68D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x-none" dirty="0">
                <a:latin typeface="Calibri" panose="020F0502020204030204" pitchFamily="34" charset="0"/>
              </a:rPr>
            </a:fld>
            <a:endParaRPr lang="en-IN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5A4F0A0-CC70-46CB-A5C3-52EF2616B68D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x-none" dirty="0">
                <a:latin typeface="Calibri" panose="020F0502020204030204" pitchFamily="34" charset="0"/>
              </a:rPr>
            </a:fld>
            <a:endParaRPr lang="en-IN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5A4F0A0-CC70-46CB-A5C3-52EF2616B68D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x-none" dirty="0">
                <a:latin typeface="Calibri" panose="020F0502020204030204" pitchFamily="34" charset="0"/>
              </a:rPr>
            </a:fld>
            <a:endParaRPr lang="en-IN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5A4F0A0-CC70-46CB-A5C3-52EF2616B68D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x-none" dirty="0">
                <a:latin typeface="Calibri" panose="020F0502020204030204" pitchFamily="34" charset="0"/>
              </a:rPr>
            </a:fld>
            <a:endParaRPr lang="en-IN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5A4F0A0-CC70-46CB-A5C3-52EF2616B68D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x-none" dirty="0">
                <a:latin typeface="Calibri" panose="020F0502020204030204" pitchFamily="34" charset="0"/>
              </a:rPr>
            </a:fld>
            <a:endParaRPr lang="en-IN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5A4F0A0-CC70-46CB-A5C3-52EF2616B68D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x-none" dirty="0">
                <a:latin typeface="Calibri" panose="020F0502020204030204" pitchFamily="34" charset="0"/>
              </a:rPr>
            </a:fld>
            <a:endParaRPr lang="en-IN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5A4F0A0-CC70-46CB-A5C3-52EF2616B68D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x-none" dirty="0">
                <a:latin typeface="Calibri" panose="020F0502020204030204" pitchFamily="34" charset="0"/>
              </a:rPr>
            </a:fld>
            <a:endParaRPr lang="en-IN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5A4F0A0-CC70-46CB-A5C3-52EF2616B68D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x-none" dirty="0">
                <a:latin typeface="Calibri" panose="020F0502020204030204" pitchFamily="34" charset="0"/>
              </a:rPr>
            </a:fld>
            <a:endParaRPr lang="en-IN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5A4F0A0-CC70-46CB-A5C3-52EF2616B68D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IN" altLang="x-none" dirty="0">
                <a:latin typeface="Calibri" panose="020F0502020204030204" pitchFamily="34" charset="0"/>
              </a:rPr>
            </a:fld>
            <a:endParaRPr lang="en-IN" altLang="x-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5A4F0A0-CC70-46CB-A5C3-52EF2616B68D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IN" altLang="x-none" dirty="0">
                <a:latin typeface="Calibri" panose="020F0502020204030204" pitchFamily="34" charset="0"/>
              </a:rPr>
            </a:fld>
            <a:endParaRPr lang="en-IN" altLang="x-none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u"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IN" altLang="en-US" kern="1200" dirty="0">
                <a:latin typeface="+mj-lt"/>
                <a:ea typeface="+mj-ea"/>
                <a:cs typeface="+mj-cs"/>
              </a:rPr>
              <a:t>Bootcamp_Data Engineering Training</a:t>
            </a:r>
            <a:endParaRPr lang="en-I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</a:pPr>
            <a:r>
              <a:rPr lang="en-IN" altLang="en-US" kern="1200" dirty="0">
                <a:latin typeface="+mn-lt"/>
                <a:ea typeface="+mn-ea"/>
                <a:cs typeface="+mn-cs"/>
              </a:rPr>
              <a:t>Prepared By,</a:t>
            </a:r>
            <a:endParaRPr lang="en-IN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</a:pPr>
            <a:r>
              <a:rPr lang="en-IN" altLang="en-US" kern="1200" dirty="0">
                <a:latin typeface="+mn-lt"/>
                <a:ea typeface="+mn-ea"/>
                <a:cs typeface="+mn-cs"/>
              </a:rPr>
              <a:t>Srimathi Chandrasekaran</a:t>
            </a:r>
            <a:endParaRPr lang="en-IN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</a:pPr>
            <a:r>
              <a:rPr lang="en-IN" altLang="en-US" kern="1200" dirty="0">
                <a:latin typeface="+mn-lt"/>
                <a:ea typeface="+mn-ea"/>
                <a:cs typeface="+mn-cs"/>
              </a:rPr>
              <a:t>13/05/2022</a:t>
            </a:r>
            <a:endParaRPr lang="en-I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IN" altLang="en-US" dirty="0"/>
              <a:t>Sqoop Export</a:t>
            </a:r>
            <a:endParaRPr lang="en-IN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>
              <a:buFont typeface="Calibri Light" panose="020F0302020204030204" pitchFamily="34" charset="0"/>
              <a:buAutoNum type="arabicPeriod"/>
            </a:pPr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$ sqoop list-databases --connect "jdbc:mysql://localhost" --username cloudera --password cloudera  </a:t>
            </a:r>
            <a:endParaRPr lang="en-IN" alt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altLang="en-US" dirty="0">
                <a:solidFill>
                  <a:srgbClr val="333333"/>
                </a:solidFill>
                <a:latin typeface="inter-regular"/>
              </a:rPr>
              <a:t>Similarly for listing tables</a:t>
            </a:r>
            <a:endParaRPr lang="en-IN" altLang="en-US" dirty="0">
              <a:solidFill>
                <a:srgbClr val="333333"/>
              </a:solidFill>
              <a:latin typeface="inter-regular"/>
            </a:endParaRPr>
          </a:p>
          <a:p>
            <a:pPr algn="just">
              <a:buFont typeface="Calibri Light" panose="020F0302020204030204" pitchFamily="34" charset="0"/>
              <a:buAutoNum type="arabicPeriod"/>
            </a:pPr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$ sqoop list-tables --connect "jdbc:mysql://localhost/training" --username cloudera -P  </a:t>
            </a:r>
            <a:endParaRPr lang="en-IN" alt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Calibri Light" panose="020F0302020204030204" pitchFamily="34" charset="0"/>
              <a:buAutoNum type="arabicPeriod"/>
            </a:pPr>
            <a:r>
              <a:rPr lang="en-US" altLang="en-US" dirty="0">
                <a:solidFill>
                  <a:srgbClr val="333333"/>
                </a:solidFill>
                <a:latin typeface="inter-regular"/>
              </a:rPr>
              <a:t>Using "export" tool, we can import data from HDFS to RDBMs. Before performing export, Sqoop fetches table metadata from MySQL database. Thus we first need to create a table with required metadata.</a:t>
            </a:r>
            <a:endParaRPr lang="en-IN" altLang="en-US" dirty="0">
              <a:solidFill>
                <a:srgbClr val="000000"/>
              </a:solidFill>
              <a:latin typeface="inter-regular"/>
            </a:endParaRPr>
          </a:p>
          <a:p>
            <a:pPr>
              <a:buFont typeface="Arial" panose="020B0604020202020204" pitchFamily="34" charset="0"/>
              <a:buAutoNum type="arabicPeriod"/>
            </a:pPr>
            <a:endParaRPr lang="en-IN" altLang="en-US" dirty="0"/>
          </a:p>
        </p:txBody>
      </p:sp>
    </p:spTree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  <a:ln/>
        </p:spPr>
        <p:txBody>
          <a:bodyPr vert="horz" wrap="square" lIns="91440" tIns="45720" rIns="91440" bIns="45720" anchor="t" anchorCtr="0"/>
          <a:p>
            <a:pPr algn="just"/>
            <a:r>
              <a:rPr lang="en-IN" altLang="en-US" dirty="0">
                <a:solidFill>
                  <a:srgbClr val="333333"/>
                </a:solidFill>
                <a:latin typeface="inter-regular"/>
              </a:rPr>
              <a:t>Table creation in MySQL</a:t>
            </a:r>
            <a:endParaRPr lang="en-IN" altLang="en-US" dirty="0">
              <a:solidFill>
                <a:srgbClr val="333333"/>
              </a:solidFill>
              <a:latin typeface="inter-regular"/>
            </a:endParaRPr>
          </a:p>
          <a:p>
            <a:pPr algn="just">
              <a:buFont typeface="Calibri Light" panose="020F0302020204030204" pitchFamily="34" charset="0"/>
              <a:buAutoNum type="arabicPeriod"/>
            </a:pPr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mysql</a:t>
            </a:r>
            <a:r>
              <a:rPr lang="en-IN" altLang="en-US" b="1" dirty="0">
                <a:solidFill>
                  <a:srgbClr val="006699"/>
                </a:solidFill>
                <a:latin typeface="inter-regular"/>
              </a:rPr>
              <a:t>&gt;</a:t>
            </a:r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Create table table_name( column_name column_type )  </a:t>
            </a:r>
            <a:endParaRPr lang="en-IN" alt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altLang="en-US" dirty="0">
                <a:solidFill>
                  <a:srgbClr val="333333"/>
                </a:solidFill>
                <a:latin typeface="inter-regular"/>
              </a:rPr>
              <a:t>Export query is shown below:</a:t>
            </a:r>
            <a:endParaRPr lang="en-IN" altLang="en-US" dirty="0">
              <a:solidFill>
                <a:srgbClr val="333333"/>
              </a:solidFill>
              <a:latin typeface="inter-regular"/>
            </a:endParaRPr>
          </a:p>
          <a:p>
            <a:pPr algn="just">
              <a:buFont typeface="Calibri Light" panose="020F0302020204030204" pitchFamily="34" charset="0"/>
              <a:buAutoNum type="arabicPeriod"/>
            </a:pPr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Sqoop query sqoop export \ --connect jdbc:mysql://localhost/cloudera\ --username cloudera -P \ --table exported \ --export-dir /user/country_imported/part-m-00000  </a:t>
            </a:r>
            <a:endParaRPr lang="en-IN" alt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altLang="en-US" dirty="0">
                <a:solidFill>
                  <a:srgbClr val="333333"/>
                </a:solidFill>
                <a:latin typeface="inter-regular"/>
              </a:rPr>
              <a:t>Now, see output in MySQL by following code.</a:t>
            </a:r>
            <a:endParaRPr lang="en-IN" alt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mysql</a:t>
            </a:r>
            <a:r>
              <a:rPr lang="en-IN" altLang="en-US" b="1" dirty="0">
                <a:solidFill>
                  <a:srgbClr val="006699"/>
                </a:solidFill>
                <a:latin typeface="inter-regular"/>
              </a:rPr>
              <a:t>&gt;</a:t>
            </a:r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 select * from exported.</a:t>
            </a:r>
            <a:endParaRPr lang="en-IN" altLang="en-US" dirty="0"/>
          </a:p>
        </p:txBody>
      </p:sp>
      <p:pic>
        <p:nvPicPr>
          <p:cNvPr id="1229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8738" y="3136900"/>
            <a:ext cx="4513262" cy="3533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dirty="0">
                <a:solidFill>
                  <a:srgbClr val="610B38"/>
                </a:solidFill>
                <a:latin typeface="erdana"/>
              </a:rPr>
              <a:t>Sqoop Integration with Hadoop Ecosystem</a:t>
            </a:r>
            <a:endParaRPr lang="en-IN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/>
            <a:r>
              <a:rPr lang="en-US" altLang="en-US" dirty="0">
                <a:solidFill>
                  <a:srgbClr val="333333"/>
                </a:solidFill>
                <a:latin typeface="inter-regular"/>
              </a:rPr>
              <a:t>Till now data was moved between RDBMS to HDFS. This imported data may further be required code analysed using hive or hbase.</a:t>
            </a:r>
            <a:endParaRPr lang="en-US" alt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altLang="en-US" dirty="0">
                <a:solidFill>
                  <a:srgbClr val="333333"/>
                </a:solidFill>
                <a:latin typeface="inter-regular"/>
              </a:rPr>
              <a:t>Sqoop offers property to directly import data to Hive / Hbase.</a:t>
            </a:r>
            <a:endParaRPr lang="en-US" alt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altLang="en-US" dirty="0">
                <a:solidFill>
                  <a:srgbClr val="333333"/>
                </a:solidFill>
                <a:latin typeface="inter-regular"/>
              </a:rPr>
              <a:t>Just add "--import-hive" at the end of the command.</a:t>
            </a:r>
            <a:endParaRPr lang="en-US" alt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altLang="en-US" dirty="0">
                <a:solidFill>
                  <a:srgbClr val="333333"/>
                </a:solidFill>
                <a:latin typeface="inter-regular"/>
              </a:rPr>
              <a:t>Example:</a:t>
            </a:r>
            <a:endParaRPr lang="en-US" alt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sqoop import \ --connect "jdbc:mysql://localhost/training" \ --username training -P \ --table cityByCountry \ --target-dir /user/where_clause \ --where "</a:t>
            </a:r>
            <a:r>
              <a:rPr lang="en-IN" altLang="en-US" dirty="0">
                <a:solidFill>
                  <a:srgbClr val="FF0000"/>
                </a:solidFill>
                <a:latin typeface="inter-regular"/>
              </a:rPr>
              <a:t>state</a:t>
            </a:r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IN" altLang="en-US" dirty="0">
                <a:solidFill>
                  <a:srgbClr val="0000FF"/>
                </a:solidFill>
                <a:latin typeface="inter-regular"/>
              </a:rPr>
              <a:t>'Alaska'</a:t>
            </a:r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" \--import -hive  -m 1 </a:t>
            </a:r>
            <a:endParaRPr lang="en-IN" altLang="en-US" dirty="0">
              <a:solidFill>
                <a:srgbClr val="000000"/>
              </a:solidFill>
              <a:latin typeface="inter-regular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en-I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408519" y="2967335"/>
            <a:ext cx="337496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Thank You!</a:t>
            </a:r>
            <a:endParaRPr kumimoji="0" lang="en-US" sz="5400" b="1" i="0" u="none" strike="noStrike" kern="1200" cap="none" spc="0" normalizeH="0" baseline="0" noProof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IN" altLang="en-US" dirty="0"/>
              <a:t>Chapter1: BigData EcoSystem &amp; Linux</a:t>
            </a:r>
            <a:endParaRPr lang="en-IN" altLang="en-US" dirty="0"/>
          </a:p>
        </p:txBody>
      </p:sp>
      <p:sp>
        <p:nvSpPr>
          <p:cNvPr id="3075" name="Content Placeholder 2"/>
          <p:cNvSpPr>
            <a:spLocks noGrp="1" noChangeArrowheads="1"/>
          </p:cNvSpPr>
          <p:nvPr>
            <p:ph idx="1"/>
          </p:nvPr>
        </p:nvSpPr>
        <p:spPr bwMode="auto">
          <a:ln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  <a:ea typeface="+mn-ea"/>
                <a:cs typeface="+mn-cs"/>
              </a:rPr>
              <a:t>Intro to </a:t>
            </a:r>
            <a:r>
              <a:rPr kumimoji="0" lang="en-IN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  <a:ea typeface="+mn-ea"/>
                <a:cs typeface="+mn-cs"/>
              </a:rPr>
              <a:t>BigData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  <a:ea typeface="+mn-ea"/>
                <a:cs typeface="+mn-cs"/>
              </a:rPr>
              <a:t>EcoSystem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  <a:ea typeface="+mn-ea"/>
                <a:cs typeface="+mn-cs"/>
              </a:rPr>
              <a:t> - OK</a:t>
            </a: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  <a:ea typeface="+mn-ea"/>
                <a:cs typeface="+mn-cs"/>
              </a:rPr>
              <a:t>HDFS &amp; YARN - OK</a:t>
            </a: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  <a:ea typeface="+mn-ea"/>
                <a:cs typeface="+mn-cs"/>
              </a:rPr>
              <a:t>MapReduce &amp; Sqoop – Today 13/05/2022</a:t>
            </a: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IN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Hbase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Impala</a:t>
            </a: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Hive &amp; HiveQL</a:t>
            </a: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 Scripting</a:t>
            </a: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IN" altLang="en-US" dirty="0"/>
              <a:t>MapReduce</a:t>
            </a:r>
            <a:endParaRPr lang="en-IN" alt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838200" y="1417638"/>
            <a:ext cx="10515600" cy="4351337"/>
          </a:xfrm>
          <a:ln/>
        </p:spPr>
        <p:txBody>
          <a:bodyPr vert="horz" wrap="square" lIns="91440" tIns="45720" rIns="91440" bIns="45720" anchor="t" anchorCtr="0"/>
          <a:p>
            <a:pPr marL="342900" indent="-3429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1800" b="1" dirty="0"/>
              <a:t>Mapper and Reducer. =&gt; </a:t>
            </a:r>
            <a:r>
              <a:rPr lang="en-US" altLang="en-US" sz="1800" dirty="0">
                <a:solidFill>
                  <a:srgbClr val="000000"/>
                </a:solidFill>
              </a:rPr>
              <a:t>MapReduce is a framework, processing technique and a program model for distributed computing based on java. The MapReduce algorithm contains two important tasks, namely Map and Reduce. Map takes a set of data and converts it into another set of data, where individual elements are broken down into tuples (key/value pairs). Secondly, reduce task, which takes the output from a map as an input and combines those data tuples into a smaller set of tuples.</a:t>
            </a:r>
            <a:endParaRPr lang="en-US" altLang="en-US" sz="1800" b="1" dirty="0"/>
          </a:p>
          <a:p>
            <a:pPr marL="342900" indent="-3429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1800" b="1" dirty="0"/>
              <a:t>Mapper class has map() function </a:t>
            </a:r>
            <a:r>
              <a:rPr lang="en-US" altLang="en-US" sz="1800" dirty="0"/>
              <a:t>that reads the data, process it, generates key value pairs.</a:t>
            </a:r>
            <a:endParaRPr lang="en-US" altLang="en-US" sz="1800" dirty="0"/>
          </a:p>
          <a:p>
            <a:pPr marL="342900" indent="-3429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1800" b="1" dirty="0"/>
              <a:t>Reducer class has reduce() function </a:t>
            </a:r>
            <a:r>
              <a:rPr lang="en-US" altLang="en-US" sz="1800" dirty="0"/>
              <a:t>that shuffle, sort , aggregate intermediate key value pairs (tuples) from mapper to set of smaller tuples.</a:t>
            </a:r>
            <a:endParaRPr lang="en-IN" altLang="en-US" sz="1800" dirty="0"/>
          </a:p>
        </p:txBody>
      </p:sp>
      <p:pic>
        <p:nvPicPr>
          <p:cNvPr id="4100" name="Picture 5" descr="MapReduce Algorith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3798888"/>
            <a:ext cx="6611938" cy="2693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endParaRPr lang="en-IN" altLang="en-US" dirty="0"/>
          </a:p>
        </p:txBody>
      </p:sp>
      <p:pic>
        <p:nvPicPr>
          <p:cNvPr id="512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6713" y="1825625"/>
            <a:ext cx="8918575" cy="2724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Content Placeholder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Play a video for Word count example using MapReducer</a:t>
            </a:r>
            <a:endParaRPr lang="en-IN" altLang="en-US" dirty="0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8200" y="254000"/>
            <a:ext cx="10515600" cy="1325563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IN" altLang="en-US" dirty="0">
                <a:solidFill>
                  <a:srgbClr val="610B38"/>
                </a:solidFill>
                <a:latin typeface="erdana"/>
              </a:rPr>
              <a:t>Sqoop</a:t>
            </a:r>
            <a:endParaRPr lang="en-IN" altLang="en-US" dirty="0"/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579563"/>
            <a:ext cx="10515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just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Sqoop is an open source framework provided by Apache. It is a command-line interface application for transferring data between relational databases and Hadoop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ter-regular"/>
              <a:ea typeface="+mn-ea"/>
              <a:cs typeface="+mn-cs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Our Sqoop topics includes all topics of Apache Sqoop with Sqoop features, Sqoop Installation, Starting Sqoop, Sqoop Import, Sqoop where clause, Sqoop Export, Sqoop Integration with Hadoop ecosystem etc.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ter-regular"/>
              <a:ea typeface="+mn-ea"/>
              <a:cs typeface="+mn-cs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Before learning Sqoop, you must have the knowledge of Hadoop and Java.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ter-regular"/>
              <a:ea typeface="+mn-ea"/>
              <a:cs typeface="+mn-cs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ter-regular"/>
              <a:ea typeface="+mn-ea"/>
              <a:cs typeface="+mn-cs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1: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Sqoop send the request to Relational DB to send the return the metadata information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about the table(Metadata here is the data about the table in relational DB).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2: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From the received information it will generate the java classes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(Reason why you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shouldhave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Java configured before get it working-Sqoop internally uses JDBC API to generate data)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ter-regular"/>
              <a:ea typeface="+mn-ea"/>
              <a:cs typeface="+mn-cs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ter-regular"/>
              <a:ea typeface="+mn-ea"/>
              <a:cs typeface="+mn-cs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ter-regular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endParaRPr lang="en-IN" alt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3: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Now Sqoop (As its written in java ?tries to package the compiled classes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togenerate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structure) , post compiling creates jar file(Java packaging standard)..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2" name="Picture 7" descr="Sqo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3488" y="2405063"/>
            <a:ext cx="7146925" cy="4198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IN" altLang="en-US" dirty="0"/>
              <a:t>Starting Sqoop:</a:t>
            </a:r>
            <a:endParaRPr lang="en-IN" alt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/>
            <a:r>
              <a:rPr lang="en-IN" altLang="en-US" dirty="0">
                <a:solidFill>
                  <a:srgbClr val="333333"/>
                </a:solidFill>
                <a:latin typeface="inter-regular"/>
              </a:rPr>
              <a:t>Sqoop is a command line tool with following structure</a:t>
            </a:r>
            <a:endParaRPr lang="en-IN" altLang="en-US" dirty="0">
              <a:solidFill>
                <a:srgbClr val="333333"/>
              </a:solidFill>
              <a:latin typeface="inter-regular"/>
            </a:endParaRPr>
          </a:p>
          <a:p>
            <a:pPr algn="just">
              <a:buFont typeface="Calibri Light" panose="020F0302020204030204" pitchFamily="34" charset="0"/>
              <a:buAutoNum type="arabicPeriod"/>
            </a:pPr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sqoop TOOL PROPERTY_ARGS SQOOP_ARGS [-- EXTRA_ARGS]  </a:t>
            </a:r>
            <a:endParaRPr lang="en-IN" alt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TOOL indicates the operation eg: "import", "export".</a:t>
            </a:r>
            <a:endParaRPr lang="en-IN" alt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PROPERTY_ARGS are Java properties in the format "-Dname=value"</a:t>
            </a:r>
            <a:endParaRPr lang="en-IN" alt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SQOOP_ARGS mention various Sqoop parameters</a:t>
            </a:r>
            <a:endParaRPr lang="en-IN" alt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EXTRA_ARGS are for specialized connectors, separated from the SQOOP_ARGS with a "--"</a:t>
            </a:r>
            <a:endParaRPr lang="en-IN" alt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altLang="en-US" dirty="0">
                <a:solidFill>
                  <a:srgbClr val="333333"/>
                </a:solidFill>
                <a:latin typeface="inter-regular"/>
              </a:rPr>
              <a:t>Example:</a:t>
            </a:r>
            <a:endParaRPr lang="en-IN" altLang="en-US" dirty="0">
              <a:solidFill>
                <a:srgbClr val="333333"/>
              </a:solidFill>
              <a:latin typeface="inter-regular"/>
            </a:endParaRPr>
          </a:p>
          <a:p>
            <a:pPr algn="just">
              <a:buFont typeface="Calibri Light" panose="020F0302020204030204" pitchFamily="34" charset="0"/>
              <a:buAutoNum type="arabicPeriod"/>
            </a:pPr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% sqoop import --connect jdbc:mysql://localhost/hadoopguide --table widgets -m 1  </a:t>
            </a:r>
            <a:endParaRPr lang="en-IN" alt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altLang="en-US" dirty="0">
                <a:solidFill>
                  <a:srgbClr val="333333"/>
                </a:solidFill>
                <a:latin typeface="inter-regular"/>
              </a:rPr>
              <a:t>Type "sqoop help" to get all the tools available.</a:t>
            </a:r>
            <a:endParaRPr lang="en-IN" altLang="en-US" dirty="0">
              <a:solidFill>
                <a:srgbClr val="333333"/>
              </a:solidFill>
              <a:latin typeface="inter-regular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IN" altLang="en-US" dirty="0"/>
              <a:t>Sqoop Import:</a:t>
            </a:r>
            <a:endParaRPr lang="en-IN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/>
            <a:r>
              <a:rPr lang="en-US" altLang="en-US" dirty="0">
                <a:solidFill>
                  <a:srgbClr val="333333"/>
                </a:solidFill>
                <a:latin typeface="inter-regular"/>
              </a:rPr>
              <a:t>Importing "countries" table into our HDFS environment:</a:t>
            </a:r>
            <a:endParaRPr lang="en-US" altLang="en-US" dirty="0">
              <a:solidFill>
                <a:srgbClr val="333333"/>
              </a:solidFill>
              <a:latin typeface="inter-regular"/>
            </a:endParaRPr>
          </a:p>
          <a:p>
            <a:pPr algn="just">
              <a:buFont typeface="Calibri Light" panose="020F030202020403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inter-regular"/>
              </a:rPr>
              <a:t>$ sqoop import --connect "jdbc:mysql://localhost/training" --username cloudera -P --table   </a:t>
            </a:r>
            <a:endParaRPr lang="en-US" alt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Calibri Light" panose="020F030202020403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inter-regular"/>
              </a:rPr>
              <a:t>cloudera -target-dir /user/country_imported  </a:t>
            </a:r>
            <a:endParaRPr lang="en-US" alt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altLang="en-US" dirty="0">
                <a:solidFill>
                  <a:srgbClr val="333333"/>
                </a:solidFill>
                <a:latin typeface="inter-regular"/>
              </a:rPr>
              <a:t>Type above command in a single line.</a:t>
            </a:r>
            <a:endParaRPr lang="en-US" alt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altLang="en-US" dirty="0">
                <a:solidFill>
                  <a:srgbClr val="333333"/>
                </a:solidFill>
                <a:latin typeface="inter-regular"/>
              </a:rPr>
              <a:t>Here -m 1 specifies one mapper for each table. All the tables are downloaded indefault directory.The default number of mappers used is 4. You can change this by appending the command by "-m number_of_mappers".</a:t>
            </a:r>
            <a:endParaRPr lang="en-US" altLang="en-US" dirty="0">
              <a:solidFill>
                <a:srgbClr val="333333"/>
              </a:solidFill>
              <a:latin typeface="inter-regular"/>
            </a:endParaRPr>
          </a:p>
          <a:p>
            <a:endParaRPr lang="en-IN" altLang="en-US" dirty="0"/>
          </a:p>
        </p:txBody>
      </p:sp>
    </p:spTree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IN" altLang="en-US" dirty="0"/>
              <a:t>Sqoop Where</a:t>
            </a:r>
            <a:endParaRPr lang="en-IN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/>
            <a:r>
              <a:rPr lang="en-US" altLang="en-US" dirty="0">
                <a:solidFill>
                  <a:srgbClr val="333333"/>
                </a:solidFill>
                <a:latin typeface="inter-regular"/>
              </a:rPr>
              <a:t>You can place restrictions on data imported by using "where" clause. Let's import cityByCountry table where state</a:t>
            </a:r>
            <a:endParaRPr lang="en-IN" alt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IN" altLang="en-US" dirty="0">
                <a:solidFill>
                  <a:srgbClr val="333333"/>
                </a:solidFill>
                <a:latin typeface="inter-regular"/>
              </a:rPr>
              <a:t>The Sqoop statement is written below</a:t>
            </a:r>
            <a:endParaRPr lang="en-IN" altLang="en-US" dirty="0">
              <a:solidFill>
                <a:srgbClr val="333333"/>
              </a:solidFill>
              <a:latin typeface="inter-regular"/>
            </a:endParaRPr>
          </a:p>
          <a:p>
            <a:pPr algn="just">
              <a:buFont typeface="Calibri Light" panose="020F0302020204030204" pitchFamily="34" charset="0"/>
              <a:buAutoNum type="arabicPeriod"/>
            </a:pPr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sqoop import \ --connect "jdbc:mysql://localhost/training" \ --username training -P \ --table cityByCountry \ --target-dir /user/where_clause \ --where "</a:t>
            </a:r>
            <a:r>
              <a:rPr lang="en-IN" altLang="en-US" dirty="0">
                <a:solidFill>
                  <a:srgbClr val="FF0000"/>
                </a:solidFill>
                <a:latin typeface="inter-regular"/>
              </a:rPr>
              <a:t>state</a:t>
            </a:r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IN" altLang="en-US" dirty="0">
                <a:solidFill>
                  <a:srgbClr val="0000FF"/>
                </a:solidFill>
                <a:latin typeface="inter-regular"/>
              </a:rPr>
              <a:t>'Alaska'</a:t>
            </a:r>
            <a:r>
              <a:rPr lang="en-IN" altLang="en-US" dirty="0">
                <a:solidFill>
                  <a:srgbClr val="000000"/>
                </a:solidFill>
                <a:latin typeface="inter-regular"/>
              </a:rPr>
              <a:t>" \ -m 1  </a:t>
            </a:r>
            <a:endParaRPr lang="en-IN" alt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altLang="en-US" dirty="0">
                <a:solidFill>
                  <a:srgbClr val="333333"/>
                </a:solidFill>
                <a:latin typeface="inter-regular"/>
              </a:rPr>
              <a:t>Output is shown below</a:t>
            </a:r>
            <a:endParaRPr lang="en-IN" altLang="en-US" dirty="0">
              <a:solidFill>
                <a:srgbClr val="333333"/>
              </a:solidFill>
              <a:latin typeface="inter-regular"/>
            </a:endParaRPr>
          </a:p>
          <a:p>
            <a:endParaRPr lang="en-IN" altLang="en-US" dirty="0"/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3425" y="3632200"/>
            <a:ext cx="5160963" cy="322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4544</Words>
  <Application>WPS Presentation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Calibri Light</vt:lpstr>
      <vt:lpstr>erdana</vt:lpstr>
      <vt:lpstr>Segoe Print</vt:lpstr>
      <vt:lpstr>inter-regular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Bootcamp_Data Engineering Training</dc:title>
  <dc:creator>Srimathi Chandrasekaran</dc:creator>
  <cp:lastModifiedBy>PC2</cp:lastModifiedBy>
  <cp:revision>78</cp:revision>
  <dcterms:created xsi:type="dcterms:W3CDTF">2022-05-11T14:06:00Z</dcterms:created>
  <dcterms:modified xsi:type="dcterms:W3CDTF">2022-05-17T00:48:59Z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4AB0C63BAB24456B9CC660122AD71C69</vt:lpwstr>
  </property>
  <property fmtid="{D5CDD505-2E9C-101B-9397-08002B2CF9AE}" pid="3" name="KSOProductBuildVer">
    <vt:lpwstr>1033-11.2.0.10447</vt:lpwstr>
  </property>
</Properties>
</file>