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ontserrat"/>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dc7c66fe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dc7c66fe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dc7c66feb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dc7c66feb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dc7c66fe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dc7c66fe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dc7c66feb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dc7c66feb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dc7c66feb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dc7c66feb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415525"/>
            <a:ext cx="5017500" cy="1741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Shortlisting Candidates based on Resume</a:t>
            </a:r>
            <a:endParaRPr/>
          </a:p>
        </p:txBody>
      </p:sp>
      <p:sp>
        <p:nvSpPr>
          <p:cNvPr id="135" name="Google Shape;135;p13"/>
          <p:cNvSpPr txBox="1"/>
          <p:nvPr>
            <p:ph idx="1" type="subTitle"/>
          </p:nvPr>
        </p:nvSpPr>
        <p:spPr>
          <a:xfrm>
            <a:off x="4400700" y="3573825"/>
            <a:ext cx="4153800" cy="85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Sruthi Srinivasan - 19BAI1046</a:t>
            </a:r>
            <a:endParaRPr sz="2300"/>
          </a:p>
          <a:p>
            <a:pPr indent="0" lvl="0" marL="0" rtl="0" algn="l">
              <a:spcBef>
                <a:spcPts val="0"/>
              </a:spcBef>
              <a:spcAft>
                <a:spcPts val="0"/>
              </a:spcAft>
              <a:buNone/>
            </a:pPr>
            <a:r>
              <a:rPr lang="en" sz="2300"/>
              <a:t>A.Prasad - 19BAI1061</a:t>
            </a:r>
            <a:endParaRPr sz="2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57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ABSTRACT</a:t>
            </a:r>
            <a:endParaRPr b="1"/>
          </a:p>
        </p:txBody>
      </p:sp>
      <p:sp>
        <p:nvSpPr>
          <p:cNvPr id="141" name="Google Shape;141;p14"/>
          <p:cNvSpPr txBox="1"/>
          <p:nvPr>
            <p:ph idx="1" type="body"/>
          </p:nvPr>
        </p:nvSpPr>
        <p:spPr>
          <a:xfrm>
            <a:off x="728775" y="896950"/>
            <a:ext cx="8002500" cy="4106400"/>
          </a:xfrm>
          <a:prstGeom prst="rect">
            <a:avLst/>
          </a:prstGeom>
        </p:spPr>
        <p:txBody>
          <a:bodyPr anchorCtr="0" anchor="t" bIns="91425" lIns="91425" spcFirstLastPara="1" rIns="91425" wrap="square" tIns="91425">
            <a:noAutofit/>
          </a:bodyPr>
          <a:lstStyle/>
          <a:p>
            <a:pPr indent="-339725" lvl="0" marL="457200" rtl="0" algn="just">
              <a:spcBef>
                <a:spcPts val="0"/>
              </a:spcBef>
              <a:spcAft>
                <a:spcPts val="0"/>
              </a:spcAft>
              <a:buSzPts val="1750"/>
              <a:buChar char="●"/>
            </a:pPr>
            <a:r>
              <a:rPr lang="en" sz="1750"/>
              <a:t>Resume analysis and manual scanning of resumes to shortlist candidates has been traditionally done by the HR managers of companies. </a:t>
            </a:r>
            <a:endParaRPr sz="1750"/>
          </a:p>
          <a:p>
            <a:pPr indent="-339725" lvl="0" marL="457200" rtl="0" algn="just">
              <a:spcBef>
                <a:spcPts val="0"/>
              </a:spcBef>
              <a:spcAft>
                <a:spcPts val="0"/>
              </a:spcAft>
              <a:buSzPts val="1750"/>
              <a:buChar char="●"/>
            </a:pPr>
            <a:r>
              <a:rPr lang="en" sz="1750"/>
              <a:t>The main aim of this project is to build a website to aid the recruiters in order to ease out the tedious task of reading through a large number of resumes, by performing an automatic comparison of several resumes uploaded by users with the requirements of the job. </a:t>
            </a:r>
            <a:endParaRPr sz="1750"/>
          </a:p>
          <a:p>
            <a:pPr indent="-339725" lvl="0" marL="457200" rtl="0" algn="just">
              <a:spcBef>
                <a:spcPts val="0"/>
              </a:spcBef>
              <a:spcAft>
                <a:spcPts val="0"/>
              </a:spcAft>
              <a:buSzPts val="1750"/>
              <a:buChar char="●"/>
            </a:pPr>
            <a:r>
              <a:rPr lang="en" sz="1750"/>
              <a:t>For each of these resumes, a similarity score by comparison with a document containing the requirements of the job, is generated. </a:t>
            </a:r>
            <a:endParaRPr sz="1750"/>
          </a:p>
          <a:p>
            <a:pPr indent="-339725" lvl="0" marL="457200" rtl="0" algn="just">
              <a:spcBef>
                <a:spcPts val="0"/>
              </a:spcBef>
              <a:spcAft>
                <a:spcPts val="0"/>
              </a:spcAft>
              <a:buSzPts val="1750"/>
              <a:buChar char="●"/>
            </a:pPr>
            <a:r>
              <a:rPr lang="en" sz="1750"/>
              <a:t>This scanning is performed using Natural language processing and an AI model then generates the similarity scores. </a:t>
            </a:r>
            <a:endParaRPr sz="1750"/>
          </a:p>
          <a:p>
            <a:pPr indent="-339725" lvl="0" marL="457200" rtl="0" algn="just">
              <a:spcBef>
                <a:spcPts val="0"/>
              </a:spcBef>
              <a:spcAft>
                <a:spcPts val="0"/>
              </a:spcAft>
              <a:buSzPts val="1750"/>
              <a:buChar char="●"/>
            </a:pPr>
            <a:r>
              <a:rPr lang="en" sz="1750"/>
              <a:t>The candidates are then ordered based on the similarity score with the candidate having the highest similarity score ranked higher in terms of likelihood of getting shortlisted.</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METHODOLOGY</a:t>
            </a:r>
            <a:endParaRPr b="1"/>
          </a:p>
        </p:txBody>
      </p:sp>
      <p:sp>
        <p:nvSpPr>
          <p:cNvPr id="147" name="Google Shape;147;p15"/>
          <p:cNvSpPr txBox="1"/>
          <p:nvPr>
            <p:ph idx="1" type="body"/>
          </p:nvPr>
        </p:nvSpPr>
        <p:spPr>
          <a:xfrm>
            <a:off x="896950" y="1065150"/>
            <a:ext cx="7912800" cy="3634800"/>
          </a:xfrm>
          <a:prstGeom prst="rect">
            <a:avLst/>
          </a:prstGeom>
        </p:spPr>
        <p:txBody>
          <a:bodyPr anchorCtr="0" anchor="t" bIns="91425" lIns="91425" spcFirstLastPara="1" rIns="91425" wrap="square" tIns="91425">
            <a:noAutofit/>
          </a:bodyPr>
          <a:lstStyle/>
          <a:p>
            <a:pPr indent="-339725" lvl="0" marL="457200" rtl="0" algn="just">
              <a:spcBef>
                <a:spcPts val="0"/>
              </a:spcBef>
              <a:spcAft>
                <a:spcPts val="0"/>
              </a:spcAft>
              <a:buSzPts val="1750"/>
              <a:buChar char="●"/>
            </a:pPr>
            <a:r>
              <a:rPr lang="en" sz="1750"/>
              <a:t>The process is kicked off by first procuring a document from the HR department with a detailed description of the job for which they are hiring. </a:t>
            </a:r>
            <a:endParaRPr sz="1750"/>
          </a:p>
          <a:p>
            <a:pPr indent="-339725" lvl="0" marL="457200" rtl="0" algn="just">
              <a:spcBef>
                <a:spcPts val="0"/>
              </a:spcBef>
              <a:spcAft>
                <a:spcPts val="0"/>
              </a:spcAft>
              <a:buSzPts val="1750"/>
              <a:buChar char="●"/>
            </a:pPr>
            <a:r>
              <a:rPr lang="en" sz="1750"/>
              <a:t>There will be two kinds of users- the applicants and recruiters. </a:t>
            </a:r>
            <a:endParaRPr sz="1750"/>
          </a:p>
          <a:p>
            <a:pPr indent="-339725" lvl="0" marL="457200" rtl="0" algn="just">
              <a:spcBef>
                <a:spcPts val="0"/>
              </a:spcBef>
              <a:spcAft>
                <a:spcPts val="0"/>
              </a:spcAft>
              <a:buSzPts val="1750"/>
              <a:buChar char="●"/>
            </a:pPr>
            <a:r>
              <a:rPr lang="en" sz="1750"/>
              <a:t>The applicants can view the current job opening and apply accordingly by entering their details such as name, contact number, email address. Finally they can upload their resumes and click on the apply button to finish the process of application.</a:t>
            </a:r>
            <a:endParaRPr sz="1750"/>
          </a:p>
          <a:p>
            <a:pPr indent="-339725" lvl="0" marL="457200" rtl="0" algn="just">
              <a:spcBef>
                <a:spcPts val="0"/>
              </a:spcBef>
              <a:spcAft>
                <a:spcPts val="0"/>
              </a:spcAft>
              <a:buSzPts val="1750"/>
              <a:buChar char="●"/>
            </a:pPr>
            <a:r>
              <a:rPr lang="en" sz="1750"/>
              <a:t>The default mode of login is applicant mode and the recruiters have to login separately in order edit job details and replace the requirements document. </a:t>
            </a:r>
            <a:endParaRPr sz="1750"/>
          </a:p>
          <a:p>
            <a:pPr indent="-339725" lvl="0" marL="457200" rtl="0" algn="just">
              <a:spcBef>
                <a:spcPts val="0"/>
              </a:spcBef>
              <a:spcAft>
                <a:spcPts val="0"/>
              </a:spcAft>
              <a:buSzPts val="1750"/>
              <a:buChar char="●"/>
            </a:pPr>
            <a:r>
              <a:rPr lang="en" sz="1750"/>
              <a:t>This can be done using a login button on the top right hand side corner of the homepage. </a:t>
            </a:r>
            <a:endParaRPr sz="1750"/>
          </a:p>
          <a:p>
            <a:pPr indent="0" lvl="0" marL="457200" rtl="0" algn="just">
              <a:spcBef>
                <a:spcPts val="0"/>
              </a:spcBef>
              <a:spcAft>
                <a:spcPts val="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803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METHODOLOGY</a:t>
            </a:r>
            <a:endParaRPr b="1"/>
          </a:p>
        </p:txBody>
      </p:sp>
      <p:sp>
        <p:nvSpPr>
          <p:cNvPr id="153" name="Google Shape;153;p16"/>
          <p:cNvSpPr txBox="1"/>
          <p:nvPr>
            <p:ph idx="1" type="body"/>
          </p:nvPr>
        </p:nvSpPr>
        <p:spPr>
          <a:xfrm>
            <a:off x="939000" y="1023100"/>
            <a:ext cx="7749900" cy="38115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 sz="1866"/>
              <a:t>Once the recruiter is logged in the following functions can be performed by them:</a:t>
            </a:r>
            <a:endParaRPr sz="1866"/>
          </a:p>
          <a:p>
            <a:pPr indent="-347104" lvl="0" marL="457200" rtl="0" algn="just">
              <a:spcBef>
                <a:spcPts val="0"/>
              </a:spcBef>
              <a:spcAft>
                <a:spcPts val="0"/>
              </a:spcAft>
              <a:buSzPts val="1866"/>
              <a:buChar char="●"/>
            </a:pPr>
            <a:r>
              <a:rPr lang="en" sz="1866"/>
              <a:t>Change the job title and and job description with a new one when they want to hire for a different role. Applicants will be able to view the current role for which the company is recruiting. The constraint here is that the company can hire only for one role at a time.</a:t>
            </a:r>
            <a:endParaRPr sz="1866"/>
          </a:p>
          <a:p>
            <a:pPr indent="-347104" lvl="0" marL="457200" rtl="0" algn="just">
              <a:spcBef>
                <a:spcPts val="0"/>
              </a:spcBef>
              <a:spcAft>
                <a:spcPts val="0"/>
              </a:spcAft>
              <a:buSzPts val="1866"/>
              <a:buChar char="●"/>
            </a:pPr>
            <a:r>
              <a:rPr lang="en" sz="1866"/>
              <a:t>The recruiter can also choose the number of candidates they want to shortlist and the details of those number of top candidates would then be made available.</a:t>
            </a:r>
            <a:endParaRPr sz="1866"/>
          </a:p>
          <a:p>
            <a:pPr indent="-347104" lvl="0" marL="457200" rtl="0" algn="just">
              <a:spcBef>
                <a:spcPts val="0"/>
              </a:spcBef>
              <a:spcAft>
                <a:spcPts val="0"/>
              </a:spcAft>
              <a:buSzPts val="1866"/>
              <a:buChar char="●"/>
            </a:pPr>
            <a:r>
              <a:rPr lang="en" sz="1866"/>
              <a:t>When the recruiter wants to view to do the shortlisting, they can do so by pressing a button called shortlist.</a:t>
            </a:r>
            <a:endParaRPr sz="1916"/>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TOOLS USED</a:t>
            </a:r>
            <a:endParaRPr b="1"/>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Python Flask- Web framework</a:t>
            </a:r>
            <a:endParaRPr sz="2200"/>
          </a:p>
          <a:p>
            <a:pPr indent="-368300" lvl="0" marL="457200" rtl="0" algn="l">
              <a:spcBef>
                <a:spcPts val="0"/>
              </a:spcBef>
              <a:spcAft>
                <a:spcPts val="0"/>
              </a:spcAft>
              <a:buSzPts val="2200"/>
              <a:buChar char="●"/>
            </a:pPr>
            <a:r>
              <a:rPr lang="en" sz="2200"/>
              <a:t>HTML , CSS , Javascript - Web Development</a:t>
            </a:r>
            <a:endParaRPr sz="2200"/>
          </a:p>
          <a:p>
            <a:pPr indent="-368300" lvl="0" marL="457200" rtl="0" algn="l">
              <a:spcBef>
                <a:spcPts val="0"/>
              </a:spcBef>
              <a:spcAft>
                <a:spcPts val="0"/>
              </a:spcAft>
              <a:buSzPts val="2200"/>
              <a:buChar char="●"/>
            </a:pPr>
            <a:r>
              <a:rPr lang="en" sz="2200"/>
              <a:t>AJAX - HTTP Request from framework</a:t>
            </a:r>
            <a:endParaRPr sz="2200"/>
          </a:p>
          <a:p>
            <a:pPr indent="-368300" lvl="0" marL="457200" rtl="0" algn="l">
              <a:spcBef>
                <a:spcPts val="0"/>
              </a:spcBef>
              <a:spcAft>
                <a:spcPts val="0"/>
              </a:spcAft>
              <a:buSzPts val="2200"/>
              <a:buChar char="●"/>
            </a:pPr>
            <a:r>
              <a:rPr lang="en" sz="2200"/>
              <a:t>Bootstrap - Styling</a:t>
            </a:r>
            <a:endParaRPr sz="2200"/>
          </a:p>
          <a:p>
            <a:pPr indent="-368300" lvl="0" marL="457200" rtl="0" algn="l">
              <a:spcBef>
                <a:spcPts val="0"/>
              </a:spcBef>
              <a:spcAft>
                <a:spcPts val="0"/>
              </a:spcAft>
              <a:buSzPts val="2200"/>
              <a:buChar char="●"/>
            </a:pPr>
            <a:r>
              <a:rPr lang="en" sz="2200"/>
              <a:t>Sklearn - Similarity</a:t>
            </a:r>
            <a:endParaRPr sz="2200"/>
          </a:p>
          <a:p>
            <a:pPr indent="-368300" lvl="0" marL="457200" rtl="0" algn="l">
              <a:spcBef>
                <a:spcPts val="0"/>
              </a:spcBef>
              <a:spcAft>
                <a:spcPts val="0"/>
              </a:spcAft>
              <a:buSzPts val="2200"/>
              <a:buChar char="●"/>
            </a:pPr>
            <a:r>
              <a:rPr lang="en" sz="2200"/>
              <a:t>Database - MongoDB Atlas</a:t>
            </a:r>
            <a:endParaRPr sz="2200"/>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65" name="Google Shape;165;p18"/>
          <p:cNvSpPr txBox="1"/>
          <p:nvPr>
            <p:ph idx="1" type="body"/>
          </p:nvPr>
        </p:nvSpPr>
        <p:spPr>
          <a:xfrm>
            <a:off x="1297500" y="1920050"/>
            <a:ext cx="6803100" cy="2558700"/>
          </a:xfrm>
          <a:prstGeom prst="rect">
            <a:avLst/>
          </a:prstGeom>
        </p:spPr>
        <p:txBody>
          <a:bodyPr anchorCtr="0" anchor="t" bIns="91425" lIns="91425" spcFirstLastPara="1" rIns="91425" wrap="square" tIns="91425">
            <a:normAutofit/>
          </a:bodyPr>
          <a:lstStyle/>
          <a:p>
            <a:pPr indent="0" lvl="0" marL="914400" rtl="0" algn="l">
              <a:spcBef>
                <a:spcPts val="0"/>
              </a:spcBef>
              <a:spcAft>
                <a:spcPts val="1200"/>
              </a:spcAft>
              <a:buNone/>
            </a:pPr>
            <a:r>
              <a:rPr b="1" lang="en" sz="4900"/>
              <a:t>   </a:t>
            </a:r>
            <a:r>
              <a:rPr b="1" lang="en" sz="4900"/>
              <a:t>THANK YOU</a:t>
            </a:r>
            <a:endParaRPr b="1" sz="49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