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4493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4493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407" y="219963"/>
            <a:ext cx="240157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1029" y="1631378"/>
            <a:ext cx="5446395" cy="439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4493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3075940" cy="6096000"/>
            <a:chOff x="0" y="762000"/>
            <a:chExt cx="3075940" cy="6096000"/>
          </a:xfrm>
        </p:grpSpPr>
        <p:sp>
          <p:nvSpPr>
            <p:cNvPr id="3" name="object 3"/>
            <p:cNvSpPr/>
            <p:nvPr/>
          </p:nvSpPr>
          <p:spPr>
            <a:xfrm>
              <a:off x="0" y="762000"/>
              <a:ext cx="3075940" cy="4095750"/>
            </a:xfrm>
            <a:custGeom>
              <a:avLst/>
              <a:gdLst/>
              <a:ahLst/>
              <a:cxnLst/>
              <a:rect l="l" t="t" r="r" b="b"/>
              <a:pathLst>
                <a:path w="3075940" h="4095750">
                  <a:moveTo>
                    <a:pt x="0" y="0"/>
                  </a:moveTo>
                  <a:lnTo>
                    <a:pt x="0" y="2049526"/>
                  </a:lnTo>
                  <a:lnTo>
                    <a:pt x="2049526" y="4095750"/>
                  </a:lnTo>
                  <a:lnTo>
                    <a:pt x="3075940" y="3070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57750"/>
              <a:ext cx="1999614" cy="2000250"/>
            </a:xfrm>
            <a:custGeom>
              <a:avLst/>
              <a:gdLst/>
              <a:ahLst/>
              <a:cxnLst/>
              <a:rect l="l" t="t" r="r" b="b"/>
              <a:pathLst>
                <a:path w="1999614" h="2000250">
                  <a:moveTo>
                    <a:pt x="0" y="0"/>
                  </a:moveTo>
                  <a:lnTo>
                    <a:pt x="0" y="1999675"/>
                  </a:lnTo>
                  <a:lnTo>
                    <a:pt x="1999614" y="1999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701029" y="1524000"/>
            <a:ext cx="6490971" cy="503535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dirty="0">
                <a:solidFill>
                  <a:srgbClr val="7BA653"/>
                </a:solidFill>
              </a:rPr>
              <a:t>Ministry:</a:t>
            </a:r>
            <a:r>
              <a:rPr spc="305" dirty="0">
                <a:solidFill>
                  <a:srgbClr val="7BA653"/>
                </a:solidFill>
              </a:rPr>
              <a:t> </a:t>
            </a:r>
            <a:r>
              <a:rPr lang="en-US" dirty="0"/>
              <a:t>Ministry</a:t>
            </a:r>
            <a:r>
              <a:rPr lang="en-US" spc="10" dirty="0"/>
              <a:t> </a:t>
            </a:r>
            <a:r>
              <a:rPr lang="en-US" dirty="0"/>
              <a:t>of</a:t>
            </a:r>
            <a:r>
              <a:rPr lang="en-US" spc="15" dirty="0"/>
              <a:t> </a:t>
            </a:r>
            <a:r>
              <a:rPr lang="en-US" dirty="0"/>
              <a:t>Social</a:t>
            </a:r>
            <a:r>
              <a:rPr lang="en-US" spc="10" dirty="0"/>
              <a:t> </a:t>
            </a:r>
            <a:r>
              <a:rPr lang="en-US" dirty="0"/>
              <a:t>Justice</a:t>
            </a:r>
            <a:r>
              <a:rPr lang="en-US" spc="15" dirty="0"/>
              <a:t> </a:t>
            </a:r>
            <a:r>
              <a:rPr lang="en-US" spc="-25" dirty="0"/>
              <a:t>and </a:t>
            </a:r>
            <a:r>
              <a:rPr lang="en-US" spc="-10" dirty="0"/>
              <a:t>Empowerment </a:t>
            </a:r>
          </a:p>
          <a:p>
            <a:pPr marL="12700">
              <a:spcBef>
                <a:spcPts val="125"/>
              </a:spcBef>
            </a:pPr>
            <a:endParaRPr lang="en-US" spc="-10" dirty="0"/>
          </a:p>
          <a:p>
            <a:pPr marL="12700">
              <a:spcBef>
                <a:spcPts val="125"/>
              </a:spcBef>
            </a:pPr>
            <a:r>
              <a:rPr dirty="0">
                <a:solidFill>
                  <a:srgbClr val="7BA653"/>
                </a:solidFill>
              </a:rPr>
              <a:t>PS</a:t>
            </a:r>
            <a:r>
              <a:rPr spc="130" dirty="0">
                <a:solidFill>
                  <a:srgbClr val="7BA653"/>
                </a:solidFill>
              </a:rPr>
              <a:t> </a:t>
            </a:r>
            <a:r>
              <a:rPr dirty="0">
                <a:solidFill>
                  <a:srgbClr val="7BA653"/>
                </a:solidFill>
              </a:rPr>
              <a:t>Code:</a:t>
            </a:r>
            <a:r>
              <a:rPr spc="200" dirty="0">
                <a:solidFill>
                  <a:srgbClr val="7BA653"/>
                </a:solidFill>
              </a:rPr>
              <a:t> </a:t>
            </a:r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SIH1333</a:t>
            </a:r>
          </a:p>
          <a:p>
            <a:pPr marL="12700">
              <a:spcBef>
                <a:spcPts val="125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/>
            <a:r>
              <a:rPr dirty="0">
                <a:solidFill>
                  <a:srgbClr val="7BA653"/>
                </a:solidFill>
              </a:rPr>
              <a:t>Problem</a:t>
            </a:r>
            <a:r>
              <a:rPr spc="300" dirty="0">
                <a:solidFill>
                  <a:srgbClr val="7BA653"/>
                </a:solidFill>
              </a:rPr>
              <a:t> </a:t>
            </a:r>
            <a:r>
              <a:rPr dirty="0">
                <a:solidFill>
                  <a:srgbClr val="7BA653"/>
                </a:solidFill>
              </a:rPr>
              <a:t>Statement</a:t>
            </a:r>
            <a:r>
              <a:rPr spc="15" dirty="0">
                <a:solidFill>
                  <a:srgbClr val="7BA653"/>
                </a:solidFill>
              </a:rPr>
              <a:t>  </a:t>
            </a:r>
            <a:r>
              <a:rPr dirty="0">
                <a:solidFill>
                  <a:srgbClr val="7BA653"/>
                </a:solidFill>
              </a:rPr>
              <a:t>Title:</a:t>
            </a:r>
            <a:r>
              <a:rPr spc="30" dirty="0">
                <a:solidFill>
                  <a:srgbClr val="7BA653"/>
                </a:solidFill>
              </a:rPr>
              <a:t>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Udyog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Saarthi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 - (Progressive Web-based Application) for Adults undergoing Job coaching for opportunities under 4% reservation in NIEPMD and other Institutions.</a:t>
            </a: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639"/>
              </a:spcBef>
            </a:pPr>
            <a:r>
              <a:rPr dirty="0">
                <a:solidFill>
                  <a:srgbClr val="7BA653"/>
                </a:solidFill>
              </a:rPr>
              <a:t>Team</a:t>
            </a:r>
            <a:r>
              <a:rPr spc="90" dirty="0">
                <a:solidFill>
                  <a:srgbClr val="7BA653"/>
                </a:solidFill>
              </a:rPr>
              <a:t> </a:t>
            </a:r>
            <a:r>
              <a:rPr dirty="0">
                <a:solidFill>
                  <a:srgbClr val="7BA653"/>
                </a:solidFill>
              </a:rPr>
              <a:t>Name:</a:t>
            </a:r>
            <a:r>
              <a:rPr lang="en-IN" spc="335" dirty="0">
                <a:solidFill>
                  <a:srgbClr val="7BA653"/>
                </a:solidFill>
              </a:rPr>
              <a:t> </a:t>
            </a:r>
            <a:r>
              <a:rPr lang="en-US" spc="-10" dirty="0"/>
              <a:t>Dauntless unicorns</a:t>
            </a:r>
          </a:p>
          <a:p>
            <a:pPr marL="12700">
              <a:spcBef>
                <a:spcPts val="1190"/>
              </a:spcBef>
            </a:pPr>
            <a:r>
              <a:rPr lang="en-US" dirty="0">
                <a:solidFill>
                  <a:srgbClr val="7BA653"/>
                </a:solidFill>
              </a:rPr>
              <a:t>Team</a:t>
            </a:r>
            <a:r>
              <a:rPr lang="en-US" spc="190" dirty="0">
                <a:solidFill>
                  <a:srgbClr val="7BA653"/>
                </a:solidFill>
              </a:rPr>
              <a:t> </a:t>
            </a:r>
            <a:r>
              <a:rPr lang="en-US" dirty="0">
                <a:solidFill>
                  <a:srgbClr val="7BA653"/>
                </a:solidFill>
              </a:rPr>
              <a:t>Leader</a:t>
            </a:r>
            <a:r>
              <a:rPr lang="en-US" spc="220" dirty="0">
                <a:solidFill>
                  <a:srgbClr val="7BA653"/>
                </a:solidFill>
              </a:rPr>
              <a:t> </a:t>
            </a:r>
            <a:r>
              <a:rPr lang="en-US" dirty="0">
                <a:solidFill>
                  <a:srgbClr val="7BA653"/>
                </a:solidFill>
              </a:rPr>
              <a:t>Name:</a:t>
            </a:r>
            <a:r>
              <a:rPr lang="en-US" spc="365" dirty="0">
                <a:solidFill>
                  <a:srgbClr val="7BA653"/>
                </a:solidFill>
              </a:rPr>
              <a:t> </a:t>
            </a:r>
            <a:r>
              <a:rPr lang="en-US" spc="-10" dirty="0"/>
              <a:t>Arjun Prasad</a:t>
            </a:r>
          </a:p>
          <a:p>
            <a:pPr marL="12700">
              <a:spcBef>
                <a:spcPts val="1714"/>
              </a:spcBef>
              <a:tabLst>
                <a:tab pos="2623820" algn="l"/>
              </a:tabLst>
            </a:pPr>
            <a:r>
              <a:rPr dirty="0">
                <a:solidFill>
                  <a:srgbClr val="7BA653"/>
                </a:solidFill>
              </a:rPr>
              <a:t>Institute</a:t>
            </a:r>
            <a:r>
              <a:rPr spc="215" dirty="0">
                <a:solidFill>
                  <a:srgbClr val="7BA653"/>
                </a:solidFill>
              </a:rPr>
              <a:t> </a:t>
            </a:r>
            <a:r>
              <a:rPr dirty="0">
                <a:solidFill>
                  <a:srgbClr val="7BA653"/>
                </a:solidFill>
              </a:rPr>
              <a:t>Code</a:t>
            </a:r>
            <a:r>
              <a:rPr spc="280" dirty="0">
                <a:solidFill>
                  <a:srgbClr val="7BA653"/>
                </a:solidFill>
              </a:rPr>
              <a:t> </a:t>
            </a:r>
            <a:r>
              <a:rPr spc="-10" dirty="0">
                <a:solidFill>
                  <a:srgbClr val="7BA653"/>
                </a:solidFill>
              </a:rPr>
              <a:t>(AISHE):</a:t>
            </a:r>
            <a:r>
              <a:rPr dirty="0">
                <a:solidFill>
                  <a:srgbClr val="7BA653"/>
                </a:solidFill>
              </a:rPr>
              <a:t>	</a:t>
            </a:r>
            <a:endParaRPr lang="en-US" dirty="0">
              <a:solidFill>
                <a:srgbClr val="7BA653"/>
              </a:solidFill>
            </a:endParaRPr>
          </a:p>
          <a:p>
            <a:pPr marL="12700">
              <a:spcBef>
                <a:spcPts val="1714"/>
              </a:spcBef>
              <a:tabLst>
                <a:tab pos="2623820" algn="l"/>
              </a:tabLst>
            </a:pPr>
            <a:endParaRPr spc="-10" dirty="0"/>
          </a:p>
          <a:p>
            <a:pPr marL="12700" marR="293370"/>
            <a:r>
              <a:rPr dirty="0">
                <a:solidFill>
                  <a:srgbClr val="7BA653"/>
                </a:solidFill>
              </a:rPr>
              <a:t>Institute</a:t>
            </a:r>
            <a:r>
              <a:rPr spc="235" dirty="0">
                <a:solidFill>
                  <a:srgbClr val="7BA653"/>
                </a:solidFill>
              </a:rPr>
              <a:t> </a:t>
            </a:r>
            <a:r>
              <a:rPr dirty="0">
                <a:solidFill>
                  <a:srgbClr val="7BA653"/>
                </a:solidFill>
              </a:rPr>
              <a:t>Name</a:t>
            </a:r>
            <a:r>
              <a:rPr dirty="0"/>
              <a:t>:</a:t>
            </a:r>
            <a:r>
              <a:rPr lang="en-US" dirty="0"/>
              <a:t> Indira college of commerce and science Hinjewadi</a:t>
            </a:r>
          </a:p>
          <a:p>
            <a:pPr marL="12700" marR="293370"/>
            <a:endParaRPr lang="en-US" spc="415" dirty="0">
              <a:solidFill>
                <a:srgbClr val="7BA653"/>
              </a:solidFill>
            </a:endParaRPr>
          </a:p>
          <a:p>
            <a:pPr marL="12700" marR="293370"/>
            <a:r>
              <a:rPr lang="en-US" dirty="0">
                <a:solidFill>
                  <a:srgbClr val="7BA653"/>
                </a:solidFill>
              </a:rPr>
              <a:t>Theme</a:t>
            </a:r>
            <a:r>
              <a:rPr lang="en-US" spc="145" dirty="0">
                <a:solidFill>
                  <a:srgbClr val="7BA653"/>
                </a:solidFill>
              </a:rPr>
              <a:t> </a:t>
            </a:r>
            <a:r>
              <a:rPr lang="en-US" dirty="0">
                <a:solidFill>
                  <a:srgbClr val="7BA653"/>
                </a:solidFill>
              </a:rPr>
              <a:t>Name:</a:t>
            </a:r>
            <a:r>
              <a:rPr lang="en-US" spc="235" dirty="0">
                <a:solidFill>
                  <a:srgbClr val="7BA653"/>
                </a:solidFill>
              </a:rPr>
              <a:t> </a:t>
            </a:r>
            <a:r>
              <a:rPr lang="en-US" dirty="0"/>
              <a:t>Smart</a:t>
            </a:r>
            <a:r>
              <a:rPr lang="en-US" spc="235" dirty="0"/>
              <a:t> </a:t>
            </a:r>
            <a:r>
              <a:rPr lang="en-US" spc="-10" dirty="0"/>
              <a:t>Automation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00125" y="123825"/>
            <a:ext cx="5095875" cy="6734175"/>
            <a:chOff x="1000125" y="123825"/>
            <a:chExt cx="5095875" cy="6734175"/>
          </a:xfrm>
        </p:grpSpPr>
        <p:sp>
          <p:nvSpPr>
            <p:cNvPr id="7" name="object 7"/>
            <p:cNvSpPr/>
            <p:nvPr/>
          </p:nvSpPr>
          <p:spPr>
            <a:xfrm>
              <a:off x="2095500" y="4857750"/>
              <a:ext cx="4000500" cy="2000250"/>
            </a:xfrm>
            <a:custGeom>
              <a:avLst/>
              <a:gdLst/>
              <a:ahLst/>
              <a:cxnLst/>
              <a:rect l="l" t="t" r="r" b="b"/>
              <a:pathLst>
                <a:path w="4000500" h="2000250">
                  <a:moveTo>
                    <a:pt x="2001139" y="0"/>
                  </a:moveTo>
                  <a:lnTo>
                    <a:pt x="0" y="1999795"/>
                  </a:lnTo>
                  <a:lnTo>
                    <a:pt x="4000500" y="1999795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23825"/>
              <a:ext cx="2981325" cy="155257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52109" y="377253"/>
            <a:ext cx="5060315" cy="868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8210" marR="5080" indent="-905510">
              <a:lnSpc>
                <a:spcPct val="100000"/>
              </a:lnSpc>
              <a:spcBef>
                <a:spcPts val="125"/>
              </a:spcBef>
            </a:pPr>
            <a:r>
              <a:rPr dirty="0"/>
              <a:t>Basic</a:t>
            </a:r>
            <a:r>
              <a:rPr spc="85" dirty="0"/>
              <a:t> </a:t>
            </a:r>
            <a:r>
              <a:rPr dirty="0"/>
              <a:t>Details</a:t>
            </a:r>
            <a:r>
              <a:rPr spc="9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Team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Problem</a:t>
            </a:r>
            <a:r>
              <a:rPr spc="90" dirty="0"/>
              <a:t> </a:t>
            </a:r>
            <a:r>
              <a:rPr spc="-10" dirty="0"/>
              <a:t>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" y="3914775"/>
            <a:ext cx="2934335" cy="2943225"/>
            <a:chOff x="9525" y="3914775"/>
            <a:chExt cx="2934335" cy="2943225"/>
          </a:xfrm>
        </p:grpSpPr>
        <p:sp>
          <p:nvSpPr>
            <p:cNvPr id="3" name="object 3"/>
            <p:cNvSpPr/>
            <p:nvPr/>
          </p:nvSpPr>
          <p:spPr>
            <a:xfrm>
              <a:off x="981075" y="5381625"/>
              <a:ext cx="1962785" cy="1476375"/>
            </a:xfrm>
            <a:custGeom>
              <a:avLst/>
              <a:gdLst/>
              <a:ahLst/>
              <a:cxnLst/>
              <a:rect l="l" t="t" r="r" b="b"/>
              <a:pathLst>
                <a:path w="1962785" h="1476375">
                  <a:moveTo>
                    <a:pt x="496950" y="0"/>
                  </a:moveTo>
                  <a:lnTo>
                    <a:pt x="0" y="500761"/>
                  </a:lnTo>
                  <a:lnTo>
                    <a:pt x="968295" y="1476371"/>
                  </a:lnTo>
                  <a:lnTo>
                    <a:pt x="1962198" y="1476371"/>
                  </a:lnTo>
                  <a:lnTo>
                    <a:pt x="496950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" y="5905500"/>
              <a:ext cx="943610" cy="952500"/>
            </a:xfrm>
            <a:custGeom>
              <a:avLst/>
              <a:gdLst/>
              <a:ahLst/>
              <a:cxnLst/>
              <a:rect l="l" t="t" r="r" b="b"/>
              <a:pathLst>
                <a:path w="943610" h="952500">
                  <a:moveTo>
                    <a:pt x="0" y="0"/>
                  </a:moveTo>
                  <a:lnTo>
                    <a:pt x="0" y="952499"/>
                  </a:lnTo>
                  <a:lnTo>
                    <a:pt x="943262" y="95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5" y="3914775"/>
              <a:ext cx="971550" cy="1943100"/>
            </a:xfrm>
            <a:custGeom>
              <a:avLst/>
              <a:gdLst/>
              <a:ahLst/>
              <a:cxnLst/>
              <a:rect l="l" t="t" r="r" b="b"/>
              <a:pathLst>
                <a:path w="971550" h="1943100">
                  <a:moveTo>
                    <a:pt x="0" y="0"/>
                  </a:moveTo>
                  <a:lnTo>
                    <a:pt x="0" y="1943061"/>
                  </a:lnTo>
                  <a:lnTo>
                    <a:pt x="971346" y="97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00075" y="657225"/>
            <a:ext cx="3914775" cy="0"/>
          </a:xfrm>
          <a:custGeom>
            <a:avLst/>
            <a:gdLst/>
            <a:ahLst/>
            <a:cxnLst/>
            <a:rect l="l" t="t" r="r" b="b"/>
            <a:pathLst>
              <a:path w="3914775">
                <a:moveTo>
                  <a:pt x="0" y="0"/>
                </a:moveTo>
                <a:lnTo>
                  <a:pt x="3914775" y="0"/>
                </a:lnTo>
              </a:path>
            </a:pathLst>
          </a:custGeom>
          <a:ln w="76198">
            <a:solidFill>
              <a:srgbClr val="7BA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72425" y="647700"/>
            <a:ext cx="3380740" cy="0"/>
          </a:xfrm>
          <a:custGeom>
            <a:avLst/>
            <a:gdLst/>
            <a:ahLst/>
            <a:cxnLst/>
            <a:rect l="l" t="t" r="r" b="b"/>
            <a:pathLst>
              <a:path w="3380740">
                <a:moveTo>
                  <a:pt x="0" y="0"/>
                </a:moveTo>
                <a:lnTo>
                  <a:pt x="3380740" y="0"/>
                </a:lnTo>
              </a:path>
            </a:pathLst>
          </a:custGeom>
          <a:ln w="76198">
            <a:solidFill>
              <a:srgbClr val="7BA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900" y="4171950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141" y="0"/>
                </a:lnTo>
              </a:path>
            </a:pathLst>
          </a:custGeom>
          <a:ln w="76198">
            <a:solidFill>
              <a:srgbClr val="7BA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850" y="4314825"/>
            <a:ext cx="6276975" cy="495300"/>
          </a:xfrm>
          <a:prstGeom prst="rect">
            <a:avLst/>
          </a:prstGeom>
          <a:solidFill>
            <a:srgbClr val="F8D347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WEB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PORTAL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750" y="5019675"/>
            <a:ext cx="971550" cy="781050"/>
          </a:xfrm>
          <a:prstGeom prst="rect">
            <a:avLst/>
          </a:prstGeom>
          <a:solidFill>
            <a:srgbClr val="FCE89F"/>
          </a:solidFill>
        </p:spPr>
        <p:txBody>
          <a:bodyPr vert="horz" wrap="square" lIns="0" tIns="155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25"/>
              </a:spcBef>
            </a:pPr>
            <a:endParaRPr sz="11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Frontend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2600" y="4991100"/>
            <a:ext cx="923925" cy="781050"/>
          </a:xfrm>
          <a:prstGeom prst="rect">
            <a:avLst/>
          </a:prstGeom>
          <a:solidFill>
            <a:srgbClr val="FCE89F"/>
          </a:solidFill>
        </p:spPr>
        <p:txBody>
          <a:bodyPr vert="horz" wrap="square" lIns="0" tIns="153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10"/>
              </a:spcBef>
            </a:pPr>
            <a:endParaRPr sz="11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Backend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4425" y="5000625"/>
            <a:ext cx="800100" cy="781050"/>
          </a:xfrm>
          <a:prstGeom prst="rect">
            <a:avLst/>
          </a:prstGeom>
          <a:solidFill>
            <a:srgbClr val="FCE89F"/>
          </a:solidFill>
        </p:spPr>
        <p:txBody>
          <a:bodyPr vert="horz" wrap="square" lIns="0" tIns="140335" rIns="0" bIns="0" rtlCol="0">
            <a:spAutoFit/>
          </a:bodyPr>
          <a:lstStyle/>
          <a:p>
            <a:pPr marL="213360" marR="184785" indent="47625" algn="just">
              <a:lnSpc>
                <a:spcPct val="99600"/>
              </a:lnSpc>
              <a:spcBef>
                <a:spcPts val="1105"/>
              </a:spcBef>
            </a:pPr>
            <a:r>
              <a:rPr sz="1100" b="1" spc="-20" dirty="0">
                <a:latin typeface="Arial"/>
                <a:cs typeface="Arial"/>
              </a:rPr>
              <a:t>Real Time </a:t>
            </a:r>
            <a:r>
              <a:rPr sz="1100" b="1" spc="-10" dirty="0">
                <a:latin typeface="Arial"/>
                <a:cs typeface="Arial"/>
              </a:rPr>
              <a:t>Alerts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4981575"/>
            <a:ext cx="1000125" cy="771525"/>
          </a:xfrm>
          <a:prstGeom prst="rect">
            <a:avLst/>
          </a:prstGeom>
          <a:solidFill>
            <a:srgbClr val="FCE89F"/>
          </a:solidFill>
        </p:spPr>
        <p:txBody>
          <a:bodyPr vert="horz" wrap="square" lIns="0" tIns="150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5"/>
              </a:spcBef>
            </a:pPr>
            <a:endParaRPr sz="11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Database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9050" y="4981575"/>
            <a:ext cx="990600" cy="771525"/>
          </a:xfrm>
          <a:prstGeom prst="rect">
            <a:avLst/>
          </a:prstGeom>
          <a:solidFill>
            <a:srgbClr val="FCE89F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272415" marR="106045" indent="-153035">
              <a:lnSpc>
                <a:spcPct val="113900"/>
              </a:lnSpc>
            </a:pPr>
            <a:r>
              <a:rPr sz="1100" b="1" spc="-10" dirty="0">
                <a:latin typeface="Arial"/>
                <a:cs typeface="Arial"/>
              </a:rPr>
              <a:t>Knowledge Mining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9300" y="4981575"/>
            <a:ext cx="1409700" cy="790575"/>
          </a:xfrm>
          <a:prstGeom prst="rect">
            <a:avLst/>
          </a:prstGeom>
          <a:solidFill>
            <a:srgbClr val="FCE89F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Times New Roman"/>
              <a:cs typeface="Times New Roman"/>
            </a:endParaRPr>
          </a:p>
          <a:p>
            <a:pPr marL="321945" marR="173355">
              <a:lnSpc>
                <a:spcPct val="113900"/>
              </a:lnSpc>
            </a:pPr>
            <a:r>
              <a:rPr sz="1100" b="1" spc="-10" dirty="0">
                <a:latin typeface="Arial"/>
                <a:cs typeface="Arial"/>
              </a:rPr>
              <a:t>Content Classification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3900" y="5876925"/>
            <a:ext cx="885825" cy="714375"/>
          </a:xfrm>
          <a:custGeom>
            <a:avLst/>
            <a:gdLst/>
            <a:ahLst/>
            <a:cxnLst/>
            <a:rect l="l" t="t" r="r" b="b"/>
            <a:pathLst>
              <a:path w="885825" h="714375">
                <a:moveTo>
                  <a:pt x="885825" y="0"/>
                </a:moveTo>
                <a:lnTo>
                  <a:pt x="0" y="0"/>
                </a:lnTo>
                <a:lnTo>
                  <a:pt x="0" y="714375"/>
                </a:lnTo>
                <a:lnTo>
                  <a:pt x="885825" y="714375"/>
                </a:lnTo>
                <a:lnTo>
                  <a:pt x="885825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9797" y="6011426"/>
            <a:ext cx="50990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100" spc="-10" dirty="0">
                <a:latin typeface="Arial"/>
                <a:cs typeface="Arial"/>
              </a:rPr>
              <a:t>React.js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4150" y="5867400"/>
            <a:ext cx="1000125" cy="838200"/>
          </a:xfrm>
          <a:prstGeom prst="rect">
            <a:avLst/>
          </a:prstGeom>
          <a:solidFill>
            <a:srgbClr val="FFF5C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1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MongoDB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85925" y="5867400"/>
            <a:ext cx="933450" cy="828675"/>
          </a:xfrm>
          <a:custGeom>
            <a:avLst/>
            <a:gdLst/>
            <a:ahLst/>
            <a:cxnLst/>
            <a:rect l="l" t="t" r="r" b="b"/>
            <a:pathLst>
              <a:path w="933450" h="828675">
                <a:moveTo>
                  <a:pt x="933450" y="0"/>
                </a:moveTo>
                <a:lnTo>
                  <a:pt x="0" y="0"/>
                </a:lnTo>
                <a:lnTo>
                  <a:pt x="0" y="828675"/>
                </a:lnTo>
                <a:lnTo>
                  <a:pt x="933450" y="828675"/>
                </a:lnTo>
                <a:lnTo>
                  <a:pt x="933450" y="0"/>
                </a:lnTo>
                <a:close/>
              </a:path>
            </a:pathLst>
          </a:custGeom>
          <a:solidFill>
            <a:srgbClr val="FFF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13560" y="5958268"/>
            <a:ext cx="573405" cy="407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5725">
              <a:lnSpc>
                <a:spcPct val="113799"/>
              </a:lnSpc>
              <a:spcBef>
                <a:spcPts val="95"/>
              </a:spcBef>
            </a:pPr>
            <a:r>
              <a:rPr sz="1100" spc="-25" dirty="0">
                <a:latin typeface="Arial"/>
                <a:cs typeface="Arial"/>
              </a:rPr>
              <a:t>Node.js </a:t>
            </a:r>
            <a:r>
              <a:rPr sz="1100" spc="-10" dirty="0">
                <a:latin typeface="Arial"/>
                <a:cs typeface="Arial"/>
              </a:rPr>
              <a:t>Flask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29050" y="5867400"/>
            <a:ext cx="1047750" cy="790575"/>
          </a:xfrm>
          <a:prstGeom prst="rect">
            <a:avLst/>
          </a:prstGeom>
          <a:solidFill>
            <a:srgbClr val="FFF5CF"/>
          </a:solidFill>
        </p:spPr>
        <p:txBody>
          <a:bodyPr vert="horz" wrap="square" lIns="0" tIns="130810" rIns="0" bIns="0" rtlCol="0">
            <a:spAutoFit/>
          </a:bodyPr>
          <a:lstStyle/>
          <a:p>
            <a:pPr marL="205104" marR="201930">
              <a:lnSpc>
                <a:spcPct val="113799"/>
              </a:lnSpc>
              <a:spcBef>
                <a:spcPts val="1030"/>
              </a:spcBef>
            </a:pPr>
            <a:r>
              <a:rPr sz="1100" spc="-25" dirty="0">
                <a:latin typeface="Arial"/>
                <a:cs typeface="Arial"/>
              </a:rPr>
              <a:t>Web </a:t>
            </a:r>
            <a:r>
              <a:rPr sz="1100" spc="-10" dirty="0">
                <a:latin typeface="Arial"/>
                <a:cs typeface="Arial"/>
              </a:rPr>
              <a:t>Scrapping </a:t>
            </a:r>
            <a:r>
              <a:rPr sz="1100" spc="-20" dirty="0">
                <a:latin typeface="Arial"/>
                <a:cs typeface="Arial"/>
              </a:rPr>
              <a:t>APIs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1575" y="5905500"/>
            <a:ext cx="800100" cy="781050"/>
          </a:xfrm>
          <a:prstGeom prst="rect">
            <a:avLst/>
          </a:prstGeom>
          <a:solidFill>
            <a:srgbClr val="FFF5CF"/>
          </a:solidFill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endParaRPr sz="110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Apache</a:t>
            </a:r>
            <a:endParaRPr sz="110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latin typeface="Arial"/>
                <a:cs typeface="Arial"/>
              </a:rPr>
              <a:t>kafka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3125" y="5905500"/>
            <a:ext cx="1162050" cy="790575"/>
          </a:xfrm>
          <a:prstGeom prst="rect">
            <a:avLst/>
          </a:prstGeom>
          <a:solidFill>
            <a:srgbClr val="FFF5CF"/>
          </a:solidFill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sz="1100">
              <a:latin typeface="Times New Roman"/>
              <a:cs typeface="Times New Roman"/>
            </a:endParaRPr>
          </a:p>
          <a:p>
            <a:pPr marL="272415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Sentiment</a:t>
            </a:r>
            <a:endParaRPr sz="11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80"/>
              </a:spcBef>
            </a:pPr>
            <a:r>
              <a:rPr sz="1100" spc="-10" dirty="0">
                <a:latin typeface="Arial"/>
                <a:cs typeface="Arial"/>
              </a:rPr>
              <a:t>Algorithm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2210" y="2957336"/>
            <a:ext cx="614538" cy="61453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8376" y="1327836"/>
            <a:ext cx="805421" cy="806484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7945796" y="3924418"/>
            <a:ext cx="91440" cy="626745"/>
            <a:chOff x="7945796" y="3924418"/>
            <a:chExt cx="91440" cy="626745"/>
          </a:xfrm>
        </p:grpSpPr>
        <p:sp>
          <p:nvSpPr>
            <p:cNvPr id="27" name="object 27"/>
            <p:cNvSpPr/>
            <p:nvPr/>
          </p:nvSpPr>
          <p:spPr>
            <a:xfrm>
              <a:off x="7986776" y="3938650"/>
              <a:ext cx="9525" cy="590550"/>
            </a:xfrm>
            <a:custGeom>
              <a:avLst/>
              <a:gdLst/>
              <a:ahLst/>
              <a:cxnLst/>
              <a:rect l="l" t="t" r="r" b="b"/>
              <a:pathLst>
                <a:path w="9525" h="590550">
                  <a:moveTo>
                    <a:pt x="0" y="0"/>
                  </a:moveTo>
                  <a:lnTo>
                    <a:pt x="9144" y="590423"/>
                  </a:lnTo>
                </a:path>
              </a:pathLst>
            </a:custGeom>
            <a:ln w="28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58201" y="4481575"/>
              <a:ext cx="66040" cy="57150"/>
            </a:xfrm>
            <a:custGeom>
              <a:avLst/>
              <a:gdLst/>
              <a:ahLst/>
              <a:cxnLst/>
              <a:rect l="l" t="t" r="r" b="b"/>
              <a:pathLst>
                <a:path w="66040" h="57150">
                  <a:moveTo>
                    <a:pt x="66040" y="0"/>
                  </a:moveTo>
                  <a:lnTo>
                    <a:pt x="34035" y="56896"/>
                  </a:lnTo>
                  <a:lnTo>
                    <a:pt x="0" y="1269"/>
                  </a:lnTo>
                </a:path>
              </a:pathLst>
            </a:custGeom>
            <a:ln w="24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907631" y="2243201"/>
            <a:ext cx="91440" cy="650875"/>
            <a:chOff x="7907631" y="2243201"/>
            <a:chExt cx="91440" cy="650875"/>
          </a:xfrm>
        </p:grpSpPr>
        <p:sp>
          <p:nvSpPr>
            <p:cNvPr id="30" name="object 30"/>
            <p:cNvSpPr/>
            <p:nvPr/>
          </p:nvSpPr>
          <p:spPr>
            <a:xfrm>
              <a:off x="7948675" y="2243201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0"/>
                  </a:moveTo>
                  <a:lnTo>
                    <a:pt x="0" y="628269"/>
                  </a:lnTo>
                </a:path>
              </a:pathLst>
            </a:custGeom>
            <a:ln w="28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0100" y="2824226"/>
              <a:ext cx="66040" cy="57150"/>
            </a:xfrm>
            <a:custGeom>
              <a:avLst/>
              <a:gdLst/>
              <a:ahLst/>
              <a:cxnLst/>
              <a:rect l="l" t="t" r="r" b="b"/>
              <a:pathLst>
                <a:path w="66040" h="57150">
                  <a:moveTo>
                    <a:pt x="66040" y="0"/>
                  </a:moveTo>
                  <a:lnTo>
                    <a:pt x="33020" y="56896"/>
                  </a:lnTo>
                  <a:lnTo>
                    <a:pt x="0" y="0"/>
                  </a:lnTo>
                </a:path>
              </a:pathLst>
            </a:custGeom>
            <a:ln w="24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965016" y="6000897"/>
            <a:ext cx="617220" cy="333375"/>
            <a:chOff x="7965016" y="6000897"/>
            <a:chExt cx="617220" cy="333375"/>
          </a:xfrm>
        </p:grpSpPr>
        <p:sp>
          <p:nvSpPr>
            <p:cNvPr id="33" name="object 33"/>
            <p:cNvSpPr/>
            <p:nvPr/>
          </p:nvSpPr>
          <p:spPr>
            <a:xfrm>
              <a:off x="7977632" y="6281737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>
                  <a:moveTo>
                    <a:pt x="0" y="0"/>
                  </a:moveTo>
                  <a:lnTo>
                    <a:pt x="580644" y="0"/>
                  </a:lnTo>
                </a:path>
              </a:pathLst>
            </a:custGeom>
            <a:ln w="28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91855" y="6253162"/>
              <a:ext cx="76200" cy="66675"/>
            </a:xfrm>
            <a:custGeom>
              <a:avLst/>
              <a:gdLst/>
              <a:ahLst/>
              <a:cxnLst/>
              <a:rect l="l" t="t" r="r" b="b"/>
              <a:pathLst>
                <a:path w="76200" h="66675">
                  <a:moveTo>
                    <a:pt x="0" y="0"/>
                  </a:moveTo>
                  <a:lnTo>
                    <a:pt x="75946" y="33337"/>
                  </a:lnTo>
                  <a:lnTo>
                    <a:pt x="0" y="66675"/>
                  </a:lnTo>
                </a:path>
              </a:pathLst>
            </a:custGeom>
            <a:ln w="28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79156" y="6015037"/>
              <a:ext cx="7620" cy="257175"/>
            </a:xfrm>
            <a:custGeom>
              <a:avLst/>
              <a:gdLst/>
              <a:ahLst/>
              <a:cxnLst/>
              <a:rect l="l" t="t" r="r" b="b"/>
              <a:pathLst>
                <a:path w="7620" h="257175">
                  <a:moveTo>
                    <a:pt x="7620" y="0"/>
                  </a:moveTo>
                  <a:lnTo>
                    <a:pt x="0" y="257022"/>
                  </a:lnTo>
                </a:path>
              </a:pathLst>
            </a:custGeom>
            <a:ln w="28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6410" y="1909261"/>
            <a:ext cx="500898" cy="500898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326751" y="4779391"/>
            <a:ext cx="239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90" dirty="0">
                <a:latin typeface="Microsoft Sans Serif"/>
                <a:cs typeface="Microsoft Sans Serif"/>
              </a:rPr>
              <a:t>SSL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95001" y="2814891"/>
            <a:ext cx="581660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65"/>
              </a:spcBef>
            </a:pPr>
            <a:r>
              <a:rPr sz="950" spc="-10" dirty="0">
                <a:latin typeface="Microsoft Sans Serif"/>
                <a:cs typeface="Microsoft Sans Serif"/>
              </a:rPr>
              <a:t>Feature Extraction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22334" y="6578917"/>
            <a:ext cx="94615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0" dirty="0">
                <a:latin typeface="Microsoft Sans Serif"/>
                <a:cs typeface="Microsoft Sans Serif"/>
              </a:rPr>
              <a:t>Visualization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26959" y="3653472"/>
            <a:ext cx="12858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Microsoft Sans Serif"/>
                <a:cs typeface="Microsoft Sans Serif"/>
              </a:rPr>
              <a:t>Data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Processing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53401" y="5452109"/>
            <a:ext cx="78867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-20" dirty="0">
                <a:latin typeface="Microsoft Sans Serif"/>
                <a:cs typeface="Microsoft Sans Serif"/>
              </a:rPr>
              <a:t>Sentiment </a:t>
            </a:r>
            <a:r>
              <a:rPr sz="1350" spc="-10" dirty="0">
                <a:latin typeface="Microsoft Sans Serif"/>
                <a:cs typeface="Microsoft Sans Serif"/>
              </a:rPr>
              <a:t>Analysis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20990" y="153288"/>
            <a:ext cx="34512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Arial"/>
                <a:cs typeface="Arial"/>
              </a:rPr>
              <a:t>System</a:t>
            </a:r>
            <a:r>
              <a:rPr sz="2750" b="1" spc="-35" dirty="0"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Architecture</a:t>
            </a:r>
            <a:endParaRPr sz="275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46100" y="92963"/>
            <a:ext cx="37395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Idea/Approach</a:t>
            </a:r>
            <a:r>
              <a:rPr spc="175" dirty="0"/>
              <a:t> </a:t>
            </a:r>
            <a:r>
              <a:rPr spc="-10" dirty="0"/>
              <a:t>Details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13740" y="3582606"/>
            <a:ext cx="30333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latin typeface="Arial"/>
                <a:cs typeface="Arial"/>
              </a:rPr>
              <a:t>Technology</a:t>
            </a:r>
            <a:r>
              <a:rPr sz="2750" b="1" spc="-10" dirty="0">
                <a:latin typeface="Arial"/>
                <a:cs typeface="Arial"/>
              </a:rPr>
              <a:t> </a:t>
            </a:r>
            <a:r>
              <a:rPr sz="2750" b="1" spc="-20" dirty="0">
                <a:latin typeface="Arial"/>
                <a:cs typeface="Arial"/>
              </a:rPr>
              <a:t>Stack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686956" y="4772300"/>
            <a:ext cx="581025" cy="581025"/>
            <a:chOff x="7686956" y="4772300"/>
            <a:chExt cx="581025" cy="581025"/>
          </a:xfrm>
        </p:grpSpPr>
        <p:sp>
          <p:nvSpPr>
            <p:cNvPr id="46" name="object 46"/>
            <p:cNvSpPr/>
            <p:nvPr/>
          </p:nvSpPr>
          <p:spPr>
            <a:xfrm>
              <a:off x="7738199" y="4933340"/>
              <a:ext cx="478790" cy="257810"/>
            </a:xfrm>
            <a:custGeom>
              <a:avLst/>
              <a:gdLst/>
              <a:ahLst/>
              <a:cxnLst/>
              <a:rect l="l" t="t" r="r" b="b"/>
              <a:pathLst>
                <a:path w="478790" h="257810">
                  <a:moveTo>
                    <a:pt x="478345" y="0"/>
                  </a:moveTo>
                  <a:lnTo>
                    <a:pt x="472998" y="0"/>
                  </a:lnTo>
                  <a:lnTo>
                    <a:pt x="472998" y="1270"/>
                  </a:lnTo>
                  <a:lnTo>
                    <a:pt x="461264" y="1270"/>
                  </a:lnTo>
                  <a:lnTo>
                    <a:pt x="461264" y="120637"/>
                  </a:lnTo>
                  <a:lnTo>
                    <a:pt x="247713" y="120637"/>
                  </a:lnTo>
                  <a:lnTo>
                    <a:pt x="247713" y="1270"/>
                  </a:lnTo>
                  <a:lnTo>
                    <a:pt x="230632" y="1270"/>
                  </a:lnTo>
                  <a:lnTo>
                    <a:pt x="230632" y="120637"/>
                  </a:lnTo>
                  <a:lnTo>
                    <a:pt x="17081" y="120637"/>
                  </a:lnTo>
                  <a:lnTo>
                    <a:pt x="17081" y="1270"/>
                  </a:lnTo>
                  <a:lnTo>
                    <a:pt x="5334" y="1270"/>
                  </a:lnTo>
                  <a:lnTo>
                    <a:pt x="533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37"/>
                  </a:lnTo>
                  <a:lnTo>
                    <a:pt x="0" y="138417"/>
                  </a:lnTo>
                  <a:lnTo>
                    <a:pt x="230632" y="138417"/>
                  </a:lnTo>
                  <a:lnTo>
                    <a:pt x="230632" y="257797"/>
                  </a:lnTo>
                  <a:lnTo>
                    <a:pt x="247713" y="257797"/>
                  </a:lnTo>
                  <a:lnTo>
                    <a:pt x="247713" y="138417"/>
                  </a:lnTo>
                  <a:lnTo>
                    <a:pt x="478345" y="138417"/>
                  </a:lnTo>
                  <a:lnTo>
                    <a:pt x="478345" y="120637"/>
                  </a:lnTo>
                  <a:lnTo>
                    <a:pt x="478345" y="1270"/>
                  </a:lnTo>
                  <a:lnTo>
                    <a:pt x="478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6956" y="4772300"/>
              <a:ext cx="136669" cy="13666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9043" y="4772300"/>
              <a:ext cx="136669" cy="13666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1131" y="4772300"/>
              <a:ext cx="136669" cy="13666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9044" y="5216453"/>
              <a:ext cx="136669" cy="136662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8778088" y="6058522"/>
            <a:ext cx="433705" cy="447040"/>
          </a:xfrm>
          <a:custGeom>
            <a:avLst/>
            <a:gdLst/>
            <a:ahLst/>
            <a:cxnLst/>
            <a:rect l="l" t="t" r="r" b="b"/>
            <a:pathLst>
              <a:path w="433704" h="447040">
                <a:moveTo>
                  <a:pt x="169659" y="242493"/>
                </a:moveTo>
                <a:lnTo>
                  <a:pt x="75412" y="242493"/>
                </a:lnTo>
                <a:lnTo>
                  <a:pt x="75412" y="370128"/>
                </a:lnTo>
                <a:lnTo>
                  <a:pt x="169659" y="370128"/>
                </a:lnTo>
                <a:lnTo>
                  <a:pt x="169659" y="242493"/>
                </a:lnTo>
                <a:close/>
              </a:path>
              <a:path w="433704" h="447040">
                <a:moveTo>
                  <a:pt x="276479" y="0"/>
                </a:moveTo>
                <a:lnTo>
                  <a:pt x="190144" y="0"/>
                </a:lnTo>
                <a:lnTo>
                  <a:pt x="224459" y="34836"/>
                </a:lnTo>
                <a:lnTo>
                  <a:pt x="72821" y="188836"/>
                </a:lnTo>
                <a:lnTo>
                  <a:pt x="90551" y="206832"/>
                </a:lnTo>
                <a:lnTo>
                  <a:pt x="242176" y="52908"/>
                </a:lnTo>
                <a:lnTo>
                  <a:pt x="276479" y="87680"/>
                </a:lnTo>
                <a:lnTo>
                  <a:pt x="276479" y="0"/>
                </a:lnTo>
                <a:close/>
              </a:path>
              <a:path w="433704" h="447040">
                <a:moveTo>
                  <a:pt x="301625" y="127635"/>
                </a:moveTo>
                <a:lnTo>
                  <a:pt x="207365" y="127635"/>
                </a:lnTo>
                <a:lnTo>
                  <a:pt x="207365" y="370128"/>
                </a:lnTo>
                <a:lnTo>
                  <a:pt x="301625" y="370128"/>
                </a:lnTo>
                <a:lnTo>
                  <a:pt x="301625" y="127635"/>
                </a:lnTo>
                <a:close/>
              </a:path>
              <a:path w="433704" h="447040">
                <a:moveTo>
                  <a:pt x="433578" y="408647"/>
                </a:moveTo>
                <a:lnTo>
                  <a:pt x="37706" y="408647"/>
                </a:lnTo>
                <a:lnTo>
                  <a:pt x="37706" y="381"/>
                </a:lnTo>
                <a:lnTo>
                  <a:pt x="0" y="381"/>
                </a:lnTo>
                <a:lnTo>
                  <a:pt x="0" y="408647"/>
                </a:lnTo>
                <a:lnTo>
                  <a:pt x="0" y="447040"/>
                </a:lnTo>
                <a:lnTo>
                  <a:pt x="433578" y="447040"/>
                </a:lnTo>
                <a:lnTo>
                  <a:pt x="433578" y="408647"/>
                </a:lnTo>
                <a:close/>
              </a:path>
              <a:path w="433704" h="447040">
                <a:moveTo>
                  <a:pt x="433578" y="0"/>
                </a:moveTo>
                <a:lnTo>
                  <a:pt x="339318" y="0"/>
                </a:lnTo>
                <a:lnTo>
                  <a:pt x="339318" y="370128"/>
                </a:lnTo>
                <a:lnTo>
                  <a:pt x="433578" y="370128"/>
                </a:lnTo>
                <a:lnTo>
                  <a:pt x="4335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8715079" y="1285953"/>
            <a:ext cx="629285" cy="981075"/>
            <a:chOff x="8715079" y="1285953"/>
            <a:chExt cx="629285" cy="981075"/>
          </a:xfrm>
        </p:grpSpPr>
        <p:sp>
          <p:nvSpPr>
            <p:cNvPr id="53" name="object 53"/>
            <p:cNvSpPr/>
            <p:nvPr/>
          </p:nvSpPr>
          <p:spPr>
            <a:xfrm>
              <a:off x="9110725" y="225272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5">
                  <a:moveTo>
                    <a:pt x="0" y="0"/>
                  </a:moveTo>
                  <a:lnTo>
                    <a:pt x="227965" y="0"/>
                  </a:lnTo>
                </a:path>
              </a:pathLst>
            </a:custGeom>
            <a:ln w="9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20275" y="2233675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8669" y="14224"/>
                  </a:lnTo>
                  <a:lnTo>
                    <a:pt x="0" y="28448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20200" y="1786001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390017" y="0"/>
                  </a:moveTo>
                  <a:lnTo>
                    <a:pt x="0" y="0"/>
                  </a:lnTo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20200" y="1776602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8923" y="28321"/>
                  </a:moveTo>
                  <a:lnTo>
                    <a:pt x="0" y="14224"/>
                  </a:lnTo>
                  <a:lnTo>
                    <a:pt x="18923" y="0"/>
                  </a:lnTo>
                </a:path>
              </a:pathLst>
            </a:custGeom>
            <a:ln w="10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129775" y="1310258"/>
              <a:ext cx="0" cy="942340"/>
            </a:xfrm>
            <a:custGeom>
              <a:avLst/>
              <a:gdLst/>
              <a:ahLst/>
              <a:cxnLst/>
              <a:rect l="l" t="t" r="r" b="b"/>
              <a:pathLst>
                <a:path h="942339">
                  <a:moveTo>
                    <a:pt x="0" y="942339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20250" y="1309750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218821" y="0"/>
                  </a:lnTo>
                </a:path>
              </a:pathLst>
            </a:custGeom>
            <a:ln w="9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320275" y="1290700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8796" y="14224"/>
                  </a:lnTo>
                  <a:lnTo>
                    <a:pt x="0" y="28448"/>
                  </a:lnTo>
                </a:path>
              </a:pathLst>
            </a:custGeom>
            <a:ln w="9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9632023" y="1145260"/>
            <a:ext cx="367665" cy="367665"/>
          </a:xfrm>
          <a:custGeom>
            <a:avLst/>
            <a:gdLst/>
            <a:ahLst/>
            <a:cxnLst/>
            <a:rect l="l" t="t" r="r" b="b"/>
            <a:pathLst>
              <a:path w="367665" h="367665">
                <a:moveTo>
                  <a:pt x="145808" y="280784"/>
                </a:moveTo>
                <a:lnTo>
                  <a:pt x="54000" y="280784"/>
                </a:lnTo>
                <a:lnTo>
                  <a:pt x="54000" y="302387"/>
                </a:lnTo>
                <a:lnTo>
                  <a:pt x="145808" y="302387"/>
                </a:lnTo>
                <a:lnTo>
                  <a:pt x="145808" y="280784"/>
                </a:lnTo>
                <a:close/>
              </a:path>
              <a:path w="367665" h="367665">
                <a:moveTo>
                  <a:pt x="145808" y="237591"/>
                </a:moveTo>
                <a:lnTo>
                  <a:pt x="54000" y="237591"/>
                </a:lnTo>
                <a:lnTo>
                  <a:pt x="54000" y="259181"/>
                </a:lnTo>
                <a:lnTo>
                  <a:pt x="145808" y="259181"/>
                </a:lnTo>
                <a:lnTo>
                  <a:pt x="145808" y="237591"/>
                </a:lnTo>
                <a:close/>
              </a:path>
              <a:path w="367665" h="367665">
                <a:moveTo>
                  <a:pt x="145808" y="107988"/>
                </a:moveTo>
                <a:lnTo>
                  <a:pt x="54000" y="107988"/>
                </a:lnTo>
                <a:lnTo>
                  <a:pt x="54000" y="172796"/>
                </a:lnTo>
                <a:lnTo>
                  <a:pt x="145808" y="172796"/>
                </a:lnTo>
                <a:lnTo>
                  <a:pt x="145808" y="107988"/>
                </a:lnTo>
                <a:close/>
              </a:path>
              <a:path w="367665" h="367665">
                <a:moveTo>
                  <a:pt x="259207" y="237591"/>
                </a:moveTo>
                <a:lnTo>
                  <a:pt x="167411" y="237591"/>
                </a:lnTo>
                <a:lnTo>
                  <a:pt x="167411" y="302387"/>
                </a:lnTo>
                <a:lnTo>
                  <a:pt x="259207" y="302387"/>
                </a:lnTo>
                <a:lnTo>
                  <a:pt x="259207" y="237591"/>
                </a:lnTo>
                <a:close/>
              </a:path>
              <a:path w="367665" h="367665">
                <a:moveTo>
                  <a:pt x="259207" y="194386"/>
                </a:moveTo>
                <a:lnTo>
                  <a:pt x="54000" y="194386"/>
                </a:lnTo>
                <a:lnTo>
                  <a:pt x="54000" y="215988"/>
                </a:lnTo>
                <a:lnTo>
                  <a:pt x="259207" y="215988"/>
                </a:lnTo>
                <a:lnTo>
                  <a:pt x="259207" y="194386"/>
                </a:lnTo>
                <a:close/>
              </a:path>
              <a:path w="367665" h="367665">
                <a:moveTo>
                  <a:pt x="259207" y="151193"/>
                </a:moveTo>
                <a:lnTo>
                  <a:pt x="167411" y="151193"/>
                </a:lnTo>
                <a:lnTo>
                  <a:pt x="167411" y="172796"/>
                </a:lnTo>
                <a:lnTo>
                  <a:pt x="259207" y="172796"/>
                </a:lnTo>
                <a:lnTo>
                  <a:pt x="259207" y="151193"/>
                </a:lnTo>
                <a:close/>
              </a:path>
              <a:path w="367665" h="367665">
                <a:moveTo>
                  <a:pt x="259207" y="107988"/>
                </a:moveTo>
                <a:lnTo>
                  <a:pt x="167411" y="107988"/>
                </a:lnTo>
                <a:lnTo>
                  <a:pt x="167411" y="129590"/>
                </a:lnTo>
                <a:lnTo>
                  <a:pt x="259207" y="129590"/>
                </a:lnTo>
                <a:lnTo>
                  <a:pt x="259207" y="107988"/>
                </a:lnTo>
                <a:close/>
              </a:path>
              <a:path w="367665" h="367665">
                <a:moveTo>
                  <a:pt x="259207" y="64795"/>
                </a:moveTo>
                <a:lnTo>
                  <a:pt x="54000" y="64795"/>
                </a:lnTo>
                <a:lnTo>
                  <a:pt x="54000" y="86398"/>
                </a:lnTo>
                <a:lnTo>
                  <a:pt x="259207" y="86398"/>
                </a:lnTo>
                <a:lnTo>
                  <a:pt x="259207" y="64795"/>
                </a:lnTo>
                <a:close/>
              </a:path>
              <a:path w="367665" h="367665">
                <a:moveTo>
                  <a:pt x="367207" y="32397"/>
                </a:moveTo>
                <a:lnTo>
                  <a:pt x="334810" y="32397"/>
                </a:lnTo>
                <a:lnTo>
                  <a:pt x="334810" y="64795"/>
                </a:lnTo>
                <a:lnTo>
                  <a:pt x="334810" y="329920"/>
                </a:lnTo>
                <a:lnTo>
                  <a:pt x="329946" y="334784"/>
                </a:lnTo>
                <a:lnTo>
                  <a:pt x="318071" y="334784"/>
                </a:lnTo>
                <a:lnTo>
                  <a:pt x="313207" y="329920"/>
                </a:lnTo>
                <a:lnTo>
                  <a:pt x="313207" y="64795"/>
                </a:lnTo>
                <a:lnTo>
                  <a:pt x="334810" y="64795"/>
                </a:lnTo>
                <a:lnTo>
                  <a:pt x="334810" y="32397"/>
                </a:lnTo>
                <a:lnTo>
                  <a:pt x="313207" y="32397"/>
                </a:lnTo>
                <a:lnTo>
                  <a:pt x="313207" y="0"/>
                </a:lnTo>
                <a:lnTo>
                  <a:pt x="282422" y="0"/>
                </a:lnTo>
                <a:lnTo>
                  <a:pt x="282422" y="334784"/>
                </a:lnTo>
                <a:lnTo>
                  <a:pt x="37261" y="334784"/>
                </a:lnTo>
                <a:lnTo>
                  <a:pt x="32410" y="329920"/>
                </a:lnTo>
                <a:lnTo>
                  <a:pt x="32410" y="32397"/>
                </a:lnTo>
                <a:lnTo>
                  <a:pt x="280809" y="32397"/>
                </a:lnTo>
                <a:lnTo>
                  <a:pt x="280809" y="327761"/>
                </a:lnTo>
                <a:lnTo>
                  <a:pt x="281343" y="331546"/>
                </a:lnTo>
                <a:lnTo>
                  <a:pt x="282422" y="334784"/>
                </a:lnTo>
                <a:lnTo>
                  <a:pt x="282422" y="0"/>
                </a:lnTo>
                <a:lnTo>
                  <a:pt x="0" y="0"/>
                </a:lnTo>
                <a:lnTo>
                  <a:pt x="0" y="323989"/>
                </a:lnTo>
                <a:lnTo>
                  <a:pt x="3416" y="340753"/>
                </a:lnTo>
                <a:lnTo>
                  <a:pt x="12700" y="354495"/>
                </a:lnTo>
                <a:lnTo>
                  <a:pt x="26428" y="363778"/>
                </a:lnTo>
                <a:lnTo>
                  <a:pt x="43205" y="367182"/>
                </a:lnTo>
                <a:lnTo>
                  <a:pt x="324002" y="367182"/>
                </a:lnTo>
                <a:lnTo>
                  <a:pt x="340779" y="363778"/>
                </a:lnTo>
                <a:lnTo>
                  <a:pt x="354520" y="354495"/>
                </a:lnTo>
                <a:lnTo>
                  <a:pt x="363804" y="340753"/>
                </a:lnTo>
                <a:lnTo>
                  <a:pt x="365010" y="334784"/>
                </a:lnTo>
                <a:lnTo>
                  <a:pt x="367207" y="323989"/>
                </a:lnTo>
                <a:lnTo>
                  <a:pt x="367207" y="64795"/>
                </a:lnTo>
                <a:lnTo>
                  <a:pt x="367207" y="3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248010" y="1122616"/>
            <a:ext cx="520700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20" dirty="0">
                <a:latin typeface="Microsoft Sans Serif"/>
                <a:cs typeface="Microsoft Sans Serif"/>
              </a:rPr>
              <a:t>News Articles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312145" y="1911413"/>
            <a:ext cx="64325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latin typeface="Microsoft Sans Serif"/>
                <a:cs typeface="Microsoft Sans Serif"/>
              </a:rPr>
              <a:t>YouTube Videos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734129" y="2867103"/>
            <a:ext cx="638175" cy="981075"/>
            <a:chOff x="8734129" y="2867103"/>
            <a:chExt cx="638175" cy="981075"/>
          </a:xfrm>
        </p:grpSpPr>
        <p:sp>
          <p:nvSpPr>
            <p:cNvPr id="64" name="object 64"/>
            <p:cNvSpPr/>
            <p:nvPr/>
          </p:nvSpPr>
          <p:spPr>
            <a:xfrm>
              <a:off x="9139300" y="3824350"/>
              <a:ext cx="218440" cy="0"/>
            </a:xfrm>
            <a:custGeom>
              <a:avLst/>
              <a:gdLst/>
              <a:ahLst/>
              <a:cxnLst/>
              <a:rect l="l" t="t" r="r" b="b"/>
              <a:pathLst>
                <a:path w="218440">
                  <a:moveTo>
                    <a:pt x="0" y="0"/>
                  </a:moveTo>
                  <a:lnTo>
                    <a:pt x="218440" y="0"/>
                  </a:lnTo>
                </a:path>
              </a:pathLst>
            </a:custGeom>
            <a:ln w="9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48850" y="3814825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8669" y="14224"/>
                  </a:lnTo>
                  <a:lnTo>
                    <a:pt x="0" y="28448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39250" y="3357626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390017" y="0"/>
                  </a:moveTo>
                  <a:lnTo>
                    <a:pt x="0" y="0"/>
                  </a:lnTo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739250" y="3348227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8923" y="28321"/>
                  </a:moveTo>
                  <a:lnTo>
                    <a:pt x="0" y="14224"/>
                  </a:lnTo>
                  <a:lnTo>
                    <a:pt x="18923" y="0"/>
                  </a:lnTo>
                </a:path>
              </a:pathLst>
            </a:custGeom>
            <a:ln w="10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148825" y="2881883"/>
              <a:ext cx="0" cy="952500"/>
            </a:xfrm>
            <a:custGeom>
              <a:avLst/>
              <a:gdLst/>
              <a:ahLst/>
              <a:cxnLst/>
              <a:rect l="l" t="t" r="r" b="b"/>
              <a:pathLst>
                <a:path h="952500">
                  <a:moveTo>
                    <a:pt x="0" y="951991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139300" y="2881375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218821" y="0"/>
                  </a:lnTo>
                </a:path>
              </a:pathLst>
            </a:custGeom>
            <a:ln w="9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339325" y="2871850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8796" y="14224"/>
                  </a:lnTo>
                  <a:lnTo>
                    <a:pt x="0" y="28448"/>
                  </a:lnTo>
                </a:path>
              </a:pathLst>
            </a:custGeom>
            <a:ln w="9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1" name="object 7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82375" y="4127543"/>
            <a:ext cx="304800" cy="288839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6317" y="2690812"/>
            <a:ext cx="458390" cy="466725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01200" y="3629025"/>
            <a:ext cx="447675" cy="304800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10303509" y="3616325"/>
            <a:ext cx="707390" cy="29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spc="-10" dirty="0">
                <a:latin typeface="Microsoft Sans Serif"/>
                <a:cs typeface="Microsoft Sans Serif"/>
              </a:rPr>
              <a:t>Department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1065"/>
              </a:lnSpc>
            </a:pPr>
            <a:r>
              <a:rPr sz="900" spc="-10" dirty="0">
                <a:latin typeface="Microsoft Sans Serif"/>
                <a:cs typeface="Microsoft Sans Serif"/>
              </a:rPr>
              <a:t>Classification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26984" y="855345"/>
            <a:ext cx="68135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20" dirty="0">
                <a:latin typeface="Microsoft Sans Serif"/>
                <a:cs typeface="Microsoft Sans Serif"/>
              </a:rPr>
              <a:t>Data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430"/>
              </a:lnSpc>
            </a:pPr>
            <a:r>
              <a:rPr sz="1200" spc="-10" dirty="0">
                <a:latin typeface="Microsoft Sans Serif"/>
                <a:cs typeface="Microsoft Sans Serif"/>
              </a:rPr>
              <a:t>Collection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8724604" y="4429203"/>
            <a:ext cx="638175" cy="972185"/>
            <a:chOff x="8724604" y="4429203"/>
            <a:chExt cx="638175" cy="972185"/>
          </a:xfrm>
        </p:grpSpPr>
        <p:sp>
          <p:nvSpPr>
            <p:cNvPr id="77" name="object 77"/>
            <p:cNvSpPr/>
            <p:nvPr/>
          </p:nvSpPr>
          <p:spPr>
            <a:xfrm>
              <a:off x="9129775" y="5386451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5">
                  <a:moveTo>
                    <a:pt x="0" y="0"/>
                  </a:moveTo>
                  <a:lnTo>
                    <a:pt x="227965" y="0"/>
                  </a:lnTo>
                </a:path>
              </a:pathLst>
            </a:custGeom>
            <a:ln w="9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339325" y="5367401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8669" y="14224"/>
                  </a:lnTo>
                  <a:lnTo>
                    <a:pt x="0" y="28575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739250" y="491972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492" y="0"/>
                  </a:moveTo>
                  <a:lnTo>
                    <a:pt x="0" y="0"/>
                  </a:lnTo>
                </a:path>
              </a:pathLst>
            </a:custGeom>
            <a:ln w="9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29725" y="4910328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8923" y="28321"/>
                  </a:moveTo>
                  <a:lnTo>
                    <a:pt x="0" y="14224"/>
                  </a:lnTo>
                  <a:lnTo>
                    <a:pt x="18923" y="0"/>
                  </a:lnTo>
                </a:path>
              </a:pathLst>
            </a:custGeom>
            <a:ln w="10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39300" y="4443984"/>
              <a:ext cx="0" cy="942975"/>
            </a:xfrm>
            <a:custGeom>
              <a:avLst/>
              <a:gdLst/>
              <a:ahLst/>
              <a:cxnLst/>
              <a:rect l="l" t="t" r="r" b="b"/>
              <a:pathLst>
                <a:path h="942975">
                  <a:moveTo>
                    <a:pt x="0" y="942467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129775" y="444347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218821" y="0"/>
                  </a:lnTo>
                </a:path>
              </a:pathLst>
            </a:custGeom>
            <a:ln w="9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329800" y="4433951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18796" y="14224"/>
                  </a:lnTo>
                  <a:lnTo>
                    <a:pt x="0" y="28448"/>
                  </a:lnTo>
                </a:path>
              </a:pathLst>
            </a:custGeom>
            <a:ln w="9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4" name="object 8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05950" y="4191000"/>
            <a:ext cx="523875" cy="523875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9559035" y="4714557"/>
            <a:ext cx="415925" cy="29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spc="-10" dirty="0">
                <a:latin typeface="Microsoft Sans Serif"/>
                <a:cs typeface="Microsoft Sans Serif"/>
              </a:rPr>
              <a:t>Experts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1065"/>
              </a:lnSpc>
            </a:pPr>
            <a:r>
              <a:rPr sz="900" spc="-10" dirty="0">
                <a:latin typeface="Microsoft Sans Serif"/>
                <a:cs typeface="Microsoft Sans Serif"/>
              </a:rPr>
              <a:t>Review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0732785" y="4329048"/>
            <a:ext cx="566420" cy="647700"/>
            <a:chOff x="10732785" y="4329048"/>
            <a:chExt cx="566420" cy="647700"/>
          </a:xfrm>
        </p:grpSpPr>
        <p:pic>
          <p:nvPicPr>
            <p:cNvPr id="87" name="object 8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32785" y="4564742"/>
              <a:ext cx="440720" cy="41161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0996549" y="4329048"/>
              <a:ext cx="302895" cy="288925"/>
            </a:xfrm>
            <a:custGeom>
              <a:avLst/>
              <a:gdLst/>
              <a:ahLst/>
              <a:cxnLst/>
              <a:rect l="l" t="t" r="r" b="b"/>
              <a:pathLst>
                <a:path w="302895" h="288925">
                  <a:moveTo>
                    <a:pt x="146557" y="279400"/>
                  </a:moveTo>
                  <a:lnTo>
                    <a:pt x="0" y="279400"/>
                  </a:lnTo>
                  <a:lnTo>
                    <a:pt x="0" y="288925"/>
                  </a:lnTo>
                  <a:lnTo>
                    <a:pt x="153924" y="288925"/>
                  </a:lnTo>
                  <a:lnTo>
                    <a:pt x="156082" y="286893"/>
                  </a:lnTo>
                  <a:lnTo>
                    <a:pt x="156082" y="284225"/>
                  </a:lnTo>
                  <a:lnTo>
                    <a:pt x="146557" y="284225"/>
                  </a:lnTo>
                  <a:lnTo>
                    <a:pt x="146557" y="279400"/>
                  </a:lnTo>
                  <a:close/>
                </a:path>
                <a:path w="302895" h="288925">
                  <a:moveTo>
                    <a:pt x="226441" y="33400"/>
                  </a:moveTo>
                  <a:lnTo>
                    <a:pt x="148717" y="33400"/>
                  </a:lnTo>
                  <a:lnTo>
                    <a:pt x="146557" y="35559"/>
                  </a:lnTo>
                  <a:lnTo>
                    <a:pt x="146557" y="284225"/>
                  </a:lnTo>
                  <a:lnTo>
                    <a:pt x="151383" y="279400"/>
                  </a:lnTo>
                  <a:lnTo>
                    <a:pt x="156082" y="279400"/>
                  </a:lnTo>
                  <a:lnTo>
                    <a:pt x="156082" y="42925"/>
                  </a:lnTo>
                  <a:lnTo>
                    <a:pt x="151383" y="42925"/>
                  </a:lnTo>
                  <a:lnTo>
                    <a:pt x="156082" y="38100"/>
                  </a:lnTo>
                  <a:lnTo>
                    <a:pt x="226441" y="38100"/>
                  </a:lnTo>
                  <a:lnTo>
                    <a:pt x="226441" y="33400"/>
                  </a:lnTo>
                  <a:close/>
                </a:path>
                <a:path w="302895" h="288925">
                  <a:moveTo>
                    <a:pt x="156082" y="279400"/>
                  </a:moveTo>
                  <a:lnTo>
                    <a:pt x="151383" y="279400"/>
                  </a:lnTo>
                  <a:lnTo>
                    <a:pt x="146557" y="284225"/>
                  </a:lnTo>
                  <a:lnTo>
                    <a:pt x="156082" y="284225"/>
                  </a:lnTo>
                  <a:lnTo>
                    <a:pt x="156082" y="279400"/>
                  </a:lnTo>
                  <a:close/>
                </a:path>
                <a:path w="302895" h="288925">
                  <a:moveTo>
                    <a:pt x="226441" y="0"/>
                  </a:moveTo>
                  <a:lnTo>
                    <a:pt x="226441" y="76200"/>
                  </a:lnTo>
                  <a:lnTo>
                    <a:pt x="292989" y="42925"/>
                  </a:lnTo>
                  <a:lnTo>
                    <a:pt x="239141" y="42925"/>
                  </a:lnTo>
                  <a:lnTo>
                    <a:pt x="239141" y="33400"/>
                  </a:lnTo>
                  <a:lnTo>
                    <a:pt x="293243" y="33400"/>
                  </a:lnTo>
                  <a:lnTo>
                    <a:pt x="226441" y="0"/>
                  </a:lnTo>
                  <a:close/>
                </a:path>
                <a:path w="302895" h="288925">
                  <a:moveTo>
                    <a:pt x="156082" y="38100"/>
                  </a:moveTo>
                  <a:lnTo>
                    <a:pt x="151383" y="42925"/>
                  </a:lnTo>
                  <a:lnTo>
                    <a:pt x="156082" y="42925"/>
                  </a:lnTo>
                  <a:lnTo>
                    <a:pt x="156082" y="38100"/>
                  </a:lnTo>
                  <a:close/>
                </a:path>
                <a:path w="302895" h="288925">
                  <a:moveTo>
                    <a:pt x="226441" y="38100"/>
                  </a:moveTo>
                  <a:lnTo>
                    <a:pt x="156082" y="38100"/>
                  </a:lnTo>
                  <a:lnTo>
                    <a:pt x="156082" y="42925"/>
                  </a:lnTo>
                  <a:lnTo>
                    <a:pt x="226441" y="42925"/>
                  </a:lnTo>
                  <a:lnTo>
                    <a:pt x="226441" y="38100"/>
                  </a:lnTo>
                  <a:close/>
                </a:path>
                <a:path w="302895" h="288925">
                  <a:moveTo>
                    <a:pt x="293243" y="33400"/>
                  </a:moveTo>
                  <a:lnTo>
                    <a:pt x="239141" y="33400"/>
                  </a:lnTo>
                  <a:lnTo>
                    <a:pt x="239141" y="42925"/>
                  </a:lnTo>
                  <a:lnTo>
                    <a:pt x="292989" y="42925"/>
                  </a:lnTo>
                  <a:lnTo>
                    <a:pt x="302641" y="38100"/>
                  </a:lnTo>
                  <a:lnTo>
                    <a:pt x="293243" y="334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9" name="object 8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553575" y="5124450"/>
            <a:ext cx="523875" cy="523875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9421876" y="5643626"/>
            <a:ext cx="72771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825">
              <a:lnSpc>
                <a:spcPct val="107300"/>
              </a:lnSpc>
              <a:spcBef>
                <a:spcPts val="100"/>
              </a:spcBef>
            </a:pPr>
            <a:r>
              <a:rPr sz="1050" spc="-10" dirty="0">
                <a:latin typeface="Microsoft Sans Serif"/>
                <a:cs typeface="Microsoft Sans Serif"/>
              </a:rPr>
              <a:t>Lexicon Supervision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91" name="object 9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99318" y="4535296"/>
            <a:ext cx="241934" cy="13639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25481" y="5081904"/>
            <a:ext cx="235203" cy="150875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11384533" y="5569902"/>
            <a:ext cx="45402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sz="1050" spc="-10" dirty="0">
                <a:latin typeface="Microsoft Sans Serif"/>
                <a:cs typeface="Microsoft Sans Serif"/>
              </a:rPr>
              <a:t>Model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ts val="1230"/>
              </a:lnSpc>
            </a:pPr>
            <a:r>
              <a:rPr sz="1050" spc="-55" dirty="0">
                <a:latin typeface="Microsoft Sans Serif"/>
                <a:cs typeface="Microsoft Sans Serif"/>
              </a:rPr>
              <a:t>Training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308460" y="4495228"/>
            <a:ext cx="50545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85" dirty="0">
                <a:latin typeface="Microsoft Sans Serif"/>
                <a:cs typeface="Microsoft Sans Serif"/>
              </a:rPr>
              <a:t>Small</a:t>
            </a:r>
            <a:r>
              <a:rPr sz="1050" spc="-114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DB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0996548" y="5124450"/>
            <a:ext cx="302895" cy="288925"/>
          </a:xfrm>
          <a:custGeom>
            <a:avLst/>
            <a:gdLst/>
            <a:ahLst/>
            <a:cxnLst/>
            <a:rect l="l" t="t" r="r" b="b"/>
            <a:pathLst>
              <a:path w="302895" h="288925">
                <a:moveTo>
                  <a:pt x="226441" y="212725"/>
                </a:moveTo>
                <a:lnTo>
                  <a:pt x="226441" y="288925"/>
                </a:lnTo>
                <a:lnTo>
                  <a:pt x="293243" y="255524"/>
                </a:lnTo>
                <a:lnTo>
                  <a:pt x="239141" y="255524"/>
                </a:lnTo>
                <a:lnTo>
                  <a:pt x="239141" y="245999"/>
                </a:lnTo>
                <a:lnTo>
                  <a:pt x="292989" y="245999"/>
                </a:lnTo>
                <a:lnTo>
                  <a:pt x="226441" y="212725"/>
                </a:lnTo>
                <a:close/>
              </a:path>
              <a:path w="302895" h="288925">
                <a:moveTo>
                  <a:pt x="105918" y="4699"/>
                </a:moveTo>
                <a:lnTo>
                  <a:pt x="105918" y="253491"/>
                </a:lnTo>
                <a:lnTo>
                  <a:pt x="108076" y="255524"/>
                </a:lnTo>
                <a:lnTo>
                  <a:pt x="226441" y="255524"/>
                </a:lnTo>
                <a:lnTo>
                  <a:pt x="226441" y="250825"/>
                </a:lnTo>
                <a:lnTo>
                  <a:pt x="115443" y="250825"/>
                </a:lnTo>
                <a:lnTo>
                  <a:pt x="110744" y="245999"/>
                </a:lnTo>
                <a:lnTo>
                  <a:pt x="115443" y="245999"/>
                </a:lnTo>
                <a:lnTo>
                  <a:pt x="115443" y="9525"/>
                </a:lnTo>
                <a:lnTo>
                  <a:pt x="110744" y="9525"/>
                </a:lnTo>
                <a:lnTo>
                  <a:pt x="105918" y="4699"/>
                </a:lnTo>
                <a:close/>
              </a:path>
              <a:path w="302895" h="288925">
                <a:moveTo>
                  <a:pt x="292989" y="245999"/>
                </a:moveTo>
                <a:lnTo>
                  <a:pt x="239141" y="245999"/>
                </a:lnTo>
                <a:lnTo>
                  <a:pt x="239141" y="255524"/>
                </a:lnTo>
                <a:lnTo>
                  <a:pt x="293243" y="255524"/>
                </a:lnTo>
                <a:lnTo>
                  <a:pt x="302641" y="250825"/>
                </a:lnTo>
                <a:lnTo>
                  <a:pt x="292989" y="245999"/>
                </a:lnTo>
                <a:close/>
              </a:path>
              <a:path w="302895" h="288925">
                <a:moveTo>
                  <a:pt x="115443" y="245999"/>
                </a:moveTo>
                <a:lnTo>
                  <a:pt x="110744" y="245999"/>
                </a:lnTo>
                <a:lnTo>
                  <a:pt x="115443" y="250825"/>
                </a:lnTo>
                <a:lnTo>
                  <a:pt x="115443" y="245999"/>
                </a:lnTo>
                <a:close/>
              </a:path>
              <a:path w="302895" h="288925">
                <a:moveTo>
                  <a:pt x="226441" y="245999"/>
                </a:moveTo>
                <a:lnTo>
                  <a:pt x="115443" y="245999"/>
                </a:lnTo>
                <a:lnTo>
                  <a:pt x="115443" y="250825"/>
                </a:lnTo>
                <a:lnTo>
                  <a:pt x="226441" y="250825"/>
                </a:lnTo>
                <a:lnTo>
                  <a:pt x="226441" y="245999"/>
                </a:lnTo>
                <a:close/>
              </a:path>
              <a:path w="302895" h="288925">
                <a:moveTo>
                  <a:pt x="113283" y="0"/>
                </a:moveTo>
                <a:lnTo>
                  <a:pt x="0" y="0"/>
                </a:lnTo>
                <a:lnTo>
                  <a:pt x="0" y="9525"/>
                </a:lnTo>
                <a:lnTo>
                  <a:pt x="105918" y="9525"/>
                </a:lnTo>
                <a:lnTo>
                  <a:pt x="105918" y="4699"/>
                </a:lnTo>
                <a:lnTo>
                  <a:pt x="115443" y="4699"/>
                </a:lnTo>
                <a:lnTo>
                  <a:pt x="115443" y="2158"/>
                </a:lnTo>
                <a:lnTo>
                  <a:pt x="113283" y="0"/>
                </a:lnTo>
                <a:close/>
              </a:path>
              <a:path w="302895" h="288925">
                <a:moveTo>
                  <a:pt x="115443" y="4699"/>
                </a:moveTo>
                <a:lnTo>
                  <a:pt x="105918" y="4699"/>
                </a:lnTo>
                <a:lnTo>
                  <a:pt x="110744" y="9525"/>
                </a:lnTo>
                <a:lnTo>
                  <a:pt x="115443" y="9525"/>
                </a:lnTo>
                <a:lnTo>
                  <a:pt x="115443" y="469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69243" y="5154781"/>
            <a:ext cx="378688" cy="387010"/>
          </a:xfrm>
          <a:prstGeom prst="rect">
            <a:avLst/>
          </a:prstGeom>
        </p:spPr>
      </p:pic>
      <p:grpSp>
        <p:nvGrpSpPr>
          <p:cNvPr id="97" name="object 97"/>
          <p:cNvGrpSpPr/>
          <p:nvPr/>
        </p:nvGrpSpPr>
        <p:grpSpPr>
          <a:xfrm>
            <a:off x="9544168" y="6365166"/>
            <a:ext cx="626745" cy="91440"/>
            <a:chOff x="9544168" y="6365166"/>
            <a:chExt cx="626745" cy="91440"/>
          </a:xfrm>
        </p:grpSpPr>
        <p:sp>
          <p:nvSpPr>
            <p:cNvPr id="98" name="object 98"/>
            <p:cNvSpPr/>
            <p:nvPr/>
          </p:nvSpPr>
          <p:spPr>
            <a:xfrm>
              <a:off x="9558400" y="6415430"/>
              <a:ext cx="590550" cy="9525"/>
            </a:xfrm>
            <a:custGeom>
              <a:avLst/>
              <a:gdLst/>
              <a:ahLst/>
              <a:cxnLst/>
              <a:rect l="l" t="t" r="r" b="b"/>
              <a:pathLst>
                <a:path w="590550" h="9525">
                  <a:moveTo>
                    <a:pt x="0" y="9182"/>
                  </a:moveTo>
                  <a:lnTo>
                    <a:pt x="590423" y="0"/>
                  </a:lnTo>
                </a:path>
              </a:pathLst>
            </a:custGeom>
            <a:ln w="28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101325" y="6377571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0"/>
                  </a:moveTo>
                  <a:lnTo>
                    <a:pt x="56896" y="31927"/>
                  </a:lnTo>
                  <a:lnTo>
                    <a:pt x="1270" y="66090"/>
                  </a:lnTo>
                </a:path>
              </a:pathLst>
            </a:custGeom>
            <a:ln w="24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0" name="object 10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382250" y="6162675"/>
            <a:ext cx="523875" cy="523875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10988675" y="6183629"/>
            <a:ext cx="655955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5"/>
              </a:spcBef>
            </a:pPr>
            <a:r>
              <a:rPr sz="950" spc="50" dirty="0">
                <a:latin typeface="Microsoft Sans Serif"/>
                <a:cs typeface="Microsoft Sans Serif"/>
              </a:rPr>
              <a:t>Real</a:t>
            </a:r>
            <a:r>
              <a:rPr sz="950" spc="-25" dirty="0">
                <a:latin typeface="Microsoft Sans Serif"/>
                <a:cs typeface="Microsoft Sans Serif"/>
              </a:rPr>
              <a:t> </a:t>
            </a:r>
            <a:r>
              <a:rPr sz="950" spc="-20" dirty="0">
                <a:latin typeface="Microsoft Sans Serif"/>
                <a:cs typeface="Microsoft Sans Serif"/>
              </a:rPr>
              <a:t>Time </a:t>
            </a:r>
            <a:r>
              <a:rPr sz="950" spc="-10" dirty="0">
                <a:latin typeface="Microsoft Sans Serif"/>
                <a:cs typeface="Microsoft Sans Serif"/>
              </a:rPr>
              <a:t>Notification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91452" y="875982"/>
            <a:ext cx="6769100" cy="25038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5750">
              <a:lnSpc>
                <a:spcPct val="100800"/>
              </a:lnSpc>
              <a:spcBef>
                <a:spcPts val="8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collection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summarization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articles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YouTube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video transcripts.</a:t>
            </a:r>
            <a:endParaRPr sz="1800">
              <a:latin typeface="Calibri"/>
              <a:cs typeface="Calibri"/>
            </a:endParaRPr>
          </a:p>
          <a:p>
            <a:pPr marL="298450" marR="405130" indent="-285750">
              <a:lnSpc>
                <a:spcPct val="100800"/>
              </a:lnSpc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Language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translation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articles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written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regional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languages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standardized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Classification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articles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298450" marR="114300" indent="-285750">
              <a:lnSpc>
                <a:spcPts val="2180"/>
              </a:lnSpc>
              <a:spcBef>
                <a:spcPts val="3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understands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sentiment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words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government perspective.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ts val="2100"/>
              </a:lnSpc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Sentiment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Visualization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friendly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Notification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adverse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articles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PIB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officer.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66750" y="5905500"/>
            <a:ext cx="933450" cy="638175"/>
          </a:xfrm>
          <a:custGeom>
            <a:avLst/>
            <a:gdLst/>
            <a:ahLst/>
            <a:cxnLst/>
            <a:rect l="l" t="t" r="r" b="b"/>
            <a:pathLst>
              <a:path w="933450" h="638175">
                <a:moveTo>
                  <a:pt x="933450" y="0"/>
                </a:moveTo>
                <a:lnTo>
                  <a:pt x="0" y="0"/>
                </a:lnTo>
                <a:lnTo>
                  <a:pt x="0" y="638175"/>
                </a:lnTo>
                <a:lnTo>
                  <a:pt x="933450" y="638175"/>
                </a:lnTo>
                <a:lnTo>
                  <a:pt x="933450" y="0"/>
                </a:lnTo>
                <a:close/>
              </a:path>
            </a:pathLst>
          </a:custGeom>
          <a:solidFill>
            <a:srgbClr val="FFF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82014" y="6023927"/>
            <a:ext cx="55562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20" dirty="0">
                <a:latin typeface="Arial"/>
                <a:cs typeface="Arial"/>
              </a:rPr>
              <a:t>Angular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525" y="752475"/>
            <a:ext cx="2419350" cy="0"/>
          </a:xfrm>
          <a:custGeom>
            <a:avLst/>
            <a:gdLst/>
            <a:ahLst/>
            <a:cxnLst/>
            <a:rect l="l" t="t" r="r" b="b"/>
            <a:pathLst>
              <a:path w="2419350">
                <a:moveTo>
                  <a:pt x="0" y="0"/>
                </a:moveTo>
                <a:lnTo>
                  <a:pt x="2419350" y="0"/>
                </a:lnTo>
              </a:path>
            </a:pathLst>
          </a:custGeom>
          <a:ln w="76198">
            <a:solidFill>
              <a:srgbClr val="7BA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6150" y="0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1085469" y="0"/>
                </a:moveTo>
                <a:lnTo>
                  <a:pt x="0" y="0"/>
                </a:lnTo>
                <a:lnTo>
                  <a:pt x="1085469" y="1085469"/>
                </a:lnTo>
                <a:lnTo>
                  <a:pt x="1085469" y="0"/>
                </a:lnTo>
                <a:close/>
              </a:path>
            </a:pathLst>
          </a:custGeom>
          <a:solidFill>
            <a:srgbClr val="7BA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77300" y="0"/>
            <a:ext cx="2171700" cy="1095375"/>
          </a:xfrm>
          <a:custGeom>
            <a:avLst/>
            <a:gdLst/>
            <a:ahLst/>
            <a:cxnLst/>
            <a:rect l="l" t="t" r="r" b="b"/>
            <a:pathLst>
              <a:path w="2171700" h="1095375">
                <a:moveTo>
                  <a:pt x="2171700" y="0"/>
                </a:moveTo>
                <a:lnTo>
                  <a:pt x="0" y="0"/>
                </a:lnTo>
                <a:lnTo>
                  <a:pt x="1085469" y="1095375"/>
                </a:lnTo>
                <a:lnTo>
                  <a:pt x="2171700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75247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17" y="0"/>
                </a:lnTo>
              </a:path>
            </a:pathLst>
          </a:custGeom>
          <a:ln w="76198">
            <a:solidFill>
              <a:srgbClr val="7BA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76876" y="222567"/>
            <a:ext cx="162242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latin typeface="Arial"/>
                <a:cs typeface="Arial"/>
              </a:rPr>
              <a:t>Use</a:t>
            </a:r>
            <a:r>
              <a:rPr sz="2750" b="1" spc="15" dirty="0">
                <a:latin typeface="Arial"/>
                <a:cs typeface="Arial"/>
              </a:rPr>
              <a:t> </a:t>
            </a:r>
            <a:r>
              <a:rPr sz="2750" b="1" spc="-20" dirty="0">
                <a:latin typeface="Arial"/>
                <a:cs typeface="Arial"/>
              </a:rPr>
              <a:t>Case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050" y="1051623"/>
            <a:ext cx="3764915" cy="49739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442595" indent="-286385">
              <a:lnSpc>
                <a:spcPct val="100800"/>
              </a:lnSpc>
              <a:spcBef>
                <a:spcPts val="85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existing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platform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60" dirty="0">
                <a:latin typeface="Calibri"/>
                <a:cs typeface="Calibri"/>
              </a:rPr>
              <a:t>Real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Time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News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Feedback.</a:t>
            </a:r>
            <a:endParaRPr sz="1800">
              <a:latin typeface="Calibri"/>
              <a:cs typeface="Calibri"/>
            </a:endParaRPr>
          </a:p>
          <a:p>
            <a:pPr marL="298450" marR="69850" indent="-286385">
              <a:lnSpc>
                <a:spcPct val="100800"/>
              </a:lnSpc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government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monitoring </a:t>
            </a:r>
            <a:r>
              <a:rPr sz="1800" dirty="0">
                <a:latin typeface="Calibri"/>
                <a:cs typeface="Calibri"/>
              </a:rPr>
              <a:t>news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public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sentiment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real-time.</a:t>
            </a:r>
            <a:endParaRPr sz="1800">
              <a:latin typeface="Calibri"/>
              <a:cs typeface="Calibri"/>
            </a:endParaRPr>
          </a:p>
          <a:p>
            <a:pPr marL="298450" marR="390525" indent="-286385">
              <a:lnSpc>
                <a:spcPts val="2180"/>
              </a:lnSpc>
              <a:spcBef>
                <a:spcPts val="2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Automation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reduces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need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manual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monitoring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collection,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saving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  <a:p>
            <a:pPr marL="298450" marR="140970" indent="-286385">
              <a:lnSpc>
                <a:spcPts val="2100"/>
              </a:lnSpc>
              <a:spcBef>
                <a:spcPts val="55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Government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data-</a:t>
            </a:r>
            <a:r>
              <a:rPr sz="1800" spc="-10" dirty="0">
                <a:latin typeface="Calibri"/>
                <a:cs typeface="Calibri"/>
              </a:rPr>
              <a:t>driven </a:t>
            </a:r>
            <a:r>
              <a:rPr sz="1800" dirty="0">
                <a:latin typeface="Calibri"/>
                <a:cs typeface="Calibri"/>
              </a:rPr>
              <a:t>policy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20"/>
              </a:lnSpc>
            </a:pPr>
            <a:r>
              <a:rPr sz="1800" spc="-10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 marL="298450" marR="219710" indent="-286385">
              <a:lnSpc>
                <a:spcPct val="100800"/>
              </a:lnSpc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assessment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impact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government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policies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initiatives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public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reactions.</a:t>
            </a:r>
            <a:endParaRPr sz="1800">
              <a:latin typeface="Calibri"/>
              <a:cs typeface="Calibri"/>
            </a:endParaRPr>
          </a:p>
          <a:p>
            <a:pPr marL="298450" marR="274320" indent="-286385">
              <a:lnSpc>
                <a:spcPts val="2180"/>
              </a:lnSpc>
              <a:spcBef>
                <a:spcPts val="30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Predictive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analytics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forecast </a:t>
            </a:r>
            <a:r>
              <a:rPr sz="1800" dirty="0">
                <a:latin typeface="Calibri"/>
                <a:cs typeface="Calibri"/>
              </a:rPr>
              <a:t>potential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issues</a:t>
            </a:r>
            <a:r>
              <a:rPr sz="1800" spc="-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-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historical </a:t>
            </a:r>
            <a:r>
              <a:rPr sz="1800" spc="-2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Show</a:t>
            </a:r>
            <a:r>
              <a:rPr spc="-25" dirty="0"/>
              <a:t> </a:t>
            </a:r>
            <a:r>
              <a:rPr spc="-10" dirty="0"/>
              <a:t>Stopper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448175" y="1066800"/>
            <a:ext cx="7743825" cy="5286375"/>
            <a:chOff x="4448175" y="1066800"/>
            <a:chExt cx="7743825" cy="5286375"/>
          </a:xfrm>
        </p:grpSpPr>
        <p:sp>
          <p:nvSpPr>
            <p:cNvPr id="10" name="object 10"/>
            <p:cNvSpPr/>
            <p:nvPr/>
          </p:nvSpPr>
          <p:spPr>
            <a:xfrm>
              <a:off x="4457573" y="1066800"/>
              <a:ext cx="0" cy="5286375"/>
            </a:xfrm>
            <a:custGeom>
              <a:avLst/>
              <a:gdLst/>
              <a:ahLst/>
              <a:cxnLst/>
              <a:rect l="l" t="t" r="r" b="b"/>
              <a:pathLst>
                <a:path h="5286375">
                  <a:moveTo>
                    <a:pt x="0" y="0"/>
                  </a:moveTo>
                  <a:lnTo>
                    <a:pt x="0" y="5286273"/>
                  </a:lnTo>
                </a:path>
              </a:pathLst>
            </a:custGeom>
            <a:ln w="18796">
              <a:solidFill>
                <a:srgbClr val="73737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7225" y="1371600"/>
              <a:ext cx="7724775" cy="4705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" y="1266825"/>
            <a:ext cx="2057400" cy="8255"/>
          </a:xfrm>
          <a:custGeom>
            <a:avLst/>
            <a:gdLst/>
            <a:ahLst/>
            <a:cxnLst/>
            <a:rect l="l" t="t" r="r" b="b"/>
            <a:pathLst>
              <a:path w="2057400" h="8255">
                <a:moveTo>
                  <a:pt x="0" y="0"/>
                </a:moveTo>
                <a:lnTo>
                  <a:pt x="2057400" y="8254"/>
                </a:lnTo>
              </a:path>
            </a:pathLst>
          </a:custGeom>
          <a:ln w="76198">
            <a:solidFill>
              <a:srgbClr val="7BA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77300" y="0"/>
            <a:ext cx="3314700" cy="3324225"/>
            <a:chOff x="8877300" y="0"/>
            <a:chExt cx="3314700" cy="3324225"/>
          </a:xfrm>
        </p:grpSpPr>
        <p:sp>
          <p:nvSpPr>
            <p:cNvPr id="4" name="object 4"/>
            <p:cNvSpPr/>
            <p:nvPr/>
          </p:nvSpPr>
          <p:spPr>
            <a:xfrm>
              <a:off x="10515600" y="1085850"/>
              <a:ext cx="1676400" cy="2238375"/>
            </a:xfrm>
            <a:custGeom>
              <a:avLst/>
              <a:gdLst/>
              <a:ahLst/>
              <a:cxnLst/>
              <a:rect l="l" t="t" r="r" b="b"/>
              <a:pathLst>
                <a:path w="1676400" h="2238375">
                  <a:moveTo>
                    <a:pt x="560451" y="0"/>
                  </a:moveTo>
                  <a:lnTo>
                    <a:pt x="0" y="560832"/>
                  </a:lnTo>
                  <a:lnTo>
                    <a:pt x="1676400" y="2238375"/>
                  </a:lnTo>
                  <a:lnTo>
                    <a:pt x="1676400" y="1116711"/>
                  </a:lnTo>
                  <a:lnTo>
                    <a:pt x="560451" y="0"/>
                  </a:lnTo>
                  <a:close/>
                </a:path>
              </a:pathLst>
            </a:custGeom>
            <a:solidFill>
              <a:srgbClr val="449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6150" y="0"/>
              <a:ext cx="1085850" cy="1085850"/>
            </a:xfrm>
            <a:custGeom>
              <a:avLst/>
              <a:gdLst/>
              <a:ahLst/>
              <a:cxnLst/>
              <a:rect l="l" t="t" r="r" b="b"/>
              <a:pathLst>
                <a:path w="1085850" h="1085850">
                  <a:moveTo>
                    <a:pt x="1085469" y="0"/>
                  </a:moveTo>
                  <a:lnTo>
                    <a:pt x="0" y="0"/>
                  </a:lnTo>
                  <a:lnTo>
                    <a:pt x="1085469" y="1085469"/>
                  </a:lnTo>
                  <a:lnTo>
                    <a:pt x="1085469" y="0"/>
                  </a:lnTo>
                  <a:close/>
                </a:path>
              </a:pathLst>
            </a:custGeom>
            <a:solidFill>
              <a:srgbClr val="7B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7300" y="0"/>
              <a:ext cx="2171700" cy="1095375"/>
            </a:xfrm>
            <a:custGeom>
              <a:avLst/>
              <a:gdLst/>
              <a:ahLst/>
              <a:cxnLst/>
              <a:rect l="l" t="t" r="r" b="b"/>
              <a:pathLst>
                <a:path w="2171700" h="1095375">
                  <a:moveTo>
                    <a:pt x="2171700" y="0"/>
                  </a:moveTo>
                  <a:lnTo>
                    <a:pt x="0" y="0"/>
                  </a:lnTo>
                  <a:lnTo>
                    <a:pt x="1085469" y="1095375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1990" y="365124"/>
            <a:ext cx="57708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Team</a:t>
            </a:r>
            <a:r>
              <a:rPr sz="4400" spc="-130" dirty="0"/>
              <a:t> </a:t>
            </a:r>
            <a:r>
              <a:rPr sz="4400" dirty="0"/>
              <a:t>Member</a:t>
            </a:r>
            <a:r>
              <a:rPr sz="4400" spc="-220" dirty="0"/>
              <a:t> </a:t>
            </a:r>
            <a:r>
              <a:rPr sz="4400" spc="-10" dirty="0"/>
              <a:t>Details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673417" y="1583372"/>
            <a:ext cx="9097010" cy="4739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Team</a:t>
            </a:r>
            <a:r>
              <a:rPr sz="1550" b="1" spc="6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Leader</a:t>
            </a:r>
            <a:r>
              <a:rPr sz="1550" b="1" spc="-6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Name:</a:t>
            </a:r>
            <a:r>
              <a:rPr sz="1550" b="1" spc="3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Mr.</a:t>
            </a:r>
            <a:r>
              <a:rPr sz="1550" b="1" spc="12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Harshal</a:t>
            </a:r>
            <a:r>
              <a:rPr sz="1550" b="1" spc="114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5C7B3E"/>
                </a:solidFill>
                <a:latin typeface="Arial"/>
                <a:cs typeface="Arial"/>
              </a:rPr>
              <a:t>Paratwar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833245" algn="l"/>
                <a:tab pos="3663315" algn="l"/>
              </a:tabLst>
            </a:pPr>
            <a:r>
              <a:rPr sz="1550" dirty="0">
                <a:latin typeface="Arial"/>
                <a:cs typeface="Arial"/>
              </a:rPr>
              <a:t>Branch: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BE</a:t>
            </a:r>
            <a:r>
              <a:rPr sz="1550" dirty="0">
                <a:latin typeface="Arial"/>
                <a:cs typeface="Arial"/>
              </a:rPr>
              <a:t>	Stream:</a:t>
            </a:r>
            <a:r>
              <a:rPr sz="1550" spc="12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CS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Year: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IV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1445"/>
              </a:spcBef>
            </a:pP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Team</a:t>
            </a:r>
            <a:r>
              <a:rPr sz="1550" b="1" spc="5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Member</a:t>
            </a:r>
            <a:r>
              <a:rPr sz="1550" b="1" spc="1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1</a:t>
            </a:r>
            <a:r>
              <a:rPr sz="1550" b="1" spc="5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Name:</a:t>
            </a:r>
            <a:r>
              <a:rPr sz="1550" b="1" spc="3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Mr.</a:t>
            </a:r>
            <a:r>
              <a:rPr sz="1550" b="1" spc="11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Chaitanya</a:t>
            </a:r>
            <a:r>
              <a:rPr sz="1550" b="1" spc="4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5C7B3E"/>
                </a:solidFill>
                <a:latin typeface="Arial"/>
                <a:cs typeface="Arial"/>
              </a:rPr>
              <a:t>Ambekar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tabLst>
                <a:tab pos="1833245" algn="l"/>
                <a:tab pos="3663315" algn="l"/>
              </a:tabLst>
            </a:pPr>
            <a:r>
              <a:rPr sz="1550" dirty="0">
                <a:latin typeface="Arial"/>
                <a:cs typeface="Arial"/>
              </a:rPr>
              <a:t>Branch: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BE</a:t>
            </a:r>
            <a:r>
              <a:rPr sz="1550" dirty="0">
                <a:latin typeface="Arial"/>
                <a:cs typeface="Arial"/>
              </a:rPr>
              <a:t>	Stream:</a:t>
            </a:r>
            <a:r>
              <a:rPr sz="1550" spc="12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CS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Year: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IV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1445"/>
              </a:spcBef>
            </a:pP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Team</a:t>
            </a:r>
            <a:r>
              <a:rPr sz="1550" b="1" spc="4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Member 2</a:t>
            </a:r>
            <a:r>
              <a:rPr sz="1550" b="1" spc="-3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Name:</a:t>
            </a:r>
            <a:r>
              <a:rPr sz="1550" b="1" spc="9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Mr.</a:t>
            </a:r>
            <a:r>
              <a:rPr sz="1550" b="1" spc="10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Vitthal</a:t>
            </a:r>
            <a:r>
              <a:rPr sz="1550" b="1" spc="3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5C7B3E"/>
                </a:solidFill>
                <a:latin typeface="Arial"/>
                <a:cs typeface="Arial"/>
              </a:rPr>
              <a:t>Waghere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tabLst>
                <a:tab pos="1833245" algn="l"/>
                <a:tab pos="3663315" algn="l"/>
              </a:tabLst>
            </a:pPr>
            <a:r>
              <a:rPr sz="1550" dirty="0">
                <a:latin typeface="Arial"/>
                <a:cs typeface="Arial"/>
              </a:rPr>
              <a:t>Branch: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BE</a:t>
            </a:r>
            <a:r>
              <a:rPr sz="1550" dirty="0">
                <a:latin typeface="Arial"/>
                <a:cs typeface="Arial"/>
              </a:rPr>
              <a:t>	Stream:</a:t>
            </a:r>
            <a:r>
              <a:rPr sz="1550" spc="12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CS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Year: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IV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1445"/>
              </a:spcBef>
            </a:pP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Team</a:t>
            </a:r>
            <a:r>
              <a:rPr sz="1550" b="1" spc="7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Member</a:t>
            </a:r>
            <a:r>
              <a:rPr sz="1550" b="1" spc="2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3</a:t>
            </a:r>
            <a:r>
              <a:rPr sz="1550" b="1" spc="7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Name:</a:t>
            </a:r>
            <a:r>
              <a:rPr sz="1550" b="1" spc="5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Mr.</a:t>
            </a:r>
            <a:r>
              <a:rPr sz="1550" b="1" spc="13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Santosh</a:t>
            </a:r>
            <a:r>
              <a:rPr sz="1550" b="1" spc="-2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5C7B3E"/>
                </a:solidFill>
                <a:latin typeface="Arial"/>
                <a:cs typeface="Arial"/>
              </a:rPr>
              <a:t>Sarvade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tabLst>
                <a:tab pos="1833245" algn="l"/>
                <a:tab pos="3663315" algn="l"/>
              </a:tabLst>
            </a:pPr>
            <a:r>
              <a:rPr sz="1550" dirty="0">
                <a:latin typeface="Arial"/>
                <a:cs typeface="Arial"/>
              </a:rPr>
              <a:t>Branch: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BE</a:t>
            </a:r>
            <a:r>
              <a:rPr sz="1550" dirty="0">
                <a:latin typeface="Arial"/>
                <a:cs typeface="Arial"/>
              </a:rPr>
              <a:t>	Stream:</a:t>
            </a:r>
            <a:r>
              <a:rPr sz="1550" spc="12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CS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Year: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IV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1445"/>
              </a:spcBef>
            </a:pP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Team</a:t>
            </a:r>
            <a:r>
              <a:rPr sz="1550" b="1" spc="8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Member</a:t>
            </a:r>
            <a:r>
              <a:rPr sz="1550" b="1" spc="3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4</a:t>
            </a:r>
            <a:r>
              <a:rPr sz="1550" b="1" spc="-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Name:</a:t>
            </a:r>
            <a:r>
              <a:rPr sz="1550" b="1" spc="13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Ms.</a:t>
            </a:r>
            <a:r>
              <a:rPr sz="1550" b="1" spc="60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Asmi</a:t>
            </a:r>
            <a:r>
              <a:rPr sz="1550" b="1" spc="6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5C7B3E"/>
                </a:solidFill>
                <a:latin typeface="Arial"/>
                <a:cs typeface="Arial"/>
              </a:rPr>
              <a:t>Gaikwad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tabLst>
                <a:tab pos="1604645" algn="l"/>
                <a:tab pos="3168015" algn="l"/>
              </a:tabLst>
            </a:pPr>
            <a:r>
              <a:rPr sz="1550" dirty="0">
                <a:latin typeface="Arial"/>
                <a:cs typeface="Arial"/>
              </a:rPr>
              <a:t>Branch:</a:t>
            </a:r>
            <a:r>
              <a:rPr sz="1550" spc="9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BE</a:t>
            </a:r>
            <a:r>
              <a:rPr sz="1550" dirty="0">
                <a:latin typeface="Arial"/>
                <a:cs typeface="Arial"/>
              </a:rPr>
              <a:t>	Stream:</a:t>
            </a:r>
            <a:r>
              <a:rPr sz="1550" spc="10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CS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Year: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III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1745"/>
              </a:spcBef>
            </a:pP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Team</a:t>
            </a:r>
            <a:r>
              <a:rPr sz="1550" b="1" spc="6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Member</a:t>
            </a:r>
            <a:r>
              <a:rPr sz="1550" b="1" spc="2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5</a:t>
            </a:r>
            <a:r>
              <a:rPr sz="1550" b="1" spc="6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Name:</a:t>
            </a:r>
            <a:r>
              <a:rPr sz="1550" b="1" spc="4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Ms.</a:t>
            </a:r>
            <a:r>
              <a:rPr sz="1550" b="1" spc="12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5C7B3E"/>
                </a:solidFill>
                <a:latin typeface="Arial"/>
                <a:cs typeface="Arial"/>
              </a:rPr>
              <a:t>Riddhi</a:t>
            </a:r>
            <a:r>
              <a:rPr sz="1550" b="1" spc="55" dirty="0">
                <a:solidFill>
                  <a:srgbClr val="5C7B3E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5C7B3E"/>
                </a:solidFill>
                <a:latin typeface="Arial"/>
                <a:cs typeface="Arial"/>
              </a:rPr>
              <a:t>Apar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tabLst>
                <a:tab pos="1604645" algn="l"/>
                <a:tab pos="3168015" algn="l"/>
              </a:tabLst>
            </a:pPr>
            <a:r>
              <a:rPr sz="1550" dirty="0">
                <a:latin typeface="Arial"/>
                <a:cs typeface="Arial"/>
              </a:rPr>
              <a:t>Branch:</a:t>
            </a:r>
            <a:r>
              <a:rPr sz="1550" spc="9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BE</a:t>
            </a:r>
            <a:r>
              <a:rPr sz="1550" dirty="0">
                <a:latin typeface="Arial"/>
                <a:cs typeface="Arial"/>
              </a:rPr>
              <a:t>	Stream:</a:t>
            </a:r>
            <a:r>
              <a:rPr sz="1550" spc="10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ENTC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Year: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II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550" b="1" dirty="0">
                <a:solidFill>
                  <a:srgbClr val="80405F"/>
                </a:solidFill>
                <a:latin typeface="Arial"/>
                <a:cs typeface="Arial"/>
              </a:rPr>
              <a:t>Team</a:t>
            </a:r>
            <a:r>
              <a:rPr sz="1550" b="1" spc="60" dirty="0">
                <a:solidFill>
                  <a:srgbClr val="80405F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80405F"/>
                </a:solidFill>
                <a:latin typeface="Arial"/>
                <a:cs typeface="Arial"/>
              </a:rPr>
              <a:t>Mentor</a:t>
            </a:r>
            <a:r>
              <a:rPr sz="1550" b="1" spc="15" dirty="0">
                <a:solidFill>
                  <a:srgbClr val="80405F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80405F"/>
                </a:solidFill>
                <a:latin typeface="Arial"/>
                <a:cs typeface="Arial"/>
              </a:rPr>
              <a:t>1</a:t>
            </a:r>
            <a:r>
              <a:rPr sz="1550" b="1" spc="65" dirty="0">
                <a:solidFill>
                  <a:srgbClr val="80405F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80405F"/>
                </a:solidFill>
                <a:latin typeface="Arial"/>
                <a:cs typeface="Arial"/>
              </a:rPr>
              <a:t>Name:</a:t>
            </a:r>
            <a:r>
              <a:rPr sz="1550" b="1" spc="495" dirty="0">
                <a:solidFill>
                  <a:srgbClr val="80405F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80405F"/>
                </a:solidFill>
                <a:latin typeface="Arial"/>
                <a:cs typeface="Arial"/>
              </a:rPr>
              <a:t>Dr.</a:t>
            </a:r>
            <a:r>
              <a:rPr sz="1550" b="1" spc="40" dirty="0">
                <a:solidFill>
                  <a:srgbClr val="80405F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80405F"/>
                </a:solidFill>
                <a:latin typeface="Arial"/>
                <a:cs typeface="Arial"/>
              </a:rPr>
              <a:t>Deepak</a:t>
            </a:r>
            <a:r>
              <a:rPr sz="1550" b="1" spc="-95" dirty="0">
                <a:solidFill>
                  <a:srgbClr val="80405F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80405F"/>
                </a:solidFill>
                <a:latin typeface="Arial"/>
                <a:cs typeface="Arial"/>
              </a:rPr>
              <a:t>Uploankar</a:t>
            </a:r>
            <a:endParaRPr sz="1550">
              <a:latin typeface="Arial"/>
              <a:cs typeface="Arial"/>
            </a:endParaRPr>
          </a:p>
          <a:p>
            <a:pPr marL="31750" marR="5080">
              <a:lnSpc>
                <a:spcPct val="109000"/>
              </a:lnSpc>
              <a:spcBef>
                <a:spcPts val="150"/>
              </a:spcBef>
              <a:tabLst>
                <a:tab pos="2338070" algn="l"/>
              </a:tabLst>
            </a:pPr>
            <a:r>
              <a:rPr sz="1550" dirty="0">
                <a:latin typeface="Arial"/>
                <a:cs typeface="Arial"/>
              </a:rPr>
              <a:t>Category</a:t>
            </a:r>
            <a:r>
              <a:rPr sz="1550" spc="114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: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Academics</a:t>
            </a:r>
            <a:r>
              <a:rPr sz="1550" dirty="0">
                <a:latin typeface="Arial"/>
                <a:cs typeface="Arial"/>
              </a:rPr>
              <a:t>	Expertise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: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Digital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Image</a:t>
            </a:r>
            <a:r>
              <a:rPr sz="1550" spc="2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Processing,</a:t>
            </a:r>
            <a:r>
              <a:rPr sz="1550" spc="1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Machine</a:t>
            </a:r>
            <a:r>
              <a:rPr sz="1550" spc="1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Learning</a:t>
            </a:r>
            <a:r>
              <a:rPr sz="1550" spc="1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and</a:t>
            </a:r>
            <a:r>
              <a:rPr sz="1550" spc="1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Deep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Learning </a:t>
            </a:r>
            <a:r>
              <a:rPr sz="1550" dirty="0">
                <a:latin typeface="Arial"/>
                <a:cs typeface="Arial"/>
              </a:rPr>
              <a:t>Domain</a:t>
            </a:r>
            <a:r>
              <a:rPr sz="1550" spc="1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Experience</a:t>
            </a:r>
            <a:r>
              <a:rPr sz="1550" spc="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: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10+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years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439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Microsoft Sans Serif</vt:lpstr>
      <vt:lpstr>Times New Roman</vt:lpstr>
      <vt:lpstr>Office Theme</vt:lpstr>
      <vt:lpstr>Basic Details of the Team and Problem Statement</vt:lpstr>
      <vt:lpstr>Idea/Approach Details</vt:lpstr>
      <vt:lpstr>Show Stopper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A11 Arjun Ramashankar Prasad</cp:lastModifiedBy>
  <cp:revision>1</cp:revision>
  <dcterms:created xsi:type="dcterms:W3CDTF">2023-09-28T14:34:15Z</dcterms:created>
  <dcterms:modified xsi:type="dcterms:W3CDTF">2023-09-28T14:48:52Z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2023-09-28T00:00:00Z</vt:filetime>
  </property>
  <property fmtid="{D5CDD505-2E9C-101B-9397-08002B2CF9AE}" pid="3" name="LastSaved">
    <vt:filetime>2023-09-28T00:00:00Z</vt:filetime>
  </property>
</Properties>
</file>