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Algerian" panose="04020705040A02060702" pitchFamily="82" charset="0"/>
      <p:regular r:id="rId22"/>
    </p:embeddedFont>
    <p:embeddedFont>
      <p:font typeface="Roboto Medium" panose="020B0604020202020204" charset="0"/>
      <p:regular r:id="rId23"/>
      <p:italic r:id="rId24"/>
    </p:embeddedFont>
    <p:embeddedFont>
      <p:font typeface="Castellar" panose="020A0402060406010301" pitchFamily="18" charset="0"/>
      <p:regular r:id="rId25"/>
    </p:embeddedFont>
    <p:embeddedFont>
      <p:font typeface="Perpetua" panose="02020502060401020303" pitchFamily="18" charset="0"/>
      <p:regular r:id="rId26"/>
      <p:bold r:id="rId27"/>
      <p:italic r:id="rId28"/>
      <p:boldItalic r:id="rId29"/>
    </p:embeddedFont>
    <p:embeddedFont>
      <p:font typeface="French Script MT" panose="03020402040607040605" pitchFamily="66" charset="0"/>
      <p:regular r:id="rId30"/>
    </p:embeddedFont>
    <p:embeddedFont>
      <p:font typeface="Roboto Light" panose="020B060402020202020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1" d="100"/>
          <a:sy n="71" d="100"/>
        </p:scale>
        <p:origin x="954" y="5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4/12/2022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latin typeface="Algerian" panose="04020705040A02060702" pitchFamily="82" charset="0"/>
              </a:rPr>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latin typeface="Perpetua" panose="02020502060401020303" pitchFamily="18" charset="0"/>
              </a:rPr>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latin typeface="Algerian" panose="04020705040A02060702" pitchFamily="82" charset="0"/>
              </a:rPr>
              <a:t>Summary :</a:t>
            </a:r>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5E55842E-4001-408E-B144-FD48CF66DDCC}"/>
              </a:ext>
            </a:extLst>
          </p:cNvPr>
          <p:cNvSpPr txBox="1"/>
          <p:nvPr/>
        </p:nvSpPr>
        <p:spPr>
          <a:xfrm>
            <a:off x="1452282" y="1277771"/>
            <a:ext cx="7879977" cy="4719617"/>
          </a:xfrm>
          <a:prstGeom prst="rect">
            <a:avLst/>
          </a:prstGeom>
          <a:noFill/>
        </p:spPr>
        <p:txBody>
          <a:bodyPr wrap="square" lIns="0" tIns="0" rIns="0" bIns="0" rtlCol="0" anchor="t">
            <a:noAutofit/>
          </a:bodyPr>
          <a:lstStyle/>
          <a:p>
            <a:r>
              <a:rPr lang="en-US" sz="2800" dirty="0">
                <a:latin typeface="French Script MT" panose="03020402040607040605" pitchFamily="66" charset="0"/>
              </a:rPr>
              <a:t>We can see that Trial store 77 sales for Feb, March, and April exceeds 95% threshold of control store. Same goes to store 86 sales for all 3 trial months.</a:t>
            </a:r>
          </a:p>
          <a:p>
            <a:r>
              <a:rPr lang="en-US" sz="2800" dirty="0">
                <a:latin typeface="French Script MT" panose="03020402040607040605" pitchFamily="66" charset="0"/>
              </a:rPr>
              <a:t>Trial store 77: Control store 233</a:t>
            </a:r>
          </a:p>
          <a:p>
            <a:r>
              <a:rPr lang="en-US" sz="2800" dirty="0">
                <a:latin typeface="French Script MT" panose="03020402040607040605" pitchFamily="66" charset="0"/>
              </a:rPr>
              <a:t>Trial store 86: Control store 155</a:t>
            </a:r>
          </a:p>
          <a:p>
            <a:r>
              <a:rPr lang="en-US" sz="2800" dirty="0">
                <a:latin typeface="French Script MT" panose="03020402040607040605" pitchFamily="66" charset="0"/>
              </a:rPr>
              <a:t>Trial store 88: Control store 40</a:t>
            </a:r>
          </a:p>
          <a:p>
            <a:r>
              <a:rPr lang="en-US" sz="2800" dirty="0">
                <a:latin typeface="French Script MT" panose="03020402040607040605" pitchFamily="66" charset="0"/>
              </a:rPr>
              <a:t>Both trial store 77 and 86 showed significant increase in Total Sales and Number of Customers during trial period. But not for trial store 88. Perhaps the client knows if there's anything about trial 88 that differs it from the other two trial.</a:t>
            </a:r>
          </a:p>
          <a:p>
            <a:r>
              <a:rPr lang="en-US" sz="2800" dirty="0">
                <a:latin typeface="French Script MT" panose="03020402040607040605" pitchFamily="66" charset="0"/>
              </a:rPr>
              <a:t>Overall the trial showed positive significant result.</a:t>
            </a:r>
          </a:p>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3C8FB1-9EB0-40F2-8BD3-86D49BA8D31E}"/>
              </a:ext>
            </a:extLst>
          </p:cNvPr>
          <p:cNvSpPr/>
          <p:nvPr/>
        </p:nvSpPr>
        <p:spPr>
          <a:xfrm>
            <a:off x="4415090" y="1609182"/>
            <a:ext cx="336181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a:xfrm>
            <a:off x="1196975" y="386136"/>
            <a:ext cx="10479600" cy="824400"/>
          </a:xfrm>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03488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6839182" y="937605"/>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5" y="1132160"/>
            <a:ext cx="1896185" cy="291220"/>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7563781" y="962383"/>
            <a:ext cx="1896185" cy="29122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1196975" y="1859283"/>
            <a:ext cx="5459319" cy="1718742"/>
          </a:xfrm>
          <a:prstGeom prst="rect">
            <a:avLst/>
          </a:prstGeom>
          <a:noFill/>
        </p:spPr>
        <p:txBody>
          <a:bodyPr wrap="square" lIns="0" tIns="0" rIns="0" bIns="0" rtlCol="0" anchor="t">
            <a:noAutofit/>
          </a:bodyPr>
          <a:lstStyle/>
          <a:p>
            <a:pPr marL="342900" indent="-342900">
              <a:buFont typeface="Wingdings" panose="05000000000000000000" pitchFamily="2" charset="2"/>
              <a:buChar char="ü"/>
            </a:pPr>
            <a:r>
              <a:rPr lang="en-US" sz="2400" dirty="0">
                <a:latin typeface="French Script MT" panose="03020402040607040605" pitchFamily="66" charset="0"/>
              </a:rPr>
              <a:t>Top 3 total sales contributor segment are</a:t>
            </a:r>
          </a:p>
          <a:p>
            <a:pPr marL="342900" indent="-342900">
              <a:buFont typeface="Wingdings" panose="05000000000000000000" pitchFamily="2" charset="2"/>
              <a:buChar char="ü"/>
            </a:pPr>
            <a:r>
              <a:rPr lang="en-US" sz="2400" dirty="0">
                <a:latin typeface="French Script MT" panose="03020402040607040605" pitchFamily="66" charset="0"/>
              </a:rPr>
              <a:t>Older families (Budget) $156,864</a:t>
            </a:r>
          </a:p>
          <a:p>
            <a:pPr marL="342900" indent="-342900">
              <a:buFont typeface="Wingdings" panose="05000000000000000000" pitchFamily="2" charset="2"/>
              <a:buChar char="ü"/>
            </a:pPr>
            <a:r>
              <a:rPr lang="en-US" sz="2400" dirty="0">
                <a:latin typeface="French Script MT" panose="03020402040607040605" pitchFamily="66" charset="0"/>
              </a:rPr>
              <a:t>Young Singles/Couples (Mainstream) $147,582</a:t>
            </a:r>
          </a:p>
          <a:p>
            <a:pPr marL="342900" indent="-342900">
              <a:buFont typeface="Wingdings" panose="05000000000000000000" pitchFamily="2" charset="2"/>
              <a:buChar char="ü"/>
            </a:pPr>
            <a:r>
              <a:rPr lang="en-US" sz="2400" dirty="0">
                <a:latin typeface="French Script MT" panose="03020402040607040605" pitchFamily="66" charset="0"/>
              </a:rPr>
              <a:t>Retirees (Mainstream) $145,169</a:t>
            </a:r>
          </a:p>
          <a:p>
            <a:pPr marL="342900" indent="-342900">
              <a:buFont typeface="Wingdings" panose="05000000000000000000" pitchFamily="2" charset="2"/>
              <a:buChar char="ü"/>
            </a:pPr>
            <a:r>
              <a:rPr lang="en-US" sz="2400" dirty="0">
                <a:latin typeface="French Script MT" panose="03020402040607040605" pitchFamily="66" charset="0"/>
              </a:rPr>
              <a:t>Young Singles/Couples (Mainstream) has the highest population, followed by Retirees (Mainstream). Which explains their high total sales.</a:t>
            </a:r>
          </a:p>
          <a:p>
            <a:pPr marL="342900" indent="-342900">
              <a:buFont typeface="Wingdings" panose="05000000000000000000" pitchFamily="2" charset="2"/>
              <a:buChar char="ü"/>
            </a:pPr>
            <a:r>
              <a:rPr lang="en-US" sz="2400" dirty="0">
                <a:latin typeface="French Script MT" panose="03020402040607040605" pitchFamily="66" charset="0"/>
              </a:rPr>
              <a:t>Despite Older Families not having the highest population, they have the highest frequency of purchase, which contributes to their high total sales.</a:t>
            </a:r>
          </a:p>
          <a:p>
            <a:pPr marL="342900" indent="-342900">
              <a:buFont typeface="Wingdings" panose="05000000000000000000" pitchFamily="2" charset="2"/>
              <a:buChar char="ü"/>
            </a:pPr>
            <a:r>
              <a:rPr lang="en-US" sz="2400" dirty="0">
                <a:latin typeface="French Script MT" panose="03020402040607040605" pitchFamily="66" charset="0"/>
              </a:rPr>
              <a:t>Most frequent chip size purchased is 175gr followed by the 150gr chip size for all segments.</a:t>
            </a:r>
          </a:p>
        </p:txBody>
      </p:sp>
      <p:cxnSp>
        <p:nvCxnSpPr>
          <p:cNvPr id="10" name="Straight Connector 9">
            <a:extLst>
              <a:ext uri="{FF2B5EF4-FFF2-40B4-BE49-F238E27FC236}">
                <a16:creationId xmlns:a16="http://schemas.microsoft.com/office/drawing/2014/main" id="{97417D77-B9A6-4456-A1ED-404F88921D98}"/>
              </a:ext>
            </a:extLst>
          </p:cNvPr>
          <p:cNvCxnSpPr/>
          <p:nvPr/>
        </p:nvCxnSpPr>
        <p:spPr>
          <a:xfrm>
            <a:off x="6678822" y="0"/>
            <a:ext cx="0" cy="685800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B9B791-D9C0-41E9-B6FD-1EA7C76F7741}"/>
              </a:ext>
            </a:extLst>
          </p:cNvPr>
          <p:cNvSpPr txBox="1"/>
          <p:nvPr/>
        </p:nvSpPr>
        <p:spPr>
          <a:xfrm>
            <a:off x="7622265" y="1392957"/>
            <a:ext cx="4249808" cy="4222376"/>
          </a:xfrm>
          <a:prstGeom prst="rect">
            <a:avLst/>
          </a:prstGeom>
          <a:noFill/>
        </p:spPr>
        <p:txBody>
          <a:bodyPr wrap="square" lIns="0" tIns="0" rIns="0" bIns="0" rtlCol="0" anchor="t">
            <a:noAutofit/>
          </a:bodyPr>
          <a:lstStyle/>
          <a:p>
            <a:pPr marL="342900" indent="-342900">
              <a:buFont typeface="Wingdings" panose="05000000000000000000" pitchFamily="2" charset="2"/>
              <a:buChar char="ü"/>
            </a:pPr>
            <a:r>
              <a:rPr lang="en-US" sz="2400" dirty="0">
                <a:latin typeface="French Script MT" panose="03020402040607040605" pitchFamily="66" charset="0"/>
              </a:rPr>
              <a:t>We can see that Trial store 77 sales for Feb, March, and April exceeds 95% threshold of control store. Same goes to store 86 sales for all 3 trial months.</a:t>
            </a:r>
          </a:p>
          <a:p>
            <a:pPr marL="342900" indent="-342900">
              <a:buFont typeface="Wingdings" panose="05000000000000000000" pitchFamily="2" charset="2"/>
              <a:buChar char="ü"/>
            </a:pPr>
            <a:r>
              <a:rPr lang="en-US" sz="2400" dirty="0">
                <a:latin typeface="French Script MT" panose="03020402040607040605" pitchFamily="66" charset="0"/>
              </a:rPr>
              <a:t>Trial store 77: Control store 233</a:t>
            </a:r>
          </a:p>
          <a:p>
            <a:pPr marL="342900" indent="-342900">
              <a:buFont typeface="Wingdings" panose="05000000000000000000" pitchFamily="2" charset="2"/>
              <a:buChar char="ü"/>
            </a:pPr>
            <a:r>
              <a:rPr lang="en-US" sz="2400" dirty="0">
                <a:latin typeface="French Script MT" panose="03020402040607040605" pitchFamily="66" charset="0"/>
              </a:rPr>
              <a:t>Trial store 86: Control store 155</a:t>
            </a:r>
          </a:p>
          <a:p>
            <a:pPr marL="342900" indent="-342900">
              <a:buFont typeface="Wingdings" panose="05000000000000000000" pitchFamily="2" charset="2"/>
              <a:buChar char="ü"/>
            </a:pPr>
            <a:r>
              <a:rPr lang="en-US" sz="2400" dirty="0">
                <a:latin typeface="French Script MT" panose="03020402040607040605" pitchFamily="66" charset="0"/>
              </a:rPr>
              <a:t>Trial store 88: Control store 40</a:t>
            </a:r>
          </a:p>
          <a:p>
            <a:pPr marL="342900" indent="-342900">
              <a:buFont typeface="Wingdings" panose="05000000000000000000" pitchFamily="2" charset="2"/>
              <a:buChar char="ü"/>
            </a:pPr>
            <a:r>
              <a:rPr lang="en-US" sz="2400" dirty="0">
                <a:latin typeface="French Script MT" panose="03020402040607040605" pitchFamily="66" charset="0"/>
              </a:rPr>
              <a:t>Both trial store 77 and 86 showed significant increase in Total Sales and Number of Customers during trial period. But not for trial store 88. Perhaps the client knows if there's anything about trial 88 that differs it from the other two trial.</a:t>
            </a:r>
          </a:p>
          <a:p>
            <a:pPr marL="342900" indent="-342900">
              <a:buFont typeface="Wingdings" panose="05000000000000000000" pitchFamily="2" charset="2"/>
              <a:buChar char="ü"/>
            </a:pPr>
            <a:r>
              <a:rPr lang="en-US" sz="2400" dirty="0">
                <a:latin typeface="French Script MT" panose="03020402040607040605" pitchFamily="66" charset="0"/>
              </a:rPr>
              <a:t>Overall the trial showed positive significant result.</a:t>
            </a:r>
          </a:p>
          <a:p>
            <a:pPr marL="285750" indent="-285750" algn="l">
              <a:buFont typeface="Wingdings" panose="05000000000000000000" pitchFamily="2" charset="2"/>
              <a:buChar char="ü"/>
            </a:pPr>
            <a:endParaRPr lang="en-US" sz="1600" dirty="0" err="1">
              <a:latin typeface="French Script MT" panose="03020402040607040605" pitchFamily="66"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680696" cy="487923"/>
          </a:xfrm>
        </p:spPr>
        <p:txBody>
          <a:bodyPr/>
          <a:lstStyle/>
          <a:p>
            <a:r>
              <a:rPr lang="en-AU" dirty="0">
                <a:latin typeface="Algerian" panose="04020705040A02060702" pitchFamily="82" charset="0"/>
              </a:rPr>
              <a:t>Overview:</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94915365-61BC-44D2-B5BA-73E447AAD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410" y="2403430"/>
            <a:ext cx="5010849" cy="3315163"/>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14817"/>
          </a:xfrm>
        </p:spPr>
        <p:txBody>
          <a:bodyPr/>
          <a:lstStyle/>
          <a:p>
            <a:r>
              <a:rPr lang="en-AU" dirty="0">
                <a:latin typeface="Algerian" panose="04020705040A02060702" pitchFamily="82" charset="0"/>
              </a:rPr>
              <a:t>Customer Product Relationship :</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407715" y="0"/>
            <a:ext cx="1993565" cy="1457070"/>
          </a:xfrm>
          <a:prstGeom prst="rect">
            <a:avLst/>
          </a:prstGeom>
        </p:spPr>
      </p:pic>
      <p:pic>
        <p:nvPicPr>
          <p:cNvPr id="5" name="Picture 4">
            <a:extLst>
              <a:ext uri="{FF2B5EF4-FFF2-40B4-BE49-F238E27FC236}">
                <a16:creationId xmlns:a16="http://schemas.microsoft.com/office/drawing/2014/main" id="{9E902772-9AF1-4B50-8107-C73801CA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64" y="1813167"/>
            <a:ext cx="5297954" cy="3231666"/>
          </a:xfrm>
          <a:prstGeom prst="rect">
            <a:avLst/>
          </a:prstGeom>
        </p:spPr>
      </p:pic>
      <p:pic>
        <p:nvPicPr>
          <p:cNvPr id="7" name="Picture 6">
            <a:extLst>
              <a:ext uri="{FF2B5EF4-FFF2-40B4-BE49-F238E27FC236}">
                <a16:creationId xmlns:a16="http://schemas.microsoft.com/office/drawing/2014/main" id="{506A9509-D87F-46D1-83F0-9D02766C8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749" y="1813166"/>
            <a:ext cx="5297954" cy="3231665"/>
          </a:xfrm>
          <a:prstGeom prst="rect">
            <a:avLst/>
          </a:prstGeom>
        </p:spPr>
      </p:pic>
      <p:sp>
        <p:nvSpPr>
          <p:cNvPr id="8" name="TextBox 7">
            <a:extLst>
              <a:ext uri="{FF2B5EF4-FFF2-40B4-BE49-F238E27FC236}">
                <a16:creationId xmlns:a16="http://schemas.microsoft.com/office/drawing/2014/main" id="{6E0028E2-A827-4877-884B-86019B1F10C8}"/>
              </a:ext>
            </a:extLst>
          </p:cNvPr>
          <p:cNvSpPr txBox="1"/>
          <p:nvPr/>
        </p:nvSpPr>
        <p:spPr>
          <a:xfrm>
            <a:off x="1452282" y="5271247"/>
            <a:ext cx="4424083" cy="887506"/>
          </a:xfrm>
          <a:prstGeom prst="rect">
            <a:avLst/>
          </a:prstGeom>
          <a:noFill/>
        </p:spPr>
        <p:txBody>
          <a:bodyPr wrap="square" lIns="0" tIns="0" rIns="0" bIns="0" rtlCol="0" anchor="t">
            <a:noAutofit/>
          </a:bodyPr>
          <a:lstStyle/>
          <a:p>
            <a:pPr algn="l"/>
            <a:r>
              <a:rPr lang="en-US" sz="1200" dirty="0">
                <a:latin typeface="Castellar" panose="020A0402060406010301" pitchFamily="18" charset="0"/>
                <a:ea typeface="Roboto Light" panose="02000000000000000000" pitchFamily="2" charset="0"/>
              </a:rPr>
              <a:t>Most Purchased Product number : 102</a:t>
            </a:r>
          </a:p>
        </p:txBody>
      </p:sp>
      <p:sp>
        <p:nvSpPr>
          <p:cNvPr id="9" name="TextBox 8">
            <a:extLst>
              <a:ext uri="{FF2B5EF4-FFF2-40B4-BE49-F238E27FC236}">
                <a16:creationId xmlns:a16="http://schemas.microsoft.com/office/drawing/2014/main" id="{E8FF0A11-3480-4970-B564-9255795F77ED}"/>
              </a:ext>
            </a:extLst>
          </p:cNvPr>
          <p:cNvSpPr txBox="1"/>
          <p:nvPr/>
        </p:nvSpPr>
        <p:spPr>
          <a:xfrm>
            <a:off x="6844553" y="5318313"/>
            <a:ext cx="4719918" cy="309282"/>
          </a:xfrm>
          <a:prstGeom prst="rect">
            <a:avLst/>
          </a:prstGeom>
          <a:noFill/>
        </p:spPr>
        <p:txBody>
          <a:bodyPr wrap="square" lIns="0" tIns="0" rIns="0" bIns="0" rtlCol="0" anchor="t">
            <a:noAutofit/>
          </a:bodyPr>
          <a:lstStyle/>
          <a:p>
            <a:pPr algn="l"/>
            <a:r>
              <a:rPr lang="en-US" sz="1200" dirty="0">
                <a:latin typeface="Castellar" panose="020A0402060406010301" pitchFamily="18" charset="0"/>
                <a:ea typeface="Roboto Light" panose="02000000000000000000" pitchFamily="2" charset="0"/>
              </a:rPr>
              <a:t>Most</a:t>
            </a:r>
            <a:r>
              <a:rPr lang="en-US" sz="1200" dirty="0">
                <a:latin typeface="Roboto Light" panose="02000000000000000000" pitchFamily="2" charset="0"/>
                <a:ea typeface="Roboto Light" panose="02000000000000000000" pitchFamily="2" charset="0"/>
              </a:rPr>
              <a:t> </a:t>
            </a:r>
            <a:r>
              <a:rPr lang="en-US" sz="1200" dirty="0">
                <a:latin typeface="Castellar" panose="020A0402060406010301" pitchFamily="18" charset="0"/>
                <a:ea typeface="Roboto Light" panose="02000000000000000000" pitchFamily="2" charset="0"/>
              </a:rPr>
              <a:t>products</a:t>
            </a:r>
            <a:r>
              <a:rPr lang="en-US" sz="1200" dirty="0">
                <a:latin typeface="Roboto Light" panose="02000000000000000000" pitchFamily="2" charset="0"/>
                <a:ea typeface="Roboto Light" panose="02000000000000000000" pitchFamily="2" charset="0"/>
              </a:rPr>
              <a:t> </a:t>
            </a:r>
            <a:r>
              <a:rPr lang="en-US" sz="1200" dirty="0">
                <a:latin typeface="Castellar" panose="020A0402060406010301" pitchFamily="18" charset="0"/>
                <a:ea typeface="Roboto Light" panose="02000000000000000000" pitchFamily="2" charset="0"/>
              </a:rPr>
              <a:t>purchased</a:t>
            </a:r>
            <a:r>
              <a:rPr lang="en-US" sz="1200" dirty="0">
                <a:latin typeface="Roboto Light" panose="02000000000000000000" pitchFamily="2" charset="0"/>
                <a:ea typeface="Roboto Light" panose="02000000000000000000" pitchFamily="2" charset="0"/>
              </a:rPr>
              <a:t> </a:t>
            </a:r>
            <a:r>
              <a:rPr lang="en-US" sz="1200" dirty="0">
                <a:latin typeface="Castellar" panose="020A0402060406010301" pitchFamily="18" charset="0"/>
                <a:ea typeface="Roboto Light" panose="02000000000000000000" pitchFamily="2" charset="0"/>
              </a:rPr>
              <a:t>in Pack of 2</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3528" y="407783"/>
            <a:ext cx="10479600" cy="824400"/>
          </a:xfrm>
        </p:spPr>
        <p:txBody>
          <a:bodyPr/>
          <a:lstStyle/>
          <a:p>
            <a:r>
              <a:rPr lang="en-AU" dirty="0">
                <a:latin typeface="Algerian" panose="04020705040A02060702" pitchFamily="82" charset="0"/>
              </a:rPr>
              <a:t>Customer Purchase Behaviour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D99451F3-217F-4AE8-BD8D-8E2D66A95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704" y="1277771"/>
            <a:ext cx="6562601" cy="2534004"/>
          </a:xfrm>
          <a:prstGeom prst="rect">
            <a:avLst/>
          </a:prstGeom>
        </p:spPr>
      </p:pic>
      <p:pic>
        <p:nvPicPr>
          <p:cNvPr id="12" name="Picture 11">
            <a:extLst>
              <a:ext uri="{FF2B5EF4-FFF2-40B4-BE49-F238E27FC236}">
                <a16:creationId xmlns:a16="http://schemas.microsoft.com/office/drawing/2014/main" id="{96D96513-E160-43E2-B79C-70D33CB7E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53" y="4023650"/>
            <a:ext cx="6947647" cy="2834350"/>
          </a:xfrm>
          <a:prstGeom prst="rect">
            <a:avLst/>
          </a:prstGeom>
        </p:spPr>
      </p:pic>
      <p:sp>
        <p:nvSpPr>
          <p:cNvPr id="13" name="TextBox 12">
            <a:extLst>
              <a:ext uri="{FF2B5EF4-FFF2-40B4-BE49-F238E27FC236}">
                <a16:creationId xmlns:a16="http://schemas.microsoft.com/office/drawing/2014/main" id="{983BE50D-A40A-4D01-9AC6-7CF260221F6C}"/>
              </a:ext>
            </a:extLst>
          </p:cNvPr>
          <p:cNvSpPr txBox="1"/>
          <p:nvPr/>
        </p:nvSpPr>
        <p:spPr>
          <a:xfrm>
            <a:off x="7705165" y="1277772"/>
            <a:ext cx="3761131" cy="549062"/>
          </a:xfrm>
          <a:prstGeom prst="rect">
            <a:avLst/>
          </a:prstGeom>
          <a:noFill/>
        </p:spPr>
        <p:txBody>
          <a:bodyPr wrap="square" lIns="0" tIns="0" rIns="0" bIns="0" rtlCol="0" anchor="t">
            <a:noAutofit/>
          </a:bodyPr>
          <a:lstStyle/>
          <a:p>
            <a:r>
              <a:rPr lang="en-US" sz="2800" dirty="0">
                <a:latin typeface="French Script MT" panose="03020402040607040605" pitchFamily="66" charset="0"/>
                <a:ea typeface="Roboto Light" panose="02000000000000000000" pitchFamily="2" charset="0"/>
              </a:rPr>
              <a:t>The customers having loyalty card are most mainstream customers &gt; Budget &gt; Premium</a:t>
            </a:r>
          </a:p>
        </p:txBody>
      </p:sp>
      <p:sp>
        <p:nvSpPr>
          <p:cNvPr id="14" name="TextBox 13">
            <a:extLst>
              <a:ext uri="{FF2B5EF4-FFF2-40B4-BE49-F238E27FC236}">
                <a16:creationId xmlns:a16="http://schemas.microsoft.com/office/drawing/2014/main" id="{22DAF39A-3392-48F6-984C-A09143E184DC}"/>
              </a:ext>
            </a:extLst>
          </p:cNvPr>
          <p:cNvSpPr txBox="1"/>
          <p:nvPr/>
        </p:nvSpPr>
        <p:spPr>
          <a:xfrm>
            <a:off x="887506" y="4235824"/>
            <a:ext cx="4208929" cy="349623"/>
          </a:xfrm>
          <a:prstGeom prst="rect">
            <a:avLst/>
          </a:prstGeom>
          <a:noFill/>
        </p:spPr>
        <p:txBody>
          <a:bodyPr wrap="square" lIns="0" tIns="0" rIns="0" bIns="0" rtlCol="0" anchor="t">
            <a:noAutofit/>
          </a:bodyPr>
          <a:lstStyle/>
          <a:p>
            <a:r>
              <a:rPr lang="en-US" sz="1200" dirty="0">
                <a:latin typeface="Roboto Light" panose="02000000000000000000" pitchFamily="2" charset="0"/>
                <a:ea typeface="Roboto Light" panose="02000000000000000000" pitchFamily="2" charset="0"/>
              </a:rPr>
              <a:t>  </a:t>
            </a:r>
            <a:r>
              <a:rPr lang="en-US" sz="2400" dirty="0">
                <a:latin typeface="French Script MT" panose="03020402040607040605" pitchFamily="66" charset="0"/>
                <a:ea typeface="Roboto Light" panose="02000000000000000000" pitchFamily="2" charset="0"/>
              </a:rPr>
              <a:t>We can clearly see that the most of the transactions are around Christmas!</a:t>
            </a:r>
            <a:endParaRPr lang="en-US" sz="1200" dirty="0">
              <a:latin typeface="French Script MT" panose="03020402040607040605" pitchFamily="66"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latin typeface="Algerian" panose="04020705040A02060702" pitchFamily="82" charset="0"/>
              </a:rPr>
              <a:t>Explanation of the control store vs other stores :</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2215A2BC-BDFC-4D84-A4AD-A428CF103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729" y="911431"/>
            <a:ext cx="5163271" cy="5126858"/>
          </a:xfrm>
          <a:prstGeom prst="rect">
            <a:avLst/>
          </a:prstGeom>
        </p:spPr>
      </p:pic>
      <p:pic>
        <p:nvPicPr>
          <p:cNvPr id="7" name="Picture 6">
            <a:extLst>
              <a:ext uri="{FF2B5EF4-FFF2-40B4-BE49-F238E27FC236}">
                <a16:creationId xmlns:a16="http://schemas.microsoft.com/office/drawing/2014/main" id="{098AA31F-AF23-4A14-8CB9-10ED92CD2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1883" y="911431"/>
            <a:ext cx="5134692" cy="512685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6370</TotalTime>
  <Words>655</Words>
  <Application>Microsoft Office PowerPoint</Application>
  <PresentationFormat>Widescreen</PresentationFormat>
  <Paragraphs>58</Paragraphs>
  <Slides>11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Roboto</vt:lpstr>
      <vt:lpstr>Arial</vt:lpstr>
      <vt:lpstr>Calibri</vt:lpstr>
      <vt:lpstr>Algerian</vt:lpstr>
      <vt:lpstr>Wingdings</vt:lpstr>
      <vt:lpstr>Roboto Medium</vt:lpstr>
      <vt:lpstr>Castellar</vt:lpstr>
      <vt:lpstr>Perpetua</vt:lpstr>
      <vt:lpstr>French Script MT</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hp</cp:lastModifiedBy>
  <cp:revision>469</cp:revision>
  <dcterms:created xsi:type="dcterms:W3CDTF">2018-02-07T23:23:24Z</dcterms:created>
  <dcterms:modified xsi:type="dcterms:W3CDTF">2022-12-03T20:29:11Z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