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11"/>
  </p:notesMasterIdLst>
  <p:sldIdLst>
    <p:sldId id="256" r:id="rId2"/>
    <p:sldId id="268" r:id="rId3"/>
    <p:sldId id="257" r:id="rId4"/>
    <p:sldId id="258" r:id="rId5"/>
    <p:sldId id="259" r:id="rId6"/>
    <p:sldId id="260" r:id="rId7"/>
    <p:sldId id="269" r:id="rId8"/>
    <p:sldId id="261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48"/>
    <p:restoredTop sz="95958"/>
  </p:normalViewPr>
  <p:slideViewPr>
    <p:cSldViewPr snapToGrid="0">
      <p:cViewPr varScale="1">
        <p:scale>
          <a:sx n="111" d="100"/>
          <a:sy n="111" d="100"/>
        </p:scale>
        <p:origin x="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C2442B-BBA2-42DC-851E-3A35EF7C491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273CFDA-4904-4377-A802-DEF3A1FBFCA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>
              <a:latin typeface="Calibri" panose="020F0502020204030204" pitchFamily="34" charset="0"/>
              <a:cs typeface="Calibri" panose="020F0502020204030204" pitchFamily="34" charset="0"/>
            </a:rPr>
            <a:t>Dataset Used: </a:t>
          </a:r>
          <a:r>
            <a:rPr lang="en-US" sz="2000" dirty="0" err="1">
              <a:latin typeface="Calibri" panose="020F0502020204030204" pitchFamily="34" charset="0"/>
              <a:cs typeface="Calibri" panose="020F0502020204030204" pitchFamily="34" charset="0"/>
            </a:rPr>
            <a:t>AdventureWorks</a:t>
          </a:r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 (customer, product, territories)</a:t>
          </a:r>
        </a:p>
      </dgm:t>
    </dgm:pt>
    <dgm:pt modelId="{8414D22A-8B68-4BE5-BA48-23E37D8FC547}" type="parTrans" cxnId="{194008DC-5125-421E-BEE6-D803EFBAD688}">
      <dgm:prSet/>
      <dgm:spPr/>
      <dgm:t>
        <a:bodyPr/>
        <a:lstStyle/>
        <a:p>
          <a:endParaRPr lang="en-US"/>
        </a:p>
      </dgm:t>
    </dgm:pt>
    <dgm:pt modelId="{52308D2F-C8BB-4E2F-9F90-96C8047DE689}" type="sibTrans" cxnId="{194008DC-5125-421E-BEE6-D803EFBAD68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41503FB-A707-458D-B4D2-E547D996B7D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>
              <a:latin typeface="Calibri" panose="020F0502020204030204" pitchFamily="34" charset="0"/>
              <a:cs typeface="Calibri" panose="020F0502020204030204" pitchFamily="34" charset="0"/>
            </a:rPr>
            <a:t>Source: </a:t>
          </a:r>
        </a:p>
        <a:p>
          <a:pPr>
            <a:lnSpc>
              <a:spcPct val="100000"/>
            </a:lnSpc>
          </a:pPr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Microsoft SQL Server 2022 </a:t>
          </a:r>
        </a:p>
      </dgm:t>
    </dgm:pt>
    <dgm:pt modelId="{B5E265FE-C6B8-4A09-AF8A-96DCF0D31D5F}" type="parTrans" cxnId="{BCFD4A42-3AF5-42D1-A63A-E373D9859969}">
      <dgm:prSet/>
      <dgm:spPr/>
      <dgm:t>
        <a:bodyPr/>
        <a:lstStyle/>
        <a:p>
          <a:endParaRPr lang="en-US"/>
        </a:p>
      </dgm:t>
    </dgm:pt>
    <dgm:pt modelId="{9EC5A544-077C-43ED-8C60-9BDC6251A244}" type="sibTrans" cxnId="{BCFD4A42-3AF5-42D1-A63A-E373D985996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889981C-D7A8-4A28-9AC1-847E6138017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>
              <a:latin typeface="Calibri" panose="020F0502020204030204" pitchFamily="34" charset="0"/>
              <a:cs typeface="Calibri" panose="020F0502020204030204" pitchFamily="34" charset="0"/>
            </a:rPr>
            <a:t>Tool Used: </a:t>
          </a:r>
        </a:p>
        <a:p>
          <a:pPr>
            <a:lnSpc>
              <a:spcPct val="100000"/>
            </a:lnSpc>
          </a:pPr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Tableau Desktop</a:t>
          </a:r>
        </a:p>
      </dgm:t>
    </dgm:pt>
    <dgm:pt modelId="{8AADF4EF-5723-44BD-A1B5-C6005F41885C}" type="parTrans" cxnId="{4EBA0D9F-57CC-4159-966D-0B7CCF6A8229}">
      <dgm:prSet/>
      <dgm:spPr/>
      <dgm:t>
        <a:bodyPr/>
        <a:lstStyle/>
        <a:p>
          <a:endParaRPr lang="en-US"/>
        </a:p>
      </dgm:t>
    </dgm:pt>
    <dgm:pt modelId="{BD77D49D-0865-4F8A-9626-2FDB3AF13937}" type="sibTrans" cxnId="{4EBA0D9F-57CC-4159-966D-0B7CCF6A822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2AC376F-B3E4-43DE-B30A-E49FF919A19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>
              <a:latin typeface="Calibri" panose="020F0502020204030204" pitchFamily="34" charset="0"/>
              <a:cs typeface="Calibri" panose="020F0502020204030204" pitchFamily="34" charset="0"/>
            </a:rPr>
            <a:t>Objective:</a:t>
          </a:r>
          <a:r>
            <a:rPr lang="en-US" sz="2200" dirty="0"/>
            <a:t> </a:t>
          </a:r>
        </a:p>
        <a:p>
          <a:pPr>
            <a:lnSpc>
              <a:spcPct val="100000"/>
            </a:lnSpc>
          </a:pPr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Derive actionable insights from </a:t>
          </a:r>
          <a:r>
            <a:rPr lang="en-US" sz="2000" dirty="0" err="1">
              <a:latin typeface="Calibri" panose="020F0502020204030204" pitchFamily="34" charset="0"/>
              <a:cs typeface="Calibri" panose="020F0502020204030204" pitchFamily="34" charset="0"/>
            </a:rPr>
            <a:t>AdventureWorks</a:t>
          </a:r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 Database</a:t>
          </a:r>
        </a:p>
      </dgm:t>
    </dgm:pt>
    <dgm:pt modelId="{B26D744C-7B97-48F6-A80E-208AA01ABA64}" type="parTrans" cxnId="{2EDB8B17-ADB4-47C8-A3F1-DCD996CD796A}">
      <dgm:prSet/>
      <dgm:spPr/>
      <dgm:t>
        <a:bodyPr/>
        <a:lstStyle/>
        <a:p>
          <a:endParaRPr lang="en-US"/>
        </a:p>
      </dgm:t>
    </dgm:pt>
    <dgm:pt modelId="{1E61EA8F-493B-4E9D-A2BD-788C365EB9DE}" type="sibTrans" cxnId="{2EDB8B17-ADB4-47C8-A3F1-DCD996CD796A}">
      <dgm:prSet/>
      <dgm:spPr/>
      <dgm:t>
        <a:bodyPr/>
        <a:lstStyle/>
        <a:p>
          <a:endParaRPr lang="en-US"/>
        </a:p>
      </dgm:t>
    </dgm:pt>
    <dgm:pt modelId="{FABD6FEB-D666-4801-BF17-00ECC096BF9E}" type="pres">
      <dgm:prSet presAssocID="{3FC2442B-BBA2-42DC-851E-3A35EF7C491B}" presName="root" presStyleCnt="0">
        <dgm:presLayoutVars>
          <dgm:dir/>
          <dgm:resizeHandles val="exact"/>
        </dgm:presLayoutVars>
      </dgm:prSet>
      <dgm:spPr/>
    </dgm:pt>
    <dgm:pt modelId="{251D852D-4874-4BF5-A5D2-E836F618A6E3}" type="pres">
      <dgm:prSet presAssocID="{3FC2442B-BBA2-42DC-851E-3A35EF7C491B}" presName="container" presStyleCnt="0">
        <dgm:presLayoutVars>
          <dgm:dir/>
          <dgm:resizeHandles val="exact"/>
        </dgm:presLayoutVars>
      </dgm:prSet>
      <dgm:spPr/>
    </dgm:pt>
    <dgm:pt modelId="{5DB85092-C18B-4577-943F-3D64AE3590A2}" type="pres">
      <dgm:prSet presAssocID="{0273CFDA-4904-4377-A802-DEF3A1FBFCAB}" presName="compNode" presStyleCnt="0"/>
      <dgm:spPr/>
    </dgm:pt>
    <dgm:pt modelId="{F2163B88-8AAC-43D5-A828-1666237BCD99}" type="pres">
      <dgm:prSet presAssocID="{0273CFDA-4904-4377-A802-DEF3A1FBFCAB}" presName="iconBgRect" presStyleLbl="bgShp" presStyleIdx="0" presStyleCnt="4"/>
      <dgm:spPr/>
    </dgm:pt>
    <dgm:pt modelId="{1D3F6CFF-216A-48C1-8347-81621E5895F3}" type="pres">
      <dgm:prSet presAssocID="{0273CFDA-4904-4377-A802-DEF3A1FBFCA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067071E7-BF57-40AB-A934-F4FB9572A5A3}" type="pres">
      <dgm:prSet presAssocID="{0273CFDA-4904-4377-A802-DEF3A1FBFCAB}" presName="spaceRect" presStyleCnt="0"/>
      <dgm:spPr/>
    </dgm:pt>
    <dgm:pt modelId="{2EA96D47-165B-4182-87CB-1A0B006BF915}" type="pres">
      <dgm:prSet presAssocID="{0273CFDA-4904-4377-A802-DEF3A1FBFCAB}" presName="textRect" presStyleLbl="revTx" presStyleIdx="0" presStyleCnt="4">
        <dgm:presLayoutVars>
          <dgm:chMax val="1"/>
          <dgm:chPref val="1"/>
        </dgm:presLayoutVars>
      </dgm:prSet>
      <dgm:spPr/>
    </dgm:pt>
    <dgm:pt modelId="{C29BDB1A-4A98-4377-BDD8-8BDE50E845BB}" type="pres">
      <dgm:prSet presAssocID="{52308D2F-C8BB-4E2F-9F90-96C8047DE689}" presName="sibTrans" presStyleLbl="sibTrans2D1" presStyleIdx="0" presStyleCnt="0"/>
      <dgm:spPr/>
    </dgm:pt>
    <dgm:pt modelId="{901E1621-0EA3-4CBF-BDA8-51286FF46325}" type="pres">
      <dgm:prSet presAssocID="{341503FB-A707-458D-B4D2-E547D996B7D9}" presName="compNode" presStyleCnt="0"/>
      <dgm:spPr/>
    </dgm:pt>
    <dgm:pt modelId="{EA7F7C59-9D95-4156-8D67-C60A54343042}" type="pres">
      <dgm:prSet presAssocID="{341503FB-A707-458D-B4D2-E547D996B7D9}" presName="iconBgRect" presStyleLbl="bgShp" presStyleIdx="1" presStyleCnt="4"/>
      <dgm:spPr/>
    </dgm:pt>
    <dgm:pt modelId="{0F4B850E-3D45-464C-842D-3D64C7DD920F}" type="pres">
      <dgm:prSet presAssocID="{341503FB-A707-458D-B4D2-E547D996B7D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656ED93-5D26-4F4A-9A26-E57DBF98BCC9}" type="pres">
      <dgm:prSet presAssocID="{341503FB-A707-458D-B4D2-E547D996B7D9}" presName="spaceRect" presStyleCnt="0"/>
      <dgm:spPr/>
    </dgm:pt>
    <dgm:pt modelId="{04E7533A-526D-446B-B445-8C15577AD2BE}" type="pres">
      <dgm:prSet presAssocID="{341503FB-A707-458D-B4D2-E547D996B7D9}" presName="textRect" presStyleLbl="revTx" presStyleIdx="1" presStyleCnt="4">
        <dgm:presLayoutVars>
          <dgm:chMax val="1"/>
          <dgm:chPref val="1"/>
        </dgm:presLayoutVars>
      </dgm:prSet>
      <dgm:spPr/>
    </dgm:pt>
    <dgm:pt modelId="{901C3E85-86FA-408B-97B3-64234A325DA6}" type="pres">
      <dgm:prSet presAssocID="{9EC5A544-077C-43ED-8C60-9BDC6251A244}" presName="sibTrans" presStyleLbl="sibTrans2D1" presStyleIdx="0" presStyleCnt="0"/>
      <dgm:spPr/>
    </dgm:pt>
    <dgm:pt modelId="{4DFA56E6-35F8-4FB6-B4D1-79F75705DF0F}" type="pres">
      <dgm:prSet presAssocID="{B889981C-D7A8-4A28-9AC1-847E61380171}" presName="compNode" presStyleCnt="0"/>
      <dgm:spPr/>
    </dgm:pt>
    <dgm:pt modelId="{6BA36763-1705-4089-A1AC-9B882808A8C4}" type="pres">
      <dgm:prSet presAssocID="{B889981C-D7A8-4A28-9AC1-847E61380171}" presName="iconBgRect" presStyleLbl="bgShp" presStyleIdx="2" presStyleCnt="4"/>
      <dgm:spPr/>
    </dgm:pt>
    <dgm:pt modelId="{B1E87BFF-345B-4F1A-9937-E2BC5C54337B}" type="pres">
      <dgm:prSet presAssocID="{B889981C-D7A8-4A28-9AC1-847E6138017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959CAEE-7090-459D-9AEA-012972C5933A}" type="pres">
      <dgm:prSet presAssocID="{B889981C-D7A8-4A28-9AC1-847E61380171}" presName="spaceRect" presStyleCnt="0"/>
      <dgm:spPr/>
    </dgm:pt>
    <dgm:pt modelId="{7FA51F0B-EEDB-4450-8142-9977C8106A06}" type="pres">
      <dgm:prSet presAssocID="{B889981C-D7A8-4A28-9AC1-847E61380171}" presName="textRect" presStyleLbl="revTx" presStyleIdx="2" presStyleCnt="4">
        <dgm:presLayoutVars>
          <dgm:chMax val="1"/>
          <dgm:chPref val="1"/>
        </dgm:presLayoutVars>
      </dgm:prSet>
      <dgm:spPr/>
    </dgm:pt>
    <dgm:pt modelId="{D14C1D9C-5883-4963-B501-457231DE4F37}" type="pres">
      <dgm:prSet presAssocID="{BD77D49D-0865-4F8A-9626-2FDB3AF13937}" presName="sibTrans" presStyleLbl="sibTrans2D1" presStyleIdx="0" presStyleCnt="0"/>
      <dgm:spPr/>
    </dgm:pt>
    <dgm:pt modelId="{FEA8F42B-65EC-468D-9664-4C8FB041DA00}" type="pres">
      <dgm:prSet presAssocID="{92AC376F-B3E4-43DE-B30A-E49FF919A190}" presName="compNode" presStyleCnt="0"/>
      <dgm:spPr/>
    </dgm:pt>
    <dgm:pt modelId="{E62617C0-7F6C-4664-9BB4-12867B5D3D30}" type="pres">
      <dgm:prSet presAssocID="{92AC376F-B3E4-43DE-B30A-E49FF919A190}" presName="iconBgRect" presStyleLbl="bgShp" presStyleIdx="3" presStyleCnt="4"/>
      <dgm:spPr/>
    </dgm:pt>
    <dgm:pt modelId="{653E60ED-7B74-4F83-A9F4-4052CA449492}" type="pres">
      <dgm:prSet presAssocID="{92AC376F-B3E4-43DE-B30A-E49FF919A19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42D87DA-4D8E-497D-B222-8428F87071BB}" type="pres">
      <dgm:prSet presAssocID="{92AC376F-B3E4-43DE-B30A-E49FF919A190}" presName="spaceRect" presStyleCnt="0"/>
      <dgm:spPr/>
    </dgm:pt>
    <dgm:pt modelId="{4020BF7E-FA07-4460-ABDB-70B3C2C1D390}" type="pres">
      <dgm:prSet presAssocID="{92AC376F-B3E4-43DE-B30A-E49FF919A190}" presName="textRect" presStyleLbl="revTx" presStyleIdx="3" presStyleCnt="4" custScaleX="107029" custScaleY="135286">
        <dgm:presLayoutVars>
          <dgm:chMax val="1"/>
          <dgm:chPref val="1"/>
        </dgm:presLayoutVars>
      </dgm:prSet>
      <dgm:spPr/>
    </dgm:pt>
  </dgm:ptLst>
  <dgm:cxnLst>
    <dgm:cxn modelId="{19307D17-631A-D544-A8B3-8562B5A724DB}" type="presOf" srcId="{3FC2442B-BBA2-42DC-851E-3A35EF7C491B}" destId="{FABD6FEB-D666-4801-BF17-00ECC096BF9E}" srcOrd="0" destOrd="0" presId="urn:microsoft.com/office/officeart/2018/2/layout/IconCircleList"/>
    <dgm:cxn modelId="{2EDB8B17-ADB4-47C8-A3F1-DCD996CD796A}" srcId="{3FC2442B-BBA2-42DC-851E-3A35EF7C491B}" destId="{92AC376F-B3E4-43DE-B30A-E49FF919A190}" srcOrd="3" destOrd="0" parTransId="{B26D744C-7B97-48F6-A80E-208AA01ABA64}" sibTransId="{1E61EA8F-493B-4E9D-A2BD-788C365EB9DE}"/>
    <dgm:cxn modelId="{BCFD4A42-3AF5-42D1-A63A-E373D9859969}" srcId="{3FC2442B-BBA2-42DC-851E-3A35EF7C491B}" destId="{341503FB-A707-458D-B4D2-E547D996B7D9}" srcOrd="1" destOrd="0" parTransId="{B5E265FE-C6B8-4A09-AF8A-96DCF0D31D5F}" sibTransId="{9EC5A544-077C-43ED-8C60-9BDC6251A244}"/>
    <dgm:cxn modelId="{EEFACE61-1CBE-DF48-B915-AE703C4C1B7E}" type="presOf" srcId="{0273CFDA-4904-4377-A802-DEF3A1FBFCAB}" destId="{2EA96D47-165B-4182-87CB-1A0B006BF915}" srcOrd="0" destOrd="0" presId="urn:microsoft.com/office/officeart/2018/2/layout/IconCircleList"/>
    <dgm:cxn modelId="{832FDF6E-84B1-AE41-BDEC-26D863EB3E3E}" type="presOf" srcId="{BD77D49D-0865-4F8A-9626-2FDB3AF13937}" destId="{D14C1D9C-5883-4963-B501-457231DE4F37}" srcOrd="0" destOrd="0" presId="urn:microsoft.com/office/officeart/2018/2/layout/IconCircleList"/>
    <dgm:cxn modelId="{4EBA0D9F-57CC-4159-966D-0B7CCF6A8229}" srcId="{3FC2442B-BBA2-42DC-851E-3A35EF7C491B}" destId="{B889981C-D7A8-4A28-9AC1-847E61380171}" srcOrd="2" destOrd="0" parTransId="{8AADF4EF-5723-44BD-A1B5-C6005F41885C}" sibTransId="{BD77D49D-0865-4F8A-9626-2FDB3AF13937}"/>
    <dgm:cxn modelId="{848A9FA7-1C61-D846-8DA0-842815B3157C}" type="presOf" srcId="{52308D2F-C8BB-4E2F-9F90-96C8047DE689}" destId="{C29BDB1A-4A98-4377-BDD8-8BDE50E845BB}" srcOrd="0" destOrd="0" presId="urn:microsoft.com/office/officeart/2018/2/layout/IconCircleList"/>
    <dgm:cxn modelId="{FDD41EB0-9FB9-8047-A5DB-EA397003065C}" type="presOf" srcId="{B889981C-D7A8-4A28-9AC1-847E61380171}" destId="{7FA51F0B-EEDB-4450-8142-9977C8106A06}" srcOrd="0" destOrd="0" presId="urn:microsoft.com/office/officeart/2018/2/layout/IconCircleList"/>
    <dgm:cxn modelId="{029186B2-4FF5-C840-AEFD-88BC30056C79}" type="presOf" srcId="{9EC5A544-077C-43ED-8C60-9BDC6251A244}" destId="{901C3E85-86FA-408B-97B3-64234A325DA6}" srcOrd="0" destOrd="0" presId="urn:microsoft.com/office/officeart/2018/2/layout/IconCircleList"/>
    <dgm:cxn modelId="{B0C2FBC4-BCA8-1447-A8D1-15842CFF00BC}" type="presOf" srcId="{341503FB-A707-458D-B4D2-E547D996B7D9}" destId="{04E7533A-526D-446B-B445-8C15577AD2BE}" srcOrd="0" destOrd="0" presId="urn:microsoft.com/office/officeart/2018/2/layout/IconCircleList"/>
    <dgm:cxn modelId="{194008DC-5125-421E-BEE6-D803EFBAD688}" srcId="{3FC2442B-BBA2-42DC-851E-3A35EF7C491B}" destId="{0273CFDA-4904-4377-A802-DEF3A1FBFCAB}" srcOrd="0" destOrd="0" parTransId="{8414D22A-8B68-4BE5-BA48-23E37D8FC547}" sibTransId="{52308D2F-C8BB-4E2F-9F90-96C8047DE689}"/>
    <dgm:cxn modelId="{95A232F1-556C-DB4B-B759-D379FDC702B1}" type="presOf" srcId="{92AC376F-B3E4-43DE-B30A-E49FF919A190}" destId="{4020BF7E-FA07-4460-ABDB-70B3C2C1D390}" srcOrd="0" destOrd="0" presId="urn:microsoft.com/office/officeart/2018/2/layout/IconCircleList"/>
    <dgm:cxn modelId="{3D9E4C78-1BCF-574C-BE55-B6C030EC2019}" type="presParOf" srcId="{FABD6FEB-D666-4801-BF17-00ECC096BF9E}" destId="{251D852D-4874-4BF5-A5D2-E836F618A6E3}" srcOrd="0" destOrd="0" presId="urn:microsoft.com/office/officeart/2018/2/layout/IconCircleList"/>
    <dgm:cxn modelId="{AFD70DA6-E537-224A-9F64-C425479FE8C3}" type="presParOf" srcId="{251D852D-4874-4BF5-A5D2-E836F618A6E3}" destId="{5DB85092-C18B-4577-943F-3D64AE3590A2}" srcOrd="0" destOrd="0" presId="urn:microsoft.com/office/officeart/2018/2/layout/IconCircleList"/>
    <dgm:cxn modelId="{AF2716E0-C364-8F4B-9C85-DE89FAA65076}" type="presParOf" srcId="{5DB85092-C18B-4577-943F-3D64AE3590A2}" destId="{F2163B88-8AAC-43D5-A828-1666237BCD99}" srcOrd="0" destOrd="0" presId="urn:microsoft.com/office/officeart/2018/2/layout/IconCircleList"/>
    <dgm:cxn modelId="{1EBB4DBD-2F18-094B-83AF-8164E34B345E}" type="presParOf" srcId="{5DB85092-C18B-4577-943F-3D64AE3590A2}" destId="{1D3F6CFF-216A-48C1-8347-81621E5895F3}" srcOrd="1" destOrd="0" presId="urn:microsoft.com/office/officeart/2018/2/layout/IconCircleList"/>
    <dgm:cxn modelId="{3E99AF6B-EB69-3340-9D27-C23917792A55}" type="presParOf" srcId="{5DB85092-C18B-4577-943F-3D64AE3590A2}" destId="{067071E7-BF57-40AB-A934-F4FB9572A5A3}" srcOrd="2" destOrd="0" presId="urn:microsoft.com/office/officeart/2018/2/layout/IconCircleList"/>
    <dgm:cxn modelId="{0782C586-F22D-1548-9C79-042E175EB628}" type="presParOf" srcId="{5DB85092-C18B-4577-943F-3D64AE3590A2}" destId="{2EA96D47-165B-4182-87CB-1A0B006BF915}" srcOrd="3" destOrd="0" presId="urn:microsoft.com/office/officeart/2018/2/layout/IconCircleList"/>
    <dgm:cxn modelId="{8CA1399F-7A24-BA4D-BE44-90C83F56114E}" type="presParOf" srcId="{251D852D-4874-4BF5-A5D2-E836F618A6E3}" destId="{C29BDB1A-4A98-4377-BDD8-8BDE50E845BB}" srcOrd="1" destOrd="0" presId="urn:microsoft.com/office/officeart/2018/2/layout/IconCircleList"/>
    <dgm:cxn modelId="{BD5FECC8-782B-C841-A017-F5BC19B3CCF2}" type="presParOf" srcId="{251D852D-4874-4BF5-A5D2-E836F618A6E3}" destId="{901E1621-0EA3-4CBF-BDA8-51286FF46325}" srcOrd="2" destOrd="0" presId="urn:microsoft.com/office/officeart/2018/2/layout/IconCircleList"/>
    <dgm:cxn modelId="{58612AD7-5596-3647-B343-CDB6760EBA09}" type="presParOf" srcId="{901E1621-0EA3-4CBF-BDA8-51286FF46325}" destId="{EA7F7C59-9D95-4156-8D67-C60A54343042}" srcOrd="0" destOrd="0" presId="urn:microsoft.com/office/officeart/2018/2/layout/IconCircleList"/>
    <dgm:cxn modelId="{1DA23629-079C-D846-8485-0D0874EFACBB}" type="presParOf" srcId="{901E1621-0EA3-4CBF-BDA8-51286FF46325}" destId="{0F4B850E-3D45-464C-842D-3D64C7DD920F}" srcOrd="1" destOrd="0" presId="urn:microsoft.com/office/officeart/2018/2/layout/IconCircleList"/>
    <dgm:cxn modelId="{25D49367-31AC-1A49-BF73-658A04253301}" type="presParOf" srcId="{901E1621-0EA3-4CBF-BDA8-51286FF46325}" destId="{0656ED93-5D26-4F4A-9A26-E57DBF98BCC9}" srcOrd="2" destOrd="0" presId="urn:microsoft.com/office/officeart/2018/2/layout/IconCircleList"/>
    <dgm:cxn modelId="{C8C5BF5A-3B38-A34D-BD6C-9FE67FA6AD53}" type="presParOf" srcId="{901E1621-0EA3-4CBF-BDA8-51286FF46325}" destId="{04E7533A-526D-446B-B445-8C15577AD2BE}" srcOrd="3" destOrd="0" presId="urn:microsoft.com/office/officeart/2018/2/layout/IconCircleList"/>
    <dgm:cxn modelId="{D1B79147-A879-EB4B-8672-01AFD718FF8E}" type="presParOf" srcId="{251D852D-4874-4BF5-A5D2-E836F618A6E3}" destId="{901C3E85-86FA-408B-97B3-64234A325DA6}" srcOrd="3" destOrd="0" presId="urn:microsoft.com/office/officeart/2018/2/layout/IconCircleList"/>
    <dgm:cxn modelId="{E956DDAF-A3B8-4B40-BE06-77DED3F32CC4}" type="presParOf" srcId="{251D852D-4874-4BF5-A5D2-E836F618A6E3}" destId="{4DFA56E6-35F8-4FB6-B4D1-79F75705DF0F}" srcOrd="4" destOrd="0" presId="urn:microsoft.com/office/officeart/2018/2/layout/IconCircleList"/>
    <dgm:cxn modelId="{2A80F05A-0A2F-BB42-B492-805F7A1D0745}" type="presParOf" srcId="{4DFA56E6-35F8-4FB6-B4D1-79F75705DF0F}" destId="{6BA36763-1705-4089-A1AC-9B882808A8C4}" srcOrd="0" destOrd="0" presId="urn:microsoft.com/office/officeart/2018/2/layout/IconCircleList"/>
    <dgm:cxn modelId="{6BC94DC3-6C65-FB4A-B7A9-8F5D3C5BA27A}" type="presParOf" srcId="{4DFA56E6-35F8-4FB6-B4D1-79F75705DF0F}" destId="{B1E87BFF-345B-4F1A-9937-E2BC5C54337B}" srcOrd="1" destOrd="0" presId="urn:microsoft.com/office/officeart/2018/2/layout/IconCircleList"/>
    <dgm:cxn modelId="{4D029D6B-F23E-0E49-BEF9-30FD05EDC0AA}" type="presParOf" srcId="{4DFA56E6-35F8-4FB6-B4D1-79F75705DF0F}" destId="{B959CAEE-7090-459D-9AEA-012972C5933A}" srcOrd="2" destOrd="0" presId="urn:microsoft.com/office/officeart/2018/2/layout/IconCircleList"/>
    <dgm:cxn modelId="{3479FF32-4E5F-7141-9FC4-B8F9889A41D6}" type="presParOf" srcId="{4DFA56E6-35F8-4FB6-B4D1-79F75705DF0F}" destId="{7FA51F0B-EEDB-4450-8142-9977C8106A06}" srcOrd="3" destOrd="0" presId="urn:microsoft.com/office/officeart/2018/2/layout/IconCircleList"/>
    <dgm:cxn modelId="{34EE6CD4-0DCC-A641-8E92-445BF223C862}" type="presParOf" srcId="{251D852D-4874-4BF5-A5D2-E836F618A6E3}" destId="{D14C1D9C-5883-4963-B501-457231DE4F37}" srcOrd="5" destOrd="0" presId="urn:microsoft.com/office/officeart/2018/2/layout/IconCircleList"/>
    <dgm:cxn modelId="{A42160BE-B657-2C42-9DD8-8A979B2A78B1}" type="presParOf" srcId="{251D852D-4874-4BF5-A5D2-E836F618A6E3}" destId="{FEA8F42B-65EC-468D-9664-4C8FB041DA00}" srcOrd="6" destOrd="0" presId="urn:microsoft.com/office/officeart/2018/2/layout/IconCircleList"/>
    <dgm:cxn modelId="{922C6EE8-B8C4-8445-8D61-24BDBF8C78DB}" type="presParOf" srcId="{FEA8F42B-65EC-468D-9664-4C8FB041DA00}" destId="{E62617C0-7F6C-4664-9BB4-12867B5D3D30}" srcOrd="0" destOrd="0" presId="urn:microsoft.com/office/officeart/2018/2/layout/IconCircleList"/>
    <dgm:cxn modelId="{B8BFEECF-0234-2B44-A1D7-ACC988F2EE84}" type="presParOf" srcId="{FEA8F42B-65EC-468D-9664-4C8FB041DA00}" destId="{653E60ED-7B74-4F83-A9F4-4052CA449492}" srcOrd="1" destOrd="0" presId="urn:microsoft.com/office/officeart/2018/2/layout/IconCircleList"/>
    <dgm:cxn modelId="{71C6D587-1983-864D-88D0-CEF3F0E7E6F8}" type="presParOf" srcId="{FEA8F42B-65EC-468D-9664-4C8FB041DA00}" destId="{842D87DA-4D8E-497D-B222-8428F87071BB}" srcOrd="2" destOrd="0" presId="urn:microsoft.com/office/officeart/2018/2/layout/IconCircleList"/>
    <dgm:cxn modelId="{5575CEC3-250A-E349-B622-9B831B1A2CC6}" type="presParOf" srcId="{FEA8F42B-65EC-468D-9664-4C8FB041DA00}" destId="{4020BF7E-FA07-4460-ABDB-70B3C2C1D39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163B88-8AAC-43D5-A828-1666237BCD99}">
      <dsp:nvSpPr>
        <dsp:cNvPr id="0" name=""/>
        <dsp:cNvSpPr/>
      </dsp:nvSpPr>
      <dsp:spPr>
        <a:xfrm>
          <a:off x="228247" y="216141"/>
          <a:ext cx="1373490" cy="137349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3F6CFF-216A-48C1-8347-81621E5895F3}">
      <dsp:nvSpPr>
        <dsp:cNvPr id="0" name=""/>
        <dsp:cNvSpPr/>
      </dsp:nvSpPr>
      <dsp:spPr>
        <a:xfrm>
          <a:off x="516680" y="504574"/>
          <a:ext cx="796624" cy="7966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A96D47-165B-4182-87CB-1A0B006BF915}">
      <dsp:nvSpPr>
        <dsp:cNvPr id="0" name=""/>
        <dsp:cNvSpPr/>
      </dsp:nvSpPr>
      <dsp:spPr>
        <a:xfrm>
          <a:off x="1896057" y="216141"/>
          <a:ext cx="3237513" cy="1373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Calibri" panose="020F0502020204030204" pitchFamily="34" charset="0"/>
              <a:cs typeface="Calibri" panose="020F0502020204030204" pitchFamily="34" charset="0"/>
            </a:rPr>
            <a:t>Dataset Used: </a:t>
          </a:r>
          <a:r>
            <a:rPr lang="en-US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AdventureWorks</a:t>
          </a:r>
          <a:r>
            <a:rPr lang="en-US" sz="2000" kern="1200" dirty="0">
              <a:latin typeface="Calibri" panose="020F0502020204030204" pitchFamily="34" charset="0"/>
              <a:cs typeface="Calibri" panose="020F0502020204030204" pitchFamily="34" charset="0"/>
            </a:rPr>
            <a:t> (customer, product, territories)</a:t>
          </a:r>
        </a:p>
      </dsp:txBody>
      <dsp:txXfrm>
        <a:off x="1896057" y="216141"/>
        <a:ext cx="3237513" cy="1373490"/>
      </dsp:txXfrm>
    </dsp:sp>
    <dsp:sp modelId="{EA7F7C59-9D95-4156-8D67-C60A54343042}">
      <dsp:nvSpPr>
        <dsp:cNvPr id="0" name=""/>
        <dsp:cNvSpPr/>
      </dsp:nvSpPr>
      <dsp:spPr>
        <a:xfrm>
          <a:off x="5697683" y="216141"/>
          <a:ext cx="1373490" cy="137349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4B850E-3D45-464C-842D-3D64C7DD920F}">
      <dsp:nvSpPr>
        <dsp:cNvPr id="0" name=""/>
        <dsp:cNvSpPr/>
      </dsp:nvSpPr>
      <dsp:spPr>
        <a:xfrm>
          <a:off x="5986116" y="504574"/>
          <a:ext cx="796624" cy="7966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E7533A-526D-446B-B445-8C15577AD2BE}">
      <dsp:nvSpPr>
        <dsp:cNvPr id="0" name=""/>
        <dsp:cNvSpPr/>
      </dsp:nvSpPr>
      <dsp:spPr>
        <a:xfrm>
          <a:off x="7365493" y="216141"/>
          <a:ext cx="3237513" cy="1373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Calibri" panose="020F0502020204030204" pitchFamily="34" charset="0"/>
              <a:cs typeface="Calibri" panose="020F0502020204030204" pitchFamily="34" charset="0"/>
            </a:rPr>
            <a:t>Source: </a:t>
          </a:r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 panose="020F0502020204030204" pitchFamily="34" charset="0"/>
              <a:cs typeface="Calibri" panose="020F0502020204030204" pitchFamily="34" charset="0"/>
            </a:rPr>
            <a:t>Microsoft SQL Server 2022 </a:t>
          </a:r>
        </a:p>
      </dsp:txBody>
      <dsp:txXfrm>
        <a:off x="7365493" y="216141"/>
        <a:ext cx="3237513" cy="1373490"/>
      </dsp:txXfrm>
    </dsp:sp>
    <dsp:sp modelId="{6BA36763-1705-4089-A1AC-9B882808A8C4}">
      <dsp:nvSpPr>
        <dsp:cNvPr id="0" name=""/>
        <dsp:cNvSpPr/>
      </dsp:nvSpPr>
      <dsp:spPr>
        <a:xfrm>
          <a:off x="228247" y="2582397"/>
          <a:ext cx="1373490" cy="137349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E87BFF-345B-4F1A-9937-E2BC5C54337B}">
      <dsp:nvSpPr>
        <dsp:cNvPr id="0" name=""/>
        <dsp:cNvSpPr/>
      </dsp:nvSpPr>
      <dsp:spPr>
        <a:xfrm>
          <a:off x="516680" y="2870830"/>
          <a:ext cx="796624" cy="7966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A51F0B-EEDB-4450-8142-9977C8106A06}">
      <dsp:nvSpPr>
        <dsp:cNvPr id="0" name=""/>
        <dsp:cNvSpPr/>
      </dsp:nvSpPr>
      <dsp:spPr>
        <a:xfrm>
          <a:off x="1896057" y="2582397"/>
          <a:ext cx="3237513" cy="1373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Calibri" panose="020F0502020204030204" pitchFamily="34" charset="0"/>
              <a:cs typeface="Calibri" panose="020F0502020204030204" pitchFamily="34" charset="0"/>
            </a:rPr>
            <a:t>Tool Used: </a:t>
          </a:r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 panose="020F0502020204030204" pitchFamily="34" charset="0"/>
              <a:cs typeface="Calibri" panose="020F0502020204030204" pitchFamily="34" charset="0"/>
            </a:rPr>
            <a:t>Tableau Desktop</a:t>
          </a:r>
        </a:p>
      </dsp:txBody>
      <dsp:txXfrm>
        <a:off x="1896057" y="2582397"/>
        <a:ext cx="3237513" cy="1373490"/>
      </dsp:txXfrm>
    </dsp:sp>
    <dsp:sp modelId="{E62617C0-7F6C-4664-9BB4-12867B5D3D30}">
      <dsp:nvSpPr>
        <dsp:cNvPr id="0" name=""/>
        <dsp:cNvSpPr/>
      </dsp:nvSpPr>
      <dsp:spPr>
        <a:xfrm>
          <a:off x="5697683" y="2582397"/>
          <a:ext cx="1373490" cy="137349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3E60ED-7B74-4F83-A9F4-4052CA449492}">
      <dsp:nvSpPr>
        <dsp:cNvPr id="0" name=""/>
        <dsp:cNvSpPr/>
      </dsp:nvSpPr>
      <dsp:spPr>
        <a:xfrm>
          <a:off x="5986116" y="2870830"/>
          <a:ext cx="796624" cy="7966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20BF7E-FA07-4460-ABDB-70B3C2C1D390}">
      <dsp:nvSpPr>
        <dsp:cNvPr id="0" name=""/>
        <dsp:cNvSpPr/>
      </dsp:nvSpPr>
      <dsp:spPr>
        <a:xfrm>
          <a:off x="7251711" y="2340072"/>
          <a:ext cx="3465078" cy="1858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Calibri" panose="020F0502020204030204" pitchFamily="34" charset="0"/>
              <a:cs typeface="Calibri" panose="020F0502020204030204" pitchFamily="34" charset="0"/>
            </a:rPr>
            <a:t>Objective:</a:t>
          </a:r>
          <a:r>
            <a:rPr lang="en-US" sz="2200" kern="1200" dirty="0"/>
            <a:t> </a:t>
          </a:r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 panose="020F0502020204030204" pitchFamily="34" charset="0"/>
              <a:cs typeface="Calibri" panose="020F0502020204030204" pitchFamily="34" charset="0"/>
            </a:rPr>
            <a:t>Derive actionable insights from </a:t>
          </a:r>
          <a:r>
            <a:rPr lang="en-US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AdventureWorks</a:t>
          </a:r>
          <a:r>
            <a:rPr lang="en-US" sz="2000" kern="1200" dirty="0">
              <a:latin typeface="Calibri" panose="020F0502020204030204" pitchFamily="34" charset="0"/>
              <a:cs typeface="Calibri" panose="020F0502020204030204" pitchFamily="34" charset="0"/>
            </a:rPr>
            <a:t> Database</a:t>
          </a:r>
        </a:p>
      </dsp:txBody>
      <dsp:txXfrm>
        <a:off x="7251711" y="2340072"/>
        <a:ext cx="3465078" cy="18581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164A2-BD7E-E540-A112-3531F7FF22B6}" type="datetimeFigureOut">
              <a:rPr lang="en-US" smtClean="0"/>
              <a:t>4/21/25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87986-AFEF-054C-9DC1-C3FC67267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31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87986-AFEF-054C-9DC1-C3FC67267F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36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87986-AFEF-054C-9DC1-C3FC67267F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7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87986-AFEF-054C-9DC1-C3FC67267F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24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4000" dirty="0"/>
          </a:p>
          <a:p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87986-AFEF-054C-9DC1-C3FC67267F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8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87986-AFEF-054C-9DC1-C3FC67267F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22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87986-AFEF-054C-9DC1-C3FC67267F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88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87986-AFEF-054C-9DC1-C3FC67267F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55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69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95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35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34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2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77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4/21/25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4/21/25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7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4/21/25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13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0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40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77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A32057F-F015-B1B2-4E3E-2307F8EFC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05EF8-0CFA-6684-178D-EED510007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8896" y="1129554"/>
            <a:ext cx="4361688" cy="3475236"/>
          </a:xfrm>
        </p:spPr>
        <p:txBody>
          <a:bodyPr>
            <a:normAutofit/>
          </a:bodyPr>
          <a:lstStyle/>
          <a:p>
            <a:pPr algn="l"/>
            <a:r>
              <a:rPr lang="en-IN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AdventureWorks</a:t>
            </a:r>
            <a:r>
              <a:rPr lang="en-IN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Analytics</a:t>
            </a:r>
            <a:br>
              <a:rPr lang="en-IN" sz="4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Business Insights with Tableau</a:t>
            </a:r>
            <a:endParaRPr 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9743E-CF8C-538D-6A2C-1410F8D69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8896" y="5081125"/>
            <a:ext cx="4206240" cy="1184584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Prepared By: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Sailaja Prasad Das</a:t>
            </a:r>
          </a:p>
          <a:p>
            <a:pPr algn="l">
              <a:lnSpc>
                <a:spcPct val="110000"/>
              </a:lnSpc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Date: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April 17, 2025</a:t>
            </a:r>
          </a:p>
        </p:txBody>
      </p:sp>
      <p:pic>
        <p:nvPicPr>
          <p:cNvPr id="6" name="Picture 5" descr="A close-up of a graph&#10;&#10;AI-generated content may be incorrect.">
            <a:extLst>
              <a:ext uri="{FF2B5EF4-FFF2-40B4-BE49-F238E27FC236}">
                <a16:creationId xmlns:a16="http://schemas.microsoft.com/office/drawing/2014/main" id="{9ED25A43-A91B-F2AD-7DF2-46F5CFCE514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376" r="22930"/>
          <a:stretch/>
        </p:blipFill>
        <p:spPr>
          <a:xfrm>
            <a:off x="20" y="1"/>
            <a:ext cx="65755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0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9F1023-A8BD-5BD0-8A55-92D06E68B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6802" y="603504"/>
            <a:ext cx="5577902" cy="1527048"/>
          </a:xfrm>
        </p:spPr>
        <p:txBody>
          <a:bodyPr anchor="b">
            <a:normAutofit/>
          </a:bodyPr>
          <a:lstStyle/>
          <a:p>
            <a:r>
              <a:rPr lang="en-US"/>
              <a:t>Table of Contents</a:t>
            </a:r>
            <a:endParaRPr lang="en-US" dirty="0"/>
          </a:p>
        </p:txBody>
      </p:sp>
      <p:pic>
        <p:nvPicPr>
          <p:cNvPr id="7" name="Graphic 6" descr="Upward trend">
            <a:extLst>
              <a:ext uri="{FF2B5EF4-FFF2-40B4-BE49-F238E27FC236}">
                <a16:creationId xmlns:a16="http://schemas.microsoft.com/office/drawing/2014/main" id="{484363F1-8934-268D-F8BE-B97D6DAEC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648" y="1102440"/>
            <a:ext cx="4681506" cy="4681506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D78A330-96A8-B537-EC2E-D88576C56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6802" y="2212848"/>
            <a:ext cx="5577902" cy="4096512"/>
          </a:xfrm>
        </p:spPr>
        <p:txBody>
          <a:bodyPr>
            <a:normAutofit/>
          </a:bodyPr>
          <a:lstStyle/>
          <a:p>
            <a:r>
              <a:rPr lang="en-US" sz="1800" dirty="0"/>
              <a:t>Introduction</a:t>
            </a:r>
          </a:p>
          <a:p>
            <a:r>
              <a:rPr lang="en-US" sz="1800" dirty="0"/>
              <a:t>Customer Analysis</a:t>
            </a:r>
          </a:p>
          <a:p>
            <a:r>
              <a:rPr lang="en-US" sz="1800" dirty="0"/>
              <a:t>Sales Analysis</a:t>
            </a:r>
          </a:p>
          <a:p>
            <a:r>
              <a:rPr lang="en-US" sz="1800" dirty="0"/>
              <a:t>Profit Analysis</a:t>
            </a:r>
          </a:p>
          <a:p>
            <a:r>
              <a:rPr lang="en-IN" sz="1800" dirty="0"/>
              <a:t>Executive Summary </a:t>
            </a:r>
          </a:p>
          <a:p>
            <a:r>
              <a:rPr lang="en-US" sz="18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28149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3ED94-1A4D-614B-0CA4-BEB98CED6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769816"/>
          </a:xfrm>
        </p:spPr>
        <p:txBody>
          <a:bodyPr anchor="t">
            <a:normAutofit/>
          </a:bodyPr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CBB34351-5C34-2730-4CBD-86895488FE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703233"/>
              </p:ext>
            </p:extLst>
          </p:nvPr>
        </p:nvGraphicFramePr>
        <p:xfrm>
          <a:off x="612648" y="1881051"/>
          <a:ext cx="10945037" cy="441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19112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5EE65B-4B86-1166-DF74-C0CBFCFFA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368" y="603504"/>
            <a:ext cx="6185676" cy="653796"/>
          </a:xfrm>
        </p:spPr>
        <p:txBody>
          <a:bodyPr anchor="b">
            <a:normAutofit/>
          </a:bodyPr>
          <a:lstStyle/>
          <a:p>
            <a:r>
              <a:rPr lang="en-US" dirty="0"/>
              <a:t>Customer Analysis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83FD33C-8438-A208-B28A-2FCF36332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368" y="1717287"/>
            <a:ext cx="3347212" cy="488320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Total Customers: 18,018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Top Customers by Sales: Jordan Turner (15,571), Maurice Shan (12,408), Janet Munoz (12,015)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Top Customers by Order Quantity: Jennifer Simmons, Fernando Barnes, Samantha Jenkins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Gender Split: Higher male representation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8A880F5-ED0C-07BA-7037-1AF0E50F4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579" y="1362407"/>
            <a:ext cx="8555421" cy="523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67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13FD4-0871-D78E-C505-E752E3FB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603504"/>
            <a:ext cx="6303594" cy="577594"/>
          </a:xfrm>
        </p:spPr>
        <p:txBody>
          <a:bodyPr anchor="b">
            <a:noAutofit/>
          </a:bodyPr>
          <a:lstStyle/>
          <a:p>
            <a:r>
              <a:rPr lang="en-US" dirty="0"/>
              <a:t>Sales Analysis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2DDA8F-1DD9-8CB5-087B-F0198B1DF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387" y="1538868"/>
            <a:ext cx="3238959" cy="471562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Total Orders: 84,174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Total Profit: $10.46M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Total Sales: $24.91M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Australia leads all regions with $7.42M in sales.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Europe shows consistent contribution led by UK and Germany.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Steady sales until 2016 Q2, then a sharp growth starting 2016 Q3.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EEAAA3-410D-D791-52BF-E7DFDBAA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346" y="1181098"/>
            <a:ext cx="8528203" cy="544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995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DCD1BF-B202-0DF2-B5D2-6CA8AC2C3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43" y="520995"/>
            <a:ext cx="4979558" cy="62256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b="1" kern="1200" dirty="0">
                <a:solidFill>
                  <a:schemeClr val="tx1"/>
                </a:solidFill>
              </a:rPr>
              <a:t>Profit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565549-C363-ECFD-70FA-AE226357C19A}"/>
              </a:ext>
            </a:extLst>
          </p:cNvPr>
          <p:cNvSpPr txBox="1"/>
          <p:nvPr/>
        </p:nvSpPr>
        <p:spPr>
          <a:xfrm>
            <a:off x="254643" y="1477926"/>
            <a:ext cx="3755496" cy="4383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00050" indent="-285750"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USA leads in profit with $1.33M, a 14% increase over last year.</a:t>
            </a:r>
          </a:p>
          <a:p>
            <a:pPr marL="400050" indent="-285750"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Australia, despite high profit, saw an 18% decline YoY.</a:t>
            </a:r>
          </a:p>
          <a:p>
            <a:pPr marL="400050" indent="-285750"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Top profitable product: Mountain-200 Black, 46 at $571K.</a:t>
            </a:r>
          </a:p>
          <a:p>
            <a:pPr marL="400050" indent="-285750"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Components category generated the highest profit: $4.37M.</a:t>
            </a:r>
          </a:p>
          <a:p>
            <a:pPr marL="400050" indent="-285750"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Water Bottle - 30 oz. had the highest margin (24.93%).</a:t>
            </a:r>
          </a:p>
          <a:p>
            <a:pPr marL="400050" indent="-285750"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Germany and Canada showed positive growth despite smaller volumes.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9E3AEF-FA2D-4CF1-61B9-D3FE6EBCE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139" y="1143562"/>
            <a:ext cx="8031297" cy="562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092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4AB9B8B4-6AA0-6EC2-5180-35BA3CFC2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5352D3-4031-5A58-1B36-FAF1A4F4B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7" y="548640"/>
            <a:ext cx="10872216" cy="1132258"/>
          </a:xfrm>
        </p:spPr>
        <p:txBody>
          <a:bodyPr anchor="t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pic>
        <p:nvPicPr>
          <p:cNvPr id="12" name="Picture 11" descr="Calculator, pen, compass, money and a paper with graphs printed on it">
            <a:extLst>
              <a:ext uri="{FF2B5EF4-FFF2-40B4-BE49-F238E27FC236}">
                <a16:creationId xmlns:a16="http://schemas.microsoft.com/office/drawing/2014/main" id="{163806B1-00C4-96DB-EFC9-5E10F54791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486" r="7072" b="1"/>
          <a:stretch/>
        </p:blipFill>
        <p:spPr>
          <a:xfrm>
            <a:off x="612648" y="1680898"/>
            <a:ext cx="5843015" cy="4028526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EBAD1F8-8208-EADD-4C92-A7B0E11B6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454" y="1680898"/>
            <a:ext cx="5029200" cy="4028526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Sales and profits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demonstrated steady growth, reaching their highest point in Q2 2016.</a:t>
            </a: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The United States (31.86%) 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 Australia (29.77%) 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are the leading contributors to total sales, underscoring their strategic importance.</a:t>
            </a: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Professionals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emerge as the most engaged and profitable customer group, presenting opportunities for targeted retention and upsell strategies.</a:t>
            </a: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Germany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and the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UK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are exhibiting increasing customer adoption, indicating strong potential for further expansion.</a:t>
            </a: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While product pricing is generally aligned with cost structures, certain categories require margin improvement to enhance overall profitability.</a:t>
            </a: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83251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207B083-EAC0-A5BB-C369-C9589EC7F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460C9F-4941-6034-DBDE-D3F8A7F23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7" y="603504"/>
            <a:ext cx="10872216" cy="1527048"/>
          </a:xfrm>
        </p:spPr>
        <p:txBody>
          <a:bodyPr anchor="b">
            <a:normAutofit/>
          </a:bodyPr>
          <a:lstStyle/>
          <a:p>
            <a:r>
              <a:rPr lang="en-US" dirty="0"/>
              <a:t>Conclusion</a:t>
            </a:r>
          </a:p>
        </p:txBody>
      </p:sp>
      <p:pic>
        <p:nvPicPr>
          <p:cNvPr id="7" name="Graphic 6" descr="Gauge">
            <a:extLst>
              <a:ext uri="{FF2B5EF4-FFF2-40B4-BE49-F238E27FC236}">
                <a16:creationId xmlns:a16="http://schemas.microsoft.com/office/drawing/2014/main" id="{550187C7-8D91-9D1E-4717-8A28230BE0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4678" y="2130552"/>
            <a:ext cx="3817941" cy="412866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5F792-D1D2-231D-38C6-2538DC941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527" y="2921620"/>
            <a:ext cx="6207289" cy="2430964"/>
          </a:xfrm>
        </p:spPr>
        <p:txBody>
          <a:bodyPr anchor="t"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1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 summarize, these dashboards collectively provide a 360-degree view of customer engagement, regional sales performance, and profit centres.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By visualizing key metrics, we enable </a:t>
            </a:r>
            <a:r>
              <a:rPr lang="en-IN" sz="1600" b="1" dirty="0">
                <a:latin typeface="Calibri" panose="020F0502020204030204" pitchFamily="34" charset="0"/>
                <a:cs typeface="Calibri" panose="020F0502020204030204" pitchFamily="34" charset="0"/>
              </a:rPr>
              <a:t>data-driven strategies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 that improve decision-making and performance.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Focusing on </a:t>
            </a:r>
            <a:r>
              <a:rPr lang="en-IN" sz="1600" b="1" dirty="0">
                <a:latin typeface="Calibri" panose="020F0502020204030204" pitchFamily="34" charset="0"/>
                <a:cs typeface="Calibri" panose="020F0502020204030204" pitchFamily="34" charset="0"/>
              </a:rPr>
              <a:t>high-value products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1600" b="1" dirty="0">
                <a:latin typeface="Calibri" panose="020F0502020204030204" pitchFamily="34" charset="0"/>
                <a:cs typeface="Calibri" panose="020F0502020204030204" pitchFamily="34" charset="0"/>
              </a:rPr>
              <a:t>growing markets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IN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profitable customer segments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 ensures sustainable business growth.</a:t>
            </a:r>
          </a:p>
          <a:p>
            <a:pPr marL="0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102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65201" y="1036674"/>
            <a:ext cx="3689096" cy="35143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21EAFCB6-08B3-9BA7-0E1A-56A2176F2A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1708232"/>
            <a:ext cx="3441535" cy="3441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398</Words>
  <Application>Microsoft Macintosh PowerPoint</Application>
  <PresentationFormat>Widescreen</PresentationFormat>
  <Paragraphs>55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Calibri</vt:lpstr>
      <vt:lpstr>Neue Haas Grotesk Text Pro</vt:lpstr>
      <vt:lpstr>Wingdings</vt:lpstr>
      <vt:lpstr>VanillaVTI</vt:lpstr>
      <vt:lpstr>AdventureWorks Analytics Business Insights with Tableau</vt:lpstr>
      <vt:lpstr>Table of Contents</vt:lpstr>
      <vt:lpstr>Introduction</vt:lpstr>
      <vt:lpstr>Customer Analysis </vt:lpstr>
      <vt:lpstr>Sales Analysis</vt:lpstr>
      <vt:lpstr>Profit Analysis</vt:lpstr>
      <vt:lpstr>Executive Summary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Das, Prasad</dc:creator>
  <cp:lastModifiedBy>Das, Prasad</cp:lastModifiedBy>
  <cp:revision>43</cp:revision>
  <dcterms:created xsi:type="dcterms:W3CDTF">2025-04-17T21:14:40Z</dcterms:created>
  <dcterms:modified xsi:type="dcterms:W3CDTF">2025-04-22T00:28:10Z</dcterms:modified>
</cp:coreProperties>
</file>