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5"/>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9" r:id="rId28"/>
    <p:sldId id="283" r:id="rId29"/>
    <p:sldId id="284" r:id="rId30"/>
    <p:sldId id="285" r:id="rId31"/>
    <p:sldId id="286" r:id="rId32"/>
    <p:sldId id="287" r:id="rId33"/>
    <p:sldId id="288" r:id="rId34"/>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4" autoAdjust="0"/>
    <p:restoredTop sz="78049" autoAdjust="0"/>
  </p:normalViewPr>
  <p:slideViewPr>
    <p:cSldViewPr>
      <p:cViewPr>
        <p:scale>
          <a:sx n="114" d="100"/>
          <a:sy n="114" d="100"/>
        </p:scale>
        <p:origin x="-1524" y="-90"/>
      </p:cViewPr>
      <p:guideLst>
        <p:guide orient="horz" pos="2160"/>
        <p:guide pos="2880"/>
      </p:guideLst>
    </p:cSldViewPr>
  </p:slideViewPr>
  <p:notesTextViewPr>
    <p:cViewPr>
      <p:scale>
        <a:sx n="100" d="100"/>
        <a:sy n="100" d="100"/>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FE851-957F-4E7B-8C5E-0207F8939A87}" type="doc">
      <dgm:prSet loTypeId="urn:microsoft.com/office/officeart/2005/8/layout/venn1" loCatId="relationship" qsTypeId="urn:microsoft.com/office/officeart/2005/8/quickstyle/simple1" qsCatId="simple" csTypeId="urn:microsoft.com/office/officeart/2005/8/colors/colorful5" csCatId="colorful" phldr="1"/>
      <dgm:spPr/>
      <dgm:t>
        <a:bodyPr/>
        <a:lstStyle/>
        <a:p>
          <a:endParaRPr lang="en-US"/>
        </a:p>
      </dgm:t>
    </dgm:pt>
    <dgm:pt modelId="{1E461F50-B7CF-4691-9959-E2CABE9941D2}">
      <dgm:prSet/>
      <dgm:spPr/>
      <dgm:t>
        <a:bodyPr/>
        <a:lstStyle/>
        <a:p>
          <a:pPr rtl="0"/>
          <a:r>
            <a:rPr lang="pl-PL" dirty="0" err="1" smtClean="0"/>
            <a:t>Discussion</a:t>
          </a:r>
          <a:endParaRPr lang="en-US" dirty="0"/>
        </a:p>
      </dgm:t>
    </dgm:pt>
    <dgm:pt modelId="{DEE31F85-850E-4E6B-8A8A-16EC2708929F}" type="parTrans" cxnId="{80D24F0C-61BB-4861-A04C-36B165F216C2}">
      <dgm:prSet/>
      <dgm:spPr/>
      <dgm:t>
        <a:bodyPr/>
        <a:lstStyle/>
        <a:p>
          <a:endParaRPr lang="en-US"/>
        </a:p>
      </dgm:t>
    </dgm:pt>
    <dgm:pt modelId="{0855732C-00C9-4B73-ADC8-AC9EB467003E}" type="sibTrans" cxnId="{80D24F0C-61BB-4861-A04C-36B165F216C2}">
      <dgm:prSet/>
      <dgm:spPr/>
      <dgm:t>
        <a:bodyPr/>
        <a:lstStyle/>
        <a:p>
          <a:endParaRPr lang="en-US"/>
        </a:p>
      </dgm:t>
    </dgm:pt>
    <dgm:pt modelId="{08171C78-9BE1-47D2-9D04-ADB6435BEA5F}">
      <dgm:prSet/>
      <dgm:spPr/>
      <dgm:t>
        <a:bodyPr/>
        <a:lstStyle/>
        <a:p>
          <a:pPr rtl="0"/>
          <a:r>
            <a:rPr lang="pl-PL" dirty="0" err="1" smtClean="0"/>
            <a:t>Thank</a:t>
          </a:r>
          <a:r>
            <a:rPr lang="pl-PL" dirty="0" smtClean="0"/>
            <a:t> </a:t>
          </a:r>
          <a:r>
            <a:rPr lang="pl-PL" dirty="0" err="1" smtClean="0"/>
            <a:t>You</a:t>
          </a:r>
          <a:r>
            <a:rPr lang="pl-PL" dirty="0" smtClean="0"/>
            <a:t> for </a:t>
          </a:r>
          <a:r>
            <a:rPr lang="pl-PL" dirty="0" err="1" smtClean="0"/>
            <a:t>Your</a:t>
          </a:r>
          <a:r>
            <a:rPr lang="pl-PL" dirty="0" smtClean="0"/>
            <a:t> </a:t>
          </a:r>
          <a:r>
            <a:rPr lang="pl-PL" dirty="0" err="1" smtClean="0"/>
            <a:t>Attention</a:t>
          </a:r>
          <a:endParaRPr lang="en-US" dirty="0"/>
        </a:p>
      </dgm:t>
    </dgm:pt>
    <dgm:pt modelId="{354C08B5-E925-4922-9936-3D0DF4558968}" type="parTrans" cxnId="{7F9D8413-3470-4832-913B-EEA35E200A49}">
      <dgm:prSet/>
      <dgm:spPr/>
      <dgm:t>
        <a:bodyPr/>
        <a:lstStyle/>
        <a:p>
          <a:endParaRPr lang="en-US"/>
        </a:p>
      </dgm:t>
    </dgm:pt>
    <dgm:pt modelId="{CCFF666A-01E1-4DD5-99EC-DBE1694746BC}" type="sibTrans" cxnId="{7F9D8413-3470-4832-913B-EEA35E200A49}">
      <dgm:prSet/>
      <dgm:spPr/>
      <dgm:t>
        <a:bodyPr/>
        <a:lstStyle/>
        <a:p>
          <a:endParaRPr lang="en-US"/>
        </a:p>
      </dgm:t>
    </dgm:pt>
    <dgm:pt modelId="{37F39180-0E89-4998-AADE-1326FCEE4E4B}">
      <dgm:prSet/>
      <dgm:spPr/>
      <dgm:t>
        <a:bodyPr/>
        <a:lstStyle/>
        <a:p>
          <a:pPr rtl="0"/>
          <a:r>
            <a:rPr lang="pl-PL" dirty="0" smtClean="0"/>
            <a:t>Q &amp; A</a:t>
          </a:r>
          <a:endParaRPr lang="en-US" dirty="0"/>
        </a:p>
      </dgm:t>
    </dgm:pt>
    <dgm:pt modelId="{7148BC4E-802C-4E3E-BED8-6BE7EF263AC8}" type="parTrans" cxnId="{797D1191-C7DD-446C-A304-28402A757E5B}">
      <dgm:prSet/>
      <dgm:spPr/>
      <dgm:t>
        <a:bodyPr/>
        <a:lstStyle/>
        <a:p>
          <a:endParaRPr lang="en-US"/>
        </a:p>
      </dgm:t>
    </dgm:pt>
    <dgm:pt modelId="{0C7C196E-303D-49F2-B95F-4620D13CA265}" type="sibTrans" cxnId="{797D1191-C7DD-446C-A304-28402A757E5B}">
      <dgm:prSet/>
      <dgm:spPr/>
      <dgm:t>
        <a:bodyPr/>
        <a:lstStyle/>
        <a:p>
          <a:endParaRPr lang="en-US"/>
        </a:p>
      </dgm:t>
    </dgm:pt>
    <dgm:pt modelId="{FBA23C93-9DDE-4F38-A689-30FFFFE88A85}" type="pres">
      <dgm:prSet presAssocID="{107FE851-957F-4E7B-8C5E-0207F8939A87}" presName="compositeShape" presStyleCnt="0">
        <dgm:presLayoutVars>
          <dgm:chMax val="7"/>
          <dgm:dir/>
          <dgm:resizeHandles val="exact"/>
        </dgm:presLayoutVars>
      </dgm:prSet>
      <dgm:spPr/>
      <dgm:t>
        <a:bodyPr/>
        <a:lstStyle/>
        <a:p>
          <a:endParaRPr lang="en-US"/>
        </a:p>
      </dgm:t>
    </dgm:pt>
    <dgm:pt modelId="{5884BD0D-416A-43FB-BD1E-4F149F71886A}" type="pres">
      <dgm:prSet presAssocID="{1E461F50-B7CF-4691-9959-E2CABE9941D2}" presName="circ1" presStyleLbl="vennNode1" presStyleIdx="0" presStyleCnt="3"/>
      <dgm:spPr/>
      <dgm:t>
        <a:bodyPr/>
        <a:lstStyle/>
        <a:p>
          <a:endParaRPr lang="en-US"/>
        </a:p>
      </dgm:t>
    </dgm:pt>
    <dgm:pt modelId="{CF4CBA52-603E-4A2C-B8B1-C20ABBA5E76C}" type="pres">
      <dgm:prSet presAssocID="{1E461F50-B7CF-4691-9959-E2CABE9941D2}" presName="circ1Tx" presStyleLbl="revTx" presStyleIdx="0" presStyleCnt="0">
        <dgm:presLayoutVars>
          <dgm:chMax val="0"/>
          <dgm:chPref val="0"/>
          <dgm:bulletEnabled val="1"/>
        </dgm:presLayoutVars>
      </dgm:prSet>
      <dgm:spPr/>
      <dgm:t>
        <a:bodyPr/>
        <a:lstStyle/>
        <a:p>
          <a:endParaRPr lang="en-US"/>
        </a:p>
      </dgm:t>
    </dgm:pt>
    <dgm:pt modelId="{526B620E-ADA7-4FE1-AE76-5469453466BA}" type="pres">
      <dgm:prSet presAssocID="{08171C78-9BE1-47D2-9D04-ADB6435BEA5F}" presName="circ2" presStyleLbl="vennNode1" presStyleIdx="1" presStyleCnt="3"/>
      <dgm:spPr/>
      <dgm:t>
        <a:bodyPr/>
        <a:lstStyle/>
        <a:p>
          <a:endParaRPr lang="en-US"/>
        </a:p>
      </dgm:t>
    </dgm:pt>
    <dgm:pt modelId="{4A3CEAA7-BC8A-4DA2-94A1-9CB644B4A7DA}" type="pres">
      <dgm:prSet presAssocID="{08171C78-9BE1-47D2-9D04-ADB6435BEA5F}" presName="circ2Tx" presStyleLbl="revTx" presStyleIdx="0" presStyleCnt="0">
        <dgm:presLayoutVars>
          <dgm:chMax val="0"/>
          <dgm:chPref val="0"/>
          <dgm:bulletEnabled val="1"/>
        </dgm:presLayoutVars>
      </dgm:prSet>
      <dgm:spPr/>
      <dgm:t>
        <a:bodyPr/>
        <a:lstStyle/>
        <a:p>
          <a:endParaRPr lang="en-US"/>
        </a:p>
      </dgm:t>
    </dgm:pt>
    <dgm:pt modelId="{16455D42-538D-421C-9785-A081F30BE598}" type="pres">
      <dgm:prSet presAssocID="{37F39180-0E89-4998-AADE-1326FCEE4E4B}" presName="circ3" presStyleLbl="vennNode1" presStyleIdx="2" presStyleCnt="3"/>
      <dgm:spPr/>
      <dgm:t>
        <a:bodyPr/>
        <a:lstStyle/>
        <a:p>
          <a:endParaRPr lang="en-US"/>
        </a:p>
      </dgm:t>
    </dgm:pt>
    <dgm:pt modelId="{4115B6EC-8688-4DA5-85AC-357CF2C9E0CA}" type="pres">
      <dgm:prSet presAssocID="{37F39180-0E89-4998-AADE-1326FCEE4E4B}" presName="circ3Tx" presStyleLbl="revTx" presStyleIdx="0" presStyleCnt="0">
        <dgm:presLayoutVars>
          <dgm:chMax val="0"/>
          <dgm:chPref val="0"/>
          <dgm:bulletEnabled val="1"/>
        </dgm:presLayoutVars>
      </dgm:prSet>
      <dgm:spPr/>
      <dgm:t>
        <a:bodyPr/>
        <a:lstStyle/>
        <a:p>
          <a:endParaRPr lang="en-US"/>
        </a:p>
      </dgm:t>
    </dgm:pt>
  </dgm:ptLst>
  <dgm:cxnLst>
    <dgm:cxn modelId="{D39683C5-FE22-40B4-AA44-3312E7A8EE0A}" type="presOf" srcId="{107FE851-957F-4E7B-8C5E-0207F8939A87}" destId="{FBA23C93-9DDE-4F38-A689-30FFFFE88A85}" srcOrd="0" destOrd="0" presId="urn:microsoft.com/office/officeart/2005/8/layout/venn1"/>
    <dgm:cxn modelId="{80D24F0C-61BB-4861-A04C-36B165F216C2}" srcId="{107FE851-957F-4E7B-8C5E-0207F8939A87}" destId="{1E461F50-B7CF-4691-9959-E2CABE9941D2}" srcOrd="0" destOrd="0" parTransId="{DEE31F85-850E-4E6B-8A8A-16EC2708929F}" sibTransId="{0855732C-00C9-4B73-ADC8-AC9EB467003E}"/>
    <dgm:cxn modelId="{4F253244-C1AF-4E02-AA6B-FEF7D9A6EEAA}" type="presOf" srcId="{08171C78-9BE1-47D2-9D04-ADB6435BEA5F}" destId="{4A3CEAA7-BC8A-4DA2-94A1-9CB644B4A7DA}" srcOrd="1" destOrd="0" presId="urn:microsoft.com/office/officeart/2005/8/layout/venn1"/>
    <dgm:cxn modelId="{797D1191-C7DD-446C-A304-28402A757E5B}" srcId="{107FE851-957F-4E7B-8C5E-0207F8939A87}" destId="{37F39180-0E89-4998-AADE-1326FCEE4E4B}" srcOrd="2" destOrd="0" parTransId="{7148BC4E-802C-4E3E-BED8-6BE7EF263AC8}" sibTransId="{0C7C196E-303D-49F2-B95F-4620D13CA265}"/>
    <dgm:cxn modelId="{874A13A8-D1D5-4A9B-BB8E-33234B04985E}" type="presOf" srcId="{37F39180-0E89-4998-AADE-1326FCEE4E4B}" destId="{16455D42-538D-421C-9785-A081F30BE598}" srcOrd="0" destOrd="0" presId="urn:microsoft.com/office/officeart/2005/8/layout/venn1"/>
    <dgm:cxn modelId="{3DDF60C8-52D7-4A23-B85A-5FE4172E16C5}" type="presOf" srcId="{1E461F50-B7CF-4691-9959-E2CABE9941D2}" destId="{5884BD0D-416A-43FB-BD1E-4F149F71886A}" srcOrd="0" destOrd="0" presId="urn:microsoft.com/office/officeart/2005/8/layout/venn1"/>
    <dgm:cxn modelId="{D49BD278-7366-40E9-A544-7F1665B597F6}" type="presOf" srcId="{37F39180-0E89-4998-AADE-1326FCEE4E4B}" destId="{4115B6EC-8688-4DA5-85AC-357CF2C9E0CA}" srcOrd="1" destOrd="0" presId="urn:microsoft.com/office/officeart/2005/8/layout/venn1"/>
    <dgm:cxn modelId="{7F9D8413-3470-4832-913B-EEA35E200A49}" srcId="{107FE851-957F-4E7B-8C5E-0207F8939A87}" destId="{08171C78-9BE1-47D2-9D04-ADB6435BEA5F}" srcOrd="1" destOrd="0" parTransId="{354C08B5-E925-4922-9936-3D0DF4558968}" sibTransId="{CCFF666A-01E1-4DD5-99EC-DBE1694746BC}"/>
    <dgm:cxn modelId="{022542AE-1CD4-44D6-9797-14762C29D1B2}" type="presOf" srcId="{08171C78-9BE1-47D2-9D04-ADB6435BEA5F}" destId="{526B620E-ADA7-4FE1-AE76-5469453466BA}" srcOrd="0" destOrd="0" presId="urn:microsoft.com/office/officeart/2005/8/layout/venn1"/>
    <dgm:cxn modelId="{AC4512E6-FE19-4D1F-AB17-DC04A2EC3316}" type="presOf" srcId="{1E461F50-B7CF-4691-9959-E2CABE9941D2}" destId="{CF4CBA52-603E-4A2C-B8B1-C20ABBA5E76C}" srcOrd="1" destOrd="0" presId="urn:microsoft.com/office/officeart/2005/8/layout/venn1"/>
    <dgm:cxn modelId="{3AA1B5E2-557E-4734-9B75-BB2CAE4923E6}" type="presParOf" srcId="{FBA23C93-9DDE-4F38-A689-30FFFFE88A85}" destId="{5884BD0D-416A-43FB-BD1E-4F149F71886A}" srcOrd="0" destOrd="0" presId="urn:microsoft.com/office/officeart/2005/8/layout/venn1"/>
    <dgm:cxn modelId="{A3AE9EC5-C805-4145-9869-CCB0905DEDCD}" type="presParOf" srcId="{FBA23C93-9DDE-4F38-A689-30FFFFE88A85}" destId="{CF4CBA52-603E-4A2C-B8B1-C20ABBA5E76C}" srcOrd="1" destOrd="0" presId="urn:microsoft.com/office/officeart/2005/8/layout/venn1"/>
    <dgm:cxn modelId="{909ABA95-F444-4257-A1F3-DC34898C0DCE}" type="presParOf" srcId="{FBA23C93-9DDE-4F38-A689-30FFFFE88A85}" destId="{526B620E-ADA7-4FE1-AE76-5469453466BA}" srcOrd="2" destOrd="0" presId="urn:microsoft.com/office/officeart/2005/8/layout/venn1"/>
    <dgm:cxn modelId="{213D9137-5462-476F-9DA1-66C20E4A161F}" type="presParOf" srcId="{FBA23C93-9DDE-4F38-A689-30FFFFE88A85}" destId="{4A3CEAA7-BC8A-4DA2-94A1-9CB644B4A7DA}" srcOrd="3" destOrd="0" presId="urn:microsoft.com/office/officeart/2005/8/layout/venn1"/>
    <dgm:cxn modelId="{9EA65542-4CD1-4CDA-8D33-5B31F19B709C}" type="presParOf" srcId="{FBA23C93-9DDE-4F38-A689-30FFFFE88A85}" destId="{16455D42-538D-421C-9785-A081F30BE598}" srcOrd="4" destOrd="0" presId="urn:microsoft.com/office/officeart/2005/8/layout/venn1"/>
    <dgm:cxn modelId="{9DCEBBB0-D46B-4439-8072-8D9EB01034CD}" type="presParOf" srcId="{FBA23C93-9DDE-4F38-A689-30FFFFE88A85}" destId="{4115B6EC-8688-4DA5-85AC-357CF2C9E0C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4BD0D-416A-43FB-BD1E-4F149F71886A}">
      <dsp:nvSpPr>
        <dsp:cNvPr id="0" name=""/>
        <dsp:cNvSpPr/>
      </dsp:nvSpPr>
      <dsp:spPr>
        <a:xfrm>
          <a:off x="2974657" y="54947"/>
          <a:ext cx="2637472" cy="2637472"/>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pl-PL" sz="2900" kern="1200" dirty="0" err="1" smtClean="0"/>
            <a:t>Discussion</a:t>
          </a:r>
          <a:endParaRPr lang="en-US" sz="2900" kern="1200" dirty="0"/>
        </a:p>
      </dsp:txBody>
      <dsp:txXfrm>
        <a:off x="3326320" y="516504"/>
        <a:ext cx="1934146" cy="1186862"/>
      </dsp:txXfrm>
    </dsp:sp>
    <dsp:sp modelId="{526B620E-ADA7-4FE1-AE76-5469453466BA}">
      <dsp:nvSpPr>
        <dsp:cNvPr id="0" name=""/>
        <dsp:cNvSpPr/>
      </dsp:nvSpPr>
      <dsp:spPr>
        <a:xfrm>
          <a:off x="3926345" y="1703367"/>
          <a:ext cx="2637472" cy="2637472"/>
        </a:xfrm>
        <a:prstGeom prst="ellipse">
          <a:avLst/>
        </a:prstGeom>
        <a:solidFill>
          <a:schemeClr val="accent5">
            <a:alpha val="50000"/>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pl-PL" sz="2900" kern="1200" dirty="0" err="1" smtClean="0"/>
            <a:t>Thank</a:t>
          </a:r>
          <a:r>
            <a:rPr lang="pl-PL" sz="2900" kern="1200" dirty="0" smtClean="0"/>
            <a:t> </a:t>
          </a:r>
          <a:r>
            <a:rPr lang="pl-PL" sz="2900" kern="1200" dirty="0" err="1" smtClean="0"/>
            <a:t>You</a:t>
          </a:r>
          <a:r>
            <a:rPr lang="pl-PL" sz="2900" kern="1200" dirty="0" smtClean="0"/>
            <a:t> for </a:t>
          </a:r>
          <a:r>
            <a:rPr lang="pl-PL" sz="2900" kern="1200" dirty="0" err="1" smtClean="0"/>
            <a:t>Your</a:t>
          </a:r>
          <a:r>
            <a:rPr lang="pl-PL" sz="2900" kern="1200" dirty="0" smtClean="0"/>
            <a:t> </a:t>
          </a:r>
          <a:r>
            <a:rPr lang="pl-PL" sz="2900" kern="1200" dirty="0" err="1" smtClean="0"/>
            <a:t>Attention</a:t>
          </a:r>
          <a:endParaRPr lang="en-US" sz="2900" kern="1200" dirty="0"/>
        </a:p>
      </dsp:txBody>
      <dsp:txXfrm>
        <a:off x="4732972" y="2384714"/>
        <a:ext cx="1582483" cy="1450609"/>
      </dsp:txXfrm>
    </dsp:sp>
    <dsp:sp modelId="{16455D42-538D-421C-9785-A081F30BE598}">
      <dsp:nvSpPr>
        <dsp:cNvPr id="0" name=""/>
        <dsp:cNvSpPr/>
      </dsp:nvSpPr>
      <dsp:spPr>
        <a:xfrm>
          <a:off x="2022969" y="1703367"/>
          <a:ext cx="2637472" cy="2637472"/>
        </a:xfrm>
        <a:prstGeom prst="ellipse">
          <a:avLst/>
        </a:prstGeom>
        <a:solidFill>
          <a:schemeClr val="accent5">
            <a:alpha val="50000"/>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pl-PL" sz="2900" kern="1200" dirty="0" smtClean="0"/>
            <a:t>Q &amp; A</a:t>
          </a:r>
          <a:endParaRPr lang="en-US" sz="2900" kern="1200" dirty="0"/>
        </a:p>
      </dsp:txBody>
      <dsp:txXfrm>
        <a:off x="2271331" y="2384714"/>
        <a:ext cx="1582483" cy="145060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2BD02-D81B-4889-B610-B63CFD2D0ED4}" type="datetimeFigureOut">
              <a:rPr lang="en-US" smtClean="0"/>
              <a:pPr/>
              <a:t>10/30/2013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ACFE5-A59A-462F-A5AE-CC62EC84E5BB}" type="slidenum">
              <a:rPr lang="en-US" smtClean="0"/>
              <a:pPr/>
              <a:t>‹#›</a:t>
            </a:fld>
            <a:endParaRPr lang="en-US"/>
          </a:p>
        </p:txBody>
      </p:sp>
    </p:spTree>
    <p:extLst>
      <p:ext uri="{BB962C8B-B14F-4D97-AF65-F5344CB8AC3E}">
        <p14:creationId xmlns:p14="http://schemas.microsoft.com/office/powerpoint/2010/main" val="2408278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pl-PL" sz="1200" dirty="0" smtClean="0"/>
              <a:t>C</a:t>
            </a:r>
            <a:r>
              <a:rPr lang="en-US" sz="1200" dirty="0" err="1" smtClean="0"/>
              <a:t>onsumerization</a:t>
            </a:r>
            <a:r>
              <a:rPr lang="en-US" sz="1200" dirty="0" smtClean="0"/>
              <a:t> of IT” is a fact of life. Resistance to this trend is probably futile in the long run. Along with this trend comes a multitude of devices and platforms you’re expected to support. </a:t>
            </a:r>
          </a:p>
          <a:p>
            <a:pPr>
              <a:defRPr/>
            </a:pPr>
            <a:endParaRPr lang="pl-PL" sz="1200" dirty="0" smtClean="0"/>
          </a:p>
          <a:p>
            <a:pPr>
              <a:defRPr/>
            </a:pPr>
            <a:r>
              <a:rPr lang="en-US" sz="1200" dirty="0" smtClean="0"/>
              <a:t>SCCM has always been about systems management. Handling the changing landscape, it’s rightly putting users in a central role. This new philosophy is affording them more control over what software they have installed and when it’s installed. For example, a user can define their own work hours so installations and upgrades take place when they’re not working</a:t>
            </a:r>
            <a:endParaRPr lang="pl-PL" sz="1200" dirty="0" smtClean="0"/>
          </a:p>
          <a:p>
            <a:pPr fontAlgn="t">
              <a:defRPr/>
            </a:pPr>
            <a:endParaRPr lang="pl-PL" sz="1200" dirty="0" smtClean="0"/>
          </a:p>
          <a:p>
            <a:pPr fontAlgn="t">
              <a:defRPr/>
            </a:pPr>
            <a:r>
              <a:rPr lang="en-US" sz="1200" dirty="0" smtClean="0"/>
              <a:t>Each of your users can have one or more Primary Devices (meaning a desktop PC, laptop or </a:t>
            </a:r>
            <a:r>
              <a:rPr lang="en-US" sz="1200" dirty="0" err="1" smtClean="0"/>
              <a:t>smartphone</a:t>
            </a:r>
            <a:r>
              <a:rPr lang="en-US" sz="1200" dirty="0" smtClean="0"/>
              <a:t>). There can be more than one Primary User of a particular device (for example, during shift work in a factory). You help define these relationships by user device affinity (UDA). There are several methods to create the link: file import, manually by administrator, by the end user or through usage statistics.</a:t>
            </a:r>
          </a:p>
          <a:p>
            <a:pPr fontAlgn="t">
              <a:defRPr/>
            </a:pPr>
            <a:endParaRPr lang="pl-PL" sz="1200" dirty="0" smtClean="0"/>
          </a:p>
          <a:p>
            <a:pPr fontAlgn="t">
              <a:defRPr/>
            </a:pPr>
            <a:r>
              <a:rPr lang="en-US" sz="1200" dirty="0" smtClean="0"/>
              <a:t>Further involving users in managing their own systems is a new interface called the </a:t>
            </a:r>
            <a:r>
              <a:rPr lang="en-US" sz="1200" b="1" dirty="0" smtClean="0"/>
              <a:t>Software Center</a:t>
            </a:r>
            <a:r>
              <a:rPr lang="pl-PL" sz="1200" dirty="0" smtClean="0"/>
              <a:t>(</a:t>
            </a:r>
            <a:r>
              <a:rPr lang="pl-PL" sz="1200" b="1" i="1" dirty="0" err="1" smtClean="0"/>
              <a:t>previous</a:t>
            </a:r>
            <a:r>
              <a:rPr lang="pl-PL" sz="1200" b="1" i="1" dirty="0" smtClean="0"/>
              <a:t> Run </a:t>
            </a:r>
            <a:r>
              <a:rPr lang="pl-PL" sz="1200" b="1" i="1" dirty="0" err="1" smtClean="0"/>
              <a:t>Advertised</a:t>
            </a:r>
            <a:r>
              <a:rPr lang="pl-PL" sz="1200" b="1" i="1" dirty="0" smtClean="0"/>
              <a:t> </a:t>
            </a:r>
            <a:r>
              <a:rPr lang="pl-PL" sz="1200" b="1" i="1" dirty="0" err="1" smtClean="0"/>
              <a:t>Programs</a:t>
            </a:r>
            <a:r>
              <a:rPr lang="pl-PL" sz="1200" dirty="0" smtClean="0"/>
              <a:t>)</a:t>
            </a:r>
            <a:r>
              <a:rPr lang="en-US" sz="1200" dirty="0" smtClean="0"/>
              <a:t>. This employs a familiar browser and shopping cart interface to let users search for and request applications. Depending on the application, you can have it installed straight away or first require administrator approval</a:t>
            </a:r>
            <a:r>
              <a:rPr lang="pl-PL" sz="1200" dirty="0" smtClean="0"/>
              <a:t>(</a:t>
            </a:r>
            <a:r>
              <a:rPr lang="pl-PL" sz="1200" b="1" i="1" dirty="0" smtClean="0"/>
              <a:t>Software </a:t>
            </a:r>
            <a:r>
              <a:rPr lang="pl-PL" sz="1200" b="1" i="1" dirty="0" err="1" smtClean="0"/>
              <a:t>Catalog</a:t>
            </a:r>
            <a:r>
              <a:rPr lang="pl-PL" sz="1200" dirty="0" smtClean="0"/>
              <a:t>)</a:t>
            </a:r>
            <a:r>
              <a:rPr lang="en-US" sz="1200" dirty="0" smtClean="0"/>
              <a:t>.</a:t>
            </a:r>
            <a:endParaRPr lang="pl-PL" sz="1200" dirty="0" smtClean="0"/>
          </a:p>
          <a:p>
            <a:pPr fontAlgn="t">
              <a:defRPr/>
            </a:pPr>
            <a:endParaRPr lang="pl-PL" sz="1200" dirty="0" smtClean="0"/>
          </a:p>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ü"/>
            </a:pPr>
            <a:r>
              <a:rPr lang="pl-PL" sz="1000" dirty="0" smtClean="0"/>
              <a:t>A</a:t>
            </a:r>
            <a:r>
              <a:rPr lang="en-US" sz="1000" dirty="0" smtClean="0"/>
              <a:t> flatter structure with less site system servers. </a:t>
            </a:r>
            <a:endParaRPr lang="pl-PL" sz="1000" dirty="0" smtClean="0"/>
          </a:p>
          <a:p>
            <a:pPr>
              <a:buFont typeface="Wingdings" pitchFamily="2" charset="2"/>
              <a:buChar char="ü"/>
            </a:pPr>
            <a:r>
              <a:rPr lang="en-US" sz="1000" dirty="0" smtClean="0"/>
              <a:t>SCCM 2012 is 64-bit only. </a:t>
            </a:r>
            <a:r>
              <a:rPr lang="pl-PL" sz="1000" dirty="0" smtClean="0"/>
              <a:t>O</a:t>
            </a:r>
            <a:r>
              <a:rPr lang="en-US" sz="1000" dirty="0" err="1" smtClean="0"/>
              <a:t>nly</a:t>
            </a:r>
            <a:r>
              <a:rPr lang="en-US" sz="1000" dirty="0" smtClean="0"/>
              <a:t> run on Windows Server 2008 or Windows Server 2008 R2 with SQL Server 2008 SP1 (x64) or later in the back end. However, DPs can still run on 32-bit Windows.</a:t>
            </a:r>
            <a:endParaRPr lang="pl-PL" sz="1000" dirty="0" smtClean="0"/>
          </a:p>
          <a:p>
            <a:pPr>
              <a:buFont typeface="Wingdings" pitchFamily="2" charset="2"/>
              <a:buChar char="ü"/>
            </a:pPr>
            <a:r>
              <a:rPr lang="en-US" sz="1000" dirty="0" smtClean="0"/>
              <a:t>Content distribution is now the responsibility of SQL Server replication, though software packages, patches and OS images still use the file-based model. Replicated data is divided into Global data (administrator generated, such as collections) and Site data (system generated). </a:t>
            </a:r>
            <a:r>
              <a:rPr lang="en-US" sz="1000" dirty="0" smtClean="0">
                <a:solidFill>
                  <a:srgbClr val="FF0000"/>
                </a:solidFill>
              </a:rPr>
              <a:t>Because of this, each secondary site will need SQL Server (SQL Server Express is included).</a:t>
            </a:r>
            <a:endParaRPr lang="pl-PL" sz="1000" dirty="0" smtClean="0">
              <a:solidFill>
                <a:srgbClr val="FF0000"/>
              </a:solidFill>
            </a:endParaRPr>
          </a:p>
          <a:p>
            <a:pPr>
              <a:buFont typeface="Wingdings" pitchFamily="2" charset="2"/>
              <a:buChar char="ü"/>
            </a:pPr>
            <a:r>
              <a:rPr lang="pl-PL" sz="1000" dirty="0" smtClean="0"/>
              <a:t>A</a:t>
            </a:r>
            <a:r>
              <a:rPr lang="en-US" sz="1000" dirty="0" smtClean="0"/>
              <a:t> new Central Administration Site (CAS) that can’t have assigned clients. It’s used only for administration and reporting (through SQL Server reporting).There’s no need for a CAS unless you have more than one primary site. Each primary site supports about 100,000 clients. You may want more than one for redundancy, even in smaller environments. You can’t tier primary sites as you could in SCCM 2007. You can with secondary sites, but you could probably turn many of those into DPs as they now offer bandwidth control.</a:t>
            </a:r>
            <a:endParaRPr lang="pl-PL" sz="1000" dirty="0" smtClean="0"/>
          </a:p>
          <a:p>
            <a:pPr lvl="1">
              <a:buFont typeface="Wingdings" pitchFamily="2" charset="2"/>
              <a:buChar char="ü"/>
            </a:pPr>
            <a:r>
              <a:rPr lang="en-US" sz="1000" i="1" dirty="0" smtClean="0"/>
              <a:t>Microsoft has added a new site type, the Central Administration Site (CAS).  This is a site needed for large scale deployments and is used for all administration and reporting for the hierarchy.  If this type of site is deployed, it would be at the top of the hierarchy.  This site type is similar to the SCCM 2007 central site.  However, this site can't have clients assigned to it and can't process client data.</a:t>
            </a:r>
          </a:p>
          <a:p>
            <a:pPr lvl="1">
              <a:buFont typeface="Wingdings" pitchFamily="2" charset="2"/>
              <a:buChar char="ü"/>
            </a:pPr>
            <a:r>
              <a:rPr lang="en-US" sz="1000" i="1" dirty="0" smtClean="0"/>
              <a:t>When a CAS site is deployed, a primary site must also be deployed to manage systems and users (normally in the same location as the CAS).  Having a CAS also allows you to deploy additional primary sites.  If a CAS site isn't installed because you are working on a small deployment, then the first site deployed in the hierarchy is a primary site.  You can't install additional primary sites if you don't have a CAS server.  However, you can install secondary sites as child sites of the single primary site server.</a:t>
            </a:r>
          </a:p>
          <a:p>
            <a:pPr lvl="1">
              <a:buFont typeface="Wingdings" pitchFamily="2" charset="2"/>
              <a:buChar char="ü"/>
            </a:pPr>
            <a:r>
              <a:rPr lang="en-US" sz="1000" i="1" dirty="0" smtClean="0"/>
              <a:t>A primary site in SCCM 2012 is similar to primary sites in SCCM 2007.  A primary site is no longer needed as a boundary for client agent settings or security or for network bandwidth control.  In SCCM 2012, instead of creating different sites to manage clients, you create different collections.  You can configure custom client agent settings using collection-based targeting.</a:t>
            </a:r>
          </a:p>
          <a:p>
            <a:pPr lvl="1">
              <a:buFont typeface="Wingdings" pitchFamily="2" charset="2"/>
              <a:buChar char="ü"/>
            </a:pPr>
            <a:r>
              <a:rPr lang="en-US" sz="1000" i="1" dirty="0" smtClean="0"/>
              <a:t>A primary site can't be a child site of another primary site.  Primary sites can only be child sites of the CAS site.  SCCM 2012 has moved to a flat primary site relationship (this is due to the new database replication model).  However, secondary sites can still be child sites of primary sites.</a:t>
            </a:r>
          </a:p>
          <a:p>
            <a:pPr lvl="1">
              <a:buFont typeface="Wingdings" pitchFamily="2" charset="2"/>
              <a:buChar char="ü"/>
            </a:pPr>
            <a:r>
              <a:rPr lang="en-US" sz="1000" i="1" dirty="0" smtClean="0"/>
              <a:t>Secondary sites in SCCM 2012 provide the same functionality as in SCCM 2007.  A proxy management point and distribution point are deployed automatically when the site is installed.  Microsoft has introduced a new technology in SCCM 2012 that provides the ability to remove secondary sites.  This is the capability of distribution points to implement bandwidth throttling and scheduling.</a:t>
            </a:r>
          </a:p>
          <a:p>
            <a:pPr lvl="1">
              <a:buFont typeface="Wingdings" pitchFamily="2" charset="2"/>
              <a:buChar char="ü"/>
            </a:pPr>
            <a:r>
              <a:rPr lang="en-US" sz="1000" dirty="0" smtClean="0"/>
              <a:t>S</a:t>
            </a:r>
            <a:r>
              <a:rPr lang="en-US" sz="1000" i="1" dirty="0" smtClean="0"/>
              <a:t>econdary sites can no longer be installed from the SCCM setup.  They must be installed from the console.  These are the available options presented by setup</a:t>
            </a:r>
            <a:r>
              <a:rPr lang="en-US" sz="900" i="1" dirty="0" smtClean="0">
                <a:solidFill>
                  <a:srgbClr val="FF0000"/>
                </a:solidFill>
              </a:rPr>
              <a:t>.</a:t>
            </a:r>
          </a:p>
          <a:p>
            <a:pPr lvl="1">
              <a:buFont typeface="Wingdings" pitchFamily="2" charset="2"/>
              <a:buChar char="ü"/>
            </a:pPr>
            <a:endParaRPr lang="en-US" sz="1000" dirty="0" smtClean="0"/>
          </a:p>
          <a:p>
            <a:pPr>
              <a:buFont typeface="Wingdings" pitchFamily="2" charset="2"/>
              <a:buChar char="ü"/>
            </a:pPr>
            <a:endParaRPr lang="en-US" sz="1000" dirty="0" smtClean="0"/>
          </a:p>
          <a:p>
            <a:endParaRPr lang="en-US" sz="1000" dirty="0" smtClean="0"/>
          </a:p>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DACFE5-A59A-462F-A5AE-CC62EC84E5B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CBE2EB04-60F5-4CA6-91B6-7089551DC49B}" type="datetimeFigureOut">
              <a:rPr lang="fr-FR" smtClean="0"/>
              <a:pPr>
                <a:defRPr/>
              </a:pPr>
              <a:t>30/10/2013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50C4FF81-7A18-4D34-8312-0EF607D89B00}" type="slidenum">
              <a:rPr lang="fr-CA" smtClean="0"/>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075019B0-BEA6-4327-B246-482CA09E7A9D}" type="datetimeFigureOut">
              <a:rPr lang="fr-FR" smtClean="0"/>
              <a:pPr>
                <a:defRPr/>
              </a:pPr>
              <a:t>30/10/2013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0FE6947-4FFD-4978-BB79-F3C88520E39F}" type="slidenum">
              <a:rPr lang="fr-CA" smtClean="0"/>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641EB7BA-1D04-436A-A543-107AF61E047A}" type="datetimeFigureOut">
              <a:rPr lang="fr-FR" smtClean="0"/>
              <a:pPr>
                <a:defRPr/>
              </a:pPr>
              <a:t>30/10/2013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BEA6C6F-A3CE-49DD-9C13-BCED7F6A7A28}" type="slidenum">
              <a:rPr lang="fr-CA" smtClean="0"/>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48853155-2213-4D8F-963E-ED60C3A95823}" type="datetimeFigureOut">
              <a:rPr lang="fr-FR" smtClean="0"/>
              <a:pPr>
                <a:defRPr/>
              </a:pPr>
              <a:t>30/10/2013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F22B809-854A-424B-92A8-A0682609CB73}" type="slidenum">
              <a:rPr lang="fr-CA" smtClean="0"/>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CD7664F0-D1BC-40EB-91A6-E8E086F12061}" type="datetimeFigureOut">
              <a:rPr lang="fr-FR" smtClean="0"/>
              <a:pPr>
                <a:defRPr/>
              </a:pPr>
              <a:t>30/10/2013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916A55D-044D-417F-8CBF-6C477E19556E}" type="slidenum">
              <a:rPr lang="fr-CA" smtClean="0"/>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65B32849-E1C3-474A-846D-73A6A0AF5664}" type="datetimeFigureOut">
              <a:rPr lang="fr-FR" smtClean="0"/>
              <a:pPr>
                <a:defRPr/>
              </a:pPr>
              <a:t>30/10/2013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C3D5665-587E-4FAF-853D-958DE34DEC63}" type="slidenum">
              <a:rPr lang="fr-CA" smtClean="0"/>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421FEDC9-8696-4D64-BFA0-A1FC599A12DB}" type="datetimeFigureOut">
              <a:rPr lang="fr-FR" smtClean="0"/>
              <a:pPr>
                <a:defRPr/>
              </a:pPr>
              <a:t>30/10/2013</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FB84E3FE-8777-4611-B350-D6ACFB3C3909}" type="slidenum">
              <a:rPr lang="fr-CA" smtClean="0"/>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F6C340F0-C946-444B-BC3C-D924D77BBD2A}" type="datetimeFigureOut">
              <a:rPr lang="fr-FR" smtClean="0"/>
              <a:pPr>
                <a:defRPr/>
              </a:pPr>
              <a:t>30/10/2013</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AA89A1A-4874-455D-97D2-967A2C8FA4CF}" type="slidenum">
              <a:rPr lang="fr-CA" smtClean="0"/>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6466DA63-8911-477B-B94F-5B5A872C0912}" type="datetimeFigureOut">
              <a:rPr lang="fr-FR" smtClean="0"/>
              <a:pPr>
                <a:defRPr/>
              </a:pPr>
              <a:t>30/10/2013</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650E0A1E-BC65-42A0-91B1-1BEE81086E51}" type="slidenum">
              <a:rPr lang="fr-CA" smtClean="0"/>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AE02E6CE-3FF0-4D34-84B5-83B042FCD5B0}" type="datetimeFigureOut">
              <a:rPr lang="fr-FR" smtClean="0"/>
              <a:pPr>
                <a:defRPr/>
              </a:pPr>
              <a:t>30/10/2013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133D9A6B-09D1-4C39-BC51-CB5286295513}" type="slidenum">
              <a:rPr lang="fr-CA" smtClean="0"/>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76489E08-E542-4B2B-9345-38A4B6DADB6F}" type="datetimeFigureOut">
              <a:rPr lang="fr-FR" smtClean="0"/>
              <a:pPr>
                <a:defRPr/>
              </a:pPr>
              <a:t>30/10/2013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6EBD6290-ECED-4193-889E-929811EE24A9}" type="slidenum">
              <a:rPr lang="fr-CA" smtClean="0"/>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9428442-26E7-4884-9B47-13C90C304355}" type="datetimeFigureOut">
              <a:rPr lang="fr-FR" smtClean="0"/>
              <a:pPr>
                <a:defRPr/>
              </a:pPr>
              <a:t>30/10/2013</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2ADF752-733D-4AEE-B1C0-160908DB1864}"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mailto:mariusz.zarzycki@interia.pl" TargetMode="External"/><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www.e-zarzycki.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mariusz.zarzycki@interia.pl" TargetMode="External"/><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www.e-zarzycki.com/" TargetMode="Externa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179512" y="1714500"/>
            <a:ext cx="8784976" cy="1470025"/>
          </a:xfrm>
        </p:spPr>
        <p:txBody>
          <a:bodyPr/>
          <a:lstStyle/>
          <a:p>
            <a:r>
              <a:rPr lang="en-US" sz="4000" dirty="0" smtClean="0">
                <a:solidFill>
                  <a:schemeClr val="bg1"/>
                </a:solidFill>
              </a:rPr>
              <a:t>SCCM 2012 – infrastructure considerations, new features, look &amp; feel</a:t>
            </a:r>
            <a:endParaRPr lang="fr-CA" sz="4000" dirty="0" smtClean="0">
              <a:solidFill>
                <a:schemeClr val="bg1"/>
              </a:solidFill>
            </a:endParaRPr>
          </a:p>
        </p:txBody>
      </p:sp>
      <p:sp>
        <p:nvSpPr>
          <p:cNvPr id="2051" name="Sous-titre 2"/>
          <p:cNvSpPr>
            <a:spLocks noGrp="1"/>
          </p:cNvSpPr>
          <p:nvPr>
            <p:ph type="subTitle" idx="1"/>
          </p:nvPr>
        </p:nvSpPr>
        <p:spPr>
          <a:xfrm>
            <a:off x="179512" y="3356992"/>
            <a:ext cx="8784976" cy="1752600"/>
          </a:xfrm>
        </p:spPr>
        <p:txBody>
          <a:bodyPr/>
          <a:lstStyle/>
          <a:p>
            <a:r>
              <a:rPr lang="pl-PL" sz="2000" b="1" dirty="0" smtClean="0">
                <a:solidFill>
                  <a:schemeClr val="bg2">
                    <a:lumMod val="25000"/>
                  </a:schemeClr>
                </a:solidFill>
              </a:rPr>
              <a:t>Mariusz Zarzycki</a:t>
            </a:r>
          </a:p>
          <a:p>
            <a:r>
              <a:rPr lang="pl-PL" sz="2000" dirty="0" err="1" smtClean="0">
                <a:solidFill>
                  <a:schemeClr val="bg1"/>
                </a:solidFill>
              </a:rPr>
              <a:t>PhD</a:t>
            </a:r>
            <a:r>
              <a:rPr lang="pl-PL" sz="2000" dirty="0" smtClean="0">
                <a:solidFill>
                  <a:schemeClr val="bg1"/>
                </a:solidFill>
              </a:rPr>
              <a:t>, MCT, MCTS, MCSE, MCITP, MCSA</a:t>
            </a:r>
          </a:p>
          <a:p>
            <a:r>
              <a:rPr lang="pl-PL" sz="2000" dirty="0" err="1" smtClean="0">
                <a:solidFill>
                  <a:schemeClr val="bg1"/>
                </a:solidFill>
                <a:hlinkClick r:id="rId3"/>
              </a:rPr>
              <a:t>mariusz.zarzycki@interia.pl</a:t>
            </a:r>
            <a:endParaRPr lang="pl-PL" sz="2000" dirty="0" smtClean="0">
              <a:solidFill>
                <a:schemeClr val="bg1"/>
              </a:solidFill>
            </a:endParaRPr>
          </a:p>
          <a:p>
            <a:r>
              <a:rPr lang="pl-PL" sz="2000" dirty="0" smtClean="0">
                <a:solidFill>
                  <a:schemeClr val="bg1"/>
                </a:solidFill>
              </a:rPr>
              <a:t>BLOG: </a:t>
            </a:r>
            <a:r>
              <a:rPr lang="pl-PL" sz="2000" dirty="0" smtClean="0">
                <a:solidFill>
                  <a:schemeClr val="bg1"/>
                </a:solidFill>
                <a:hlinkClick r:id="rId4"/>
              </a:rPr>
              <a:t>http://www.e-zarzycki.com</a:t>
            </a:r>
            <a:endParaRPr lang="pl-PL" sz="2000" dirty="0" smtClean="0">
              <a:solidFill>
                <a:schemeClr val="bg1"/>
              </a:solidFill>
            </a:endParaRPr>
          </a:p>
          <a:p>
            <a:endParaRPr lang="pl-PL" sz="2000" dirty="0" smtClean="0">
              <a:solidFill>
                <a:schemeClr val="bg1"/>
              </a:solidFill>
            </a:endParaRPr>
          </a:p>
          <a:p>
            <a:endParaRPr lang="pl-PL" sz="2000" dirty="0" smtClean="0">
              <a:solidFill>
                <a:schemeClr val="bg1"/>
              </a:solidFill>
            </a:endParaRPr>
          </a:p>
        </p:txBody>
      </p:sp>
      <p:pic>
        <p:nvPicPr>
          <p:cNvPr id="4" name="Picture 5"/>
          <p:cNvPicPr>
            <a:picLocks noChangeAspect="1" noChangeArrowheads="1"/>
          </p:cNvPicPr>
          <p:nvPr/>
        </p:nvPicPr>
        <p:blipFill>
          <a:blip r:embed="rId5" cstate="print"/>
          <a:srcRect/>
          <a:stretch>
            <a:fillRect/>
          </a:stretch>
        </p:blipFill>
        <p:spPr bwMode="auto">
          <a:xfrm>
            <a:off x="1547664" y="260648"/>
            <a:ext cx="6126088" cy="1071229"/>
          </a:xfrm>
          <a:prstGeom prst="rect">
            <a:avLst/>
          </a:prstGeom>
          <a:noFill/>
          <a:ln w="9525" cap="flat" cmpd="sng">
            <a:noFill/>
            <a:prstDash val="solid"/>
            <a:miter lim="800000"/>
            <a:headEnd/>
            <a:tailEnd/>
          </a:ln>
        </p:spPr>
      </p:pic>
      <p:pic>
        <p:nvPicPr>
          <p:cNvPr id="5122" name="Picture 2" descr="http://t0.gstatic.com/images?q=tbn:ANd9GcRdUPoFLx5NqDTlA8XvPAheYp2BFb_YzRB8Q0kjkoxDXEafIGbzAg"/>
          <p:cNvPicPr>
            <a:picLocks noChangeAspect="1" noChangeArrowheads="1"/>
          </p:cNvPicPr>
          <p:nvPr/>
        </p:nvPicPr>
        <p:blipFill>
          <a:blip r:embed="rId6" cstate="print"/>
          <a:srcRect/>
          <a:stretch>
            <a:fillRect/>
          </a:stretch>
        </p:blipFill>
        <p:spPr bwMode="auto">
          <a:xfrm>
            <a:off x="6876256" y="4437112"/>
            <a:ext cx="2016224" cy="567212"/>
          </a:xfrm>
          <a:prstGeom prst="rect">
            <a:avLst/>
          </a:prstGeom>
          <a:noFill/>
        </p:spPr>
      </p:pic>
      <p:sp>
        <p:nvSpPr>
          <p:cNvPr id="5124" name="AutoShape 4" descr="data:image/jpg;base64,/9j/4AAQSkZJRgABAQAAAQABAAD/2wBDAAkGBwgHBgkIBwgKCgkLDRYPDQwMDRsUFRAWIB0iIiAdHx8kKDQsJCYxJx8fLT0tMTU3Ojo6Iys/RD84QzQ5Ojf/2wBDAQoKCg0MDRoPDxo3JR8lNzc3Nzc3Nzc3Nzc3Nzc3Nzc3Nzc3Nzc3Nzc3Nzc3Nzc3Nzc3Nzc3Nzc3Nzc3Nzc3Nzf/wAARCABUAJkDASIAAhEBAxEB/8QAHAABAAIDAQEBAAAAAAAAAAAAAAEGBQcIBAMC/8QAOhAAAAUCAgcGAgkFAQAAAAAAAAECAwQFEQYSBxQhMVGT0RMXQVRVYTZxIiNzdIGRobKzFSZScrEy/8QAGgEBAAIDAQAAAAAAAAAAAAAAAAECAwQFBv/EACkRAAIBAgQGAgMBAQAAAAAAAAABAgMREhMhUQQUMUFSkTJxBTOxYaH/2gAMAwEAAhEDEQA/AN4gAgASAgLgCQEXC4AkBFwuAJARcLgCQEXC4AkBFwuAJARcLgCQEXC4AkAAAQe4c14ylyUYtrKUSX0pKa6RETqiIvpH7jpQ9w5lxr8XVr767+4xv/j0nN32NTjG1FWMbrsvzcjmq6hrsvzcjmq6j4DIUuh1Wrks6XT5EpKDspTSDNJHwvuv7DqvDFXdjnpyeiPNrsvzcjmq6hrsvzcjmq6iJkV+DKdizGlMyGjyuNr3pO17H+BkPgJSi+xDcl1PRrsvzcjmq6hrsvzcjmq6j4AGGOwxS3Pvrsvzcjmq6hrsvzcjmq6jzj0LhTG45SXYclEczIieWypKFX2lZRlYwtFC8hrsvzcjmq6hrsvzcjmq6j4CAtHYYnuejXZfm5HNV1DXZfm5HNV1HnAMK2GJ7no12X5uRzVdQ12X5uRzVdQYgzZLanI0KU82kjNS2mFLSm2+5kViHnC0ReSPRrsvzcjmq6iw6PJUleOqKhcl9SFPqI0qcUZH9Wvwv7CrCx6Ofj2h/bq/jWKVYrLlp2f8MlFtzWp0kAAPOnYIPcOZca/F9a++u/uMdNHuHMuNfi6tffXf3GOh+O+b+jT4z4oxDKFOuobRbMtRJTfiZ2HQdCo1XoeAk06npjN1hCFGkzO7faGozuZ227D4DntKjQolJMyUR3Iy8DG7m6lOPQ8qoHMfObqxq1jtDz3z777xscam1FLcw8K0m2UqTgXFeIKpUJj+orkk/kfWbuUlLJKdxEndaxfgK/iHClZw640mpxbIeVladaUS0rV/iVtt/YyF6oOH56MNN12t41nUyPKs8fZu5STn3GpSj2mezwLhtF3rrUZ+Dh83nUykJnx1oeWRHnOx2V8zPaKc1KElG6a6dGXyIzjd6M1RE0XYplMJeNiIxmK5NvP2WXzIiMi/MY2DgivTqxMpcaK2p6GokyHDcs0gzK5Fm8bkfgQuOmSqVaDX4DcGdMjMqj5kkw4pBKXmO+7ee4Z3RW89IwrVZNQdkHJclOG+7t7XY2gr8b2IrfgJfEVY0sx21KqjTc8Fma2xBgDENBp7k2Www7HQX1i47ubIXEyMiO3uQ2biagT8R6PqNCphMm+SY7hm6vKkkk3t22PiQxcXF2FIWGahSYdUqs41tO2VMYecURqTaxqNOwr8d1zHox3Ol0/RjR3IUp6M4pMdCltLNKrdmey5fIhinOrOUVLR30Mipwgm10sa4xJgyt4bbZdqDDa2nV9mlyOvOWbwSZWI7n8hk4ui7FMiOl42IrBqK5Nvv2WXzsRkX5jaCjVJwlhxdUuuQt6Gtztk/SNy6TufvcYLSDUarEx7hiPBkym47rzRLbaM8rhG6RLuRbD+j+RC8eKqyeFWvr/wq+HprX6NXLw1WUVz+iHT3P6jvJojKxp/yzXtl97/AK7Bn39FmKmY6nSZhvKSV+yaf+kfsVyIr/iNuutMHjyO6aU9sVLdIj8cvaouKthOo1V/SnXokmRKXDbSsyaWZmhFlJJFi3Fsvu3hzlSSurKyuOXgnZ92fnACFN6LKqhxJpWjW0qSorGkyTYyP3GuqXgqs1KhHWmiiswEpUo3ZDpoulO9VrHs2H+Q3VERFTSsSIkGbUU5UjtjbLaSTQRqMvfaZ/MVbTAqTFwrTo9KQhFGUtKHTaPYREX1af8AU+PEkl4jHRrSzGo6YmXqUo4U32RpsjuLHo5+PaH9ur+NYrviLFo5+PaH9ur+NY6dX9cvp/w0qP7EdJAADzh2SD3DmXGvxfWvvrv7jHTR7hzLjUv7vrX3139xjofjvm/o0+M+KMMLYnHUpODjw1qDJsG0besdqebfe+W1v1FSsJ28R1JwjO2LsaEZuPQvFC0lzqVRGqTIpkWeyyWRtbrhpsktxGWUyO34bh+MRaR6jXaY3DchMRVtvIeQ+y4q5KQdysRls8PEUrbxDbxGPl6WLFbUvnzta5smNpgqTcdCJdHiSnkpt2xPm3c+OXKf/RiKZpGqtOrtQqTUdlTU9wnHYilHkJRJJJGk95HYiFMsFjDlqKvp1GfUdtTYlY0qyqnTJcEqHFjlJZU0pwpJrMiUVrkWQh+6dpZmQoEeG5RIr6WGktpUclSLkkrXtlPgNcWE7eIjlaNrWJ5id73LXivHtVxIqMSkNwmYzqXm22VGo+0L/wAqNR77eBWt+gz0XTDU246ESaREkPJK3bE8bdz45cp/9GtbBYS+HotKLWiIVeone5Z3MdVpeJ04g7RspCUG0lnL9WTR70W32vtvvv8AkLI/piqS46ks0aGy8ZW7U31LIj/1yl/0a0sFglw9GVrx6BV5q+pcqXpBnwaHNpjkRuScxTy3ZLjpkrM5vO1reI/FPx5KYwseHZ1PZnxDQbZLceUhRIPcRWLw8D9i4Co7eIjbxE5FLb/SM6e565ktuRHiNoiNMLYbyLcb3vHs+kez29xmNHPx7Q/t1fxrFdFj0c/HlE+3V/GsTU0pyts/4TSd6iOkQAB507BFhXJmBcNTZb0qTSmnH3lmtxZrUWZRncz3iyALRlKPR2IcU+pVe7vCno7XMX1Du7wp6O1zF9RagFs6p5P2Vy4bFV7u8KejtcxfUO7vCno7XMX1FqAM6p5P2MuGxVe7vCno7XMX1Du7wp6O1zF9RagDOqeT9jLhsVXu7wp6O1zF9Q7u8KejtcxfUWoAzqnk/Yy4bFV7u8KejtcxfUO7vCno7XMX1FqAM6p5P2MuGxVe7vCno7XMX1Du7wp6O1zF9RagDOqeT9jLhsVXu7wp6O1zF9Q7u8KejtcxfUWoAzqnk/Yy4bFV7u8KejtcxfUein4Iw5TpzM2FTG2pLKszbhLVdJ2MuPAzFiAHVqPrJjLiuwAAGMuAAAAAAAAAAAAAAAAAAAAAAAAAAAAAAAAAAAAB/9k="/>
          <p:cNvSpPr>
            <a:spLocks noChangeAspect="1" noChangeArrowheads="1"/>
          </p:cNvSpPr>
          <p:nvPr/>
        </p:nvSpPr>
        <p:spPr bwMode="auto">
          <a:xfrm>
            <a:off x="155575" y="-280988"/>
            <a:ext cx="1085850" cy="600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data:image/jpg;base64,/9j/4AAQSkZJRgABAQAAAQABAAD/2wBDAAkGBwgHBgkIBwgKCgkLDRYPDQwMDRsUFRAWIB0iIiAdHx8kKDQsJCYxJx8fLT0tMTU3Ojo6Iys/RD84QzQ5Ojf/2wBDAQoKCg0MDRoPDxo3JR8lNzc3Nzc3Nzc3Nzc3Nzc3Nzc3Nzc3Nzc3Nzc3Nzc3Nzc3Nzc3Nzc3Nzc3Nzc3Nzc3Nzf/wAARCABUAJkDASIAAhEBAxEB/8QAHAABAAIDAQEBAAAAAAAAAAAAAAEGBQcIBAMC/8QAOhAAAAUCAgcGAgkFAQAAAAAAAAECAwQFEQYSBxQhMVGT0RMXQVRVYTZxIiNzdIGRobKzFSZScrEy/8QAGgEBAAIDAQAAAAAAAAAAAAAAAAECAwQFBv/EACkRAAIBAgQGAgMBAQAAAAAAAAABAgMREhMhUQQUMUFSkTJxBTOxYaH/2gAMAwEAAhEDEQA/AN4gAgASAgLgCQEXC4AkBFwuAJARcLgCQEXC4AkBFwuAJARcLgCQEXC4AkAAAQe4c14ylyUYtrKUSX0pKa6RETqiIvpH7jpQ9w5lxr8XVr767+4xv/j0nN32NTjG1FWMbrsvzcjmq6hrsvzcjmq6j4DIUuh1Wrks6XT5EpKDspTSDNJHwvuv7DqvDFXdjnpyeiPNrsvzcjmq6hrsvzcjmq6iJkV+DKdizGlMyGjyuNr3pO17H+BkPgJSi+xDcl1PRrsvzcjmq6hrsvzcjmq6j4AGGOwxS3Pvrsvzcjmq6hrsvzcjmq6jzj0LhTG45SXYclEczIieWypKFX2lZRlYwtFC8hrsvzcjmq6hrsvzcjmq6j4CAtHYYnuejXZfm5HNV1DXZfm5HNV1HnAMK2GJ7no12X5uRzVdQ12X5uRzVdQYgzZLanI0KU82kjNS2mFLSm2+5kViHnC0ReSPRrsvzcjmq6iw6PJUleOqKhcl9SFPqI0qcUZH9Wvwv7CrCx6Ofj2h/bq/jWKVYrLlp2f8MlFtzWp0kAAPOnYIPcOZca/F9a++u/uMdNHuHMuNfi6tffXf3GOh+O+b+jT4z4oxDKFOuobRbMtRJTfiZ2HQdCo1XoeAk06npjN1hCFGkzO7faGozuZ227D4DntKjQolJMyUR3Iy8DG7m6lOPQ8qoHMfObqxq1jtDz3z777xscam1FLcw8K0m2UqTgXFeIKpUJj+orkk/kfWbuUlLJKdxEndaxfgK/iHClZw640mpxbIeVladaUS0rV/iVtt/YyF6oOH56MNN12t41nUyPKs8fZu5STn3GpSj2mezwLhtF3rrUZ+Dh83nUykJnx1oeWRHnOx2V8zPaKc1KElG6a6dGXyIzjd6M1RE0XYplMJeNiIxmK5NvP2WXzIiMi/MY2DgivTqxMpcaK2p6GokyHDcs0gzK5Fm8bkfgQuOmSqVaDX4DcGdMjMqj5kkw4pBKXmO+7ee4Z3RW89IwrVZNQdkHJclOG+7t7XY2gr8b2IrfgJfEVY0sx21KqjTc8Fma2xBgDENBp7k2Www7HQX1i47ubIXEyMiO3uQ2biagT8R6PqNCphMm+SY7hm6vKkkk3t22PiQxcXF2FIWGahSYdUqs41tO2VMYecURqTaxqNOwr8d1zHox3Ol0/RjR3IUp6M4pMdCltLNKrdmey5fIhinOrOUVLR30Mipwgm10sa4xJgyt4bbZdqDDa2nV9mlyOvOWbwSZWI7n8hk4ui7FMiOl42IrBqK5Nvv2WXzsRkX5jaCjVJwlhxdUuuQt6Gtztk/SNy6TufvcYLSDUarEx7hiPBkym47rzRLbaM8rhG6RLuRbD+j+RC8eKqyeFWvr/wq+HprX6NXLw1WUVz+iHT3P6jvJojKxp/yzXtl97/AK7Bn39FmKmY6nSZhvKSV+yaf+kfsVyIr/iNuutMHjyO6aU9sVLdIj8cvaouKthOo1V/SnXokmRKXDbSsyaWZmhFlJJFi3Fsvu3hzlSSurKyuOXgnZ92fnACFN6LKqhxJpWjW0qSorGkyTYyP3GuqXgqs1KhHWmiiswEpUo3ZDpoulO9VrHs2H+Q3VERFTSsSIkGbUU5UjtjbLaSTQRqMvfaZ/MVbTAqTFwrTo9KQhFGUtKHTaPYREX1af8AU+PEkl4jHRrSzGo6YmXqUo4U32RpsjuLHo5+PaH9ur+NYrviLFo5+PaH9ur+NY6dX9cvp/w0qP7EdJAADzh2SD3DmXGvxfWvvrv7jHTR7hzLjUv7vrX3139xjofjvm/o0+M+KMMLYnHUpODjw1qDJsG0besdqebfe+W1v1FSsJ28R1JwjO2LsaEZuPQvFC0lzqVRGqTIpkWeyyWRtbrhpsktxGWUyO34bh+MRaR6jXaY3DchMRVtvIeQ+y4q5KQdysRls8PEUrbxDbxGPl6WLFbUvnzta5smNpgqTcdCJdHiSnkpt2xPm3c+OXKf/RiKZpGqtOrtQqTUdlTU9wnHYilHkJRJJJGk95HYiFMsFjDlqKvp1GfUdtTYlY0qyqnTJcEqHFjlJZU0pwpJrMiUVrkWQh+6dpZmQoEeG5RIr6WGktpUclSLkkrXtlPgNcWE7eIjlaNrWJ5id73LXivHtVxIqMSkNwmYzqXm22VGo+0L/wAqNR77eBWt+gz0XTDU246ESaREkPJK3bE8bdz45cp/9GtbBYS+HotKLWiIVeone5Z3MdVpeJ04g7RspCUG0lnL9WTR70W32vtvvv8AkLI/piqS46ks0aGy8ZW7U31LIj/1yl/0a0sFglw9GVrx6BV5q+pcqXpBnwaHNpjkRuScxTy3ZLjpkrM5vO1reI/FPx5KYwseHZ1PZnxDQbZLceUhRIPcRWLw8D9i4Co7eIjbxE5FLb/SM6e565ktuRHiNoiNMLYbyLcb3vHs+kez29xmNHPx7Q/t1fxrFdFj0c/HlE+3V/GsTU0pyts/4TSd6iOkQAB507BFhXJmBcNTZb0qTSmnH3lmtxZrUWZRncz3iyALRlKPR2IcU+pVe7vCno7XMX1Du7wp6O1zF9RagFs6p5P2Vy4bFV7u8KejtcxfUO7vCno7XMX1FqAM6p5P2MuGxVe7vCno7XMX1Du7wp6O1zF9RagDOqeT9jLhsVXu7wp6O1zF9Q7u8KejtcxfUWoAzqnk/Yy4bFV7u8KejtcxfUO7vCno7XMX1FqAM6p5P2MuGxVe7vCno7XMX1Du7wp6O1zF9RagDOqeT9jLhsVXu7wp6O1zF9Q7u8KejtcxfUWoAzqnk/Yy4bFV7u8KejtcxfUein4Iw5TpzM2FTG2pLKszbhLVdJ2MuPAzFiAHVqPrJjLiuwAAGMuAAAAAAAAAAAAAAAAAAAAAAAAAAAAAAAAAAAAB/9k="/>
          <p:cNvSpPr>
            <a:spLocks noChangeAspect="1" noChangeArrowheads="1"/>
          </p:cNvSpPr>
          <p:nvPr/>
        </p:nvSpPr>
        <p:spPr bwMode="auto">
          <a:xfrm>
            <a:off x="155575" y="-280988"/>
            <a:ext cx="1085850" cy="600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30" name="Picture 10" descr="http://t3.gstatic.com/images?q=tbn:ANd9GcTkjFBRAVwc9S2cAdcuyyx3IU4Kd8NV5jB-4kgCO3c1fb6VT51TGw"/>
          <p:cNvPicPr>
            <a:picLocks noChangeAspect="1" noChangeArrowheads="1"/>
          </p:cNvPicPr>
          <p:nvPr/>
        </p:nvPicPr>
        <p:blipFill>
          <a:blip r:embed="rId7" cstate="print"/>
          <a:srcRect/>
          <a:stretch>
            <a:fillRect/>
          </a:stretch>
        </p:blipFill>
        <p:spPr bwMode="auto">
          <a:xfrm>
            <a:off x="6948264" y="3429000"/>
            <a:ext cx="918989" cy="918989"/>
          </a:xfrm>
          <a:prstGeom prst="rect">
            <a:avLst/>
          </a:prstGeom>
          <a:noFill/>
        </p:spPr>
      </p:pic>
      <p:pic>
        <p:nvPicPr>
          <p:cNvPr id="5132" name="Picture 12" descr="http://t0.gstatic.com/images?q=tbn:ANd9GcRb-PwGcUl37biJwwiuAc1WnsbZPRgXNIaLJJrb9pYVGloLYeLe8Q"/>
          <p:cNvPicPr>
            <a:picLocks noChangeAspect="1" noChangeArrowheads="1"/>
          </p:cNvPicPr>
          <p:nvPr/>
        </p:nvPicPr>
        <p:blipFill>
          <a:blip r:embed="rId8" cstate="print"/>
          <a:srcRect/>
          <a:stretch>
            <a:fillRect/>
          </a:stretch>
        </p:blipFill>
        <p:spPr bwMode="auto">
          <a:xfrm>
            <a:off x="7946504" y="3429000"/>
            <a:ext cx="909464" cy="90946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Infrastructure</a:t>
            </a:r>
            <a:r>
              <a:rPr lang="pl-PL" dirty="0" smtClean="0">
                <a:solidFill>
                  <a:schemeClr val="bg1"/>
                </a:solidFill>
              </a:rPr>
              <a:t> </a:t>
            </a:r>
            <a:r>
              <a:rPr lang="pl-PL" dirty="0" err="1" smtClean="0">
                <a:solidFill>
                  <a:schemeClr val="bg1"/>
                </a:solidFill>
              </a:rPr>
              <a:t>simplification</a:t>
            </a:r>
            <a:r>
              <a:rPr lang="pl-PL" dirty="0" smtClean="0">
                <a:solidFill>
                  <a:schemeClr val="bg1"/>
                </a:solidFill>
              </a:rPr>
              <a:t> 2/</a:t>
            </a:r>
            <a:r>
              <a:rPr lang="pl-PL" dirty="0" err="1" smtClean="0">
                <a:solidFill>
                  <a:schemeClr val="bg1"/>
                </a:solidFill>
              </a:rPr>
              <a:t>2</a:t>
            </a:r>
            <a:endParaRPr lang="fr-CA" dirty="0" smtClean="0">
              <a:solidFill>
                <a:schemeClr val="bg1"/>
              </a:solidFill>
            </a:endParaRPr>
          </a:p>
        </p:txBody>
      </p:sp>
      <p:sp>
        <p:nvSpPr>
          <p:cNvPr id="4" name="Rectangle 3"/>
          <p:cNvSpPr/>
          <p:nvPr/>
        </p:nvSpPr>
        <p:spPr>
          <a:xfrm>
            <a:off x="323528" y="1916832"/>
            <a:ext cx="8352928" cy="3539430"/>
          </a:xfrm>
          <a:prstGeom prst="rect">
            <a:avLst/>
          </a:prstGeom>
        </p:spPr>
        <p:txBody>
          <a:bodyPr wrap="square">
            <a:spAutoFit/>
          </a:bodyPr>
          <a:lstStyle/>
          <a:p>
            <a:pPr marL="342900" indent="-342900">
              <a:buFont typeface="Wingdings" pitchFamily="2" charset="2"/>
              <a:buChar char="q"/>
              <a:defRPr/>
            </a:pPr>
            <a:r>
              <a:rPr lang="en-US" sz="1600" dirty="0" smtClean="0"/>
              <a:t>Client agent settings are now defined at the collection level, instead of at the site level. You can have each client receive settings from multiple collections. Active Directory schema extensions are the same as in SCCM 2007, so publishing site information will work without any further schema changes. If you have Windows Server 2008 R2 with Windows 7 (Ultimate or Enterprise) in a branch, SCCM 2012 can take advantage of </a:t>
            </a:r>
            <a:r>
              <a:rPr lang="en-US" sz="1600" dirty="0" err="1" smtClean="0"/>
              <a:t>BranchCache</a:t>
            </a:r>
            <a:r>
              <a:rPr lang="en-US" sz="1600" dirty="0" smtClean="0"/>
              <a:t>.</a:t>
            </a:r>
          </a:p>
          <a:p>
            <a:pPr marL="342900" indent="-342900">
              <a:buFont typeface="Wingdings" pitchFamily="2" charset="2"/>
              <a:buChar char="q"/>
              <a:defRPr/>
            </a:pPr>
            <a:endParaRPr lang="en-US" sz="1600" dirty="0" smtClean="0"/>
          </a:p>
          <a:p>
            <a:pPr marL="342900" indent="-342900">
              <a:buFont typeface="Wingdings" pitchFamily="2" charset="2"/>
              <a:buChar char="q"/>
              <a:defRPr/>
            </a:pPr>
            <a:r>
              <a:rPr lang="en-US" sz="1600" dirty="0" smtClean="0"/>
              <a:t>Branch Distribution Points let you store packages on a workstation computer. This works well in offices with fewer than 100 devices, where Background Intelligent Transfer System, or BITS, bandwidth control is enough. Although there are DP groups in SCCM 2007, they’re mostly a cosmetic administrative aid. When you add content to a DP group in SCCM 2012, all members receive that data. When you add another DP, it, too, receives all group content. SCCM 2012 also lets you manually copy content to both branch DPs and standard DPs. SCCM 2007 only allows this for branch DPs.</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Role-based</a:t>
            </a:r>
            <a:r>
              <a:rPr lang="pl-PL" dirty="0" smtClean="0">
                <a:solidFill>
                  <a:schemeClr val="bg1"/>
                </a:solidFill>
              </a:rPr>
              <a:t> Access </a:t>
            </a:r>
            <a:r>
              <a:rPr lang="pl-PL" dirty="0" err="1" smtClean="0">
                <a:solidFill>
                  <a:schemeClr val="bg1"/>
                </a:solidFill>
              </a:rPr>
              <a:t>Control</a:t>
            </a:r>
            <a:endParaRPr lang="fr-CA" dirty="0" smtClean="0">
              <a:solidFill>
                <a:schemeClr val="bg1"/>
              </a:solidFill>
            </a:endParaRPr>
          </a:p>
        </p:txBody>
      </p:sp>
      <p:sp>
        <p:nvSpPr>
          <p:cNvPr id="4" name="Rectangle 3"/>
          <p:cNvSpPr/>
          <p:nvPr/>
        </p:nvSpPr>
        <p:spPr>
          <a:xfrm>
            <a:off x="323528" y="1916832"/>
            <a:ext cx="3933472" cy="4032168"/>
          </a:xfrm>
          <a:prstGeom prst="rect">
            <a:avLst/>
          </a:prstGeom>
        </p:spPr>
        <p:txBody>
          <a:bodyPr wrap="square">
            <a:spAutoFit/>
          </a:bodyPr>
          <a:lstStyle/>
          <a:p>
            <a:pPr marL="342900" indent="-342900">
              <a:buFont typeface="Wingdings" pitchFamily="2" charset="2"/>
              <a:buChar char="q"/>
              <a:defRPr/>
            </a:pPr>
            <a:r>
              <a:rPr lang="en-US" sz="1600" dirty="0" smtClean="0"/>
              <a:t>There’s a trend in Microsoft enterprise products, as well as the industry in general, to adopting a role-based approach to administrative security. In SCCM 2012, this means Primary Sites are no longer security boundaries. The new console is controlled by Role-Based Access Control (RBAC), hiding interface elements if the user doesn’t have legitimate access. The administrative tasks are grouped in Security roles. They’re combined with Security scopes to control exactly who can do what, where and when. </a:t>
            </a:r>
          </a:p>
          <a:p>
            <a:pPr marL="342900" indent="-342900">
              <a:defRPr/>
            </a:pPr>
            <a:endParaRPr lang="en-US" sz="1600" dirty="0" smtClean="0"/>
          </a:p>
        </p:txBody>
      </p:sp>
      <p:pic>
        <p:nvPicPr>
          <p:cNvPr id="5" name="Picture 2"/>
          <p:cNvPicPr>
            <a:picLocks noChangeAspect="1" noChangeArrowheads="1"/>
          </p:cNvPicPr>
          <p:nvPr/>
        </p:nvPicPr>
        <p:blipFill>
          <a:blip r:embed="rId4" cstate="print"/>
          <a:srcRect/>
          <a:stretch>
            <a:fillRect/>
          </a:stretch>
        </p:blipFill>
        <p:spPr bwMode="auto">
          <a:xfrm>
            <a:off x="4212000" y="2162625"/>
            <a:ext cx="4794250" cy="33813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User-Centric</a:t>
            </a:r>
            <a:r>
              <a:rPr lang="pl-PL" dirty="0" smtClean="0">
                <a:solidFill>
                  <a:schemeClr val="bg1"/>
                </a:solidFill>
              </a:rPr>
              <a:t> Management</a:t>
            </a:r>
            <a:endParaRPr lang="fr-CA" dirty="0" smtClean="0">
              <a:solidFill>
                <a:schemeClr val="bg1"/>
              </a:solidFill>
            </a:endParaRPr>
          </a:p>
        </p:txBody>
      </p:sp>
      <p:sp>
        <p:nvSpPr>
          <p:cNvPr id="4" name="Rectangle 3"/>
          <p:cNvSpPr/>
          <p:nvPr/>
        </p:nvSpPr>
        <p:spPr>
          <a:xfrm>
            <a:off x="323528" y="2471125"/>
            <a:ext cx="8343472" cy="3477875"/>
          </a:xfrm>
          <a:prstGeom prst="rect">
            <a:avLst/>
          </a:prstGeom>
        </p:spPr>
        <p:txBody>
          <a:bodyPr wrap="square">
            <a:spAutoFit/>
          </a:bodyPr>
          <a:lstStyle/>
          <a:p>
            <a:pPr marL="342900" indent="-342900">
              <a:buFont typeface="Wingdings" pitchFamily="2" charset="2"/>
              <a:buChar char="q"/>
              <a:defRPr/>
            </a:pPr>
            <a:r>
              <a:rPr lang="en-US" sz="2000" dirty="0" smtClean="0"/>
              <a:t>SCCM2012 changes its focus from systems management to putting the user in the central role and </a:t>
            </a:r>
            <a:r>
              <a:rPr lang="pl-PL" sz="2000" dirty="0" smtClean="0"/>
              <a:t>i</a:t>
            </a:r>
            <a:r>
              <a:rPr lang="en-US" sz="2000" dirty="0" err="1" smtClean="0"/>
              <a:t>nvolves</a:t>
            </a:r>
            <a:r>
              <a:rPr lang="en-US" sz="2000" dirty="0" smtClean="0"/>
              <a:t> end users to give them wider control over what software is installed on their devices and when it gets installed. Users can for instance define their own work-hour pattern so that software installations take place outside </a:t>
            </a:r>
            <a:r>
              <a:rPr lang="en-US" sz="2000" dirty="0" err="1" smtClean="0"/>
              <a:t>thes</a:t>
            </a:r>
            <a:r>
              <a:rPr lang="en-US" sz="2000" dirty="0" smtClean="0"/>
              <a:t> times. </a:t>
            </a:r>
          </a:p>
          <a:p>
            <a:pPr marL="342900" indent="-342900">
              <a:buFont typeface="Wingdings" pitchFamily="2" charset="2"/>
              <a:buChar char="q"/>
              <a:defRPr/>
            </a:pPr>
            <a:r>
              <a:rPr lang="en-US" sz="2000" dirty="0" smtClean="0"/>
              <a:t>SCCM 2012 accomplishes this by linking users to particular devices. A device that’s used most often by a person is called a primary device; a user can have more than one of these. Primary user is the main user of the device, and each device can have more than one primary user.</a:t>
            </a:r>
          </a:p>
          <a:p>
            <a:pPr marL="342900" indent="-342900">
              <a:defRPr/>
            </a:pPr>
            <a:endParaRPr lang="en-US" sz="2000" dirty="0" smtClean="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en-US" dirty="0" smtClean="0">
                <a:solidFill>
                  <a:schemeClr val="bg1"/>
                </a:solidFill>
              </a:rPr>
              <a:t>Apps and OS Delivery 1/2</a:t>
            </a:r>
            <a:endParaRPr lang="fr-CA" dirty="0" smtClean="0">
              <a:solidFill>
                <a:schemeClr val="bg1"/>
              </a:solidFill>
            </a:endParaRPr>
          </a:p>
        </p:txBody>
      </p:sp>
      <p:sp>
        <p:nvSpPr>
          <p:cNvPr id="4" name="Rectangle 3"/>
          <p:cNvSpPr/>
          <p:nvPr/>
        </p:nvSpPr>
        <p:spPr>
          <a:xfrm>
            <a:off x="323528" y="1944000"/>
            <a:ext cx="8343472" cy="4955203"/>
          </a:xfrm>
          <a:prstGeom prst="rect">
            <a:avLst/>
          </a:prstGeom>
        </p:spPr>
        <p:txBody>
          <a:bodyPr wrap="square">
            <a:spAutoFit/>
          </a:bodyPr>
          <a:lstStyle/>
          <a:p>
            <a:pPr marL="342900" indent="-342900">
              <a:buFont typeface="Wingdings" pitchFamily="2" charset="2"/>
              <a:buChar char="q"/>
              <a:defRPr/>
            </a:pPr>
            <a:r>
              <a:rPr lang="en-US" sz="1600" dirty="0" smtClean="0"/>
              <a:t>Hand in hand with the new user focus is a new way of delivering applications to users. The idea is to capture the </a:t>
            </a:r>
            <a:r>
              <a:rPr lang="en-US" sz="1600" dirty="0" err="1" smtClean="0"/>
              <a:t>administrators’s</a:t>
            </a:r>
            <a:r>
              <a:rPr lang="en-US" sz="1600" dirty="0" smtClean="0"/>
              <a:t> intent through requirement rules, deployment purpose and deployment types. The latter can be Windows Installer, Script Installer, Script Installer, Microsoft Application Virtualization, Remote Desktop App or Windows Mobile Cabinet.</a:t>
            </a:r>
          </a:p>
          <a:p>
            <a:pPr marL="342900" indent="-342900">
              <a:buFont typeface="Wingdings" pitchFamily="2" charset="2"/>
              <a:buChar char="q"/>
              <a:defRPr/>
            </a:pPr>
            <a:r>
              <a:rPr lang="en-US" sz="1600" dirty="0" smtClean="0"/>
              <a:t>An administrator can define that an application should be installed natively on a user's primary device. Should the user log in to a device that’s not his primary device, SCCM 2012 can distribute the apps ad an App-V program or Remote desktop app instead. Dependencies allow you to link one app deployment to another as a prerequisite.</a:t>
            </a:r>
          </a:p>
          <a:p>
            <a:pPr marL="342900" indent="-342900">
              <a:buFont typeface="Wingdings" pitchFamily="2" charset="2"/>
              <a:buChar char="q"/>
              <a:defRPr/>
            </a:pPr>
            <a:r>
              <a:rPr lang="en-US" sz="1600" dirty="0" smtClean="0"/>
              <a:t>For testing or backup, an application can be exported in its entirety from one 2012 environment to another, and all dependent files are included in the export. Metadata about each application can be harvested from MSI files or manually entered, making it easier for users to find the right application in the Software Catalog.</a:t>
            </a:r>
          </a:p>
          <a:p>
            <a:pPr marL="342900" indent="-342900">
              <a:buFont typeface="Wingdings" pitchFamily="2" charset="2"/>
              <a:buChar char="q"/>
              <a:defRPr/>
            </a:pPr>
            <a:r>
              <a:rPr lang="en-US" sz="1600" dirty="0" smtClean="0"/>
              <a:t>In SCCM 2007, a separate Status Message Viewer was used to track software installations, in SCCM 2012 the deployment of all software(updates, compliance settings, applications, task sequences, packages and programs) is tracked under Monitoring node.</a:t>
            </a:r>
          </a:p>
          <a:p>
            <a:pPr marL="342900" indent="-342900">
              <a:buFont typeface="Wingdings" pitchFamily="2" charset="2"/>
              <a:buChar char="q"/>
              <a:defRPr/>
            </a:pPr>
            <a:r>
              <a:rPr lang="en-US" sz="1600" dirty="0" smtClean="0"/>
              <a:t>Pre-flight – testing application without actually deploying it to a client device.</a:t>
            </a:r>
          </a:p>
          <a:p>
            <a:pPr marL="342900" indent="-342900">
              <a:defRPr/>
            </a:pPr>
            <a:endParaRPr lang="en-US" sz="1600" dirty="0" smtClean="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en-US" dirty="0" smtClean="0">
                <a:solidFill>
                  <a:schemeClr val="bg1"/>
                </a:solidFill>
              </a:rPr>
              <a:t>Apps and OS Delivery </a:t>
            </a:r>
            <a:r>
              <a:rPr lang="pl-PL" dirty="0" smtClean="0">
                <a:solidFill>
                  <a:schemeClr val="bg1"/>
                </a:solidFill>
              </a:rPr>
              <a:t>2</a:t>
            </a:r>
            <a:r>
              <a:rPr lang="en-US" dirty="0" smtClean="0">
                <a:solidFill>
                  <a:schemeClr val="bg1"/>
                </a:solidFill>
              </a:rPr>
              <a:t>/2</a:t>
            </a:r>
            <a:endParaRPr lang="fr-CA" dirty="0" smtClean="0">
              <a:solidFill>
                <a:schemeClr val="bg1"/>
              </a:solidFill>
            </a:endParaRPr>
          </a:p>
        </p:txBody>
      </p:sp>
      <p:sp>
        <p:nvSpPr>
          <p:cNvPr id="4" name="Rectangle 3"/>
          <p:cNvSpPr/>
          <p:nvPr/>
        </p:nvSpPr>
        <p:spPr>
          <a:xfrm>
            <a:off x="323528" y="1944000"/>
            <a:ext cx="5643472" cy="4154984"/>
          </a:xfrm>
          <a:prstGeom prst="rect">
            <a:avLst/>
          </a:prstGeom>
        </p:spPr>
        <p:txBody>
          <a:bodyPr wrap="square">
            <a:spAutoFit/>
          </a:bodyPr>
          <a:lstStyle/>
          <a:p>
            <a:pPr marL="342900" indent="-342900">
              <a:buFont typeface="Wingdings" pitchFamily="2" charset="2"/>
              <a:buChar char="q"/>
              <a:defRPr/>
            </a:pPr>
            <a:r>
              <a:rPr lang="en-US" sz="1200" dirty="0" smtClean="0"/>
              <a:t>The main improvement in SCCM 2012 for Operating System Deployment(OSD) is that User State Migration Toolkit(USMT) version 4 is now fully integrated into the UI</a:t>
            </a:r>
          </a:p>
          <a:p>
            <a:pPr marL="342900" indent="-342900">
              <a:buFont typeface="Wingdings" pitchFamily="2" charset="2"/>
              <a:buChar char="q"/>
              <a:defRPr/>
            </a:pPr>
            <a:r>
              <a:rPr lang="en-US" sz="1200" dirty="0" smtClean="0"/>
              <a:t>In SCCM 2007 you had to use the command line to control USMT version 4.</a:t>
            </a:r>
          </a:p>
          <a:p>
            <a:pPr marL="342900" indent="-342900">
              <a:buFont typeface="Wingdings" pitchFamily="2" charset="2"/>
              <a:buChar char="q"/>
              <a:defRPr/>
            </a:pPr>
            <a:r>
              <a:rPr lang="en-US" sz="1200" dirty="0" smtClean="0"/>
              <a:t>Another improvement is hierarchy-wide bootable media, mitigating the necessity for OSD bootable media to be duplicated in every location.</a:t>
            </a:r>
          </a:p>
          <a:p>
            <a:pPr marL="342900" indent="-342900">
              <a:buFont typeface="Wingdings" pitchFamily="2" charset="2"/>
              <a:buChar char="q"/>
              <a:defRPr/>
            </a:pPr>
            <a:r>
              <a:rPr lang="en-US" sz="1200" dirty="0" smtClean="0"/>
              <a:t>Offline servicing of images is now automated – updates and patches that are approved can be targeted to the image library to make sure that your OS installs are up-to-date immediately after installation</a:t>
            </a:r>
          </a:p>
          <a:p>
            <a:pPr marL="342900" indent="-342900">
              <a:buFont typeface="Wingdings" pitchFamily="2" charset="2"/>
              <a:buChar char="q"/>
              <a:defRPr/>
            </a:pPr>
            <a:r>
              <a:rPr lang="en-US" sz="1200" dirty="0" smtClean="0"/>
              <a:t>OLD WAY still supported = packages/programs/advertisements etc </a:t>
            </a:r>
          </a:p>
          <a:p>
            <a:pPr marL="342900" indent="-342900">
              <a:buFont typeface="Wingdings" pitchFamily="2" charset="2"/>
              <a:buChar char="q"/>
              <a:defRPr/>
            </a:pPr>
            <a:r>
              <a:rPr lang="en-US" sz="1200" dirty="0" smtClean="0"/>
              <a:t>NEW WAY = applications</a:t>
            </a:r>
          </a:p>
          <a:p>
            <a:pPr marL="342900" indent="-342900">
              <a:buFont typeface="Wingdings" pitchFamily="2" charset="2"/>
              <a:buChar char="q"/>
              <a:defRPr/>
            </a:pPr>
            <a:r>
              <a:rPr lang="en-US" sz="1200" dirty="0" smtClean="0"/>
              <a:t>No need two create two packages/programs, first for install and second for uninstall. NOW ONLY one with two options inside. To uninstall applications SCCM 2012 now uses ‘retirement’, the application can also be ‘reinstated’</a:t>
            </a:r>
          </a:p>
          <a:p>
            <a:pPr marL="342900" indent="-342900">
              <a:buFont typeface="Wingdings" pitchFamily="2" charset="2"/>
              <a:buChar char="q"/>
              <a:defRPr/>
            </a:pPr>
            <a:r>
              <a:rPr lang="en-US" sz="1200" dirty="0" smtClean="0"/>
              <a:t>Single application can now be deployed with multiple deployment methods! So let’s say you have an application XYZ. You want to deploy this application to your Baseline desktop PC’s as a native application,  stream it as an App-v program to your Laptops and make it available as an Remote Desktop Application when an user logs on to a server. All from 1 application.</a:t>
            </a:r>
          </a:p>
          <a:p>
            <a:pPr marL="342900" indent="-342900">
              <a:buFont typeface="Wingdings" pitchFamily="2" charset="2"/>
              <a:buChar char="q"/>
              <a:defRPr/>
            </a:pPr>
            <a:endParaRPr lang="en-US" sz="1200" dirty="0" smtClean="0"/>
          </a:p>
          <a:p>
            <a:pPr marL="342900" indent="-342900">
              <a:defRPr/>
            </a:pPr>
            <a:endParaRPr lang="en-US" sz="1200" dirty="0" smtClean="0"/>
          </a:p>
        </p:txBody>
      </p:sp>
      <p:pic>
        <p:nvPicPr>
          <p:cNvPr id="5" name="Picture 6" descr="http://wibier.me/wp-content/uploads/2011/04/Capture5.png"/>
          <p:cNvPicPr>
            <a:picLocks noChangeAspect="1" noChangeArrowheads="1"/>
          </p:cNvPicPr>
          <p:nvPr/>
        </p:nvPicPr>
        <p:blipFill>
          <a:blip r:embed="rId4" cstate="print"/>
          <a:srcRect/>
          <a:stretch>
            <a:fillRect/>
          </a:stretch>
        </p:blipFill>
        <p:spPr bwMode="auto">
          <a:xfrm>
            <a:off x="6552000" y="2754000"/>
            <a:ext cx="2000250" cy="18383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Reporting</a:t>
            </a:r>
            <a:endParaRPr lang="fr-CA" dirty="0" smtClean="0">
              <a:solidFill>
                <a:schemeClr val="bg1"/>
              </a:solidFill>
            </a:endParaRPr>
          </a:p>
        </p:txBody>
      </p:sp>
      <p:sp>
        <p:nvSpPr>
          <p:cNvPr id="4" name="Rectangle 3"/>
          <p:cNvSpPr/>
          <p:nvPr/>
        </p:nvSpPr>
        <p:spPr>
          <a:xfrm>
            <a:off x="27000" y="1944000"/>
            <a:ext cx="3960000" cy="3139321"/>
          </a:xfrm>
          <a:prstGeom prst="rect">
            <a:avLst/>
          </a:prstGeom>
        </p:spPr>
        <p:txBody>
          <a:bodyPr wrap="square">
            <a:spAutoFit/>
          </a:bodyPr>
          <a:lstStyle/>
          <a:p>
            <a:pPr marL="342900" indent="-342900">
              <a:buFont typeface="Wingdings" pitchFamily="2" charset="2"/>
              <a:buChar char="q"/>
              <a:defRPr/>
            </a:pPr>
            <a:r>
              <a:rPr lang="en-US" dirty="0" smtClean="0"/>
              <a:t>Reporting is taken out of SCCM 2012 and is done by SQL 2008 by means of Reporting Services. This is how it should be. </a:t>
            </a:r>
          </a:p>
          <a:p>
            <a:pPr marL="342900" indent="-342900">
              <a:buFont typeface="Wingdings" pitchFamily="2" charset="2"/>
              <a:buChar char="q"/>
              <a:defRPr/>
            </a:pPr>
            <a:r>
              <a:rPr lang="en-US" dirty="0" smtClean="0"/>
              <a:t>Of course in SCCM 2007 it was also possible, but in SCCM 2012 the Reporting Point does no longer exists.</a:t>
            </a:r>
            <a:br>
              <a:rPr lang="en-US" dirty="0" smtClean="0"/>
            </a:br>
            <a:endParaRPr lang="en-US" dirty="0" smtClean="0"/>
          </a:p>
          <a:p>
            <a:pPr marL="342900" indent="-342900">
              <a:buFont typeface="Wingdings" pitchFamily="2" charset="2"/>
              <a:buChar char="q"/>
              <a:defRPr/>
            </a:pPr>
            <a:endParaRPr lang="en-US" dirty="0" smtClean="0"/>
          </a:p>
          <a:p>
            <a:pPr marL="342900" indent="-342900">
              <a:defRPr/>
            </a:pPr>
            <a:endParaRPr lang="en-US" dirty="0" smtClean="0"/>
          </a:p>
        </p:txBody>
      </p:sp>
      <p:pic>
        <p:nvPicPr>
          <p:cNvPr id="6" name="Picture 2" descr="http://wibier.me/wp-content/uploads/2011/04/Capture6.png"/>
          <p:cNvPicPr>
            <a:picLocks noChangeAspect="1" noChangeArrowheads="1"/>
          </p:cNvPicPr>
          <p:nvPr/>
        </p:nvPicPr>
        <p:blipFill>
          <a:blip r:embed="rId4" cstate="print"/>
          <a:srcRect/>
          <a:stretch>
            <a:fillRect/>
          </a:stretch>
        </p:blipFill>
        <p:spPr bwMode="auto">
          <a:xfrm>
            <a:off x="4122000" y="1854000"/>
            <a:ext cx="4783138" cy="43084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Inventory</a:t>
            </a:r>
            <a:endParaRPr lang="fr-CA" dirty="0" smtClean="0">
              <a:solidFill>
                <a:schemeClr val="bg1"/>
              </a:solidFill>
            </a:endParaRPr>
          </a:p>
        </p:txBody>
      </p:sp>
      <p:sp>
        <p:nvSpPr>
          <p:cNvPr id="4" name="Rectangle 3"/>
          <p:cNvSpPr/>
          <p:nvPr/>
        </p:nvSpPr>
        <p:spPr>
          <a:xfrm>
            <a:off x="477000" y="2124000"/>
            <a:ext cx="8280000" cy="2062103"/>
          </a:xfrm>
          <a:prstGeom prst="rect">
            <a:avLst/>
          </a:prstGeom>
        </p:spPr>
        <p:txBody>
          <a:bodyPr wrap="square">
            <a:spAutoFit/>
          </a:bodyPr>
          <a:lstStyle/>
          <a:p>
            <a:pPr marL="342900" indent="-342900">
              <a:buFont typeface="Wingdings" pitchFamily="2" charset="2"/>
              <a:buChar char="q"/>
              <a:defRPr/>
            </a:pPr>
            <a:r>
              <a:rPr lang="en-US" dirty="0" smtClean="0"/>
              <a:t>There is no need to modify MOF files. Microsoft is going to rid off MOF files. :-) </a:t>
            </a:r>
            <a:r>
              <a:rPr lang="en-US" sz="2000" b="1" dirty="0" smtClean="0">
                <a:solidFill>
                  <a:srgbClr val="FF0000"/>
                </a:solidFill>
              </a:rPr>
              <a:t>True or not?</a:t>
            </a:r>
            <a:endParaRPr lang="en-US" b="1" dirty="0" smtClean="0">
              <a:solidFill>
                <a:srgbClr val="FF0000"/>
              </a:solidFill>
            </a:endParaRPr>
          </a:p>
          <a:p>
            <a:pPr marL="342900" indent="-342900">
              <a:buFont typeface="Wingdings" pitchFamily="2" charset="2"/>
              <a:buChar char="q"/>
              <a:defRPr/>
            </a:pPr>
            <a:r>
              <a:rPr lang="en-US" dirty="0" smtClean="0"/>
              <a:t>Hardware inventory and software inventory can be easily set up via Client Settings.</a:t>
            </a:r>
            <a:br>
              <a:rPr lang="en-US" dirty="0" smtClean="0"/>
            </a:br>
            <a:endParaRPr lang="en-US" dirty="0" smtClean="0"/>
          </a:p>
          <a:p>
            <a:pPr marL="342900" indent="-342900">
              <a:buFont typeface="Wingdings" pitchFamily="2" charset="2"/>
              <a:buChar char="q"/>
              <a:defRPr/>
            </a:pPr>
            <a:endParaRPr lang="en-US" dirty="0" smtClean="0"/>
          </a:p>
          <a:p>
            <a:pPr marL="342900" indent="-342900">
              <a:defRPr/>
            </a:pPr>
            <a:endParaRPr lang="en-US" dirty="0" smtClean="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Site</a:t>
            </a:r>
            <a:r>
              <a:rPr lang="pl-PL" dirty="0" smtClean="0">
                <a:solidFill>
                  <a:schemeClr val="bg1"/>
                </a:solidFill>
              </a:rPr>
              <a:t> </a:t>
            </a:r>
            <a:r>
              <a:rPr lang="pl-PL" dirty="0" err="1" smtClean="0">
                <a:solidFill>
                  <a:schemeClr val="bg1"/>
                </a:solidFill>
              </a:rPr>
              <a:t>recovery</a:t>
            </a:r>
            <a:endParaRPr lang="fr-CA" dirty="0" smtClean="0">
              <a:solidFill>
                <a:schemeClr val="bg1"/>
              </a:solidFill>
            </a:endParaRPr>
          </a:p>
        </p:txBody>
      </p:sp>
      <p:sp>
        <p:nvSpPr>
          <p:cNvPr id="4" name="Rectangle 3"/>
          <p:cNvSpPr/>
          <p:nvPr/>
        </p:nvSpPr>
        <p:spPr>
          <a:xfrm>
            <a:off x="477000" y="2124000"/>
            <a:ext cx="8280000" cy="2677656"/>
          </a:xfrm>
          <a:prstGeom prst="rect">
            <a:avLst/>
          </a:prstGeom>
        </p:spPr>
        <p:txBody>
          <a:bodyPr wrap="square">
            <a:spAutoFit/>
          </a:bodyPr>
          <a:lstStyle/>
          <a:p>
            <a:pPr marL="342900" indent="-342900">
              <a:buFont typeface="Wingdings" pitchFamily="2" charset="2"/>
              <a:buChar char="q"/>
              <a:defRPr/>
            </a:pPr>
            <a:r>
              <a:rPr lang="en-US" sz="2400" dirty="0" smtClean="0"/>
              <a:t>Configuration Manager 2007 used the Site Repair Wizard to recover sites. </a:t>
            </a:r>
          </a:p>
          <a:p>
            <a:pPr marL="342900" indent="-342900">
              <a:buFont typeface="Wingdings" pitchFamily="2" charset="2"/>
              <a:buChar char="q"/>
              <a:defRPr/>
            </a:pPr>
            <a:r>
              <a:rPr lang="en-US" sz="2400" dirty="0" smtClean="0"/>
              <a:t>In Configuration Manager 2012, recovery is integrated in the Configuration Manager 2012 Setup Wizard</a:t>
            </a:r>
            <a:br>
              <a:rPr lang="en-US" sz="2400" dirty="0" smtClean="0"/>
            </a:br>
            <a:endParaRPr lang="en-US" sz="2400" dirty="0" smtClean="0"/>
          </a:p>
          <a:p>
            <a:pPr marL="342900" indent="-342900">
              <a:buFont typeface="Wingdings" pitchFamily="2" charset="2"/>
              <a:buChar char="q"/>
              <a:defRPr/>
            </a:pPr>
            <a:endParaRPr lang="en-US" sz="2400" dirty="0" smtClean="0"/>
          </a:p>
          <a:p>
            <a:pPr marL="342900" indent="-342900">
              <a:defRPr/>
            </a:pPr>
            <a:endParaRPr lang="en-US" sz="2400" dirty="0" smtClean="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4" name="Rectangle 3"/>
          <p:cNvSpPr/>
          <p:nvPr/>
        </p:nvSpPr>
        <p:spPr>
          <a:xfrm>
            <a:off x="477000" y="2124000"/>
            <a:ext cx="8280000" cy="5262979"/>
          </a:xfrm>
          <a:prstGeom prst="rect">
            <a:avLst/>
          </a:prstGeom>
        </p:spPr>
        <p:txBody>
          <a:bodyPr wrap="square">
            <a:spAutoFit/>
          </a:bodyPr>
          <a:lstStyle/>
          <a:p>
            <a:pPr marL="342900" indent="-342900">
              <a:buFont typeface="Wingdings" pitchFamily="2" charset="2"/>
              <a:buChar char="q"/>
              <a:defRPr/>
            </a:pPr>
            <a:r>
              <a:rPr lang="en-US" sz="2400" dirty="0" smtClean="0"/>
              <a:t>Upgrading SCCM 2007 to SCCM 2012 is not supported</a:t>
            </a:r>
          </a:p>
          <a:p>
            <a:pPr marL="342900" indent="-342900">
              <a:buFont typeface="Wingdings" pitchFamily="2" charset="2"/>
              <a:buChar char="q"/>
              <a:defRPr/>
            </a:pPr>
            <a:r>
              <a:rPr lang="en-US" sz="2400" dirty="0" smtClean="0"/>
              <a:t>Source Hierarchy</a:t>
            </a:r>
          </a:p>
          <a:p>
            <a:pPr marL="342900" indent="-342900">
              <a:buFont typeface="Wingdings" pitchFamily="2" charset="2"/>
              <a:buChar char="q"/>
              <a:defRPr/>
            </a:pPr>
            <a:r>
              <a:rPr lang="en-US" sz="2400" dirty="0" smtClean="0"/>
              <a:t>Branch Distribution Points</a:t>
            </a:r>
          </a:p>
          <a:p>
            <a:pPr marL="342900" indent="-342900">
              <a:buFont typeface="Wingdings" pitchFamily="2" charset="2"/>
              <a:buChar char="q"/>
              <a:defRPr/>
            </a:pPr>
            <a:r>
              <a:rPr lang="en-US" sz="2400" dirty="0" smtClean="0"/>
              <a:t>Secondary Sites</a:t>
            </a:r>
          </a:p>
          <a:p>
            <a:pPr marL="342900" indent="-342900">
              <a:buFont typeface="Wingdings" pitchFamily="2" charset="2"/>
              <a:buChar char="q"/>
              <a:defRPr/>
            </a:pPr>
            <a:r>
              <a:rPr lang="en-US" sz="2400" dirty="0" smtClean="0"/>
              <a:t>Collections</a:t>
            </a:r>
          </a:p>
          <a:p>
            <a:pPr marL="342900" indent="-342900">
              <a:buFont typeface="Wingdings" pitchFamily="2" charset="2"/>
              <a:buChar char="q"/>
              <a:defRPr/>
            </a:pPr>
            <a:r>
              <a:rPr lang="en-US" sz="2400" dirty="0" smtClean="0"/>
              <a:t>Packages</a:t>
            </a:r>
          </a:p>
          <a:p>
            <a:pPr marL="342900" indent="-342900">
              <a:buFont typeface="Wingdings" pitchFamily="2" charset="2"/>
              <a:buChar char="q"/>
              <a:defRPr/>
            </a:pPr>
            <a:r>
              <a:rPr lang="en-US" sz="2400" dirty="0" smtClean="0"/>
              <a:t>Server Locator Point</a:t>
            </a:r>
          </a:p>
          <a:p>
            <a:pPr marL="342900" indent="-342900">
              <a:buFont typeface="Wingdings" pitchFamily="2" charset="2"/>
              <a:buChar char="q"/>
              <a:defRPr/>
            </a:pPr>
            <a:r>
              <a:rPr lang="en-US" sz="2400" dirty="0" smtClean="0"/>
              <a:t>Software Update Point</a:t>
            </a:r>
          </a:p>
          <a:p>
            <a:pPr marL="342900" indent="-342900">
              <a:buFont typeface="Wingdings" pitchFamily="2" charset="2"/>
              <a:buChar char="q"/>
              <a:defRPr/>
            </a:pPr>
            <a:r>
              <a:rPr lang="en-US" sz="2400" dirty="0" smtClean="0"/>
              <a:t>Reporting Point</a:t>
            </a:r>
          </a:p>
          <a:p>
            <a:pPr marL="342900" indent="-342900">
              <a:buFont typeface="Wingdings" pitchFamily="2" charset="2"/>
              <a:buChar char="q"/>
              <a:defRPr/>
            </a:pPr>
            <a:r>
              <a:rPr lang="en-US" sz="2400" dirty="0" smtClean="0"/>
              <a:t>Shared Distribution Points</a:t>
            </a:r>
          </a:p>
          <a:p>
            <a:pPr marL="342900" indent="-342900">
              <a:buFont typeface="Wingdings" pitchFamily="2" charset="2"/>
              <a:buChar char="q"/>
              <a:defRPr/>
            </a:pPr>
            <a:r>
              <a:rPr lang="en-US" sz="2400" dirty="0" smtClean="0"/>
              <a:t>Upgrading Clients</a:t>
            </a:r>
            <a:br>
              <a:rPr lang="en-US" sz="2400" dirty="0" smtClean="0"/>
            </a:br>
            <a:endParaRPr lang="en-US" sz="2400" dirty="0" smtClean="0"/>
          </a:p>
          <a:p>
            <a:pPr marL="342900" indent="-342900">
              <a:buFont typeface="Wingdings" pitchFamily="2" charset="2"/>
              <a:buChar char="q"/>
              <a:defRPr/>
            </a:pPr>
            <a:endParaRPr lang="en-US" sz="2400" dirty="0" smtClean="0"/>
          </a:p>
          <a:p>
            <a:pPr marL="342900" indent="-342900">
              <a:defRPr/>
            </a:pPr>
            <a:endParaRPr lang="en-US" sz="2400" dirty="0" smtClean="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5" name="Content Placeholder 2"/>
          <p:cNvSpPr>
            <a:spLocks noGrp="1"/>
          </p:cNvSpPr>
          <p:nvPr>
            <p:ph idx="1"/>
          </p:nvPr>
        </p:nvSpPr>
        <p:spPr>
          <a:xfrm>
            <a:off x="117000" y="1990025"/>
            <a:ext cx="4411663" cy="4498975"/>
          </a:xfrm>
        </p:spPr>
        <p:txBody>
          <a:bodyPr rtlCol="0">
            <a:normAutofit fontScale="70000" lnSpcReduction="20000"/>
          </a:bodyPr>
          <a:lstStyle/>
          <a:p>
            <a:pPr fontAlgn="auto">
              <a:spcAft>
                <a:spcPts val="0"/>
              </a:spcAft>
              <a:defRPr/>
            </a:pPr>
            <a:r>
              <a:rPr lang="en-US" b="1" smtClean="0"/>
              <a:t>Upgrading SCCM 2007 to SCCM 2012 is not supported</a:t>
            </a:r>
            <a:endParaRPr lang="pl-PL" b="1"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smtClean="0"/>
              <a:t>Secondary Sites</a:t>
            </a:r>
            <a:endParaRPr lang="pl-PL" smtClean="0"/>
          </a:p>
          <a:p>
            <a:pPr fontAlgn="auto">
              <a:spcAft>
                <a:spcPts val="0"/>
              </a:spcAft>
              <a:defRPr/>
            </a:pPr>
            <a:r>
              <a:rPr lang="en-US" smtClean="0"/>
              <a:t>Collections</a:t>
            </a:r>
            <a:endParaRPr lang="pl-PL" smtClean="0"/>
          </a:p>
          <a:p>
            <a:pPr fontAlgn="auto">
              <a:spcAft>
                <a:spcPts val="0"/>
              </a:spcAft>
              <a:defRPr/>
            </a:pPr>
            <a:r>
              <a:rPr lang="en-US" smtClean="0"/>
              <a:t>Packages</a:t>
            </a:r>
            <a:endParaRPr lang="pl-PL" smtClean="0"/>
          </a:p>
          <a:p>
            <a:pPr fontAlgn="auto">
              <a:spcAft>
                <a:spcPts val="0"/>
              </a:spcAft>
              <a:defRPr/>
            </a:pPr>
            <a:r>
              <a:rPr lang="en-US" smtClean="0"/>
              <a:t>Server Locator Point</a:t>
            </a:r>
            <a:endParaRPr lang="pl-PL" smtClean="0"/>
          </a:p>
          <a:p>
            <a:pPr fontAlgn="auto">
              <a:spcAft>
                <a:spcPts val="0"/>
              </a:spcAft>
              <a:defRPr/>
            </a:pPr>
            <a:r>
              <a:rPr lang="en-US" smtClean="0"/>
              <a:t>Software Update Point</a:t>
            </a:r>
            <a:endParaRPr lang="pl-PL" smtClean="0"/>
          </a:p>
          <a:p>
            <a:pPr fontAlgn="auto">
              <a:spcAft>
                <a:spcPts val="0"/>
              </a:spcAft>
              <a:defRPr/>
            </a:pPr>
            <a:r>
              <a:rPr lang="en-US" smtClean="0"/>
              <a:t>Reporting Point</a:t>
            </a:r>
            <a:endParaRPr lang="pl-PL" smtClean="0"/>
          </a:p>
          <a:p>
            <a:pPr fontAlgn="auto">
              <a:spcAft>
                <a:spcPts val="0"/>
              </a:spcAft>
              <a:defRPr/>
            </a:pPr>
            <a:r>
              <a:rPr lang="en-US" smtClean="0"/>
              <a:t>Shared Distribution Points</a:t>
            </a:r>
            <a:endParaRPr lang="pl-PL" smtClean="0"/>
          </a:p>
          <a:p>
            <a:pPr fontAlgn="auto">
              <a:spcAft>
                <a:spcPts val="0"/>
              </a:spcAft>
              <a:defRPr/>
            </a:pPr>
            <a:r>
              <a:rPr lang="en-US" smtClean="0"/>
              <a:t>Upgrading Clients</a:t>
            </a:r>
            <a:br>
              <a:rPr lang="en-US" smtClean="0"/>
            </a:br>
            <a:endParaRPr lang="en-US" smtClean="0"/>
          </a:p>
        </p:txBody>
      </p:sp>
      <p:sp>
        <p:nvSpPr>
          <p:cNvPr id="6" name="Content Placeholder 2"/>
          <p:cNvSpPr txBox="1">
            <a:spLocks/>
          </p:cNvSpPr>
          <p:nvPr/>
        </p:nvSpPr>
        <p:spPr bwMode="auto">
          <a:xfrm>
            <a:off x="4571527" y="1990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pitchFamily="34" charset="0"/>
              <a:buChar char="•"/>
              <a:defRPr/>
            </a:pPr>
            <a:r>
              <a:rPr lang="en-US" sz="1200" i="1" dirty="0"/>
              <a:t>Due to changes introduced in SCCM 2012, if you want to keep your SCCM data and objects, you have to do a side-by-side migration. This was common when going from SMS 2003 to SCCM 2007 but now Microsoft provides built-in tools to assist with the migration. Before you use these tools, you have to have the new SCCM 2012 hierarchy deployed and functioning. SCCM 2012 introduces no new changes to the Active Directory (AD) Schema from SCCM 2007, so if your </a:t>
            </a:r>
            <a:r>
              <a:rPr lang="en-US" sz="1200" b="1" i="1" dirty="0"/>
              <a:t>AD schema</a:t>
            </a:r>
            <a:r>
              <a:rPr lang="en-US" sz="1200" i="1" dirty="0"/>
              <a:t> has already been extended for SCCM 2007, you don't have to extend it for SCCM 2012. Just make sure that you don't have overlapping boundaries in AD from the SCCM 2007 and the SCCM 2012 hierarchies. On the SCCM 2012 console, there's a Migration page where you'll specify the Source Hierarchy, which is the SCCM 2007 hierarchy that you want to migrate data and objects from.</a:t>
            </a:r>
            <a:br>
              <a:rPr lang="en-US" sz="1200" i="1" dirty="0"/>
            </a:br>
            <a:endParaRPr lang="en-US" sz="1200" i="1" kern="0" dirty="0">
              <a:latin typeface="+mn-lt"/>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pPr algn="l" eaLnBrk="1" fontAlgn="auto" hangingPunct="1">
              <a:spcAft>
                <a:spcPts val="0"/>
              </a:spcAft>
              <a:defRPr/>
            </a:pPr>
            <a:r>
              <a:rPr lang="pl-PL" dirty="0" smtClean="0">
                <a:solidFill>
                  <a:schemeClr val="tx1">
                    <a:lumMod val="75000"/>
                    <a:lumOff val="25000"/>
                  </a:schemeClr>
                </a:solidFill>
              </a:rPr>
              <a:t>Agenda</a:t>
            </a:r>
            <a:endParaRPr lang="fr-CA" dirty="0" smtClean="0">
              <a:solidFill>
                <a:schemeClr val="tx1">
                  <a:lumMod val="75000"/>
                  <a:lumOff val="25000"/>
                </a:schemeClr>
              </a:solidFill>
            </a:endParaRPr>
          </a:p>
        </p:txBody>
      </p:sp>
      <p:sp>
        <p:nvSpPr>
          <p:cNvPr id="3" name="Espace réservé du contenu 2"/>
          <p:cNvSpPr>
            <a:spLocks noGrp="1"/>
          </p:cNvSpPr>
          <p:nvPr>
            <p:ph idx="1"/>
          </p:nvPr>
        </p:nvSpPr>
        <p:spPr>
          <a:xfrm>
            <a:off x="2214563" y="1600200"/>
            <a:ext cx="6472237" cy="4525963"/>
          </a:xfrm>
        </p:spPr>
        <p:txBody>
          <a:bodyPr rtlCol="0">
            <a:normAutofit fontScale="70000" lnSpcReduction="20000"/>
          </a:bodyPr>
          <a:lstStyle/>
          <a:p>
            <a:pPr fontAlgn="auto">
              <a:spcAft>
                <a:spcPts val="0"/>
              </a:spcAft>
              <a:buFont typeface="Arial" pitchFamily="34" charset="0"/>
              <a:buChar char="•"/>
              <a:defRPr/>
            </a:pPr>
            <a:r>
              <a:rPr lang="fr-CA" dirty="0" smtClean="0">
                <a:solidFill>
                  <a:schemeClr val="tx1">
                    <a:lumMod val="75000"/>
                    <a:lumOff val="25000"/>
                  </a:schemeClr>
                </a:solidFill>
              </a:rPr>
              <a:t>Introduction</a:t>
            </a:r>
          </a:p>
          <a:p>
            <a:pPr fontAlgn="auto">
              <a:spcAft>
                <a:spcPts val="0"/>
              </a:spcAft>
              <a:buFont typeface="Arial" pitchFamily="34" charset="0"/>
              <a:buChar char="•"/>
              <a:defRPr/>
            </a:pPr>
            <a:r>
              <a:rPr lang="fr-CA" dirty="0" smtClean="0">
                <a:solidFill>
                  <a:schemeClr val="tx1">
                    <a:lumMod val="75000"/>
                    <a:lumOff val="25000"/>
                  </a:schemeClr>
                </a:solidFill>
              </a:rPr>
              <a:t>Configuration Manager 2012 console</a:t>
            </a:r>
          </a:p>
          <a:p>
            <a:pPr fontAlgn="auto">
              <a:spcAft>
                <a:spcPts val="0"/>
              </a:spcAft>
              <a:buFont typeface="Arial" pitchFamily="34" charset="0"/>
              <a:buChar char="•"/>
              <a:defRPr/>
            </a:pPr>
            <a:r>
              <a:rPr lang="fr-CA" dirty="0" smtClean="0">
                <a:solidFill>
                  <a:schemeClr val="tx1">
                    <a:lumMod val="75000"/>
                    <a:lumOff val="25000"/>
                  </a:schemeClr>
                </a:solidFill>
              </a:rPr>
              <a:t>Client Settings</a:t>
            </a:r>
          </a:p>
          <a:p>
            <a:pPr fontAlgn="auto">
              <a:spcAft>
                <a:spcPts val="0"/>
              </a:spcAft>
              <a:buFont typeface="Arial" pitchFamily="34" charset="0"/>
              <a:buChar char="•"/>
              <a:defRPr/>
            </a:pPr>
            <a:r>
              <a:rPr lang="fr-CA" dirty="0" smtClean="0">
                <a:solidFill>
                  <a:schemeClr val="tx1">
                    <a:lumMod val="75000"/>
                    <a:lumOff val="25000"/>
                  </a:schemeClr>
                </a:solidFill>
              </a:rPr>
              <a:t>Focus on the user</a:t>
            </a:r>
          </a:p>
          <a:p>
            <a:pPr fontAlgn="auto">
              <a:spcAft>
                <a:spcPts val="0"/>
              </a:spcAft>
              <a:buFont typeface="Arial" pitchFamily="34" charset="0"/>
              <a:buChar char="•"/>
              <a:defRPr/>
            </a:pPr>
            <a:r>
              <a:rPr lang="fr-CA" dirty="0" smtClean="0">
                <a:solidFill>
                  <a:schemeClr val="tx1">
                    <a:lumMod val="75000"/>
                    <a:lumOff val="25000"/>
                  </a:schemeClr>
                </a:solidFill>
              </a:rPr>
              <a:t>Infrastructure Simplification</a:t>
            </a:r>
          </a:p>
          <a:p>
            <a:pPr fontAlgn="auto">
              <a:spcAft>
                <a:spcPts val="0"/>
              </a:spcAft>
              <a:buFont typeface="Arial" pitchFamily="34" charset="0"/>
              <a:buChar char="•"/>
              <a:defRPr/>
            </a:pPr>
            <a:r>
              <a:rPr lang="fr-CA" dirty="0" err="1" smtClean="0">
                <a:solidFill>
                  <a:schemeClr val="tx1">
                    <a:lumMod val="75000"/>
                    <a:lumOff val="25000"/>
                  </a:schemeClr>
                </a:solidFill>
              </a:rPr>
              <a:t>Role</a:t>
            </a:r>
            <a:r>
              <a:rPr lang="fr-CA" dirty="0" smtClean="0">
                <a:solidFill>
                  <a:schemeClr val="tx1">
                    <a:lumMod val="75000"/>
                    <a:lumOff val="25000"/>
                  </a:schemeClr>
                </a:solidFill>
              </a:rPr>
              <a:t>-</a:t>
            </a:r>
            <a:r>
              <a:rPr lang="fr-CA" dirty="0" err="1" smtClean="0">
                <a:solidFill>
                  <a:schemeClr val="tx1">
                    <a:lumMod val="75000"/>
                    <a:lumOff val="25000"/>
                  </a:schemeClr>
                </a:solidFill>
              </a:rPr>
              <a:t>based</a:t>
            </a:r>
            <a:r>
              <a:rPr lang="fr-CA" dirty="0" smtClean="0">
                <a:solidFill>
                  <a:schemeClr val="tx1">
                    <a:lumMod val="75000"/>
                    <a:lumOff val="25000"/>
                  </a:schemeClr>
                </a:solidFill>
              </a:rPr>
              <a:t> </a:t>
            </a:r>
            <a:r>
              <a:rPr lang="fr-CA" dirty="0" err="1" smtClean="0">
                <a:solidFill>
                  <a:schemeClr val="tx1">
                    <a:lumMod val="75000"/>
                    <a:lumOff val="25000"/>
                  </a:schemeClr>
                </a:solidFill>
              </a:rPr>
              <a:t>Acces</a:t>
            </a:r>
            <a:r>
              <a:rPr lang="fr-CA" dirty="0" smtClean="0">
                <a:solidFill>
                  <a:schemeClr val="tx1">
                    <a:lumMod val="75000"/>
                    <a:lumOff val="25000"/>
                  </a:schemeClr>
                </a:solidFill>
              </a:rPr>
              <a:t> Control</a:t>
            </a:r>
          </a:p>
          <a:p>
            <a:pPr fontAlgn="auto">
              <a:spcAft>
                <a:spcPts val="0"/>
              </a:spcAft>
              <a:buFont typeface="Arial" pitchFamily="34" charset="0"/>
              <a:buChar char="•"/>
              <a:defRPr/>
            </a:pPr>
            <a:r>
              <a:rPr lang="fr-CA" dirty="0" smtClean="0">
                <a:solidFill>
                  <a:schemeClr val="tx1">
                    <a:lumMod val="75000"/>
                    <a:lumOff val="25000"/>
                  </a:schemeClr>
                </a:solidFill>
              </a:rPr>
              <a:t>User-</a:t>
            </a:r>
            <a:r>
              <a:rPr lang="fr-CA" dirty="0" err="1" smtClean="0">
                <a:solidFill>
                  <a:schemeClr val="tx1">
                    <a:lumMod val="75000"/>
                    <a:lumOff val="25000"/>
                  </a:schemeClr>
                </a:solidFill>
              </a:rPr>
              <a:t>Centric</a:t>
            </a:r>
            <a:r>
              <a:rPr lang="fr-CA" dirty="0" smtClean="0">
                <a:solidFill>
                  <a:schemeClr val="tx1">
                    <a:lumMod val="75000"/>
                    <a:lumOff val="25000"/>
                  </a:schemeClr>
                </a:solidFill>
              </a:rPr>
              <a:t> Management	</a:t>
            </a:r>
          </a:p>
          <a:p>
            <a:pPr fontAlgn="auto">
              <a:spcAft>
                <a:spcPts val="0"/>
              </a:spcAft>
              <a:buFont typeface="Arial" pitchFamily="34" charset="0"/>
              <a:buChar char="•"/>
              <a:defRPr/>
            </a:pPr>
            <a:r>
              <a:rPr lang="fr-CA" dirty="0" err="1" smtClean="0">
                <a:solidFill>
                  <a:schemeClr val="tx1">
                    <a:lumMod val="75000"/>
                    <a:lumOff val="25000"/>
                  </a:schemeClr>
                </a:solidFill>
              </a:rPr>
              <a:t>Apps</a:t>
            </a:r>
            <a:r>
              <a:rPr lang="fr-CA" dirty="0" smtClean="0">
                <a:solidFill>
                  <a:schemeClr val="tx1">
                    <a:lumMod val="75000"/>
                    <a:lumOff val="25000"/>
                  </a:schemeClr>
                </a:solidFill>
              </a:rPr>
              <a:t> and OS </a:t>
            </a:r>
            <a:r>
              <a:rPr lang="fr-CA" dirty="0" err="1" smtClean="0">
                <a:solidFill>
                  <a:schemeClr val="tx1">
                    <a:lumMod val="75000"/>
                    <a:lumOff val="25000"/>
                  </a:schemeClr>
                </a:solidFill>
              </a:rPr>
              <a:t>Delivery</a:t>
            </a:r>
            <a:r>
              <a:rPr lang="fr-CA" dirty="0" smtClean="0">
                <a:solidFill>
                  <a:schemeClr val="tx1">
                    <a:lumMod val="75000"/>
                    <a:lumOff val="25000"/>
                  </a:schemeClr>
                </a:solidFill>
              </a:rPr>
              <a:t> </a:t>
            </a:r>
          </a:p>
          <a:p>
            <a:pPr fontAlgn="auto">
              <a:spcAft>
                <a:spcPts val="0"/>
              </a:spcAft>
              <a:buFont typeface="Arial" pitchFamily="34" charset="0"/>
              <a:buChar char="•"/>
              <a:defRPr/>
            </a:pPr>
            <a:r>
              <a:rPr lang="fr-CA" dirty="0" err="1" smtClean="0">
                <a:solidFill>
                  <a:schemeClr val="tx1">
                    <a:lumMod val="75000"/>
                    <a:lumOff val="25000"/>
                  </a:schemeClr>
                </a:solidFill>
              </a:rPr>
              <a:t>Reporting</a:t>
            </a:r>
            <a:endParaRPr lang="fr-CA" dirty="0" smtClean="0">
              <a:solidFill>
                <a:schemeClr val="tx1">
                  <a:lumMod val="75000"/>
                  <a:lumOff val="25000"/>
                </a:schemeClr>
              </a:solidFill>
            </a:endParaRPr>
          </a:p>
          <a:p>
            <a:pPr fontAlgn="auto">
              <a:spcAft>
                <a:spcPts val="0"/>
              </a:spcAft>
              <a:buFont typeface="Arial" pitchFamily="34" charset="0"/>
              <a:buChar char="•"/>
              <a:defRPr/>
            </a:pPr>
            <a:r>
              <a:rPr lang="fr-CA" dirty="0" err="1" smtClean="0">
                <a:solidFill>
                  <a:schemeClr val="tx1">
                    <a:lumMod val="75000"/>
                    <a:lumOff val="25000"/>
                  </a:schemeClr>
                </a:solidFill>
              </a:rPr>
              <a:t>Inventory</a:t>
            </a:r>
            <a:endParaRPr lang="fr-CA" dirty="0" smtClean="0">
              <a:solidFill>
                <a:schemeClr val="tx1">
                  <a:lumMod val="75000"/>
                  <a:lumOff val="25000"/>
                </a:schemeClr>
              </a:solidFill>
            </a:endParaRPr>
          </a:p>
          <a:p>
            <a:pPr fontAlgn="auto">
              <a:spcAft>
                <a:spcPts val="0"/>
              </a:spcAft>
              <a:buFont typeface="Arial" pitchFamily="34" charset="0"/>
              <a:buChar char="•"/>
              <a:defRPr/>
            </a:pPr>
            <a:r>
              <a:rPr lang="fr-CA" dirty="0" smtClean="0">
                <a:solidFill>
                  <a:schemeClr val="tx1">
                    <a:lumMod val="75000"/>
                    <a:lumOff val="25000"/>
                  </a:schemeClr>
                </a:solidFill>
              </a:rPr>
              <a:t>Site </a:t>
            </a:r>
            <a:r>
              <a:rPr lang="fr-CA" dirty="0" err="1" smtClean="0">
                <a:solidFill>
                  <a:schemeClr val="tx1">
                    <a:lumMod val="75000"/>
                    <a:lumOff val="25000"/>
                  </a:schemeClr>
                </a:solidFill>
              </a:rPr>
              <a:t>Recovery</a:t>
            </a:r>
            <a:endParaRPr lang="fr-CA" dirty="0" smtClean="0">
              <a:solidFill>
                <a:schemeClr val="tx1">
                  <a:lumMod val="75000"/>
                  <a:lumOff val="25000"/>
                </a:schemeClr>
              </a:solidFill>
            </a:endParaRPr>
          </a:p>
          <a:p>
            <a:pPr fontAlgn="auto">
              <a:spcAft>
                <a:spcPts val="0"/>
              </a:spcAft>
              <a:buFont typeface="Arial" pitchFamily="34" charset="0"/>
              <a:buChar char="•"/>
              <a:defRPr/>
            </a:pPr>
            <a:r>
              <a:rPr lang="fr-CA" dirty="0" smtClean="0">
                <a:solidFill>
                  <a:schemeClr val="tx1">
                    <a:lumMod val="75000"/>
                    <a:lumOff val="25000"/>
                  </a:schemeClr>
                </a:solidFill>
              </a:rPr>
              <a:t>Planning a Migration </a:t>
            </a:r>
            <a:r>
              <a:rPr lang="fr-CA" dirty="0" err="1" smtClean="0">
                <a:solidFill>
                  <a:schemeClr val="tx1">
                    <a:lumMod val="75000"/>
                    <a:lumOff val="25000"/>
                  </a:schemeClr>
                </a:solidFill>
              </a:rPr>
              <a:t>from</a:t>
            </a:r>
            <a:r>
              <a:rPr lang="fr-CA" dirty="0" smtClean="0">
                <a:solidFill>
                  <a:schemeClr val="tx1">
                    <a:lumMod val="75000"/>
                    <a:lumOff val="25000"/>
                  </a:schemeClr>
                </a:solidFill>
              </a:rPr>
              <a:t> SCCM 2007 to SCCM 2012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8" name="Content Placeholder 2"/>
          <p:cNvSpPr>
            <a:spLocks noGrp="1"/>
          </p:cNvSpPr>
          <p:nvPr>
            <p:ph idx="1"/>
          </p:nvPr>
        </p:nvSpPr>
        <p:spPr>
          <a:xfrm>
            <a:off x="70810" y="1945025"/>
            <a:ext cx="4411663" cy="4498975"/>
          </a:xfrm>
        </p:spPr>
        <p:txBody>
          <a:bodyPr rtlCol="0">
            <a:normAutofit fontScale="70000" lnSpcReduction="20000"/>
          </a:bodyPr>
          <a:lstStyle/>
          <a:p>
            <a:pPr fontAlgn="auto">
              <a:spcAft>
                <a:spcPts val="0"/>
              </a:spcAft>
              <a:defRPr/>
            </a:pPr>
            <a:r>
              <a:rPr lang="en-US" dirty="0" smtClean="0"/>
              <a:t>Upgrading SCCM 2007 to SCCM 2012 is not supported</a:t>
            </a:r>
            <a:endParaRPr lang="pl-PL" dirty="0" smtClean="0"/>
          </a:p>
          <a:p>
            <a:pPr fontAlgn="auto">
              <a:spcAft>
                <a:spcPts val="0"/>
              </a:spcAft>
              <a:defRPr/>
            </a:pPr>
            <a:r>
              <a:rPr lang="en-US" b="1" dirty="0" smtClean="0"/>
              <a:t>Source Hierarchy</a:t>
            </a:r>
            <a:endParaRPr lang="pl-PL" b="1" dirty="0" smtClean="0"/>
          </a:p>
          <a:p>
            <a:pPr fontAlgn="auto">
              <a:spcAft>
                <a:spcPts val="0"/>
              </a:spcAft>
              <a:defRPr/>
            </a:pPr>
            <a:r>
              <a:rPr lang="en-US" dirty="0" smtClean="0"/>
              <a:t>Branch Distribution Points</a:t>
            </a:r>
            <a:endParaRPr lang="pl-PL" dirty="0" smtClean="0"/>
          </a:p>
          <a:p>
            <a:pPr fontAlgn="auto">
              <a:spcAft>
                <a:spcPts val="0"/>
              </a:spcAft>
              <a:defRPr/>
            </a:pPr>
            <a:r>
              <a:rPr lang="en-US" dirty="0" smtClean="0"/>
              <a:t>Secondary Sites</a:t>
            </a:r>
            <a:endParaRPr lang="pl-PL" dirty="0" smtClean="0"/>
          </a:p>
          <a:p>
            <a:pPr fontAlgn="auto">
              <a:spcAft>
                <a:spcPts val="0"/>
              </a:spcAft>
              <a:defRPr/>
            </a:pPr>
            <a:r>
              <a:rPr lang="en-US" dirty="0" smtClean="0"/>
              <a:t>Collections</a:t>
            </a:r>
            <a:endParaRPr lang="pl-PL" dirty="0" smtClean="0"/>
          </a:p>
          <a:p>
            <a:pPr fontAlgn="auto">
              <a:spcAft>
                <a:spcPts val="0"/>
              </a:spcAft>
              <a:defRPr/>
            </a:pPr>
            <a:r>
              <a:rPr lang="en-US" dirty="0" smtClean="0"/>
              <a:t>Packages</a:t>
            </a:r>
            <a:endParaRPr lang="pl-PL" dirty="0" smtClean="0"/>
          </a:p>
          <a:p>
            <a:pPr fontAlgn="auto">
              <a:spcAft>
                <a:spcPts val="0"/>
              </a:spcAft>
              <a:defRPr/>
            </a:pPr>
            <a:r>
              <a:rPr lang="en-US" dirty="0" smtClean="0"/>
              <a:t>Server Locator Point</a:t>
            </a:r>
            <a:endParaRPr lang="pl-PL" dirty="0" smtClean="0"/>
          </a:p>
          <a:p>
            <a:pPr fontAlgn="auto">
              <a:spcAft>
                <a:spcPts val="0"/>
              </a:spcAft>
              <a:defRPr/>
            </a:pPr>
            <a:r>
              <a:rPr lang="en-US" dirty="0" smtClean="0"/>
              <a:t>Software Update Point</a:t>
            </a:r>
            <a:endParaRPr lang="pl-PL" dirty="0" smtClean="0"/>
          </a:p>
          <a:p>
            <a:pPr fontAlgn="auto">
              <a:spcAft>
                <a:spcPts val="0"/>
              </a:spcAft>
              <a:defRPr/>
            </a:pPr>
            <a:r>
              <a:rPr lang="en-US" dirty="0" smtClean="0"/>
              <a:t>Reporting Point</a:t>
            </a:r>
            <a:endParaRPr lang="pl-PL" dirty="0" smtClean="0"/>
          </a:p>
          <a:p>
            <a:pPr fontAlgn="auto">
              <a:spcAft>
                <a:spcPts val="0"/>
              </a:spcAft>
              <a:defRPr/>
            </a:pPr>
            <a:r>
              <a:rPr lang="en-US" dirty="0" smtClean="0"/>
              <a:t>Shared Distribution Points</a:t>
            </a:r>
            <a:endParaRPr lang="pl-PL" dirty="0" smtClean="0"/>
          </a:p>
          <a:p>
            <a:pPr fontAlgn="auto">
              <a:spcAft>
                <a:spcPts val="0"/>
              </a:spcAft>
              <a:defRPr/>
            </a:pPr>
            <a:r>
              <a:rPr lang="en-US" dirty="0" smtClean="0"/>
              <a:t>Upgrading Clients</a:t>
            </a:r>
            <a:br>
              <a:rPr lang="en-US" dirty="0" smtClean="0"/>
            </a:br>
            <a:endParaRPr lang="en-US" dirty="0" smtClean="0"/>
          </a:p>
        </p:txBody>
      </p:sp>
      <p:sp>
        <p:nvSpPr>
          <p:cNvPr id="9" name="Content Placeholder 2"/>
          <p:cNvSpPr txBox="1">
            <a:spLocks/>
          </p:cNvSpPr>
          <p:nvPr/>
        </p:nvSpPr>
        <p:spPr bwMode="auto">
          <a:xfrm>
            <a:off x="4525337" y="1945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pitchFamily="34" charset="0"/>
              <a:buChar char="•"/>
              <a:defRPr/>
            </a:pPr>
            <a:r>
              <a:rPr lang="en-US" sz="1200" i="1" dirty="0"/>
              <a:t>For the source hierarchy you specify the top-level site of the </a:t>
            </a:r>
            <a:r>
              <a:rPr lang="en-US" sz="1200" i="1" dirty="0" err="1"/>
              <a:t>ConfigMgr</a:t>
            </a:r>
            <a:r>
              <a:rPr lang="en-US" sz="1200" i="1" dirty="0"/>
              <a:t> 2007 hierarchy (must be at SCCM SP2 level). If you have child sites on your SCCM 2007 hierarchy, you can then configure them as additional source sites so you are able to select objects to migrate from them. You can migrate objects from multiple sites into one SCCM 2012 site, allowing you to consolidate sites. You can even migrate data from more than one SCCM 2007 hierarchy and from </a:t>
            </a:r>
            <a:r>
              <a:rPr lang="en-US" sz="1200" i="1" dirty="0" err="1"/>
              <a:t>untrusted</a:t>
            </a:r>
            <a:r>
              <a:rPr lang="en-US" sz="1200" i="1" dirty="0"/>
              <a:t> AD forests, with the limitation of migrating one hierarchy at a time. Site codes on source and target sites and hierarchies must be unique. You can't re-use site codes from a source hierarchy to the new one.</a:t>
            </a:r>
            <a:br>
              <a:rPr lang="en-US" sz="1200" i="1" dirty="0"/>
            </a:br>
            <a:endParaRPr lang="en-US" sz="1200" i="1" kern="0" dirty="0">
              <a:latin typeface="+mn-lt"/>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6" name="Content Placeholder 2"/>
          <p:cNvSpPr txBox="1">
            <a:spLocks/>
          </p:cNvSpPr>
          <p:nvPr/>
        </p:nvSpPr>
        <p:spPr bwMode="auto">
          <a:xfrm>
            <a:off x="117000" y="1990025"/>
            <a:ext cx="4411663" cy="449897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Upgrading SCCM 2007 to SCCM 2012 is not supported</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Source Hierarchy</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Branch Distribution Points</a:t>
            </a:r>
            <a:endParaRPr kumimoji="0" lang="pl-P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Secondary Sites</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Collections</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Packages</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Server Locator Point</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Software Update Point</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Reporting Point</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Shared Distribution Points</a:t>
            </a:r>
            <a:endParaRPr kumimoji="0" lang="pl-P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Upgrading Clients</a:t>
            </a:r>
            <a:br>
              <a:rPr kumimoji="0" lang="en-US" sz="3200" b="0" i="0" u="none" strike="noStrike" kern="1200" cap="none" spc="0" normalizeH="0" baseline="0" noProof="0" smtClean="0">
                <a:ln>
                  <a:noFill/>
                </a:ln>
                <a:solidFill>
                  <a:schemeClr val="tx1"/>
                </a:solidFill>
                <a:effectLst/>
                <a:uLnTx/>
                <a:uFillTx/>
                <a:latin typeface="+mn-lt"/>
                <a:ea typeface="+mn-ea"/>
                <a:cs typeface="+mn-cs"/>
              </a:rPr>
            </a:b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bwMode="auto">
          <a:xfrm>
            <a:off x="4571527" y="1990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pitchFamily="34" charset="0"/>
              <a:buChar char="•"/>
              <a:defRPr/>
            </a:pPr>
            <a:r>
              <a:rPr lang="en-US" sz="1200" i="1" dirty="0"/>
              <a:t>The SCCM Branch Distribution Point is no longer available in SCCM 2012.  If you are currently using it in your hierarchy, you may want to start thinking about using Windows </a:t>
            </a:r>
            <a:r>
              <a:rPr lang="en-US" sz="1200" i="1" dirty="0" err="1"/>
              <a:t>BranchCache</a:t>
            </a:r>
            <a:r>
              <a:rPr lang="en-US" sz="1200" i="1" dirty="0"/>
              <a:t> instead. </a:t>
            </a:r>
            <a:br>
              <a:rPr lang="en-US" sz="1200" i="1" dirty="0"/>
            </a:br>
            <a:endParaRPr lang="en-US" sz="1200" i="1" kern="0" dirty="0">
              <a:latin typeface="+mn-lt"/>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5" name="Content Placeholder 2"/>
          <p:cNvSpPr>
            <a:spLocks noGrp="1"/>
          </p:cNvSpPr>
          <p:nvPr>
            <p:ph idx="1"/>
          </p:nvPr>
        </p:nvSpPr>
        <p:spPr>
          <a:xfrm>
            <a:off x="70810" y="2035025"/>
            <a:ext cx="4411663" cy="4498975"/>
          </a:xfrm>
        </p:spPr>
        <p:txBody>
          <a:bodyPr rtlCol="0">
            <a:normAutofit fontScale="70000" lnSpcReduction="20000"/>
          </a:bodyPr>
          <a:lstStyle/>
          <a:p>
            <a:pPr fontAlgn="auto">
              <a:spcAft>
                <a:spcPts val="0"/>
              </a:spcAft>
              <a:defRPr/>
            </a:pPr>
            <a:r>
              <a:rPr lang="en-US" smtClean="0"/>
              <a:t>Upgrading SCCM 2007 to SCCM 2012 is not supported</a:t>
            </a:r>
            <a:endParaRPr lang="pl-PL"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b="1" smtClean="0"/>
              <a:t>Secondary Sites</a:t>
            </a:r>
            <a:endParaRPr lang="pl-PL" b="1" smtClean="0"/>
          </a:p>
          <a:p>
            <a:pPr fontAlgn="auto">
              <a:spcAft>
                <a:spcPts val="0"/>
              </a:spcAft>
              <a:defRPr/>
            </a:pPr>
            <a:r>
              <a:rPr lang="en-US" smtClean="0"/>
              <a:t>Collections</a:t>
            </a:r>
            <a:endParaRPr lang="pl-PL" smtClean="0"/>
          </a:p>
          <a:p>
            <a:pPr fontAlgn="auto">
              <a:spcAft>
                <a:spcPts val="0"/>
              </a:spcAft>
              <a:defRPr/>
            </a:pPr>
            <a:r>
              <a:rPr lang="en-US" smtClean="0"/>
              <a:t>Packages</a:t>
            </a:r>
            <a:endParaRPr lang="pl-PL" smtClean="0"/>
          </a:p>
          <a:p>
            <a:pPr fontAlgn="auto">
              <a:spcAft>
                <a:spcPts val="0"/>
              </a:spcAft>
              <a:defRPr/>
            </a:pPr>
            <a:r>
              <a:rPr lang="en-US" smtClean="0"/>
              <a:t>Server Locator Point</a:t>
            </a:r>
            <a:endParaRPr lang="pl-PL" smtClean="0"/>
          </a:p>
          <a:p>
            <a:pPr fontAlgn="auto">
              <a:spcAft>
                <a:spcPts val="0"/>
              </a:spcAft>
              <a:defRPr/>
            </a:pPr>
            <a:r>
              <a:rPr lang="en-US" smtClean="0"/>
              <a:t>Software Update Point</a:t>
            </a:r>
            <a:endParaRPr lang="pl-PL" smtClean="0"/>
          </a:p>
          <a:p>
            <a:pPr fontAlgn="auto">
              <a:spcAft>
                <a:spcPts val="0"/>
              </a:spcAft>
              <a:defRPr/>
            </a:pPr>
            <a:r>
              <a:rPr lang="en-US" smtClean="0"/>
              <a:t>Reporting Point</a:t>
            </a:r>
            <a:endParaRPr lang="pl-PL" smtClean="0"/>
          </a:p>
          <a:p>
            <a:pPr fontAlgn="auto">
              <a:spcAft>
                <a:spcPts val="0"/>
              </a:spcAft>
              <a:defRPr/>
            </a:pPr>
            <a:r>
              <a:rPr lang="en-US" smtClean="0"/>
              <a:t>Shared Distribution Points</a:t>
            </a:r>
            <a:endParaRPr lang="pl-PL" smtClean="0"/>
          </a:p>
          <a:p>
            <a:pPr fontAlgn="auto">
              <a:spcAft>
                <a:spcPts val="0"/>
              </a:spcAft>
              <a:defRPr/>
            </a:pPr>
            <a:r>
              <a:rPr lang="en-US" smtClean="0"/>
              <a:t>Upgrading Clients</a:t>
            </a:r>
            <a:br>
              <a:rPr lang="en-US" smtClean="0"/>
            </a:br>
            <a:endParaRPr lang="en-US" smtClean="0"/>
          </a:p>
        </p:txBody>
      </p:sp>
      <p:sp>
        <p:nvSpPr>
          <p:cNvPr id="8" name="Content Placeholder 2"/>
          <p:cNvSpPr txBox="1">
            <a:spLocks/>
          </p:cNvSpPr>
          <p:nvPr/>
        </p:nvSpPr>
        <p:spPr bwMode="auto">
          <a:xfrm>
            <a:off x="4525337" y="2035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pitchFamily="34" charset="0"/>
              <a:buChar char="•"/>
              <a:defRPr/>
            </a:pPr>
            <a:r>
              <a:rPr lang="en-US" sz="1200" i="1" dirty="0"/>
              <a:t>If you need to control SCCM traffic from a site server to another location, you can now use the SCCM 2012 distribution point, which includes throttling and scheduling features.  You would only need a secondary site if you also need to control traffic sent from client systems to the site server, as the secondary site has a Proxy Management Point.  The PXE server role is now part of the Distribution Point.  Secondary sites and other system roles have to be manually uninstalled from the SCCM 2007 hierarchy and redeployed on the SCCM 2012 hierarchy.</a:t>
            </a:r>
            <a:endParaRPr lang="en-US" sz="1200" i="1" kern="0" dirty="0">
              <a:latin typeface="+mn-lt"/>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7" name="Content Placeholder 2"/>
          <p:cNvSpPr>
            <a:spLocks noGrp="1"/>
          </p:cNvSpPr>
          <p:nvPr>
            <p:ph idx="1"/>
          </p:nvPr>
        </p:nvSpPr>
        <p:spPr>
          <a:xfrm>
            <a:off x="27000" y="2035025"/>
            <a:ext cx="4411663" cy="4498975"/>
          </a:xfrm>
        </p:spPr>
        <p:txBody>
          <a:bodyPr rtlCol="0">
            <a:normAutofit fontScale="70000" lnSpcReduction="20000"/>
          </a:bodyPr>
          <a:lstStyle/>
          <a:p>
            <a:pPr fontAlgn="auto">
              <a:spcAft>
                <a:spcPts val="0"/>
              </a:spcAft>
              <a:defRPr/>
            </a:pPr>
            <a:r>
              <a:rPr lang="en-US" smtClean="0"/>
              <a:t>Upgrading SCCM 2007 to SCCM 2012 is not supported</a:t>
            </a:r>
            <a:endParaRPr lang="pl-PL"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smtClean="0"/>
              <a:t>Secondary Sites</a:t>
            </a:r>
            <a:endParaRPr lang="pl-PL" smtClean="0"/>
          </a:p>
          <a:p>
            <a:pPr fontAlgn="auto">
              <a:spcAft>
                <a:spcPts val="0"/>
              </a:spcAft>
              <a:defRPr/>
            </a:pPr>
            <a:r>
              <a:rPr lang="en-US" b="1" smtClean="0"/>
              <a:t>Collections</a:t>
            </a:r>
            <a:endParaRPr lang="pl-PL" b="1" smtClean="0"/>
          </a:p>
          <a:p>
            <a:pPr fontAlgn="auto">
              <a:spcAft>
                <a:spcPts val="0"/>
              </a:spcAft>
              <a:defRPr/>
            </a:pPr>
            <a:r>
              <a:rPr lang="en-US" smtClean="0"/>
              <a:t>Packages</a:t>
            </a:r>
            <a:endParaRPr lang="pl-PL" smtClean="0"/>
          </a:p>
          <a:p>
            <a:pPr fontAlgn="auto">
              <a:spcAft>
                <a:spcPts val="0"/>
              </a:spcAft>
              <a:defRPr/>
            </a:pPr>
            <a:r>
              <a:rPr lang="en-US" smtClean="0"/>
              <a:t>Server Locator Point</a:t>
            </a:r>
            <a:endParaRPr lang="pl-PL" smtClean="0"/>
          </a:p>
          <a:p>
            <a:pPr fontAlgn="auto">
              <a:spcAft>
                <a:spcPts val="0"/>
              </a:spcAft>
              <a:defRPr/>
            </a:pPr>
            <a:r>
              <a:rPr lang="en-US" smtClean="0"/>
              <a:t>Software Update Point</a:t>
            </a:r>
            <a:endParaRPr lang="pl-PL" smtClean="0"/>
          </a:p>
          <a:p>
            <a:pPr fontAlgn="auto">
              <a:spcAft>
                <a:spcPts val="0"/>
              </a:spcAft>
              <a:defRPr/>
            </a:pPr>
            <a:r>
              <a:rPr lang="en-US" smtClean="0"/>
              <a:t>Reporting Point</a:t>
            </a:r>
            <a:endParaRPr lang="pl-PL" smtClean="0"/>
          </a:p>
          <a:p>
            <a:pPr fontAlgn="auto">
              <a:spcAft>
                <a:spcPts val="0"/>
              </a:spcAft>
              <a:defRPr/>
            </a:pPr>
            <a:r>
              <a:rPr lang="en-US" smtClean="0"/>
              <a:t>Shared Distribution Points</a:t>
            </a:r>
            <a:endParaRPr lang="pl-PL" smtClean="0"/>
          </a:p>
          <a:p>
            <a:pPr fontAlgn="auto">
              <a:spcAft>
                <a:spcPts val="0"/>
              </a:spcAft>
              <a:defRPr/>
            </a:pPr>
            <a:r>
              <a:rPr lang="en-US" smtClean="0"/>
              <a:t>Upgrading Clients</a:t>
            </a:r>
            <a:br>
              <a:rPr lang="en-US" smtClean="0"/>
            </a:br>
            <a:endParaRPr lang="en-US" smtClean="0"/>
          </a:p>
        </p:txBody>
      </p:sp>
      <p:sp>
        <p:nvSpPr>
          <p:cNvPr id="9" name="Content Placeholder 2"/>
          <p:cNvSpPr txBox="1">
            <a:spLocks/>
          </p:cNvSpPr>
          <p:nvPr/>
        </p:nvSpPr>
        <p:spPr bwMode="auto">
          <a:xfrm>
            <a:off x="4481527" y="2035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charset="0"/>
              <a:buChar char="•"/>
            </a:pPr>
            <a:r>
              <a:rPr lang="en-US" sz="1200" i="1"/>
              <a:t>Collections containing both users and systems or devices can't be migrated.  If you have these collections in SCCM 2007 and you need to migrate them, start separating users from systems.  This also applies to linked or sub-collections that may have resources of a type different than the parent.  Empty collections are migrated as an organizational folder of the same name.  If you select to migrate a collection that is linked to another one or has sub-collections, the dependent collections are automatically selected for migration.  Because collections in SCCM 2012 are global data, they are evaluated at each site in the hierarchy.  Plan to limit the scope of a collection after it is migrated (by limiting the members to another collection) to avoid having unanticipated members that could be unexpected targets of advertisements targeting the collection.  Collection-based migration jobs disable advertisements targeting the collection by default, but this option can be disabled during the migration job configuration.</a:t>
            </a: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6" name="Content Placeholder 2"/>
          <p:cNvSpPr>
            <a:spLocks noGrp="1"/>
          </p:cNvSpPr>
          <p:nvPr>
            <p:ph idx="1"/>
          </p:nvPr>
        </p:nvSpPr>
        <p:spPr>
          <a:xfrm>
            <a:off x="70810" y="2035025"/>
            <a:ext cx="4411663" cy="4498975"/>
          </a:xfrm>
        </p:spPr>
        <p:txBody>
          <a:bodyPr rtlCol="0">
            <a:normAutofit fontScale="70000" lnSpcReduction="20000"/>
          </a:bodyPr>
          <a:lstStyle/>
          <a:p>
            <a:pPr fontAlgn="auto">
              <a:spcAft>
                <a:spcPts val="0"/>
              </a:spcAft>
              <a:defRPr/>
            </a:pPr>
            <a:r>
              <a:rPr lang="en-US" smtClean="0"/>
              <a:t>Upgrading SCCM 2007 to SCCM 2012 is not supported</a:t>
            </a:r>
            <a:endParaRPr lang="pl-PL"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smtClean="0"/>
              <a:t>Secondary Sites</a:t>
            </a:r>
            <a:endParaRPr lang="pl-PL" smtClean="0"/>
          </a:p>
          <a:p>
            <a:pPr fontAlgn="auto">
              <a:spcAft>
                <a:spcPts val="0"/>
              </a:spcAft>
              <a:defRPr/>
            </a:pPr>
            <a:r>
              <a:rPr lang="en-US" smtClean="0"/>
              <a:t>Collections</a:t>
            </a:r>
            <a:endParaRPr lang="pl-PL" smtClean="0"/>
          </a:p>
          <a:p>
            <a:pPr fontAlgn="auto">
              <a:spcAft>
                <a:spcPts val="0"/>
              </a:spcAft>
              <a:defRPr/>
            </a:pPr>
            <a:r>
              <a:rPr lang="en-US" b="1" smtClean="0"/>
              <a:t>Packages</a:t>
            </a:r>
            <a:endParaRPr lang="pl-PL" b="1" smtClean="0"/>
          </a:p>
          <a:p>
            <a:pPr fontAlgn="auto">
              <a:spcAft>
                <a:spcPts val="0"/>
              </a:spcAft>
              <a:defRPr/>
            </a:pPr>
            <a:r>
              <a:rPr lang="en-US" smtClean="0"/>
              <a:t>Server Locator Point</a:t>
            </a:r>
            <a:endParaRPr lang="pl-PL" smtClean="0"/>
          </a:p>
          <a:p>
            <a:pPr fontAlgn="auto">
              <a:spcAft>
                <a:spcPts val="0"/>
              </a:spcAft>
              <a:defRPr/>
            </a:pPr>
            <a:r>
              <a:rPr lang="en-US" smtClean="0"/>
              <a:t>Software Update Point</a:t>
            </a:r>
            <a:endParaRPr lang="pl-PL" smtClean="0"/>
          </a:p>
          <a:p>
            <a:pPr fontAlgn="auto">
              <a:spcAft>
                <a:spcPts val="0"/>
              </a:spcAft>
              <a:defRPr/>
            </a:pPr>
            <a:r>
              <a:rPr lang="en-US" smtClean="0"/>
              <a:t>Reporting Point</a:t>
            </a:r>
            <a:endParaRPr lang="pl-PL" smtClean="0"/>
          </a:p>
          <a:p>
            <a:pPr fontAlgn="auto">
              <a:spcAft>
                <a:spcPts val="0"/>
              </a:spcAft>
              <a:defRPr/>
            </a:pPr>
            <a:r>
              <a:rPr lang="en-US" smtClean="0"/>
              <a:t>Shared Distribution Points</a:t>
            </a:r>
            <a:endParaRPr lang="pl-PL" smtClean="0"/>
          </a:p>
          <a:p>
            <a:pPr fontAlgn="auto">
              <a:spcAft>
                <a:spcPts val="0"/>
              </a:spcAft>
              <a:defRPr/>
            </a:pPr>
            <a:r>
              <a:rPr lang="en-US" smtClean="0"/>
              <a:t>Upgrading Clients</a:t>
            </a:r>
            <a:br>
              <a:rPr lang="en-US" smtClean="0"/>
            </a:br>
            <a:endParaRPr lang="en-US" smtClean="0"/>
          </a:p>
        </p:txBody>
      </p:sp>
      <p:sp>
        <p:nvSpPr>
          <p:cNvPr id="8" name="Content Placeholder 2"/>
          <p:cNvSpPr txBox="1">
            <a:spLocks/>
          </p:cNvSpPr>
          <p:nvPr/>
        </p:nvSpPr>
        <p:spPr bwMode="auto">
          <a:xfrm>
            <a:off x="4525337" y="2035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charset="0"/>
              <a:buChar char="•"/>
            </a:pPr>
            <a:r>
              <a:rPr lang="en-US" sz="1200" i="1"/>
              <a:t>Packages and Programs, part of Software Distribution, can be automatically migrated (the metadata of the package objects).  For content migration (binary files) see the "Shared Distribution Points" section below.  Most of the time, a package setting includes the package source.  Ensure that all your packages in the SCCM 2007 hierarchy are using a UNC path as the source file location.  App-V packages are converted to applications during the migration but a deployment needs to be created afterwards.  Distribution Point Sharing does not apply to App-V packages.</a:t>
            </a: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7" name="Content Placeholder 2"/>
          <p:cNvSpPr>
            <a:spLocks noGrp="1"/>
          </p:cNvSpPr>
          <p:nvPr>
            <p:ph idx="1"/>
          </p:nvPr>
        </p:nvSpPr>
        <p:spPr>
          <a:xfrm>
            <a:off x="117000" y="1990025"/>
            <a:ext cx="4411663" cy="4498975"/>
          </a:xfrm>
        </p:spPr>
        <p:txBody>
          <a:bodyPr rtlCol="0">
            <a:normAutofit fontScale="70000" lnSpcReduction="20000"/>
          </a:bodyPr>
          <a:lstStyle/>
          <a:p>
            <a:pPr fontAlgn="auto">
              <a:spcAft>
                <a:spcPts val="0"/>
              </a:spcAft>
              <a:defRPr/>
            </a:pPr>
            <a:r>
              <a:rPr lang="en-US" smtClean="0"/>
              <a:t>Upgrading SCCM 2007 to SCCM 2012 is not supported</a:t>
            </a:r>
            <a:endParaRPr lang="pl-PL"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smtClean="0"/>
              <a:t>Secondary Sites</a:t>
            </a:r>
            <a:endParaRPr lang="pl-PL" smtClean="0"/>
          </a:p>
          <a:p>
            <a:pPr fontAlgn="auto">
              <a:spcAft>
                <a:spcPts val="0"/>
              </a:spcAft>
              <a:defRPr/>
            </a:pPr>
            <a:r>
              <a:rPr lang="en-US" smtClean="0"/>
              <a:t>Collections</a:t>
            </a:r>
            <a:endParaRPr lang="pl-PL" smtClean="0"/>
          </a:p>
          <a:p>
            <a:pPr fontAlgn="auto">
              <a:spcAft>
                <a:spcPts val="0"/>
              </a:spcAft>
              <a:defRPr/>
            </a:pPr>
            <a:r>
              <a:rPr lang="en-US" smtClean="0"/>
              <a:t>Packages</a:t>
            </a:r>
            <a:endParaRPr lang="pl-PL" smtClean="0"/>
          </a:p>
          <a:p>
            <a:pPr fontAlgn="auto">
              <a:spcAft>
                <a:spcPts val="0"/>
              </a:spcAft>
              <a:defRPr/>
            </a:pPr>
            <a:r>
              <a:rPr lang="en-US" b="1" smtClean="0"/>
              <a:t>Server Locator Point</a:t>
            </a:r>
            <a:endParaRPr lang="pl-PL" b="1" smtClean="0"/>
          </a:p>
          <a:p>
            <a:pPr fontAlgn="auto">
              <a:spcAft>
                <a:spcPts val="0"/>
              </a:spcAft>
              <a:defRPr/>
            </a:pPr>
            <a:r>
              <a:rPr lang="en-US" smtClean="0"/>
              <a:t>Software Update Point</a:t>
            </a:r>
            <a:endParaRPr lang="pl-PL" smtClean="0"/>
          </a:p>
          <a:p>
            <a:pPr fontAlgn="auto">
              <a:spcAft>
                <a:spcPts val="0"/>
              </a:spcAft>
              <a:defRPr/>
            </a:pPr>
            <a:r>
              <a:rPr lang="en-US" smtClean="0"/>
              <a:t>Reporting Point</a:t>
            </a:r>
            <a:endParaRPr lang="pl-PL" smtClean="0"/>
          </a:p>
          <a:p>
            <a:pPr fontAlgn="auto">
              <a:spcAft>
                <a:spcPts val="0"/>
              </a:spcAft>
              <a:defRPr/>
            </a:pPr>
            <a:r>
              <a:rPr lang="en-US" smtClean="0"/>
              <a:t>Shared Distribution Points</a:t>
            </a:r>
            <a:endParaRPr lang="pl-PL" smtClean="0"/>
          </a:p>
          <a:p>
            <a:pPr fontAlgn="auto">
              <a:spcAft>
                <a:spcPts val="0"/>
              </a:spcAft>
              <a:defRPr/>
            </a:pPr>
            <a:r>
              <a:rPr lang="en-US" smtClean="0"/>
              <a:t>Upgrading Clients</a:t>
            </a:r>
            <a:br>
              <a:rPr lang="en-US" smtClean="0"/>
            </a:br>
            <a:endParaRPr lang="en-US" smtClean="0"/>
          </a:p>
        </p:txBody>
      </p:sp>
      <p:sp>
        <p:nvSpPr>
          <p:cNvPr id="9" name="Content Placeholder 2"/>
          <p:cNvSpPr txBox="1">
            <a:spLocks/>
          </p:cNvSpPr>
          <p:nvPr/>
        </p:nvSpPr>
        <p:spPr bwMode="auto">
          <a:xfrm>
            <a:off x="4571527" y="1990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charset="0"/>
              <a:buChar char="•"/>
            </a:pPr>
            <a:r>
              <a:rPr lang="en-US" sz="1200" i="1"/>
              <a:t>The Server Locator Point role is scheduled to go away in the RTM version of SCCM 2012, as this functionality is planned to be included in the Management Point (MP) role.</a:t>
            </a: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8" name="Content Placeholder 2"/>
          <p:cNvSpPr>
            <a:spLocks noGrp="1"/>
          </p:cNvSpPr>
          <p:nvPr>
            <p:ph idx="1"/>
          </p:nvPr>
        </p:nvSpPr>
        <p:spPr>
          <a:xfrm>
            <a:off x="72000" y="2035025"/>
            <a:ext cx="4411663" cy="4498975"/>
          </a:xfrm>
        </p:spPr>
        <p:txBody>
          <a:bodyPr rtlCol="0">
            <a:normAutofit fontScale="70000" lnSpcReduction="20000"/>
          </a:bodyPr>
          <a:lstStyle/>
          <a:p>
            <a:pPr fontAlgn="auto">
              <a:spcAft>
                <a:spcPts val="0"/>
              </a:spcAft>
              <a:defRPr/>
            </a:pPr>
            <a:r>
              <a:rPr lang="en-US" smtClean="0"/>
              <a:t>Upgrading SCCM 2007 to SCCM 2012 is not supported</a:t>
            </a:r>
            <a:endParaRPr lang="pl-PL"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smtClean="0"/>
              <a:t>Secondary Sites</a:t>
            </a:r>
            <a:endParaRPr lang="pl-PL" smtClean="0"/>
          </a:p>
          <a:p>
            <a:pPr fontAlgn="auto">
              <a:spcAft>
                <a:spcPts val="0"/>
              </a:spcAft>
              <a:defRPr/>
            </a:pPr>
            <a:r>
              <a:rPr lang="en-US" smtClean="0"/>
              <a:t>Collections</a:t>
            </a:r>
            <a:endParaRPr lang="pl-PL" smtClean="0"/>
          </a:p>
          <a:p>
            <a:pPr fontAlgn="auto">
              <a:spcAft>
                <a:spcPts val="0"/>
              </a:spcAft>
              <a:defRPr/>
            </a:pPr>
            <a:r>
              <a:rPr lang="en-US" smtClean="0"/>
              <a:t>Packages</a:t>
            </a:r>
            <a:endParaRPr lang="pl-PL" smtClean="0"/>
          </a:p>
          <a:p>
            <a:pPr fontAlgn="auto">
              <a:spcAft>
                <a:spcPts val="0"/>
              </a:spcAft>
              <a:defRPr/>
            </a:pPr>
            <a:r>
              <a:rPr lang="en-US" smtClean="0"/>
              <a:t>Server Locator Point</a:t>
            </a:r>
            <a:endParaRPr lang="pl-PL" smtClean="0"/>
          </a:p>
          <a:p>
            <a:pPr fontAlgn="auto">
              <a:spcAft>
                <a:spcPts val="0"/>
              </a:spcAft>
              <a:defRPr/>
            </a:pPr>
            <a:r>
              <a:rPr lang="en-US" b="1" smtClean="0"/>
              <a:t>Software Update Point</a:t>
            </a:r>
            <a:endParaRPr lang="pl-PL" b="1" smtClean="0"/>
          </a:p>
          <a:p>
            <a:pPr fontAlgn="auto">
              <a:spcAft>
                <a:spcPts val="0"/>
              </a:spcAft>
              <a:defRPr/>
            </a:pPr>
            <a:r>
              <a:rPr lang="en-US" smtClean="0"/>
              <a:t>Reporting Point</a:t>
            </a:r>
            <a:endParaRPr lang="pl-PL" smtClean="0"/>
          </a:p>
          <a:p>
            <a:pPr fontAlgn="auto">
              <a:spcAft>
                <a:spcPts val="0"/>
              </a:spcAft>
              <a:defRPr/>
            </a:pPr>
            <a:r>
              <a:rPr lang="en-US" smtClean="0"/>
              <a:t>Shared Distribution Points</a:t>
            </a:r>
            <a:endParaRPr lang="pl-PL" smtClean="0"/>
          </a:p>
          <a:p>
            <a:pPr fontAlgn="auto">
              <a:spcAft>
                <a:spcPts val="0"/>
              </a:spcAft>
              <a:defRPr/>
            </a:pPr>
            <a:r>
              <a:rPr lang="en-US" smtClean="0"/>
              <a:t>Upgrading Clients</a:t>
            </a:r>
            <a:br>
              <a:rPr lang="en-US" smtClean="0"/>
            </a:br>
            <a:endParaRPr lang="en-US" smtClean="0"/>
          </a:p>
        </p:txBody>
      </p:sp>
      <p:sp>
        <p:nvSpPr>
          <p:cNvPr id="10" name="Content Placeholder 2"/>
          <p:cNvSpPr txBox="1">
            <a:spLocks/>
          </p:cNvSpPr>
          <p:nvPr/>
        </p:nvSpPr>
        <p:spPr bwMode="auto">
          <a:xfrm>
            <a:off x="4526527" y="2035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charset="0"/>
              <a:buChar char="•"/>
            </a:pPr>
            <a:r>
              <a:rPr lang="en-US" sz="1200" i="1" dirty="0"/>
              <a:t>If you are going to migrate Software Update objects, you must have first deployed a Software Update Point (SUP) on your new SCCM 2012 hierarchy.  The new SCCM 2012 SUP must contain the same updates as the SCCM 2007 SUP before the migration.  You can use wsusutil.exe to assist you with this.  The migration supports converting Update Lists to Update Groups, migrating Deployments to Deployments and Update Groups, and migrating Software Update Packages and Templates.</a:t>
            </a: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11" name="Content Placeholder 2"/>
          <p:cNvSpPr>
            <a:spLocks noGrp="1"/>
          </p:cNvSpPr>
          <p:nvPr>
            <p:ph idx="1"/>
          </p:nvPr>
        </p:nvSpPr>
        <p:spPr>
          <a:xfrm>
            <a:off x="162000" y="1990025"/>
            <a:ext cx="4411663" cy="4498975"/>
          </a:xfrm>
        </p:spPr>
        <p:txBody>
          <a:bodyPr rtlCol="0">
            <a:normAutofit fontScale="70000" lnSpcReduction="20000"/>
          </a:bodyPr>
          <a:lstStyle/>
          <a:p>
            <a:pPr fontAlgn="auto">
              <a:spcAft>
                <a:spcPts val="0"/>
              </a:spcAft>
              <a:defRPr/>
            </a:pPr>
            <a:r>
              <a:rPr lang="en-US" smtClean="0"/>
              <a:t>Upgrading SCCM 2007 to SCCM 2012 is not supported</a:t>
            </a:r>
            <a:endParaRPr lang="pl-PL"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smtClean="0"/>
              <a:t>Secondary Sites</a:t>
            </a:r>
            <a:endParaRPr lang="pl-PL" smtClean="0"/>
          </a:p>
          <a:p>
            <a:pPr fontAlgn="auto">
              <a:spcAft>
                <a:spcPts val="0"/>
              </a:spcAft>
              <a:defRPr/>
            </a:pPr>
            <a:r>
              <a:rPr lang="en-US" smtClean="0"/>
              <a:t>Collections</a:t>
            </a:r>
            <a:endParaRPr lang="pl-PL" smtClean="0"/>
          </a:p>
          <a:p>
            <a:pPr fontAlgn="auto">
              <a:spcAft>
                <a:spcPts val="0"/>
              </a:spcAft>
              <a:defRPr/>
            </a:pPr>
            <a:r>
              <a:rPr lang="en-US" smtClean="0"/>
              <a:t>Packages</a:t>
            </a:r>
            <a:endParaRPr lang="pl-PL" smtClean="0"/>
          </a:p>
          <a:p>
            <a:pPr fontAlgn="auto">
              <a:spcAft>
                <a:spcPts val="0"/>
              </a:spcAft>
              <a:defRPr/>
            </a:pPr>
            <a:r>
              <a:rPr lang="en-US" smtClean="0"/>
              <a:t>Server Locator Point</a:t>
            </a:r>
            <a:endParaRPr lang="pl-PL" smtClean="0"/>
          </a:p>
          <a:p>
            <a:pPr fontAlgn="auto">
              <a:spcAft>
                <a:spcPts val="0"/>
              </a:spcAft>
              <a:defRPr/>
            </a:pPr>
            <a:r>
              <a:rPr lang="en-US" smtClean="0"/>
              <a:t>Software Update Point</a:t>
            </a:r>
            <a:endParaRPr lang="pl-PL" smtClean="0"/>
          </a:p>
          <a:p>
            <a:pPr fontAlgn="auto">
              <a:spcAft>
                <a:spcPts val="0"/>
              </a:spcAft>
              <a:defRPr/>
            </a:pPr>
            <a:r>
              <a:rPr lang="en-US" b="1" smtClean="0"/>
              <a:t>Reporting Point</a:t>
            </a:r>
            <a:endParaRPr lang="pl-PL" b="1" smtClean="0"/>
          </a:p>
          <a:p>
            <a:pPr fontAlgn="auto">
              <a:spcAft>
                <a:spcPts val="0"/>
              </a:spcAft>
              <a:defRPr/>
            </a:pPr>
            <a:r>
              <a:rPr lang="en-US" smtClean="0"/>
              <a:t>Shared Distribution Points</a:t>
            </a:r>
            <a:endParaRPr lang="pl-PL" smtClean="0"/>
          </a:p>
          <a:p>
            <a:pPr fontAlgn="auto">
              <a:spcAft>
                <a:spcPts val="0"/>
              </a:spcAft>
              <a:defRPr/>
            </a:pPr>
            <a:r>
              <a:rPr lang="en-US" smtClean="0"/>
              <a:t>Upgrading Clients</a:t>
            </a:r>
            <a:br>
              <a:rPr lang="en-US" smtClean="0"/>
            </a:br>
            <a:endParaRPr lang="en-US" smtClean="0"/>
          </a:p>
        </p:txBody>
      </p:sp>
      <p:sp>
        <p:nvSpPr>
          <p:cNvPr id="12" name="Content Placeholder 2"/>
          <p:cNvSpPr txBox="1">
            <a:spLocks/>
          </p:cNvSpPr>
          <p:nvPr/>
        </p:nvSpPr>
        <p:spPr bwMode="auto">
          <a:xfrm>
            <a:off x="4616527" y="1990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charset="0"/>
              <a:buChar char="•"/>
            </a:pPr>
            <a:r>
              <a:rPr lang="en-US" sz="1200" i="1"/>
              <a:t>The standard Reporting Point role (Web reporting) is no longer supported in SCCM 2012.  Only the Reporting Services Point, based on SQL Server Reporting Services (SSRS), is supported.  Migrating SCCM 2007 Web reports or SQL Server Reporting Services reports from SCCM 2007 to SCCM 2012 is not supported.  Due to this, you may want to start using SQL Server Reporting Services on SCCM 2007 now because you can export these reports to an RDL file and then import it into your SCCM 2012 hierarchy.  You can copy your standard Web reports in your SCCM 2007 hierarchy to SQL Reporting Services on the same hierarchy to help you prepare.</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6" name="Content Placeholder 2"/>
          <p:cNvSpPr>
            <a:spLocks noGrp="1"/>
          </p:cNvSpPr>
          <p:nvPr>
            <p:ph idx="1"/>
          </p:nvPr>
        </p:nvSpPr>
        <p:spPr>
          <a:xfrm>
            <a:off x="117000" y="1990025"/>
            <a:ext cx="4411663" cy="4498975"/>
          </a:xfrm>
        </p:spPr>
        <p:txBody>
          <a:bodyPr rtlCol="0">
            <a:normAutofit fontScale="70000" lnSpcReduction="20000"/>
          </a:bodyPr>
          <a:lstStyle/>
          <a:p>
            <a:pPr fontAlgn="auto">
              <a:spcAft>
                <a:spcPts val="0"/>
              </a:spcAft>
              <a:defRPr/>
            </a:pPr>
            <a:r>
              <a:rPr lang="en-US" smtClean="0"/>
              <a:t>Upgrading SCCM 2007 to SCCM 2012 is not supported</a:t>
            </a:r>
            <a:endParaRPr lang="pl-PL"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smtClean="0"/>
              <a:t>Secondary Sites</a:t>
            </a:r>
            <a:endParaRPr lang="pl-PL" smtClean="0"/>
          </a:p>
          <a:p>
            <a:pPr fontAlgn="auto">
              <a:spcAft>
                <a:spcPts val="0"/>
              </a:spcAft>
              <a:defRPr/>
            </a:pPr>
            <a:r>
              <a:rPr lang="en-US" smtClean="0"/>
              <a:t>Collections</a:t>
            </a:r>
            <a:endParaRPr lang="pl-PL" smtClean="0"/>
          </a:p>
          <a:p>
            <a:pPr fontAlgn="auto">
              <a:spcAft>
                <a:spcPts val="0"/>
              </a:spcAft>
              <a:defRPr/>
            </a:pPr>
            <a:r>
              <a:rPr lang="en-US" smtClean="0"/>
              <a:t>Packages</a:t>
            </a:r>
            <a:endParaRPr lang="pl-PL" smtClean="0"/>
          </a:p>
          <a:p>
            <a:pPr fontAlgn="auto">
              <a:spcAft>
                <a:spcPts val="0"/>
              </a:spcAft>
              <a:defRPr/>
            </a:pPr>
            <a:r>
              <a:rPr lang="en-US" smtClean="0"/>
              <a:t>Server Locator Point</a:t>
            </a:r>
            <a:endParaRPr lang="pl-PL" smtClean="0"/>
          </a:p>
          <a:p>
            <a:pPr fontAlgn="auto">
              <a:spcAft>
                <a:spcPts val="0"/>
              </a:spcAft>
              <a:defRPr/>
            </a:pPr>
            <a:r>
              <a:rPr lang="en-US" smtClean="0"/>
              <a:t>Software Update Point</a:t>
            </a:r>
            <a:endParaRPr lang="pl-PL" smtClean="0"/>
          </a:p>
          <a:p>
            <a:pPr fontAlgn="auto">
              <a:spcAft>
                <a:spcPts val="0"/>
              </a:spcAft>
              <a:defRPr/>
            </a:pPr>
            <a:r>
              <a:rPr lang="en-US" smtClean="0"/>
              <a:t>Reporting Point</a:t>
            </a:r>
            <a:endParaRPr lang="pl-PL" smtClean="0"/>
          </a:p>
          <a:p>
            <a:pPr fontAlgn="auto">
              <a:spcAft>
                <a:spcPts val="0"/>
              </a:spcAft>
              <a:defRPr/>
            </a:pPr>
            <a:r>
              <a:rPr lang="en-US" b="1" smtClean="0"/>
              <a:t>Shared Distribution Points</a:t>
            </a:r>
            <a:endParaRPr lang="pl-PL" b="1" smtClean="0"/>
          </a:p>
          <a:p>
            <a:pPr fontAlgn="auto">
              <a:spcAft>
                <a:spcPts val="0"/>
              </a:spcAft>
              <a:defRPr/>
            </a:pPr>
            <a:r>
              <a:rPr lang="en-US" smtClean="0"/>
              <a:t>Upgrading Clients</a:t>
            </a:r>
            <a:br>
              <a:rPr lang="en-US" smtClean="0"/>
            </a:br>
            <a:endParaRPr lang="en-US" smtClean="0"/>
          </a:p>
        </p:txBody>
      </p:sp>
      <p:sp>
        <p:nvSpPr>
          <p:cNvPr id="7" name="Content Placeholder 2"/>
          <p:cNvSpPr txBox="1">
            <a:spLocks/>
          </p:cNvSpPr>
          <p:nvPr/>
        </p:nvSpPr>
        <p:spPr bwMode="auto">
          <a:xfrm>
            <a:off x="4571527" y="1990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charset="0"/>
              <a:buChar char="•"/>
            </a:pPr>
            <a:r>
              <a:rPr lang="en-US" sz="1200" i="1"/>
              <a:t>One of the migration tools offered by Microsoft is to be able to share Distribution Points (DP) from the SCCM 2007 hierarchy with the SCCM 2012 hierarchy. This way, you can deploy software to clients that have been migrated to SCCM 2012 without having to push the content of packages to an SCCM 2012 DP, as they can obtain content from the shared SCCM 2007 DP. Once the migration completes, it is not supported to keep sharing the DPs as a DP can be shared only when the SCCM 2007 hierarchy where the shared DP belongs to remains as the active source hierarchy. The exception to what can be shared from an SCCM 2007 DP are boot images and App-V content. Note that upgrading an SCCM 2007 DP to SCCM 2012 automaticaly is supported (except branch DPs) as long as the DP is the only SCCM role on the system and there's sufficient free disk space as used space will be doubled during the upgrade from the old SMSPKG$ share to the SCCM 2012 content library. You can also manually upgrade an SCCM 2007 DP by uninstalling it, then deploy it in the SCCM 2012 hierarchy and use the new pre-stage content feature to get the content of packages to it.</a:t>
            </a:r>
            <a:br>
              <a:rPr lang="en-US" sz="1200" i="1"/>
            </a:br>
            <a:endParaRPr lang="en-US" sz="1200" i="1"/>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8" name="Content Placeholder 2"/>
          <p:cNvSpPr>
            <a:spLocks noGrp="1"/>
          </p:cNvSpPr>
          <p:nvPr>
            <p:ph idx="1"/>
          </p:nvPr>
        </p:nvSpPr>
        <p:spPr>
          <a:xfrm>
            <a:off x="72000" y="1945025"/>
            <a:ext cx="4411663" cy="4498975"/>
          </a:xfrm>
        </p:spPr>
        <p:txBody>
          <a:bodyPr rtlCol="0">
            <a:normAutofit fontScale="70000" lnSpcReduction="20000"/>
          </a:bodyPr>
          <a:lstStyle/>
          <a:p>
            <a:pPr fontAlgn="auto">
              <a:spcAft>
                <a:spcPts val="0"/>
              </a:spcAft>
              <a:defRPr/>
            </a:pPr>
            <a:r>
              <a:rPr lang="en-US" smtClean="0"/>
              <a:t>Upgrading SCCM 2007 to SCCM 2012 is not supported</a:t>
            </a:r>
            <a:endParaRPr lang="pl-PL" smtClean="0"/>
          </a:p>
          <a:p>
            <a:pPr fontAlgn="auto">
              <a:spcAft>
                <a:spcPts val="0"/>
              </a:spcAft>
              <a:defRPr/>
            </a:pPr>
            <a:r>
              <a:rPr lang="en-US" smtClean="0"/>
              <a:t>Source Hierarchy</a:t>
            </a:r>
            <a:endParaRPr lang="pl-PL" smtClean="0"/>
          </a:p>
          <a:p>
            <a:pPr fontAlgn="auto">
              <a:spcAft>
                <a:spcPts val="0"/>
              </a:spcAft>
              <a:defRPr/>
            </a:pPr>
            <a:r>
              <a:rPr lang="en-US" smtClean="0"/>
              <a:t>Branch Distribution Points</a:t>
            </a:r>
            <a:endParaRPr lang="pl-PL" smtClean="0"/>
          </a:p>
          <a:p>
            <a:pPr fontAlgn="auto">
              <a:spcAft>
                <a:spcPts val="0"/>
              </a:spcAft>
              <a:defRPr/>
            </a:pPr>
            <a:r>
              <a:rPr lang="en-US" smtClean="0"/>
              <a:t>Secondary Sites</a:t>
            </a:r>
            <a:endParaRPr lang="pl-PL" smtClean="0"/>
          </a:p>
          <a:p>
            <a:pPr fontAlgn="auto">
              <a:spcAft>
                <a:spcPts val="0"/>
              </a:spcAft>
              <a:defRPr/>
            </a:pPr>
            <a:r>
              <a:rPr lang="en-US" smtClean="0"/>
              <a:t>Collections</a:t>
            </a:r>
            <a:endParaRPr lang="pl-PL" smtClean="0"/>
          </a:p>
          <a:p>
            <a:pPr fontAlgn="auto">
              <a:spcAft>
                <a:spcPts val="0"/>
              </a:spcAft>
              <a:defRPr/>
            </a:pPr>
            <a:r>
              <a:rPr lang="en-US" smtClean="0"/>
              <a:t>Packages</a:t>
            </a:r>
            <a:endParaRPr lang="pl-PL" smtClean="0"/>
          </a:p>
          <a:p>
            <a:pPr fontAlgn="auto">
              <a:spcAft>
                <a:spcPts val="0"/>
              </a:spcAft>
              <a:defRPr/>
            </a:pPr>
            <a:r>
              <a:rPr lang="en-US" smtClean="0"/>
              <a:t>Server Locator Point</a:t>
            </a:r>
            <a:endParaRPr lang="pl-PL" smtClean="0"/>
          </a:p>
          <a:p>
            <a:pPr fontAlgn="auto">
              <a:spcAft>
                <a:spcPts val="0"/>
              </a:spcAft>
              <a:defRPr/>
            </a:pPr>
            <a:r>
              <a:rPr lang="en-US" smtClean="0"/>
              <a:t>Software Update Point</a:t>
            </a:r>
            <a:endParaRPr lang="pl-PL" smtClean="0"/>
          </a:p>
          <a:p>
            <a:pPr fontAlgn="auto">
              <a:spcAft>
                <a:spcPts val="0"/>
              </a:spcAft>
              <a:defRPr/>
            </a:pPr>
            <a:r>
              <a:rPr lang="en-US" smtClean="0"/>
              <a:t>Reporting Point</a:t>
            </a:r>
            <a:endParaRPr lang="pl-PL" smtClean="0"/>
          </a:p>
          <a:p>
            <a:pPr fontAlgn="auto">
              <a:spcAft>
                <a:spcPts val="0"/>
              </a:spcAft>
              <a:defRPr/>
            </a:pPr>
            <a:r>
              <a:rPr lang="en-US" smtClean="0"/>
              <a:t>Shared Distribution Points</a:t>
            </a:r>
            <a:endParaRPr lang="pl-PL" smtClean="0"/>
          </a:p>
          <a:p>
            <a:pPr fontAlgn="auto">
              <a:spcAft>
                <a:spcPts val="0"/>
              </a:spcAft>
              <a:defRPr/>
            </a:pPr>
            <a:r>
              <a:rPr lang="en-US" b="1" smtClean="0"/>
              <a:t>Upgrading Clients</a:t>
            </a:r>
            <a:br>
              <a:rPr lang="en-US" b="1" smtClean="0"/>
            </a:br>
            <a:endParaRPr lang="en-US" b="1" smtClean="0"/>
          </a:p>
        </p:txBody>
      </p:sp>
      <p:sp>
        <p:nvSpPr>
          <p:cNvPr id="9" name="Content Placeholder 2"/>
          <p:cNvSpPr txBox="1">
            <a:spLocks/>
          </p:cNvSpPr>
          <p:nvPr/>
        </p:nvSpPr>
        <p:spPr bwMode="auto">
          <a:xfrm>
            <a:off x="4526527" y="1945025"/>
            <a:ext cx="4411663" cy="4498975"/>
          </a:xfrm>
          <a:prstGeom prst="rect">
            <a:avLst/>
          </a:prstGeom>
          <a:noFill/>
          <a:ln w="6350">
            <a:noFill/>
            <a:miter lim="800000"/>
            <a:headEnd/>
            <a:tailEnd/>
          </a:ln>
        </p:spPr>
        <p:txBody>
          <a:bodyPr lIns="0" tIns="0" rIns="0" bIns="0"/>
          <a:lstStyle/>
          <a:p>
            <a:pPr marL="271463" indent="-271463" eaLnBrk="0" hangingPunct="0">
              <a:spcBef>
                <a:spcPct val="20000"/>
              </a:spcBef>
              <a:buClr>
                <a:schemeClr val="hlink"/>
              </a:buClr>
              <a:buFont typeface="Arial" charset="0"/>
              <a:buChar char="•"/>
            </a:pPr>
            <a:r>
              <a:rPr lang="en-US" sz="1200" i="1"/>
              <a:t>The minimum operating system requirement for the SCCM 2012 client is Windows XP SP2 (x64) and SP3 (x32).  The documentation may call it an upgrade but really the SCCM 2007 client is not upgraded to the SCCM 2012 client.  The SCCM 2007 client is actually uninstalled, and then the SCCM 2012 client is installed.  The client's inventory data is not migrated so once the SCCM 2012 client is installed, it has to do send full inventory data to the SCCM database.  Do to this, plan to migrate the clients in controlled phases as to not to overload your network.  The SCCM 2012 client is now x64 platform but x32 is supported.  The .Net Framework 4.0 is a requirement for the SCCM 2012 client, and it is installed automatically during the installation of the client.  Because the installation of the .Net Framework 4.0 takes some time, you may want to pre-deploy it to the clients. The client's SMS GUID and execution history is kept during the uninstall/reinstall so the system with the new SCCM 2012 client does not rerun advertisements that it has already run.  Client's historical inventory data is not kept.  If you need this historical data, you would need to keep an SCCM 2007 site active after migration until this data is no longer needed.</a:t>
            </a:r>
            <a:br>
              <a:rPr lang="en-US" sz="1200" i="1"/>
            </a:br>
            <a:endParaRPr lang="en-US" sz="1200" i="1"/>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pPr eaLnBrk="1" hangingPunct="1"/>
            <a:r>
              <a:rPr lang="pl-PL" dirty="0" err="1" smtClean="0">
                <a:solidFill>
                  <a:schemeClr val="bg1"/>
                </a:solidFill>
              </a:rPr>
              <a:t>Introduction</a:t>
            </a:r>
            <a:endParaRPr lang="fr-CA" dirty="0" smtClean="0">
              <a:solidFill>
                <a:schemeClr val="bg1"/>
              </a:solidFill>
            </a:endParaRPr>
          </a:p>
        </p:txBody>
      </p:sp>
      <p:sp>
        <p:nvSpPr>
          <p:cNvPr id="3" name="Espace réservé du contenu 2"/>
          <p:cNvSpPr>
            <a:spLocks noGrp="1"/>
          </p:cNvSpPr>
          <p:nvPr>
            <p:ph idx="1"/>
          </p:nvPr>
        </p:nvSpPr>
        <p:spPr>
          <a:xfrm>
            <a:off x="457200" y="2171700"/>
            <a:ext cx="8229600" cy="4471988"/>
          </a:xfrm>
        </p:spPr>
        <p:txBody>
          <a:bodyPr rtlCol="0">
            <a:normAutofit/>
          </a:bodyPr>
          <a:lstStyle/>
          <a:p>
            <a:pPr fontAlgn="auto">
              <a:spcAft>
                <a:spcPts val="0"/>
              </a:spcAft>
              <a:buFont typeface="Arial" pitchFamily="34" charset="0"/>
              <a:buChar char="•"/>
              <a:defRPr/>
            </a:pPr>
            <a:r>
              <a:rPr lang="en-US" dirty="0" smtClean="0">
                <a:solidFill>
                  <a:schemeClr val="tx1">
                    <a:lumMod val="75000"/>
                    <a:lumOff val="25000"/>
                  </a:schemeClr>
                </a:solidFill>
              </a:rPr>
              <a:t>The idea of this presentation is to give a brief overview of all the features of Configuration Manager 2012(based on BETA 2</a:t>
            </a:r>
            <a:r>
              <a:rPr lang="en-US" smtClean="0">
                <a:solidFill>
                  <a:schemeClr val="tx1">
                    <a:lumMod val="75000"/>
                    <a:lumOff val="25000"/>
                  </a:schemeClr>
                </a:solidFill>
              </a:rPr>
              <a:t>). </a:t>
            </a:r>
            <a:endParaRPr lang="en-US" dirty="0" smtClean="0">
              <a:solidFill>
                <a:schemeClr val="tx1">
                  <a:lumMod val="75000"/>
                  <a:lumOff val="25000"/>
                </a:schemeClr>
              </a:solidFill>
            </a:endParaRPr>
          </a:p>
          <a:p>
            <a:pPr fontAlgn="auto">
              <a:spcAft>
                <a:spcPts val="0"/>
              </a:spcAft>
              <a:buFont typeface="Arial" pitchFamily="34" charset="0"/>
              <a:buChar char="•"/>
              <a:defRPr/>
            </a:pPr>
            <a:r>
              <a:rPr lang="en-US" dirty="0" smtClean="0">
                <a:solidFill>
                  <a:schemeClr val="tx1">
                    <a:lumMod val="75000"/>
                    <a:lumOff val="25000"/>
                  </a:schemeClr>
                </a:solidFill>
              </a:rPr>
              <a:t>The main focus is to:</a:t>
            </a:r>
          </a:p>
          <a:p>
            <a:pPr lvl="1" fontAlgn="auto">
              <a:spcAft>
                <a:spcPts val="0"/>
              </a:spcAft>
              <a:buFont typeface="Arial" pitchFamily="34" charset="0"/>
              <a:buChar char="•"/>
              <a:defRPr/>
            </a:pPr>
            <a:r>
              <a:rPr lang="en-US" dirty="0" smtClean="0">
                <a:solidFill>
                  <a:schemeClr val="tx1">
                    <a:lumMod val="75000"/>
                    <a:lumOff val="25000"/>
                  </a:schemeClr>
                </a:solidFill>
              </a:rPr>
              <a:t>present differences between Configuration Manager 2007 and Configuration Manager 2012</a:t>
            </a:r>
          </a:p>
          <a:p>
            <a:pPr lvl="1" fontAlgn="auto">
              <a:spcAft>
                <a:spcPts val="0"/>
              </a:spcAft>
              <a:buFont typeface="Arial" pitchFamily="34" charset="0"/>
              <a:buChar char="•"/>
              <a:defRPr/>
            </a:pPr>
            <a:r>
              <a:rPr lang="en-US" dirty="0" smtClean="0">
                <a:solidFill>
                  <a:schemeClr val="tx1">
                    <a:lumMod val="75000"/>
                    <a:lumOff val="25000"/>
                  </a:schemeClr>
                </a:solidFill>
              </a:rPr>
              <a:t>LIVE DEMO, based on public BETA2 version of a new release of Microsoft </a:t>
            </a:r>
            <a:r>
              <a:rPr lang="en-US" dirty="0" err="1" smtClean="0">
                <a:solidFill>
                  <a:schemeClr val="tx1">
                    <a:lumMod val="75000"/>
                    <a:lumOff val="25000"/>
                  </a:schemeClr>
                </a:solidFill>
              </a:rPr>
              <a:t>ConfigMgr</a:t>
            </a:r>
            <a:endParaRPr lang="en-US"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Planning</a:t>
            </a:r>
            <a:r>
              <a:rPr lang="pl-PL" dirty="0" smtClean="0">
                <a:solidFill>
                  <a:schemeClr val="bg1"/>
                </a:solidFill>
              </a:rPr>
              <a:t> a </a:t>
            </a:r>
            <a:r>
              <a:rPr lang="pl-PL" dirty="0" err="1" smtClean="0">
                <a:solidFill>
                  <a:schemeClr val="bg1"/>
                </a:solidFill>
              </a:rPr>
              <a:t>migration</a:t>
            </a:r>
            <a:r>
              <a:rPr lang="pl-PL" dirty="0" smtClean="0">
                <a:solidFill>
                  <a:schemeClr val="bg1"/>
                </a:solidFill>
              </a:rPr>
              <a:t> </a:t>
            </a:r>
            <a:r>
              <a:rPr lang="pl-PL" dirty="0" err="1" smtClean="0">
                <a:solidFill>
                  <a:schemeClr val="bg1"/>
                </a:solidFill>
              </a:rPr>
              <a:t>from</a:t>
            </a:r>
            <a:r>
              <a:rPr lang="pl-PL" dirty="0" smtClean="0">
                <a:solidFill>
                  <a:schemeClr val="bg1"/>
                </a:solidFill>
              </a:rPr>
              <a:t> </a:t>
            </a:r>
            <a:br>
              <a:rPr lang="pl-PL" dirty="0" smtClean="0">
                <a:solidFill>
                  <a:schemeClr val="bg1"/>
                </a:solidFill>
              </a:rPr>
            </a:br>
            <a:r>
              <a:rPr lang="pl-PL" dirty="0" smtClean="0">
                <a:solidFill>
                  <a:schemeClr val="bg1"/>
                </a:solidFill>
              </a:rPr>
              <a:t>SCCM 2007 to SCCM 2012</a:t>
            </a:r>
            <a:endParaRPr lang="fr-CA" dirty="0" smtClean="0">
              <a:solidFill>
                <a:schemeClr val="bg1"/>
              </a:solidFill>
            </a:endParaRPr>
          </a:p>
        </p:txBody>
      </p:sp>
      <p:sp>
        <p:nvSpPr>
          <p:cNvPr id="6" name="Content Placeholder 2"/>
          <p:cNvSpPr>
            <a:spLocks noGrp="1"/>
          </p:cNvSpPr>
          <p:nvPr>
            <p:ph idx="1"/>
          </p:nvPr>
        </p:nvSpPr>
        <p:spPr>
          <a:xfrm>
            <a:off x="358777" y="2035025"/>
            <a:ext cx="8056563" cy="4498975"/>
          </a:xfrm>
        </p:spPr>
        <p:txBody>
          <a:bodyPr rtlCol="0">
            <a:normAutofit/>
          </a:bodyPr>
          <a:lstStyle/>
          <a:p>
            <a:pPr fontAlgn="auto">
              <a:spcAft>
                <a:spcPts val="0"/>
              </a:spcAft>
              <a:defRPr/>
            </a:pPr>
            <a:r>
              <a:rPr lang="en-US" b="1" dirty="0" smtClean="0"/>
              <a:t>What CAN'T be migrated</a:t>
            </a:r>
            <a:endParaRPr lang="pl-PL" b="1" dirty="0" smtClean="0"/>
          </a:p>
          <a:p>
            <a:pPr fontAlgn="auto">
              <a:spcAft>
                <a:spcPts val="0"/>
              </a:spcAft>
              <a:defRPr/>
            </a:pPr>
            <a:r>
              <a:rPr lang="en-US" dirty="0" smtClean="0"/>
              <a:t/>
            </a:r>
            <a:br>
              <a:rPr lang="en-US" dirty="0" smtClean="0"/>
            </a:br>
            <a:r>
              <a:rPr lang="en-US" dirty="0" smtClean="0"/>
              <a:t>The following objects must be recreated at the SCCM 2012 hierarchy:</a:t>
            </a:r>
            <a:br>
              <a:rPr lang="en-US" dirty="0" smtClean="0"/>
            </a:br>
            <a:r>
              <a:rPr lang="en-US" dirty="0" smtClean="0"/>
              <a:t>Queries, Security rights and instances for the site and objects, SCCM reports (Web or SQL based), client inventory and history data</a:t>
            </a:r>
            <a:r>
              <a:rPr lang="pl-PL" dirty="0" smtClean="0"/>
              <a:t>…..</a:t>
            </a:r>
            <a:endParaRPr lang="en-US" b="1" dirty="0" smtClean="0"/>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179512" y="1714500"/>
            <a:ext cx="8784976" cy="1470025"/>
          </a:xfrm>
        </p:spPr>
        <p:txBody>
          <a:bodyPr/>
          <a:lstStyle/>
          <a:p>
            <a:r>
              <a:rPr lang="pl-PL" sz="4000" dirty="0" err="1" smtClean="0">
                <a:solidFill>
                  <a:schemeClr val="bg1"/>
                </a:solidFill>
              </a:rPr>
              <a:t>Short</a:t>
            </a:r>
            <a:r>
              <a:rPr lang="pl-PL" sz="4000" dirty="0" smtClean="0">
                <a:solidFill>
                  <a:schemeClr val="bg1"/>
                </a:solidFill>
              </a:rPr>
              <a:t> demo !!!</a:t>
            </a:r>
            <a:endParaRPr lang="fr-CA" sz="4000" dirty="0" smtClean="0">
              <a:solidFill>
                <a:schemeClr val="bg1"/>
              </a:solidFill>
            </a:endParaRPr>
          </a:p>
        </p:txBody>
      </p:sp>
      <p:sp>
        <p:nvSpPr>
          <p:cNvPr id="2051" name="Sous-titre 2"/>
          <p:cNvSpPr>
            <a:spLocks noGrp="1"/>
          </p:cNvSpPr>
          <p:nvPr>
            <p:ph type="subTitle" idx="1"/>
          </p:nvPr>
        </p:nvSpPr>
        <p:spPr>
          <a:xfrm>
            <a:off x="179512" y="3356992"/>
            <a:ext cx="8784976" cy="1752600"/>
          </a:xfrm>
        </p:spPr>
        <p:txBody>
          <a:bodyPr/>
          <a:lstStyle/>
          <a:p>
            <a:r>
              <a:rPr lang="pl-PL" sz="2000" b="1" dirty="0" smtClean="0">
                <a:solidFill>
                  <a:schemeClr val="bg2">
                    <a:lumMod val="25000"/>
                  </a:schemeClr>
                </a:solidFill>
              </a:rPr>
              <a:t>Mariusz Zarzycki</a:t>
            </a:r>
          </a:p>
          <a:p>
            <a:r>
              <a:rPr lang="pl-PL" sz="2000" dirty="0" err="1" smtClean="0">
                <a:solidFill>
                  <a:schemeClr val="bg1"/>
                </a:solidFill>
              </a:rPr>
              <a:t>PhD</a:t>
            </a:r>
            <a:r>
              <a:rPr lang="pl-PL" sz="2000" dirty="0" smtClean="0">
                <a:solidFill>
                  <a:schemeClr val="bg1"/>
                </a:solidFill>
              </a:rPr>
              <a:t>, MCT, MCTS, MCSE, MCITP, MCSA</a:t>
            </a:r>
          </a:p>
          <a:p>
            <a:r>
              <a:rPr lang="pl-PL" sz="2000" dirty="0" err="1" smtClean="0">
                <a:solidFill>
                  <a:schemeClr val="bg1"/>
                </a:solidFill>
                <a:hlinkClick r:id="rId3"/>
              </a:rPr>
              <a:t>mariusz.zarzycki@interia.pl</a:t>
            </a:r>
            <a:endParaRPr lang="pl-PL" sz="2000" dirty="0" smtClean="0">
              <a:solidFill>
                <a:schemeClr val="bg1"/>
              </a:solidFill>
            </a:endParaRPr>
          </a:p>
          <a:p>
            <a:r>
              <a:rPr lang="pl-PL" sz="2000" dirty="0" smtClean="0">
                <a:solidFill>
                  <a:schemeClr val="bg1"/>
                </a:solidFill>
              </a:rPr>
              <a:t>BLOG: </a:t>
            </a:r>
            <a:r>
              <a:rPr lang="pl-PL" sz="2000" dirty="0" smtClean="0">
                <a:solidFill>
                  <a:schemeClr val="bg1"/>
                </a:solidFill>
                <a:hlinkClick r:id="rId4"/>
              </a:rPr>
              <a:t>http://www.e-zarzycki.com</a:t>
            </a:r>
            <a:endParaRPr lang="pl-PL" sz="2000" dirty="0" smtClean="0">
              <a:solidFill>
                <a:schemeClr val="bg1"/>
              </a:solidFill>
            </a:endParaRPr>
          </a:p>
          <a:p>
            <a:endParaRPr lang="pl-PL" sz="2000" dirty="0" smtClean="0">
              <a:solidFill>
                <a:schemeClr val="bg1"/>
              </a:solidFill>
            </a:endParaRPr>
          </a:p>
          <a:p>
            <a:endParaRPr lang="pl-PL" sz="2000" dirty="0" smtClean="0">
              <a:solidFill>
                <a:schemeClr val="bg1"/>
              </a:solidFill>
            </a:endParaRPr>
          </a:p>
        </p:txBody>
      </p:sp>
      <p:pic>
        <p:nvPicPr>
          <p:cNvPr id="5122" name="Picture 2" descr="http://t0.gstatic.com/images?q=tbn:ANd9GcRdUPoFLx5NqDTlA8XvPAheYp2BFb_YzRB8Q0kjkoxDXEafIGbzAg"/>
          <p:cNvPicPr>
            <a:picLocks noChangeAspect="1" noChangeArrowheads="1"/>
          </p:cNvPicPr>
          <p:nvPr/>
        </p:nvPicPr>
        <p:blipFill>
          <a:blip r:embed="rId5" cstate="print"/>
          <a:srcRect/>
          <a:stretch>
            <a:fillRect/>
          </a:stretch>
        </p:blipFill>
        <p:spPr bwMode="auto">
          <a:xfrm>
            <a:off x="6876256" y="4437112"/>
            <a:ext cx="2016224" cy="567212"/>
          </a:xfrm>
          <a:prstGeom prst="rect">
            <a:avLst/>
          </a:prstGeom>
          <a:noFill/>
        </p:spPr>
      </p:pic>
      <p:sp>
        <p:nvSpPr>
          <p:cNvPr id="5124" name="AutoShape 4" descr="data:image/jpg;base64,/9j/4AAQSkZJRgABAQAAAQABAAD/2wBDAAkGBwgHBgkIBwgKCgkLDRYPDQwMDRsUFRAWIB0iIiAdHx8kKDQsJCYxJx8fLT0tMTU3Ojo6Iys/RD84QzQ5Ojf/2wBDAQoKCg0MDRoPDxo3JR8lNzc3Nzc3Nzc3Nzc3Nzc3Nzc3Nzc3Nzc3Nzc3Nzc3Nzc3Nzc3Nzc3Nzc3Nzc3Nzc3Nzf/wAARCABUAJkDASIAAhEBAxEB/8QAHAABAAIDAQEBAAAAAAAAAAAAAAEGBQcIBAMC/8QAOhAAAAUCAgcGAgkFAQAAAAAAAAECAwQFEQYSBxQhMVGT0RMXQVRVYTZxIiNzdIGRobKzFSZScrEy/8QAGgEBAAIDAQAAAAAAAAAAAAAAAAECAwQFBv/EACkRAAIBAgQGAgMBAQAAAAAAAAABAgMREhMhUQQUMUFSkTJxBTOxYaH/2gAMAwEAAhEDEQA/AN4gAgASAgLgCQEXC4AkBFwuAJARcLgCQEXC4AkBFwuAJARcLgCQEXC4AkAAAQe4c14ylyUYtrKUSX0pKa6RETqiIvpH7jpQ9w5lxr8XVr767+4xv/j0nN32NTjG1FWMbrsvzcjmq6hrsvzcjmq6j4DIUuh1Wrks6XT5EpKDspTSDNJHwvuv7DqvDFXdjnpyeiPNrsvzcjmq6hrsvzcjmq6iJkV+DKdizGlMyGjyuNr3pO17H+BkPgJSi+xDcl1PRrsvzcjmq6hrsvzcjmq6j4AGGOwxS3Pvrsvzcjmq6hrsvzcjmq6jzj0LhTG45SXYclEczIieWypKFX2lZRlYwtFC8hrsvzcjmq6hrsvzcjmq6j4CAtHYYnuejXZfm5HNV1DXZfm5HNV1HnAMK2GJ7no12X5uRzVdQ12X5uRzVdQYgzZLanI0KU82kjNS2mFLSm2+5kViHnC0ReSPRrsvzcjmq6iw6PJUleOqKhcl9SFPqI0qcUZH9Wvwv7CrCx6Ofj2h/bq/jWKVYrLlp2f8MlFtzWp0kAAPOnYIPcOZca/F9a++u/uMdNHuHMuNfi6tffXf3GOh+O+b+jT4z4oxDKFOuobRbMtRJTfiZ2HQdCo1XoeAk06npjN1hCFGkzO7faGozuZ227D4DntKjQolJMyUR3Iy8DG7m6lOPQ8qoHMfObqxq1jtDz3z777xscam1FLcw8K0m2UqTgXFeIKpUJj+orkk/kfWbuUlLJKdxEndaxfgK/iHClZw640mpxbIeVladaUS0rV/iVtt/YyF6oOH56MNN12t41nUyPKs8fZu5STn3GpSj2mezwLhtF3rrUZ+Dh83nUykJnx1oeWRHnOx2V8zPaKc1KElG6a6dGXyIzjd6M1RE0XYplMJeNiIxmK5NvP2WXzIiMi/MY2DgivTqxMpcaK2p6GokyHDcs0gzK5Fm8bkfgQuOmSqVaDX4DcGdMjMqj5kkw4pBKXmO+7ee4Z3RW89IwrVZNQdkHJclOG+7t7XY2gr8b2IrfgJfEVY0sx21KqjTc8Fma2xBgDENBp7k2Www7HQX1i47ubIXEyMiO3uQ2biagT8R6PqNCphMm+SY7hm6vKkkk3t22PiQxcXF2FIWGahSYdUqs41tO2VMYecURqTaxqNOwr8d1zHox3Ol0/RjR3IUp6M4pMdCltLNKrdmey5fIhinOrOUVLR30Mipwgm10sa4xJgyt4bbZdqDDa2nV9mlyOvOWbwSZWI7n8hk4ui7FMiOl42IrBqK5Nvv2WXzsRkX5jaCjVJwlhxdUuuQt6Gtztk/SNy6TufvcYLSDUarEx7hiPBkym47rzRLbaM8rhG6RLuRbD+j+RC8eKqyeFWvr/wq+HprX6NXLw1WUVz+iHT3P6jvJojKxp/yzXtl97/AK7Bn39FmKmY6nSZhvKSV+yaf+kfsVyIr/iNuutMHjyO6aU9sVLdIj8cvaouKthOo1V/SnXokmRKXDbSsyaWZmhFlJJFi3Fsvu3hzlSSurKyuOXgnZ92fnACFN6LKqhxJpWjW0qSorGkyTYyP3GuqXgqs1KhHWmiiswEpUo3ZDpoulO9VrHs2H+Q3VERFTSsSIkGbUU5UjtjbLaSTQRqMvfaZ/MVbTAqTFwrTo9KQhFGUtKHTaPYREX1af8AU+PEkl4jHRrSzGo6YmXqUo4U32RpsjuLHo5+PaH9ur+NYrviLFo5+PaH9ur+NY6dX9cvp/w0qP7EdJAADzh2SD3DmXGvxfWvvrv7jHTR7hzLjUv7vrX3139xjofjvm/o0+M+KMMLYnHUpODjw1qDJsG0besdqebfe+W1v1FSsJ28R1JwjO2LsaEZuPQvFC0lzqVRGqTIpkWeyyWRtbrhpsktxGWUyO34bh+MRaR6jXaY3DchMRVtvIeQ+y4q5KQdysRls8PEUrbxDbxGPl6WLFbUvnzta5smNpgqTcdCJdHiSnkpt2xPm3c+OXKf/RiKZpGqtOrtQqTUdlTU9wnHYilHkJRJJJGk95HYiFMsFjDlqKvp1GfUdtTYlY0qyqnTJcEqHFjlJZU0pwpJrMiUVrkWQh+6dpZmQoEeG5RIr6WGktpUclSLkkrXtlPgNcWE7eIjlaNrWJ5id73LXivHtVxIqMSkNwmYzqXm22VGo+0L/wAqNR77eBWt+gz0XTDU246ESaREkPJK3bE8bdz45cp/9GtbBYS+HotKLWiIVeone5Z3MdVpeJ04g7RspCUG0lnL9WTR70W32vtvvv8AkLI/piqS46ks0aGy8ZW7U31LIj/1yl/0a0sFglw9GVrx6BV5q+pcqXpBnwaHNpjkRuScxTy3ZLjpkrM5vO1reI/FPx5KYwseHZ1PZnxDQbZLceUhRIPcRWLw8D9i4Co7eIjbxE5FLb/SM6e565ktuRHiNoiNMLYbyLcb3vHs+kez29xmNHPx7Q/t1fxrFdFj0c/HlE+3V/GsTU0pyts/4TSd6iOkQAB507BFhXJmBcNTZb0qTSmnH3lmtxZrUWZRncz3iyALRlKPR2IcU+pVe7vCno7XMX1Du7wp6O1zF9RagFs6p5P2Vy4bFV7u8KejtcxfUO7vCno7XMX1FqAM6p5P2MuGxVe7vCno7XMX1Du7wp6O1zF9RagDOqeT9jLhsVXu7wp6O1zF9Q7u8KejtcxfUWoAzqnk/Yy4bFV7u8KejtcxfUO7vCno7XMX1FqAM6p5P2MuGxVe7vCno7XMX1Du7wp6O1zF9RagDOqeT9jLhsVXu7wp6O1zF9Q7u8KejtcxfUWoAzqnk/Yy4bFV7u8KejtcxfUein4Iw5TpzM2FTG2pLKszbhLVdJ2MuPAzFiAHVqPrJjLiuwAAGMuAAAAAAAAAAAAAAAAAAAAAAAAAAAAAAAAAAAAB/9k="/>
          <p:cNvSpPr>
            <a:spLocks noChangeAspect="1" noChangeArrowheads="1"/>
          </p:cNvSpPr>
          <p:nvPr/>
        </p:nvSpPr>
        <p:spPr bwMode="auto">
          <a:xfrm>
            <a:off x="155575" y="-280988"/>
            <a:ext cx="1085850" cy="600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data:image/jpg;base64,/9j/4AAQSkZJRgABAQAAAQABAAD/2wBDAAkGBwgHBgkIBwgKCgkLDRYPDQwMDRsUFRAWIB0iIiAdHx8kKDQsJCYxJx8fLT0tMTU3Ojo6Iys/RD84QzQ5Ojf/2wBDAQoKCg0MDRoPDxo3JR8lNzc3Nzc3Nzc3Nzc3Nzc3Nzc3Nzc3Nzc3Nzc3Nzc3Nzc3Nzc3Nzc3Nzc3Nzc3Nzc3Nzf/wAARCABUAJkDASIAAhEBAxEB/8QAHAABAAIDAQEBAAAAAAAAAAAAAAEGBQcIBAMC/8QAOhAAAAUCAgcGAgkFAQAAAAAAAAECAwQFEQYSBxQhMVGT0RMXQVRVYTZxIiNzdIGRobKzFSZScrEy/8QAGgEBAAIDAQAAAAAAAAAAAAAAAAECAwQFBv/EACkRAAIBAgQGAgMBAQAAAAAAAAABAgMREhMhUQQUMUFSkTJxBTOxYaH/2gAMAwEAAhEDEQA/AN4gAgASAgLgCQEXC4AkBFwuAJARcLgCQEXC4AkBFwuAJARcLgCQEXC4AkAAAQe4c14ylyUYtrKUSX0pKa6RETqiIvpH7jpQ9w5lxr8XVr767+4xv/j0nN32NTjG1FWMbrsvzcjmq6hrsvzcjmq6j4DIUuh1Wrks6XT5EpKDspTSDNJHwvuv7DqvDFXdjnpyeiPNrsvzcjmq6hrsvzcjmq6iJkV+DKdizGlMyGjyuNr3pO17H+BkPgJSi+xDcl1PRrsvzcjmq6hrsvzcjmq6j4AGGOwxS3Pvrsvzcjmq6hrsvzcjmq6jzj0LhTG45SXYclEczIieWypKFX2lZRlYwtFC8hrsvzcjmq6hrsvzcjmq6j4CAtHYYnuejXZfm5HNV1DXZfm5HNV1HnAMK2GJ7no12X5uRzVdQ12X5uRzVdQYgzZLanI0KU82kjNS2mFLSm2+5kViHnC0ReSPRrsvzcjmq6iw6PJUleOqKhcl9SFPqI0qcUZH9Wvwv7CrCx6Ofj2h/bq/jWKVYrLlp2f8MlFtzWp0kAAPOnYIPcOZca/F9a++u/uMdNHuHMuNfi6tffXf3GOh+O+b+jT4z4oxDKFOuobRbMtRJTfiZ2HQdCo1XoeAk06npjN1hCFGkzO7faGozuZ227D4DntKjQolJMyUR3Iy8DG7m6lOPQ8qoHMfObqxq1jtDz3z777xscam1FLcw8K0m2UqTgXFeIKpUJj+orkk/kfWbuUlLJKdxEndaxfgK/iHClZw640mpxbIeVladaUS0rV/iVtt/YyF6oOH56MNN12t41nUyPKs8fZu5STn3GpSj2mezwLhtF3rrUZ+Dh83nUykJnx1oeWRHnOx2V8zPaKc1KElG6a6dGXyIzjd6M1RE0XYplMJeNiIxmK5NvP2WXzIiMi/MY2DgivTqxMpcaK2p6GokyHDcs0gzK5Fm8bkfgQuOmSqVaDX4DcGdMjMqj5kkw4pBKXmO+7ee4Z3RW89IwrVZNQdkHJclOG+7t7XY2gr8b2IrfgJfEVY0sx21KqjTc8Fma2xBgDENBp7k2Www7HQX1i47ubIXEyMiO3uQ2biagT8R6PqNCphMm+SY7hm6vKkkk3t22PiQxcXF2FIWGahSYdUqs41tO2VMYecURqTaxqNOwr8d1zHox3Ol0/RjR3IUp6M4pMdCltLNKrdmey5fIhinOrOUVLR30Mipwgm10sa4xJgyt4bbZdqDDa2nV9mlyOvOWbwSZWI7n8hk4ui7FMiOl42IrBqK5Nvv2WXzsRkX5jaCjVJwlhxdUuuQt6Gtztk/SNy6TufvcYLSDUarEx7hiPBkym47rzRLbaM8rhG6RLuRbD+j+RC8eKqyeFWvr/wq+HprX6NXLw1WUVz+iHT3P6jvJojKxp/yzXtl97/AK7Bn39FmKmY6nSZhvKSV+yaf+kfsVyIr/iNuutMHjyO6aU9sVLdIj8cvaouKthOo1V/SnXokmRKXDbSsyaWZmhFlJJFi3Fsvu3hzlSSurKyuOXgnZ92fnACFN6LKqhxJpWjW0qSorGkyTYyP3GuqXgqs1KhHWmiiswEpUo3ZDpoulO9VrHs2H+Q3VERFTSsSIkGbUU5UjtjbLaSTQRqMvfaZ/MVbTAqTFwrTo9KQhFGUtKHTaPYREX1af8AU+PEkl4jHRrSzGo6YmXqUo4U32RpsjuLHo5+PaH9ur+NYrviLFo5+PaH9ur+NY6dX9cvp/w0qP7EdJAADzh2SD3DmXGvxfWvvrv7jHTR7hzLjUv7vrX3139xjofjvm/o0+M+KMMLYnHUpODjw1qDJsG0besdqebfe+W1v1FSsJ28R1JwjO2LsaEZuPQvFC0lzqVRGqTIpkWeyyWRtbrhpsktxGWUyO34bh+MRaR6jXaY3DchMRVtvIeQ+y4q5KQdysRls8PEUrbxDbxGPl6WLFbUvnzta5smNpgqTcdCJdHiSnkpt2xPm3c+OXKf/RiKZpGqtOrtQqTUdlTU9wnHYilHkJRJJJGk95HYiFMsFjDlqKvp1GfUdtTYlY0qyqnTJcEqHFjlJZU0pwpJrMiUVrkWQh+6dpZmQoEeG5RIr6WGktpUclSLkkrXtlPgNcWE7eIjlaNrWJ5id73LXivHtVxIqMSkNwmYzqXm22VGo+0L/wAqNR77eBWt+gz0XTDU246ESaREkPJK3bE8bdz45cp/9GtbBYS+HotKLWiIVeone5Z3MdVpeJ04g7RspCUG0lnL9WTR70W32vtvvv8AkLI/piqS46ks0aGy8ZW7U31LIj/1yl/0a0sFglw9GVrx6BV5q+pcqXpBnwaHNpjkRuScxTy3ZLjpkrM5vO1reI/FPx5KYwseHZ1PZnxDQbZLceUhRIPcRWLw8D9i4Co7eIjbxE5FLb/SM6e565ktuRHiNoiNMLYbyLcb3vHs+kez29xmNHPx7Q/t1fxrFdFj0c/HlE+3V/GsTU0pyts/4TSd6iOkQAB507BFhXJmBcNTZb0qTSmnH3lmtxZrUWZRncz3iyALRlKPR2IcU+pVe7vCno7XMX1Du7wp6O1zF9RagFs6p5P2Vy4bFV7u8KejtcxfUO7vCno7XMX1FqAM6p5P2MuGxVe7vCno7XMX1Du7wp6O1zF9RagDOqeT9jLhsVXu7wp6O1zF9Q7u8KejtcxfUWoAzqnk/Yy4bFV7u8KejtcxfUO7vCno7XMX1FqAM6p5P2MuGxVe7vCno7XMX1Du7wp6O1zF9RagDOqeT9jLhsVXu7wp6O1zF9Q7u8KejtcxfUWoAzqnk/Yy4bFV7u8KejtcxfUein4Iw5TpzM2FTG2pLKszbhLVdJ2MuPAzFiAHVqPrJjLiuwAAGMuAAAAAAAAAAAAAAAAAAAAAAAAAAAAAAAAAAAAB/9k="/>
          <p:cNvSpPr>
            <a:spLocks noChangeAspect="1" noChangeArrowheads="1"/>
          </p:cNvSpPr>
          <p:nvPr/>
        </p:nvSpPr>
        <p:spPr bwMode="auto">
          <a:xfrm>
            <a:off x="155575" y="-280988"/>
            <a:ext cx="1085850" cy="600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30" name="Picture 10" descr="http://t3.gstatic.com/images?q=tbn:ANd9GcTkjFBRAVwc9S2cAdcuyyx3IU4Kd8NV5jB-4kgCO3c1fb6VT51TGw"/>
          <p:cNvPicPr>
            <a:picLocks noChangeAspect="1" noChangeArrowheads="1"/>
          </p:cNvPicPr>
          <p:nvPr/>
        </p:nvPicPr>
        <p:blipFill>
          <a:blip r:embed="rId6" cstate="print"/>
          <a:srcRect/>
          <a:stretch>
            <a:fillRect/>
          </a:stretch>
        </p:blipFill>
        <p:spPr bwMode="auto">
          <a:xfrm>
            <a:off x="6948264" y="3429000"/>
            <a:ext cx="918989" cy="918989"/>
          </a:xfrm>
          <a:prstGeom prst="rect">
            <a:avLst/>
          </a:prstGeom>
          <a:noFill/>
        </p:spPr>
      </p:pic>
      <p:pic>
        <p:nvPicPr>
          <p:cNvPr id="5132" name="Picture 12" descr="http://t0.gstatic.com/images?q=tbn:ANd9GcRb-PwGcUl37biJwwiuAc1WnsbZPRgXNIaLJJrb9pYVGloLYeLe8Q"/>
          <p:cNvPicPr>
            <a:picLocks noChangeAspect="1" noChangeArrowheads="1"/>
          </p:cNvPicPr>
          <p:nvPr/>
        </p:nvPicPr>
        <p:blipFill>
          <a:blip r:embed="rId7" cstate="print"/>
          <a:srcRect/>
          <a:stretch>
            <a:fillRect/>
          </a:stretch>
        </p:blipFill>
        <p:spPr bwMode="auto">
          <a:xfrm>
            <a:off x="7946504" y="3429000"/>
            <a:ext cx="909464" cy="90946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4" name="AutoShape 4" descr="data:image/jpg;base64,/9j/4AAQSkZJRgABAQAAAQABAAD/2wBDAAkGBwgHBgkIBwgKCgkLDRYPDQwMDRsUFRAWIB0iIiAdHx8kKDQsJCYxJx8fLT0tMTU3Ojo6Iys/RD84QzQ5Ojf/2wBDAQoKCg0MDRoPDxo3JR8lNzc3Nzc3Nzc3Nzc3Nzc3Nzc3Nzc3Nzc3Nzc3Nzc3Nzc3Nzc3Nzc3Nzc3Nzc3Nzc3Nzf/wAARCABUAJkDASIAAhEBAxEB/8QAHAABAAIDAQEBAAAAAAAAAAAAAAEGBQcIBAMC/8QAOhAAAAUCAgcGAgkFAQAAAAAAAAECAwQFEQYSBxQhMVGT0RMXQVRVYTZxIiNzdIGRobKzFSZScrEy/8QAGgEBAAIDAQAAAAAAAAAAAAAAAAECAwQFBv/EACkRAAIBAgQGAgMBAQAAAAAAAAABAgMREhMhUQQUMUFSkTJxBTOxYaH/2gAMAwEAAhEDEQA/AN4gAgASAgLgCQEXC4AkBFwuAJARcLgCQEXC4AkBFwuAJARcLgCQEXC4AkAAAQe4c14ylyUYtrKUSX0pKa6RETqiIvpH7jpQ9w5lxr8XVr767+4xv/j0nN32NTjG1FWMbrsvzcjmq6hrsvzcjmq6j4DIUuh1Wrks6XT5EpKDspTSDNJHwvuv7DqvDFXdjnpyeiPNrsvzcjmq6hrsvzcjmq6iJkV+DKdizGlMyGjyuNr3pO17H+BkPgJSi+xDcl1PRrsvzcjmq6hrsvzcjmq6j4AGGOwxS3Pvrsvzcjmq6hrsvzcjmq6jzj0LhTG45SXYclEczIieWypKFX2lZRlYwtFC8hrsvzcjmq6hrsvzcjmq6j4CAtHYYnuejXZfm5HNV1DXZfm5HNV1HnAMK2GJ7no12X5uRzVdQ12X5uRzVdQYgzZLanI0KU82kjNS2mFLSm2+5kViHnC0ReSPRrsvzcjmq6iw6PJUleOqKhcl9SFPqI0qcUZH9Wvwv7CrCx6Ofj2h/bq/jWKVYrLlp2f8MlFtzWp0kAAPOnYIPcOZca/F9a++u/uMdNHuHMuNfi6tffXf3GOh+O+b+jT4z4oxDKFOuobRbMtRJTfiZ2HQdCo1XoeAk06npjN1hCFGkzO7faGozuZ227D4DntKjQolJMyUR3Iy8DG7m6lOPQ8qoHMfObqxq1jtDz3z777xscam1FLcw8K0m2UqTgXFeIKpUJj+orkk/kfWbuUlLJKdxEndaxfgK/iHClZw640mpxbIeVladaUS0rV/iVtt/YyF6oOH56MNN12t41nUyPKs8fZu5STn3GpSj2mezwLhtF3rrUZ+Dh83nUykJnx1oeWRHnOx2V8zPaKc1KElG6a6dGXyIzjd6M1RE0XYplMJeNiIxmK5NvP2WXzIiMi/MY2DgivTqxMpcaK2p6GokyHDcs0gzK5Fm8bkfgQuOmSqVaDX4DcGdMjMqj5kkw4pBKXmO+7ee4Z3RW89IwrVZNQdkHJclOG+7t7XY2gr8b2IrfgJfEVY0sx21KqjTc8Fma2xBgDENBp7k2Www7HQX1i47ubIXEyMiO3uQ2biagT8R6PqNCphMm+SY7hm6vKkkk3t22PiQxcXF2FIWGahSYdUqs41tO2VMYecURqTaxqNOwr8d1zHox3Ol0/RjR3IUp6M4pMdCltLNKrdmey5fIhinOrOUVLR30Mipwgm10sa4xJgyt4bbZdqDDa2nV9mlyOvOWbwSZWI7n8hk4ui7FMiOl42IrBqK5Nvv2WXzsRkX5jaCjVJwlhxdUuuQt6Gtztk/SNy6TufvcYLSDUarEx7hiPBkym47rzRLbaM8rhG6RLuRbD+j+RC8eKqyeFWvr/wq+HprX6NXLw1WUVz+iHT3P6jvJojKxp/yzXtl97/AK7Bn39FmKmY6nSZhvKSV+yaf+kfsVyIr/iNuutMHjyO6aU9sVLdIj8cvaouKthOo1V/SnXokmRKXDbSsyaWZmhFlJJFi3Fsvu3hzlSSurKyuOXgnZ92fnACFN6LKqhxJpWjW0qSorGkyTYyP3GuqXgqs1KhHWmiiswEpUo3ZDpoulO9VrHs2H+Q3VERFTSsSIkGbUU5UjtjbLaSTQRqMvfaZ/MVbTAqTFwrTo9KQhFGUtKHTaPYREX1af8AU+PEkl4jHRrSzGo6YmXqUo4U32RpsjuLHo5+PaH9ur+NYrviLFo5+PaH9ur+NY6dX9cvp/w0qP7EdJAADzh2SD3DmXGvxfWvvrv7jHTR7hzLjUv7vrX3139xjofjvm/o0+M+KMMLYnHUpODjw1qDJsG0besdqebfe+W1v1FSsJ28R1JwjO2LsaEZuPQvFC0lzqVRGqTIpkWeyyWRtbrhpsktxGWUyO34bh+MRaR6jXaY3DchMRVtvIeQ+y4q5KQdysRls8PEUrbxDbxGPl6WLFbUvnzta5smNpgqTcdCJdHiSnkpt2xPm3c+OXKf/RiKZpGqtOrtQqTUdlTU9wnHYilHkJRJJJGk95HYiFMsFjDlqKvp1GfUdtTYlY0qyqnTJcEqHFjlJZU0pwpJrMiUVrkWQh+6dpZmQoEeG5RIr6WGktpUclSLkkrXtlPgNcWE7eIjlaNrWJ5id73LXivHtVxIqMSkNwmYzqXm22VGo+0L/wAqNR77eBWt+gz0XTDU246ESaREkPJK3bE8bdz45cp/9GtbBYS+HotKLWiIVeone5Z3MdVpeJ04g7RspCUG0lnL9WTR70W32vtvvv8AkLI/piqS46ks0aGy8ZW7U31LIj/1yl/0a0sFglw9GVrx6BV5q+pcqXpBnwaHNpjkRuScxTy3ZLjpkrM5vO1reI/FPx5KYwseHZ1PZnxDQbZLceUhRIPcRWLw8D9i4Co7eIjbxE5FLb/SM6e565ktuRHiNoiNMLYbyLcb3vHs+kez29xmNHPx7Q/t1fxrFdFj0c/HlE+3V/GsTU0pyts/4TSd6iOkQAB507BFhXJmBcNTZb0qTSmnH3lmtxZrUWZRncz3iyALRlKPR2IcU+pVe7vCno7XMX1Du7wp6O1zF9RagFs6p5P2Vy4bFV7u8KejtcxfUO7vCno7XMX1FqAM6p5P2MuGxVe7vCno7XMX1Du7wp6O1zF9RagDOqeT9jLhsVXu7wp6O1zF9Q7u8KejtcxfUWoAzqnk/Yy4bFV7u8KejtcxfUO7vCno7XMX1FqAM6p5P2MuGxVe7vCno7XMX1Du7wp6O1zF9RagDOqeT9jLhsVXu7wp6O1zF9Q7u8KejtcxfUWoAzqnk/Yy4bFV7u8KejtcxfUein4Iw5TpzM2FTG2pLKszbhLVdJ2MuPAzFiAHVqPrJjLiuwAAGMuAAAAAAAAAAAAAAAAAAAAAAAAAAAAAAAAAAAAB/9k="/>
          <p:cNvSpPr>
            <a:spLocks noChangeAspect="1" noChangeArrowheads="1"/>
          </p:cNvSpPr>
          <p:nvPr/>
        </p:nvSpPr>
        <p:spPr bwMode="auto">
          <a:xfrm>
            <a:off x="155575" y="-280988"/>
            <a:ext cx="1085850" cy="600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data:image/jpg;base64,/9j/4AAQSkZJRgABAQAAAQABAAD/2wBDAAkGBwgHBgkIBwgKCgkLDRYPDQwMDRsUFRAWIB0iIiAdHx8kKDQsJCYxJx8fLT0tMTU3Ojo6Iys/RD84QzQ5Ojf/2wBDAQoKCg0MDRoPDxo3JR8lNzc3Nzc3Nzc3Nzc3Nzc3Nzc3Nzc3Nzc3Nzc3Nzc3Nzc3Nzc3Nzc3Nzc3Nzc3Nzc3Nzf/wAARCABUAJkDASIAAhEBAxEB/8QAHAABAAIDAQEBAAAAAAAAAAAAAAEGBQcIBAMC/8QAOhAAAAUCAgcGAgkFAQAAAAAAAAECAwQFEQYSBxQhMVGT0RMXQVRVYTZxIiNzdIGRobKzFSZScrEy/8QAGgEBAAIDAQAAAAAAAAAAAAAAAAECAwQFBv/EACkRAAIBAgQGAgMBAQAAAAAAAAABAgMREhMhUQQUMUFSkTJxBTOxYaH/2gAMAwEAAhEDEQA/AN4gAgASAgLgCQEXC4AkBFwuAJARcLgCQEXC4AkBFwuAJARcLgCQEXC4AkAAAQe4c14ylyUYtrKUSX0pKa6RETqiIvpH7jpQ9w5lxr8XVr767+4xv/j0nN32NTjG1FWMbrsvzcjmq6hrsvzcjmq6j4DIUuh1Wrks6XT5EpKDspTSDNJHwvuv7DqvDFXdjnpyeiPNrsvzcjmq6hrsvzcjmq6iJkV+DKdizGlMyGjyuNr3pO17H+BkPgJSi+xDcl1PRrsvzcjmq6hrsvzcjmq6j4AGGOwxS3Pvrsvzcjmq6hrsvzcjmq6jzj0LhTG45SXYclEczIieWypKFX2lZRlYwtFC8hrsvzcjmq6hrsvzcjmq6j4CAtHYYnuejXZfm5HNV1DXZfm5HNV1HnAMK2GJ7no12X5uRzVdQ12X5uRzVdQYgzZLanI0KU82kjNS2mFLSm2+5kViHnC0ReSPRrsvzcjmq6iw6PJUleOqKhcl9SFPqI0qcUZH9Wvwv7CrCx6Ofj2h/bq/jWKVYrLlp2f8MlFtzWp0kAAPOnYIPcOZca/F9a++u/uMdNHuHMuNfi6tffXf3GOh+O+b+jT4z4oxDKFOuobRbMtRJTfiZ2HQdCo1XoeAk06npjN1hCFGkzO7faGozuZ227D4DntKjQolJMyUR3Iy8DG7m6lOPQ8qoHMfObqxq1jtDz3z777xscam1FLcw8K0m2UqTgXFeIKpUJj+orkk/kfWbuUlLJKdxEndaxfgK/iHClZw640mpxbIeVladaUS0rV/iVtt/YyF6oOH56MNN12t41nUyPKs8fZu5STn3GpSj2mezwLhtF3rrUZ+Dh83nUykJnx1oeWRHnOx2V8zPaKc1KElG6a6dGXyIzjd6M1RE0XYplMJeNiIxmK5NvP2WXzIiMi/MY2DgivTqxMpcaK2p6GokyHDcs0gzK5Fm8bkfgQuOmSqVaDX4DcGdMjMqj5kkw4pBKXmO+7ee4Z3RW89IwrVZNQdkHJclOG+7t7XY2gr8b2IrfgJfEVY0sx21KqjTc8Fma2xBgDENBp7k2Www7HQX1i47ubIXEyMiO3uQ2biagT8R6PqNCphMm+SY7hm6vKkkk3t22PiQxcXF2FIWGahSYdUqs41tO2VMYecURqTaxqNOwr8d1zHox3Ol0/RjR3IUp6M4pMdCltLNKrdmey5fIhinOrOUVLR30Mipwgm10sa4xJgyt4bbZdqDDa2nV9mlyOvOWbwSZWI7n8hk4ui7FMiOl42IrBqK5Nvv2WXzsRkX5jaCjVJwlhxdUuuQt6Gtztk/SNy6TufvcYLSDUarEx7hiPBkym47rzRLbaM8rhG6RLuRbD+j+RC8eKqyeFWvr/wq+HprX6NXLw1WUVz+iHT3P6jvJojKxp/yzXtl97/AK7Bn39FmKmY6nSZhvKSV+yaf+kfsVyIr/iNuutMHjyO6aU9sVLdIj8cvaouKthOo1V/SnXokmRKXDbSsyaWZmhFlJJFi3Fsvu3hzlSSurKyuOXgnZ92fnACFN6LKqhxJpWjW0qSorGkyTYyP3GuqXgqs1KhHWmiiswEpUo3ZDpoulO9VrHs2H+Q3VERFTSsSIkGbUU5UjtjbLaSTQRqMvfaZ/MVbTAqTFwrTo9KQhFGUtKHTaPYREX1af8AU+PEkl4jHRrSzGo6YmXqUo4U32RpsjuLHo5+PaH9ur+NYrviLFo5+PaH9ur+NY6dX9cvp/w0qP7EdJAADzh2SD3DmXGvxfWvvrv7jHTR7hzLjUv7vrX3139xjofjvm/o0+M+KMMLYnHUpODjw1qDJsG0besdqebfe+W1v1FSsJ28R1JwjO2LsaEZuPQvFC0lzqVRGqTIpkWeyyWRtbrhpsktxGWUyO34bh+MRaR6jXaY3DchMRVtvIeQ+y4q5KQdysRls8PEUrbxDbxGPl6WLFbUvnzta5smNpgqTcdCJdHiSnkpt2xPm3c+OXKf/RiKZpGqtOrtQqTUdlTU9wnHYilHkJRJJJGk95HYiFMsFjDlqKvp1GfUdtTYlY0qyqnTJcEqHFjlJZU0pwpJrMiUVrkWQh+6dpZmQoEeG5RIr6WGktpUclSLkkrXtlPgNcWE7eIjlaNrWJ5id73LXivHtVxIqMSkNwmYzqXm22VGo+0L/wAqNR77eBWt+gz0XTDU246ESaREkPJK3bE8bdz45cp/9GtbBYS+HotKLWiIVeone5Z3MdVpeJ04g7RspCUG0lnL9WTR70W32vtvvv8AkLI/piqS46ks0aGy8ZW7U31LIj/1yl/0a0sFglw9GVrx6BV5q+pcqXpBnwaHNpjkRuScxTy3ZLjpkrM5vO1reI/FPx5KYwseHZ1PZnxDQbZLceUhRIPcRWLw8D9i4Co7eIjbxE5FLb/SM6e565ktuRHiNoiNMLYbyLcb3vHs+kez29xmNHPx7Q/t1fxrFdFj0c/HlE+3V/GsTU0pyts/4TSd6iOkQAB507BFhXJmBcNTZb0qTSmnH3lmtxZrUWZRncz3iyALRlKPR2IcU+pVe7vCno7XMX1Du7wp6O1zF9RagFs6p5P2Vy4bFV7u8KejtcxfUO7vCno7XMX1FqAM6p5P2MuGxVe7vCno7XMX1Du7wp6O1zF9RagDOqeT9jLhsVXu7wp6O1zF9Q7u8KejtcxfUWoAzqnk/Yy4bFV7u8KejtcxfUO7vCno7XMX1FqAM6p5P2MuGxVe7vCno7XMX1Du7wp6O1zF9RagDOqeT9jLhsVXu7wp6O1zF9Q7u8KejtcxfUWoAzqnk/Yy4bFV7u8KejtcxfUein4Iw5TpzM2FTG2pLKszbhLVdJ2MuPAzFiAHVqPrJjLiuwAAGMuAAAAAAAAAAAAAAAAAAAAAAAAAAAAAAAAAAAAB/9k="/>
          <p:cNvSpPr>
            <a:spLocks noChangeAspect="1" noChangeArrowheads="1"/>
          </p:cNvSpPr>
          <p:nvPr/>
        </p:nvSpPr>
        <p:spPr bwMode="auto">
          <a:xfrm>
            <a:off x="155575" y="-280988"/>
            <a:ext cx="1085850" cy="600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0" name="Content Placeholder 3"/>
          <p:cNvGraphicFramePr>
            <a:graphicFrameLocks/>
          </p:cNvGraphicFramePr>
          <p:nvPr/>
        </p:nvGraphicFramePr>
        <p:xfrm>
          <a:off x="252000" y="1044000"/>
          <a:ext cx="8586787" cy="4395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7" name="Titre 1"/>
          <p:cNvSpPr>
            <a:spLocks noGrp="1"/>
          </p:cNvSpPr>
          <p:nvPr>
            <p:ph type="title"/>
          </p:nvPr>
        </p:nvSpPr>
        <p:spPr>
          <a:xfrm>
            <a:off x="214313" y="274638"/>
            <a:ext cx="8643937" cy="939800"/>
          </a:xfrm>
        </p:spPr>
        <p:txBody>
          <a:bodyPr/>
          <a:lstStyle/>
          <a:p>
            <a:r>
              <a:rPr lang="fr-CA" dirty="0" err="1" smtClean="0">
                <a:solidFill>
                  <a:schemeClr val="bg1"/>
                </a:solidFill>
              </a:rPr>
              <a:t>Prerequisites</a:t>
            </a:r>
            <a:endParaRPr lang="fr-CA" dirty="0" smtClean="0">
              <a:solidFill>
                <a:schemeClr val="bg1"/>
              </a:solidFill>
            </a:endParaRPr>
          </a:p>
        </p:txBody>
      </p:sp>
      <p:sp>
        <p:nvSpPr>
          <p:cNvPr id="6146" name="Espace réservé du contenu 2"/>
          <p:cNvSpPr>
            <a:spLocks noGrp="1"/>
          </p:cNvSpPr>
          <p:nvPr>
            <p:ph idx="1"/>
          </p:nvPr>
        </p:nvSpPr>
        <p:spPr>
          <a:xfrm>
            <a:off x="457200" y="1196752"/>
            <a:ext cx="3898776" cy="4471987"/>
          </a:xfrm>
        </p:spPr>
        <p:txBody>
          <a:bodyPr/>
          <a:lstStyle/>
          <a:p>
            <a:r>
              <a:rPr lang="en-US" sz="1800" dirty="0" smtClean="0">
                <a:solidFill>
                  <a:schemeClr val="bg1"/>
                </a:solidFill>
              </a:rPr>
              <a:t>The database can only be SQL 2008 SP1 with CU10 or higher (no support for SP2 or R2 yet!)</a:t>
            </a:r>
          </a:p>
          <a:p>
            <a:r>
              <a:rPr lang="en-US" sz="1800" dirty="0" smtClean="0">
                <a:solidFill>
                  <a:schemeClr val="bg1"/>
                </a:solidFill>
              </a:rPr>
              <a:t>x64 OS (finally </a:t>
            </a:r>
            <a:r>
              <a:rPr lang="en-US" sz="1800" dirty="0" err="1" smtClean="0">
                <a:solidFill>
                  <a:schemeClr val="bg1"/>
                </a:solidFill>
              </a:rPr>
              <a:t>ConfigMgr</a:t>
            </a:r>
            <a:r>
              <a:rPr lang="en-US" sz="1800" dirty="0" smtClean="0">
                <a:solidFill>
                  <a:schemeClr val="bg1"/>
                </a:solidFill>
              </a:rPr>
              <a:t> is on the same platform as the rest of the System Center Family)</a:t>
            </a:r>
          </a:p>
          <a:p>
            <a:r>
              <a:rPr lang="en-US" sz="1800" dirty="0" smtClean="0">
                <a:solidFill>
                  <a:schemeClr val="bg1"/>
                </a:solidFill>
              </a:rPr>
              <a:t>RAM, it needs a lot! The minimum is 2GB, but bear in mind ‘the minimum’. Running this one in a lab environment with SQL on the same machine, go for 4-6GB.</a:t>
            </a:r>
          </a:p>
        </p:txBody>
      </p:sp>
      <p:sp>
        <p:nvSpPr>
          <p:cNvPr id="4" name="Espace réservé du contenu 2"/>
          <p:cNvSpPr txBox="1">
            <a:spLocks/>
          </p:cNvSpPr>
          <p:nvPr/>
        </p:nvSpPr>
        <p:spPr bwMode="auto">
          <a:xfrm>
            <a:off x="4849688" y="1196752"/>
            <a:ext cx="3898776" cy="4471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.NET 3.5.1</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.NET 4.0</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RDC (Remote Differential Compression)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BITS (Background Intelligence Transfer Service)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IIS Role Service –&gt; IIS 6 WMI Compatibility</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WSUS 3.0 SP1 if you want to manage Software Updates with SCCM</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One thing that directly caught my attention, </a:t>
            </a:r>
            <a:r>
              <a:rPr kumimoji="0" lang="en-US" sz="1800" b="1" i="0" u="none" strike="noStrike" kern="1200" cap="none" spc="0" normalizeH="0" baseline="0" noProof="0" dirty="0" smtClean="0">
                <a:ln>
                  <a:noFill/>
                </a:ln>
                <a:solidFill>
                  <a:srgbClr val="FF0000"/>
                </a:solidFill>
                <a:effectLst/>
                <a:uLnTx/>
                <a:uFillTx/>
                <a:latin typeface="+mn-lt"/>
                <a:ea typeface="+mn-ea"/>
                <a:cs typeface="+mn-cs"/>
              </a:rPr>
              <a:t>no more need for </a:t>
            </a:r>
            <a:r>
              <a:rPr kumimoji="0" lang="en-US" sz="1800" b="1" i="0" u="none" strike="noStrike" kern="1200" cap="none" spc="0" normalizeH="0" baseline="0" noProof="0" dirty="0" err="1" smtClean="0">
                <a:ln>
                  <a:noFill/>
                </a:ln>
                <a:solidFill>
                  <a:srgbClr val="FF0000"/>
                </a:solidFill>
                <a:effectLst/>
                <a:uLnTx/>
                <a:uFillTx/>
                <a:latin typeface="+mn-lt"/>
                <a:ea typeface="+mn-ea"/>
                <a:cs typeface="+mn-cs"/>
              </a:rPr>
              <a:t>WebDAV</a:t>
            </a:r>
            <a:endParaRPr kumimoji="0" lang="en-US" sz="1800" b="1"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Configuration</a:t>
            </a:r>
            <a:r>
              <a:rPr lang="pl-PL" dirty="0" smtClean="0">
                <a:solidFill>
                  <a:schemeClr val="bg1"/>
                </a:solidFill>
              </a:rPr>
              <a:t> Manager </a:t>
            </a:r>
            <a:r>
              <a:rPr lang="pl-PL" dirty="0" err="1" smtClean="0">
                <a:solidFill>
                  <a:schemeClr val="bg1"/>
                </a:solidFill>
              </a:rPr>
              <a:t>Console</a:t>
            </a:r>
            <a:r>
              <a:rPr lang="pl-PL" dirty="0" smtClean="0">
                <a:solidFill>
                  <a:schemeClr val="bg1"/>
                </a:solidFill>
              </a:rPr>
              <a:t> 2012 </a:t>
            </a:r>
            <a:endParaRPr lang="fr-CA" dirty="0" smtClean="0">
              <a:solidFill>
                <a:schemeClr val="bg1"/>
              </a:solidFill>
            </a:endParaRPr>
          </a:p>
        </p:txBody>
      </p:sp>
      <p:grpSp>
        <p:nvGrpSpPr>
          <p:cNvPr id="4" name="Group 3"/>
          <p:cNvGrpSpPr/>
          <p:nvPr/>
        </p:nvGrpSpPr>
        <p:grpSpPr>
          <a:xfrm>
            <a:off x="53256" y="1988840"/>
            <a:ext cx="6030912" cy="4410075"/>
            <a:chOff x="134938" y="1530350"/>
            <a:chExt cx="6030912" cy="4410075"/>
          </a:xfrm>
        </p:grpSpPr>
        <p:pic>
          <p:nvPicPr>
            <p:cNvPr id="5" name="Picture 2"/>
            <p:cNvPicPr>
              <a:picLocks noChangeAspect="1" noChangeArrowheads="1"/>
            </p:cNvPicPr>
            <p:nvPr/>
          </p:nvPicPr>
          <p:blipFill>
            <a:blip r:embed="rId3" cstate="print"/>
            <a:srcRect/>
            <a:stretch>
              <a:fillRect/>
            </a:stretch>
          </p:blipFill>
          <p:spPr bwMode="auto">
            <a:xfrm>
              <a:off x="134938" y="1633538"/>
              <a:ext cx="6030912" cy="4216400"/>
            </a:xfrm>
            <a:prstGeom prst="rect">
              <a:avLst/>
            </a:prstGeom>
            <a:noFill/>
            <a:ln w="9525">
              <a:noFill/>
              <a:miter lim="800000"/>
              <a:headEnd/>
              <a:tailEnd/>
            </a:ln>
          </p:spPr>
        </p:pic>
        <p:sp>
          <p:nvSpPr>
            <p:cNvPr id="6" name="TextBox 10"/>
            <p:cNvSpPr txBox="1">
              <a:spLocks noChangeArrowheads="1"/>
            </p:cNvSpPr>
            <p:nvPr/>
          </p:nvSpPr>
          <p:spPr bwMode="auto">
            <a:xfrm>
              <a:off x="450850" y="1530350"/>
              <a:ext cx="179388" cy="338138"/>
            </a:xfrm>
            <a:prstGeom prst="rect">
              <a:avLst/>
            </a:prstGeom>
            <a:noFill/>
            <a:ln w="9525">
              <a:noFill/>
              <a:miter lim="800000"/>
              <a:headEnd/>
              <a:tailEnd/>
            </a:ln>
          </p:spPr>
          <p:txBody>
            <a:bodyPr>
              <a:spAutoFit/>
            </a:bodyPr>
            <a:lstStyle/>
            <a:p>
              <a:r>
                <a:rPr lang="pl-PL" b="1">
                  <a:solidFill>
                    <a:srgbClr val="FF0000"/>
                  </a:solidFill>
                </a:rPr>
                <a:t>1</a:t>
              </a:r>
              <a:endParaRPr lang="en-US" b="1">
                <a:solidFill>
                  <a:srgbClr val="FF0000"/>
                </a:solidFill>
              </a:endParaRPr>
            </a:p>
          </p:txBody>
        </p:sp>
        <p:sp>
          <p:nvSpPr>
            <p:cNvPr id="7" name="TextBox 11"/>
            <p:cNvSpPr txBox="1">
              <a:spLocks noChangeArrowheads="1"/>
            </p:cNvSpPr>
            <p:nvPr/>
          </p:nvSpPr>
          <p:spPr bwMode="auto">
            <a:xfrm>
              <a:off x="1035050" y="1935163"/>
              <a:ext cx="180975" cy="339725"/>
            </a:xfrm>
            <a:prstGeom prst="rect">
              <a:avLst/>
            </a:prstGeom>
            <a:noFill/>
            <a:ln w="9525">
              <a:noFill/>
              <a:miter lim="800000"/>
              <a:headEnd/>
              <a:tailEnd/>
            </a:ln>
          </p:spPr>
          <p:txBody>
            <a:bodyPr>
              <a:spAutoFit/>
            </a:bodyPr>
            <a:lstStyle/>
            <a:p>
              <a:r>
                <a:rPr lang="pl-PL" b="1">
                  <a:solidFill>
                    <a:srgbClr val="FF0000"/>
                  </a:solidFill>
                </a:rPr>
                <a:t>2</a:t>
              </a:r>
              <a:endParaRPr lang="en-US" b="1">
                <a:solidFill>
                  <a:srgbClr val="FF0000"/>
                </a:solidFill>
              </a:endParaRPr>
            </a:p>
          </p:txBody>
        </p:sp>
        <p:sp>
          <p:nvSpPr>
            <p:cNvPr id="8" name="TextBox 12"/>
            <p:cNvSpPr txBox="1">
              <a:spLocks noChangeArrowheads="1"/>
            </p:cNvSpPr>
            <p:nvPr/>
          </p:nvSpPr>
          <p:spPr bwMode="auto">
            <a:xfrm>
              <a:off x="1981200" y="1890713"/>
              <a:ext cx="179388" cy="338137"/>
            </a:xfrm>
            <a:prstGeom prst="rect">
              <a:avLst/>
            </a:prstGeom>
            <a:noFill/>
            <a:ln w="9525">
              <a:noFill/>
              <a:miter lim="800000"/>
              <a:headEnd/>
              <a:tailEnd/>
            </a:ln>
          </p:spPr>
          <p:txBody>
            <a:bodyPr>
              <a:spAutoFit/>
            </a:bodyPr>
            <a:lstStyle/>
            <a:p>
              <a:r>
                <a:rPr lang="pl-PL" b="1">
                  <a:solidFill>
                    <a:srgbClr val="FF0000"/>
                  </a:solidFill>
                </a:rPr>
                <a:t>3</a:t>
              </a:r>
              <a:endParaRPr lang="en-US" b="1">
                <a:solidFill>
                  <a:srgbClr val="FF0000"/>
                </a:solidFill>
              </a:endParaRPr>
            </a:p>
          </p:txBody>
        </p:sp>
        <p:sp>
          <p:nvSpPr>
            <p:cNvPr id="9" name="TextBox 13"/>
            <p:cNvSpPr txBox="1">
              <a:spLocks noChangeArrowheads="1"/>
            </p:cNvSpPr>
            <p:nvPr/>
          </p:nvSpPr>
          <p:spPr bwMode="auto">
            <a:xfrm>
              <a:off x="5940425" y="2386013"/>
              <a:ext cx="179388" cy="338137"/>
            </a:xfrm>
            <a:prstGeom prst="rect">
              <a:avLst/>
            </a:prstGeom>
            <a:noFill/>
            <a:ln w="9525">
              <a:noFill/>
              <a:miter lim="800000"/>
              <a:headEnd/>
              <a:tailEnd/>
            </a:ln>
          </p:spPr>
          <p:txBody>
            <a:bodyPr>
              <a:spAutoFit/>
            </a:bodyPr>
            <a:lstStyle/>
            <a:p>
              <a:r>
                <a:rPr lang="pl-PL" b="1">
                  <a:solidFill>
                    <a:srgbClr val="FF0000"/>
                  </a:solidFill>
                </a:rPr>
                <a:t>4</a:t>
              </a:r>
              <a:endParaRPr lang="en-US" b="1">
                <a:solidFill>
                  <a:srgbClr val="FF0000"/>
                </a:solidFill>
              </a:endParaRPr>
            </a:p>
          </p:txBody>
        </p:sp>
        <p:sp>
          <p:nvSpPr>
            <p:cNvPr id="10" name="TextBox 14"/>
            <p:cNvSpPr txBox="1">
              <a:spLocks noChangeArrowheads="1"/>
            </p:cNvSpPr>
            <p:nvPr/>
          </p:nvSpPr>
          <p:spPr bwMode="auto">
            <a:xfrm>
              <a:off x="5715000" y="3600450"/>
              <a:ext cx="180975" cy="338138"/>
            </a:xfrm>
            <a:prstGeom prst="rect">
              <a:avLst/>
            </a:prstGeom>
            <a:noFill/>
            <a:ln w="9525">
              <a:noFill/>
              <a:miter lim="800000"/>
              <a:headEnd/>
              <a:tailEnd/>
            </a:ln>
          </p:spPr>
          <p:txBody>
            <a:bodyPr>
              <a:spAutoFit/>
            </a:bodyPr>
            <a:lstStyle/>
            <a:p>
              <a:r>
                <a:rPr lang="pl-PL" b="1">
                  <a:solidFill>
                    <a:srgbClr val="FF0000"/>
                  </a:solidFill>
                </a:rPr>
                <a:t>5</a:t>
              </a:r>
              <a:endParaRPr lang="en-US" b="1">
                <a:solidFill>
                  <a:srgbClr val="FF0000"/>
                </a:solidFill>
              </a:endParaRPr>
            </a:p>
          </p:txBody>
        </p:sp>
        <p:sp>
          <p:nvSpPr>
            <p:cNvPr id="11" name="TextBox 15"/>
            <p:cNvSpPr txBox="1">
              <a:spLocks noChangeArrowheads="1"/>
            </p:cNvSpPr>
            <p:nvPr/>
          </p:nvSpPr>
          <p:spPr bwMode="auto">
            <a:xfrm>
              <a:off x="5715000" y="5265738"/>
              <a:ext cx="180975" cy="338137"/>
            </a:xfrm>
            <a:prstGeom prst="rect">
              <a:avLst/>
            </a:prstGeom>
            <a:noFill/>
            <a:ln w="9525">
              <a:noFill/>
              <a:miter lim="800000"/>
              <a:headEnd/>
              <a:tailEnd/>
            </a:ln>
          </p:spPr>
          <p:txBody>
            <a:bodyPr>
              <a:spAutoFit/>
            </a:bodyPr>
            <a:lstStyle/>
            <a:p>
              <a:r>
                <a:rPr lang="pl-PL" b="1">
                  <a:solidFill>
                    <a:srgbClr val="FF0000"/>
                  </a:solidFill>
                </a:rPr>
                <a:t>6</a:t>
              </a:r>
              <a:endParaRPr lang="en-US" b="1">
                <a:solidFill>
                  <a:srgbClr val="FF0000"/>
                </a:solidFill>
              </a:endParaRPr>
            </a:p>
          </p:txBody>
        </p:sp>
        <p:sp>
          <p:nvSpPr>
            <p:cNvPr id="12" name="TextBox 16"/>
            <p:cNvSpPr txBox="1">
              <a:spLocks noChangeArrowheads="1"/>
            </p:cNvSpPr>
            <p:nvPr/>
          </p:nvSpPr>
          <p:spPr bwMode="auto">
            <a:xfrm>
              <a:off x="4679950" y="5602288"/>
              <a:ext cx="180975" cy="338137"/>
            </a:xfrm>
            <a:prstGeom prst="rect">
              <a:avLst/>
            </a:prstGeom>
            <a:noFill/>
            <a:ln w="9525">
              <a:noFill/>
              <a:miter lim="800000"/>
              <a:headEnd/>
              <a:tailEnd/>
            </a:ln>
          </p:spPr>
          <p:txBody>
            <a:bodyPr>
              <a:spAutoFit/>
            </a:bodyPr>
            <a:lstStyle/>
            <a:p>
              <a:r>
                <a:rPr lang="pl-PL" b="1">
                  <a:solidFill>
                    <a:srgbClr val="FF0000"/>
                  </a:solidFill>
                </a:rPr>
                <a:t>7</a:t>
              </a:r>
              <a:endParaRPr lang="en-US" b="1">
                <a:solidFill>
                  <a:srgbClr val="FF0000"/>
                </a:solidFill>
              </a:endParaRPr>
            </a:p>
          </p:txBody>
        </p:sp>
        <p:sp>
          <p:nvSpPr>
            <p:cNvPr id="13" name="TextBox 17"/>
            <p:cNvSpPr txBox="1">
              <a:spLocks noChangeArrowheads="1"/>
            </p:cNvSpPr>
            <p:nvPr/>
          </p:nvSpPr>
          <p:spPr bwMode="auto">
            <a:xfrm>
              <a:off x="674688" y="5221288"/>
              <a:ext cx="180975" cy="338137"/>
            </a:xfrm>
            <a:prstGeom prst="rect">
              <a:avLst/>
            </a:prstGeom>
            <a:noFill/>
            <a:ln w="9525">
              <a:noFill/>
              <a:miter lim="800000"/>
              <a:headEnd/>
              <a:tailEnd/>
            </a:ln>
          </p:spPr>
          <p:txBody>
            <a:bodyPr>
              <a:spAutoFit/>
            </a:bodyPr>
            <a:lstStyle/>
            <a:p>
              <a:r>
                <a:rPr lang="pl-PL" b="1">
                  <a:solidFill>
                    <a:srgbClr val="FF0000"/>
                  </a:solidFill>
                </a:rPr>
                <a:t>8</a:t>
              </a:r>
              <a:endParaRPr lang="en-US" b="1">
                <a:solidFill>
                  <a:srgbClr val="FF0000"/>
                </a:solidFill>
              </a:endParaRPr>
            </a:p>
          </p:txBody>
        </p:sp>
        <p:sp>
          <p:nvSpPr>
            <p:cNvPr id="14" name="TextBox 18"/>
            <p:cNvSpPr txBox="1">
              <a:spLocks noChangeArrowheads="1"/>
            </p:cNvSpPr>
            <p:nvPr/>
          </p:nvSpPr>
          <p:spPr bwMode="auto">
            <a:xfrm>
              <a:off x="134938" y="3240088"/>
              <a:ext cx="180975" cy="339725"/>
            </a:xfrm>
            <a:prstGeom prst="rect">
              <a:avLst/>
            </a:prstGeom>
            <a:noFill/>
            <a:ln w="9525">
              <a:noFill/>
              <a:miter lim="800000"/>
              <a:headEnd/>
              <a:tailEnd/>
            </a:ln>
          </p:spPr>
          <p:txBody>
            <a:bodyPr>
              <a:spAutoFit/>
            </a:bodyPr>
            <a:lstStyle/>
            <a:p>
              <a:r>
                <a:rPr lang="pl-PL" b="1">
                  <a:solidFill>
                    <a:srgbClr val="FF0000"/>
                  </a:solidFill>
                </a:rPr>
                <a:t>9</a:t>
              </a:r>
              <a:endParaRPr lang="en-US" b="1">
                <a:solidFill>
                  <a:srgbClr val="FF0000"/>
                </a:solidFill>
              </a:endParaRPr>
            </a:p>
          </p:txBody>
        </p:sp>
      </p:grpSp>
      <p:sp>
        <p:nvSpPr>
          <p:cNvPr id="15" name="TextBox 14"/>
          <p:cNvSpPr txBox="1"/>
          <p:nvPr/>
        </p:nvSpPr>
        <p:spPr>
          <a:xfrm>
            <a:off x="6182866" y="1857013"/>
            <a:ext cx="2925638" cy="4524315"/>
          </a:xfrm>
          <a:prstGeom prst="rect">
            <a:avLst/>
          </a:prstGeom>
          <a:noFill/>
        </p:spPr>
        <p:txBody>
          <a:bodyPr wrap="square">
            <a:spAutoFit/>
          </a:bodyPr>
          <a:lstStyle/>
          <a:p>
            <a:pPr>
              <a:defRPr/>
            </a:pPr>
            <a:r>
              <a:rPr lang="pl-PL" sz="900" b="1" dirty="0"/>
              <a:t>R</a:t>
            </a:r>
            <a:r>
              <a:rPr lang="en-US" sz="900" b="1" dirty="0" err="1"/>
              <a:t>ibbon</a:t>
            </a:r>
            <a:r>
              <a:rPr lang="en-US" sz="900" b="1" dirty="0"/>
              <a:t> concept, the ribbon shows only the functions you need or can use when selecting or browsing a page or object</a:t>
            </a:r>
            <a:endParaRPr lang="pl-PL" sz="900" b="1" dirty="0"/>
          </a:p>
          <a:p>
            <a:pPr>
              <a:defRPr/>
            </a:pPr>
            <a:endParaRPr lang="pl-PL" sz="900" b="1" dirty="0"/>
          </a:p>
          <a:p>
            <a:pPr marL="228600" indent="-228600">
              <a:buFont typeface="+mj-lt"/>
              <a:buAutoNum type="arabicPeriod"/>
              <a:defRPr/>
            </a:pPr>
            <a:r>
              <a:rPr lang="en-US" sz="900" dirty="0"/>
              <a:t>The tabs are contextual and appear only if an object or a subject is selected.</a:t>
            </a:r>
            <a:endParaRPr lang="pl-PL" sz="900" dirty="0"/>
          </a:p>
          <a:p>
            <a:pPr marL="228600" indent="-228600">
              <a:buFont typeface="+mj-lt"/>
              <a:buAutoNum type="arabicPeriod"/>
              <a:defRPr/>
            </a:pPr>
            <a:r>
              <a:rPr lang="en-US" sz="900" dirty="0"/>
              <a:t>The commands are grouped by functionality and are also contextual and displayed on the ribbon.</a:t>
            </a:r>
            <a:endParaRPr lang="pl-PL" sz="900" dirty="0"/>
          </a:p>
          <a:p>
            <a:pPr marL="228600" indent="-228600">
              <a:buFont typeface="+mj-lt"/>
              <a:buAutoNum type="arabicPeriod"/>
              <a:defRPr/>
            </a:pPr>
            <a:r>
              <a:rPr lang="en-US" sz="900" dirty="0"/>
              <a:t>Command or function within the group and available to use in combination with the selected object.</a:t>
            </a:r>
            <a:endParaRPr lang="pl-PL" sz="900" dirty="0"/>
          </a:p>
          <a:p>
            <a:pPr marL="228600" indent="-228600">
              <a:buFont typeface="+mj-lt"/>
              <a:buAutoNum type="arabicPeriod"/>
              <a:defRPr/>
            </a:pPr>
            <a:r>
              <a:rPr lang="pl-PL" sz="900" dirty="0"/>
              <a:t>B</a:t>
            </a:r>
            <a:r>
              <a:rPr lang="en-US" sz="900" dirty="0" err="1"/>
              <a:t>readcrumbs</a:t>
            </a:r>
            <a:r>
              <a:rPr lang="en-US" sz="900" dirty="0"/>
              <a:t> or navigator is used to quickly browse back to a page in the tree.</a:t>
            </a:r>
            <a:endParaRPr lang="pl-PL" sz="900" dirty="0"/>
          </a:p>
          <a:p>
            <a:pPr marL="228600" indent="-228600">
              <a:buFont typeface="+mj-lt"/>
              <a:buAutoNum type="arabicPeriod"/>
              <a:defRPr/>
            </a:pPr>
            <a:r>
              <a:rPr lang="en-US" sz="900" dirty="0"/>
              <a:t>Objects of a selected feature. When selecting a feature, you are able to create related objects.</a:t>
            </a:r>
            <a:endParaRPr lang="pl-PL" sz="900" dirty="0"/>
          </a:p>
          <a:p>
            <a:pPr marL="228600" indent="-228600">
              <a:buFont typeface="+mj-lt"/>
              <a:buAutoNum type="arabicPeriod"/>
              <a:defRPr/>
            </a:pPr>
            <a:r>
              <a:rPr lang="pl-PL" sz="900" dirty="0"/>
              <a:t>S</a:t>
            </a:r>
            <a:r>
              <a:rPr lang="en-US" sz="900" dirty="0"/>
              <a:t>electing an object will give you straightaway information about the object or the possibility to change related objects</a:t>
            </a:r>
            <a:endParaRPr lang="pl-PL" sz="900" dirty="0"/>
          </a:p>
          <a:p>
            <a:pPr marL="228600" indent="-228600">
              <a:buFont typeface="+mj-lt"/>
              <a:buAutoNum type="arabicPeriod"/>
              <a:defRPr/>
            </a:pPr>
            <a:r>
              <a:rPr lang="pl-PL" sz="900" dirty="0"/>
              <a:t>T</a:t>
            </a:r>
            <a:r>
              <a:rPr lang="en-US" sz="900" dirty="0"/>
              <a:t>he information is grouped per tab</a:t>
            </a:r>
            <a:r>
              <a:rPr lang="pl-PL" sz="900" dirty="0"/>
              <a:t>(not </a:t>
            </a:r>
            <a:r>
              <a:rPr lang="pl-PL" sz="900" dirty="0" err="1"/>
              <a:t>in</a:t>
            </a:r>
            <a:r>
              <a:rPr lang="pl-PL" sz="900" dirty="0"/>
              <a:t> </a:t>
            </a:r>
            <a:r>
              <a:rPr lang="pl-PL" sz="900" dirty="0" err="1"/>
              <a:t>this</a:t>
            </a:r>
            <a:r>
              <a:rPr lang="pl-PL" sz="900" dirty="0"/>
              <a:t> </a:t>
            </a:r>
            <a:r>
              <a:rPr lang="pl-PL" sz="900" dirty="0" err="1"/>
              <a:t>view</a:t>
            </a:r>
            <a:r>
              <a:rPr lang="pl-PL" sz="900" dirty="0"/>
              <a:t>)</a:t>
            </a:r>
            <a:r>
              <a:rPr lang="en-US" sz="900" dirty="0"/>
              <a:t>.</a:t>
            </a:r>
            <a:endParaRPr lang="pl-PL" sz="900" dirty="0"/>
          </a:p>
          <a:p>
            <a:pPr marL="228600" indent="-228600">
              <a:buFont typeface="+mj-lt"/>
              <a:buAutoNum type="arabicPeriod"/>
              <a:defRPr/>
            </a:pPr>
            <a:r>
              <a:rPr lang="en-US" sz="900" dirty="0"/>
              <a:t>The new Configuration Manager Console is divided into 4 work spaces </a:t>
            </a:r>
            <a:r>
              <a:rPr lang="pl-PL" sz="900" dirty="0"/>
              <a:t>. </a:t>
            </a:r>
            <a:r>
              <a:rPr lang="en-US" sz="900" dirty="0"/>
              <a:t>These work spaces group the features of Configuration Manager in a logical way.</a:t>
            </a:r>
            <a:endParaRPr lang="pl-PL" sz="900" dirty="0"/>
          </a:p>
          <a:p>
            <a:pPr marL="228600" indent="-228600">
              <a:buFont typeface="+mj-lt"/>
              <a:buAutoNum type="arabicPeriod"/>
              <a:defRPr/>
            </a:pPr>
            <a:r>
              <a:rPr lang="pl-PL" sz="900" dirty="0"/>
              <a:t>F</a:t>
            </a:r>
            <a:r>
              <a:rPr lang="en-US" sz="900" dirty="0" err="1"/>
              <a:t>eatures</a:t>
            </a:r>
            <a:r>
              <a:rPr lang="en-US" sz="900" dirty="0"/>
              <a:t> of the selected workspace. Since the features are grouped in nodes, selecting a node will change the list of features. Each feature has one of more subjects.</a:t>
            </a:r>
          </a:p>
          <a:p>
            <a:pPr>
              <a:defRPr/>
            </a:pPr>
            <a:r>
              <a:rPr lang="en-US" sz="900" dirty="0"/>
              <a:t> </a:t>
            </a:r>
          </a:p>
          <a:p>
            <a:pPr>
              <a:defRPr/>
            </a:pPr>
            <a:r>
              <a:rPr lang="en-US" sz="900" dirty="0"/>
              <a:t>The search capability throughout the management console helps you to find Configuration Manager objects easily.</a:t>
            </a:r>
            <a:endParaRPr lang="pl-PL" sz="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Client</a:t>
            </a:r>
            <a:r>
              <a:rPr lang="pl-PL" dirty="0" smtClean="0">
                <a:solidFill>
                  <a:schemeClr val="bg1"/>
                </a:solidFill>
              </a:rPr>
              <a:t> </a:t>
            </a:r>
            <a:r>
              <a:rPr lang="pl-PL" dirty="0" err="1" smtClean="0">
                <a:solidFill>
                  <a:schemeClr val="bg1"/>
                </a:solidFill>
              </a:rPr>
              <a:t>settings</a:t>
            </a:r>
            <a:r>
              <a:rPr lang="pl-PL" dirty="0" smtClean="0">
                <a:solidFill>
                  <a:schemeClr val="bg1"/>
                </a:solidFill>
              </a:rPr>
              <a:t> 1/2</a:t>
            </a:r>
            <a:endParaRPr lang="fr-CA" dirty="0" smtClean="0">
              <a:solidFill>
                <a:schemeClr val="bg1"/>
              </a:solidFill>
            </a:endParaRPr>
          </a:p>
        </p:txBody>
      </p:sp>
      <p:sp>
        <p:nvSpPr>
          <p:cNvPr id="15" name="TextBox 14"/>
          <p:cNvSpPr txBox="1"/>
          <p:nvPr/>
        </p:nvSpPr>
        <p:spPr>
          <a:xfrm>
            <a:off x="5868144" y="1977802"/>
            <a:ext cx="3240360" cy="3539430"/>
          </a:xfrm>
          <a:prstGeom prst="rect">
            <a:avLst/>
          </a:prstGeom>
          <a:noFill/>
        </p:spPr>
        <p:txBody>
          <a:bodyPr wrap="square">
            <a:spAutoFit/>
          </a:bodyPr>
          <a:lstStyle/>
          <a:p>
            <a:r>
              <a:rPr lang="en-US" sz="1600" dirty="0" smtClean="0"/>
              <a:t>Client settings are used to configure</a:t>
            </a:r>
            <a:r>
              <a:rPr lang="pl-PL" sz="1600" dirty="0" smtClean="0"/>
              <a:t> </a:t>
            </a:r>
            <a:r>
              <a:rPr lang="en-US" sz="1600" dirty="0" smtClean="0"/>
              <a:t>the agents that</a:t>
            </a:r>
            <a:r>
              <a:rPr lang="pl-PL" sz="1600" dirty="0" smtClean="0"/>
              <a:t> </a:t>
            </a:r>
            <a:r>
              <a:rPr lang="en-US" sz="1600" dirty="0" smtClean="0"/>
              <a:t>are used in the</a:t>
            </a:r>
            <a:r>
              <a:rPr lang="pl-PL" sz="1600" dirty="0" smtClean="0"/>
              <a:t> </a:t>
            </a:r>
            <a:r>
              <a:rPr lang="en-US" sz="1600" dirty="0" smtClean="0"/>
              <a:t>Configuration Manager 2012</a:t>
            </a:r>
            <a:r>
              <a:rPr lang="pl-PL" sz="1600" dirty="0" smtClean="0"/>
              <a:t> </a:t>
            </a:r>
            <a:r>
              <a:rPr lang="en-US" sz="1600" dirty="0" smtClean="0"/>
              <a:t>Clients.</a:t>
            </a:r>
            <a:endParaRPr lang="pl-PL" sz="1600" dirty="0" smtClean="0"/>
          </a:p>
          <a:p>
            <a:r>
              <a:rPr lang="en-US" sz="1600" dirty="0" smtClean="0"/>
              <a:t>In Configuration Manager</a:t>
            </a:r>
            <a:r>
              <a:rPr lang="pl-PL" sz="1600" dirty="0" smtClean="0"/>
              <a:t> </a:t>
            </a:r>
            <a:r>
              <a:rPr lang="en-US" sz="1600" dirty="0" smtClean="0"/>
              <a:t>2012 you</a:t>
            </a:r>
            <a:r>
              <a:rPr lang="pl-PL" sz="1600" dirty="0" smtClean="0"/>
              <a:t> </a:t>
            </a:r>
            <a:r>
              <a:rPr lang="en-US" sz="1600" dirty="0" smtClean="0"/>
              <a:t>are able</a:t>
            </a:r>
            <a:r>
              <a:rPr lang="pl-PL" sz="1600" dirty="0" smtClean="0"/>
              <a:t> </a:t>
            </a:r>
            <a:r>
              <a:rPr lang="en-US" sz="1600" dirty="0" smtClean="0"/>
              <a:t>to assign client</a:t>
            </a:r>
            <a:r>
              <a:rPr lang="pl-PL" sz="1600" dirty="0" smtClean="0"/>
              <a:t> </a:t>
            </a:r>
            <a:r>
              <a:rPr lang="en-US" sz="1600" dirty="0" smtClean="0"/>
              <a:t>settings to</a:t>
            </a:r>
            <a:r>
              <a:rPr lang="pl-PL" sz="1600" dirty="0" smtClean="0"/>
              <a:t> </a:t>
            </a:r>
            <a:r>
              <a:rPr lang="en-US" sz="1600" dirty="0" smtClean="0"/>
              <a:t>collections of</a:t>
            </a:r>
            <a:r>
              <a:rPr lang="pl-PL" sz="1600" dirty="0" smtClean="0"/>
              <a:t> </a:t>
            </a:r>
            <a:r>
              <a:rPr lang="en-US" sz="1600" dirty="0" smtClean="0"/>
              <a:t>devices or</a:t>
            </a:r>
            <a:r>
              <a:rPr lang="pl-PL" sz="1600" dirty="0" smtClean="0"/>
              <a:t> </a:t>
            </a:r>
            <a:r>
              <a:rPr lang="en-US" sz="1600" dirty="0" smtClean="0"/>
              <a:t>users.</a:t>
            </a:r>
            <a:endParaRPr lang="pl-PL" sz="1600" dirty="0" smtClean="0"/>
          </a:p>
          <a:p>
            <a:endParaRPr lang="pl-PL" sz="1600" dirty="0" smtClean="0"/>
          </a:p>
          <a:p>
            <a:r>
              <a:rPr lang="en-US" sz="1600" dirty="0" smtClean="0"/>
              <a:t>Being able to do this, you</a:t>
            </a:r>
            <a:r>
              <a:rPr lang="pl-PL" sz="1600" dirty="0" smtClean="0"/>
              <a:t> </a:t>
            </a:r>
            <a:r>
              <a:rPr lang="en-US" sz="1600" dirty="0" smtClean="0"/>
              <a:t>don’t need</a:t>
            </a:r>
            <a:r>
              <a:rPr lang="pl-PL" sz="1600" dirty="0" smtClean="0"/>
              <a:t> </a:t>
            </a:r>
            <a:r>
              <a:rPr lang="en-US" sz="1600" dirty="0" smtClean="0"/>
              <a:t>to</a:t>
            </a:r>
            <a:r>
              <a:rPr lang="pl-PL" sz="1600" dirty="0" smtClean="0"/>
              <a:t> </a:t>
            </a:r>
            <a:r>
              <a:rPr lang="en-US" sz="1600" dirty="0" smtClean="0"/>
              <a:t>implement an extra</a:t>
            </a:r>
            <a:r>
              <a:rPr lang="pl-PL" sz="1600" dirty="0" smtClean="0"/>
              <a:t> </a:t>
            </a:r>
            <a:r>
              <a:rPr lang="en-US" sz="1600" dirty="0" smtClean="0"/>
              <a:t>Primary Site</a:t>
            </a:r>
            <a:r>
              <a:rPr lang="pl-PL" sz="1600" dirty="0" smtClean="0"/>
              <a:t> </a:t>
            </a:r>
            <a:r>
              <a:rPr lang="en-US" sz="1600" dirty="0" smtClean="0"/>
              <a:t>for</a:t>
            </a:r>
            <a:r>
              <a:rPr lang="pl-PL" sz="1600" dirty="0" smtClean="0"/>
              <a:t> </a:t>
            </a:r>
            <a:r>
              <a:rPr lang="en-US" sz="1600" dirty="0" smtClean="0"/>
              <a:t>different client</a:t>
            </a:r>
            <a:r>
              <a:rPr lang="pl-PL" sz="1600" dirty="0" smtClean="0"/>
              <a:t> </a:t>
            </a:r>
            <a:r>
              <a:rPr lang="en-US" sz="1600" dirty="0" smtClean="0"/>
              <a:t>settings like you</a:t>
            </a:r>
            <a:r>
              <a:rPr lang="pl-PL" sz="1600" dirty="0" smtClean="0"/>
              <a:t> </a:t>
            </a:r>
            <a:r>
              <a:rPr lang="en-US" sz="1600" dirty="0" smtClean="0"/>
              <a:t>where used to in</a:t>
            </a:r>
            <a:r>
              <a:rPr lang="pl-PL" sz="1600" dirty="0" smtClean="0"/>
              <a:t> </a:t>
            </a:r>
            <a:r>
              <a:rPr lang="en-US" sz="1600" dirty="0" smtClean="0"/>
              <a:t>Configuration</a:t>
            </a:r>
            <a:r>
              <a:rPr lang="pl-PL" sz="1600" dirty="0" smtClean="0"/>
              <a:t> </a:t>
            </a:r>
            <a:r>
              <a:rPr lang="en-US" sz="1600" dirty="0" smtClean="0"/>
              <a:t>Manager 2007.</a:t>
            </a:r>
          </a:p>
        </p:txBody>
      </p:sp>
      <p:pic>
        <p:nvPicPr>
          <p:cNvPr id="16" name="Picture 2" descr="http://www.systemcenterblog.nl/files/2011/08/blog1-clientsettings.png"/>
          <p:cNvPicPr>
            <a:picLocks noChangeAspect="1" noChangeArrowheads="1"/>
          </p:cNvPicPr>
          <p:nvPr/>
        </p:nvPicPr>
        <p:blipFill>
          <a:blip r:embed="rId3" cstate="print"/>
          <a:srcRect/>
          <a:stretch>
            <a:fillRect/>
          </a:stretch>
        </p:blipFill>
        <p:spPr bwMode="auto">
          <a:xfrm>
            <a:off x="179512" y="1988840"/>
            <a:ext cx="5535612" cy="455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Client</a:t>
            </a:r>
            <a:r>
              <a:rPr lang="pl-PL" dirty="0" smtClean="0">
                <a:solidFill>
                  <a:schemeClr val="bg1"/>
                </a:solidFill>
              </a:rPr>
              <a:t> </a:t>
            </a:r>
            <a:r>
              <a:rPr lang="pl-PL" dirty="0" err="1" smtClean="0">
                <a:solidFill>
                  <a:schemeClr val="bg1"/>
                </a:solidFill>
              </a:rPr>
              <a:t>settings</a:t>
            </a:r>
            <a:r>
              <a:rPr lang="pl-PL" dirty="0" smtClean="0">
                <a:solidFill>
                  <a:schemeClr val="bg1"/>
                </a:solidFill>
              </a:rPr>
              <a:t> 2/</a:t>
            </a:r>
            <a:r>
              <a:rPr lang="pl-PL" dirty="0" err="1" smtClean="0">
                <a:solidFill>
                  <a:schemeClr val="bg1"/>
                </a:solidFill>
              </a:rPr>
              <a:t>2</a:t>
            </a:r>
            <a:endParaRPr lang="fr-CA" dirty="0" smtClean="0">
              <a:solidFill>
                <a:schemeClr val="bg1"/>
              </a:solidFill>
            </a:endParaRPr>
          </a:p>
        </p:txBody>
      </p:sp>
      <p:sp>
        <p:nvSpPr>
          <p:cNvPr id="15" name="TextBox 14"/>
          <p:cNvSpPr txBox="1"/>
          <p:nvPr/>
        </p:nvSpPr>
        <p:spPr>
          <a:xfrm>
            <a:off x="179512" y="1909276"/>
            <a:ext cx="8784976" cy="4832092"/>
          </a:xfrm>
          <a:prstGeom prst="rect">
            <a:avLst/>
          </a:prstGeom>
          <a:noFill/>
        </p:spPr>
        <p:txBody>
          <a:bodyPr wrap="square">
            <a:spAutoFit/>
          </a:bodyPr>
          <a:lstStyle/>
          <a:p>
            <a:pPr marL="342900" indent="-342900">
              <a:buFont typeface="Arial" pitchFamily="34" charset="0"/>
              <a:buChar char="•"/>
            </a:pPr>
            <a:r>
              <a:rPr lang="en-US" sz="1400" b="1" dirty="0" smtClean="0"/>
              <a:t>Background intelligent transfer</a:t>
            </a:r>
            <a:r>
              <a:rPr lang="pl-PL" sz="1400" b="1" dirty="0" smtClean="0"/>
              <a:t> - </a:t>
            </a:r>
            <a:r>
              <a:rPr lang="en-US" sz="1400" dirty="0" smtClean="0"/>
              <a:t> Configure BITS bandwidth properties.</a:t>
            </a:r>
            <a:endParaRPr lang="pl-PL" sz="1400" dirty="0" smtClean="0"/>
          </a:p>
          <a:p>
            <a:pPr marL="342900" indent="-342900">
              <a:buFont typeface="Arial" pitchFamily="34" charset="0"/>
              <a:buChar char="•"/>
            </a:pPr>
            <a:r>
              <a:rPr lang="en-US" sz="1400" b="1" dirty="0" smtClean="0"/>
              <a:t>Client Policy</a:t>
            </a:r>
            <a:r>
              <a:rPr lang="pl-PL" sz="1400" b="1" dirty="0" smtClean="0"/>
              <a:t> - </a:t>
            </a:r>
            <a:r>
              <a:rPr lang="en-US" sz="1400" dirty="0" smtClean="0"/>
              <a:t> Configure how often a Configuration Manager 2012 Client polls the Primary Site to retrieve the latest policies.</a:t>
            </a:r>
            <a:endParaRPr lang="pl-PL" sz="1400" dirty="0" smtClean="0"/>
          </a:p>
          <a:p>
            <a:pPr marL="342900" indent="-342900">
              <a:buFont typeface="Arial" pitchFamily="34" charset="0"/>
              <a:buChar char="•"/>
            </a:pPr>
            <a:r>
              <a:rPr lang="en-US" sz="1400" b="1" dirty="0" smtClean="0"/>
              <a:t>Compliance Settings</a:t>
            </a:r>
            <a:r>
              <a:rPr lang="pl-PL" sz="1400" b="1" dirty="0" smtClean="0"/>
              <a:t> - </a:t>
            </a:r>
            <a:r>
              <a:rPr lang="en-US" sz="1400" dirty="0" smtClean="0"/>
              <a:t> Configure if clients are evaluated for compliancy and how often they are evaluated.</a:t>
            </a:r>
            <a:endParaRPr lang="pl-PL" sz="1400" dirty="0" smtClean="0"/>
          </a:p>
          <a:p>
            <a:pPr marL="342900" indent="-342900">
              <a:buFont typeface="Arial" pitchFamily="34" charset="0"/>
              <a:buChar char="•"/>
            </a:pPr>
            <a:r>
              <a:rPr lang="en-US" sz="1400" b="1" dirty="0" smtClean="0"/>
              <a:t>Computer Agent</a:t>
            </a:r>
            <a:r>
              <a:rPr lang="pl-PL" sz="1400" b="1" dirty="0" smtClean="0"/>
              <a:t> - </a:t>
            </a:r>
            <a:r>
              <a:rPr lang="en-US" sz="1400" dirty="0" smtClean="0"/>
              <a:t> Configure the general settings for communications between client and server.</a:t>
            </a:r>
            <a:endParaRPr lang="pl-PL" sz="1400" dirty="0" smtClean="0"/>
          </a:p>
          <a:p>
            <a:pPr marL="342900" indent="-342900">
              <a:buFont typeface="Arial" pitchFamily="34" charset="0"/>
              <a:buChar char="•"/>
            </a:pPr>
            <a:r>
              <a:rPr lang="en-US" sz="1400" b="1" dirty="0" smtClean="0"/>
              <a:t>Computer Restart</a:t>
            </a:r>
            <a:r>
              <a:rPr lang="pl-PL" sz="1400" b="1" dirty="0" smtClean="0"/>
              <a:t> - </a:t>
            </a:r>
            <a:r>
              <a:rPr lang="en-US" sz="1400" dirty="0" smtClean="0"/>
              <a:t> Configure the restart behavior (countdown in minutes) of the clients. </a:t>
            </a:r>
            <a:endParaRPr lang="pl-PL" sz="1400" dirty="0" smtClean="0"/>
          </a:p>
          <a:p>
            <a:pPr marL="342900" indent="-342900">
              <a:buFont typeface="Arial" pitchFamily="34" charset="0"/>
              <a:buChar char="•"/>
            </a:pPr>
            <a:r>
              <a:rPr lang="en-US" sz="1400" b="1" dirty="0" smtClean="0"/>
              <a:t>Hardware Inventory</a:t>
            </a:r>
            <a:r>
              <a:rPr lang="pl-PL" sz="1400" b="1" dirty="0" smtClean="0"/>
              <a:t> - </a:t>
            </a:r>
            <a:r>
              <a:rPr lang="en-US" sz="1400" dirty="0" smtClean="0"/>
              <a:t> Specify how and when client computers retrieve hardware and system inventory.</a:t>
            </a:r>
            <a:endParaRPr lang="pl-PL" sz="1400" dirty="0" smtClean="0"/>
          </a:p>
          <a:p>
            <a:pPr marL="342900" indent="-342900">
              <a:buFont typeface="Arial" pitchFamily="34" charset="0"/>
              <a:buChar char="•"/>
            </a:pPr>
            <a:r>
              <a:rPr lang="en-US" sz="1400" b="1" dirty="0" smtClean="0"/>
              <a:t>Mobile Devices</a:t>
            </a:r>
            <a:r>
              <a:rPr lang="pl-PL" sz="1400" b="1" dirty="0" smtClean="0"/>
              <a:t> - </a:t>
            </a:r>
            <a:r>
              <a:rPr lang="en-US" sz="1400" dirty="0" smtClean="0"/>
              <a:t> Define a mobile device profile and the polling interval of the mobile devices. You are also able to create a client user setting.</a:t>
            </a:r>
            <a:r>
              <a:rPr lang="pl-PL" sz="1400" dirty="0" smtClean="0"/>
              <a:t> </a:t>
            </a:r>
          </a:p>
          <a:p>
            <a:pPr marL="342900" indent="-342900">
              <a:buFont typeface="Arial" pitchFamily="34" charset="0"/>
              <a:buChar char="•"/>
            </a:pPr>
            <a:r>
              <a:rPr lang="pl-PL" sz="1400" b="1" dirty="0" smtClean="0"/>
              <a:t>N</a:t>
            </a:r>
            <a:r>
              <a:rPr lang="en-US" sz="1400" b="1" dirty="0" err="1" smtClean="0"/>
              <a:t>etwork</a:t>
            </a:r>
            <a:r>
              <a:rPr lang="en-US" sz="1400" b="1" dirty="0" smtClean="0"/>
              <a:t> Access Protection</a:t>
            </a:r>
            <a:r>
              <a:rPr lang="pl-PL" sz="1400" b="1" dirty="0" smtClean="0"/>
              <a:t> - </a:t>
            </a:r>
            <a:r>
              <a:rPr lang="en-US" sz="1400" dirty="0" smtClean="0"/>
              <a:t> Configure Network Access Protection settings on client computers.</a:t>
            </a:r>
            <a:endParaRPr lang="pl-PL" sz="1400" dirty="0" smtClean="0"/>
          </a:p>
          <a:p>
            <a:pPr marL="342900" indent="-342900">
              <a:buFont typeface="Arial" pitchFamily="34" charset="0"/>
              <a:buChar char="•"/>
            </a:pPr>
            <a:r>
              <a:rPr lang="en-US" sz="1400" b="1" dirty="0" smtClean="0"/>
              <a:t>Power Management</a:t>
            </a:r>
            <a:r>
              <a:rPr lang="pl-PL" sz="1400" b="1" dirty="0" smtClean="0"/>
              <a:t> -</a:t>
            </a:r>
            <a:r>
              <a:rPr lang="en-US" sz="1400" dirty="0" smtClean="0"/>
              <a:t> Enable or disable power management for client computers.</a:t>
            </a:r>
            <a:endParaRPr lang="pl-PL" sz="1400" dirty="0" smtClean="0"/>
          </a:p>
          <a:p>
            <a:pPr marL="342900" indent="-342900">
              <a:buFont typeface="Arial" pitchFamily="34" charset="0"/>
              <a:buChar char="•"/>
            </a:pPr>
            <a:r>
              <a:rPr lang="en-US" sz="1400" b="1" dirty="0" smtClean="0"/>
              <a:t>Remote Control</a:t>
            </a:r>
            <a:r>
              <a:rPr lang="pl-PL" sz="1400" b="1" dirty="0" smtClean="0"/>
              <a:t> - </a:t>
            </a:r>
            <a:r>
              <a:rPr lang="en-US" sz="1400" dirty="0" smtClean="0"/>
              <a:t> Configure settings how remote control is behaving and what is possible with remote control.</a:t>
            </a:r>
            <a:endParaRPr lang="pl-PL" sz="1400" dirty="0" smtClean="0"/>
          </a:p>
          <a:p>
            <a:pPr marL="342900" indent="-342900">
              <a:buFont typeface="Arial" pitchFamily="34" charset="0"/>
              <a:buChar char="•"/>
            </a:pPr>
            <a:r>
              <a:rPr lang="en-US" sz="1400" b="1" dirty="0" smtClean="0"/>
              <a:t>Software Deployment</a:t>
            </a:r>
            <a:r>
              <a:rPr lang="pl-PL" sz="1400" b="1" dirty="0" smtClean="0"/>
              <a:t> - </a:t>
            </a:r>
            <a:r>
              <a:rPr lang="en-US" sz="1400" dirty="0" smtClean="0"/>
              <a:t> Configure how client computers deploy software.</a:t>
            </a:r>
            <a:endParaRPr lang="pl-PL" sz="1400" dirty="0" smtClean="0"/>
          </a:p>
          <a:p>
            <a:pPr marL="342900" indent="-342900">
              <a:buFont typeface="Arial" pitchFamily="34" charset="0"/>
              <a:buChar char="•"/>
            </a:pPr>
            <a:r>
              <a:rPr lang="pl-PL" sz="1400" b="1" dirty="0" smtClean="0"/>
              <a:t>S</a:t>
            </a:r>
            <a:r>
              <a:rPr lang="en-US" sz="1400" b="1" dirty="0" err="1" smtClean="0"/>
              <a:t>oftware</a:t>
            </a:r>
            <a:r>
              <a:rPr lang="en-US" sz="1400" b="1" dirty="0" smtClean="0"/>
              <a:t> Inventory</a:t>
            </a:r>
            <a:r>
              <a:rPr lang="pl-PL" sz="1400" b="1" dirty="0" smtClean="0"/>
              <a:t> - </a:t>
            </a:r>
            <a:r>
              <a:rPr lang="en-US" sz="1400" dirty="0" smtClean="0"/>
              <a:t> Specify how and when client computers retrieve software inventory</a:t>
            </a:r>
            <a:endParaRPr lang="pl-PL" sz="1400" dirty="0" smtClean="0"/>
          </a:p>
          <a:p>
            <a:pPr marL="342900" indent="-342900">
              <a:buFont typeface="Arial" pitchFamily="34" charset="0"/>
              <a:buChar char="•"/>
            </a:pPr>
            <a:r>
              <a:rPr lang="pl-PL" sz="1400" b="1" dirty="0" smtClean="0"/>
              <a:t>S</a:t>
            </a:r>
            <a:r>
              <a:rPr lang="en-US" sz="1400" b="1" dirty="0" err="1" smtClean="0"/>
              <a:t>oftware</a:t>
            </a:r>
            <a:r>
              <a:rPr lang="en-US" sz="1400" b="1" dirty="0" smtClean="0"/>
              <a:t> Metering</a:t>
            </a:r>
            <a:r>
              <a:rPr lang="pl-PL" sz="1400" b="1" dirty="0" smtClean="0"/>
              <a:t> - </a:t>
            </a:r>
            <a:r>
              <a:rPr lang="en-US" sz="1400" dirty="0" smtClean="0"/>
              <a:t> Configure if and when client computers retrieve software metering.</a:t>
            </a:r>
            <a:endParaRPr lang="pl-PL" sz="1400" dirty="0" smtClean="0"/>
          </a:p>
          <a:p>
            <a:pPr marL="342900" indent="-342900">
              <a:buFont typeface="Arial" pitchFamily="34" charset="0"/>
              <a:buChar char="•"/>
            </a:pPr>
            <a:r>
              <a:rPr lang="en-US" sz="1400" b="1" dirty="0" smtClean="0"/>
              <a:t>Software Updates</a:t>
            </a:r>
            <a:r>
              <a:rPr lang="pl-PL" sz="1400" b="1" dirty="0" smtClean="0"/>
              <a:t> - </a:t>
            </a:r>
            <a:r>
              <a:rPr lang="en-US" sz="1400" dirty="0" smtClean="0"/>
              <a:t> Configure when and if client computers scan for and deploy software updates. You are also able to configure what to do when a deadline occurs.</a:t>
            </a:r>
            <a:endParaRPr lang="pl-PL" sz="1400" dirty="0" smtClean="0"/>
          </a:p>
          <a:p>
            <a:pPr marL="342900" indent="-342900">
              <a:buFont typeface="Arial" pitchFamily="34" charset="0"/>
              <a:buChar char="•"/>
            </a:pPr>
            <a:r>
              <a:rPr lang="en-US" sz="1400" b="1" dirty="0" smtClean="0"/>
              <a:t>State Messaging</a:t>
            </a:r>
            <a:r>
              <a:rPr lang="pl-PL" sz="1400" b="1" dirty="0" smtClean="0"/>
              <a:t> - </a:t>
            </a:r>
            <a:r>
              <a:rPr lang="en-US" sz="1400" dirty="0" smtClean="0"/>
              <a:t> Configure how often client computers reports state messages.</a:t>
            </a:r>
            <a:endParaRPr lang="pl-PL" sz="1400" dirty="0" smtClean="0"/>
          </a:p>
          <a:p>
            <a:pPr marL="342900" indent="-342900">
              <a:buFont typeface="Arial" pitchFamily="34" charset="0"/>
              <a:buChar char="•"/>
            </a:pPr>
            <a:r>
              <a:rPr lang="pl-PL" sz="1400" b="1" dirty="0" smtClean="0"/>
              <a:t>U</a:t>
            </a:r>
            <a:r>
              <a:rPr lang="en-US" sz="1400" b="1" dirty="0" smtClean="0"/>
              <a:t>ser and device affinity</a:t>
            </a:r>
            <a:r>
              <a:rPr lang="pl-PL" sz="1400" b="1" dirty="0" smtClean="0"/>
              <a:t> - </a:t>
            </a:r>
            <a:r>
              <a:rPr lang="en-US" sz="1400" dirty="0" smtClean="0"/>
              <a:t> Configure user and device affinity settings for client computers. You are also able to create a client user setting.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Focus</a:t>
            </a:r>
            <a:r>
              <a:rPr lang="pl-PL" dirty="0" smtClean="0">
                <a:solidFill>
                  <a:schemeClr val="bg1"/>
                </a:solidFill>
              </a:rPr>
              <a:t> on </a:t>
            </a:r>
            <a:r>
              <a:rPr lang="pl-PL" dirty="0" err="1" smtClean="0">
                <a:solidFill>
                  <a:schemeClr val="bg1"/>
                </a:solidFill>
              </a:rPr>
              <a:t>the</a:t>
            </a:r>
            <a:r>
              <a:rPr lang="pl-PL" dirty="0" smtClean="0">
                <a:solidFill>
                  <a:schemeClr val="bg1"/>
                </a:solidFill>
              </a:rPr>
              <a:t> </a:t>
            </a:r>
            <a:r>
              <a:rPr lang="pl-PL" dirty="0" err="1" smtClean="0">
                <a:solidFill>
                  <a:schemeClr val="bg1"/>
                </a:solidFill>
              </a:rPr>
              <a:t>user</a:t>
            </a:r>
            <a:r>
              <a:rPr lang="pl-PL" dirty="0" smtClean="0">
                <a:solidFill>
                  <a:schemeClr val="bg1"/>
                </a:solidFill>
              </a:rPr>
              <a:t> !!!</a:t>
            </a:r>
            <a:endParaRPr lang="fr-CA" dirty="0" smtClean="0">
              <a:solidFill>
                <a:schemeClr val="bg1"/>
              </a:solidFill>
            </a:endParaRPr>
          </a:p>
        </p:txBody>
      </p:sp>
      <p:sp>
        <p:nvSpPr>
          <p:cNvPr id="4" name="Rectangle 3"/>
          <p:cNvSpPr/>
          <p:nvPr/>
        </p:nvSpPr>
        <p:spPr>
          <a:xfrm>
            <a:off x="323528" y="1916832"/>
            <a:ext cx="8352928" cy="2308324"/>
          </a:xfrm>
          <a:prstGeom prst="rect">
            <a:avLst/>
          </a:prstGeom>
        </p:spPr>
        <p:txBody>
          <a:bodyPr wrap="square">
            <a:spAutoFit/>
          </a:bodyPr>
          <a:lstStyle/>
          <a:p>
            <a:pPr marL="342900" indent="-342900">
              <a:buFont typeface="Wingdings" pitchFamily="2" charset="2"/>
              <a:buChar char="q"/>
              <a:defRPr/>
            </a:pPr>
            <a:r>
              <a:rPr lang="pl-PL" sz="1600" dirty="0" smtClean="0"/>
              <a:t>C</a:t>
            </a:r>
            <a:r>
              <a:rPr lang="en-US" sz="1600" dirty="0" err="1" smtClean="0"/>
              <a:t>onsumerization</a:t>
            </a:r>
            <a:r>
              <a:rPr lang="en-US" sz="1600" dirty="0" smtClean="0"/>
              <a:t> of IT” is a fact of life. </a:t>
            </a:r>
            <a:endParaRPr lang="pl-PL" sz="1600" dirty="0" smtClean="0"/>
          </a:p>
          <a:p>
            <a:pPr marL="342900" indent="-342900">
              <a:buFont typeface="Wingdings" pitchFamily="2" charset="2"/>
              <a:buChar char="q"/>
              <a:defRPr/>
            </a:pPr>
            <a:r>
              <a:rPr lang="en-US" sz="1600" dirty="0" smtClean="0"/>
              <a:t>SCCM has always been about systems management. </a:t>
            </a:r>
            <a:endParaRPr lang="pl-PL" sz="1600" dirty="0" smtClean="0"/>
          </a:p>
          <a:p>
            <a:pPr marL="342900" indent="-342900">
              <a:buFont typeface="Wingdings" pitchFamily="2" charset="2"/>
              <a:buChar char="q"/>
              <a:defRPr/>
            </a:pPr>
            <a:r>
              <a:rPr lang="en-US" sz="1600" dirty="0" smtClean="0"/>
              <a:t>Each of your users can have one or more Primary</a:t>
            </a:r>
            <a:endParaRPr lang="pl-PL" sz="1600" dirty="0" smtClean="0"/>
          </a:p>
          <a:p>
            <a:pPr marL="342900" indent="-342900">
              <a:buFont typeface="Wingdings" pitchFamily="2" charset="2"/>
              <a:buChar char="q"/>
              <a:defRPr/>
            </a:pPr>
            <a:r>
              <a:rPr lang="en-US" sz="1600" dirty="0" smtClean="0"/>
              <a:t>Further involving users in managing their own systems is a new interface called the Software Center</a:t>
            </a:r>
            <a:r>
              <a:rPr lang="pl-PL" sz="1600" dirty="0" smtClean="0"/>
              <a:t>(</a:t>
            </a:r>
            <a:r>
              <a:rPr lang="pl-PL" sz="1600" i="1" dirty="0" err="1" smtClean="0"/>
              <a:t>previous</a:t>
            </a:r>
            <a:r>
              <a:rPr lang="pl-PL" sz="1600" i="1" dirty="0" smtClean="0"/>
              <a:t> Run </a:t>
            </a:r>
            <a:r>
              <a:rPr lang="pl-PL" sz="1600" i="1" dirty="0" err="1" smtClean="0"/>
              <a:t>Advertised</a:t>
            </a:r>
            <a:r>
              <a:rPr lang="pl-PL" sz="1600" i="1" dirty="0" smtClean="0"/>
              <a:t> </a:t>
            </a:r>
            <a:r>
              <a:rPr lang="pl-PL" sz="1600" i="1" dirty="0" err="1" smtClean="0"/>
              <a:t>Programs</a:t>
            </a:r>
            <a:r>
              <a:rPr lang="pl-PL" sz="1600" dirty="0" smtClean="0"/>
              <a:t>)</a:t>
            </a:r>
            <a:r>
              <a:rPr lang="en-US" sz="1600" dirty="0" smtClean="0"/>
              <a:t>. This employs a familiar browser and shopping cart interface to let users search for and request applications. Depending on the application, you can have it installed straight away or first require administrator approval</a:t>
            </a:r>
            <a:r>
              <a:rPr lang="pl-PL" sz="1600" dirty="0" smtClean="0"/>
              <a:t>(</a:t>
            </a:r>
            <a:r>
              <a:rPr lang="pl-PL" sz="1600" i="1" dirty="0" smtClean="0"/>
              <a:t>Software </a:t>
            </a:r>
            <a:r>
              <a:rPr lang="pl-PL" sz="1600" i="1" dirty="0" err="1" smtClean="0"/>
              <a:t>Catalog</a:t>
            </a:r>
            <a:r>
              <a:rPr lang="pl-PL" sz="1600" dirty="0" smtClean="0"/>
              <a:t>)</a:t>
            </a:r>
            <a:r>
              <a:rPr lang="en-US" sz="1600" dirty="0" smtClean="0"/>
              <a:t>.</a:t>
            </a:r>
            <a:endParaRPr lang="pl-PL" sz="1600" dirty="0" smtClean="0"/>
          </a:p>
          <a:p>
            <a:pPr fontAlgn="t">
              <a:defRPr/>
            </a:pPr>
            <a:endParaRPr lang="pl-PL" sz="1600" dirty="0" smtClean="0"/>
          </a:p>
        </p:txBody>
      </p:sp>
      <p:pic>
        <p:nvPicPr>
          <p:cNvPr id="5" name="Picture 7" descr="http://blogs.microsoft.co.il/blogs/doli/image_2655CE60.png"/>
          <p:cNvPicPr>
            <a:picLocks noChangeAspect="1" noChangeArrowheads="1"/>
          </p:cNvPicPr>
          <p:nvPr/>
        </p:nvPicPr>
        <p:blipFill>
          <a:blip r:embed="rId4" cstate="print"/>
          <a:srcRect/>
          <a:stretch>
            <a:fillRect/>
          </a:stretch>
        </p:blipFill>
        <p:spPr bwMode="auto">
          <a:xfrm>
            <a:off x="4067944" y="4077072"/>
            <a:ext cx="4791075" cy="2473325"/>
          </a:xfrm>
          <a:prstGeom prst="rect">
            <a:avLst/>
          </a:prstGeom>
          <a:ln>
            <a:noFill/>
          </a:ln>
          <a:effectLst>
            <a:softEdge rad="11250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9" name="Titre 1"/>
          <p:cNvSpPr>
            <a:spLocks noGrp="1"/>
          </p:cNvSpPr>
          <p:nvPr>
            <p:ph type="title"/>
          </p:nvPr>
        </p:nvSpPr>
        <p:spPr>
          <a:xfrm>
            <a:off x="214313" y="274638"/>
            <a:ext cx="8643937" cy="939800"/>
          </a:xfrm>
        </p:spPr>
        <p:txBody>
          <a:bodyPr/>
          <a:lstStyle/>
          <a:p>
            <a:r>
              <a:rPr lang="pl-PL" dirty="0" err="1" smtClean="0">
                <a:solidFill>
                  <a:schemeClr val="bg1"/>
                </a:solidFill>
              </a:rPr>
              <a:t>Infrastructure</a:t>
            </a:r>
            <a:r>
              <a:rPr lang="pl-PL" dirty="0" smtClean="0">
                <a:solidFill>
                  <a:schemeClr val="bg1"/>
                </a:solidFill>
              </a:rPr>
              <a:t> </a:t>
            </a:r>
            <a:r>
              <a:rPr lang="pl-PL" dirty="0" err="1" smtClean="0">
                <a:solidFill>
                  <a:schemeClr val="bg1"/>
                </a:solidFill>
              </a:rPr>
              <a:t>simplification</a:t>
            </a:r>
            <a:r>
              <a:rPr lang="pl-PL" dirty="0" smtClean="0">
                <a:solidFill>
                  <a:schemeClr val="bg1"/>
                </a:solidFill>
              </a:rPr>
              <a:t> 1/2</a:t>
            </a:r>
            <a:endParaRPr lang="fr-CA" dirty="0" smtClean="0">
              <a:solidFill>
                <a:schemeClr val="bg1"/>
              </a:solidFill>
            </a:endParaRPr>
          </a:p>
        </p:txBody>
      </p:sp>
      <p:sp>
        <p:nvSpPr>
          <p:cNvPr id="4" name="Rectangle 3"/>
          <p:cNvSpPr/>
          <p:nvPr/>
        </p:nvSpPr>
        <p:spPr>
          <a:xfrm>
            <a:off x="323528" y="1916832"/>
            <a:ext cx="8352928" cy="4031873"/>
          </a:xfrm>
          <a:prstGeom prst="rect">
            <a:avLst/>
          </a:prstGeom>
        </p:spPr>
        <p:txBody>
          <a:bodyPr wrap="square">
            <a:spAutoFit/>
          </a:bodyPr>
          <a:lstStyle/>
          <a:p>
            <a:pPr marL="342900" indent="-342900">
              <a:buFont typeface="Wingdings" pitchFamily="2" charset="2"/>
              <a:buChar char="q"/>
              <a:defRPr/>
            </a:pPr>
            <a:r>
              <a:rPr lang="en-US" sz="1600" dirty="0" smtClean="0"/>
              <a:t>A flatter structure with less site system servers. </a:t>
            </a:r>
          </a:p>
          <a:p>
            <a:pPr marL="342900" indent="-342900">
              <a:buFont typeface="Wingdings" pitchFamily="2" charset="2"/>
              <a:buChar char="q"/>
              <a:defRPr/>
            </a:pPr>
            <a:r>
              <a:rPr lang="en-US" sz="1600" dirty="0" smtClean="0"/>
              <a:t>SCCM 2012 is 64-bit only. Only run on Windows Server 2008 or Windows Server 2008 R2 with SQL Server 2008 SP1 (x64) or later in the back end. However, DPs can still run on 32-bit Windows.</a:t>
            </a:r>
          </a:p>
          <a:p>
            <a:pPr marL="342900" indent="-342900">
              <a:buFont typeface="Wingdings" pitchFamily="2" charset="2"/>
              <a:buChar char="q"/>
              <a:defRPr/>
            </a:pPr>
            <a:r>
              <a:rPr lang="en-US" sz="1600" dirty="0" smtClean="0"/>
              <a:t>Content distribution is now the responsibility of SQL Server replication, though software packages, patches and OS images still use the file-based model. Replicated data is divided into Global data (administrator generated, such as collections) and Site data (system generated). Because of this, each secondary site will need SQL Server (SQL Server Express is included).</a:t>
            </a:r>
          </a:p>
          <a:p>
            <a:pPr marL="342900" indent="-342900">
              <a:buFont typeface="Wingdings" pitchFamily="2" charset="2"/>
              <a:buChar char="q"/>
              <a:defRPr/>
            </a:pPr>
            <a:r>
              <a:rPr lang="en-US" sz="1600" dirty="0" smtClean="0"/>
              <a:t>A new Central Administration Site (CAS) that can’t have assigned clients. It’s used only for administration and reporting (through SQL Server reporting).There’s no need for a CAS unless you have more than one primary site. Each primary site supports about 100,000 clients. You may want more than one for redundancy, even in smaller environments. You can’t tier primary sites as you could in SCCM 2007. You can with secondary sites, but you could probably turn many of those into DPs as they now offer bandwidth control.</a:t>
            </a:r>
            <a:endParaRPr lang="pl-PL" sz="1600" dirty="0" smtClean="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7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FAB70A8-8AB4-483C-9BA9-BA3E6E96A5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TW_CityLandscape</Template>
  <TotalTime>0</TotalTime>
  <Words>4842</Words>
  <Application>Microsoft Office PowerPoint</Application>
  <PresentationFormat>On-screen Show (4:3)</PresentationFormat>
  <Paragraphs>330</Paragraphs>
  <Slides>32</Slides>
  <Notes>23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79</vt:lpstr>
      <vt:lpstr>SCCM 2012 – infrastructure considerations, new features, look &amp; feel</vt:lpstr>
      <vt:lpstr>Agenda</vt:lpstr>
      <vt:lpstr>Introduction</vt:lpstr>
      <vt:lpstr>Prerequisites</vt:lpstr>
      <vt:lpstr>Configuration Manager Console 2012 </vt:lpstr>
      <vt:lpstr>Client settings 1/2</vt:lpstr>
      <vt:lpstr>Client settings 2/2</vt:lpstr>
      <vt:lpstr>Focus on the user !!!</vt:lpstr>
      <vt:lpstr>Infrastructure simplification 1/2</vt:lpstr>
      <vt:lpstr>Infrastructure simplification 2/2</vt:lpstr>
      <vt:lpstr>Role-based Access Control</vt:lpstr>
      <vt:lpstr>User-Centric Management</vt:lpstr>
      <vt:lpstr>Apps and OS Delivery 1/2</vt:lpstr>
      <vt:lpstr>Apps and OS Delivery 2/2</vt:lpstr>
      <vt:lpstr>Reporting</vt:lpstr>
      <vt:lpstr>Inventory</vt:lpstr>
      <vt:lpstr>Site recovery</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Planning a migration from  SCCM 2007 to SCCM 2012</vt:lpstr>
      <vt:lpstr>Short demo !!!</vt:lpstr>
      <vt:lpstr>PowerPoint Presentation</vt:lpstr>
    </vt:vector>
  </TitlesOfParts>
  <Company>BSH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SCCM 2012 – infrastructure considerations, new features, look &amp; feel</dc:title>
  <dc:creator>zarzyckim</dc:creator>
  <cp:lastModifiedBy>Ward, Aaron M.</cp:lastModifiedBy>
  <cp:revision>7</cp:revision>
  <dcterms:created xsi:type="dcterms:W3CDTF">2011-10-25T09:47:58Z</dcterms:created>
  <dcterms:modified xsi:type="dcterms:W3CDTF">2013-10-30T16:32:42Z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TC103807009990</vt:lpwstr>
  </property>
</Properties>
</file>