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4"/>
    <p:sldMasterId id="2147483753" r:id="rId5"/>
  </p:sldMasterIdLst>
  <p:notesMasterIdLst>
    <p:notesMasterId r:id="rId46"/>
  </p:notesMasterIdLst>
  <p:handoutMasterIdLst>
    <p:handoutMasterId r:id="rId47"/>
  </p:handoutMasterIdLst>
  <p:sldIdLst>
    <p:sldId id="257" r:id="rId6"/>
    <p:sldId id="259" r:id="rId7"/>
    <p:sldId id="311" r:id="rId8"/>
    <p:sldId id="261" r:id="rId9"/>
    <p:sldId id="262" r:id="rId10"/>
    <p:sldId id="263" r:id="rId11"/>
    <p:sldId id="264" r:id="rId12"/>
    <p:sldId id="301" r:id="rId13"/>
    <p:sldId id="310" r:id="rId14"/>
    <p:sldId id="266" r:id="rId15"/>
    <p:sldId id="267" r:id="rId16"/>
    <p:sldId id="268" r:id="rId17"/>
    <p:sldId id="269" r:id="rId18"/>
    <p:sldId id="312" r:id="rId19"/>
    <p:sldId id="271" r:id="rId20"/>
    <p:sldId id="272" r:id="rId21"/>
    <p:sldId id="273" r:id="rId22"/>
    <p:sldId id="274" r:id="rId23"/>
    <p:sldId id="275" r:id="rId24"/>
    <p:sldId id="276" r:id="rId25"/>
    <p:sldId id="277" r:id="rId26"/>
    <p:sldId id="278" r:id="rId27"/>
    <p:sldId id="279" r:id="rId28"/>
    <p:sldId id="280" r:id="rId29"/>
    <p:sldId id="281" r:id="rId30"/>
    <p:sldId id="313" r:id="rId31"/>
    <p:sldId id="283" r:id="rId32"/>
    <p:sldId id="285" r:id="rId33"/>
    <p:sldId id="286" r:id="rId34"/>
    <p:sldId id="287" r:id="rId35"/>
    <p:sldId id="288" r:id="rId36"/>
    <p:sldId id="289" r:id="rId37"/>
    <p:sldId id="290" r:id="rId38"/>
    <p:sldId id="291" r:id="rId39"/>
    <p:sldId id="292" r:id="rId40"/>
    <p:sldId id="293" r:id="rId41"/>
    <p:sldId id="294" r:id="rId42"/>
    <p:sldId id="295" r:id="rId43"/>
    <p:sldId id="309" r:id="rId44"/>
    <p:sldId id="299"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861D00"/>
    <a:srgbClr val="962000"/>
    <a:srgbClr val="F3AF35"/>
    <a:srgbClr val="2D9CD3"/>
    <a:srgbClr val="15A4EB"/>
    <a:srgbClr val="1064B0"/>
    <a:srgbClr val="7AB8EC"/>
    <a:srgbClr val="0A1E3C"/>
    <a:srgbClr val="FF9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86187" autoAdjust="0"/>
  </p:normalViewPr>
  <p:slideViewPr>
    <p:cSldViewPr snapToGrid="0">
      <p:cViewPr>
        <p:scale>
          <a:sx n="85" d="100"/>
          <a:sy n="85" d="100"/>
        </p:scale>
        <p:origin x="-948" y="-258"/>
      </p:cViewPr>
      <p:guideLst>
        <p:guide orient="horz" pos="144"/>
        <p:guide orient="horz" pos="1200"/>
        <p:guide orient="horz" pos="2448"/>
        <p:guide orient="horz" pos="4176"/>
        <p:guide orient="horz" pos="1488"/>
        <p:guide orient="horz" pos="912"/>
        <p:guide pos="3839"/>
        <p:guide pos="327"/>
        <p:guide pos="1199"/>
        <p:guide pos="7350"/>
        <p:guide pos="7063"/>
        <p:guide pos="719"/>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67" d="100"/>
          <a:sy n="67" d="100"/>
        </p:scale>
        <p:origin x="-27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D7952-8361-4EFB-9308-709A9886F9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7C7EDC-67B9-499E-8AE4-6A9C0EFA5671}">
      <dgm:prSet phldrT="[Text]" phldr="1"/>
      <dgm:spPr>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dgm:spPr>
      <dgm:t>
        <a:bodyPr/>
        <a:lstStyle/>
        <a:p>
          <a:endParaRPr lang="en-US" dirty="0"/>
        </a:p>
      </dgm:t>
    </dgm:pt>
    <dgm:pt modelId="{B867C8BD-B7A5-4A34-92AA-0E289B7BB94D}" type="sibTrans" cxnId="{90488B87-70D8-419F-9E41-F017BE33E8B4}">
      <dgm:prSet/>
      <dgm:spPr/>
      <dgm:t>
        <a:bodyPr/>
        <a:lstStyle/>
        <a:p>
          <a:endParaRPr lang="en-US"/>
        </a:p>
      </dgm:t>
    </dgm:pt>
    <dgm:pt modelId="{6F70CE19-8DD6-4627-BB87-50D86F7C64D1}" type="parTrans" cxnId="{90488B87-70D8-419F-9E41-F017BE33E8B4}">
      <dgm:prSet/>
      <dgm:spPr/>
      <dgm:t>
        <a:bodyPr/>
        <a:lstStyle/>
        <a:p>
          <a:endParaRPr lang="en-US"/>
        </a:p>
      </dgm:t>
    </dgm:pt>
    <dgm:pt modelId="{B67F5766-D002-4C9D-B28C-9280B73211EF}" type="pres">
      <dgm:prSet presAssocID="{315D7952-8361-4EFB-9308-709A9886F97E}" presName="linear" presStyleCnt="0">
        <dgm:presLayoutVars>
          <dgm:animLvl val="lvl"/>
          <dgm:resizeHandles val="exact"/>
        </dgm:presLayoutVars>
      </dgm:prSet>
      <dgm:spPr/>
      <dgm:t>
        <a:bodyPr/>
        <a:lstStyle/>
        <a:p>
          <a:endParaRPr lang="en-US"/>
        </a:p>
      </dgm:t>
    </dgm:pt>
    <dgm:pt modelId="{7012075C-6E56-42C0-8E98-E8601039BE9B}" type="pres">
      <dgm:prSet presAssocID="{8B7C7EDC-67B9-499E-8AE4-6A9C0EFA5671}" presName="parentText" presStyleLbl="node1" presStyleIdx="0" presStyleCnt="1" custLinFactY="100000" custLinFactNeighborY="199827">
        <dgm:presLayoutVars>
          <dgm:chMax val="0"/>
          <dgm:bulletEnabled val="1"/>
        </dgm:presLayoutVars>
      </dgm:prSet>
      <dgm:spPr/>
      <dgm:t>
        <a:bodyPr/>
        <a:lstStyle/>
        <a:p>
          <a:endParaRPr lang="en-US"/>
        </a:p>
      </dgm:t>
    </dgm:pt>
  </dgm:ptLst>
  <dgm:cxnLst>
    <dgm:cxn modelId="{4F7DD68A-B525-4F6F-9222-2052A0DCCE7E}" type="presOf" srcId="{315D7952-8361-4EFB-9308-709A9886F97E}" destId="{B67F5766-D002-4C9D-B28C-9280B73211EF}" srcOrd="0" destOrd="0" presId="urn:microsoft.com/office/officeart/2005/8/layout/vList2"/>
    <dgm:cxn modelId="{8D1BF702-EB21-4298-B522-60BD85508AD5}" type="presOf" srcId="{8B7C7EDC-67B9-499E-8AE4-6A9C0EFA5671}" destId="{7012075C-6E56-42C0-8E98-E8601039BE9B}" srcOrd="0" destOrd="0" presId="urn:microsoft.com/office/officeart/2005/8/layout/vList2"/>
    <dgm:cxn modelId="{90488B87-70D8-419F-9E41-F017BE33E8B4}" srcId="{315D7952-8361-4EFB-9308-709A9886F97E}" destId="{8B7C7EDC-67B9-499E-8AE4-6A9C0EFA5671}" srcOrd="0" destOrd="0" parTransId="{6F70CE19-8DD6-4627-BB87-50D86F7C64D1}" sibTransId="{B867C8BD-B7A5-4A34-92AA-0E289B7BB94D}"/>
    <dgm:cxn modelId="{889E54FC-2A56-4AE2-8A9D-7820353DF74A}" type="presParOf" srcId="{B67F5766-D002-4C9D-B28C-9280B73211EF}" destId="{7012075C-6E56-42C0-8E98-E8601039BE9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66A76-51E5-4BFB-ADB0-12256B5949BB}" type="doc">
      <dgm:prSet loTypeId="urn:microsoft.com/office/officeart/2005/8/layout/vList2" loCatId="list" qsTypeId="urn:microsoft.com/office/officeart/2005/8/quickstyle/3d1" qsCatId="3D" csTypeId="urn:microsoft.com/office/officeart/2005/8/colors/colorful1#3" csCatId="colorful" phldr="1"/>
      <dgm:spPr/>
      <dgm:t>
        <a:bodyPr/>
        <a:lstStyle/>
        <a:p>
          <a:endParaRPr lang="en-US"/>
        </a:p>
      </dgm:t>
    </dgm:pt>
    <dgm:pt modelId="{2A521F34-8679-4AE7-85C5-04BD1FF02F7D}">
      <dgm:prSet phldrT="[Text]">
        <dgm:style>
          <a:lnRef idx="0">
            <a:schemeClr val="accent5"/>
          </a:lnRef>
          <a:fillRef idx="3">
            <a:schemeClr val="accent5"/>
          </a:fillRef>
          <a:effectRef idx="3">
            <a:schemeClr val="accent5"/>
          </a:effectRef>
          <a:fontRef idx="minor">
            <a:schemeClr val="lt1"/>
          </a:fontRef>
        </dgm:style>
      </dgm:prSet>
      <dgm:spPr/>
      <dgm:t>
        <a:bodyPr/>
        <a:lstStyle/>
        <a:p>
          <a:pPr algn="ctr"/>
          <a:r>
            <a:rPr lang="en-US" b="1" dirty="0" smtClean="0"/>
            <a:t>Assist with Flattening of Hierarchy</a:t>
          </a:r>
          <a:endParaRPr lang="en-US" b="1" dirty="0"/>
        </a:p>
      </dgm:t>
    </dgm:pt>
    <dgm:pt modelId="{790DF72D-9986-43A4-88BB-E423166796E7}" type="parTrans" cxnId="{AD1BD5BB-EF83-480C-8C94-520CA589AD1A}">
      <dgm:prSet/>
      <dgm:spPr/>
      <dgm:t>
        <a:bodyPr/>
        <a:lstStyle/>
        <a:p>
          <a:endParaRPr lang="en-US"/>
        </a:p>
      </dgm:t>
    </dgm:pt>
    <dgm:pt modelId="{7F0B31EC-B95A-4379-A05F-157FDB9A677A}" type="sibTrans" cxnId="{AD1BD5BB-EF83-480C-8C94-520CA589AD1A}">
      <dgm:prSet/>
      <dgm:spPr/>
      <dgm:t>
        <a:bodyPr/>
        <a:lstStyle/>
        <a:p>
          <a:endParaRPr lang="en-US"/>
        </a:p>
      </dgm:t>
    </dgm:pt>
    <dgm:pt modelId="{5AF95E81-4F89-41AE-8E7E-EB602FA55853}">
      <dgm:prSet phldrT="[Text]">
        <dgm:style>
          <a:lnRef idx="0">
            <a:schemeClr val="accent3"/>
          </a:lnRef>
          <a:fillRef idx="3">
            <a:schemeClr val="accent3"/>
          </a:fillRef>
          <a:effectRef idx="3">
            <a:schemeClr val="accent3"/>
          </a:effectRef>
          <a:fontRef idx="minor">
            <a:schemeClr val="lt1"/>
          </a:fontRef>
        </dgm:style>
      </dgm:prSet>
      <dgm:spPr/>
      <dgm:t>
        <a:bodyPr/>
        <a:lstStyle/>
        <a:p>
          <a:pPr algn="ctr"/>
          <a:r>
            <a:rPr lang="en-US" b="1" dirty="0" smtClean="0"/>
            <a:t>Assist with Migration of Objects</a:t>
          </a:r>
          <a:endParaRPr lang="en-US" b="1" dirty="0"/>
        </a:p>
      </dgm:t>
    </dgm:pt>
    <dgm:pt modelId="{726B9857-2605-4811-BCEE-03FF138BE2A6}" type="parTrans" cxnId="{CF6D0046-1420-4BB0-B9EB-B0EAE45FF2B6}">
      <dgm:prSet/>
      <dgm:spPr/>
      <dgm:t>
        <a:bodyPr/>
        <a:lstStyle/>
        <a:p>
          <a:endParaRPr lang="en-US"/>
        </a:p>
      </dgm:t>
    </dgm:pt>
    <dgm:pt modelId="{9E1CE5EA-B167-49BE-8874-B41F77845640}" type="sibTrans" cxnId="{CF6D0046-1420-4BB0-B9EB-B0EAE45FF2B6}">
      <dgm:prSet/>
      <dgm:spPr/>
      <dgm:t>
        <a:bodyPr/>
        <a:lstStyle/>
        <a:p>
          <a:endParaRPr lang="en-US"/>
        </a:p>
      </dgm:t>
    </dgm:pt>
    <dgm:pt modelId="{0F09F966-88D8-4994-9D6F-7AA33B2B8BA1}">
      <dgm:prSet phldrT="[Text]">
        <dgm:style>
          <a:lnRef idx="0">
            <a:schemeClr val="accent2"/>
          </a:lnRef>
          <a:fillRef idx="3">
            <a:schemeClr val="accent2"/>
          </a:fillRef>
          <a:effectRef idx="3">
            <a:schemeClr val="accent2"/>
          </a:effectRef>
          <a:fontRef idx="minor">
            <a:schemeClr val="lt1"/>
          </a:fontRef>
        </dgm:style>
      </dgm:prSet>
      <dgm:spPr/>
      <dgm:t>
        <a:bodyPr/>
        <a:lstStyle/>
        <a:p>
          <a:pPr algn="ctr"/>
          <a:r>
            <a:rPr lang="en-US" b="1" dirty="0" smtClean="0"/>
            <a:t>Assist with Migration of Clients</a:t>
          </a:r>
          <a:endParaRPr lang="en-US" b="1" dirty="0"/>
        </a:p>
      </dgm:t>
    </dgm:pt>
    <dgm:pt modelId="{12072526-E10D-4AB0-813D-9BF7EB26F8B8}" type="parTrans" cxnId="{696E0D9C-DE05-4F9A-AD88-E0B01181F5AD}">
      <dgm:prSet/>
      <dgm:spPr/>
      <dgm:t>
        <a:bodyPr/>
        <a:lstStyle/>
        <a:p>
          <a:endParaRPr lang="en-US"/>
        </a:p>
      </dgm:t>
    </dgm:pt>
    <dgm:pt modelId="{A91B2568-208A-4CA4-BF69-CFB79E2006EC}" type="sibTrans" cxnId="{696E0D9C-DE05-4F9A-AD88-E0B01181F5AD}">
      <dgm:prSet/>
      <dgm:spPr/>
      <dgm:t>
        <a:bodyPr/>
        <a:lstStyle/>
        <a:p>
          <a:endParaRPr lang="en-US"/>
        </a:p>
      </dgm:t>
    </dgm:pt>
    <dgm:pt modelId="{36287750-06DF-40B8-B359-BA2F0EA05480}">
      <dgm:prSet phldrT="[Text]">
        <dgm:style>
          <a:lnRef idx="0">
            <a:schemeClr val="accent6"/>
          </a:lnRef>
          <a:fillRef idx="3">
            <a:schemeClr val="accent6"/>
          </a:fillRef>
          <a:effectRef idx="3">
            <a:schemeClr val="accent6"/>
          </a:effectRef>
          <a:fontRef idx="minor">
            <a:schemeClr val="lt1"/>
          </a:fontRef>
        </dgm:style>
      </dgm:prSet>
      <dgm:spPr/>
      <dgm:t>
        <a:bodyPr/>
        <a:lstStyle/>
        <a:p>
          <a:pPr algn="ctr"/>
          <a:r>
            <a:rPr lang="en-US" b="1" dirty="0" smtClean="0"/>
            <a:t>Maximize Re-usability of x64 Server Hardware</a:t>
          </a:r>
          <a:endParaRPr lang="en-US" b="1" dirty="0"/>
        </a:p>
      </dgm:t>
    </dgm:pt>
    <dgm:pt modelId="{64FD9866-7B07-4A6D-88E5-D78786730D4E}" type="parTrans" cxnId="{3648FED5-A5FF-47ED-9192-95A203C9D2A1}">
      <dgm:prSet/>
      <dgm:spPr/>
      <dgm:t>
        <a:bodyPr/>
        <a:lstStyle/>
        <a:p>
          <a:endParaRPr lang="en-US"/>
        </a:p>
      </dgm:t>
    </dgm:pt>
    <dgm:pt modelId="{C771C88E-1224-4E6E-BFDA-A62C774E75A9}" type="sibTrans" cxnId="{3648FED5-A5FF-47ED-9192-95A203C9D2A1}">
      <dgm:prSet/>
      <dgm:spPr/>
      <dgm:t>
        <a:bodyPr/>
        <a:lstStyle/>
        <a:p>
          <a:endParaRPr lang="en-US"/>
        </a:p>
      </dgm:t>
    </dgm:pt>
    <dgm:pt modelId="{F5AFF90D-1115-47C7-919A-F20E636985F9}">
      <dgm:prSet phldrT="[Text]">
        <dgm:style>
          <a:lnRef idx="0">
            <a:schemeClr val="accent1"/>
          </a:lnRef>
          <a:fillRef idx="3">
            <a:schemeClr val="accent1"/>
          </a:fillRef>
          <a:effectRef idx="3">
            <a:schemeClr val="accent1"/>
          </a:effectRef>
          <a:fontRef idx="minor">
            <a:schemeClr val="lt1"/>
          </a:fontRef>
        </dgm:style>
      </dgm:prSet>
      <dgm:spPr/>
      <dgm:t>
        <a:bodyPr/>
        <a:lstStyle/>
        <a:p>
          <a:pPr algn="ctr"/>
          <a:r>
            <a:rPr lang="en-US" b="1" smtClean="0"/>
            <a:t>Minimize WAN impact</a:t>
          </a:r>
          <a:endParaRPr lang="en-US" b="1" dirty="0"/>
        </a:p>
      </dgm:t>
    </dgm:pt>
    <dgm:pt modelId="{3617E449-D31E-4813-8F3E-5C7EBE76CB5F}" type="parTrans" cxnId="{E42F21C0-55FD-4044-A11E-AEBB7E9087BC}">
      <dgm:prSet/>
      <dgm:spPr/>
      <dgm:t>
        <a:bodyPr/>
        <a:lstStyle/>
        <a:p>
          <a:endParaRPr lang="en-US"/>
        </a:p>
      </dgm:t>
    </dgm:pt>
    <dgm:pt modelId="{954C2AF8-173B-41C3-84B2-947EC32586A3}" type="sibTrans" cxnId="{E42F21C0-55FD-4044-A11E-AEBB7E9087BC}">
      <dgm:prSet/>
      <dgm:spPr/>
      <dgm:t>
        <a:bodyPr/>
        <a:lstStyle/>
        <a:p>
          <a:endParaRPr lang="en-US"/>
        </a:p>
      </dgm:t>
    </dgm:pt>
    <dgm:pt modelId="{CBBB3D44-6ED8-4229-9DC9-453BC3F88E11}" type="pres">
      <dgm:prSet presAssocID="{96166A76-51E5-4BFB-ADB0-12256B5949BB}" presName="linear" presStyleCnt="0">
        <dgm:presLayoutVars>
          <dgm:animLvl val="lvl"/>
          <dgm:resizeHandles val="exact"/>
        </dgm:presLayoutVars>
      </dgm:prSet>
      <dgm:spPr/>
      <dgm:t>
        <a:bodyPr/>
        <a:lstStyle/>
        <a:p>
          <a:endParaRPr lang="en-US"/>
        </a:p>
      </dgm:t>
    </dgm:pt>
    <dgm:pt modelId="{6E062B91-AD8E-48BE-9C43-7D58A2FA2830}" type="pres">
      <dgm:prSet presAssocID="{5AF95E81-4F89-41AE-8E7E-EB602FA55853}" presName="parentText" presStyleLbl="node1" presStyleIdx="0" presStyleCnt="5" custLinFactNeighborY="33701">
        <dgm:presLayoutVars>
          <dgm:chMax val="0"/>
          <dgm:bulletEnabled val="1"/>
        </dgm:presLayoutVars>
      </dgm:prSet>
      <dgm:spPr/>
      <dgm:t>
        <a:bodyPr/>
        <a:lstStyle/>
        <a:p>
          <a:endParaRPr lang="en-US"/>
        </a:p>
      </dgm:t>
    </dgm:pt>
    <dgm:pt modelId="{CDAE9606-2E35-4903-AF57-E3647117D873}" type="pres">
      <dgm:prSet presAssocID="{9E1CE5EA-B167-49BE-8874-B41F77845640}" presName="spacer" presStyleCnt="0"/>
      <dgm:spPr/>
    </dgm:pt>
    <dgm:pt modelId="{D875A925-10D0-4EBB-952E-BBE28CB12C1D}" type="pres">
      <dgm:prSet presAssocID="{0F09F966-88D8-4994-9D6F-7AA33B2B8BA1}" presName="parentText" presStyleLbl="node1" presStyleIdx="1" presStyleCnt="5">
        <dgm:presLayoutVars>
          <dgm:chMax val="0"/>
          <dgm:bulletEnabled val="1"/>
        </dgm:presLayoutVars>
      </dgm:prSet>
      <dgm:spPr/>
      <dgm:t>
        <a:bodyPr/>
        <a:lstStyle/>
        <a:p>
          <a:endParaRPr lang="en-US"/>
        </a:p>
      </dgm:t>
    </dgm:pt>
    <dgm:pt modelId="{85B7AEE6-D316-452E-925A-654A831CC0B3}" type="pres">
      <dgm:prSet presAssocID="{A91B2568-208A-4CA4-BF69-CFB79E2006EC}" presName="spacer" presStyleCnt="0"/>
      <dgm:spPr/>
    </dgm:pt>
    <dgm:pt modelId="{B790BE9B-6E60-4D3A-8732-2E319A48A016}" type="pres">
      <dgm:prSet presAssocID="{F5AFF90D-1115-47C7-919A-F20E636985F9}" presName="parentText" presStyleLbl="node1" presStyleIdx="2" presStyleCnt="5">
        <dgm:presLayoutVars>
          <dgm:chMax val="0"/>
          <dgm:bulletEnabled val="1"/>
        </dgm:presLayoutVars>
      </dgm:prSet>
      <dgm:spPr/>
      <dgm:t>
        <a:bodyPr/>
        <a:lstStyle/>
        <a:p>
          <a:endParaRPr lang="en-US"/>
        </a:p>
      </dgm:t>
    </dgm:pt>
    <dgm:pt modelId="{A2A93CD2-3636-44FB-A42F-B1AAC865101F}" type="pres">
      <dgm:prSet presAssocID="{954C2AF8-173B-41C3-84B2-947EC32586A3}" presName="spacer" presStyleCnt="0"/>
      <dgm:spPr/>
    </dgm:pt>
    <dgm:pt modelId="{81C24749-D8BC-41F5-8DD4-2170E53C4539}" type="pres">
      <dgm:prSet presAssocID="{36287750-06DF-40B8-B359-BA2F0EA05480}" presName="parentText" presStyleLbl="node1" presStyleIdx="3" presStyleCnt="5">
        <dgm:presLayoutVars>
          <dgm:chMax val="0"/>
          <dgm:bulletEnabled val="1"/>
        </dgm:presLayoutVars>
      </dgm:prSet>
      <dgm:spPr/>
      <dgm:t>
        <a:bodyPr/>
        <a:lstStyle/>
        <a:p>
          <a:endParaRPr lang="en-US"/>
        </a:p>
      </dgm:t>
    </dgm:pt>
    <dgm:pt modelId="{2750D00D-AD6F-4C91-BEB1-34454A662353}" type="pres">
      <dgm:prSet presAssocID="{C771C88E-1224-4E6E-BFDA-A62C774E75A9}" presName="spacer" presStyleCnt="0"/>
      <dgm:spPr/>
    </dgm:pt>
    <dgm:pt modelId="{E122092A-3A31-4310-85D8-6510DF712B9D}" type="pres">
      <dgm:prSet presAssocID="{2A521F34-8679-4AE7-85C5-04BD1FF02F7D}" presName="parentText" presStyleLbl="node1" presStyleIdx="4" presStyleCnt="5" custLinFactNeighborY="-33701">
        <dgm:presLayoutVars>
          <dgm:chMax val="0"/>
          <dgm:bulletEnabled val="1"/>
        </dgm:presLayoutVars>
      </dgm:prSet>
      <dgm:spPr/>
      <dgm:t>
        <a:bodyPr/>
        <a:lstStyle/>
        <a:p>
          <a:endParaRPr lang="en-US"/>
        </a:p>
      </dgm:t>
    </dgm:pt>
  </dgm:ptLst>
  <dgm:cxnLst>
    <dgm:cxn modelId="{CF6D0046-1420-4BB0-B9EB-B0EAE45FF2B6}" srcId="{96166A76-51E5-4BFB-ADB0-12256B5949BB}" destId="{5AF95E81-4F89-41AE-8E7E-EB602FA55853}" srcOrd="0" destOrd="0" parTransId="{726B9857-2605-4811-BCEE-03FF138BE2A6}" sibTransId="{9E1CE5EA-B167-49BE-8874-B41F77845640}"/>
    <dgm:cxn modelId="{B7AFCD74-7621-4B97-9277-A805EAE02BE8}" type="presOf" srcId="{96166A76-51E5-4BFB-ADB0-12256B5949BB}" destId="{CBBB3D44-6ED8-4229-9DC9-453BC3F88E11}" srcOrd="0" destOrd="0" presId="urn:microsoft.com/office/officeart/2005/8/layout/vList2"/>
    <dgm:cxn modelId="{5BF1E579-2FE8-4ED8-A76D-5516866FCCD9}" type="presOf" srcId="{36287750-06DF-40B8-B359-BA2F0EA05480}" destId="{81C24749-D8BC-41F5-8DD4-2170E53C4539}" srcOrd="0" destOrd="0" presId="urn:microsoft.com/office/officeart/2005/8/layout/vList2"/>
    <dgm:cxn modelId="{696E0D9C-DE05-4F9A-AD88-E0B01181F5AD}" srcId="{96166A76-51E5-4BFB-ADB0-12256B5949BB}" destId="{0F09F966-88D8-4994-9D6F-7AA33B2B8BA1}" srcOrd="1" destOrd="0" parTransId="{12072526-E10D-4AB0-813D-9BF7EB26F8B8}" sibTransId="{A91B2568-208A-4CA4-BF69-CFB79E2006EC}"/>
    <dgm:cxn modelId="{15D088F2-6D6B-4EB4-9918-86E225150EFE}" type="presOf" srcId="{5AF95E81-4F89-41AE-8E7E-EB602FA55853}" destId="{6E062B91-AD8E-48BE-9C43-7D58A2FA2830}" srcOrd="0" destOrd="0" presId="urn:microsoft.com/office/officeart/2005/8/layout/vList2"/>
    <dgm:cxn modelId="{94589582-53A2-4BF9-870F-CD32D42D0919}" type="presOf" srcId="{2A521F34-8679-4AE7-85C5-04BD1FF02F7D}" destId="{E122092A-3A31-4310-85D8-6510DF712B9D}" srcOrd="0" destOrd="0" presId="urn:microsoft.com/office/officeart/2005/8/layout/vList2"/>
    <dgm:cxn modelId="{AD1BD5BB-EF83-480C-8C94-520CA589AD1A}" srcId="{96166A76-51E5-4BFB-ADB0-12256B5949BB}" destId="{2A521F34-8679-4AE7-85C5-04BD1FF02F7D}" srcOrd="4" destOrd="0" parTransId="{790DF72D-9986-43A4-88BB-E423166796E7}" sibTransId="{7F0B31EC-B95A-4379-A05F-157FDB9A677A}"/>
    <dgm:cxn modelId="{A4ADF61C-4986-427B-A30E-68C2FB0D48EF}" type="presOf" srcId="{0F09F966-88D8-4994-9D6F-7AA33B2B8BA1}" destId="{D875A925-10D0-4EBB-952E-BBE28CB12C1D}" srcOrd="0" destOrd="0" presId="urn:microsoft.com/office/officeart/2005/8/layout/vList2"/>
    <dgm:cxn modelId="{3648FED5-A5FF-47ED-9192-95A203C9D2A1}" srcId="{96166A76-51E5-4BFB-ADB0-12256B5949BB}" destId="{36287750-06DF-40B8-B359-BA2F0EA05480}" srcOrd="3" destOrd="0" parTransId="{64FD9866-7B07-4A6D-88E5-D78786730D4E}" sibTransId="{C771C88E-1224-4E6E-BFDA-A62C774E75A9}"/>
    <dgm:cxn modelId="{22E43033-256B-45CD-83AB-B68650B3572F}" type="presOf" srcId="{F5AFF90D-1115-47C7-919A-F20E636985F9}" destId="{B790BE9B-6E60-4D3A-8732-2E319A48A016}" srcOrd="0" destOrd="0" presId="urn:microsoft.com/office/officeart/2005/8/layout/vList2"/>
    <dgm:cxn modelId="{E42F21C0-55FD-4044-A11E-AEBB7E9087BC}" srcId="{96166A76-51E5-4BFB-ADB0-12256B5949BB}" destId="{F5AFF90D-1115-47C7-919A-F20E636985F9}" srcOrd="2" destOrd="0" parTransId="{3617E449-D31E-4813-8F3E-5C7EBE76CB5F}" sibTransId="{954C2AF8-173B-41C3-84B2-947EC32586A3}"/>
    <dgm:cxn modelId="{CB1BDCAF-C477-4226-9635-48A5A369C628}" type="presParOf" srcId="{CBBB3D44-6ED8-4229-9DC9-453BC3F88E11}" destId="{6E062B91-AD8E-48BE-9C43-7D58A2FA2830}" srcOrd="0" destOrd="0" presId="urn:microsoft.com/office/officeart/2005/8/layout/vList2"/>
    <dgm:cxn modelId="{0E5F9A63-9871-4BB2-96F0-335E161EC88C}" type="presParOf" srcId="{CBBB3D44-6ED8-4229-9DC9-453BC3F88E11}" destId="{CDAE9606-2E35-4903-AF57-E3647117D873}" srcOrd="1" destOrd="0" presId="urn:microsoft.com/office/officeart/2005/8/layout/vList2"/>
    <dgm:cxn modelId="{F49EC2E3-144F-45D7-BAAC-3C0526DB7663}" type="presParOf" srcId="{CBBB3D44-6ED8-4229-9DC9-453BC3F88E11}" destId="{D875A925-10D0-4EBB-952E-BBE28CB12C1D}" srcOrd="2" destOrd="0" presId="urn:microsoft.com/office/officeart/2005/8/layout/vList2"/>
    <dgm:cxn modelId="{B954F5F6-D7E3-438A-8356-54E56BC53B5A}" type="presParOf" srcId="{CBBB3D44-6ED8-4229-9DC9-453BC3F88E11}" destId="{85B7AEE6-D316-452E-925A-654A831CC0B3}" srcOrd="3" destOrd="0" presId="urn:microsoft.com/office/officeart/2005/8/layout/vList2"/>
    <dgm:cxn modelId="{0D9ACACA-BDC5-48E0-9E80-1B1350A28E3D}" type="presParOf" srcId="{CBBB3D44-6ED8-4229-9DC9-453BC3F88E11}" destId="{B790BE9B-6E60-4D3A-8732-2E319A48A016}" srcOrd="4" destOrd="0" presId="urn:microsoft.com/office/officeart/2005/8/layout/vList2"/>
    <dgm:cxn modelId="{AA7DD443-63B9-4A4F-96F1-547FF2034774}" type="presParOf" srcId="{CBBB3D44-6ED8-4229-9DC9-453BC3F88E11}" destId="{A2A93CD2-3636-44FB-A42F-B1AAC865101F}" srcOrd="5" destOrd="0" presId="urn:microsoft.com/office/officeart/2005/8/layout/vList2"/>
    <dgm:cxn modelId="{6B016981-34A5-48C0-9FA4-DFE81EEC6F06}" type="presParOf" srcId="{CBBB3D44-6ED8-4229-9DC9-453BC3F88E11}" destId="{81C24749-D8BC-41F5-8DD4-2170E53C4539}" srcOrd="6" destOrd="0" presId="urn:microsoft.com/office/officeart/2005/8/layout/vList2"/>
    <dgm:cxn modelId="{2ABEC922-12C2-4C88-B498-52B46B9614DC}" type="presParOf" srcId="{CBBB3D44-6ED8-4229-9DC9-453BC3F88E11}" destId="{2750D00D-AD6F-4C91-BEB1-34454A662353}" srcOrd="7" destOrd="0" presId="urn:microsoft.com/office/officeart/2005/8/layout/vList2"/>
    <dgm:cxn modelId="{37B698E3-C792-4D10-8A84-290AEC45D244}" type="presParOf" srcId="{CBBB3D44-6ED8-4229-9DC9-453BC3F88E11}" destId="{E122092A-3A31-4310-85D8-6510DF712B9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075C-6E56-42C0-8E98-E8601039BE9B}">
      <dsp:nvSpPr>
        <dsp:cNvPr id="0" name=""/>
        <dsp:cNvSpPr/>
      </dsp:nvSpPr>
      <dsp:spPr>
        <a:xfrm>
          <a:off x="0" y="473964"/>
          <a:ext cx="10490295" cy="1198080"/>
        </a:xfrm>
        <a:prstGeom prst="roundRect">
          <a:avLst/>
        </a:prstGeom>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l" defTabSz="2044700">
            <a:lnSpc>
              <a:spcPct val="90000"/>
            </a:lnSpc>
            <a:spcBef>
              <a:spcPct val="0"/>
            </a:spcBef>
            <a:spcAft>
              <a:spcPct val="35000"/>
            </a:spcAft>
          </a:pPr>
          <a:endParaRPr lang="en-US" sz="4600" kern="1200" dirty="0"/>
        </a:p>
      </dsp:txBody>
      <dsp:txXfrm>
        <a:off x="58485" y="532449"/>
        <a:ext cx="10373325" cy="1081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TechReady12</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6/14/2011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9880548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6/14/2011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33284963"/>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6/14/2011 11:38 PM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p:txBody>
      </p:sp>
      <p:sp>
        <p:nvSpPr>
          <p:cNvPr id="9" name="Header Placeholder 3"/>
          <p:cNvSpPr>
            <a:spLocks noGrp="1"/>
          </p:cNvSpPr>
          <p:nvPr>
            <p:ph type="hdr" sz="quarter" idx="10"/>
          </p:nvPr>
        </p:nvSpPr>
        <p:spPr/>
        <p:txBody>
          <a:bodyPr/>
          <a:lstStyle/>
          <a:p>
            <a:r>
              <a:rPr lang="en-US" dirty="0"/>
              <a:t>Microsoft Management Summit 2011</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a:bodyPr>
          <a:lstStyle/>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D3DD329-7CEA-4B60-90D4-8AF5696F33DA}"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a:bodyPr>
          <a:lstStyle/>
          <a:p>
            <a:endParaRPr lang="en-US" dirty="0"/>
          </a:p>
        </p:txBody>
      </p:sp>
      <p:sp>
        <p:nvSpPr>
          <p:cNvPr id="4" name="Slide Number Placeholder 3"/>
          <p:cNvSpPr>
            <a:spLocks noGrp="1"/>
          </p:cNvSpPr>
          <p:nvPr>
            <p:ph type="sldNum" sz="quarter" idx="10"/>
          </p:nvPr>
        </p:nvSpPr>
        <p:spPr/>
        <p:txBody>
          <a:bodyPr/>
          <a:lstStyle/>
          <a:p>
            <a:fld id="{5F53434E-F623-4C69-8ECF-4C4C7B390334}"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6/14/2011 11:38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lstStyle/>
          <a:p>
            <a:pPr lv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164951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25AFE450-D77A-4165-B094-86A29CABB3BD}"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6/14/2011 11:38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a:bodyPr>
          <a:lstStyle/>
          <a:p>
            <a:endParaRPr lang="en-US" dirty="0"/>
          </a:p>
        </p:txBody>
      </p:sp>
      <p:sp>
        <p:nvSpPr>
          <p:cNvPr id="4" name="Slide Number Placeholder 3"/>
          <p:cNvSpPr>
            <a:spLocks noGrp="1"/>
          </p:cNvSpPr>
          <p:nvPr>
            <p:ph type="sldNum" sz="quarter" idx="10"/>
          </p:nvPr>
        </p:nvSpPr>
        <p:spPr/>
        <p:txBody>
          <a:bodyPr/>
          <a:lstStyle/>
          <a:p>
            <a:fld id="{CC3ABBDF-9F76-4CF5-A916-6A17A0C52A60}"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AFE450-D77A-4165-B094-86A29CABB3BD}"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lstStyle/>
          <a:p>
            <a:pPr lv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164951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093467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fontScale="625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32</a:t>
            </a:fld>
            <a:endParaRPr lang="en-US">
              <a:latin typeface="Segoe" pitchFamily="34" charset="0"/>
            </a:endParaRPr>
          </a:p>
        </p:txBody>
      </p:sp>
    </p:spTree>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6/14/2011 11:38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TechReady12</a:t>
            </a:r>
            <a:endParaRPr lang="en-US" dirty="0"/>
          </a:p>
        </p:txBody>
      </p:sp>
      <p:sp>
        <p:nvSpPr>
          <p:cNvPr id="5" name="Date Placeholder 4"/>
          <p:cNvSpPr>
            <a:spLocks noGrp="1"/>
          </p:cNvSpPr>
          <p:nvPr>
            <p:ph type="dt" idx="11"/>
          </p:nvPr>
        </p:nvSpPr>
        <p:spPr/>
        <p:txBody>
          <a:bodyPr/>
          <a:lstStyle/>
          <a:p>
            <a:fld id="{9872E856-3772-4964-9EF0-3B7BB647A823}" type="datetime1">
              <a:rPr lang="en-US" smtClean="0"/>
              <a:t>6/14/2011</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8142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TechReady12</a:t>
            </a:r>
            <a:endParaRPr lang="en-US" dirty="0"/>
          </a:p>
        </p:txBody>
      </p:sp>
      <p:sp>
        <p:nvSpPr>
          <p:cNvPr id="5" name="Date Placeholder 4"/>
          <p:cNvSpPr>
            <a:spLocks noGrp="1"/>
          </p:cNvSpPr>
          <p:nvPr>
            <p:ph type="dt" idx="11"/>
          </p:nvPr>
        </p:nvSpPr>
        <p:spPr/>
        <p:txBody>
          <a:bodyPr/>
          <a:lstStyle/>
          <a:p>
            <a:fld id="{9872E856-3772-4964-9EF0-3B7BB647A823}" type="datetime1">
              <a:rPr lang="en-US" smtClean="0"/>
              <a:t>6/14/2011</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8142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12" name="Date Placeholder 11"/>
          <p:cNvSpPr>
            <a:spLocks noGrp="1"/>
          </p:cNvSpPr>
          <p:nvPr>
            <p:ph type="dt" idx="10"/>
          </p:nvPr>
        </p:nvSpPr>
        <p:spPr/>
        <p:txBody>
          <a:bodyPr/>
          <a:lstStyle/>
          <a:p>
            <a:fld id="{44EEEC67-9BC1-442D-8FB2-139DBF8ABF28}" type="datetime1">
              <a:rPr lang="en-US" smtClean="0"/>
              <a:pPr/>
              <a:t>6/14/2011</a:t>
            </a:fld>
            <a:endParaRPr lang="en-US" dirty="0"/>
          </a:p>
        </p:txBody>
      </p:sp>
      <p:sp>
        <p:nvSpPr>
          <p:cNvPr id="13" name="Footer Placeholder 12"/>
          <p:cNvSpPr>
            <a:spLocks noGrp="1"/>
          </p:cNvSpPr>
          <p:nvPr>
            <p:ph type="ftr" sz="quarter" idx="11"/>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4" name="Slide Number Placeholder 13"/>
          <p:cNvSpPr>
            <a:spLocks noGrp="1"/>
          </p:cNvSpPr>
          <p:nvPr>
            <p:ph type="sldNum" sz="quarter" idx="12"/>
          </p:nvPr>
        </p:nvSpPr>
        <p:spPr/>
        <p:txBody>
          <a:bodyPr/>
          <a:lstStyle/>
          <a:p>
            <a:fld id="{8B263312-38AA-4E1E-B2B5-0F8F122B24FE}" type="slidenum">
              <a:rPr lang="en-US" smtClean="0"/>
              <a:pPr/>
              <a:t>40</a:t>
            </a:fld>
            <a:endParaRPr lang="en-US" dirty="0"/>
          </a:p>
        </p:txBody>
      </p:sp>
      <p:sp>
        <p:nvSpPr>
          <p:cNvPr id="15" name="Header Placeholder 14"/>
          <p:cNvSpPr>
            <a:spLocks noGrp="1"/>
          </p:cNvSpPr>
          <p:nvPr>
            <p:ph type="hdr" sz="quarter" idx="13"/>
          </p:nvPr>
        </p:nvSpPr>
        <p:spPr/>
        <p:txBody>
          <a:bodyPr/>
          <a:lstStyle/>
          <a:p>
            <a:r>
              <a:rPr lang="en-US" smtClean="0"/>
              <a:t>TechReady12</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4</a:t>
            </a:fld>
            <a:endParaRPr lang="en-US">
              <a:latin typeface="Segoe" pitchFamily="34" charset="0"/>
            </a:endParaRPr>
          </a:p>
        </p:txBody>
      </p:sp>
    </p:spTree>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TechReady12</a:t>
            </a:r>
            <a:endParaRPr lang="en-US" dirty="0"/>
          </a:p>
        </p:txBody>
      </p:sp>
      <p:sp>
        <p:nvSpPr>
          <p:cNvPr id="5" name="Date Placeholder 4"/>
          <p:cNvSpPr>
            <a:spLocks noGrp="1"/>
          </p:cNvSpPr>
          <p:nvPr>
            <p:ph type="dt" idx="11"/>
          </p:nvPr>
        </p:nvSpPr>
        <p:spPr/>
        <p:txBody>
          <a:bodyPr/>
          <a:lstStyle/>
          <a:p>
            <a:fld id="{F7F165C2-D2BA-4680-B6FB-9B520F7D335F}" type="datetime1">
              <a:rPr lang="en-US" smtClean="0"/>
              <a:t>6/14/2011</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6500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TechReady12</a:t>
            </a:r>
            <a:endParaRPr lang="en-US" dirty="0"/>
          </a:p>
        </p:txBody>
      </p:sp>
      <p:sp>
        <p:nvSpPr>
          <p:cNvPr id="5" name="Date Placeholder 4"/>
          <p:cNvSpPr>
            <a:spLocks noGrp="1"/>
          </p:cNvSpPr>
          <p:nvPr>
            <p:ph type="dt" idx="11"/>
          </p:nvPr>
        </p:nvSpPr>
        <p:spPr/>
        <p:txBody>
          <a:bodyPr/>
          <a:lstStyle/>
          <a:p>
            <a:fld id="{C65A69DE-931D-451D-B5DF-E2A0BF29A9BA}" type="datetime1">
              <a:rPr lang="en-US" smtClean="0"/>
              <a:t>6/14/2011</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23057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12</a:t>
            </a:fld>
            <a:endParaRPr lang="en-US">
              <a:latin typeface="Segoe" pitchFamily="34" charset="0"/>
            </a:endParaRPr>
          </a:p>
        </p:txBody>
      </p:sp>
    </p:spTree>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6/14/2011 11:38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lstStyle/>
          <a:p>
            <a:pPr lv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164951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a:xfrm>
            <a:off x="685800" y="4343400"/>
            <a:ext cx="5486400" cy="4114800"/>
          </a:xfrm>
          <a:prstGeom prst="rect">
            <a:avLst/>
          </a:prstGeom>
        </p:spPr>
        <p:txBody>
          <a:bodyPr lIns="91435" tIns="45718" rIns="91435" bIns="45718">
            <a:normAutofit/>
          </a:bodyPr>
          <a:lstStyle/>
          <a:p>
            <a:endParaRPr lang="en-US" dirty="0"/>
          </a:p>
        </p:txBody>
      </p:sp>
      <p:sp>
        <p:nvSpPr>
          <p:cNvPr id="4" name="Slide Number Placeholder 3"/>
          <p:cNvSpPr>
            <a:spLocks noGrp="1"/>
          </p:cNvSpPr>
          <p:nvPr>
            <p:ph type="sldNum" sz="quarter" idx="10"/>
          </p:nvPr>
        </p:nvSpPr>
        <p:spPr/>
        <p:txBody>
          <a:bodyPr/>
          <a:lstStyle/>
          <a:p>
            <a:fld id="{386F66E1-EE84-4B5D-9D8B-77D4EAEFF78A}"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hyperlink" Target="http://www.msconvergence.com/" TargetMode="External"/><Relationship Id="rId4" Type="http://schemas.openxmlformats.org/officeDocument/2006/relationships/hyperlink" Target="http://www.mms-2011.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1447800"/>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3886200"/>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2" descr="C:\Users\mdey\Documents\Docs\Events\VMworldUS-2009\Promotion\Graphics\twitter_64x64.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19113" y="212782"/>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969964" y="228600"/>
            <a:ext cx="1085848" cy="365760"/>
          </a:xfrm>
          <a:prstGeom prst="rect">
            <a:avLst/>
          </a:prstGeom>
          <a:noFill/>
        </p:spPr>
        <p:txBody>
          <a:bodyPr vert="horz" wrap="none" lIns="0" tIns="0" rIns="0" bIns="0" rtlCol="0" anchor="b"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gradFill>
                  <a:gsLst>
                    <a:gs pos="0">
                      <a:srgbClr val="FFFFFF"/>
                    </a:gs>
                    <a:gs pos="86000">
                      <a:srgbClr val="FFFFFF"/>
                    </a:gs>
                  </a:gsLst>
                  <a:lin ang="5400000" scaled="0"/>
                </a:gradFill>
                <a:effectLst/>
                <a:uLnTx/>
                <a:uFillTx/>
              </a:rPr>
              <a:t>#BEMMS</a:t>
            </a:r>
            <a:endParaRPr kumimoji="0" lang="en-US" sz="2000" b="0" i="0" u="none" strike="noStrike" kern="0" cap="none" spc="0" normalizeH="0" baseline="0" noProof="0" dirty="0" smtClean="0">
              <a:ln>
                <a:noFill/>
              </a:ln>
              <a:gradFill>
                <a:gsLst>
                  <a:gs pos="0">
                    <a:srgbClr val="FFFFFF"/>
                  </a:gs>
                  <a:gs pos="86000">
                    <a:srgbClr val="FFFFFF"/>
                  </a:gs>
                </a:gsLst>
                <a:lin ang="5400000" scaled="0"/>
              </a:gradFill>
              <a:effectLst/>
              <a:uLnTx/>
              <a:uFillTx/>
            </a:endParaRPr>
          </a:p>
        </p:txBody>
      </p:sp>
      <p:sp>
        <p:nvSpPr>
          <p:cNvPr id="10" name="Text Placeholder 9"/>
          <p:cNvSpPr>
            <a:spLocks noGrp="1"/>
          </p:cNvSpPr>
          <p:nvPr>
            <p:ph type="body" sz="quarter" idx="11" hasCustomPrompt="1"/>
          </p:nvPr>
        </p:nvSpPr>
        <p:spPr>
          <a:xfrm>
            <a:off x="1708416" y="228600"/>
            <a:ext cx="1476366" cy="365760"/>
          </a:xfrm>
        </p:spPr>
        <p:txBody>
          <a:bodyPr wrap="none" anchor="b" anchorCtr="0">
            <a:noAutofit/>
          </a:bodyPr>
          <a:lstStyle>
            <a:lvl1pPr marL="460375" indent="-460375">
              <a:buFont typeface="Arial" pitchFamily="34" charset="0"/>
              <a:buNone/>
              <a:defRPr lang="en-US" sz="2000" kern="1200" dirty="0">
                <a:gradFill>
                  <a:gsLst>
                    <a:gs pos="0">
                      <a:schemeClr val="tx1"/>
                    </a:gs>
                    <a:gs pos="86000">
                      <a:schemeClr val="tx1"/>
                    </a:gs>
                  </a:gsLst>
                  <a:lin ang="5400000" scaled="0"/>
                </a:gradFill>
                <a:latin typeface="+mn-lt"/>
                <a:ea typeface="+mn-ea"/>
                <a:cs typeface="+mn-cs"/>
              </a:defRPr>
            </a:lvl1pPr>
          </a:lstStyle>
          <a:p>
            <a:pPr marL="0" lvl="0" indent="0" algn="l" defTabSz="914363" rtl="0" eaLnBrk="1" latinLnBrk="0" hangingPunct="1">
              <a:lnSpc>
                <a:spcPct val="90000"/>
              </a:lnSpc>
              <a:spcBef>
                <a:spcPct val="20000"/>
              </a:spcBef>
              <a:buSzPct val="90000"/>
            </a:pPr>
            <a:r>
              <a:rPr lang="en-US" dirty="0" smtClean="0"/>
              <a:t>Session Code</a:t>
            </a:r>
            <a:endParaRPr lang="en-US" dirty="0"/>
          </a:p>
        </p:txBody>
      </p:sp>
    </p:spTree>
    <p:extLst>
      <p:ext uri="{BB962C8B-B14F-4D97-AF65-F5344CB8AC3E}">
        <p14:creationId xmlns:p14="http://schemas.microsoft.com/office/powerpoint/2010/main" val="86094179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93805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53156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pitchFamily="34" charset="0"/>
              </a:defRPr>
            </a:lvl1pPr>
          </a:lstStyle>
          <a:p>
            <a:pPr lvl="0"/>
            <a:r>
              <a:rPr lang="en-US" smtClean="0"/>
              <a:t>Click to edit Master text styles</a:t>
            </a:r>
          </a:p>
        </p:txBody>
      </p:sp>
    </p:spTree>
    <p:extLst>
      <p:ext uri="{BB962C8B-B14F-4D97-AF65-F5344CB8AC3E}">
        <p14:creationId xmlns:p14="http://schemas.microsoft.com/office/powerpoint/2010/main" val="382404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1447800"/>
            <a:ext cx="10242549"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69964" y="3886200"/>
            <a:ext cx="10242550"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08881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75012" y="533400"/>
            <a:ext cx="7937500"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704012" y="2438400"/>
            <a:ext cx="4953000"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03212" y="3886840"/>
            <a:ext cx="10242550"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8500" b="0" i="1" u="none" strike="noStrike" kern="1200" cap="none" spc="-642"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83852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val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1" y="4876800"/>
            <a:ext cx="6018212" cy="720197"/>
          </a:xfrm>
          <a:prstGeom prst="rect">
            <a:avLst/>
          </a:prstGeom>
          <a:noFill/>
          <a:ln w="12700">
            <a:noFill/>
            <a:miter lim="800000"/>
            <a:headEnd/>
            <a:tailEnd/>
          </a:ln>
          <a:effectLst/>
        </p:spPr>
        <p:txBody>
          <a:bodyPr wrap="square">
            <a:spAutoFit/>
          </a:bodyPr>
          <a:lstStyle/>
          <a:p>
            <a:pPr algn="ctr">
              <a:lnSpc>
                <a:spcPct val="90000"/>
              </a:lnSpc>
              <a:spcBef>
                <a:spcPct val="30000"/>
              </a:spcBef>
              <a:buClr>
                <a:schemeClr val="tx2"/>
              </a:buClr>
              <a:buFont typeface="Wingdings 2" pitchFamily="18" charset="2"/>
              <a:buNone/>
              <a:defRPr/>
            </a:pPr>
            <a:endParaRPr lang="en-US" sz="2000" i="1" dirty="0">
              <a:solidFill>
                <a:schemeClr val="accent1"/>
              </a:solidFill>
              <a:effectLst>
                <a:outerShdw blurRad="38100" dist="38100" dir="2700000" algn="tl">
                  <a:srgbClr val="000000"/>
                </a:outerShdw>
              </a:effectLst>
              <a:latin typeface="+mn-lt"/>
            </a:endParaRPr>
          </a:p>
          <a:p>
            <a:pPr algn="ctr">
              <a:lnSpc>
                <a:spcPct val="90000"/>
              </a:lnSpc>
              <a:spcBef>
                <a:spcPct val="30000"/>
              </a:spcBef>
              <a:buClr>
                <a:schemeClr val="tx2"/>
              </a:buClr>
              <a:buFont typeface="Wingdings 2" pitchFamily="18" charset="2"/>
              <a:buNone/>
              <a:defRPr/>
            </a:pPr>
            <a:r>
              <a:rPr lang="en-US" sz="1900" spc="-100" dirty="0">
                <a:ln w="3175">
                  <a:noFill/>
                </a:ln>
                <a:gradFill>
                  <a:gsLst>
                    <a:gs pos="50000">
                      <a:schemeClr val="accent1"/>
                    </a:gs>
                    <a:gs pos="100000">
                      <a:schemeClr val="accent1"/>
                    </a:gs>
                  </a:gsLst>
                  <a:lin ang="5400000" scaled="0"/>
                </a:gradFill>
                <a:latin typeface="+mj-lt"/>
                <a:cs typeface="Arial" charset="0"/>
              </a:rPr>
              <a:t>For more information please refer to your Conference </a:t>
            </a:r>
            <a:r>
              <a:rPr lang="en-US" sz="1900" spc="-100" dirty="0" smtClean="0">
                <a:ln w="3175">
                  <a:noFill/>
                </a:ln>
                <a:gradFill>
                  <a:gsLst>
                    <a:gs pos="50000">
                      <a:schemeClr val="accent1"/>
                    </a:gs>
                    <a:gs pos="100000">
                      <a:schemeClr val="accent1"/>
                    </a:gs>
                  </a:gsLst>
                  <a:lin ang="5400000" scaled="0"/>
                </a:gradFill>
                <a:latin typeface="+mj-lt"/>
                <a:cs typeface="Arial" charset="0"/>
              </a:rPr>
              <a:t>Guide</a:t>
            </a:r>
          </a:p>
        </p:txBody>
      </p:sp>
      <p:sp>
        <p:nvSpPr>
          <p:cNvPr id="2" name="TextBox 1"/>
          <p:cNvSpPr txBox="1"/>
          <p:nvPr userDrawn="1"/>
        </p:nvSpPr>
        <p:spPr>
          <a:xfrm>
            <a:off x="519113" y="228600"/>
            <a:ext cx="10515600" cy="1508105"/>
          </a:xfrm>
          <a:prstGeom prst="rect">
            <a:avLst/>
          </a:prstGeom>
          <a:noFill/>
        </p:spPr>
        <p:txBody>
          <a:bodyPr wrap="square" lIns="0" tIns="0" rIns="0" bIns="0" rtlCol="0">
            <a:spAutoFit/>
          </a:bodyPr>
          <a:lstStyle/>
          <a:p>
            <a:r>
              <a:rPr kumimoji="0" lang="en-US" sz="5400" b="0" i="0" u="none" strike="noStrike" kern="1200" cap="none" spc="-100" normalizeH="0" baseline="0" noProof="0" dirty="0" smtClean="0">
                <a:ln w="3175">
                  <a:noFill/>
                </a:ln>
                <a:gradFill flip="none" rotWithShape="1">
                  <a:gsLst>
                    <a:gs pos="0">
                      <a:srgbClr val="FFFFFF"/>
                    </a:gs>
                    <a:gs pos="86000">
                      <a:srgbClr val="FFFFFF"/>
                    </a:gs>
                  </a:gsLst>
                  <a:lin ang="5400000" scaled="0"/>
                  <a:tileRect/>
                </a:gradFill>
                <a:effectLst/>
                <a:uLnTx/>
                <a:uFillTx/>
                <a:latin typeface="+mn-lt"/>
                <a:ea typeface="+mn-ea"/>
                <a:cs typeface="Arial" charset="0"/>
              </a:rPr>
              <a:t>Please Complete an Evaluation Form</a:t>
            </a:r>
            <a:br>
              <a:rPr kumimoji="0" lang="en-US" sz="5400" b="0" i="0" u="none" strike="noStrike" kern="1200" cap="none" spc="-100" normalizeH="0" baseline="0" noProof="0" dirty="0" smtClean="0">
                <a:ln w="3175">
                  <a:noFill/>
                </a:ln>
                <a:gradFill flip="none" rotWithShape="1">
                  <a:gsLst>
                    <a:gs pos="0">
                      <a:srgbClr val="FFFFFF"/>
                    </a:gs>
                    <a:gs pos="86000">
                      <a:srgbClr val="FFFFFF"/>
                    </a:gs>
                  </a:gsLst>
                  <a:lin ang="5400000" scaled="0"/>
                  <a:tileRect/>
                </a:gradFill>
                <a:effectLst/>
                <a:uLnTx/>
                <a:uFillTx/>
                <a:latin typeface="+mn-lt"/>
                <a:ea typeface="+mn-ea"/>
                <a:cs typeface="Arial" charset="0"/>
              </a:rPr>
            </a:br>
            <a:r>
              <a:rPr kumimoji="0" lang="en-US" sz="4400" b="0" i="0" u="none" strike="noStrike" kern="1200" cap="none" spc="-100" normalizeH="0" baseline="0" noProof="0" dirty="0" smtClean="0">
                <a:ln w="3175">
                  <a:noFill/>
                </a:ln>
                <a:solidFill>
                  <a:srgbClr val="FFC000"/>
                </a:solidFill>
                <a:effectLst/>
                <a:uLnTx/>
                <a:uFillTx/>
                <a:latin typeface="+mn-lt"/>
                <a:ea typeface="+mn-ea"/>
                <a:cs typeface="Arial" charset="0"/>
              </a:rPr>
              <a:t>Your feedback is important!</a:t>
            </a:r>
            <a:endParaRPr lang="en-US" sz="3600" dirty="0" smtClean="0">
              <a:gradFill>
                <a:gsLst>
                  <a:gs pos="0">
                    <a:schemeClr val="tx1"/>
                  </a:gs>
                  <a:gs pos="86000">
                    <a:schemeClr val="tx1"/>
                  </a:gs>
                </a:gsLst>
                <a:lin ang="5400000" scaled="0"/>
              </a:gradFill>
            </a:endParaRPr>
          </a:p>
        </p:txBody>
      </p:sp>
      <p:sp>
        <p:nvSpPr>
          <p:cNvPr id="3" name="TextBox 2"/>
          <p:cNvSpPr txBox="1"/>
          <p:nvPr userDrawn="1"/>
        </p:nvSpPr>
        <p:spPr>
          <a:xfrm>
            <a:off x="6246812" y="2362200"/>
            <a:ext cx="5791200" cy="3748719"/>
          </a:xfrm>
          <a:prstGeom prst="rect">
            <a:avLst/>
          </a:prstGeom>
          <a:noFill/>
        </p:spPr>
        <p:txBody>
          <a:bodyPr wrap="square" lIns="0" tIns="0" rIns="0" bIns="0" rtlCol="0">
            <a:spAutoFit/>
          </a:bodyPr>
          <a:lstStyle/>
          <a:p>
            <a:pPr marL="460375" marR="0" lvl="0" indent="-460375"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rPr>
              <a:t>Two ways to access online evaluation forms:</a:t>
            </a:r>
          </a:p>
          <a:p>
            <a:pPr marL="460375" marR="0" lvl="0" indent="-460375"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rPr>
              <a:t>CommNet stations located throughout the Mandalay </a:t>
            </a:r>
            <a:b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rPr>
            </a:br>
            <a: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rPr>
              <a:t>Bay Convention Center</a:t>
            </a:r>
          </a:p>
          <a:p>
            <a:pPr marL="460375" marR="0" lvl="0" indent="-460375"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rPr>
              <a:t>From any wired or wireless connection to </a:t>
            </a:r>
            <a:b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rPr>
            </a:br>
            <a: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hlinkClick r:id="rId4"/>
              </a:rPr>
              <a:t>www.mms-2011.com</a:t>
            </a:r>
            <a:r>
              <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rPr>
              <a:t> </a:t>
            </a:r>
            <a:endParaRPr kumimoji="0" lang="en-US" sz="2800" b="0" i="0" u="none" strike="noStrike" kern="1200" cap="none" spc="0" normalizeH="0" baseline="0" noProof="0" dirty="0" smtClean="0">
              <a:ln>
                <a:noFill/>
              </a:ln>
              <a:gradFill>
                <a:gsLst>
                  <a:gs pos="0">
                    <a:srgbClr val="FFFFFF"/>
                  </a:gs>
                  <a:gs pos="86000">
                    <a:srgbClr val="FFFFFF"/>
                  </a:gs>
                </a:gsLst>
                <a:lin ang="5400000" scaled="0"/>
              </a:gradFill>
              <a:effectLst/>
              <a:uLnTx/>
              <a:uFillTx/>
              <a:latin typeface="+mn-lt"/>
              <a:ea typeface="+mn-ea"/>
              <a:cs typeface="+mn-cs"/>
              <a:hlinkClick r:id="rId5"/>
            </a:endParaRPr>
          </a:p>
          <a:p>
            <a:pPr marL="460375" marR="0" lvl="0" indent="-460375"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2800" b="0" i="0" u="none" strike="noStrike" kern="1200" cap="none" spc="0" normalizeH="0" baseline="0" noProof="0" dirty="0">
              <a:ln>
                <a:noFill/>
              </a:ln>
              <a:gradFill>
                <a:gsLst>
                  <a:gs pos="0">
                    <a:srgbClr val="FFFFFF"/>
                  </a:gs>
                  <a:gs pos="86000">
                    <a:srgbClr val="FFFFFF"/>
                  </a:gs>
                </a:gsLst>
                <a:lin ang="5400000" scaled="0"/>
              </a:gradFill>
              <a:effectLst/>
              <a:uLnTx/>
              <a:uFillTx/>
              <a:latin typeface="+mn-lt"/>
              <a:ea typeface="+mn-ea"/>
              <a:cs typeface="+mn-cs"/>
            </a:endParaRPr>
          </a:p>
        </p:txBody>
      </p:sp>
      <p:sp>
        <p:nvSpPr>
          <p:cNvPr id="4" name="TextBox 3"/>
          <p:cNvSpPr txBox="1"/>
          <p:nvPr userDrawn="1"/>
        </p:nvSpPr>
        <p:spPr>
          <a:xfrm>
            <a:off x="442913" y="3352800"/>
            <a:ext cx="5208587" cy="2160591"/>
          </a:xfrm>
          <a:prstGeom prst="rect">
            <a:avLst/>
          </a:prstGeom>
          <a:noFill/>
        </p:spPr>
        <p:txBody>
          <a:bodyPr wrap="square" lIns="0" tIns="0" rIns="0" bIns="0" rtlCol="0">
            <a:spAutoFit/>
          </a:bodyPr>
          <a:lstStyle/>
          <a:p>
            <a:pPr marL="0" marR="0" lvl="0" indent="0" algn="l" defTabSz="912777" rtl="0" eaLnBrk="1" fontAlgn="auto" latinLnBrk="0" hangingPunct="1">
              <a:lnSpc>
                <a:spcPct val="90000"/>
              </a:lnSpc>
              <a:spcBef>
                <a:spcPct val="30000"/>
              </a:spcBef>
              <a:spcAft>
                <a:spcPts val="0"/>
              </a:spcAft>
              <a:buClr>
                <a:srgbClr val="FFFFFF"/>
              </a:buClr>
              <a:buSzPct val="95000"/>
              <a:buFont typeface="Arial" pitchFamily="34" charset="0"/>
              <a:buNone/>
              <a:tabLst/>
              <a:defRPr/>
            </a:pPr>
            <a:r>
              <a:rPr kumimoji="0" lang="en-US" sz="5800" b="0" i="1" u="none" strike="noStrike" kern="0" cap="none" spc="-400" normalizeH="0" baseline="0" noProof="0" dirty="0" smtClean="0">
                <a:ln>
                  <a:noFill/>
                </a:ln>
                <a:gradFill>
                  <a:gsLst>
                    <a:gs pos="0">
                      <a:srgbClr val="FFFFFF"/>
                    </a:gs>
                    <a:gs pos="28000">
                      <a:srgbClr val="FFFFFF"/>
                    </a:gs>
                  </a:gsLst>
                  <a:lin ang="10800000" scaled="1"/>
                </a:gradFill>
                <a:effectLst/>
                <a:uLnTx/>
                <a:uFillTx/>
                <a:latin typeface="+mn-lt"/>
                <a:ea typeface="+mn-ea"/>
                <a:cs typeface="+mn-cs"/>
              </a:rPr>
              <a:t>Be eligible to win </a:t>
            </a:r>
            <a:br>
              <a:rPr kumimoji="0" lang="en-US" sz="5800" b="0" i="1" u="none" strike="noStrike" kern="0" cap="none" spc="-400" normalizeH="0" baseline="0" noProof="0" dirty="0" smtClean="0">
                <a:ln>
                  <a:noFill/>
                </a:ln>
                <a:gradFill>
                  <a:gsLst>
                    <a:gs pos="0">
                      <a:srgbClr val="FFFFFF"/>
                    </a:gs>
                    <a:gs pos="28000">
                      <a:srgbClr val="FFFFFF"/>
                    </a:gs>
                  </a:gsLst>
                  <a:lin ang="10800000" scaled="1"/>
                </a:gradFill>
                <a:effectLst/>
                <a:uLnTx/>
                <a:uFillTx/>
                <a:latin typeface="+mn-lt"/>
                <a:ea typeface="+mn-ea"/>
                <a:cs typeface="+mn-cs"/>
              </a:rPr>
            </a:br>
            <a:r>
              <a:rPr kumimoji="0" lang="en-US" sz="5800" b="0" i="1" u="none" strike="noStrike" kern="0" cap="none" spc="-400" normalizeH="0" baseline="0" noProof="0" dirty="0" smtClean="0">
                <a:ln>
                  <a:noFill/>
                </a:ln>
                <a:gradFill>
                  <a:gsLst>
                    <a:gs pos="0">
                      <a:srgbClr val="FFFFFF"/>
                    </a:gs>
                    <a:gs pos="28000">
                      <a:srgbClr val="FFFFFF"/>
                    </a:gs>
                  </a:gsLst>
                  <a:lin ang="10800000" scaled="1"/>
                </a:gradFill>
                <a:effectLst/>
                <a:uLnTx/>
                <a:uFillTx/>
                <a:latin typeface="+mn-lt"/>
                <a:ea typeface="+mn-ea"/>
                <a:cs typeface="+mn-cs"/>
              </a:rPr>
              <a:t>great daily prizes!</a:t>
            </a:r>
          </a:p>
          <a:p>
            <a:pPr marL="0" indent="0">
              <a:buFont typeface="Arial" pitchFamily="34" charset="0"/>
              <a:buNone/>
            </a:pPr>
            <a:endParaRPr lang="en-US" sz="3600" i="1" dirty="0" err="1"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5548749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819165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67709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71344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74995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0842584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10885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8505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5"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9634664"/>
      </p:ext>
    </p:extLst>
  </p:cSld>
  <p:clrMap bg1="dk1" tx1="lt1" bg2="dk2" tx2="lt2" accent1="accent1" accent2="accent2" accent3="accent3" accent4="accent4" accent5="accent5" accent6="accent6" hlink="hlink" folHlink="folHlink"/>
  <p:sldLayoutIdLst>
    <p:sldLayoutId id="214748375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jpeg"/><Relationship Id="rId1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hyperlink" Target="http://blogs.technet.com/b/systemcenter/archive/2010/09/21/what-program-is-right-for-my-organization.aspx" TargetMode="External"/><Relationship Id="rId3" Type="http://schemas.openxmlformats.org/officeDocument/2006/relationships/hyperlink" Target="http://blogs.technet.com/b/systemcenter/archive/2010/10/21/looking-for-vhds.aspx" TargetMode="External"/><Relationship Id="rId7" Type="http://schemas.openxmlformats.org/officeDocument/2006/relationships/hyperlink" Target="http://www.microsoft.com/systemcenter/en/us/configuration-manager.aspx" TargetMode="External"/><Relationship Id="rId2" Type="http://schemas.openxmlformats.org/officeDocument/2006/relationships/hyperlink" Target="http://go.microsoft.com/fwlink/?LinkId=193914" TargetMode="External"/><Relationship Id="rId1" Type="http://schemas.openxmlformats.org/officeDocument/2006/relationships/slideLayout" Target="../slideLayouts/slideLayout4.xml"/><Relationship Id="rId6" Type="http://schemas.openxmlformats.org/officeDocument/2006/relationships/hyperlink" Target="http://blogs.technet.com/b/systemcenter/" TargetMode="External"/><Relationship Id="rId5" Type="http://schemas.openxmlformats.org/officeDocument/2006/relationships/hyperlink" Target="http://blogs.technet.com/b/systemcenter/archive/2010/09/17/announcing-the-configuration-manager-v-next-community-evaluation-program.aspx" TargetMode="External"/><Relationship Id="rId4" Type="http://schemas.openxmlformats.org/officeDocument/2006/relationships/hyperlink" Target="http://blogs.technet.com/b/systemcenter/archive/2010/10/05/configuration-manager-v-next-virtual-labs-announcement.aspx"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Configuration Manager 2012: </a:t>
            </a:r>
            <a:br>
              <a:rPr lang="en-US" dirty="0"/>
            </a:br>
            <a:r>
              <a:rPr lang="en-US" dirty="0"/>
              <a:t>Technical Overview</a:t>
            </a:r>
          </a:p>
        </p:txBody>
      </p:sp>
      <p:sp>
        <p:nvSpPr>
          <p:cNvPr id="3" name="Subtitle 2"/>
          <p:cNvSpPr>
            <a:spLocks noGrp="1"/>
          </p:cNvSpPr>
          <p:nvPr>
            <p:ph type="subTitle" idx="1"/>
          </p:nvPr>
        </p:nvSpPr>
        <p:spPr/>
        <p:txBody>
          <a:bodyPr/>
          <a:lstStyle/>
          <a:p>
            <a:r>
              <a:rPr lang="en-US" dirty="0" smtClean="0">
                <a:gradFill>
                  <a:gsLst>
                    <a:gs pos="0">
                      <a:schemeClr val="tx1"/>
                    </a:gs>
                    <a:gs pos="100000">
                      <a:schemeClr val="tx1"/>
                    </a:gs>
                  </a:gsLst>
                  <a:lin ang="5400000" scaled="0"/>
                </a:gradFill>
              </a:rPr>
              <a:t>Kim Oppalfens</a:t>
            </a:r>
            <a:r>
              <a:rPr lang="en-US" dirty="0">
                <a:gradFill>
                  <a:gsLst>
                    <a:gs pos="0">
                      <a:schemeClr val="tx1"/>
                    </a:gs>
                    <a:gs pos="100000">
                      <a:schemeClr val="tx1"/>
                    </a:gs>
                  </a:gsLst>
                  <a:lin ang="5400000" scaled="0"/>
                </a:gradFill>
              </a:rPr>
              <a:t/>
            </a:r>
            <a:br>
              <a:rPr lang="en-US" dirty="0">
                <a:gradFill>
                  <a:gsLst>
                    <a:gs pos="0">
                      <a:schemeClr val="tx1"/>
                    </a:gs>
                    <a:gs pos="100000">
                      <a:schemeClr val="tx1"/>
                    </a:gs>
                  </a:gsLst>
                  <a:lin ang="5400000" scaled="0"/>
                </a:gradFill>
              </a:rPr>
            </a:br>
            <a:r>
              <a:rPr lang="en-US" dirty="0">
                <a:gradFill>
                  <a:gsLst>
                    <a:gs pos="0">
                      <a:schemeClr val="tx1"/>
                    </a:gs>
                    <a:gs pos="100000">
                      <a:schemeClr val="tx1"/>
                    </a:gs>
                  </a:gsLst>
                  <a:lin ang="5400000" scaled="0"/>
                </a:gradFill>
              </a:rPr>
              <a:t>Principal </a:t>
            </a:r>
            <a:r>
              <a:rPr lang="en-US" dirty="0" smtClean="0">
                <a:gradFill>
                  <a:gsLst>
                    <a:gs pos="0">
                      <a:schemeClr val="tx1"/>
                    </a:gs>
                    <a:gs pos="100000">
                      <a:schemeClr val="tx1"/>
                    </a:gs>
                  </a:gsLst>
                  <a:lin ang="5400000" scaled="0"/>
                </a:gradFill>
              </a:rPr>
              <a:t>Consultant</a:t>
            </a:r>
            <a:r>
              <a:rPr lang="en-US" dirty="0">
                <a:gradFill>
                  <a:gsLst>
                    <a:gs pos="0">
                      <a:schemeClr val="tx1"/>
                    </a:gs>
                    <a:gs pos="100000">
                      <a:schemeClr val="tx1"/>
                    </a:gs>
                  </a:gsLst>
                  <a:lin ang="5400000" scaled="0"/>
                </a:gradFill>
              </a:rPr>
              <a:t/>
            </a:r>
            <a:br>
              <a:rPr lang="en-US" dirty="0">
                <a:gradFill>
                  <a:gsLst>
                    <a:gs pos="0">
                      <a:schemeClr val="tx1"/>
                    </a:gs>
                    <a:gs pos="100000">
                      <a:schemeClr val="tx1"/>
                    </a:gs>
                  </a:gsLst>
                  <a:lin ang="5400000" scaled="0"/>
                </a:gradFill>
              </a:rPr>
            </a:br>
            <a:r>
              <a:rPr lang="en-US" dirty="0" err="1" smtClean="0">
                <a:gradFill>
                  <a:gsLst>
                    <a:gs pos="0">
                      <a:schemeClr val="tx1"/>
                    </a:gs>
                    <a:gs pos="100000">
                      <a:schemeClr val="tx1"/>
                    </a:gs>
                  </a:gsLst>
                  <a:lin ang="5400000" scaled="0"/>
                </a:gradFill>
              </a:rPr>
              <a:t>Inovativ</a:t>
            </a:r>
            <a:endParaRPr lang="en-US"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73069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Mobile Device Management</a:t>
            </a:r>
            <a:endParaRPr lang="en-US" dirty="0"/>
          </a:p>
        </p:txBody>
      </p:sp>
      <p:sp>
        <p:nvSpPr>
          <p:cNvPr id="3" name="Content Placeholder 2"/>
          <p:cNvSpPr>
            <a:spLocks noGrp="1"/>
          </p:cNvSpPr>
          <p:nvPr>
            <p:ph idx="1"/>
          </p:nvPr>
        </p:nvSpPr>
        <p:spPr>
          <a:xfrm>
            <a:off x="519112" y="1447799"/>
            <a:ext cx="11149013" cy="4148828"/>
          </a:xfrm>
        </p:spPr>
        <p:txBody>
          <a:bodyPr/>
          <a:lstStyle/>
          <a:p>
            <a:r>
              <a:rPr lang="en-US" dirty="0"/>
              <a:t>Extend and align mobile device management</a:t>
            </a:r>
          </a:p>
          <a:p>
            <a:pPr lvl="1"/>
            <a:r>
              <a:rPr lang="en-US" dirty="0"/>
              <a:t>Integration of System Center Mobile Device Manager and </a:t>
            </a:r>
            <a:r>
              <a:rPr lang="en-US" dirty="0" err="1"/>
              <a:t>ConfigMgr</a:t>
            </a:r>
            <a:r>
              <a:rPr lang="en-US" dirty="0"/>
              <a:t> 2007 features</a:t>
            </a:r>
          </a:p>
          <a:p>
            <a:r>
              <a:rPr lang="en-US" dirty="0" smtClean="0"/>
              <a:t>Enable </a:t>
            </a:r>
            <a:r>
              <a:rPr lang="en-US" dirty="0"/>
              <a:t>secure, compliant mobile devices</a:t>
            </a:r>
          </a:p>
          <a:p>
            <a:pPr lvl="1"/>
            <a:r>
              <a:rPr lang="en-US" dirty="0"/>
              <a:t>Secure over-the-air enrollment</a:t>
            </a:r>
          </a:p>
          <a:p>
            <a:pPr lvl="1"/>
            <a:r>
              <a:rPr lang="en-US" dirty="0"/>
              <a:t>Monitor and remediate out-of-compliance </a:t>
            </a:r>
            <a:r>
              <a:rPr lang="en-US" dirty="0" smtClean="0"/>
              <a:t>devices</a:t>
            </a:r>
          </a:p>
          <a:p>
            <a:pPr lvl="1"/>
            <a:r>
              <a:rPr lang="en-US" dirty="0" smtClean="0"/>
              <a:t>Deploy and remove applications</a:t>
            </a:r>
          </a:p>
          <a:p>
            <a:pPr lvl="1"/>
            <a:r>
              <a:rPr lang="en-US" dirty="0" smtClean="0"/>
              <a:t>Inventory</a:t>
            </a:r>
          </a:p>
          <a:p>
            <a:pPr lvl="2"/>
            <a:endParaRPr lang="en-US" dirty="0"/>
          </a:p>
        </p:txBody>
      </p:sp>
    </p:spTree>
    <p:extLst>
      <p:ext uri="{BB962C8B-B14F-4D97-AF65-F5344CB8AC3E}">
        <p14:creationId xmlns:p14="http://schemas.microsoft.com/office/powerpoint/2010/main" val="4369269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t>
            </a:r>
            <a:r>
              <a:rPr lang="en-US" sz="4400" dirty="0" smtClean="0"/>
              <a:t>Light” management via Exchange</a:t>
            </a:r>
            <a:endParaRPr lang="en-US" sz="4400" dirty="0"/>
          </a:p>
        </p:txBody>
      </p:sp>
      <p:sp>
        <p:nvSpPr>
          <p:cNvPr id="5" name="Content Placeholder 4"/>
          <p:cNvSpPr>
            <a:spLocks noGrp="1"/>
          </p:cNvSpPr>
          <p:nvPr>
            <p:ph sz="half" idx="1"/>
          </p:nvPr>
        </p:nvSpPr>
        <p:spPr>
          <a:xfrm>
            <a:off x="335279" y="1332065"/>
            <a:ext cx="11567160" cy="4813625"/>
          </a:xfrm>
        </p:spPr>
        <p:txBody>
          <a:bodyPr/>
          <a:lstStyle/>
          <a:p>
            <a:r>
              <a:rPr lang="en-US" sz="3600" dirty="0" smtClean="0"/>
              <a:t>Provide basic management for all Exchange ActiveSync (EAS) connected devices</a:t>
            </a:r>
          </a:p>
          <a:p>
            <a:r>
              <a:rPr lang="en-US" sz="3600" dirty="0" smtClean="0"/>
              <a:t>Features Supported:</a:t>
            </a:r>
          </a:p>
          <a:p>
            <a:pPr lvl="1"/>
            <a:r>
              <a:rPr lang="en-US" sz="3200" dirty="0" smtClean="0"/>
              <a:t>Discovery/Inventory</a:t>
            </a:r>
          </a:p>
          <a:p>
            <a:pPr lvl="1"/>
            <a:r>
              <a:rPr lang="en-US" sz="3200" dirty="0" smtClean="0"/>
              <a:t>Settings policy</a:t>
            </a:r>
          </a:p>
          <a:p>
            <a:pPr lvl="1"/>
            <a:r>
              <a:rPr lang="en-US" sz="3200" dirty="0" smtClean="0"/>
              <a:t>Remote Wipe</a:t>
            </a:r>
          </a:p>
          <a:p>
            <a:r>
              <a:rPr lang="en-US" sz="3600" dirty="0" smtClean="0"/>
              <a:t>Supports on-premise Exchange 2010 and </a:t>
            </a:r>
            <a:br>
              <a:rPr lang="en-US" sz="3600" dirty="0" smtClean="0"/>
            </a:br>
            <a:r>
              <a:rPr lang="en-US" sz="3600" dirty="0" smtClean="0"/>
              <a:t>hosted Exchange</a:t>
            </a:r>
          </a:p>
          <a:p>
            <a:endParaRPr lang="en-US" dirty="0"/>
          </a:p>
        </p:txBody>
      </p:sp>
    </p:spTree>
    <p:extLst>
      <p:ext uri="{BB962C8B-B14F-4D97-AF65-F5344CB8AC3E}">
        <p14:creationId xmlns:p14="http://schemas.microsoft.com/office/powerpoint/2010/main" val="53873869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1"/>
            <a:ext cx="11173090" cy="609398"/>
          </a:xfrm>
        </p:spPr>
        <p:txBody>
          <a:bodyPr/>
          <a:lstStyle/>
          <a:p>
            <a:r>
              <a:rPr lang="en-US" dirty="0" smtClean="0"/>
              <a:t>Embracing User Centric: End-User Promises</a:t>
            </a:r>
            <a:endParaRPr lang="en-US" dirty="0"/>
          </a:p>
        </p:txBody>
      </p:sp>
      <p:sp>
        <p:nvSpPr>
          <p:cNvPr id="3" name="Content Placeholder 2"/>
          <p:cNvSpPr>
            <a:spLocks noGrp="1"/>
          </p:cNvSpPr>
          <p:nvPr>
            <p:ph idx="1"/>
          </p:nvPr>
        </p:nvSpPr>
        <p:spPr>
          <a:xfrm>
            <a:off x="507868" y="1557242"/>
            <a:ext cx="7110544" cy="4955203"/>
          </a:xfrm>
        </p:spPr>
        <p:txBody>
          <a:bodyPr>
            <a:normAutofit fontScale="92500" lnSpcReduction="20000"/>
          </a:bodyPr>
          <a:lstStyle/>
          <a:p>
            <a:r>
              <a:rPr lang="en-US" dirty="0" smtClean="0"/>
              <a:t>“A Fitting End-User Experience”</a:t>
            </a:r>
          </a:p>
          <a:p>
            <a:pPr lvl="1"/>
            <a:r>
              <a:rPr lang="en-US" dirty="0" smtClean="0"/>
              <a:t>Web based ‘Software catalog’</a:t>
            </a:r>
          </a:p>
          <a:p>
            <a:pPr lvl="1"/>
            <a:r>
              <a:rPr lang="en-US" dirty="0" smtClean="0"/>
              <a:t>Easily search, install or request software</a:t>
            </a:r>
          </a:p>
          <a:p>
            <a:pPr lvl="1"/>
            <a:r>
              <a:rPr lang="en-US" dirty="0" smtClean="0"/>
              <a:t>Choose software intelligently:</a:t>
            </a:r>
          </a:p>
          <a:p>
            <a:pPr lvl="2"/>
            <a:r>
              <a:rPr lang="en-US" dirty="0" smtClean="0"/>
              <a:t>Clear, consistent information about applications and their impact, supported by App model</a:t>
            </a:r>
          </a:p>
          <a:p>
            <a:r>
              <a:rPr lang="en-US" dirty="0" smtClean="0">
                <a:solidFill>
                  <a:schemeClr val="tx1"/>
                </a:solidFill>
              </a:rPr>
              <a:t>User </a:t>
            </a:r>
            <a:r>
              <a:rPr lang="en-US" dirty="0">
                <a:solidFill>
                  <a:schemeClr val="tx1"/>
                </a:solidFill>
              </a:rPr>
              <a:t>preferences </a:t>
            </a:r>
            <a:r>
              <a:rPr lang="en-US" dirty="0" smtClean="0">
                <a:solidFill>
                  <a:schemeClr val="tx1"/>
                </a:solidFill>
              </a:rPr>
              <a:t>to control </a:t>
            </a:r>
            <a:r>
              <a:rPr lang="en-US" dirty="0" err="1">
                <a:solidFill>
                  <a:schemeClr val="tx1"/>
                </a:solidFill>
              </a:rPr>
              <a:t>ConfigMgr</a:t>
            </a:r>
            <a:r>
              <a:rPr lang="en-US" dirty="0">
                <a:solidFill>
                  <a:schemeClr val="tx1"/>
                </a:solidFill>
              </a:rPr>
              <a:t> </a:t>
            </a:r>
            <a:r>
              <a:rPr lang="en-US" dirty="0" smtClean="0">
                <a:solidFill>
                  <a:schemeClr val="tx1"/>
                </a:solidFill>
              </a:rPr>
              <a:t>behaviors:</a:t>
            </a:r>
          </a:p>
          <a:p>
            <a:pPr lvl="1"/>
            <a:r>
              <a:rPr lang="en-US" dirty="0" smtClean="0">
                <a:solidFill>
                  <a:schemeClr val="tx1"/>
                </a:solidFill>
              </a:rPr>
              <a:t>“My business hours” – used to control when to install software</a:t>
            </a:r>
          </a:p>
          <a:p>
            <a:pPr lvl="1"/>
            <a:r>
              <a:rPr lang="en-US" dirty="0" smtClean="0">
                <a:solidFill>
                  <a:schemeClr val="tx1"/>
                </a:solidFill>
              </a:rPr>
              <a:t>Presentation mode – don’t notify when presenting</a:t>
            </a:r>
          </a:p>
          <a:p>
            <a:pPr lvl="1"/>
            <a:r>
              <a:rPr lang="en-US" dirty="0" smtClean="0">
                <a:solidFill>
                  <a:schemeClr val="tx1"/>
                </a:solidFill>
              </a:rPr>
              <a:t>Remote control settings – when allowed, end user can control their experience</a:t>
            </a:r>
            <a:endParaRPr lang="en-US" dirty="0">
              <a:solidFill>
                <a:schemeClr val="tx1"/>
              </a:solidFill>
            </a:endParaRPr>
          </a:p>
        </p:txBody>
      </p:sp>
      <p:pic>
        <p:nvPicPr>
          <p:cNvPr id="2050" name="Picture 2" descr="\\showsrus\images\Branding_Photography\FY09 Brand - Business - No Exp\MSB09_Lou_00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9926" r="36745"/>
          <a:stretch/>
        </p:blipFill>
        <p:spPr bwMode="auto">
          <a:xfrm>
            <a:off x="7999412" y="914400"/>
            <a:ext cx="4536374" cy="698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5609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5012" y="533400"/>
            <a:ext cx="8522978" cy="1523494"/>
          </a:xfrm>
        </p:spPr>
        <p:txBody>
          <a:bodyPr/>
          <a:lstStyle/>
          <a:p>
            <a:r>
              <a:rPr lang="en-US" dirty="0" smtClean="0"/>
              <a:t>User Centric Client Management:  The Application Model</a:t>
            </a:r>
            <a:endParaRPr lang="en-US" dirty="0"/>
          </a:p>
        </p:txBody>
      </p:sp>
      <p:sp>
        <p:nvSpPr>
          <p:cNvPr id="6" name="Subtitle 5"/>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8584698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auto">
          <a:xfrm>
            <a:off x="4333171" y="1271850"/>
            <a:ext cx="3539331" cy="5586150"/>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73" name="Rectangle 72"/>
          <p:cNvSpPr/>
          <p:nvPr/>
        </p:nvSpPr>
        <p:spPr bwMode="auto">
          <a:xfrm>
            <a:off x="8106289" y="1271850"/>
            <a:ext cx="3539331" cy="5437708"/>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56" name="Rectangle 55"/>
          <p:cNvSpPr/>
          <p:nvPr/>
        </p:nvSpPr>
        <p:spPr bwMode="auto">
          <a:xfrm>
            <a:off x="6781800" y="2527300"/>
            <a:ext cx="2451100" cy="482600"/>
          </a:xfrm>
          <a:prstGeom prst="rect">
            <a:avLst/>
          </a:prstGeom>
          <a:gradFill flip="none" rotWithShape="1">
            <a:gsLst>
              <a:gs pos="0">
                <a:schemeClr val="accent1">
                  <a:shade val="15000"/>
                  <a:satMod val="180000"/>
                </a:schemeClr>
              </a:gs>
              <a:gs pos="100000">
                <a:schemeClr val="accent1">
                  <a:tint val="95500"/>
                  <a:shade val="100000"/>
                  <a:satMod val="155000"/>
                  <a:alpha val="0"/>
                </a:schemeClr>
              </a:gs>
            </a:gsLst>
            <a:path path="rect">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5" name="Rectangle 64"/>
          <p:cNvSpPr/>
          <p:nvPr/>
        </p:nvSpPr>
        <p:spPr bwMode="auto">
          <a:xfrm>
            <a:off x="553449" y="1271850"/>
            <a:ext cx="3539331" cy="5586150"/>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5" name="Rectangle 4"/>
          <p:cNvSpPr/>
          <p:nvPr/>
        </p:nvSpPr>
        <p:spPr bwMode="auto">
          <a:xfrm>
            <a:off x="2997200" y="2527300"/>
            <a:ext cx="2451100" cy="482600"/>
          </a:xfrm>
          <a:prstGeom prst="rect">
            <a:avLst/>
          </a:prstGeom>
          <a:gradFill flip="none" rotWithShape="1">
            <a:gsLst>
              <a:gs pos="0">
                <a:schemeClr val="accent1">
                  <a:shade val="15000"/>
                  <a:satMod val="180000"/>
                </a:schemeClr>
              </a:gs>
              <a:gs pos="100000">
                <a:schemeClr val="accent1">
                  <a:tint val="95500"/>
                  <a:shade val="100000"/>
                  <a:satMod val="155000"/>
                  <a:alpha val="0"/>
                </a:schemeClr>
              </a:gs>
            </a:gsLst>
            <a:path path="rect">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4" name="Title 43"/>
          <p:cNvSpPr>
            <a:spLocks noGrp="1"/>
          </p:cNvSpPr>
          <p:nvPr>
            <p:ph type="title"/>
          </p:nvPr>
        </p:nvSpPr>
        <p:spPr/>
        <p:txBody>
          <a:bodyPr/>
          <a:lstStyle/>
          <a:p>
            <a:r>
              <a:rPr lang="en-US" smtClean="0"/>
              <a:t>Configuration Manager 2012</a:t>
            </a:r>
            <a:br>
              <a:rPr lang="en-US" smtClean="0"/>
            </a:br>
            <a:endParaRPr lang="en-US" dirty="0"/>
          </a:p>
        </p:txBody>
      </p:sp>
      <p:sp>
        <p:nvSpPr>
          <p:cNvPr id="75" name="TextBox 74"/>
          <p:cNvSpPr txBox="1"/>
          <p:nvPr/>
        </p:nvSpPr>
        <p:spPr>
          <a:xfrm>
            <a:off x="4618871" y="1325015"/>
            <a:ext cx="2894779" cy="400110"/>
          </a:xfrm>
          <a:prstGeom prst="rect">
            <a:avLst/>
          </a:prstGeom>
          <a:noFill/>
        </p:spPr>
        <p:txBody>
          <a:bodyPr wrap="square" rtlCol="0">
            <a:spAutoFit/>
          </a:bodyPr>
          <a:lstStyle/>
          <a:p>
            <a:pPr algn="ctr"/>
            <a:r>
              <a:rPr lang="en-US" sz="2000" dirty="0" smtClean="0"/>
              <a:t>Unify Infrastructure</a:t>
            </a:r>
            <a:endParaRPr lang="en-US" sz="2000" dirty="0"/>
          </a:p>
        </p:txBody>
      </p:sp>
      <p:sp>
        <p:nvSpPr>
          <p:cNvPr id="78" name="TextBox 77"/>
          <p:cNvSpPr txBox="1"/>
          <p:nvPr/>
        </p:nvSpPr>
        <p:spPr>
          <a:xfrm>
            <a:off x="418114" y="1325015"/>
            <a:ext cx="3810000" cy="400110"/>
          </a:xfrm>
          <a:prstGeom prst="rect">
            <a:avLst/>
          </a:prstGeom>
          <a:noFill/>
        </p:spPr>
        <p:txBody>
          <a:bodyPr wrap="square" rtlCol="0">
            <a:spAutoFit/>
          </a:bodyPr>
          <a:lstStyle/>
          <a:p>
            <a:pPr algn="ctr"/>
            <a:r>
              <a:rPr lang="en-US" sz="2000" dirty="0" smtClean="0"/>
              <a:t>Empower Users</a:t>
            </a:r>
            <a:endParaRPr lang="en-US" sz="2000" dirty="0"/>
          </a:p>
        </p:txBody>
      </p:sp>
      <p:sp>
        <p:nvSpPr>
          <p:cNvPr id="79" name="TextBox 78"/>
          <p:cNvSpPr txBox="1"/>
          <p:nvPr/>
        </p:nvSpPr>
        <p:spPr>
          <a:xfrm>
            <a:off x="7819348" y="1325015"/>
            <a:ext cx="4113213" cy="400110"/>
          </a:xfrm>
          <a:prstGeom prst="rect">
            <a:avLst/>
          </a:prstGeom>
          <a:noFill/>
        </p:spPr>
        <p:txBody>
          <a:bodyPr wrap="square" rtlCol="0">
            <a:spAutoFit/>
          </a:bodyPr>
          <a:lstStyle/>
          <a:p>
            <a:pPr algn="ctr"/>
            <a:r>
              <a:rPr lang="en-US" sz="2000" dirty="0" smtClean="0"/>
              <a:t>Simplify Administration</a:t>
            </a:r>
            <a:endParaRPr lang="en-US" sz="2000" dirty="0"/>
          </a:p>
        </p:txBody>
      </p:sp>
      <p:cxnSp>
        <p:nvCxnSpPr>
          <p:cNvPr id="85" name="Straight Connector 84"/>
          <p:cNvCxnSpPr/>
          <p:nvPr/>
        </p:nvCxnSpPr>
        <p:spPr>
          <a:xfrm>
            <a:off x="706761"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486483"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259601"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60399" y="3480533"/>
            <a:ext cx="3213101" cy="923330"/>
          </a:xfrm>
          <a:prstGeom prst="rect">
            <a:avLst/>
          </a:prstGeom>
        </p:spPr>
        <p:txBody>
          <a:bodyPr wrap="square">
            <a:spAutoFit/>
          </a:bodyPr>
          <a:lstStyle/>
          <a:p>
            <a:r>
              <a:rPr lang="en-US" dirty="0"/>
              <a:t>Empower people to be productive from anywhere on whatever device they </a:t>
            </a:r>
            <a:r>
              <a:rPr lang="en-US" dirty="0" smtClean="0"/>
              <a:t>choose</a:t>
            </a:r>
            <a:endParaRPr lang="en-US" dirty="0"/>
          </a:p>
        </p:txBody>
      </p:sp>
      <p:sp>
        <p:nvSpPr>
          <p:cNvPr id="42" name="Rectangle 41"/>
          <p:cNvSpPr/>
          <p:nvPr/>
        </p:nvSpPr>
        <p:spPr>
          <a:xfrm>
            <a:off x="4534386" y="3492500"/>
            <a:ext cx="3136900" cy="646331"/>
          </a:xfrm>
          <a:prstGeom prst="rect">
            <a:avLst/>
          </a:prstGeom>
        </p:spPr>
        <p:txBody>
          <a:bodyPr wrap="square">
            <a:spAutoFit/>
          </a:bodyPr>
          <a:lstStyle/>
          <a:p>
            <a:r>
              <a:rPr lang="en-US" dirty="0"/>
              <a:t>Reduce costs by unifying </a:t>
            </a:r>
            <a:r>
              <a:rPr lang="en-US" dirty="0" smtClean="0"/>
              <a:t>IT </a:t>
            </a:r>
            <a:r>
              <a:rPr lang="en-US" dirty="0"/>
              <a:t>management </a:t>
            </a:r>
            <a:r>
              <a:rPr lang="en-US" dirty="0" smtClean="0"/>
              <a:t>infrastructure</a:t>
            </a:r>
            <a:endParaRPr lang="en-US" dirty="0"/>
          </a:p>
        </p:txBody>
      </p:sp>
      <p:sp>
        <p:nvSpPr>
          <p:cNvPr id="43" name="Rectangle 42"/>
          <p:cNvSpPr/>
          <p:nvPr/>
        </p:nvSpPr>
        <p:spPr>
          <a:xfrm>
            <a:off x="8299998" y="3492500"/>
            <a:ext cx="3263900" cy="646331"/>
          </a:xfrm>
          <a:prstGeom prst="rect">
            <a:avLst/>
          </a:prstGeom>
        </p:spPr>
        <p:txBody>
          <a:bodyPr wrap="square">
            <a:spAutoFit/>
          </a:bodyPr>
          <a:lstStyle/>
          <a:p>
            <a:r>
              <a:rPr lang="en-US" dirty="0" smtClean="0"/>
              <a:t>Improve IT effectiveness and efficiency</a:t>
            </a:r>
            <a:endParaRPr lang="en-US" dirty="0"/>
          </a:p>
        </p:txBody>
      </p:sp>
      <p:pic>
        <p:nvPicPr>
          <p:cNvPr id="26" name="Picture 25" descr="PDA.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326164" y="1930400"/>
            <a:ext cx="1130300" cy="1130300"/>
          </a:xfrm>
          <a:prstGeom prst="rect">
            <a:avLst/>
          </a:prstGeom>
        </p:spPr>
      </p:pic>
      <p:pic>
        <p:nvPicPr>
          <p:cNvPr id="27" name="Picture 26" descr="Wireless Workgroup 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20186" y="1524000"/>
            <a:ext cx="1968500" cy="1968500"/>
          </a:xfrm>
          <a:prstGeom prst="rect">
            <a:avLst/>
          </a:prstGeom>
        </p:spPr>
      </p:pic>
      <p:grpSp>
        <p:nvGrpSpPr>
          <p:cNvPr id="2" name="Group 1"/>
          <p:cNvGrpSpPr/>
          <p:nvPr/>
        </p:nvGrpSpPr>
        <p:grpSpPr>
          <a:xfrm>
            <a:off x="9346949" y="1765301"/>
            <a:ext cx="1661325" cy="1465072"/>
            <a:chOff x="9359900" y="1879599"/>
            <a:chExt cx="1358900" cy="1198373"/>
          </a:xfrm>
        </p:grpSpPr>
        <p:pic>
          <p:nvPicPr>
            <p:cNvPr id="29" name="Picture 28" descr="15.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59900" y="1879599"/>
              <a:ext cx="957014" cy="957014"/>
            </a:xfrm>
            <a:prstGeom prst="rect">
              <a:avLst/>
            </a:prstGeom>
          </p:spPr>
        </p:pic>
        <p:pic>
          <p:nvPicPr>
            <p:cNvPr id="31" name="Picture 30" descr="Good.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045700" y="2404872"/>
              <a:ext cx="673100" cy="673100"/>
            </a:xfrm>
            <a:prstGeom prst="rect">
              <a:avLst/>
            </a:prstGeom>
            <a:effectLst>
              <a:outerShdw blurRad="63500" sx="102000" sy="102000" algn="ctr" rotWithShape="0">
                <a:prstClr val="black">
                  <a:alpha val="40000"/>
                </a:prstClr>
              </a:outerShdw>
            </a:effectLst>
          </p:spPr>
        </p:pic>
      </p:grpSp>
      <p:pic>
        <p:nvPicPr>
          <p:cNvPr id="40" name="Picture 39" descr="Touchscreen.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35200" y="2133600"/>
            <a:ext cx="1054100" cy="1054100"/>
          </a:xfrm>
          <a:prstGeom prst="rect">
            <a:avLst/>
          </a:prstGeom>
        </p:spPr>
      </p:pic>
      <p:pic>
        <p:nvPicPr>
          <p:cNvPr id="33" name="Picture 17" descr="C:\Documents and Settings\ashish.joshi\My Documents\My Pictures\Microsoft Clip Organizer\j0432625.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flipH="1">
            <a:off x="8955087" y="2277843"/>
            <a:ext cx="811213" cy="811213"/>
          </a:xfrm>
          <a:prstGeom prst="rect">
            <a:avLst/>
          </a:prstGeom>
          <a:noFill/>
        </p:spPr>
      </p:pic>
      <p:sp>
        <p:nvSpPr>
          <p:cNvPr id="49" name="Rectangle 48"/>
          <p:cNvSpPr/>
          <p:nvPr/>
        </p:nvSpPr>
        <p:spPr>
          <a:xfrm>
            <a:off x="654536" y="4590210"/>
            <a:ext cx="3636108" cy="1200329"/>
          </a:xfrm>
          <a:prstGeom prst="rect">
            <a:avLst/>
          </a:prstGeom>
        </p:spPr>
        <p:txBody>
          <a:bodyPr wrap="square">
            <a:spAutoFit/>
          </a:bodyPr>
          <a:lstStyle/>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Device freedom</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Optimized, personalized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application experience</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Application self-service</a:t>
            </a:r>
          </a:p>
        </p:txBody>
      </p:sp>
      <p:sp>
        <p:nvSpPr>
          <p:cNvPr id="50" name="Rectangle 49"/>
          <p:cNvSpPr/>
          <p:nvPr/>
        </p:nvSpPr>
        <p:spPr>
          <a:xfrm>
            <a:off x="4294758" y="4590210"/>
            <a:ext cx="3564383" cy="1477328"/>
          </a:xfrm>
          <a:prstGeom prst="rect">
            <a:avLst/>
          </a:prstGeom>
        </p:spPr>
        <p:txBody>
          <a:bodyPr wrap="square">
            <a:spAutoFit/>
          </a:bodyPr>
          <a:lstStyle/>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Mobile, physical, and virtual management</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Security </a:t>
            </a:r>
            <a:r>
              <a:rPr lang="en-US" dirty="0" smtClean="0">
                <a:gradFill>
                  <a:gsLst>
                    <a:gs pos="0">
                      <a:srgbClr val="FFFFFF"/>
                    </a:gs>
                    <a:gs pos="86000">
                      <a:srgbClr val="FFFFFF"/>
                    </a:gs>
                  </a:gsLst>
                  <a:lin ang="5400000" scaled="0"/>
                </a:gradFill>
              </a:rPr>
              <a:t>and </a:t>
            </a:r>
            <a:r>
              <a:rPr lang="en-US" dirty="0">
                <a:gradFill>
                  <a:gsLst>
                    <a:gs pos="0">
                      <a:srgbClr val="FFFFFF"/>
                    </a:gs>
                    <a:gs pos="86000">
                      <a:srgbClr val="FFFFFF"/>
                    </a:gs>
                  </a:gsLst>
                  <a:lin ang="5400000" scaled="0"/>
                </a:gradFill>
              </a:rPr>
              <a:t>compliance</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Service management integration</a:t>
            </a:r>
          </a:p>
        </p:txBody>
      </p:sp>
      <p:sp>
        <p:nvSpPr>
          <p:cNvPr id="52" name="Rectangle 51"/>
          <p:cNvSpPr/>
          <p:nvPr/>
        </p:nvSpPr>
        <p:spPr>
          <a:xfrm>
            <a:off x="8094296" y="4590210"/>
            <a:ext cx="3636108" cy="1754326"/>
          </a:xfrm>
          <a:prstGeom prst="rect">
            <a:avLst/>
          </a:prstGeom>
        </p:spPr>
        <p:txBody>
          <a:bodyPr wrap="square">
            <a:spAutoFit/>
          </a:bodyPr>
          <a:lstStyle/>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Comprehensive client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management capabilities</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Improved administrator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effectiveness</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Reduced infrastructure complexity</a:t>
            </a:r>
          </a:p>
        </p:txBody>
      </p:sp>
      <p:sp>
        <p:nvSpPr>
          <p:cNvPr id="28" name="Double Bracket 27"/>
          <p:cNvSpPr/>
          <p:nvPr/>
        </p:nvSpPr>
        <p:spPr>
          <a:xfrm>
            <a:off x="4240306" y="1535160"/>
            <a:ext cx="3533591" cy="4621800"/>
          </a:xfrm>
          <a:prstGeom prst="bracketPair">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262770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Administrator Experience</a:t>
            </a:r>
            <a:endParaRPr lang="en-US" dirty="0"/>
          </a:p>
        </p:txBody>
      </p:sp>
      <p:sp>
        <p:nvSpPr>
          <p:cNvPr id="3" name="Content Placeholder 2"/>
          <p:cNvSpPr>
            <a:spLocks noGrp="1"/>
          </p:cNvSpPr>
          <p:nvPr>
            <p:ph idx="1"/>
          </p:nvPr>
        </p:nvSpPr>
        <p:spPr>
          <a:xfrm>
            <a:off x="443938" y="1379239"/>
            <a:ext cx="5117074" cy="1973561"/>
          </a:xfrm>
        </p:spPr>
        <p:txBody>
          <a:bodyPr>
            <a:noAutofit/>
          </a:bodyPr>
          <a:lstStyle/>
          <a:p>
            <a:pPr>
              <a:buFont typeface="Arial" pitchFamily="34" charset="0"/>
              <a:buChar char="•"/>
            </a:pPr>
            <a:r>
              <a:rPr lang="en-US" sz="2800" dirty="0" smtClean="0"/>
              <a:t>Common </a:t>
            </a:r>
            <a:r>
              <a:rPr lang="en-US" sz="2800" dirty="0"/>
              <a:t>look and feel across </a:t>
            </a:r>
            <a:r>
              <a:rPr lang="en-US" sz="2800" dirty="0" smtClean="0"/>
              <a:t>System Center products</a:t>
            </a:r>
            <a:endParaRPr lang="en-US" sz="2800" dirty="0"/>
          </a:p>
          <a:p>
            <a:pPr>
              <a:buFont typeface="Arial" pitchFamily="34" charset="0"/>
              <a:buChar char="•"/>
            </a:pPr>
            <a:r>
              <a:rPr lang="en-US" sz="2800" dirty="0" smtClean="0"/>
              <a:t>Improved </a:t>
            </a:r>
            <a:r>
              <a:rPr lang="en-US" sz="2800" dirty="0"/>
              <a:t>discoverability</a:t>
            </a:r>
          </a:p>
          <a:p>
            <a:pPr>
              <a:buFont typeface="Arial" pitchFamily="34" charset="0"/>
              <a:buChar char="•"/>
            </a:pPr>
            <a:r>
              <a:rPr lang="en-US" sz="2800" dirty="0"/>
              <a:t>Only show what is </a:t>
            </a:r>
            <a:r>
              <a:rPr lang="en-US" sz="2800" dirty="0" smtClean="0"/>
              <a:t>relevant to </a:t>
            </a:r>
            <a:br>
              <a:rPr lang="en-US" sz="2800" dirty="0" smtClean="0"/>
            </a:br>
            <a:r>
              <a:rPr lang="en-US" sz="2800" dirty="0" smtClean="0"/>
              <a:t>the administrative role</a:t>
            </a:r>
            <a:endParaRPr lang="en-US" sz="2800" dirty="0"/>
          </a:p>
          <a:p>
            <a:pPr>
              <a:buFont typeface="Arial" pitchFamily="34" charset="0"/>
              <a:buChar char="•"/>
            </a:pPr>
            <a:r>
              <a:rPr lang="en-US" sz="2800" dirty="0" smtClean="0"/>
              <a:t>Complete </a:t>
            </a:r>
            <a:r>
              <a:rPr lang="en-US" sz="2800" dirty="0"/>
              <a:t>scenarios within the </a:t>
            </a:r>
            <a:r>
              <a:rPr lang="en-US" sz="2800" dirty="0" smtClean="0"/>
              <a:t>console</a:t>
            </a:r>
          </a:p>
          <a:p>
            <a:pPr>
              <a:buFont typeface="Arial" pitchFamily="34" charset="0"/>
              <a:buChar char="•"/>
            </a:pPr>
            <a:r>
              <a:rPr lang="en-US" sz="2800" dirty="0" smtClean="0"/>
              <a:t>Simplified navigation</a:t>
            </a:r>
            <a:endParaRPr lang="en-US" sz="2400" dirty="0" smtClean="0"/>
          </a:p>
          <a:p>
            <a:pPr marL="0" indent="0">
              <a:buNone/>
            </a:pPr>
            <a:endParaRPr lang="en-US" sz="2800" dirty="0"/>
          </a:p>
          <a:p>
            <a:pPr>
              <a:buFont typeface="Arial" pitchFamily="34" charset="0"/>
              <a:buChar char="•"/>
            </a:pPr>
            <a:endParaRPr lang="en-US" sz="2800" dirty="0" smtClean="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65612" y="955623"/>
            <a:ext cx="8454508" cy="5088924"/>
          </a:xfrm>
          <a:prstGeom prst="rect">
            <a:avLst/>
          </a:prstGeom>
          <a:noFill/>
          <a:ln>
            <a:noFill/>
          </a:ln>
          <a:effectLst>
            <a:outerShdw dist="35921" dir="2700000" algn="ctr" rotWithShape="0">
              <a:schemeClr val="bg2"/>
            </a:outerShdw>
            <a:reflection blurRad="6350" stA="52000" endA="300" endPos="35000" dir="5400000" sy="-100000" algn="bl" rotWithShape="0"/>
          </a:effectLst>
          <a:scene3d>
            <a:camera prst="perspectiveContrastingLef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47827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Administration</a:t>
            </a:r>
            <a:endParaRPr lang="en-US" dirty="0"/>
          </a:p>
        </p:txBody>
      </p:sp>
      <p:sp>
        <p:nvSpPr>
          <p:cNvPr id="5" name="Text Placeholder 4"/>
          <p:cNvSpPr>
            <a:spLocks noGrp="1"/>
          </p:cNvSpPr>
          <p:nvPr>
            <p:ph type="body" sz="quarter" idx="10"/>
          </p:nvPr>
        </p:nvSpPr>
        <p:spPr>
          <a:xfrm>
            <a:off x="507868" y="1295400"/>
            <a:ext cx="11225344" cy="5195268"/>
          </a:xfrm>
        </p:spPr>
        <p:txBody>
          <a:bodyPr/>
          <a:lstStyle/>
          <a:p>
            <a:pPr lvl="0">
              <a:lnSpc>
                <a:spcPct val="80000"/>
              </a:lnSpc>
              <a:buSzPct val="85000"/>
              <a:defRPr/>
            </a:pPr>
            <a:r>
              <a:rPr lang="en-US" dirty="0" smtClean="0"/>
              <a:t>Central management for security</a:t>
            </a:r>
          </a:p>
          <a:p>
            <a:pPr lvl="0">
              <a:lnSpc>
                <a:spcPct val="80000"/>
              </a:lnSpc>
              <a:buSzPct val="85000"/>
              <a:defRPr/>
            </a:pPr>
            <a:r>
              <a:rPr lang="en-US" dirty="0" smtClean="0"/>
              <a:t>Role-Based </a:t>
            </a:r>
            <a:r>
              <a:rPr lang="en-US" dirty="0"/>
              <a:t>Administration lets you map the organizational roles of your administrators to defined security </a:t>
            </a:r>
            <a:r>
              <a:rPr lang="en-US" dirty="0" smtClean="0"/>
              <a:t>roles:</a:t>
            </a:r>
          </a:p>
          <a:p>
            <a:pPr lvl="0">
              <a:lnSpc>
                <a:spcPct val="80000"/>
              </a:lnSpc>
              <a:buSzPct val="85000"/>
              <a:defRPr/>
            </a:pPr>
            <a:endParaRPr lang="en-US" dirty="0"/>
          </a:p>
          <a:p>
            <a:pPr lvl="0">
              <a:lnSpc>
                <a:spcPct val="80000"/>
              </a:lnSpc>
              <a:buSzPct val="85000"/>
              <a:defRPr/>
            </a:pPr>
            <a:endParaRPr lang="en-US" dirty="0" smtClean="0"/>
          </a:p>
          <a:p>
            <a:pPr lvl="0">
              <a:lnSpc>
                <a:spcPct val="80000"/>
              </a:lnSpc>
              <a:buSzPct val="85000"/>
              <a:defRPr/>
            </a:pPr>
            <a:endParaRPr lang="en-US" dirty="0"/>
          </a:p>
          <a:p>
            <a:pPr lvl="0">
              <a:lnSpc>
                <a:spcPct val="80000"/>
              </a:lnSpc>
              <a:buSzPct val="85000"/>
              <a:defRPr/>
            </a:pPr>
            <a:endParaRPr lang="en-US" dirty="0" smtClean="0"/>
          </a:p>
          <a:p>
            <a:endParaRPr lang="en-US" dirty="0" smtClean="0"/>
          </a:p>
          <a:p>
            <a:r>
              <a:rPr lang="en-US" dirty="0" smtClean="0"/>
              <a:t>Removes </a:t>
            </a:r>
            <a:r>
              <a:rPr lang="en-US" dirty="0"/>
              <a:t>clutter from the console</a:t>
            </a:r>
          </a:p>
          <a:p>
            <a:pPr lvl="1"/>
            <a:r>
              <a:rPr lang="en-US" dirty="0"/>
              <a:t>Supports “</a:t>
            </a:r>
            <a:r>
              <a:rPr lang="en-US" b="1" i="1" dirty="0"/>
              <a:t>Show me what’s relevant to me</a:t>
            </a:r>
            <a:r>
              <a:rPr lang="en-US" dirty="0"/>
              <a:t>” based </a:t>
            </a:r>
            <a:br>
              <a:rPr lang="en-US" dirty="0"/>
            </a:br>
            <a:r>
              <a:rPr lang="en-US" dirty="0"/>
              <a:t>on my Security Role and </a:t>
            </a:r>
            <a:r>
              <a:rPr lang="en-US" dirty="0" smtClean="0"/>
              <a:t>Scope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73471308"/>
              </p:ext>
            </p:extLst>
          </p:nvPr>
        </p:nvGraphicFramePr>
        <p:xfrm>
          <a:off x="989012" y="2711039"/>
          <a:ext cx="10515600" cy="2021840"/>
        </p:xfrm>
        <a:graphic>
          <a:graphicData uri="http://schemas.openxmlformats.org/drawingml/2006/table">
            <a:tbl>
              <a:tblPr firstRow="1" bandRow="1">
                <a:tableStyleId>{5C22544A-7EE6-4342-B048-85BDC9FD1C3A}</a:tableStyleId>
              </a:tblPr>
              <a:tblGrid>
                <a:gridCol w="4724400"/>
                <a:gridCol w="3581400"/>
                <a:gridCol w="2209800"/>
              </a:tblGrid>
              <a:tr h="370840">
                <a:tc>
                  <a:txBody>
                    <a:bodyPr/>
                    <a:lstStyle/>
                    <a:p>
                      <a:r>
                        <a:rPr lang="en-US" dirty="0" smtClean="0"/>
                        <a:t>Functionality</a:t>
                      </a:r>
                      <a:endParaRPr lang="en-US" dirty="0"/>
                    </a:p>
                  </a:txBody>
                  <a:tcPr/>
                </a:tc>
                <a:tc>
                  <a:txBody>
                    <a:bodyPr/>
                    <a:lstStyle/>
                    <a:p>
                      <a:r>
                        <a:rPr lang="en-US" dirty="0" err="1" smtClean="0"/>
                        <a:t>ConfigMgr</a:t>
                      </a:r>
                      <a:r>
                        <a:rPr lang="en-US" dirty="0" smtClean="0"/>
                        <a:t> 2007</a:t>
                      </a:r>
                      <a:endParaRPr lang="en-US" dirty="0"/>
                    </a:p>
                  </a:txBody>
                  <a:tcPr/>
                </a:tc>
                <a:tc>
                  <a:txBody>
                    <a:bodyPr/>
                    <a:lstStyle/>
                    <a:p>
                      <a:r>
                        <a:rPr lang="en-US" dirty="0" err="1" smtClean="0"/>
                        <a:t>ConfigMgr</a:t>
                      </a:r>
                      <a:r>
                        <a:rPr lang="en-US" dirty="0" smtClean="0"/>
                        <a:t> 2012</a:t>
                      </a:r>
                      <a:endParaRPr lang="en-US" dirty="0"/>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dirty="0" smtClean="0"/>
                        <a:t>What types of objects can I see and what can I do to them?</a:t>
                      </a:r>
                    </a:p>
                  </a:txBody>
                  <a:tcPr/>
                </a:tc>
                <a:tc>
                  <a:txBody>
                    <a:bodyPr/>
                    <a:lstStyle/>
                    <a:p>
                      <a:r>
                        <a:rPr lang="en-US" dirty="0" smtClean="0"/>
                        <a:t>Class rights</a:t>
                      </a:r>
                      <a:endParaRPr lang="en-US" dirty="0"/>
                    </a:p>
                  </a:txBody>
                  <a:tcPr/>
                </a:tc>
                <a:tc>
                  <a:txBody>
                    <a:bodyPr/>
                    <a:lstStyle/>
                    <a:p>
                      <a:r>
                        <a:rPr lang="en-US" dirty="0" smtClean="0"/>
                        <a:t>Security roles</a:t>
                      </a:r>
                      <a:endParaRPr lang="en-US" dirty="0"/>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dirty="0" smtClean="0"/>
                        <a:t>Which instances can I see and interact with?</a:t>
                      </a:r>
                    </a:p>
                  </a:txBody>
                  <a:tcPr/>
                </a:tc>
                <a:tc>
                  <a:txBody>
                    <a:bodyPr/>
                    <a:lstStyle/>
                    <a:p>
                      <a:r>
                        <a:rPr lang="en-US" dirty="0" smtClean="0"/>
                        <a:t>Object</a:t>
                      </a:r>
                      <a:r>
                        <a:rPr lang="en-US" baseline="0" dirty="0" smtClean="0"/>
                        <a:t> instance permissions</a:t>
                      </a:r>
                      <a:endParaRPr lang="en-US" dirty="0"/>
                    </a:p>
                  </a:txBody>
                  <a:tcPr/>
                </a:tc>
                <a:tc>
                  <a:txBody>
                    <a:bodyPr/>
                    <a:lstStyle/>
                    <a:p>
                      <a:r>
                        <a:rPr lang="en-US" dirty="0" smtClean="0"/>
                        <a:t>Security scopes</a:t>
                      </a:r>
                      <a:endParaRPr lang="en-US" dirty="0"/>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dirty="0" smtClean="0"/>
                        <a:t>Which resources can I interact with?</a:t>
                      </a:r>
                    </a:p>
                  </a:txBody>
                  <a:tcPr/>
                </a:tc>
                <a:tc>
                  <a:txBody>
                    <a:bodyPr/>
                    <a:lstStyle/>
                    <a:p>
                      <a:r>
                        <a:rPr lang="en-US" dirty="0" smtClean="0"/>
                        <a:t>Site</a:t>
                      </a:r>
                      <a:r>
                        <a:rPr lang="en-US" baseline="0" dirty="0" smtClean="0"/>
                        <a:t> specific resource permissions</a:t>
                      </a:r>
                      <a:endParaRPr lang="en-US" dirty="0"/>
                    </a:p>
                  </a:txBody>
                  <a:tcPr/>
                </a:tc>
                <a:tc>
                  <a:txBody>
                    <a:bodyPr/>
                    <a:lstStyle/>
                    <a:p>
                      <a:r>
                        <a:rPr lang="en-US" dirty="0" smtClean="0"/>
                        <a:t>Collection limiting</a:t>
                      </a:r>
                      <a:endParaRPr lang="en-US" dirty="0"/>
                    </a:p>
                  </a:txBody>
                  <a:tcPr/>
                </a:tc>
              </a:tr>
            </a:tbl>
          </a:graphicData>
        </a:graphic>
      </p:graphicFrame>
    </p:spTree>
    <p:extLst>
      <p:ext uri="{BB962C8B-B14F-4D97-AF65-F5344CB8AC3E}">
        <p14:creationId xmlns:p14="http://schemas.microsoft.com/office/powerpoint/2010/main" val="16717191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Enhancements</a:t>
            </a:r>
          </a:p>
        </p:txBody>
      </p:sp>
      <p:sp>
        <p:nvSpPr>
          <p:cNvPr id="4" name=" 3"/>
          <p:cNvSpPr/>
          <p:nvPr/>
        </p:nvSpPr>
        <p:spPr>
          <a:xfrm>
            <a:off x="810744" y="893398"/>
            <a:ext cx="10236668" cy="2916602"/>
          </a:xfrm>
          <a:prstGeom prst="swooshArrow">
            <a:avLst>
              <a:gd name="adj1" fmla="val 25000"/>
              <a:gd name="adj2" fmla="val 25000"/>
            </a:avLst>
          </a:prstGeom>
          <a:gradFill flip="none" rotWithShape="1">
            <a:gsLst>
              <a:gs pos="0">
                <a:schemeClr val="tx1">
                  <a:lumMod val="85000"/>
                  <a:shade val="30000"/>
                  <a:satMod val="115000"/>
                </a:schemeClr>
              </a:gs>
              <a:gs pos="50000">
                <a:schemeClr val="tx1">
                  <a:lumMod val="85000"/>
                  <a:shade val="67500"/>
                  <a:satMod val="115000"/>
                </a:schemeClr>
              </a:gs>
              <a:gs pos="100000">
                <a:schemeClr val="tx1">
                  <a:lumMod val="85000"/>
                  <a:shade val="100000"/>
                  <a:satMod val="115000"/>
                </a:schemeClr>
              </a:gs>
            </a:gsLst>
            <a:lin ang="5400000" scaled="1"/>
            <a:tileRect/>
          </a:gradFill>
          <a:ln>
            <a:noFill/>
          </a:ln>
        </p:spPr>
        <p:style>
          <a:lnRef idx="1">
            <a:schemeClr val="accent6"/>
          </a:lnRef>
          <a:fillRef idx="3">
            <a:schemeClr val="accent6"/>
          </a:fillRef>
          <a:effectRef idx="2">
            <a:schemeClr val="accent6"/>
          </a:effectRef>
          <a:fontRef idx="minor">
            <a:schemeClr val="lt1"/>
          </a:fontRef>
        </p:style>
      </p:sp>
      <p:grpSp>
        <p:nvGrpSpPr>
          <p:cNvPr id="5" name="Group 6"/>
          <p:cNvGrpSpPr/>
          <p:nvPr/>
        </p:nvGrpSpPr>
        <p:grpSpPr>
          <a:xfrm>
            <a:off x="3427412" y="2351699"/>
            <a:ext cx="2100072" cy="2821940"/>
            <a:chOff x="237215" y="1061085"/>
            <a:chExt cx="2100072" cy="1414780"/>
          </a:xfrm>
        </p:grpSpPr>
        <p:sp>
          <p:nvSpPr>
            <p:cNvPr id="6" name="Rounded Rectangle 5"/>
            <p:cNvSpPr/>
            <p:nvPr/>
          </p:nvSpPr>
          <p:spPr>
            <a:xfrm>
              <a:off x="237215" y="1061085"/>
              <a:ext cx="2100072" cy="1414780"/>
            </a:xfrm>
            <a:prstGeom prst="roundRect">
              <a:avLst/>
            </a:prstGeom>
          </p:spPr>
          <p:style>
            <a:lnRef idx="1">
              <a:schemeClr val="accent1"/>
            </a:lnRef>
            <a:fillRef idx="3">
              <a:schemeClr val="accent1"/>
            </a:fillRef>
            <a:effectRef idx="2">
              <a:schemeClr val="accent1"/>
            </a:effectRef>
            <a:fontRef idx="minor">
              <a:schemeClr val="lt1"/>
            </a:fontRef>
          </p:style>
        </p:sp>
        <p:sp>
          <p:nvSpPr>
            <p:cNvPr id="7" name="Rounded Rectangle 5"/>
            <p:cNvSpPr/>
            <p:nvPr/>
          </p:nvSpPr>
          <p:spPr>
            <a:xfrm>
              <a:off x="306279" y="1130149"/>
              <a:ext cx="1961944" cy="127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r>
                <a:rPr lang="en-US" sz="2400" dirty="0" smtClean="0">
                  <a:gradFill>
                    <a:gsLst>
                      <a:gs pos="0">
                        <a:schemeClr val="tx1"/>
                      </a:gs>
                      <a:gs pos="86000">
                        <a:schemeClr val="tx1"/>
                      </a:gs>
                    </a:gsLst>
                    <a:lin ang="5400000" scaled="0"/>
                  </a:gradFill>
                </a:rPr>
                <a:t>Resources security </a:t>
              </a:r>
              <a:r>
                <a:rPr lang="en-US" sz="2400" dirty="0">
                  <a:gradFill>
                    <a:gsLst>
                      <a:gs pos="0">
                        <a:schemeClr val="tx1"/>
                      </a:gs>
                      <a:gs pos="86000">
                        <a:schemeClr val="tx1"/>
                      </a:gs>
                    </a:gsLst>
                    <a:lin ang="5400000" scaled="0"/>
                  </a:gradFill>
                </a:rPr>
                <a:t>based on collection, not </a:t>
              </a:r>
              <a:r>
                <a:rPr lang="en-US" sz="2400" dirty="0" smtClean="0">
                  <a:gradFill>
                    <a:gsLst>
                      <a:gs pos="0">
                        <a:schemeClr val="tx1"/>
                      </a:gs>
                      <a:gs pos="86000">
                        <a:schemeClr val="tx1"/>
                      </a:gs>
                    </a:gsLst>
                    <a:lin ang="5400000" scaled="0"/>
                  </a:gradFill>
                </a:rPr>
                <a:t>site</a:t>
              </a:r>
              <a:endParaRPr lang="en-US" sz="2400" dirty="0">
                <a:gradFill>
                  <a:gsLst>
                    <a:gs pos="0">
                      <a:schemeClr val="tx1"/>
                    </a:gs>
                    <a:gs pos="86000">
                      <a:schemeClr val="tx1"/>
                    </a:gs>
                  </a:gsLst>
                  <a:lin ang="5400000" scaled="0"/>
                </a:gradFill>
              </a:endParaRPr>
            </a:p>
            <a:p>
              <a:pPr marL="212725" lvl="1" indent="-212725" defTabSz="533400">
                <a:lnSpc>
                  <a:spcPct val="90000"/>
                </a:lnSpc>
                <a:spcBef>
                  <a:spcPct val="0"/>
                </a:spcBef>
                <a:spcAft>
                  <a:spcPct val="15000"/>
                </a:spcAft>
                <a:buFontTx/>
                <a:buChar char="••"/>
              </a:pPr>
              <a:r>
                <a:rPr lang="en-US" dirty="0" smtClean="0">
                  <a:gradFill>
                    <a:gsLst>
                      <a:gs pos="0">
                        <a:schemeClr val="tx1"/>
                      </a:gs>
                      <a:gs pos="86000">
                        <a:schemeClr val="tx1"/>
                      </a:gs>
                    </a:gsLst>
                    <a:lin ang="5400000" scaled="0"/>
                  </a:gradFill>
                </a:rPr>
                <a:t>Collection scopes</a:t>
              </a:r>
              <a:endParaRPr lang="en-US" dirty="0">
                <a:gradFill>
                  <a:gsLst>
                    <a:gs pos="0">
                      <a:schemeClr val="tx1"/>
                    </a:gs>
                    <a:gs pos="86000">
                      <a:schemeClr val="tx1"/>
                    </a:gs>
                  </a:gsLst>
                  <a:lin ang="5400000" scaled="0"/>
                </a:gradFill>
              </a:endParaRPr>
            </a:p>
          </p:txBody>
        </p:sp>
      </p:grpSp>
      <p:grpSp>
        <p:nvGrpSpPr>
          <p:cNvPr id="8" name="Group 7"/>
          <p:cNvGrpSpPr/>
          <p:nvPr/>
        </p:nvGrpSpPr>
        <p:grpSpPr>
          <a:xfrm>
            <a:off x="6067964" y="1868029"/>
            <a:ext cx="2100072" cy="2821940"/>
            <a:chOff x="2450083" y="1061085"/>
            <a:chExt cx="2100072" cy="1414780"/>
          </a:xfrm>
        </p:grpSpPr>
        <p:sp>
          <p:nvSpPr>
            <p:cNvPr id="9" name="Rounded Rectangle 8"/>
            <p:cNvSpPr/>
            <p:nvPr/>
          </p:nvSpPr>
          <p:spPr>
            <a:xfrm>
              <a:off x="2450083" y="1061085"/>
              <a:ext cx="2100072" cy="1414780"/>
            </a:xfrm>
            <a:prstGeom prst="roundRect">
              <a:avLst/>
            </a:prstGeom>
          </p:spPr>
          <p:style>
            <a:lnRef idx="1">
              <a:schemeClr val="accent2"/>
            </a:lnRef>
            <a:fillRef idx="3">
              <a:schemeClr val="accent2"/>
            </a:fillRef>
            <a:effectRef idx="2">
              <a:schemeClr val="accent2"/>
            </a:effectRef>
            <a:fontRef idx="minor">
              <a:schemeClr val="lt1"/>
            </a:fontRef>
          </p:style>
        </p:sp>
        <p:sp>
          <p:nvSpPr>
            <p:cNvPr id="10" name="Rounded Rectangle 7"/>
            <p:cNvSpPr/>
            <p:nvPr/>
          </p:nvSpPr>
          <p:spPr>
            <a:xfrm>
              <a:off x="2519147" y="1130149"/>
              <a:ext cx="1961944" cy="127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r>
                <a:rPr lang="en-US" sz="2400" dirty="0">
                  <a:gradFill>
                    <a:gsLst>
                      <a:gs pos="0">
                        <a:schemeClr val="tx1"/>
                      </a:gs>
                      <a:gs pos="86000">
                        <a:schemeClr val="tx1"/>
                      </a:gs>
                    </a:gsLst>
                    <a:lin ang="5400000" scaled="0"/>
                  </a:gradFill>
                </a:rPr>
                <a:t>Reduce complex </a:t>
              </a:r>
              <a:r>
                <a:rPr lang="en-US" sz="2400" dirty="0" smtClean="0">
                  <a:gradFill>
                    <a:gsLst>
                      <a:gs pos="0">
                        <a:schemeClr val="tx1"/>
                      </a:gs>
                      <a:gs pos="86000">
                        <a:schemeClr val="tx1"/>
                      </a:gs>
                    </a:gsLst>
                    <a:lin ang="5400000" scaled="0"/>
                  </a:gradFill>
                </a:rPr>
                <a:t>query </a:t>
              </a:r>
              <a:r>
                <a:rPr lang="en-US" sz="2400" dirty="0">
                  <a:gradFill>
                    <a:gsLst>
                      <a:gs pos="0">
                        <a:schemeClr val="tx1"/>
                      </a:gs>
                      <a:gs pos="86000">
                        <a:schemeClr val="tx1"/>
                      </a:gs>
                    </a:gsLst>
                    <a:lin ang="5400000" scaled="0"/>
                  </a:gradFill>
                </a:rPr>
                <a:t>logic</a:t>
              </a:r>
            </a:p>
            <a:p>
              <a:pPr marL="212725" lvl="1" indent="-212725" defTabSz="533400">
                <a:lnSpc>
                  <a:spcPct val="90000"/>
                </a:lnSpc>
                <a:spcBef>
                  <a:spcPct val="0"/>
                </a:spcBef>
                <a:spcAft>
                  <a:spcPct val="15000"/>
                </a:spcAft>
                <a:buFontTx/>
                <a:buChar char="••"/>
              </a:pPr>
              <a:r>
                <a:rPr lang="en-US" dirty="0" smtClean="0">
                  <a:gradFill>
                    <a:gsLst>
                      <a:gs pos="0">
                        <a:schemeClr val="tx1"/>
                      </a:gs>
                      <a:gs pos="86000">
                        <a:schemeClr val="tx1"/>
                      </a:gs>
                    </a:gsLst>
                    <a:lin ang="5400000" scaled="0"/>
                  </a:gradFill>
                </a:rPr>
                <a:t>New </a:t>
              </a:r>
              <a:r>
                <a:rPr lang="en-US" dirty="0">
                  <a:gradFill>
                    <a:gsLst>
                      <a:gs pos="0">
                        <a:schemeClr val="tx1"/>
                      </a:gs>
                      <a:gs pos="86000">
                        <a:schemeClr val="tx1"/>
                      </a:gs>
                    </a:gsLst>
                    <a:lin ang="5400000" scaled="0"/>
                  </a:gradFill>
                </a:rPr>
                <a:t>membership rules: </a:t>
              </a:r>
              <a:r>
                <a:rPr lang="en-US" dirty="0" smtClean="0">
                  <a:gradFill>
                    <a:gsLst>
                      <a:gs pos="0">
                        <a:schemeClr val="tx1"/>
                      </a:gs>
                      <a:gs pos="86000">
                        <a:schemeClr val="tx1"/>
                      </a:gs>
                    </a:gsLst>
                    <a:lin ang="5400000" scaled="0"/>
                  </a:gradFill>
                </a:rPr>
                <a:t> Exclude </a:t>
              </a:r>
              <a:r>
                <a:rPr lang="en-US" dirty="0">
                  <a:gradFill>
                    <a:gsLst>
                      <a:gs pos="0">
                        <a:schemeClr val="tx1"/>
                      </a:gs>
                      <a:gs pos="86000">
                        <a:schemeClr val="tx1"/>
                      </a:gs>
                    </a:gsLst>
                    <a:lin ang="5400000" scaled="0"/>
                  </a:gradFill>
                </a:rPr>
                <a:t>and include other </a:t>
              </a:r>
              <a:r>
                <a:rPr lang="en-US" dirty="0" smtClean="0">
                  <a:gradFill>
                    <a:gsLst>
                      <a:gs pos="0">
                        <a:schemeClr val="tx1"/>
                      </a:gs>
                      <a:gs pos="86000">
                        <a:schemeClr val="tx1"/>
                      </a:gs>
                    </a:gsLst>
                    <a:lin ang="5400000" scaled="0"/>
                  </a:gradFill>
                </a:rPr>
                <a:t>collections</a:t>
              </a:r>
              <a:endParaRPr lang="en-US" dirty="0">
                <a:gradFill>
                  <a:gsLst>
                    <a:gs pos="0">
                      <a:schemeClr val="tx1"/>
                    </a:gs>
                    <a:gs pos="86000">
                      <a:schemeClr val="tx1"/>
                    </a:gs>
                  </a:gsLst>
                  <a:lin ang="5400000" scaled="0"/>
                </a:gradFill>
              </a:endParaRPr>
            </a:p>
          </p:txBody>
        </p:sp>
      </p:grpSp>
      <p:grpSp>
        <p:nvGrpSpPr>
          <p:cNvPr id="11" name="Group 8"/>
          <p:cNvGrpSpPr/>
          <p:nvPr/>
        </p:nvGrpSpPr>
        <p:grpSpPr>
          <a:xfrm>
            <a:off x="8761412" y="1478653"/>
            <a:ext cx="2100072" cy="2821940"/>
            <a:chOff x="4662952" y="1061085"/>
            <a:chExt cx="2100072" cy="1414780"/>
          </a:xfrm>
        </p:grpSpPr>
        <p:sp>
          <p:nvSpPr>
            <p:cNvPr id="12" name="Rounded Rectangle 11"/>
            <p:cNvSpPr/>
            <p:nvPr/>
          </p:nvSpPr>
          <p:spPr>
            <a:xfrm>
              <a:off x="4662952" y="1061085"/>
              <a:ext cx="2100072" cy="1414780"/>
            </a:xfrm>
            <a:prstGeom prst="roundRect">
              <a:avLst/>
            </a:prstGeom>
          </p:spPr>
          <p:style>
            <a:lnRef idx="1">
              <a:schemeClr val="accent4"/>
            </a:lnRef>
            <a:fillRef idx="3">
              <a:schemeClr val="accent4"/>
            </a:fillRef>
            <a:effectRef idx="2">
              <a:schemeClr val="accent4"/>
            </a:effectRef>
            <a:fontRef idx="minor">
              <a:schemeClr val="lt1"/>
            </a:fontRef>
          </p:style>
        </p:sp>
        <p:sp>
          <p:nvSpPr>
            <p:cNvPr id="13" name="Rounded Rectangle 9"/>
            <p:cNvSpPr/>
            <p:nvPr/>
          </p:nvSpPr>
          <p:spPr>
            <a:xfrm>
              <a:off x="4732016" y="1130149"/>
              <a:ext cx="1961944" cy="127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r>
                <a:rPr lang="en-US" sz="2400" dirty="0">
                  <a:gradFill>
                    <a:gsLst>
                      <a:gs pos="0">
                        <a:schemeClr val="tx1"/>
                      </a:gs>
                      <a:gs pos="86000">
                        <a:schemeClr val="tx1"/>
                      </a:gs>
                    </a:gsLst>
                    <a:lin ang="5400000" scaled="0"/>
                  </a:gradFill>
                </a:rPr>
                <a:t>Easier to organize collections</a:t>
              </a:r>
            </a:p>
            <a:p>
              <a:pPr marL="212725" lvl="1" indent="-212725" defTabSz="533400">
                <a:lnSpc>
                  <a:spcPct val="90000"/>
                </a:lnSpc>
                <a:spcBef>
                  <a:spcPct val="0"/>
                </a:spcBef>
                <a:spcAft>
                  <a:spcPct val="15000"/>
                </a:spcAft>
                <a:buFontTx/>
                <a:buChar char="••"/>
              </a:pPr>
              <a:r>
                <a:rPr lang="en-US" dirty="0" smtClean="0">
                  <a:gradFill>
                    <a:gsLst>
                      <a:gs pos="0">
                        <a:schemeClr val="tx1"/>
                      </a:gs>
                      <a:gs pos="86000">
                        <a:schemeClr val="tx1"/>
                      </a:gs>
                    </a:gsLst>
                    <a:lin ang="5400000" scaled="0"/>
                  </a:gradFill>
                </a:rPr>
                <a:t>Organizational </a:t>
              </a:r>
              <a:r>
                <a:rPr lang="en-US" dirty="0">
                  <a:gradFill>
                    <a:gsLst>
                      <a:gs pos="0">
                        <a:schemeClr val="tx1"/>
                      </a:gs>
                      <a:gs pos="86000">
                        <a:schemeClr val="tx1"/>
                      </a:gs>
                    </a:gsLst>
                    <a:lin ang="5400000" scaled="0"/>
                  </a:gradFill>
                </a:rPr>
                <a:t>folders for collections</a:t>
              </a:r>
            </a:p>
            <a:p>
              <a:pPr marL="0" lvl="1" defTabSz="533400">
                <a:lnSpc>
                  <a:spcPct val="90000"/>
                </a:lnSpc>
                <a:spcBef>
                  <a:spcPct val="0"/>
                </a:spcBef>
                <a:spcAft>
                  <a:spcPct val="15000"/>
                </a:spcAft>
              </a:pPr>
              <a:endParaRPr lang="en-US" dirty="0">
                <a:gradFill>
                  <a:gsLst>
                    <a:gs pos="0">
                      <a:schemeClr val="tx1"/>
                    </a:gs>
                    <a:gs pos="86000">
                      <a:schemeClr val="tx1"/>
                    </a:gs>
                  </a:gsLst>
                  <a:lin ang="5400000" scaled="0"/>
                </a:gradFill>
              </a:endParaRPr>
            </a:p>
          </p:txBody>
        </p:sp>
      </p:grpSp>
      <p:grpSp>
        <p:nvGrpSpPr>
          <p:cNvPr id="17" name="Group 8"/>
          <p:cNvGrpSpPr/>
          <p:nvPr/>
        </p:nvGrpSpPr>
        <p:grpSpPr>
          <a:xfrm>
            <a:off x="810744" y="2889623"/>
            <a:ext cx="2100072" cy="2821940"/>
            <a:chOff x="4662952" y="1061085"/>
            <a:chExt cx="2100072" cy="1414780"/>
          </a:xfrm>
        </p:grpSpPr>
        <p:sp>
          <p:nvSpPr>
            <p:cNvPr id="18" name="Rounded Rectangle 17"/>
            <p:cNvSpPr/>
            <p:nvPr/>
          </p:nvSpPr>
          <p:spPr>
            <a:xfrm>
              <a:off x="4662952" y="1061085"/>
              <a:ext cx="2100072" cy="1414780"/>
            </a:xfrm>
            <a:prstGeom prst="roundRect">
              <a:avLst/>
            </a:prstGeom>
          </p:spPr>
          <p:style>
            <a:lnRef idx="1">
              <a:schemeClr val="accent5"/>
            </a:lnRef>
            <a:fillRef idx="3">
              <a:schemeClr val="accent5"/>
            </a:fillRef>
            <a:effectRef idx="2">
              <a:schemeClr val="accent5"/>
            </a:effectRef>
            <a:fontRef idx="minor">
              <a:schemeClr val="lt1"/>
            </a:fontRef>
          </p:style>
        </p:sp>
        <p:sp>
          <p:nvSpPr>
            <p:cNvPr id="19" name="Rounded Rectangle 9"/>
            <p:cNvSpPr/>
            <p:nvPr/>
          </p:nvSpPr>
          <p:spPr>
            <a:xfrm>
              <a:off x="4732016" y="1130149"/>
              <a:ext cx="1961944" cy="12766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r>
                <a:rPr lang="en-US" sz="2400" dirty="0">
                  <a:gradFill>
                    <a:gsLst>
                      <a:gs pos="0">
                        <a:schemeClr val="tx1"/>
                      </a:gs>
                      <a:gs pos="86000">
                        <a:schemeClr val="tx1"/>
                      </a:gs>
                    </a:gsLst>
                    <a:lin ang="5400000" scaled="0"/>
                  </a:gradFill>
                </a:rPr>
                <a:t>Improved UI validation for user centric scenarios</a:t>
              </a:r>
            </a:p>
            <a:p>
              <a:pPr marL="212725" lvl="1" indent="-212725" defTabSz="533400">
                <a:lnSpc>
                  <a:spcPct val="90000"/>
                </a:lnSpc>
                <a:spcBef>
                  <a:spcPct val="0"/>
                </a:spcBef>
                <a:spcAft>
                  <a:spcPct val="15000"/>
                </a:spcAft>
                <a:buFontTx/>
                <a:buChar char="••"/>
              </a:pPr>
              <a:r>
                <a:rPr lang="en-US" dirty="0" smtClean="0">
                  <a:gradFill>
                    <a:gsLst>
                      <a:gs pos="0">
                        <a:schemeClr val="tx1"/>
                      </a:gs>
                      <a:gs pos="86000">
                        <a:schemeClr val="tx1"/>
                      </a:gs>
                    </a:gsLst>
                    <a:lin ang="5400000" scaled="0"/>
                  </a:gradFill>
                </a:rPr>
                <a:t>Device </a:t>
              </a:r>
              <a:r>
                <a:rPr lang="en-US" dirty="0">
                  <a:gradFill>
                    <a:gsLst>
                      <a:gs pos="0">
                        <a:schemeClr val="tx1"/>
                      </a:gs>
                      <a:gs pos="86000">
                        <a:schemeClr val="tx1"/>
                      </a:gs>
                    </a:gsLst>
                    <a:lin ang="5400000" scaled="0"/>
                  </a:gradFill>
                </a:rPr>
                <a:t>and User </a:t>
              </a:r>
              <a:r>
                <a:rPr lang="en-US" dirty="0" smtClean="0">
                  <a:gradFill>
                    <a:gsLst>
                      <a:gs pos="0">
                        <a:schemeClr val="tx1"/>
                      </a:gs>
                      <a:gs pos="86000">
                        <a:schemeClr val="tx1"/>
                      </a:gs>
                    </a:gsLst>
                    <a:lin ang="5400000" scaled="0"/>
                  </a:gradFill>
                </a:rPr>
                <a:t>Collections</a:t>
              </a:r>
              <a:endParaRPr lang="en-US" dirty="0">
                <a:gradFill>
                  <a:gsLst>
                    <a:gs pos="0">
                      <a:schemeClr val="tx1"/>
                    </a:gs>
                    <a:gs pos="86000">
                      <a:schemeClr val="tx1"/>
                    </a:gs>
                  </a:gsLst>
                  <a:lin ang="5400000" scaled="0"/>
                </a:gradFill>
              </a:endParaRPr>
            </a:p>
          </p:txBody>
        </p:sp>
      </p:grpSp>
    </p:spTree>
    <p:extLst>
      <p:ext uri="{BB962C8B-B14F-4D97-AF65-F5344CB8AC3E}">
        <p14:creationId xmlns:p14="http://schemas.microsoft.com/office/powerpoint/2010/main" val="3597466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Collections</a:t>
            </a:r>
            <a:endParaRPr lang="en-US" dirty="0"/>
          </a:p>
        </p:txBody>
      </p:sp>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7890222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Infrastructure Promises</a:t>
            </a:r>
            <a:endParaRPr lang="en-US" dirty="0"/>
          </a:p>
        </p:txBody>
      </p:sp>
      <p:sp>
        <p:nvSpPr>
          <p:cNvPr id="3" name="Content Placeholder 2"/>
          <p:cNvSpPr>
            <a:spLocks noGrp="1"/>
          </p:cNvSpPr>
          <p:nvPr>
            <p:ph idx="1"/>
          </p:nvPr>
        </p:nvSpPr>
        <p:spPr>
          <a:xfrm>
            <a:off x="487320" y="1217668"/>
            <a:ext cx="11173090" cy="6703374"/>
          </a:xfrm>
        </p:spPr>
        <p:txBody>
          <a:bodyPr/>
          <a:lstStyle/>
          <a:p>
            <a:r>
              <a:rPr lang="en-US" dirty="0" smtClean="0"/>
              <a:t>Modernizing Architecture</a:t>
            </a:r>
          </a:p>
          <a:p>
            <a:pPr lvl="1"/>
            <a:r>
              <a:rPr lang="en-US" dirty="0" smtClean="0"/>
              <a:t>Minimizing infrastructure for remote offices</a:t>
            </a:r>
          </a:p>
          <a:p>
            <a:pPr lvl="1"/>
            <a:r>
              <a:rPr lang="en-US" dirty="0" smtClean="0"/>
              <a:t>Consolidating infrastructure for primary sites</a:t>
            </a:r>
          </a:p>
          <a:p>
            <a:pPr lvl="1"/>
            <a:r>
              <a:rPr lang="en-US" dirty="0" smtClean="0"/>
              <a:t>Scalability and Data Latency Improvements</a:t>
            </a:r>
          </a:p>
          <a:p>
            <a:pPr lvl="2"/>
            <a:r>
              <a:rPr lang="en-US" sz="1600" dirty="0" smtClean="0"/>
              <a:t>Central Administration Site is just for administration and reporting – Other work distributed to the primaries as much as possible</a:t>
            </a:r>
          </a:p>
          <a:p>
            <a:pPr lvl="2"/>
            <a:r>
              <a:rPr lang="en-US" sz="1600" dirty="0" smtClean="0"/>
              <a:t>File processing occurs once at the Primary Site and uses replication to reach other sites (no more reprocessing at each site in the hierarchy)</a:t>
            </a:r>
          </a:p>
          <a:p>
            <a:pPr lvl="2"/>
            <a:r>
              <a:rPr lang="en-US" sz="1600" dirty="0"/>
              <a:t>System-generated data (HW Inventory and Status) can be configured to flow to CAS </a:t>
            </a:r>
            <a:r>
              <a:rPr lang="en-US" sz="1600" dirty="0" smtClean="0"/>
              <a:t>directly</a:t>
            </a:r>
          </a:p>
          <a:p>
            <a:r>
              <a:rPr lang="en-US" sz="2800" dirty="0" smtClean="0"/>
              <a:t>Be Trustworthy</a:t>
            </a:r>
          </a:p>
          <a:p>
            <a:pPr lvl="1"/>
            <a:r>
              <a:rPr lang="en-US" sz="2400" dirty="0" smtClean="0"/>
              <a:t>Interactions with SQL DBA are consistent with ConfigMgr 2007</a:t>
            </a:r>
          </a:p>
          <a:p>
            <a:pPr lvl="1"/>
            <a:r>
              <a:rPr lang="en-US" sz="2400" dirty="0" smtClean="0"/>
              <a:t>ConfigMgr admin can monitoring and troubleshoot new replication approach independently</a:t>
            </a:r>
          </a:p>
          <a:p>
            <a:endParaRPr lang="en-US" sz="2400" dirty="0" smtClean="0"/>
          </a:p>
          <a:p>
            <a:pPr lvl="1"/>
            <a:endParaRPr lang="en-US" dirty="0" smtClean="0"/>
          </a:p>
          <a:p>
            <a:pPr>
              <a:buNone/>
            </a:pPr>
            <a:endParaRPr lang="en-US" dirty="0" smtClean="0"/>
          </a:p>
          <a:p>
            <a:endParaRPr lang="en-US" dirty="0"/>
          </a:p>
        </p:txBody>
      </p:sp>
    </p:spTree>
    <p:extLst>
      <p:ext uri="{BB962C8B-B14F-4D97-AF65-F5344CB8AC3E}">
        <p14:creationId xmlns:p14="http://schemas.microsoft.com/office/powerpoint/2010/main" val="3296810011"/>
      </p:ext>
    </p:extLst>
  </p:cSld>
  <p:clrMapOvr>
    <a:masterClrMapping/>
  </p:clrMapOvr>
  <p:transition advTm="65644">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Session Takeaways</a:t>
            </a:r>
            <a:endParaRPr lang="en-US" dirty="0"/>
          </a:p>
        </p:txBody>
      </p:sp>
      <p:sp>
        <p:nvSpPr>
          <p:cNvPr id="6" name="Text Placeholder 5"/>
          <p:cNvSpPr>
            <a:spLocks noGrp="1"/>
          </p:cNvSpPr>
          <p:nvPr>
            <p:ph type="body" sz="quarter" idx="10"/>
          </p:nvPr>
        </p:nvSpPr>
        <p:spPr>
          <a:xfrm>
            <a:off x="519112" y="1447799"/>
            <a:ext cx="11149013" cy="2068259"/>
          </a:xfrm>
        </p:spPr>
        <p:txBody>
          <a:bodyPr/>
          <a:lstStyle/>
          <a:p>
            <a:r>
              <a:rPr lang="en-US" dirty="0" smtClean="0"/>
              <a:t>Review the </a:t>
            </a:r>
            <a:r>
              <a:rPr lang="en-US" dirty="0"/>
              <a:t>major themes for ConfigMgr 2012</a:t>
            </a:r>
          </a:p>
          <a:p>
            <a:r>
              <a:rPr lang="en-US" dirty="0"/>
              <a:t>Migration from ConfigMgr 2007 to ConfigMgr 2012</a:t>
            </a:r>
          </a:p>
          <a:p>
            <a:r>
              <a:rPr lang="en-US" dirty="0"/>
              <a:t>Steps to prepare now</a:t>
            </a:r>
          </a:p>
          <a:p>
            <a:endParaRPr lang="en-US" dirty="0" smtClean="0"/>
          </a:p>
        </p:txBody>
      </p:sp>
    </p:spTree>
    <p:extLst>
      <p:ext uri="{BB962C8B-B14F-4D97-AF65-F5344CB8AC3E}">
        <p14:creationId xmlns:p14="http://schemas.microsoft.com/office/powerpoint/2010/main" val="111159364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43" y="228600"/>
            <a:ext cx="11173090" cy="609398"/>
          </a:xfrm>
        </p:spPr>
        <p:txBody>
          <a:bodyPr/>
          <a:lstStyle/>
          <a:p>
            <a:r>
              <a:rPr lang="en-US" sz="4400" dirty="0" smtClean="0"/>
              <a:t>When Do I Need</a:t>
            </a:r>
            <a:r>
              <a:rPr lang="en-US" sz="4400" baseline="0" dirty="0" smtClean="0"/>
              <a:t> a Primary Site?</a:t>
            </a:r>
            <a:endParaRPr lang="en-US" sz="4400" dirty="0"/>
          </a:p>
        </p:txBody>
      </p:sp>
      <p:sp>
        <p:nvSpPr>
          <p:cNvPr id="3" name="Content Placeholder 2"/>
          <p:cNvSpPr>
            <a:spLocks noGrp="1"/>
          </p:cNvSpPr>
          <p:nvPr>
            <p:ph idx="1"/>
          </p:nvPr>
        </p:nvSpPr>
        <p:spPr>
          <a:xfrm>
            <a:off x="507868" y="1447799"/>
            <a:ext cx="5586544" cy="5373779"/>
          </a:xfrm>
        </p:spPr>
        <p:txBody>
          <a:bodyPr/>
          <a:lstStyle/>
          <a:p>
            <a:pPr>
              <a:spcBef>
                <a:spcPts val="1800"/>
              </a:spcBef>
            </a:pPr>
            <a:r>
              <a:rPr lang="en-US" dirty="0" smtClean="0"/>
              <a:t>To</a:t>
            </a:r>
            <a:r>
              <a:rPr lang="en-US" baseline="0" dirty="0" smtClean="0"/>
              <a:t> manage any clients</a:t>
            </a:r>
            <a:endParaRPr lang="en-US" baseline="0" dirty="0" smtClean="0">
              <a:sym typeface="Wingdings" pitchFamily="2" charset="2"/>
            </a:endParaRPr>
          </a:p>
          <a:p>
            <a:pPr>
              <a:spcBef>
                <a:spcPts val="1800"/>
              </a:spcBef>
            </a:pPr>
            <a:r>
              <a:rPr lang="en-US" baseline="0" dirty="0" smtClean="0">
                <a:sym typeface="Wingdings" pitchFamily="2" charset="2"/>
              </a:rPr>
              <a:t>Add more primary sites for:</a:t>
            </a:r>
          </a:p>
          <a:p>
            <a:pPr lvl="1">
              <a:spcBef>
                <a:spcPts val="1800"/>
              </a:spcBef>
              <a:buFont typeface="Wingdings" pitchFamily="2" charset="2"/>
              <a:buChar char="q"/>
            </a:pPr>
            <a:r>
              <a:rPr lang="en-US" baseline="0" dirty="0" smtClean="0">
                <a:sym typeface="Wingdings" pitchFamily="2" charset="2"/>
              </a:rPr>
              <a:t>Scale (more than 100,000 clients)</a:t>
            </a:r>
            <a:endParaRPr lang="en-US" baseline="0" dirty="0" smtClean="0">
              <a:solidFill>
                <a:srgbClr val="FF0000"/>
              </a:solidFill>
              <a:effectLst>
                <a:outerShdw blurRad="38100" dist="38100" dir="2700000" algn="tl">
                  <a:srgbClr val="000000">
                    <a:alpha val="43137"/>
                  </a:srgbClr>
                </a:outerShdw>
              </a:effectLst>
              <a:sym typeface="Wingdings" pitchFamily="2" charset="2"/>
            </a:endParaRPr>
          </a:p>
          <a:p>
            <a:pPr lvl="1">
              <a:spcBef>
                <a:spcPts val="1800"/>
              </a:spcBef>
              <a:buFont typeface="Wingdings" pitchFamily="2" charset="2"/>
              <a:buChar char="q"/>
            </a:pPr>
            <a:r>
              <a:rPr lang="en-US" baseline="0" dirty="0" smtClean="0">
                <a:sym typeface="Wingdings" pitchFamily="2" charset="2"/>
              </a:rPr>
              <a:t>Reduce impact</a:t>
            </a:r>
            <a:r>
              <a:rPr lang="en-US" dirty="0" smtClean="0">
                <a:sym typeface="Wingdings" pitchFamily="2" charset="2"/>
              </a:rPr>
              <a:t> of primary site failure</a:t>
            </a:r>
            <a:endParaRPr lang="en-US" baseline="0" dirty="0" smtClean="0">
              <a:sym typeface="Wingdings" pitchFamily="2" charset="2"/>
            </a:endParaRPr>
          </a:p>
          <a:p>
            <a:pPr lvl="1">
              <a:spcBef>
                <a:spcPts val="1800"/>
              </a:spcBef>
              <a:buFont typeface="Wingdings" pitchFamily="2" charset="2"/>
              <a:buChar char="q"/>
            </a:pPr>
            <a:r>
              <a:rPr lang="en-US" baseline="0" dirty="0" smtClean="0">
                <a:sym typeface="Wingdings" pitchFamily="2" charset="2"/>
              </a:rPr>
              <a:t>Local point of connectivity for administration</a:t>
            </a:r>
          </a:p>
          <a:p>
            <a:pPr lvl="1">
              <a:spcBef>
                <a:spcPts val="1800"/>
              </a:spcBef>
              <a:buFont typeface="Wingdings" pitchFamily="2" charset="2"/>
              <a:buChar char="q"/>
            </a:pPr>
            <a:r>
              <a:rPr lang="en-US" baseline="0" dirty="0" smtClean="0">
                <a:sym typeface="Wingdings" pitchFamily="2" charset="2"/>
              </a:rPr>
              <a:t>Political reasons</a:t>
            </a:r>
          </a:p>
          <a:p>
            <a:pPr lvl="1">
              <a:spcBef>
                <a:spcPts val="1800"/>
              </a:spcBef>
              <a:buFont typeface="Wingdings" pitchFamily="2" charset="2"/>
              <a:buChar char="q"/>
            </a:pPr>
            <a:r>
              <a:rPr lang="en-US" baseline="0" dirty="0" smtClean="0">
                <a:sym typeface="Wingdings" pitchFamily="2" charset="2"/>
              </a:rPr>
              <a:t>Content regulation</a:t>
            </a:r>
          </a:p>
        </p:txBody>
      </p:sp>
      <p:sp>
        <p:nvSpPr>
          <p:cNvPr id="4" name="Content Placeholder 2"/>
          <p:cNvSpPr txBox="1">
            <a:spLocks/>
          </p:cNvSpPr>
          <p:nvPr/>
        </p:nvSpPr>
        <p:spPr>
          <a:xfrm>
            <a:off x="6399212" y="2743200"/>
            <a:ext cx="5586545" cy="3250121"/>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1800"/>
              </a:spcBef>
              <a:buFont typeface="Wingdings" pitchFamily="2" charset="2"/>
              <a:buChar char="q"/>
            </a:pPr>
            <a:r>
              <a:rPr lang="en-US" dirty="0" smtClean="0"/>
              <a:t>Decentralized administration</a:t>
            </a:r>
          </a:p>
          <a:p>
            <a:pPr lvl="1">
              <a:spcBef>
                <a:spcPts val="1800"/>
              </a:spcBef>
              <a:buFont typeface="Wingdings" pitchFamily="2" charset="2"/>
              <a:buChar char="q"/>
            </a:pPr>
            <a:r>
              <a:rPr lang="en-US" dirty="0" smtClean="0"/>
              <a:t>Logical data segmentation</a:t>
            </a:r>
          </a:p>
          <a:p>
            <a:pPr lvl="1">
              <a:spcBef>
                <a:spcPts val="1800"/>
              </a:spcBef>
              <a:buFont typeface="Wingdings" pitchFamily="2" charset="2"/>
              <a:buChar char="q"/>
            </a:pPr>
            <a:r>
              <a:rPr lang="en-US" dirty="0" smtClean="0"/>
              <a:t>Client settings</a:t>
            </a:r>
          </a:p>
          <a:p>
            <a:pPr lvl="1">
              <a:spcBef>
                <a:spcPts val="1800"/>
              </a:spcBef>
              <a:buFont typeface="Wingdings" pitchFamily="2" charset="2"/>
              <a:buChar char="q"/>
            </a:pPr>
            <a:r>
              <a:rPr lang="en-US" dirty="0" smtClean="0"/>
              <a:t>Language</a:t>
            </a:r>
          </a:p>
          <a:p>
            <a:pPr lvl="1">
              <a:spcBef>
                <a:spcPts val="1800"/>
              </a:spcBef>
              <a:buFont typeface="Wingdings" pitchFamily="2" charset="2"/>
              <a:buChar char="q"/>
            </a:pPr>
            <a:r>
              <a:rPr lang="en-US" dirty="0" smtClean="0"/>
              <a:t>Content routing for deep hierarchies</a:t>
            </a:r>
            <a:endParaRPr lang="en-US" dirty="0"/>
          </a:p>
        </p:txBody>
      </p:sp>
      <p:grpSp>
        <p:nvGrpSpPr>
          <p:cNvPr id="5" name="Group 4"/>
          <p:cNvGrpSpPr/>
          <p:nvPr/>
        </p:nvGrpSpPr>
        <p:grpSpPr>
          <a:xfrm>
            <a:off x="705179" y="2494547"/>
            <a:ext cx="795853" cy="4363453"/>
            <a:chOff x="705179" y="2494547"/>
            <a:chExt cx="795853" cy="4363453"/>
          </a:xfrm>
        </p:grpSpPr>
        <p:pic>
          <p:nvPicPr>
            <p:cNvPr id="1026" name="Picture 2" descr="C:\Users\debrajoh.000\AppData\Local\Microsoft\Windows\Temporary Internet Files\Low\Content.IE5\6BLMZ8KX\MC900441310[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9032" y="2494547"/>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debrajoh.000\AppData\Local\Microsoft\Windows\Temporary Internet Files\Low\Content.IE5\6BLMZ8KX\MC900441310[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05179" y="3484418"/>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debrajoh.000\AppData\Local\Microsoft\Windows\Temporary Internet Files\Low\Content.IE5\6BLMZ8KX\MC900441310[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9032" y="449580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debrajoh.000\AppData\Local\Microsoft\Windows\Temporary Internet Files\Low\Content.IE5\6BLMZ8KX\MC900441310[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10725" y="548640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debrajoh.000\AppData\Local\Microsoft\Windows\Temporary Internet Files\Low\Content.IE5\6BLMZ8KX\MC900441310[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39032" y="6096000"/>
              <a:ext cx="762000" cy="76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7" name="Picture 3" descr="C:\Users\debrajoh.000\AppData\Local\Microsoft\Windows\Temporary Internet Files\Low\Content.IE5\3XW04HUN\MC900432538[1].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7469" y="2437410"/>
            <a:ext cx="3669943" cy="361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4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Primary Sites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21178203"/>
              </p:ext>
            </p:extLst>
          </p:nvPr>
        </p:nvGraphicFramePr>
        <p:xfrm>
          <a:off x="1141412" y="2133600"/>
          <a:ext cx="9982200" cy="3982720"/>
        </p:xfrm>
        <a:graphic>
          <a:graphicData uri="http://schemas.openxmlformats.org/drawingml/2006/table">
            <a:tbl>
              <a:tblPr firstRow="1" bandRow="1">
                <a:tableStyleId>{5C22544A-7EE6-4342-B048-85BDC9FD1C3A}</a:tableStyleId>
              </a:tblPr>
              <a:tblGrid>
                <a:gridCol w="4991100"/>
                <a:gridCol w="4991100"/>
              </a:tblGrid>
              <a:tr h="922468">
                <a:tc>
                  <a:txBody>
                    <a:bodyPr/>
                    <a:lstStyle/>
                    <a:p>
                      <a:r>
                        <a:rPr lang="en-US" dirty="0" smtClean="0"/>
                        <a:t>Unique</a:t>
                      </a:r>
                      <a:r>
                        <a:rPr lang="en-US" baseline="0" dirty="0" smtClean="0"/>
                        <a:t> ConfigMgr 2007 Primary Site for:</a:t>
                      </a:r>
                      <a:endParaRPr lang="en-US" dirty="0"/>
                    </a:p>
                  </a:txBody>
                  <a:tcPr/>
                </a:tc>
                <a:tc>
                  <a:txBody>
                    <a:bodyPr/>
                    <a:lstStyle/>
                    <a:p>
                      <a:r>
                        <a:rPr lang="en-US" dirty="0" smtClean="0"/>
                        <a:t>ConfigMgr 2012 solutions</a:t>
                      </a:r>
                      <a:r>
                        <a:rPr lang="en-US" baseline="0" dirty="0" smtClean="0"/>
                        <a:t> (no unique primary sites):</a:t>
                      </a:r>
                      <a:endParaRPr lang="en-US" dirty="0"/>
                    </a:p>
                  </a:txBody>
                  <a:tcPr/>
                </a:tc>
              </a:tr>
              <a:tr h="534446">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dirty="0" smtClean="0"/>
                        <a:t>Decentralized administration</a:t>
                      </a:r>
                    </a:p>
                  </a:txBody>
                  <a:tcPr/>
                </a:tc>
                <a:tc>
                  <a:txBody>
                    <a:bodyPr/>
                    <a:lstStyle/>
                    <a:p>
                      <a:r>
                        <a:rPr lang="en-US" dirty="0" smtClean="0"/>
                        <a:t>Role Based Administration</a:t>
                      </a:r>
                      <a:endParaRPr lang="en-US" dirty="0"/>
                    </a:p>
                  </a:txBody>
                  <a:tcPr/>
                </a:tc>
              </a:tr>
              <a:tr h="534446">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dirty="0" smtClean="0"/>
                        <a:t>Logical data segmentation</a:t>
                      </a:r>
                    </a:p>
                  </a:txBody>
                  <a:tcPr/>
                </a:tc>
                <a:tc>
                  <a:txBody>
                    <a:bodyPr/>
                    <a:lstStyle/>
                    <a:p>
                      <a:r>
                        <a:rPr lang="en-US" dirty="0" smtClean="0"/>
                        <a:t>Role Based Administration</a:t>
                      </a:r>
                      <a:endParaRPr lang="en-US" dirty="0"/>
                    </a:p>
                  </a:txBody>
                  <a:tcPr/>
                </a:tc>
              </a:tr>
              <a:tr h="922468">
                <a:tc>
                  <a:txBody>
                    <a:bodyPr/>
                    <a:lstStyle/>
                    <a:p>
                      <a:r>
                        <a:rPr lang="en-US" dirty="0" smtClean="0"/>
                        <a:t>Client settings</a:t>
                      </a:r>
                      <a:endParaRPr lang="en-US" dirty="0"/>
                    </a:p>
                  </a:txBody>
                  <a:tcPr/>
                </a:tc>
                <a:tc>
                  <a:txBody>
                    <a:bodyPr/>
                    <a:lstStyle/>
                    <a:p>
                      <a:r>
                        <a:rPr lang="en-US" dirty="0" smtClean="0"/>
                        <a:t>Client settings</a:t>
                      </a:r>
                      <a:r>
                        <a:rPr lang="en-US" baseline="0" dirty="0" smtClean="0"/>
                        <a:t> for the hierarchy and unique collections</a:t>
                      </a:r>
                      <a:endParaRPr lang="en-US" dirty="0"/>
                    </a:p>
                  </a:txBody>
                  <a:tcPr/>
                </a:tc>
              </a:tr>
              <a:tr h="534446">
                <a:tc>
                  <a:txBody>
                    <a:bodyPr/>
                    <a:lstStyle/>
                    <a:p>
                      <a:r>
                        <a:rPr lang="en-US" dirty="0" smtClean="0"/>
                        <a:t>Language</a:t>
                      </a:r>
                      <a:endParaRPr lang="en-US" dirty="0"/>
                    </a:p>
                  </a:txBody>
                  <a:tcPr/>
                </a:tc>
                <a:tc>
                  <a:txBody>
                    <a:bodyPr/>
                    <a:lstStyle/>
                    <a:p>
                      <a:r>
                        <a:rPr lang="en-US" dirty="0" smtClean="0"/>
                        <a:t>Language</a:t>
                      </a:r>
                      <a:r>
                        <a:rPr lang="en-US" baseline="0" dirty="0" smtClean="0"/>
                        <a:t> packs</a:t>
                      </a:r>
                      <a:endParaRPr lang="en-US" dirty="0"/>
                    </a:p>
                  </a:txBody>
                  <a:tcPr/>
                </a:tc>
              </a:tr>
              <a:tr h="534446">
                <a:tc>
                  <a:txBody>
                    <a:bodyPr/>
                    <a:lstStyle/>
                    <a:p>
                      <a:r>
                        <a:rPr lang="en-US" dirty="0" smtClean="0"/>
                        <a:t>Content routing for deep hierarchies</a:t>
                      </a:r>
                      <a:endParaRPr lang="en-US" dirty="0"/>
                    </a:p>
                  </a:txBody>
                  <a:tcPr/>
                </a:tc>
                <a:tc>
                  <a:txBody>
                    <a:bodyPr/>
                    <a:lstStyle/>
                    <a:p>
                      <a:r>
                        <a:rPr lang="en-US" dirty="0" smtClean="0"/>
                        <a:t>Secondary</a:t>
                      </a:r>
                      <a:r>
                        <a:rPr lang="en-US" baseline="0" dirty="0" smtClean="0"/>
                        <a:t> Sites or Distribution Points</a:t>
                      </a:r>
                      <a:endParaRPr lang="en-US" dirty="0"/>
                    </a:p>
                  </a:txBody>
                  <a:tcPr/>
                </a:tc>
              </a:tr>
            </a:tbl>
          </a:graphicData>
        </a:graphic>
      </p:graphicFrame>
      <p:pic>
        <p:nvPicPr>
          <p:cNvPr id="5" name="Picture 3" descr="C:\Users\debrajoh.000\AppData\Local\Microsoft\Windows\Temporary Internet Files\Low\Content.IE5\3XW04HUN\MC900432538[1].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98612" y="2286000"/>
            <a:ext cx="3669943" cy="361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22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1"/>
            <a:ext cx="11173090" cy="609398"/>
          </a:xfrm>
        </p:spPr>
        <p:txBody>
          <a:bodyPr/>
          <a:lstStyle/>
          <a:p>
            <a:r>
              <a:rPr lang="en-US" dirty="0" smtClean="0"/>
              <a:t>Infrastructure Changes:  Content</a:t>
            </a:r>
            <a:endParaRPr lang="en-US" dirty="0"/>
          </a:p>
        </p:txBody>
      </p:sp>
      <p:sp>
        <p:nvSpPr>
          <p:cNvPr id="3" name="Content Placeholder 2"/>
          <p:cNvSpPr>
            <a:spLocks noGrp="1"/>
          </p:cNvSpPr>
          <p:nvPr>
            <p:ph idx="1"/>
          </p:nvPr>
        </p:nvSpPr>
        <p:spPr>
          <a:xfrm>
            <a:off x="507868" y="1685426"/>
            <a:ext cx="11173090" cy="4943974"/>
          </a:xfrm>
        </p:spPr>
        <p:txBody>
          <a:bodyPr>
            <a:normAutofit fontScale="85000" lnSpcReduction="10000"/>
          </a:bodyPr>
          <a:lstStyle/>
          <a:p>
            <a:r>
              <a:rPr lang="en-US" dirty="0" smtClean="0"/>
              <a:t>ONE Distribution Point</a:t>
            </a:r>
          </a:p>
          <a:p>
            <a:pPr lvl="1"/>
            <a:r>
              <a:rPr lang="en-US" dirty="0" smtClean="0"/>
              <a:t>PXE </a:t>
            </a:r>
            <a:r>
              <a:rPr lang="en-US" dirty="0"/>
              <a:t>Service </a:t>
            </a:r>
            <a:r>
              <a:rPr lang="en-US" dirty="0" smtClean="0"/>
              <a:t>Point – Increased </a:t>
            </a:r>
            <a:r>
              <a:rPr lang="en-US" dirty="0"/>
              <a:t>scalability beyond the ConfigMgr 2007 limit of 75 PXE service points per </a:t>
            </a:r>
            <a:r>
              <a:rPr lang="en-US" dirty="0" smtClean="0"/>
              <a:t>site</a:t>
            </a:r>
          </a:p>
          <a:p>
            <a:pPr lvl="1"/>
            <a:r>
              <a:rPr lang="en-US" dirty="0" smtClean="0"/>
              <a:t>Multicast option</a:t>
            </a:r>
          </a:p>
          <a:p>
            <a:pPr lvl="1"/>
            <a:r>
              <a:rPr lang="en-US" dirty="0" smtClean="0"/>
              <a:t>Throttling and scheduling of content to that location</a:t>
            </a:r>
          </a:p>
          <a:p>
            <a:pPr lvl="1"/>
            <a:r>
              <a:rPr lang="en-US" dirty="0" smtClean="0"/>
              <a:t>Pre-stage of content and specify specific drives for storage</a:t>
            </a:r>
          </a:p>
          <a:p>
            <a:pPr marL="460375" lvl="1" indent="0">
              <a:buNone/>
            </a:pPr>
            <a:endParaRPr lang="en-US" dirty="0"/>
          </a:p>
          <a:p>
            <a:r>
              <a:rPr lang="en-US" sz="2800" dirty="0" smtClean="0"/>
              <a:t>Improved Distribution Point Groups</a:t>
            </a:r>
          </a:p>
          <a:p>
            <a:pPr lvl="1"/>
            <a:r>
              <a:rPr lang="en-US" sz="2400" dirty="0" smtClean="0"/>
              <a:t>Manage content distribution to individual Distribution Points or Groups</a:t>
            </a:r>
          </a:p>
          <a:p>
            <a:pPr lvl="1"/>
            <a:r>
              <a:rPr lang="en-US" sz="2400" dirty="0" smtClean="0"/>
              <a:t>Content automatically added or removed from Distribution Points based on Group membership</a:t>
            </a:r>
          </a:p>
          <a:p>
            <a:pPr lvl="1"/>
            <a:r>
              <a:rPr lang="en-US" sz="2400" dirty="0" smtClean="0"/>
              <a:t>Associate Distribution Point Groups with a collections to automate content staging for software targeted to the collection</a:t>
            </a:r>
          </a:p>
          <a:p>
            <a:pPr marL="460375" lvl="1" indent="0">
              <a:buNone/>
            </a:pPr>
            <a:endParaRPr lang="en-US" sz="2400" dirty="0"/>
          </a:p>
          <a:p>
            <a:r>
              <a:rPr lang="en-US" dirty="0" smtClean="0"/>
              <a:t>No Branch DPs - DPs can be installed on clients and servers now</a:t>
            </a:r>
          </a:p>
          <a:p>
            <a:pPr lvl="1"/>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451703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Boundaries</a:t>
            </a:r>
            <a:endParaRPr lang="en-US" dirty="0"/>
          </a:p>
        </p:txBody>
      </p:sp>
      <p:sp>
        <p:nvSpPr>
          <p:cNvPr id="3" name="Content Placeholder 2"/>
          <p:cNvSpPr>
            <a:spLocks noGrp="1"/>
          </p:cNvSpPr>
          <p:nvPr>
            <p:ph idx="1"/>
          </p:nvPr>
        </p:nvSpPr>
        <p:spPr>
          <a:xfrm>
            <a:off x="519112" y="1447799"/>
            <a:ext cx="11149013" cy="4222694"/>
          </a:xfrm>
        </p:spPr>
        <p:txBody>
          <a:bodyPr/>
          <a:lstStyle/>
          <a:p>
            <a:r>
              <a:rPr lang="en-US" dirty="0" smtClean="0"/>
              <a:t>Boundaries represent network topology –</a:t>
            </a:r>
            <a:br>
              <a:rPr lang="en-US" dirty="0" smtClean="0"/>
            </a:br>
            <a:r>
              <a:rPr lang="en-US" dirty="0" smtClean="0"/>
              <a:t>used to optimized network utilization </a:t>
            </a:r>
          </a:p>
          <a:p>
            <a:r>
              <a:rPr lang="en-US" dirty="0" smtClean="0"/>
              <a:t>Clients use boundaries to:</a:t>
            </a:r>
          </a:p>
          <a:p>
            <a:pPr lvl="1"/>
            <a:r>
              <a:rPr lang="en-US" dirty="0" smtClean="0"/>
              <a:t>Automatically determine site assignment</a:t>
            </a:r>
          </a:p>
          <a:p>
            <a:pPr lvl="1"/>
            <a:r>
              <a:rPr lang="en-US" dirty="0"/>
              <a:t>Locate the best management point (MP</a:t>
            </a:r>
            <a:r>
              <a:rPr lang="en-US" dirty="0" smtClean="0"/>
              <a:t>)</a:t>
            </a:r>
          </a:p>
          <a:p>
            <a:pPr lvl="1"/>
            <a:r>
              <a:rPr lang="en-US" dirty="0" smtClean="0"/>
              <a:t>Locate the best distribution point (DP) or </a:t>
            </a:r>
            <a:br>
              <a:rPr lang="en-US" dirty="0" smtClean="0"/>
            </a:br>
            <a:r>
              <a:rPr lang="en-US" dirty="0" smtClean="0"/>
              <a:t>state migration point (SMP)</a:t>
            </a:r>
          </a:p>
          <a:p>
            <a:r>
              <a:rPr lang="en-US" dirty="0" smtClean="0"/>
              <a:t>Define separate boundaries for client activities </a:t>
            </a:r>
            <a:br>
              <a:rPr lang="en-US" dirty="0" smtClean="0"/>
            </a:br>
            <a:r>
              <a:rPr lang="en-US" dirty="0" smtClean="0"/>
              <a:t>versus content</a:t>
            </a:r>
          </a:p>
        </p:txBody>
      </p:sp>
      <p:sp>
        <p:nvSpPr>
          <p:cNvPr id="6" name="Oval 5"/>
          <p:cNvSpPr/>
          <p:nvPr/>
        </p:nvSpPr>
        <p:spPr bwMode="auto">
          <a:xfrm>
            <a:off x="8685212" y="1600200"/>
            <a:ext cx="3258247" cy="1295400"/>
          </a:xfrm>
          <a:prstGeom prst="ellipse">
            <a:avLst/>
          </a:prstGeom>
          <a:solidFill>
            <a:srgbClr val="248DCE"/>
          </a:solidFill>
          <a:ln>
            <a:noFill/>
            <a:headEnd type="none" w="med" len="med"/>
            <a:tailEnd type="none" w="med" len="med"/>
          </a:ln>
          <a:effectLst>
            <a:reflection blurRad="6350" stA="52000" endA="300" endPos="13000" dir="5400000" sy="-100000" algn="bl" rotWithShape="0"/>
          </a:effectLst>
          <a:scene3d>
            <a:camera prst="orthographicFront">
              <a:rot lat="0" lon="0" rev="0"/>
            </a:camera>
            <a:lightRig rig="chilly" dir="t">
              <a:rot lat="0" lon="0" rev="18480000"/>
            </a:lightRig>
          </a:scene3d>
          <a:sp3d prstMaterial="clear">
            <a:bevelT h="635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5" name="Picture 2" descr="C:\Users\davidra\Documents\ClipArtforPowerpoint\DVD_ART36\Artwork_Imagery\Icons - Illustrations\_ SUPER VISTA STYLE\server.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826150" y="1447800"/>
            <a:ext cx="711015" cy="533400"/>
          </a:xfrm>
          <a:prstGeom prst="rect">
            <a:avLst/>
          </a:prstGeom>
          <a:noFill/>
        </p:spPr>
      </p:pic>
      <p:pic>
        <p:nvPicPr>
          <p:cNvPr id="16" name="Picture 4" descr="C:\Users\davidra\Documents\ClipArtforPowerpoint\DVD_ART35\Artwork_Imagery\Icons - Illustrations\_WINDOWS SERVER ICONS\Misc\Database cylind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154311" y="1614327"/>
            <a:ext cx="273467" cy="306494"/>
          </a:xfrm>
          <a:prstGeom prst="rect">
            <a:avLst/>
          </a:prstGeom>
          <a:noFill/>
        </p:spPr>
      </p:pic>
      <p:grpSp>
        <p:nvGrpSpPr>
          <p:cNvPr id="20" name="Group 19"/>
          <p:cNvGrpSpPr/>
          <p:nvPr/>
        </p:nvGrpSpPr>
        <p:grpSpPr>
          <a:xfrm>
            <a:off x="9317478" y="2078236"/>
            <a:ext cx="1328965" cy="720969"/>
            <a:chOff x="8836959" y="2174631"/>
            <a:chExt cx="1328965" cy="720969"/>
          </a:xfrm>
        </p:grpSpPr>
        <p:sp>
          <p:nvSpPr>
            <p:cNvPr id="17" name="Oval 16"/>
            <p:cNvSpPr/>
            <p:nvPr/>
          </p:nvSpPr>
          <p:spPr bwMode="auto">
            <a:xfrm>
              <a:off x="8845468" y="2318266"/>
              <a:ext cx="1320456" cy="577334"/>
            </a:xfrm>
            <a:prstGeom prst="ellipse">
              <a:avLst/>
            </a:prstGeom>
            <a:solidFill>
              <a:srgbClr val="248DCE"/>
            </a:solidFill>
            <a:ln>
              <a:no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8" name="Picture 2" descr="C:\Users\davidra\Documents\ClipArtforPowerpoint\DVD_ART36\Artwork_Imagery\Icons - Illustrations\_ SUPER VISTA STYLE\server.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836959" y="2174631"/>
              <a:ext cx="711015" cy="533400"/>
            </a:xfrm>
            <a:prstGeom prst="rect">
              <a:avLst/>
            </a:prstGeom>
            <a:noFill/>
          </p:spPr>
        </p:pic>
        <p:pic>
          <p:nvPicPr>
            <p:cNvPr id="19" name="Picture 4" descr="C:\Users\davidra\Documents\ClipArtforPowerpoint\DVD_ART35\Artwork_Imagery\Icons - Illustrations\_WINDOWS SERVER ICONS\Misc\Database cylind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192131" y="2315514"/>
              <a:ext cx="273467" cy="306494"/>
            </a:xfrm>
            <a:prstGeom prst="rect">
              <a:avLst/>
            </a:prstGeom>
            <a:noFill/>
          </p:spPr>
        </p:pic>
      </p:grpSp>
      <p:grpSp>
        <p:nvGrpSpPr>
          <p:cNvPr id="8" name="Group 59"/>
          <p:cNvGrpSpPr/>
          <p:nvPr/>
        </p:nvGrpSpPr>
        <p:grpSpPr>
          <a:xfrm>
            <a:off x="10318282" y="1600200"/>
            <a:ext cx="711015" cy="574431"/>
            <a:chOff x="0" y="2514600"/>
            <a:chExt cx="990600" cy="1066800"/>
          </a:xfrm>
        </p:grpSpPr>
        <p:pic>
          <p:nvPicPr>
            <p:cNvPr id="13" name="Picture 2" descr="C:\Users\davidra\Documents\ClipArtforPowerpoint\DVD_ART36\Artwork_Imagery\Icons - Illustrations\_ SUPER VISTA STYLE\server.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2514600"/>
              <a:ext cx="990600" cy="990600"/>
            </a:xfrm>
            <a:prstGeom prst="rect">
              <a:avLst/>
            </a:prstGeom>
            <a:noFill/>
          </p:spPr>
        </p:pic>
        <p:pic>
          <p:nvPicPr>
            <p:cNvPr id="14" name="Picture 16" descr="C:\Users\davidra\Documents\ClipArtforPowerpoint\DVD_ART36\Artwork_Imagery\Icons - Illustrations\_ WINDOWS SERVER ICONS\Documents\Document XML fi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7200" y="3200400"/>
              <a:ext cx="295470" cy="381000"/>
            </a:xfrm>
            <a:prstGeom prst="rect">
              <a:avLst/>
            </a:prstGeom>
            <a:noFill/>
          </p:spPr>
        </p:pic>
      </p:grpSp>
      <p:grpSp>
        <p:nvGrpSpPr>
          <p:cNvPr id="9" name="Group 34"/>
          <p:cNvGrpSpPr/>
          <p:nvPr/>
        </p:nvGrpSpPr>
        <p:grpSpPr>
          <a:xfrm>
            <a:off x="9810415" y="1447800"/>
            <a:ext cx="711015" cy="533400"/>
            <a:chOff x="3124200" y="1752600"/>
            <a:chExt cx="990600" cy="990600"/>
          </a:xfrm>
        </p:grpSpPr>
        <p:pic>
          <p:nvPicPr>
            <p:cNvPr id="11" name="Picture 2" descr="C:\Users\davidra\Documents\ClipArtforPowerpoint\DVD_ART36\Artwork_Imagery\Icons - Illustrations\_ SUPER VISTA STYLE\server.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124200" y="1752600"/>
              <a:ext cx="990600" cy="990600"/>
            </a:xfrm>
            <a:prstGeom prst="rect">
              <a:avLst/>
            </a:prstGeom>
            <a:noFill/>
          </p:spPr>
        </p:pic>
        <p:pic>
          <p:nvPicPr>
            <p:cNvPr id="12" name="Picture 2" descr="C:\Users\davidra\Documents\ClipArtforPowerpoint\DVD_ART36\Artwork_Imagery\Icons - Illustrations\_ WINDOWS SERVER ICONS\Documents\Share Folder sharing documents.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657600" y="2286000"/>
              <a:ext cx="321134" cy="390525"/>
            </a:xfrm>
            <a:prstGeom prst="rect">
              <a:avLst/>
            </a:prstGeom>
            <a:noFill/>
          </p:spPr>
        </p:pic>
      </p:grpSp>
      <p:grpSp>
        <p:nvGrpSpPr>
          <p:cNvPr id="21" name="Group 69"/>
          <p:cNvGrpSpPr/>
          <p:nvPr/>
        </p:nvGrpSpPr>
        <p:grpSpPr>
          <a:xfrm>
            <a:off x="11344912" y="2078030"/>
            <a:ext cx="192253" cy="447583"/>
            <a:chOff x="5410199" y="1447800"/>
            <a:chExt cx="669454" cy="1371600"/>
          </a:xfrm>
        </p:grpSpPr>
        <p:pic>
          <p:nvPicPr>
            <p:cNvPr id="22"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200" y="1447800"/>
              <a:ext cx="669453" cy="558800"/>
            </a:xfrm>
            <a:prstGeom prst="rect">
              <a:avLst/>
            </a:prstGeom>
            <a:noFill/>
          </p:spPr>
        </p:pic>
        <p:pic>
          <p:nvPicPr>
            <p:cNvPr id="23"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200" y="1828800"/>
              <a:ext cx="669453" cy="558800"/>
            </a:xfrm>
            <a:prstGeom prst="rect">
              <a:avLst/>
            </a:prstGeom>
            <a:noFill/>
          </p:spPr>
        </p:pic>
        <p:pic>
          <p:nvPicPr>
            <p:cNvPr id="24"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199" y="2260600"/>
              <a:ext cx="669453" cy="558800"/>
            </a:xfrm>
            <a:prstGeom prst="rect">
              <a:avLst/>
            </a:prstGeom>
            <a:noFill/>
          </p:spPr>
        </p:pic>
      </p:grpSp>
      <p:grpSp>
        <p:nvGrpSpPr>
          <p:cNvPr id="25" name="Group 69"/>
          <p:cNvGrpSpPr/>
          <p:nvPr/>
        </p:nvGrpSpPr>
        <p:grpSpPr>
          <a:xfrm>
            <a:off x="10030006" y="2245908"/>
            <a:ext cx="192253" cy="447583"/>
            <a:chOff x="5410199" y="1447800"/>
            <a:chExt cx="669454" cy="1371600"/>
          </a:xfrm>
        </p:grpSpPr>
        <p:pic>
          <p:nvPicPr>
            <p:cNvPr id="26"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200" y="1447800"/>
              <a:ext cx="669453" cy="558800"/>
            </a:xfrm>
            <a:prstGeom prst="rect">
              <a:avLst/>
            </a:prstGeom>
            <a:noFill/>
          </p:spPr>
        </p:pic>
        <p:pic>
          <p:nvPicPr>
            <p:cNvPr id="27"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200" y="1828800"/>
              <a:ext cx="669453" cy="558800"/>
            </a:xfrm>
            <a:prstGeom prst="rect">
              <a:avLst/>
            </a:prstGeom>
            <a:noFill/>
          </p:spPr>
        </p:pic>
        <p:pic>
          <p:nvPicPr>
            <p:cNvPr id="28"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199" y="2260600"/>
              <a:ext cx="669453" cy="558800"/>
            </a:xfrm>
            <a:prstGeom prst="rect">
              <a:avLst/>
            </a:prstGeom>
            <a:noFill/>
          </p:spPr>
        </p:pic>
      </p:grpSp>
      <p:grpSp>
        <p:nvGrpSpPr>
          <p:cNvPr id="29" name="Group 69"/>
          <p:cNvGrpSpPr/>
          <p:nvPr/>
        </p:nvGrpSpPr>
        <p:grpSpPr>
          <a:xfrm>
            <a:off x="11580812" y="1990312"/>
            <a:ext cx="192253" cy="447583"/>
            <a:chOff x="5410199" y="1447800"/>
            <a:chExt cx="669454" cy="1371600"/>
          </a:xfrm>
        </p:grpSpPr>
        <p:pic>
          <p:nvPicPr>
            <p:cNvPr id="30"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200" y="1447800"/>
              <a:ext cx="669453" cy="558800"/>
            </a:xfrm>
            <a:prstGeom prst="rect">
              <a:avLst/>
            </a:prstGeom>
            <a:noFill/>
          </p:spPr>
        </p:pic>
        <p:pic>
          <p:nvPicPr>
            <p:cNvPr id="31"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200" y="1828800"/>
              <a:ext cx="669453" cy="558800"/>
            </a:xfrm>
            <a:prstGeom prst="rect">
              <a:avLst/>
            </a:prstGeom>
            <a:noFill/>
          </p:spPr>
        </p:pic>
        <p:pic>
          <p:nvPicPr>
            <p:cNvPr id="32" name="Picture 4" descr="C:\Users\davidra\Documents\ClipArtforPowerpoint\DVD_ART36\Artwork_Imagery\Icons - Illustrations\_ WINDOWS SERVER ICONS\Hardware\Computer PC desktop machin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410199" y="2260600"/>
              <a:ext cx="669453" cy="558800"/>
            </a:xfrm>
            <a:prstGeom prst="rect">
              <a:avLst/>
            </a:prstGeom>
            <a:noFill/>
          </p:spPr>
        </p:pic>
      </p:grpSp>
    </p:spTree>
    <p:extLst>
      <p:ext uri="{BB962C8B-B14F-4D97-AF65-F5344CB8AC3E}">
        <p14:creationId xmlns:p14="http://schemas.microsoft.com/office/powerpoint/2010/main" val="1526195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Boundary Management</a:t>
            </a:r>
            <a:endParaRPr lang="en-US" dirty="0"/>
          </a:p>
        </p:txBody>
      </p:sp>
      <p:sp>
        <p:nvSpPr>
          <p:cNvPr id="3" name="Content Placeholder 2"/>
          <p:cNvSpPr>
            <a:spLocks noGrp="1"/>
          </p:cNvSpPr>
          <p:nvPr>
            <p:ph idx="1"/>
          </p:nvPr>
        </p:nvSpPr>
        <p:spPr>
          <a:xfrm>
            <a:off x="519112" y="1447799"/>
            <a:ext cx="11149013" cy="3828740"/>
          </a:xfrm>
        </p:spPr>
        <p:txBody>
          <a:bodyPr/>
          <a:lstStyle/>
          <a:p>
            <a:r>
              <a:rPr lang="en-US" dirty="0" smtClean="0"/>
              <a:t>Automatically created with the Forest Discovery method</a:t>
            </a:r>
          </a:p>
          <a:p>
            <a:pPr lvl="1"/>
            <a:r>
              <a:rPr lang="en-US" dirty="0" smtClean="0"/>
              <a:t>Discovers AD Sites, IP Subnets, IPv6 Prefix type boundaries</a:t>
            </a:r>
          </a:p>
          <a:p>
            <a:pPr lvl="1"/>
            <a:r>
              <a:rPr lang="en-US" dirty="0" smtClean="0"/>
              <a:t>Can automatically add as boundaries immediately or add later</a:t>
            </a:r>
          </a:p>
          <a:p>
            <a:r>
              <a:rPr lang="en-US" dirty="0" smtClean="0"/>
              <a:t>Boundaries </a:t>
            </a:r>
            <a:r>
              <a:rPr lang="en-US" dirty="0"/>
              <a:t>are members of one or more groups:</a:t>
            </a:r>
          </a:p>
          <a:p>
            <a:pPr lvl="1"/>
            <a:r>
              <a:rPr lang="en-US" dirty="0"/>
              <a:t>Groups support: </a:t>
            </a:r>
            <a:r>
              <a:rPr lang="en-US" dirty="0" smtClean="0"/>
              <a:t> site </a:t>
            </a:r>
            <a:r>
              <a:rPr lang="en-US" dirty="0"/>
              <a:t>assignment, site system look-ups or both</a:t>
            </a:r>
          </a:p>
          <a:p>
            <a:pPr lvl="1"/>
            <a:r>
              <a:rPr lang="en-US" dirty="0"/>
              <a:t>Create group with boundaries in one </a:t>
            </a:r>
            <a:r>
              <a:rPr lang="en-US" dirty="0" smtClean="0"/>
              <a:t>step</a:t>
            </a:r>
          </a:p>
          <a:p>
            <a:pPr lvl="1"/>
            <a:r>
              <a:rPr lang="en-US" dirty="0" smtClean="0"/>
              <a:t>Add boundaries to an existing group</a:t>
            </a:r>
          </a:p>
          <a:p>
            <a:pPr lvl="1"/>
            <a:r>
              <a:rPr lang="en-US" dirty="0" smtClean="0"/>
              <a:t>Multi-select and reflective views supported </a:t>
            </a:r>
          </a:p>
        </p:txBody>
      </p:sp>
    </p:spTree>
    <p:extLst>
      <p:ext uri="{BB962C8B-B14F-4D97-AF65-F5344CB8AC3E}">
        <p14:creationId xmlns:p14="http://schemas.microsoft.com/office/powerpoint/2010/main" val="12978138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Hierarchy View and Site Status</a:t>
            </a:r>
            <a:endParaRPr lang="en-US" dirty="0"/>
          </a:p>
        </p:txBody>
      </p:sp>
      <p:sp>
        <p:nvSpPr>
          <p:cNvPr id="7" name="Subtitle 6"/>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1262180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auto">
          <a:xfrm>
            <a:off x="4333171" y="1271850"/>
            <a:ext cx="3539331" cy="5586150"/>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73" name="Rectangle 72"/>
          <p:cNvSpPr/>
          <p:nvPr/>
        </p:nvSpPr>
        <p:spPr bwMode="auto">
          <a:xfrm>
            <a:off x="8106289" y="1271850"/>
            <a:ext cx="3539331" cy="5437708"/>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56" name="Rectangle 55"/>
          <p:cNvSpPr/>
          <p:nvPr/>
        </p:nvSpPr>
        <p:spPr bwMode="auto">
          <a:xfrm>
            <a:off x="6781800" y="2527300"/>
            <a:ext cx="2451100" cy="482600"/>
          </a:xfrm>
          <a:prstGeom prst="rect">
            <a:avLst/>
          </a:prstGeom>
          <a:gradFill flip="none" rotWithShape="1">
            <a:gsLst>
              <a:gs pos="0">
                <a:schemeClr val="accent1">
                  <a:shade val="15000"/>
                  <a:satMod val="180000"/>
                </a:schemeClr>
              </a:gs>
              <a:gs pos="100000">
                <a:schemeClr val="accent1">
                  <a:tint val="95500"/>
                  <a:shade val="100000"/>
                  <a:satMod val="155000"/>
                  <a:alpha val="0"/>
                </a:schemeClr>
              </a:gs>
            </a:gsLst>
            <a:path path="rect">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5" name="Rectangle 64"/>
          <p:cNvSpPr/>
          <p:nvPr/>
        </p:nvSpPr>
        <p:spPr bwMode="auto">
          <a:xfrm>
            <a:off x="553449" y="1271850"/>
            <a:ext cx="3539331" cy="5586150"/>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5" name="Rectangle 4"/>
          <p:cNvSpPr/>
          <p:nvPr/>
        </p:nvSpPr>
        <p:spPr bwMode="auto">
          <a:xfrm>
            <a:off x="2997200" y="2527300"/>
            <a:ext cx="2451100" cy="482600"/>
          </a:xfrm>
          <a:prstGeom prst="rect">
            <a:avLst/>
          </a:prstGeom>
          <a:gradFill flip="none" rotWithShape="1">
            <a:gsLst>
              <a:gs pos="0">
                <a:schemeClr val="accent1">
                  <a:shade val="15000"/>
                  <a:satMod val="180000"/>
                </a:schemeClr>
              </a:gs>
              <a:gs pos="100000">
                <a:schemeClr val="accent1">
                  <a:tint val="95500"/>
                  <a:shade val="100000"/>
                  <a:satMod val="155000"/>
                  <a:alpha val="0"/>
                </a:schemeClr>
              </a:gs>
            </a:gsLst>
            <a:path path="rect">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4" name="Title 43"/>
          <p:cNvSpPr>
            <a:spLocks noGrp="1"/>
          </p:cNvSpPr>
          <p:nvPr>
            <p:ph type="title"/>
          </p:nvPr>
        </p:nvSpPr>
        <p:spPr/>
        <p:txBody>
          <a:bodyPr/>
          <a:lstStyle/>
          <a:p>
            <a:r>
              <a:rPr lang="en-US" dirty="0" smtClean="0"/>
              <a:t>Configuration Manager 2012</a:t>
            </a:r>
            <a:br>
              <a:rPr lang="en-US" dirty="0" smtClean="0"/>
            </a:br>
            <a:endParaRPr lang="en-US" sz="2400" spc="0" dirty="0">
              <a:solidFill>
                <a:schemeClr val="accent3">
                  <a:lumMod val="50000"/>
                </a:schemeClr>
              </a:solidFill>
              <a:effectLst/>
              <a:latin typeface="+mj-lt"/>
            </a:endParaRPr>
          </a:p>
        </p:txBody>
      </p:sp>
      <p:sp>
        <p:nvSpPr>
          <p:cNvPr id="75" name="TextBox 74"/>
          <p:cNvSpPr txBox="1"/>
          <p:nvPr/>
        </p:nvSpPr>
        <p:spPr>
          <a:xfrm>
            <a:off x="4618871" y="1325015"/>
            <a:ext cx="2894779" cy="400110"/>
          </a:xfrm>
          <a:prstGeom prst="rect">
            <a:avLst/>
          </a:prstGeom>
          <a:noFill/>
        </p:spPr>
        <p:txBody>
          <a:bodyPr wrap="square" rtlCol="0">
            <a:spAutoFit/>
          </a:bodyPr>
          <a:lstStyle/>
          <a:p>
            <a:pPr algn="ctr"/>
            <a:r>
              <a:rPr lang="en-US" sz="2000" dirty="0" smtClean="0"/>
              <a:t>Unify Infrastructure</a:t>
            </a:r>
            <a:endParaRPr lang="en-US" sz="2000" dirty="0"/>
          </a:p>
        </p:txBody>
      </p:sp>
      <p:sp>
        <p:nvSpPr>
          <p:cNvPr id="78" name="TextBox 77"/>
          <p:cNvSpPr txBox="1"/>
          <p:nvPr/>
        </p:nvSpPr>
        <p:spPr>
          <a:xfrm>
            <a:off x="418114" y="1325015"/>
            <a:ext cx="3810000" cy="400110"/>
          </a:xfrm>
          <a:prstGeom prst="rect">
            <a:avLst/>
          </a:prstGeom>
          <a:noFill/>
        </p:spPr>
        <p:txBody>
          <a:bodyPr wrap="square" rtlCol="0">
            <a:spAutoFit/>
          </a:bodyPr>
          <a:lstStyle/>
          <a:p>
            <a:pPr algn="ctr"/>
            <a:r>
              <a:rPr lang="en-US" sz="2000" dirty="0" smtClean="0"/>
              <a:t>Empower Users</a:t>
            </a:r>
            <a:endParaRPr lang="en-US" sz="2000" dirty="0"/>
          </a:p>
        </p:txBody>
      </p:sp>
      <p:sp>
        <p:nvSpPr>
          <p:cNvPr id="79" name="TextBox 78"/>
          <p:cNvSpPr txBox="1"/>
          <p:nvPr/>
        </p:nvSpPr>
        <p:spPr>
          <a:xfrm>
            <a:off x="7855924" y="1325015"/>
            <a:ext cx="4113213" cy="400110"/>
          </a:xfrm>
          <a:prstGeom prst="rect">
            <a:avLst/>
          </a:prstGeom>
          <a:noFill/>
        </p:spPr>
        <p:txBody>
          <a:bodyPr wrap="square" rtlCol="0">
            <a:spAutoFit/>
          </a:bodyPr>
          <a:lstStyle/>
          <a:p>
            <a:pPr algn="ctr"/>
            <a:r>
              <a:rPr lang="en-US" sz="2000" dirty="0" smtClean="0"/>
              <a:t>Simplify Administration</a:t>
            </a:r>
            <a:endParaRPr lang="en-US" sz="2000" dirty="0"/>
          </a:p>
        </p:txBody>
      </p:sp>
      <p:cxnSp>
        <p:nvCxnSpPr>
          <p:cNvPr id="85" name="Straight Connector 84"/>
          <p:cNvCxnSpPr/>
          <p:nvPr/>
        </p:nvCxnSpPr>
        <p:spPr>
          <a:xfrm>
            <a:off x="706761"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486483"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259601"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60399" y="3480533"/>
            <a:ext cx="3213101" cy="923330"/>
          </a:xfrm>
          <a:prstGeom prst="rect">
            <a:avLst/>
          </a:prstGeom>
        </p:spPr>
        <p:txBody>
          <a:bodyPr wrap="square">
            <a:spAutoFit/>
          </a:bodyPr>
          <a:lstStyle/>
          <a:p>
            <a:r>
              <a:rPr lang="en-US" dirty="0"/>
              <a:t>Empower people to be productive from anywhere on whatever device they </a:t>
            </a:r>
            <a:r>
              <a:rPr lang="en-US" dirty="0" smtClean="0"/>
              <a:t>choose</a:t>
            </a:r>
            <a:endParaRPr lang="en-US" dirty="0"/>
          </a:p>
        </p:txBody>
      </p:sp>
      <p:sp>
        <p:nvSpPr>
          <p:cNvPr id="42" name="Rectangle 41"/>
          <p:cNvSpPr/>
          <p:nvPr/>
        </p:nvSpPr>
        <p:spPr>
          <a:xfrm>
            <a:off x="4534386" y="3492500"/>
            <a:ext cx="3136900" cy="646331"/>
          </a:xfrm>
          <a:prstGeom prst="rect">
            <a:avLst/>
          </a:prstGeom>
        </p:spPr>
        <p:txBody>
          <a:bodyPr wrap="square">
            <a:spAutoFit/>
          </a:bodyPr>
          <a:lstStyle/>
          <a:p>
            <a:r>
              <a:rPr lang="en-US" dirty="0"/>
              <a:t>Reduce costs by unifying </a:t>
            </a:r>
            <a:r>
              <a:rPr lang="en-US" dirty="0" smtClean="0"/>
              <a:t>IT </a:t>
            </a:r>
            <a:r>
              <a:rPr lang="en-US" dirty="0"/>
              <a:t>management </a:t>
            </a:r>
            <a:r>
              <a:rPr lang="en-US" dirty="0" smtClean="0"/>
              <a:t>infrastructure</a:t>
            </a:r>
            <a:endParaRPr lang="en-US" dirty="0"/>
          </a:p>
        </p:txBody>
      </p:sp>
      <p:sp>
        <p:nvSpPr>
          <p:cNvPr id="43" name="Rectangle 42"/>
          <p:cNvSpPr/>
          <p:nvPr/>
        </p:nvSpPr>
        <p:spPr>
          <a:xfrm>
            <a:off x="8299998" y="3492500"/>
            <a:ext cx="3263900" cy="646331"/>
          </a:xfrm>
          <a:prstGeom prst="rect">
            <a:avLst/>
          </a:prstGeom>
        </p:spPr>
        <p:txBody>
          <a:bodyPr wrap="square">
            <a:spAutoFit/>
          </a:bodyPr>
          <a:lstStyle/>
          <a:p>
            <a:r>
              <a:rPr lang="en-US" dirty="0" smtClean="0"/>
              <a:t>Improve IT effectiveness and efficiency</a:t>
            </a:r>
            <a:endParaRPr lang="en-US" dirty="0"/>
          </a:p>
        </p:txBody>
      </p:sp>
      <p:pic>
        <p:nvPicPr>
          <p:cNvPr id="26" name="Picture 25" descr="PDA.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326164" y="1930400"/>
            <a:ext cx="1130300" cy="1130300"/>
          </a:xfrm>
          <a:prstGeom prst="rect">
            <a:avLst/>
          </a:prstGeom>
        </p:spPr>
      </p:pic>
      <p:pic>
        <p:nvPicPr>
          <p:cNvPr id="27" name="Picture 26" descr="Wireless Workgroup 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20186" y="1524000"/>
            <a:ext cx="1968500" cy="1968500"/>
          </a:xfrm>
          <a:prstGeom prst="rect">
            <a:avLst/>
          </a:prstGeom>
        </p:spPr>
      </p:pic>
      <p:grpSp>
        <p:nvGrpSpPr>
          <p:cNvPr id="2" name="Group 1"/>
          <p:cNvGrpSpPr/>
          <p:nvPr/>
        </p:nvGrpSpPr>
        <p:grpSpPr>
          <a:xfrm>
            <a:off x="9346949" y="1765301"/>
            <a:ext cx="1661325" cy="1465072"/>
            <a:chOff x="9359900" y="1879599"/>
            <a:chExt cx="1358900" cy="1198373"/>
          </a:xfrm>
        </p:grpSpPr>
        <p:pic>
          <p:nvPicPr>
            <p:cNvPr id="29" name="Picture 28" descr="15.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59900" y="1879599"/>
              <a:ext cx="957014" cy="957014"/>
            </a:xfrm>
            <a:prstGeom prst="rect">
              <a:avLst/>
            </a:prstGeom>
          </p:spPr>
        </p:pic>
        <p:pic>
          <p:nvPicPr>
            <p:cNvPr id="31" name="Picture 30" descr="Good.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045700" y="2404872"/>
              <a:ext cx="673100" cy="673100"/>
            </a:xfrm>
            <a:prstGeom prst="rect">
              <a:avLst/>
            </a:prstGeom>
            <a:effectLst>
              <a:outerShdw blurRad="63500" sx="102000" sy="102000" algn="ctr" rotWithShape="0">
                <a:prstClr val="black">
                  <a:alpha val="40000"/>
                </a:prstClr>
              </a:outerShdw>
            </a:effectLst>
          </p:spPr>
        </p:pic>
      </p:grpSp>
      <p:pic>
        <p:nvPicPr>
          <p:cNvPr id="40" name="Picture 39" descr="Touchscreen.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35200" y="2133600"/>
            <a:ext cx="1054100" cy="1054100"/>
          </a:xfrm>
          <a:prstGeom prst="rect">
            <a:avLst/>
          </a:prstGeom>
        </p:spPr>
      </p:pic>
      <p:pic>
        <p:nvPicPr>
          <p:cNvPr id="33" name="Picture 17" descr="C:\Documents and Settings\ashish.joshi\My Documents\My Pictures\Microsoft Clip Organizer\j0432625.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flipH="1">
            <a:off x="8955087" y="2277843"/>
            <a:ext cx="811213" cy="811213"/>
          </a:xfrm>
          <a:prstGeom prst="rect">
            <a:avLst/>
          </a:prstGeom>
          <a:noFill/>
        </p:spPr>
      </p:pic>
      <p:sp>
        <p:nvSpPr>
          <p:cNvPr id="49" name="Rectangle 48"/>
          <p:cNvSpPr/>
          <p:nvPr/>
        </p:nvSpPr>
        <p:spPr>
          <a:xfrm>
            <a:off x="654536" y="4590210"/>
            <a:ext cx="3636108" cy="1200329"/>
          </a:xfrm>
          <a:prstGeom prst="rect">
            <a:avLst/>
          </a:prstGeom>
        </p:spPr>
        <p:txBody>
          <a:bodyPr wrap="square">
            <a:spAutoFit/>
          </a:bodyPr>
          <a:lstStyle/>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Device freedom</a:t>
            </a:r>
          </a:p>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Optimized, personalized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application experience</a:t>
            </a:r>
          </a:p>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Application self-service</a:t>
            </a:r>
          </a:p>
        </p:txBody>
      </p:sp>
      <p:sp>
        <p:nvSpPr>
          <p:cNvPr id="50" name="Rectangle 49"/>
          <p:cNvSpPr/>
          <p:nvPr/>
        </p:nvSpPr>
        <p:spPr>
          <a:xfrm>
            <a:off x="4294758" y="4590210"/>
            <a:ext cx="3564383" cy="1477328"/>
          </a:xfrm>
          <a:prstGeom prst="rect">
            <a:avLst/>
          </a:prstGeom>
        </p:spPr>
        <p:txBody>
          <a:bodyPr wrap="square">
            <a:spAutoFit/>
          </a:bodyPr>
          <a:lstStyle/>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Mobile, physical, and virtual management</a:t>
            </a:r>
          </a:p>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Security </a:t>
            </a:r>
            <a:r>
              <a:rPr lang="en-US" dirty="0" smtClean="0">
                <a:gradFill>
                  <a:gsLst>
                    <a:gs pos="0">
                      <a:srgbClr val="FFFFFF"/>
                    </a:gs>
                    <a:gs pos="86000">
                      <a:srgbClr val="FFFFFF"/>
                    </a:gs>
                  </a:gsLst>
                  <a:lin ang="5400000" scaled="0"/>
                </a:gradFill>
              </a:rPr>
              <a:t>and </a:t>
            </a:r>
            <a:r>
              <a:rPr lang="en-US" dirty="0">
                <a:gradFill>
                  <a:gsLst>
                    <a:gs pos="0">
                      <a:srgbClr val="FFFFFF"/>
                    </a:gs>
                    <a:gs pos="86000">
                      <a:srgbClr val="FFFFFF"/>
                    </a:gs>
                  </a:gsLst>
                  <a:lin ang="5400000" scaled="0"/>
                </a:gradFill>
              </a:rPr>
              <a:t>compliance</a:t>
            </a:r>
          </a:p>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Service management integration</a:t>
            </a:r>
          </a:p>
        </p:txBody>
      </p:sp>
      <p:sp>
        <p:nvSpPr>
          <p:cNvPr id="52" name="Rectangle 51"/>
          <p:cNvSpPr/>
          <p:nvPr/>
        </p:nvSpPr>
        <p:spPr>
          <a:xfrm>
            <a:off x="8094296" y="4590210"/>
            <a:ext cx="3636108" cy="1754326"/>
          </a:xfrm>
          <a:prstGeom prst="rect">
            <a:avLst/>
          </a:prstGeom>
        </p:spPr>
        <p:txBody>
          <a:bodyPr wrap="square">
            <a:spAutoFit/>
          </a:bodyPr>
          <a:lstStyle/>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Comprehensive client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management capabilities</a:t>
            </a:r>
          </a:p>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Improved administrator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effectiveness</a:t>
            </a:r>
          </a:p>
          <a:p>
            <a:pPr marL="287338"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Reduced infrastructure complexity</a:t>
            </a:r>
          </a:p>
        </p:txBody>
      </p:sp>
      <p:sp>
        <p:nvSpPr>
          <p:cNvPr id="28" name="Double Bracket 27"/>
          <p:cNvSpPr/>
          <p:nvPr/>
        </p:nvSpPr>
        <p:spPr>
          <a:xfrm>
            <a:off x="7943790" y="1535160"/>
            <a:ext cx="3937119" cy="4809376"/>
          </a:xfrm>
          <a:prstGeom prst="bracketPair">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054318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 Activity and Health</a:t>
            </a:r>
            <a:endParaRPr lang="en-US" dirty="0"/>
          </a:p>
        </p:txBody>
      </p:sp>
      <p:sp>
        <p:nvSpPr>
          <p:cNvPr id="3" name="Content Placeholder 2"/>
          <p:cNvSpPr>
            <a:spLocks noGrp="1"/>
          </p:cNvSpPr>
          <p:nvPr>
            <p:ph idx="1"/>
          </p:nvPr>
        </p:nvSpPr>
        <p:spPr>
          <a:xfrm>
            <a:off x="507868" y="1447801"/>
            <a:ext cx="11173090" cy="5181600"/>
          </a:xfrm>
        </p:spPr>
        <p:txBody>
          <a:bodyPr>
            <a:normAutofit fontScale="92500" lnSpcReduction="20000"/>
          </a:bodyPr>
          <a:lstStyle/>
          <a:p>
            <a:r>
              <a:rPr lang="en-US" smtClean="0"/>
              <a:t>Product integrated health and remediation solution</a:t>
            </a:r>
          </a:p>
          <a:p>
            <a:r>
              <a:rPr lang="en-US" smtClean="0"/>
              <a:t>Server side metrics for evaluating client activity:</a:t>
            </a:r>
          </a:p>
          <a:p>
            <a:pPr lvl="1"/>
            <a:r>
              <a:rPr lang="en-US" smtClean="0"/>
              <a:t>Policy Requests</a:t>
            </a:r>
          </a:p>
          <a:p>
            <a:pPr lvl="1"/>
            <a:r>
              <a:rPr lang="en-US" smtClean="0"/>
              <a:t>Hardwate and software Inventory</a:t>
            </a:r>
          </a:p>
          <a:p>
            <a:pPr lvl="1"/>
            <a:r>
              <a:rPr lang="en-US" smtClean="0"/>
              <a:t>Heartbeat DDRs</a:t>
            </a:r>
          </a:p>
          <a:p>
            <a:pPr lvl="1"/>
            <a:r>
              <a:rPr lang="en-US" smtClean="0"/>
              <a:t>Status Messages</a:t>
            </a:r>
          </a:p>
          <a:p>
            <a:r>
              <a:rPr lang="en-US" smtClean="0"/>
              <a:t>Client side monitoring/remediation for: </a:t>
            </a:r>
          </a:p>
          <a:p>
            <a:pPr lvl="1"/>
            <a:r>
              <a:rPr lang="en-US" smtClean="0"/>
              <a:t>Dependent Windows components and services</a:t>
            </a:r>
          </a:p>
          <a:p>
            <a:pPr lvl="1"/>
            <a:r>
              <a:rPr lang="en-US" smtClean="0"/>
              <a:t>ConfigMgr client prerequisites</a:t>
            </a:r>
          </a:p>
          <a:p>
            <a:pPr lvl="1"/>
            <a:r>
              <a:rPr lang="en-US" smtClean="0"/>
              <a:t>WMI Repository and namespace evaluation</a:t>
            </a:r>
          </a:p>
          <a:p>
            <a:pPr lvl="1"/>
            <a:r>
              <a:rPr lang="en-US" smtClean="0"/>
              <a:t>In console and Web reporting</a:t>
            </a:r>
          </a:p>
          <a:p>
            <a:r>
              <a:rPr lang="en-US" smtClean="0"/>
              <a:t>‘In-console’ alerts when healthy/unhealthy ratio drops below configurable threshold</a:t>
            </a:r>
          </a:p>
          <a:p>
            <a:endParaRPr lang="en-US" dirty="0" smtClean="0"/>
          </a:p>
        </p:txBody>
      </p:sp>
    </p:spTree>
    <p:extLst>
      <p:ext uri="{BB962C8B-B14F-4D97-AF65-F5344CB8AC3E}">
        <p14:creationId xmlns:p14="http://schemas.microsoft.com/office/powerpoint/2010/main" val="20185929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Client Activity and Health</a:t>
            </a:r>
            <a:endParaRPr lang="en-US" dirty="0"/>
          </a:p>
        </p:txBody>
      </p:sp>
      <p:sp>
        <p:nvSpPr>
          <p:cNvPr id="7" name="Subtitle 6"/>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210667668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Updates</a:t>
            </a:r>
            <a:endParaRPr lang="en-US" dirty="0"/>
          </a:p>
        </p:txBody>
      </p:sp>
      <p:sp>
        <p:nvSpPr>
          <p:cNvPr id="3" name="Content Placeholder 2"/>
          <p:cNvSpPr>
            <a:spLocks noGrp="1"/>
          </p:cNvSpPr>
          <p:nvPr>
            <p:ph idx="1"/>
          </p:nvPr>
        </p:nvSpPr>
        <p:spPr/>
        <p:txBody>
          <a:bodyPr/>
          <a:lstStyle/>
          <a:p>
            <a:r>
              <a:rPr lang="en-US" smtClean="0"/>
              <a:t>Auto Deployment Rules</a:t>
            </a:r>
          </a:p>
          <a:p>
            <a:pPr lvl="1"/>
            <a:r>
              <a:rPr lang="en-US" smtClean="0"/>
              <a:t>Use search criteria to identify class of updates to automatically deploy: category, products, language, date revised, article id, bulletin id, etc.</a:t>
            </a:r>
          </a:p>
          <a:p>
            <a:pPr lvl="1"/>
            <a:r>
              <a:rPr lang="en-US" smtClean="0"/>
              <a:t>Schedule content download and deployment based on sync schedule or define a separate schedule per rule</a:t>
            </a:r>
          </a:p>
          <a:p>
            <a:r>
              <a:rPr lang="en-US" smtClean="0"/>
              <a:t>State-based Update Groups</a:t>
            </a:r>
          </a:p>
          <a:p>
            <a:pPr lvl="1"/>
            <a:r>
              <a:rPr lang="en-US" smtClean="0"/>
              <a:t>Deploy updates individually or in groups</a:t>
            </a:r>
          </a:p>
          <a:p>
            <a:pPr lvl="1"/>
            <a:r>
              <a:rPr lang="en-US" smtClean="0"/>
              <a:t>Updates added to an update group automatically deploy to collections targeted with the group</a:t>
            </a:r>
          </a:p>
          <a:p>
            <a:pPr lvl="1"/>
            <a:endParaRPr lang="en-US" smtClean="0"/>
          </a:p>
          <a:p>
            <a:endParaRPr lang="en-US" dirty="0"/>
          </a:p>
        </p:txBody>
      </p:sp>
    </p:spTree>
    <p:extLst>
      <p:ext uri="{BB962C8B-B14F-4D97-AF65-F5344CB8AC3E}">
        <p14:creationId xmlns:p14="http://schemas.microsoft.com/office/powerpoint/2010/main" val="243116223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bwMode="auto">
          <a:xfrm>
            <a:off x="4333171" y="1271850"/>
            <a:ext cx="3539331" cy="5586150"/>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73" name="Rectangle 72"/>
          <p:cNvSpPr/>
          <p:nvPr/>
        </p:nvSpPr>
        <p:spPr bwMode="auto">
          <a:xfrm>
            <a:off x="8106289" y="1271850"/>
            <a:ext cx="3539331" cy="5437708"/>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56" name="Rectangle 55"/>
          <p:cNvSpPr/>
          <p:nvPr/>
        </p:nvSpPr>
        <p:spPr bwMode="auto">
          <a:xfrm>
            <a:off x="6781800" y="2527300"/>
            <a:ext cx="2451100" cy="482600"/>
          </a:xfrm>
          <a:prstGeom prst="rect">
            <a:avLst/>
          </a:prstGeom>
          <a:gradFill flip="none" rotWithShape="1">
            <a:gsLst>
              <a:gs pos="0">
                <a:schemeClr val="accent1">
                  <a:shade val="15000"/>
                  <a:satMod val="180000"/>
                </a:schemeClr>
              </a:gs>
              <a:gs pos="100000">
                <a:schemeClr val="accent1">
                  <a:tint val="95500"/>
                  <a:shade val="100000"/>
                  <a:satMod val="155000"/>
                  <a:alpha val="0"/>
                </a:schemeClr>
              </a:gs>
            </a:gsLst>
            <a:path path="rect">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5" name="Rectangle 64"/>
          <p:cNvSpPr/>
          <p:nvPr/>
        </p:nvSpPr>
        <p:spPr bwMode="auto">
          <a:xfrm>
            <a:off x="553449" y="1271850"/>
            <a:ext cx="3539331" cy="5586150"/>
          </a:xfrm>
          <a:prstGeom prst="rect">
            <a:avLst/>
          </a:prstGeom>
          <a:gradFill>
            <a:gsLst>
              <a:gs pos="0">
                <a:schemeClr val="accent4">
                  <a:lumMod val="50000"/>
                  <a:alpha val="0"/>
                </a:schemeClr>
              </a:gs>
              <a:gs pos="33000">
                <a:schemeClr val="bg1"/>
              </a:gs>
              <a:gs pos="100000">
                <a:schemeClr val="accent4">
                  <a:alpha val="0"/>
                </a:schemeClr>
              </a:gs>
            </a:gsLst>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effectLst>
                <a:outerShdw blurRad="38100" dist="38100" dir="2700000" algn="tl">
                  <a:srgbClr val="000000">
                    <a:alpha val="43137"/>
                  </a:srgbClr>
                </a:outerShdw>
              </a:effectLst>
            </a:endParaRPr>
          </a:p>
        </p:txBody>
      </p:sp>
      <p:sp>
        <p:nvSpPr>
          <p:cNvPr id="5" name="Rectangle 4"/>
          <p:cNvSpPr/>
          <p:nvPr/>
        </p:nvSpPr>
        <p:spPr bwMode="auto">
          <a:xfrm>
            <a:off x="2997200" y="2527300"/>
            <a:ext cx="2451100" cy="482600"/>
          </a:xfrm>
          <a:prstGeom prst="rect">
            <a:avLst/>
          </a:prstGeom>
          <a:gradFill flip="none" rotWithShape="1">
            <a:gsLst>
              <a:gs pos="0">
                <a:schemeClr val="accent1">
                  <a:shade val="15000"/>
                  <a:satMod val="180000"/>
                </a:schemeClr>
              </a:gs>
              <a:gs pos="100000">
                <a:schemeClr val="accent1">
                  <a:tint val="95500"/>
                  <a:shade val="100000"/>
                  <a:satMod val="155000"/>
                  <a:alpha val="0"/>
                </a:schemeClr>
              </a:gs>
            </a:gsLst>
            <a:path path="rect">
              <a:fillToRect l="50000" t="50000" r="50000" b="50000"/>
            </a:path>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4" name="Title 43"/>
          <p:cNvSpPr>
            <a:spLocks noGrp="1"/>
          </p:cNvSpPr>
          <p:nvPr>
            <p:ph type="title"/>
          </p:nvPr>
        </p:nvSpPr>
        <p:spPr/>
        <p:txBody>
          <a:bodyPr/>
          <a:lstStyle/>
          <a:p>
            <a:r>
              <a:rPr lang="en-US" smtClean="0"/>
              <a:t>Configuration Manager 2012</a:t>
            </a:r>
            <a:br>
              <a:rPr lang="en-US" smtClean="0"/>
            </a:br>
            <a:endParaRPr lang="en-US" dirty="0"/>
          </a:p>
        </p:txBody>
      </p:sp>
      <p:sp>
        <p:nvSpPr>
          <p:cNvPr id="75" name="TextBox 74"/>
          <p:cNvSpPr txBox="1"/>
          <p:nvPr/>
        </p:nvSpPr>
        <p:spPr>
          <a:xfrm>
            <a:off x="4655447" y="1325015"/>
            <a:ext cx="2894779" cy="400110"/>
          </a:xfrm>
          <a:prstGeom prst="rect">
            <a:avLst/>
          </a:prstGeom>
          <a:noFill/>
        </p:spPr>
        <p:txBody>
          <a:bodyPr wrap="square" rtlCol="0">
            <a:spAutoFit/>
          </a:bodyPr>
          <a:lstStyle/>
          <a:p>
            <a:pPr algn="ctr"/>
            <a:r>
              <a:rPr lang="en-US" sz="2000" dirty="0" smtClean="0"/>
              <a:t>Unify Infrastructure</a:t>
            </a:r>
            <a:endParaRPr lang="en-US" sz="2000" dirty="0"/>
          </a:p>
        </p:txBody>
      </p:sp>
      <p:sp>
        <p:nvSpPr>
          <p:cNvPr id="78" name="TextBox 77"/>
          <p:cNvSpPr txBox="1"/>
          <p:nvPr/>
        </p:nvSpPr>
        <p:spPr>
          <a:xfrm>
            <a:off x="418114" y="1325015"/>
            <a:ext cx="3810000" cy="400110"/>
          </a:xfrm>
          <a:prstGeom prst="rect">
            <a:avLst/>
          </a:prstGeom>
          <a:noFill/>
        </p:spPr>
        <p:txBody>
          <a:bodyPr wrap="square" rtlCol="0">
            <a:spAutoFit/>
          </a:bodyPr>
          <a:lstStyle/>
          <a:p>
            <a:pPr algn="ctr"/>
            <a:r>
              <a:rPr lang="en-US" sz="2000" dirty="0" smtClean="0"/>
              <a:t>Empower Users</a:t>
            </a:r>
            <a:endParaRPr lang="en-US" sz="2000" dirty="0"/>
          </a:p>
        </p:txBody>
      </p:sp>
      <p:sp>
        <p:nvSpPr>
          <p:cNvPr id="79" name="TextBox 78"/>
          <p:cNvSpPr txBox="1"/>
          <p:nvPr/>
        </p:nvSpPr>
        <p:spPr>
          <a:xfrm>
            <a:off x="7819348" y="1325015"/>
            <a:ext cx="4113213" cy="400110"/>
          </a:xfrm>
          <a:prstGeom prst="rect">
            <a:avLst/>
          </a:prstGeom>
          <a:noFill/>
        </p:spPr>
        <p:txBody>
          <a:bodyPr wrap="square" rtlCol="0">
            <a:spAutoFit/>
          </a:bodyPr>
          <a:lstStyle/>
          <a:p>
            <a:pPr algn="ctr"/>
            <a:r>
              <a:rPr lang="en-US" sz="2000" dirty="0" smtClean="0"/>
              <a:t>Simplify Administration</a:t>
            </a:r>
            <a:endParaRPr lang="en-US" sz="2000" dirty="0"/>
          </a:p>
        </p:txBody>
      </p:sp>
      <p:cxnSp>
        <p:nvCxnSpPr>
          <p:cNvPr id="85" name="Straight Connector 84"/>
          <p:cNvCxnSpPr/>
          <p:nvPr/>
        </p:nvCxnSpPr>
        <p:spPr>
          <a:xfrm>
            <a:off x="706761"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486483"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259601" y="3298973"/>
            <a:ext cx="3232706" cy="0"/>
          </a:xfrm>
          <a:prstGeom prst="line">
            <a:avLst/>
          </a:prstGeom>
          <a:ln w="19050" cap="flat" cmpd="sng" algn="ctr">
            <a:gradFill flip="none" rotWithShape="1">
              <a:gsLst>
                <a:gs pos="12000">
                  <a:schemeClr val="accent1">
                    <a:tint val="66000"/>
                    <a:satMod val="160000"/>
                    <a:alpha val="0"/>
                  </a:schemeClr>
                </a:gs>
                <a:gs pos="50000">
                  <a:schemeClr val="tx1">
                    <a:lumMod val="75000"/>
                    <a:lumOff val="25000"/>
                  </a:schemeClr>
                </a:gs>
                <a:gs pos="88000">
                  <a:schemeClr val="accent1">
                    <a:tint val="23500"/>
                    <a:satMod val="160000"/>
                    <a:alpha val="0"/>
                  </a:schemeClr>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60399" y="3480533"/>
            <a:ext cx="3213101" cy="923330"/>
          </a:xfrm>
          <a:prstGeom prst="rect">
            <a:avLst/>
          </a:prstGeom>
        </p:spPr>
        <p:txBody>
          <a:bodyPr wrap="square">
            <a:spAutoFit/>
          </a:bodyPr>
          <a:lstStyle/>
          <a:p>
            <a:r>
              <a:rPr lang="en-US" dirty="0"/>
              <a:t>Empower people to be productive from anywhere on whatever device they </a:t>
            </a:r>
            <a:r>
              <a:rPr lang="en-US" dirty="0" smtClean="0"/>
              <a:t>choose</a:t>
            </a:r>
            <a:endParaRPr lang="en-US" dirty="0"/>
          </a:p>
        </p:txBody>
      </p:sp>
      <p:sp>
        <p:nvSpPr>
          <p:cNvPr id="42" name="Rectangle 41"/>
          <p:cNvSpPr/>
          <p:nvPr/>
        </p:nvSpPr>
        <p:spPr>
          <a:xfrm>
            <a:off x="4534386" y="3492500"/>
            <a:ext cx="3136900" cy="646331"/>
          </a:xfrm>
          <a:prstGeom prst="rect">
            <a:avLst/>
          </a:prstGeom>
        </p:spPr>
        <p:txBody>
          <a:bodyPr wrap="square">
            <a:spAutoFit/>
          </a:bodyPr>
          <a:lstStyle/>
          <a:p>
            <a:r>
              <a:rPr lang="en-US" dirty="0"/>
              <a:t>Reduce costs by unifying </a:t>
            </a:r>
            <a:r>
              <a:rPr lang="en-US" dirty="0" smtClean="0"/>
              <a:t>IT </a:t>
            </a:r>
            <a:r>
              <a:rPr lang="en-US" dirty="0"/>
              <a:t>management </a:t>
            </a:r>
            <a:r>
              <a:rPr lang="en-US" dirty="0" smtClean="0"/>
              <a:t>infrastructure</a:t>
            </a:r>
            <a:endParaRPr lang="en-US" dirty="0"/>
          </a:p>
        </p:txBody>
      </p:sp>
      <p:sp>
        <p:nvSpPr>
          <p:cNvPr id="43" name="Rectangle 42"/>
          <p:cNvSpPr/>
          <p:nvPr/>
        </p:nvSpPr>
        <p:spPr>
          <a:xfrm>
            <a:off x="8299998" y="3492500"/>
            <a:ext cx="3263900" cy="646331"/>
          </a:xfrm>
          <a:prstGeom prst="rect">
            <a:avLst/>
          </a:prstGeom>
        </p:spPr>
        <p:txBody>
          <a:bodyPr wrap="square">
            <a:spAutoFit/>
          </a:bodyPr>
          <a:lstStyle/>
          <a:p>
            <a:r>
              <a:rPr lang="en-US" dirty="0" smtClean="0"/>
              <a:t>Improve IT effectiveness and efficiency</a:t>
            </a:r>
            <a:endParaRPr lang="en-US" dirty="0"/>
          </a:p>
        </p:txBody>
      </p:sp>
      <p:pic>
        <p:nvPicPr>
          <p:cNvPr id="26" name="Picture 25" descr="PDA.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326164" y="1930400"/>
            <a:ext cx="1130300" cy="1130300"/>
          </a:xfrm>
          <a:prstGeom prst="rect">
            <a:avLst/>
          </a:prstGeom>
        </p:spPr>
      </p:pic>
      <p:pic>
        <p:nvPicPr>
          <p:cNvPr id="27" name="Picture 26" descr="Wireless Workgroup 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20186" y="1524000"/>
            <a:ext cx="1968500" cy="1968500"/>
          </a:xfrm>
          <a:prstGeom prst="rect">
            <a:avLst/>
          </a:prstGeom>
        </p:spPr>
      </p:pic>
      <p:grpSp>
        <p:nvGrpSpPr>
          <p:cNvPr id="2" name="Group 1"/>
          <p:cNvGrpSpPr/>
          <p:nvPr/>
        </p:nvGrpSpPr>
        <p:grpSpPr>
          <a:xfrm>
            <a:off x="9346949" y="1765301"/>
            <a:ext cx="1661325" cy="1465072"/>
            <a:chOff x="9359900" y="1879599"/>
            <a:chExt cx="1358900" cy="1198373"/>
          </a:xfrm>
        </p:grpSpPr>
        <p:pic>
          <p:nvPicPr>
            <p:cNvPr id="29" name="Picture 28" descr="15.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59900" y="1879599"/>
              <a:ext cx="957014" cy="957014"/>
            </a:xfrm>
            <a:prstGeom prst="rect">
              <a:avLst/>
            </a:prstGeom>
          </p:spPr>
        </p:pic>
        <p:pic>
          <p:nvPicPr>
            <p:cNvPr id="31" name="Picture 30" descr="Good.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045700" y="2404872"/>
              <a:ext cx="673100" cy="673100"/>
            </a:xfrm>
            <a:prstGeom prst="rect">
              <a:avLst/>
            </a:prstGeom>
            <a:effectLst>
              <a:outerShdw blurRad="63500" sx="102000" sy="102000" algn="ctr" rotWithShape="0">
                <a:prstClr val="black">
                  <a:alpha val="40000"/>
                </a:prstClr>
              </a:outerShdw>
            </a:effectLst>
          </p:spPr>
        </p:pic>
      </p:grpSp>
      <p:pic>
        <p:nvPicPr>
          <p:cNvPr id="40" name="Picture 39" descr="Touchscreen.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35200" y="2133600"/>
            <a:ext cx="1054100" cy="1054100"/>
          </a:xfrm>
          <a:prstGeom prst="rect">
            <a:avLst/>
          </a:prstGeom>
        </p:spPr>
      </p:pic>
      <p:pic>
        <p:nvPicPr>
          <p:cNvPr id="33" name="Picture 17" descr="C:\Documents and Settings\ashish.joshi\My Documents\My Pictures\Microsoft Clip Organizer\j0432625.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flipH="1">
            <a:off x="8955087" y="2277843"/>
            <a:ext cx="811213" cy="811213"/>
          </a:xfrm>
          <a:prstGeom prst="rect">
            <a:avLst/>
          </a:prstGeom>
          <a:noFill/>
        </p:spPr>
      </p:pic>
      <p:sp>
        <p:nvSpPr>
          <p:cNvPr id="49" name="Rectangle 48"/>
          <p:cNvSpPr/>
          <p:nvPr/>
        </p:nvSpPr>
        <p:spPr>
          <a:xfrm>
            <a:off x="654536" y="4590210"/>
            <a:ext cx="3636108" cy="1200329"/>
          </a:xfrm>
          <a:prstGeom prst="rect">
            <a:avLst/>
          </a:prstGeom>
        </p:spPr>
        <p:txBody>
          <a:bodyPr wrap="square">
            <a:spAutoFit/>
          </a:bodyPr>
          <a:lstStyle/>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Device freedom</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Optimized, personalized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application experience</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Application self-service</a:t>
            </a:r>
          </a:p>
        </p:txBody>
      </p:sp>
      <p:sp>
        <p:nvSpPr>
          <p:cNvPr id="50" name="Rectangle 49"/>
          <p:cNvSpPr/>
          <p:nvPr/>
        </p:nvSpPr>
        <p:spPr>
          <a:xfrm>
            <a:off x="4294758" y="4590210"/>
            <a:ext cx="3564383" cy="1477328"/>
          </a:xfrm>
          <a:prstGeom prst="rect">
            <a:avLst/>
          </a:prstGeom>
        </p:spPr>
        <p:txBody>
          <a:bodyPr wrap="square">
            <a:spAutoFit/>
          </a:bodyPr>
          <a:lstStyle/>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Mobile, physical, and virtual management</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Security </a:t>
            </a:r>
            <a:r>
              <a:rPr lang="en-US" dirty="0" smtClean="0">
                <a:gradFill>
                  <a:gsLst>
                    <a:gs pos="0">
                      <a:srgbClr val="FFFFFF"/>
                    </a:gs>
                    <a:gs pos="86000">
                      <a:srgbClr val="FFFFFF"/>
                    </a:gs>
                  </a:gsLst>
                  <a:lin ang="5400000" scaled="0"/>
                </a:gradFill>
              </a:rPr>
              <a:t>and </a:t>
            </a:r>
            <a:r>
              <a:rPr lang="en-US" dirty="0">
                <a:gradFill>
                  <a:gsLst>
                    <a:gs pos="0">
                      <a:srgbClr val="FFFFFF"/>
                    </a:gs>
                    <a:gs pos="86000">
                      <a:srgbClr val="FFFFFF"/>
                    </a:gs>
                  </a:gsLst>
                  <a:lin ang="5400000" scaled="0"/>
                </a:gradFill>
              </a:rPr>
              <a:t>compliance</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Service management integration</a:t>
            </a:r>
          </a:p>
        </p:txBody>
      </p:sp>
      <p:sp>
        <p:nvSpPr>
          <p:cNvPr id="52" name="Rectangle 51"/>
          <p:cNvSpPr/>
          <p:nvPr/>
        </p:nvSpPr>
        <p:spPr>
          <a:xfrm>
            <a:off x="8094296" y="4590210"/>
            <a:ext cx="3636108" cy="1754326"/>
          </a:xfrm>
          <a:prstGeom prst="rect">
            <a:avLst/>
          </a:prstGeom>
        </p:spPr>
        <p:txBody>
          <a:bodyPr wrap="square">
            <a:spAutoFit/>
          </a:bodyPr>
          <a:lstStyle/>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Comprehensive client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management capabilities</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Improved administrator </a:t>
            </a:r>
            <a:br>
              <a:rPr lang="en-US" dirty="0">
                <a:gradFill>
                  <a:gsLst>
                    <a:gs pos="0">
                      <a:srgbClr val="FFFFFF"/>
                    </a:gs>
                    <a:gs pos="86000">
                      <a:srgbClr val="FFFFFF"/>
                    </a:gs>
                  </a:gsLst>
                  <a:lin ang="5400000" scaled="0"/>
                </a:gradFill>
              </a:rPr>
            </a:br>
            <a:r>
              <a:rPr lang="en-US" dirty="0">
                <a:gradFill>
                  <a:gsLst>
                    <a:gs pos="0">
                      <a:srgbClr val="FFFFFF"/>
                    </a:gs>
                    <a:gs pos="86000">
                      <a:srgbClr val="FFFFFF"/>
                    </a:gs>
                  </a:gsLst>
                  <a:lin ang="5400000" scaled="0"/>
                </a:gradFill>
              </a:rPr>
              <a:t>effectiveness</a:t>
            </a:r>
          </a:p>
          <a:p>
            <a:pPr marL="287338" lvl="0" indent="-287338">
              <a:lnSpc>
                <a:spcPct val="90000"/>
              </a:lnSpc>
              <a:spcBef>
                <a:spcPct val="20000"/>
              </a:spcBef>
              <a:buSzPct val="90000"/>
              <a:buBlip>
                <a:blip r:embed="rId9"/>
              </a:buBlip>
            </a:pPr>
            <a:r>
              <a:rPr lang="en-US" dirty="0">
                <a:gradFill>
                  <a:gsLst>
                    <a:gs pos="0">
                      <a:srgbClr val="FFFFFF"/>
                    </a:gs>
                    <a:gs pos="86000">
                      <a:srgbClr val="FFFFFF"/>
                    </a:gs>
                  </a:gsLst>
                  <a:lin ang="5400000" scaled="0"/>
                </a:gradFill>
              </a:rPr>
              <a:t>Reduced infrastructure complexity</a:t>
            </a:r>
          </a:p>
        </p:txBody>
      </p:sp>
      <p:sp>
        <p:nvSpPr>
          <p:cNvPr id="28" name="Double Bracket 27"/>
          <p:cNvSpPr/>
          <p:nvPr/>
        </p:nvSpPr>
        <p:spPr>
          <a:xfrm>
            <a:off x="604213" y="1535160"/>
            <a:ext cx="3414548" cy="4469401"/>
          </a:xfrm>
          <a:prstGeom prst="bracketPair">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6755340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Deployment</a:t>
            </a:r>
            <a:endParaRPr lang="en-US" dirty="0"/>
          </a:p>
        </p:txBody>
      </p:sp>
      <p:sp>
        <p:nvSpPr>
          <p:cNvPr id="3" name="Text Placeholder 2"/>
          <p:cNvSpPr>
            <a:spLocks noGrp="1"/>
          </p:cNvSpPr>
          <p:nvPr>
            <p:ph type="body" sz="quarter" idx="10"/>
          </p:nvPr>
        </p:nvSpPr>
        <p:spPr>
          <a:xfrm>
            <a:off x="519113" y="1447799"/>
            <a:ext cx="10009187" cy="1973561"/>
          </a:xfrm>
        </p:spPr>
        <p:txBody>
          <a:bodyPr/>
          <a:lstStyle/>
          <a:p>
            <a:r>
              <a:rPr lang="en-US" sz="2800" dirty="0" smtClean="0"/>
              <a:t>Offline Servicing of Images</a:t>
            </a:r>
          </a:p>
          <a:p>
            <a:pPr lvl="1"/>
            <a:r>
              <a:rPr lang="en-US" sz="2400" dirty="0" smtClean="0"/>
              <a:t>Support for Component Based Servicing compatible updates</a:t>
            </a:r>
          </a:p>
          <a:p>
            <a:pPr lvl="1"/>
            <a:r>
              <a:rPr lang="en-US" sz="2400" dirty="0" smtClean="0"/>
              <a:t>Uses updates already approved </a:t>
            </a:r>
          </a:p>
          <a:p>
            <a:pPr lvl="1">
              <a:buNone/>
            </a:pPr>
            <a:endParaRPr lang="en-US" sz="2400" dirty="0"/>
          </a:p>
          <a:p>
            <a:r>
              <a:rPr lang="en-US" sz="2800" dirty="0" smtClean="0"/>
              <a:t>Boot Media Updates</a:t>
            </a:r>
          </a:p>
          <a:p>
            <a:pPr lvl="1"/>
            <a:r>
              <a:rPr lang="en-US" sz="2400" dirty="0" smtClean="0"/>
              <a:t>Hierarchy wide boot media – no longer need one per site</a:t>
            </a:r>
          </a:p>
          <a:p>
            <a:pPr lvl="1"/>
            <a:r>
              <a:rPr lang="en-US" sz="2400" dirty="0" smtClean="0"/>
              <a:t>Unattended boot media mode – no longer need to press “next”</a:t>
            </a:r>
          </a:p>
          <a:p>
            <a:pPr lvl="1"/>
            <a:r>
              <a:rPr lang="en-US" sz="2400" dirty="0" smtClean="0"/>
              <a:t>Use pre-execution hooks to automatically select a task sequence – no longer see many optional task sequences</a:t>
            </a:r>
          </a:p>
          <a:p>
            <a:pPr lvl="1">
              <a:buNone/>
            </a:pPr>
            <a:endParaRPr lang="en-US" sz="2400" dirty="0" smtClean="0"/>
          </a:p>
          <a:p>
            <a:r>
              <a:rPr lang="en-US" sz="2800" dirty="0" smtClean="0"/>
              <a:t>USMT 4.0 - </a:t>
            </a:r>
            <a:r>
              <a:rPr lang="en-US" sz="2400" dirty="0" smtClean="0"/>
              <a:t>UI integration and support for hard-link, offline and shadow copy features</a:t>
            </a:r>
          </a:p>
        </p:txBody>
      </p:sp>
    </p:spTree>
    <p:extLst>
      <p:ext uri="{BB962C8B-B14F-4D97-AF65-F5344CB8AC3E}">
        <p14:creationId xmlns:p14="http://schemas.microsoft.com/office/powerpoint/2010/main" val="31236428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7868" y="914400"/>
            <a:ext cx="4575291" cy="5355312"/>
          </a:xfrm>
          <a:prstGeom prst="rect">
            <a:avLst/>
          </a:prstGeom>
          <a:noFill/>
        </p:spPr>
        <p:txBody>
          <a:bodyPr wrap="none" rtlCol="0">
            <a:spAutoFit/>
          </a:bodyPr>
          <a:lstStyle/>
          <a:p>
            <a:r>
              <a:rPr lang="en-US" b="1" dirty="0" smtClean="0"/>
              <a:t>Phase 1: Monitor</a:t>
            </a:r>
          </a:p>
          <a:p>
            <a:pPr>
              <a:buFont typeface="Arial" pitchFamily="34" charset="0"/>
              <a:buChar char="•"/>
            </a:pPr>
            <a:r>
              <a:rPr lang="en-US" dirty="0" smtClean="0"/>
              <a:t>Enable client management agent</a:t>
            </a:r>
          </a:p>
          <a:p>
            <a:pPr>
              <a:buFont typeface="Arial" pitchFamily="34" charset="0"/>
              <a:buChar char="•"/>
            </a:pPr>
            <a:r>
              <a:rPr lang="en-US" dirty="0" smtClean="0"/>
              <a:t>Begin monitoring usage and activity</a:t>
            </a:r>
          </a:p>
          <a:p>
            <a:endParaRPr lang="en-US" dirty="0" smtClean="0"/>
          </a:p>
          <a:p>
            <a:endParaRPr lang="en-US" dirty="0" smtClean="0"/>
          </a:p>
          <a:p>
            <a:r>
              <a:rPr lang="en-US" b="1" dirty="0" smtClean="0"/>
              <a:t>Phase 2:  Plan</a:t>
            </a:r>
          </a:p>
          <a:p>
            <a:pPr>
              <a:buFont typeface="Arial" pitchFamily="34" charset="0"/>
              <a:buChar char="•"/>
            </a:pPr>
            <a:r>
              <a:rPr lang="en-US" dirty="0" smtClean="0"/>
              <a:t>Continue monitoring on usage and activity</a:t>
            </a:r>
          </a:p>
          <a:p>
            <a:pPr>
              <a:buFont typeface="Arial" pitchFamily="34" charset="0"/>
              <a:buChar char="•"/>
            </a:pPr>
            <a:r>
              <a:rPr lang="en-US" dirty="0" smtClean="0"/>
              <a:t>Begin to develop Power Plan</a:t>
            </a:r>
          </a:p>
          <a:p>
            <a:endParaRPr lang="en-US" dirty="0"/>
          </a:p>
          <a:p>
            <a:r>
              <a:rPr lang="en-US" b="1" dirty="0" smtClean="0"/>
              <a:t>Mid-Month:</a:t>
            </a:r>
          </a:p>
          <a:p>
            <a:pPr>
              <a:buFont typeface="Arial" pitchFamily="34" charset="0"/>
              <a:buChar char="•"/>
            </a:pPr>
            <a:r>
              <a:rPr lang="en-US" dirty="0" smtClean="0"/>
              <a:t>Power Plan has been confirmed</a:t>
            </a:r>
          </a:p>
          <a:p>
            <a:endParaRPr lang="en-US" dirty="0" smtClean="0"/>
          </a:p>
          <a:p>
            <a:r>
              <a:rPr lang="en-US" b="1" dirty="0" smtClean="0"/>
              <a:t>Phase 3: Apply Power policy</a:t>
            </a:r>
          </a:p>
          <a:p>
            <a:pPr>
              <a:buFont typeface="Arial" pitchFamily="34" charset="0"/>
              <a:buChar char="•"/>
            </a:pPr>
            <a:r>
              <a:rPr lang="en-US" dirty="0" smtClean="0"/>
              <a:t>Begin applying Power Plan</a:t>
            </a:r>
          </a:p>
          <a:p>
            <a:endParaRPr lang="en-US" dirty="0" smtClean="0"/>
          </a:p>
          <a:p>
            <a:endParaRPr lang="en-US" dirty="0" smtClean="0"/>
          </a:p>
          <a:p>
            <a:r>
              <a:rPr lang="en-US" b="1" dirty="0" smtClean="0"/>
              <a:t>Phase 4: Compliance &amp; Analyze</a:t>
            </a:r>
          </a:p>
          <a:p>
            <a:pPr>
              <a:buFont typeface="Arial" pitchFamily="34" charset="0"/>
              <a:buChar char="•"/>
            </a:pPr>
            <a:r>
              <a:rPr lang="en-US" dirty="0" smtClean="0"/>
              <a:t>Review before and after usage and activity</a:t>
            </a:r>
          </a:p>
          <a:p>
            <a:pPr>
              <a:buFont typeface="Arial" pitchFamily="34" charset="0"/>
              <a:buChar char="•"/>
            </a:pPr>
            <a:r>
              <a:rPr lang="en-US" dirty="0" smtClean="0"/>
              <a:t>Determine savings in </a:t>
            </a:r>
            <a:r>
              <a:rPr lang="en-US" dirty="0" err="1" smtClean="0"/>
              <a:t>Kwh</a:t>
            </a:r>
            <a:r>
              <a:rPr lang="en-US" dirty="0" smtClean="0"/>
              <a:t> and Co2 saved</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720938" y="2362199"/>
            <a:ext cx="1726750" cy="1495778"/>
          </a:xfrm>
          <a:prstGeom prst="rect">
            <a:avLst/>
          </a:prstGeom>
          <a:noFill/>
          <a:ln w="9525">
            <a:noFill/>
            <a:miter lim="800000"/>
            <a:headEnd/>
            <a:tailEnd/>
          </a:ln>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49262" y="2362199"/>
            <a:ext cx="1726750" cy="1489288"/>
          </a:xfrm>
          <a:prstGeom prst="rect">
            <a:avLst/>
          </a:prstGeom>
          <a:noFill/>
          <a:ln w="9525">
            <a:noFill/>
            <a:miter lim="800000"/>
            <a:headEnd/>
            <a:tailEnd/>
          </a:ln>
        </p:spPr>
      </p:pic>
      <p:pic>
        <p:nvPicPr>
          <p:cNvPr id="9" name="Picture 8" descr="9.2_Enviromental_Impact_Report_v.4.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13295" y="5386450"/>
            <a:ext cx="1846047" cy="1274578"/>
          </a:xfrm>
          <a:prstGeom prst="rect">
            <a:avLst/>
          </a:prstGeom>
        </p:spPr>
      </p:pic>
      <p:pic>
        <p:nvPicPr>
          <p:cNvPr id="10" name="Picture 9" descr="4.2_Power_Cost_Report_v.4.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47913" y="5386450"/>
            <a:ext cx="1929897" cy="1274578"/>
          </a:xfrm>
          <a:prstGeom prst="rect">
            <a:avLst/>
          </a:prstGeom>
        </p:spPr>
      </p:pic>
      <p:sp>
        <p:nvSpPr>
          <p:cNvPr id="11" name="TextBox 10"/>
          <p:cNvSpPr txBox="1"/>
          <p:nvPr/>
        </p:nvSpPr>
        <p:spPr>
          <a:xfrm>
            <a:off x="8769553" y="2141517"/>
            <a:ext cx="1356269" cy="276999"/>
          </a:xfrm>
          <a:prstGeom prst="rect">
            <a:avLst/>
          </a:prstGeom>
          <a:noFill/>
        </p:spPr>
        <p:txBody>
          <a:bodyPr wrap="none" rtlCol="0">
            <a:spAutoFit/>
          </a:bodyPr>
          <a:lstStyle/>
          <a:p>
            <a:r>
              <a:rPr lang="en-US" sz="1200" dirty="0" smtClean="0"/>
              <a:t>Non-Peak &amp; Peak</a:t>
            </a:r>
            <a:endParaRPr lang="en-US" sz="1200" dirty="0"/>
          </a:p>
        </p:txBody>
      </p:sp>
      <p:sp>
        <p:nvSpPr>
          <p:cNvPr id="14" name="Rounded Rectangle 13"/>
          <p:cNvSpPr/>
          <p:nvPr/>
        </p:nvSpPr>
        <p:spPr>
          <a:xfrm>
            <a:off x="406294" y="4114800"/>
            <a:ext cx="11579384"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06294" y="914400"/>
            <a:ext cx="11579384"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06294" y="2209800"/>
            <a:ext cx="11579384"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654033" y="4192574"/>
            <a:ext cx="3453500" cy="987451"/>
          </a:xfrm>
          <a:prstGeom prst="rect">
            <a:avLst/>
          </a:prstGeom>
          <a:noFill/>
          <a:ln w="9525">
            <a:noFill/>
            <a:miter lim="800000"/>
            <a:headEnd/>
            <a:tailEnd/>
          </a:ln>
        </p:spPr>
      </p:pic>
      <p:sp>
        <p:nvSpPr>
          <p:cNvPr id="16" name="Rounded Rectangle 15"/>
          <p:cNvSpPr/>
          <p:nvPr/>
        </p:nvSpPr>
        <p:spPr>
          <a:xfrm>
            <a:off x="406294" y="5334000"/>
            <a:ext cx="11579384"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 descr="image00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054734" y="1009197"/>
            <a:ext cx="2986358" cy="1029606"/>
          </a:xfrm>
          <a:prstGeom prst="rect">
            <a:avLst/>
          </a:prstGeom>
          <a:noFill/>
          <a:ln w="9525">
            <a:noFill/>
            <a:miter lim="800000"/>
            <a:headEnd/>
            <a:tailEnd/>
          </a:ln>
        </p:spPr>
      </p:pic>
      <p:sp>
        <p:nvSpPr>
          <p:cNvPr id="18" name="Title 3"/>
          <p:cNvSpPr txBox="1">
            <a:spLocks/>
          </p:cNvSpPr>
          <p:nvPr/>
        </p:nvSpPr>
        <p:spPr>
          <a:xfrm>
            <a:off x="507868" y="152401"/>
            <a:ext cx="11173090" cy="664797"/>
          </a:xfrm>
          <a:prstGeom prst="rect">
            <a:avLst/>
          </a:prstGeom>
        </p:spPr>
        <p:txBody>
          <a:bodyPr/>
          <a:lstStyle/>
          <a:p>
            <a:pPr lvl="0">
              <a:lnSpc>
                <a:spcPct val="90000"/>
              </a:lnSpc>
              <a:spcBef>
                <a:spcPct val="0"/>
              </a:spcBef>
              <a:defRPr/>
            </a:pPr>
            <a:r>
              <a:rPr lang="en-US" sz="3200" dirty="0"/>
              <a:t>Power Management</a:t>
            </a:r>
            <a:endParaRPr kumimoji="0" lang="en-US" sz="3200" b="0" i="0" u="none" strike="noStrike" kern="1200" cap="none" spc="-150" normalizeH="0" baseline="0" noProof="0" dirty="0">
              <a:ln w="3175">
                <a:noFill/>
              </a:ln>
              <a:solidFill>
                <a:srgbClr val="777777"/>
              </a:solidFill>
              <a:effectLst/>
              <a:uLnTx/>
              <a:uFillTx/>
              <a:latin typeface="Segoe" pitchFamily="34" charset="0"/>
              <a:ea typeface="+mn-ea"/>
              <a:cs typeface="Arial" charset="0"/>
            </a:endParaRPr>
          </a:p>
        </p:txBody>
      </p:sp>
      <p:grpSp>
        <p:nvGrpSpPr>
          <p:cNvPr id="28" name="Group 27"/>
          <p:cNvGrpSpPr/>
          <p:nvPr/>
        </p:nvGrpSpPr>
        <p:grpSpPr>
          <a:xfrm>
            <a:off x="406294" y="685800"/>
            <a:ext cx="11579384" cy="6019800"/>
            <a:chOff x="507868" y="1705977"/>
            <a:chExt cx="11579384" cy="6019800"/>
          </a:xfrm>
        </p:grpSpPr>
        <p:sp>
          <p:nvSpPr>
            <p:cNvPr id="12" name="Rectangle 11"/>
            <p:cNvSpPr/>
            <p:nvPr/>
          </p:nvSpPr>
          <p:spPr bwMode="auto">
            <a:xfrm flipH="1" flipV="1">
              <a:off x="507868" y="1705977"/>
              <a:ext cx="11579384" cy="6019800"/>
            </a:xfrm>
            <a:prstGeom prst="rect">
              <a:avLst/>
            </a:prstGeom>
            <a:solidFill>
              <a:schemeClr val="tx1">
                <a:lumMod val="6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5" name="Picture 1" descr="image001"/>
            <p:cNvPicPr>
              <a:picLocks noChangeAspect="1" noChangeArrowheads="1"/>
            </p:cNvPicPr>
            <p:nvPr/>
          </p:nvPicPr>
          <p:blipFill>
            <a:blip r:embed="rId9" cstate="print"/>
            <a:srcRect/>
            <a:stretch>
              <a:fillRect/>
            </a:stretch>
          </p:blipFill>
          <p:spPr bwMode="auto">
            <a:xfrm>
              <a:off x="1803189" y="1912278"/>
              <a:ext cx="8609448" cy="5670943"/>
            </a:xfrm>
            <a:prstGeom prst="rect">
              <a:avLst/>
            </a:prstGeom>
            <a:noFill/>
            <a:ln w="9525">
              <a:noFill/>
              <a:miter lim="800000"/>
              <a:headEnd/>
              <a:tailEnd/>
            </a:ln>
          </p:spPr>
        </p:pic>
      </p:grpSp>
      <p:sp>
        <p:nvSpPr>
          <p:cNvPr id="27" name="Rectangle 26"/>
          <p:cNvSpPr/>
          <p:nvPr/>
        </p:nvSpPr>
        <p:spPr bwMode="auto">
          <a:xfrm flipH="1" flipV="1">
            <a:off x="7617809" y="8690443"/>
            <a:ext cx="11579384" cy="6019800"/>
          </a:xfrm>
          <a:prstGeom prst="rect">
            <a:avLst/>
          </a:prstGeom>
          <a:solidFill>
            <a:schemeClr val="tx1">
              <a:lumMod val="6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29" name="Group 28"/>
          <p:cNvGrpSpPr/>
          <p:nvPr/>
        </p:nvGrpSpPr>
        <p:grpSpPr>
          <a:xfrm>
            <a:off x="423179" y="685800"/>
            <a:ext cx="11579384" cy="6019800"/>
            <a:chOff x="411633" y="641228"/>
            <a:chExt cx="11579384" cy="6019800"/>
          </a:xfrm>
        </p:grpSpPr>
        <p:sp>
          <p:nvSpPr>
            <p:cNvPr id="30" name="Rectangle 29"/>
            <p:cNvSpPr/>
            <p:nvPr/>
          </p:nvSpPr>
          <p:spPr bwMode="auto">
            <a:xfrm flipH="1" flipV="1">
              <a:off x="411633" y="641228"/>
              <a:ext cx="11579384" cy="6019800"/>
            </a:xfrm>
            <a:prstGeom prst="rect">
              <a:avLst/>
            </a:prstGeom>
            <a:solidFill>
              <a:schemeClr val="tx1">
                <a:lumMod val="6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1" name="Picture 3"/>
            <p:cNvPicPr>
              <a:picLocks noChangeAspect="1" noChangeArrowheads="1"/>
            </p:cNvPicPr>
            <p:nvPr/>
          </p:nvPicPr>
          <p:blipFill>
            <a:blip r:embed="rId10" cstate="print"/>
            <a:srcRect/>
            <a:stretch>
              <a:fillRect/>
            </a:stretch>
          </p:blipFill>
          <p:spPr bwMode="auto">
            <a:xfrm>
              <a:off x="1217612" y="895927"/>
              <a:ext cx="4649271" cy="5583601"/>
            </a:xfrm>
            <a:prstGeom prst="rect">
              <a:avLst/>
            </a:prstGeom>
            <a:noFill/>
            <a:ln w="9525">
              <a:noFill/>
              <a:miter lim="800000"/>
              <a:headEnd/>
              <a:tailEnd/>
            </a:ln>
          </p:spPr>
        </p:pic>
        <p:pic>
          <p:nvPicPr>
            <p:cNvPr id="32" name="Picture 4"/>
            <p:cNvPicPr>
              <a:picLocks noChangeAspect="1" noChangeArrowheads="1"/>
            </p:cNvPicPr>
            <p:nvPr/>
          </p:nvPicPr>
          <p:blipFill>
            <a:blip r:embed="rId11" cstate="print"/>
            <a:srcRect/>
            <a:stretch>
              <a:fillRect/>
            </a:stretch>
          </p:blipFill>
          <p:spPr bwMode="auto">
            <a:xfrm>
              <a:off x="7058210" y="895927"/>
              <a:ext cx="4419600" cy="5583601"/>
            </a:xfrm>
            <a:prstGeom prst="rect">
              <a:avLst/>
            </a:prstGeom>
            <a:noFill/>
            <a:ln w="9525">
              <a:noFill/>
              <a:miter lim="800000"/>
              <a:headEnd/>
              <a:tailEnd/>
            </a:ln>
          </p:spPr>
        </p:pic>
      </p:grpSp>
      <p:grpSp>
        <p:nvGrpSpPr>
          <p:cNvPr id="33" name="Group 32"/>
          <p:cNvGrpSpPr/>
          <p:nvPr/>
        </p:nvGrpSpPr>
        <p:grpSpPr>
          <a:xfrm>
            <a:off x="390851" y="715818"/>
            <a:ext cx="11579384" cy="6019800"/>
            <a:chOff x="406294" y="685800"/>
            <a:chExt cx="11579384" cy="6019800"/>
          </a:xfrm>
        </p:grpSpPr>
        <p:sp>
          <p:nvSpPr>
            <p:cNvPr id="34" name="Rectangle 33"/>
            <p:cNvSpPr/>
            <p:nvPr/>
          </p:nvSpPr>
          <p:spPr bwMode="auto">
            <a:xfrm flipH="1" flipV="1">
              <a:off x="406294" y="685800"/>
              <a:ext cx="11579384" cy="6019800"/>
            </a:xfrm>
            <a:prstGeom prst="rect">
              <a:avLst/>
            </a:prstGeom>
            <a:solidFill>
              <a:schemeClr val="tx1">
                <a:lumMod val="6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5" name="Picture 2"/>
            <p:cNvPicPr>
              <a:picLocks noChangeAspect="1" noChangeArrowheads="1"/>
            </p:cNvPicPr>
            <p:nvPr/>
          </p:nvPicPr>
          <p:blipFill>
            <a:blip r:embed="rId12"/>
            <a:srcRect/>
            <a:stretch>
              <a:fillRect/>
            </a:stretch>
          </p:blipFill>
          <p:spPr bwMode="auto">
            <a:xfrm>
              <a:off x="1499284" y="901770"/>
              <a:ext cx="9541808" cy="5583600"/>
            </a:xfrm>
            <a:prstGeom prst="rect">
              <a:avLst/>
            </a:prstGeom>
            <a:noFill/>
            <a:ln w="9525">
              <a:noFill/>
              <a:miter lim="800000"/>
              <a:headEnd/>
              <a:tailEnd/>
            </a:ln>
          </p:spPr>
        </p:pic>
      </p:grpSp>
      <p:grpSp>
        <p:nvGrpSpPr>
          <p:cNvPr id="36" name="Group 35"/>
          <p:cNvGrpSpPr/>
          <p:nvPr/>
        </p:nvGrpSpPr>
        <p:grpSpPr>
          <a:xfrm>
            <a:off x="473953" y="664319"/>
            <a:ext cx="11579384" cy="6019800"/>
            <a:chOff x="392438" y="608545"/>
            <a:chExt cx="11579384" cy="6019800"/>
          </a:xfrm>
        </p:grpSpPr>
        <p:sp>
          <p:nvSpPr>
            <p:cNvPr id="37" name="Rectangle 36"/>
            <p:cNvSpPr/>
            <p:nvPr/>
          </p:nvSpPr>
          <p:spPr bwMode="auto">
            <a:xfrm flipH="1" flipV="1">
              <a:off x="392438" y="608545"/>
              <a:ext cx="11579384" cy="6019800"/>
            </a:xfrm>
            <a:prstGeom prst="rect">
              <a:avLst/>
            </a:prstGeom>
            <a:solidFill>
              <a:schemeClr val="tx1">
                <a:lumMod val="65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8" name="Picture 37" descr="9.2_Enviromental_Impact_Report_v.4.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70012" y="1011831"/>
              <a:ext cx="4419599" cy="5213228"/>
            </a:xfrm>
            <a:prstGeom prst="rect">
              <a:avLst/>
            </a:prstGeom>
          </p:spPr>
        </p:pic>
        <p:pic>
          <p:nvPicPr>
            <p:cNvPr id="39" name="Picture 38" descr="4.2_Power_Cost_Report_v.4.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712434" y="1032288"/>
              <a:ext cx="4395099" cy="5213228"/>
            </a:xfrm>
            <a:prstGeom prst="rect">
              <a:avLst/>
            </a:prstGeom>
          </p:spPr>
        </p:pic>
      </p:grpSp>
    </p:spTree>
    <p:extLst>
      <p:ext uri="{BB962C8B-B14F-4D97-AF65-F5344CB8AC3E}">
        <p14:creationId xmlns:p14="http://schemas.microsoft.com/office/powerpoint/2010/main" val="342545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Settings Management</a:t>
            </a:r>
            <a:endParaRPr lang="en-US" dirty="0"/>
          </a:p>
        </p:txBody>
      </p:sp>
      <p:sp>
        <p:nvSpPr>
          <p:cNvPr id="3" name="Text Placeholder 2"/>
          <p:cNvSpPr>
            <a:spLocks noGrp="1"/>
          </p:cNvSpPr>
          <p:nvPr>
            <p:ph type="body" sz="quarter" idx="10"/>
          </p:nvPr>
        </p:nvSpPr>
        <p:spPr>
          <a:xfrm>
            <a:off x="507868" y="1447800"/>
            <a:ext cx="11173090" cy="4247317"/>
          </a:xfrm>
        </p:spPr>
        <p:txBody>
          <a:bodyPr/>
          <a:lstStyle/>
          <a:p>
            <a:r>
              <a:rPr lang="en-US" sz="2400" dirty="0"/>
              <a:t>Unified settings management across servers, desktops and mobile </a:t>
            </a:r>
            <a:r>
              <a:rPr lang="en-US" sz="2400" dirty="0" smtClean="0"/>
              <a:t>devices</a:t>
            </a:r>
          </a:p>
          <a:p>
            <a:r>
              <a:rPr lang="en-US" sz="2400" dirty="0" smtClean="0"/>
              <a:t>ConfigMgr 2007 reports configuration drift – ConfigMgr 2012 can “set” for Registry, WMI and Script-Based </a:t>
            </a:r>
          </a:p>
          <a:p>
            <a:r>
              <a:rPr lang="en-US" sz="2400" dirty="0" smtClean="0"/>
              <a:t>Improved functionality: </a:t>
            </a:r>
          </a:p>
          <a:p>
            <a:pPr lvl="1"/>
            <a:r>
              <a:rPr lang="en-US" sz="2400" dirty="0" smtClean="0">
                <a:solidFill>
                  <a:srgbClr val="FFFFFF"/>
                </a:solidFill>
              </a:rPr>
              <a:t>Copy settings</a:t>
            </a:r>
          </a:p>
          <a:p>
            <a:pPr lvl="1"/>
            <a:r>
              <a:rPr lang="en-US" sz="2400" dirty="0" smtClean="0"/>
              <a:t>Define compliance SLAs for Baselines to trigger console alerts</a:t>
            </a:r>
          </a:p>
          <a:p>
            <a:pPr lvl="1"/>
            <a:r>
              <a:rPr lang="en-US" sz="2400" dirty="0" smtClean="0"/>
              <a:t>Richer reporting to include troubleshooting, conflict, remediation information</a:t>
            </a:r>
          </a:p>
          <a:p>
            <a:r>
              <a:rPr lang="en-US" sz="2400" dirty="0" smtClean="0">
                <a:solidFill>
                  <a:srgbClr val="FFFFFF"/>
                </a:solidFill>
              </a:rPr>
              <a:t>Enhanced versioning and audit tracking</a:t>
            </a:r>
          </a:p>
          <a:p>
            <a:pPr lvl="1"/>
            <a:r>
              <a:rPr lang="en-US" sz="2400" dirty="0" smtClean="0">
                <a:solidFill>
                  <a:srgbClr val="FFFFFF"/>
                </a:solidFill>
              </a:rPr>
              <a:t>Ability to specify specific versions to be used in baselines</a:t>
            </a:r>
          </a:p>
          <a:p>
            <a:pPr lvl="1"/>
            <a:r>
              <a:rPr lang="en-US" sz="2400" dirty="0" smtClean="0">
                <a:solidFill>
                  <a:srgbClr val="FFFFFF"/>
                </a:solidFill>
              </a:rPr>
              <a:t>Audit tracking includes who changed what</a:t>
            </a:r>
          </a:p>
        </p:txBody>
      </p:sp>
    </p:spTree>
    <p:extLst>
      <p:ext uri="{BB962C8B-B14F-4D97-AF65-F5344CB8AC3E}">
        <p14:creationId xmlns:p14="http://schemas.microsoft.com/office/powerpoint/2010/main" val="166396822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Settings Management</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298550190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Remote Control</a:t>
            </a:r>
            <a:endParaRPr lang="en-US" dirty="0"/>
          </a:p>
        </p:txBody>
      </p:sp>
      <p:sp>
        <p:nvSpPr>
          <p:cNvPr id="3" name="Text Placeholder 2"/>
          <p:cNvSpPr>
            <a:spLocks noGrp="1"/>
          </p:cNvSpPr>
          <p:nvPr>
            <p:ph type="body" sz="quarter" idx="10"/>
          </p:nvPr>
        </p:nvSpPr>
        <p:spPr>
          <a:xfrm>
            <a:off x="507868" y="5362004"/>
            <a:ext cx="11173090" cy="886397"/>
          </a:xfrm>
        </p:spPr>
        <p:txBody>
          <a:bodyPr/>
          <a:lstStyle/>
          <a:p>
            <a:r>
              <a:rPr lang="en-US" dirty="0" smtClean="0"/>
              <a:t>Send Ctrl-Alt-Del to host device to regain previous </a:t>
            </a:r>
            <a:br>
              <a:rPr lang="en-US" dirty="0" smtClean="0"/>
            </a:br>
            <a:r>
              <a:rPr lang="en-US" dirty="0" smtClean="0"/>
              <a:t>feature parity</a:t>
            </a:r>
            <a:endParaRPr lang="en-US" dirty="0"/>
          </a:p>
        </p:txBody>
      </p:sp>
      <p:sp>
        <p:nvSpPr>
          <p:cNvPr id="5" name="Text Placeholder 2"/>
          <p:cNvSpPr txBox="1">
            <a:spLocks/>
          </p:cNvSpPr>
          <p:nvPr/>
        </p:nvSpPr>
        <p:spPr>
          <a:xfrm>
            <a:off x="7347327" y="2764002"/>
            <a:ext cx="3553038" cy="1184597"/>
          </a:xfrm>
          <a:prstGeom prst="rect">
            <a:avLst/>
          </a:prstGeom>
        </p:spPr>
        <p:txBody>
          <a:bodyPr vert="horz" wrap="square" lIns="0" tIns="0" rIns="0" bIns="0" rtlCol="0">
            <a:normAutofit fontScale="92500"/>
          </a:bodyPr>
          <a:lstStyle/>
          <a:p>
            <a:pPr marL="460375" marR="0" lvl="0" indent="-460375" algn="l" defTabSz="914363" rtl="0" eaLnBrk="1" fontAlgn="auto" latinLnBrk="0" hangingPunct="1">
              <a:lnSpc>
                <a:spcPct val="90000"/>
              </a:lnSpc>
              <a:spcBef>
                <a:spcPct val="20000"/>
              </a:spcBef>
              <a:spcAft>
                <a:spcPts val="0"/>
              </a:spcAft>
              <a:buClrTx/>
              <a:buSzTx/>
              <a:buFontTx/>
              <a:buNone/>
              <a:tabLst/>
              <a:defRPr/>
            </a:pPr>
            <a:r>
              <a:rPr kumimoji="0" lang="en-US" sz="6600" b="1" i="0" u="none" strike="noStrike" kern="1200" cap="none" spc="0" normalizeH="0" baseline="0" noProof="0" dirty="0" smtClean="0">
                <a:ln>
                  <a:noFill/>
                </a:ln>
                <a:effectLst/>
                <a:uLnTx/>
                <a:uFillTx/>
                <a:latin typeface="+mn-lt"/>
                <a:ea typeface="+mn-ea"/>
                <a:cs typeface="+mn-cs"/>
              </a:rPr>
              <a:t>IS BACK!</a:t>
            </a:r>
            <a:endParaRPr kumimoji="0" lang="en-US" sz="6600" b="1" i="0" u="none" strike="noStrike" kern="1200" cap="none" spc="0" normalizeH="0" baseline="0" noProof="0" dirty="0">
              <a:ln>
                <a:noFill/>
              </a:ln>
              <a:effectLst/>
              <a:uLnTx/>
              <a:uFillTx/>
              <a:latin typeface="+mn-lt"/>
              <a:ea typeface="+mn-ea"/>
              <a:cs typeface="+mn-cs"/>
            </a:endParaRPr>
          </a:p>
        </p:txBody>
      </p:sp>
      <p:pic>
        <p:nvPicPr>
          <p:cNvPr id="1026" name="Picture 2" descr="D:\Sync\FS_DVD_Art\DVD_ART36\Artwork_Imagery\Icons - Illustrations\_ SUPER VISTA STYLE\gold key.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57061" y="1521709"/>
            <a:ext cx="3669182" cy="366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9932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from ConfigMgr 2007 to 2012</a:t>
            </a:r>
            <a:endParaRPr lang="en-US" dirty="0"/>
          </a:p>
        </p:txBody>
      </p:sp>
      <p:graphicFrame>
        <p:nvGraphicFramePr>
          <p:cNvPr id="4" name="Diagram 3"/>
          <p:cNvGraphicFramePr/>
          <p:nvPr>
            <p:extLst>
              <p:ext uri="{D42A27DB-BD31-4B8C-83A1-F6EECF244321}">
                <p14:modId xmlns:p14="http://schemas.microsoft.com/office/powerpoint/2010/main" val="150661544"/>
              </p:ext>
            </p:extLst>
          </p:nvPr>
        </p:nvGraphicFramePr>
        <p:xfrm>
          <a:off x="1415337" y="1648938"/>
          <a:ext cx="9100261" cy="4338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9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6E062B91-AD8E-48BE-9C43-7D58A2FA2830}"/>
                                            </p:graphicEl>
                                          </p:spTgt>
                                        </p:tgtEl>
                                        <p:attrNameLst>
                                          <p:attrName>style.visibility</p:attrName>
                                        </p:attrNameLst>
                                      </p:cBhvr>
                                      <p:to>
                                        <p:strVal val="visible"/>
                                      </p:to>
                                    </p:set>
                                    <p:animEffect transition="in" filter="fade">
                                      <p:cBhvr>
                                        <p:cTn id="7" dur="500"/>
                                        <p:tgtEl>
                                          <p:spTgt spid="4">
                                            <p:graphicEl>
                                              <a:dgm id="{6E062B91-AD8E-48BE-9C43-7D58A2FA283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875A925-10D0-4EBB-952E-BBE28CB12C1D}"/>
                                            </p:graphicEl>
                                          </p:spTgt>
                                        </p:tgtEl>
                                        <p:attrNameLst>
                                          <p:attrName>style.visibility</p:attrName>
                                        </p:attrNameLst>
                                      </p:cBhvr>
                                      <p:to>
                                        <p:strVal val="visible"/>
                                      </p:to>
                                    </p:set>
                                    <p:animEffect transition="in" filter="fade">
                                      <p:cBhvr>
                                        <p:cTn id="12" dur="500"/>
                                        <p:tgtEl>
                                          <p:spTgt spid="4">
                                            <p:graphicEl>
                                              <a:dgm id="{D875A925-10D0-4EBB-952E-BBE28CB12C1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B790BE9B-6E60-4D3A-8732-2E319A48A016}"/>
                                            </p:graphicEl>
                                          </p:spTgt>
                                        </p:tgtEl>
                                        <p:attrNameLst>
                                          <p:attrName>style.visibility</p:attrName>
                                        </p:attrNameLst>
                                      </p:cBhvr>
                                      <p:to>
                                        <p:strVal val="visible"/>
                                      </p:to>
                                    </p:set>
                                    <p:animEffect transition="in" filter="fade">
                                      <p:cBhvr>
                                        <p:cTn id="17" dur="500"/>
                                        <p:tgtEl>
                                          <p:spTgt spid="4">
                                            <p:graphicEl>
                                              <a:dgm id="{B790BE9B-6E60-4D3A-8732-2E319A48A01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1C24749-D8BC-41F5-8DD4-2170E53C4539}"/>
                                            </p:graphicEl>
                                          </p:spTgt>
                                        </p:tgtEl>
                                        <p:attrNameLst>
                                          <p:attrName>style.visibility</p:attrName>
                                        </p:attrNameLst>
                                      </p:cBhvr>
                                      <p:to>
                                        <p:strVal val="visible"/>
                                      </p:to>
                                    </p:set>
                                    <p:animEffect transition="in" filter="fade">
                                      <p:cBhvr>
                                        <p:cTn id="22" dur="500"/>
                                        <p:tgtEl>
                                          <p:spTgt spid="4">
                                            <p:graphicEl>
                                              <a:dgm id="{81C24749-D8BC-41F5-8DD4-2170E53C4539}"/>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E122092A-3A31-4310-85D8-6510DF712B9D}"/>
                                            </p:graphicEl>
                                          </p:spTgt>
                                        </p:tgtEl>
                                        <p:attrNameLst>
                                          <p:attrName>style.visibility</p:attrName>
                                        </p:attrNameLst>
                                      </p:cBhvr>
                                      <p:to>
                                        <p:strVal val="visible"/>
                                      </p:to>
                                    </p:set>
                                    <p:animEffect transition="in" filter="fade">
                                      <p:cBhvr>
                                        <p:cTn id="27" dur="500"/>
                                        <p:tgtEl>
                                          <p:spTgt spid="4">
                                            <p:graphicEl>
                                              <a:dgm id="{E122092A-3A31-4310-85D8-6510DF712B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Migration Feature</a:t>
            </a:r>
            <a:endParaRPr lang="en-US" dirty="0"/>
          </a:p>
        </p:txBody>
      </p:sp>
      <p:sp>
        <p:nvSpPr>
          <p:cNvPr id="3" name="Content Placeholder 2"/>
          <p:cNvSpPr>
            <a:spLocks noGrp="1"/>
          </p:cNvSpPr>
          <p:nvPr>
            <p:ph idx="1"/>
          </p:nvPr>
        </p:nvSpPr>
        <p:spPr>
          <a:xfrm>
            <a:off x="519112" y="1447798"/>
            <a:ext cx="11149013" cy="4585871"/>
          </a:xfrm>
        </p:spPr>
        <p:txBody>
          <a:bodyPr/>
          <a:lstStyle/>
          <a:p>
            <a:r>
              <a:rPr lang="en-US" dirty="0" smtClean="0"/>
              <a:t>Migration Job Types:</a:t>
            </a:r>
          </a:p>
          <a:p>
            <a:pPr lvl="1"/>
            <a:r>
              <a:rPr lang="en-US" dirty="0" smtClean="0"/>
              <a:t>Object </a:t>
            </a:r>
            <a:r>
              <a:rPr lang="en-US" dirty="0"/>
              <a:t>Migration (Collections, software distribution packages, boundaries, metering rules etc</a:t>
            </a:r>
            <a:r>
              <a:rPr lang="en-US" dirty="0" smtClean="0"/>
              <a:t>.)</a:t>
            </a:r>
          </a:p>
          <a:p>
            <a:pPr lvl="1"/>
            <a:r>
              <a:rPr lang="en-US" dirty="0" smtClean="0"/>
              <a:t>Collection based Migration (Select a collection and migrate associated objects)</a:t>
            </a:r>
            <a:endParaRPr lang="en-US" dirty="0"/>
          </a:p>
          <a:p>
            <a:r>
              <a:rPr lang="en-US" dirty="0" smtClean="0"/>
              <a:t>Content functionality:</a:t>
            </a:r>
          </a:p>
          <a:p>
            <a:pPr lvl="1"/>
            <a:r>
              <a:rPr lang="en-US" dirty="0" smtClean="0"/>
              <a:t>Re-use </a:t>
            </a:r>
            <a:r>
              <a:rPr lang="en-US" dirty="0"/>
              <a:t>of existing ConfigMgr 2007 content (Distribution </a:t>
            </a:r>
            <a:r>
              <a:rPr lang="en-US" dirty="0" smtClean="0"/>
              <a:t/>
            </a:r>
            <a:br>
              <a:rPr lang="en-US" dirty="0" smtClean="0"/>
            </a:br>
            <a:r>
              <a:rPr lang="en-US" dirty="0" smtClean="0"/>
              <a:t>Point sharing)</a:t>
            </a:r>
          </a:p>
          <a:p>
            <a:pPr lvl="1"/>
            <a:r>
              <a:rPr lang="en-US" dirty="0" smtClean="0"/>
              <a:t>Distribution </a:t>
            </a:r>
            <a:r>
              <a:rPr lang="en-US" dirty="0"/>
              <a:t>Point </a:t>
            </a:r>
            <a:r>
              <a:rPr lang="en-US" dirty="0" smtClean="0"/>
              <a:t>upgrade</a:t>
            </a:r>
          </a:p>
          <a:p>
            <a:r>
              <a:rPr lang="en-US" dirty="0" smtClean="0"/>
              <a:t>Import of ConfigMgr 2007 inventory MOF files</a:t>
            </a:r>
            <a:endParaRPr lang="en-US" dirty="0"/>
          </a:p>
        </p:txBody>
      </p:sp>
    </p:spTree>
    <p:extLst>
      <p:ext uri="{BB962C8B-B14F-4D97-AF65-F5344CB8AC3E}">
        <p14:creationId xmlns:p14="http://schemas.microsoft.com/office/powerpoint/2010/main" val="112909660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System Requirements: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0105699"/>
              </p:ext>
            </p:extLst>
          </p:nvPr>
        </p:nvGraphicFramePr>
        <p:xfrm>
          <a:off x="496717" y="1124987"/>
          <a:ext cx="11477810" cy="5425444"/>
        </p:xfrm>
        <a:graphic>
          <a:graphicData uri="http://schemas.openxmlformats.org/drawingml/2006/table">
            <a:tbl>
              <a:tblPr firstRow="1" bandRow="1">
                <a:tableStyleId>{5C22544A-7EE6-4342-B048-85BDC9FD1C3A}</a:tableStyleId>
              </a:tblPr>
              <a:tblGrid>
                <a:gridCol w="3738702"/>
                <a:gridCol w="7739108"/>
              </a:tblGrid>
              <a:tr h="335282">
                <a:tc>
                  <a:txBody>
                    <a:bodyPr/>
                    <a:lstStyle/>
                    <a:p>
                      <a:r>
                        <a:rPr lang="en-US" sz="1600" dirty="0" smtClean="0"/>
                        <a:t>Component</a:t>
                      </a:r>
                      <a:endParaRPr lang="en-US" sz="1600" b="1" dirty="0"/>
                    </a:p>
                  </a:txBody>
                  <a:tcPr/>
                </a:tc>
                <a:tc>
                  <a:txBody>
                    <a:bodyPr/>
                    <a:lstStyle/>
                    <a:p>
                      <a:r>
                        <a:rPr lang="en-US" sz="1600" dirty="0" smtClean="0"/>
                        <a:t>Minimum Requirement</a:t>
                      </a:r>
                      <a:endParaRPr lang="en-US" sz="1600" b="1" dirty="0"/>
                    </a:p>
                  </a:txBody>
                  <a:tcPr/>
                </a:tc>
              </a:tr>
              <a:tr h="529497">
                <a:tc>
                  <a:txBody>
                    <a:bodyPr/>
                    <a:lstStyle/>
                    <a:p>
                      <a:r>
                        <a:rPr lang="en-US" sz="1600" dirty="0" smtClean="0"/>
                        <a:t>Site</a:t>
                      </a:r>
                      <a:r>
                        <a:rPr lang="en-US" sz="1600" baseline="0" dirty="0" smtClean="0"/>
                        <a:t> </a:t>
                      </a:r>
                      <a:r>
                        <a:rPr lang="en-US" sz="1600" dirty="0" smtClean="0"/>
                        <a:t>Server</a:t>
                      </a:r>
                      <a:r>
                        <a:rPr lang="en-US" sz="1600" baseline="0" dirty="0" smtClean="0"/>
                        <a:t> and Site Roles</a:t>
                      </a:r>
                      <a:endParaRPr lang="en-US" sz="1600" b="1" dirty="0"/>
                    </a:p>
                  </a:txBody>
                  <a:tcPr/>
                </a:tc>
                <a:tc>
                  <a:txBody>
                    <a:bodyPr/>
                    <a:lstStyle/>
                    <a:p>
                      <a:r>
                        <a:rPr lang="en-US" sz="1600" dirty="0" smtClean="0"/>
                        <a:t>Windows Server 2008 (64-bit )</a:t>
                      </a:r>
                    </a:p>
                    <a:p>
                      <a:r>
                        <a:rPr lang="en-US" sz="1600" dirty="0" smtClean="0"/>
                        <a:t>Windows Server</a:t>
                      </a:r>
                      <a:r>
                        <a:rPr lang="en-US" sz="1600" baseline="0" dirty="0" smtClean="0"/>
                        <a:t> 2008 R2 (64-bit)</a:t>
                      </a:r>
                      <a:endParaRPr lang="en-US" sz="1600" b="1" dirty="0"/>
                    </a:p>
                  </a:txBody>
                  <a:tcPr/>
                </a:tc>
              </a:tr>
              <a:tr h="335282">
                <a:tc>
                  <a:txBody>
                    <a:bodyPr/>
                    <a:lstStyle/>
                    <a:p>
                      <a:r>
                        <a:rPr lang="en-US" sz="1600" dirty="0" smtClean="0"/>
                        <a:t>Database</a:t>
                      </a:r>
                      <a:endParaRPr lang="en-US" sz="1600" b="1" dirty="0"/>
                    </a:p>
                  </a:txBody>
                  <a:tcPr/>
                </a:tc>
                <a:tc>
                  <a:txBody>
                    <a:bodyPr/>
                    <a:lstStyle/>
                    <a:p>
                      <a:r>
                        <a:rPr lang="en-US" sz="1600" dirty="0" smtClean="0"/>
                        <a:t>SQL Server 2008 SP1 &amp; Cumulative Update 10+ (64-bit)</a:t>
                      </a:r>
                      <a:endParaRPr lang="en-US" sz="1600" b="1" dirty="0"/>
                    </a:p>
                  </a:txBody>
                  <a:tcPr/>
                </a:tc>
              </a:tr>
              <a:tr h="529497">
                <a:tc>
                  <a:txBody>
                    <a:bodyPr/>
                    <a:lstStyle/>
                    <a:p>
                      <a:r>
                        <a:rPr lang="en-US" sz="1600" dirty="0" smtClean="0"/>
                        <a:t>Distribution Point</a:t>
                      </a:r>
                      <a:endParaRPr lang="en-US" sz="1600" b="1" dirty="0"/>
                    </a:p>
                  </a:txBody>
                  <a:tcPr/>
                </a:tc>
                <a:tc>
                  <a:txBody>
                    <a:bodyPr/>
                    <a:lstStyle/>
                    <a:p>
                      <a:pPr lvl="0"/>
                      <a:r>
                        <a:rPr lang="en-US" sz="1600" dirty="0" smtClean="0"/>
                        <a:t>Windows Server 2003 (including 32-bit) with limited functionality</a:t>
                      </a:r>
                    </a:p>
                    <a:p>
                      <a:pPr lvl="0"/>
                      <a:r>
                        <a:rPr lang="en-US" sz="1600" dirty="0" smtClean="0"/>
                        <a:t>Windows Vista</a:t>
                      </a:r>
                      <a:r>
                        <a:rPr lang="en-US" sz="1600" baseline="0" dirty="0" smtClean="0"/>
                        <a:t> SP2 and later (including 32-bit)</a:t>
                      </a:r>
                      <a:endParaRPr lang="en-US" sz="1600" b="1" dirty="0" smtClean="0"/>
                    </a:p>
                  </a:txBody>
                  <a:tcPr/>
                </a:tc>
              </a:tr>
              <a:tr h="1588473">
                <a:tc>
                  <a:txBody>
                    <a:bodyPr/>
                    <a:lstStyle/>
                    <a:p>
                      <a:r>
                        <a:rPr lang="en-US" sz="1600" dirty="0" smtClean="0"/>
                        <a:t>Client</a:t>
                      </a:r>
                      <a:endParaRPr lang="en-US" sz="1600" b="1" dirty="0"/>
                    </a:p>
                  </a:txBody>
                  <a:tcPr/>
                </a:tc>
                <a:tc>
                  <a:txBody>
                    <a:bodyPr/>
                    <a:lstStyle/>
                    <a:p>
                      <a:pPr lvl="0"/>
                      <a:r>
                        <a:rPr lang="en-US" sz="1600" dirty="0" smtClean="0"/>
                        <a:t>Windows XP SP2 &amp; SP3 (32-bit &amp;</a:t>
                      </a:r>
                      <a:r>
                        <a:rPr lang="en-US" sz="1600" baseline="0" dirty="0" smtClean="0"/>
                        <a:t> 64-bit)</a:t>
                      </a:r>
                      <a:endParaRPr lang="en-US" sz="1600" dirty="0" smtClean="0"/>
                    </a:p>
                    <a:p>
                      <a:pPr marL="0" marR="0" lvl="0" indent="0" algn="l" defTabSz="914363" rtl="0" eaLnBrk="1" fontAlgn="auto" latinLnBrk="0" hangingPunct="1">
                        <a:lnSpc>
                          <a:spcPct val="100000"/>
                        </a:lnSpc>
                        <a:spcBef>
                          <a:spcPts val="0"/>
                        </a:spcBef>
                        <a:spcAft>
                          <a:spcPts val="0"/>
                        </a:spcAft>
                        <a:buClrTx/>
                        <a:buSzTx/>
                        <a:buFontTx/>
                        <a:buNone/>
                        <a:tabLst/>
                        <a:defRPr/>
                      </a:pPr>
                      <a:r>
                        <a:rPr lang="en-US" sz="1600" dirty="0" smtClean="0"/>
                        <a:t>Windows 2003 Server</a:t>
                      </a:r>
                      <a:r>
                        <a:rPr lang="en-US" sz="1600" baseline="0" dirty="0" smtClean="0"/>
                        <a:t> SP2 (32-bit &amp; 64-bit)</a:t>
                      </a:r>
                    </a:p>
                    <a:p>
                      <a:pPr lvl="0"/>
                      <a:r>
                        <a:rPr lang="en-US" sz="1600" dirty="0" smtClean="0"/>
                        <a:t>Vista SP2 </a:t>
                      </a:r>
                      <a:r>
                        <a:rPr lang="en-US" sz="1600" baseline="0" dirty="0" smtClean="0"/>
                        <a:t>(32-bit &amp; 64-bit)</a:t>
                      </a:r>
                      <a:endParaRPr lang="en-US" sz="1600" dirty="0" smtClean="0"/>
                    </a:p>
                    <a:p>
                      <a:pPr lvl="0"/>
                      <a:r>
                        <a:rPr lang="en-US" sz="1600" dirty="0" smtClean="0"/>
                        <a:t>Windows 7 RTM </a:t>
                      </a:r>
                      <a:r>
                        <a:rPr lang="en-US" sz="1600" baseline="0" dirty="0" smtClean="0"/>
                        <a:t>(32-bit &amp; 64-bit)</a:t>
                      </a:r>
                    </a:p>
                    <a:p>
                      <a:pPr marL="0" marR="0" lvl="0" indent="0" algn="l" defTabSz="914363" rtl="0" eaLnBrk="1" fontAlgn="auto" latinLnBrk="0" hangingPunct="1">
                        <a:lnSpc>
                          <a:spcPct val="100000"/>
                        </a:lnSpc>
                        <a:spcBef>
                          <a:spcPts val="0"/>
                        </a:spcBef>
                        <a:spcAft>
                          <a:spcPts val="0"/>
                        </a:spcAft>
                        <a:buClrTx/>
                        <a:buSzTx/>
                        <a:buFontTx/>
                        <a:buNone/>
                        <a:tabLst/>
                        <a:defRPr/>
                      </a:pPr>
                      <a:r>
                        <a:rPr lang="en-US" sz="1600" dirty="0" smtClean="0"/>
                        <a:t>Windows 7 SP1 </a:t>
                      </a:r>
                      <a:r>
                        <a:rPr lang="en-US" sz="1600" baseline="0" dirty="0" smtClean="0"/>
                        <a:t>(32-bit &amp; 64-bit)</a:t>
                      </a:r>
                      <a:endParaRPr lang="en-US" sz="1600" dirty="0" smtClean="0"/>
                    </a:p>
                    <a:p>
                      <a:r>
                        <a:rPr lang="en-US" sz="1600" baseline="0" dirty="0" smtClean="0"/>
                        <a:t>Windows 2008 SP2 (32-bit &amp; 64-bit)</a:t>
                      </a:r>
                    </a:p>
                    <a:p>
                      <a:r>
                        <a:rPr lang="en-US" sz="1600" baseline="0" dirty="0" smtClean="0"/>
                        <a:t>Windows 2008 R2 RTM (64-bit)</a:t>
                      </a:r>
                    </a:p>
                    <a:p>
                      <a:pPr marL="0" marR="0" indent="0" algn="l" defTabSz="914363" rtl="0" eaLnBrk="1" fontAlgn="auto" latinLnBrk="0" hangingPunct="1">
                        <a:lnSpc>
                          <a:spcPct val="100000"/>
                        </a:lnSpc>
                        <a:spcBef>
                          <a:spcPts val="0"/>
                        </a:spcBef>
                        <a:spcAft>
                          <a:spcPts val="0"/>
                        </a:spcAft>
                        <a:buClrTx/>
                        <a:buSzTx/>
                        <a:buFontTx/>
                        <a:buNone/>
                        <a:tabLst/>
                        <a:defRPr/>
                      </a:pPr>
                      <a:r>
                        <a:rPr lang="en-US" sz="1600" baseline="0" dirty="0" smtClean="0"/>
                        <a:t>Windows 2008 R2 SP1(64-bit)</a:t>
                      </a:r>
                      <a:endParaRPr lang="en-US" sz="1600" b="1" baseline="0" dirty="0" smtClean="0"/>
                    </a:p>
                  </a:txBody>
                  <a:tcPr/>
                </a:tc>
              </a:tr>
              <a:tr h="1405426">
                <a:tc>
                  <a:txBody>
                    <a:bodyPr/>
                    <a:lstStyle/>
                    <a:p>
                      <a:r>
                        <a:rPr lang="en-US" sz="1600" dirty="0" smtClean="0"/>
                        <a:t>Admin Console</a:t>
                      </a:r>
                      <a:endParaRPr lang="en-US" sz="1600" b="1" dirty="0"/>
                    </a:p>
                  </a:txBody>
                  <a:tcPr/>
                </a:tc>
                <a:tc>
                  <a:txBody>
                    <a:bodyPr/>
                    <a:lstStyle/>
                    <a:p>
                      <a:pPr lvl="0"/>
                      <a:r>
                        <a:rPr lang="en-US" sz="1600" dirty="0" smtClean="0"/>
                        <a:t>Vista SP2 </a:t>
                      </a:r>
                      <a:r>
                        <a:rPr lang="en-US" sz="1600" baseline="0" dirty="0" smtClean="0"/>
                        <a:t>(32-bit &amp; 64-bit)</a:t>
                      </a:r>
                      <a:endParaRPr lang="en-US" sz="1600" dirty="0" smtClean="0"/>
                    </a:p>
                    <a:p>
                      <a:pPr lvl="0"/>
                      <a:r>
                        <a:rPr lang="en-US" sz="1600" dirty="0" smtClean="0"/>
                        <a:t>Windows 7 RTM </a:t>
                      </a:r>
                      <a:r>
                        <a:rPr lang="en-US" sz="1600" baseline="0" dirty="0" smtClean="0"/>
                        <a:t>(32-bit &amp; 64-bit)</a:t>
                      </a:r>
                    </a:p>
                    <a:p>
                      <a:pPr marL="0" marR="0" lvl="0" indent="0" algn="l" defTabSz="914363" rtl="0" eaLnBrk="1" fontAlgn="auto" latinLnBrk="0" hangingPunct="1">
                        <a:lnSpc>
                          <a:spcPct val="100000"/>
                        </a:lnSpc>
                        <a:spcBef>
                          <a:spcPts val="0"/>
                        </a:spcBef>
                        <a:spcAft>
                          <a:spcPts val="0"/>
                        </a:spcAft>
                        <a:buClrTx/>
                        <a:buSzTx/>
                        <a:buFontTx/>
                        <a:buNone/>
                        <a:tabLst/>
                        <a:defRPr/>
                      </a:pPr>
                      <a:r>
                        <a:rPr lang="en-US" sz="1600" dirty="0" smtClean="0"/>
                        <a:t>Windows 7 SP1 </a:t>
                      </a:r>
                      <a:r>
                        <a:rPr lang="en-US" sz="1600" baseline="0" dirty="0" smtClean="0"/>
                        <a:t>(32-bit &amp; 64-bit)</a:t>
                      </a:r>
                      <a:endParaRPr lang="en-US" sz="1600" dirty="0" smtClean="0"/>
                    </a:p>
                    <a:p>
                      <a:r>
                        <a:rPr lang="en-US" sz="1600" baseline="0" dirty="0" smtClean="0"/>
                        <a:t>Windows 2008 SP2 (32-bit &amp; 64-bit)</a:t>
                      </a:r>
                    </a:p>
                    <a:p>
                      <a:r>
                        <a:rPr lang="en-US" sz="1600" baseline="0" dirty="0" smtClean="0"/>
                        <a:t>Windows 2008 R2 RTM (64-bit)</a:t>
                      </a:r>
                    </a:p>
                    <a:p>
                      <a:pPr marL="0" marR="0" indent="0" algn="l" defTabSz="914363" rtl="0" eaLnBrk="1" fontAlgn="auto" latinLnBrk="0" hangingPunct="1">
                        <a:lnSpc>
                          <a:spcPct val="100000"/>
                        </a:lnSpc>
                        <a:spcBef>
                          <a:spcPts val="0"/>
                        </a:spcBef>
                        <a:spcAft>
                          <a:spcPts val="0"/>
                        </a:spcAft>
                        <a:buClrTx/>
                        <a:buSzTx/>
                        <a:buFontTx/>
                        <a:buNone/>
                        <a:tabLst/>
                        <a:defRPr/>
                      </a:pPr>
                      <a:r>
                        <a:rPr lang="en-US" sz="1600" baseline="0" dirty="0" smtClean="0"/>
                        <a:t>Windows 2008 R2 SP1(64-bit)</a:t>
                      </a:r>
                      <a:endParaRPr lang="en-US" sz="1600" b="1" baseline="0" dirty="0" smtClean="0"/>
                    </a:p>
                  </a:txBody>
                  <a:tcPr/>
                </a:tc>
              </a:tr>
            </a:tbl>
          </a:graphicData>
        </a:graphic>
      </p:graphicFrame>
    </p:spTree>
    <p:extLst>
      <p:ext uri="{BB962C8B-B14F-4D97-AF65-F5344CB8AC3E}">
        <p14:creationId xmlns:p14="http://schemas.microsoft.com/office/powerpoint/2010/main" val="412037214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for </a:t>
            </a:r>
            <a:r>
              <a:rPr lang="en-US" dirty="0" smtClean="0"/>
              <a:t>Configuration Manager 2012</a:t>
            </a:r>
            <a:endParaRPr lang="en-US" dirty="0"/>
          </a:p>
        </p:txBody>
      </p:sp>
      <p:sp>
        <p:nvSpPr>
          <p:cNvPr id="3" name="Content Placeholder 2"/>
          <p:cNvSpPr>
            <a:spLocks noGrp="1"/>
          </p:cNvSpPr>
          <p:nvPr>
            <p:ph idx="1"/>
          </p:nvPr>
        </p:nvSpPr>
        <p:spPr>
          <a:xfrm>
            <a:off x="507868" y="1447800"/>
            <a:ext cx="11173090" cy="4579715"/>
          </a:xfrm>
        </p:spPr>
        <p:txBody>
          <a:bodyPr/>
          <a:lstStyle/>
          <a:p>
            <a:r>
              <a:rPr lang="en-US" dirty="0" smtClean="0"/>
              <a:t>Flatten hierarchy where possible</a:t>
            </a:r>
          </a:p>
          <a:p>
            <a:r>
              <a:rPr lang="en-US" dirty="0" smtClean="0"/>
              <a:t>Plan for Windows Server 2008, SQL 2008, and 64-bit</a:t>
            </a:r>
          </a:p>
          <a:p>
            <a:r>
              <a:rPr lang="en-US" dirty="0" smtClean="0"/>
              <a:t>Start implementing </a:t>
            </a:r>
            <a:r>
              <a:rPr lang="en-US" dirty="0" err="1" smtClean="0"/>
              <a:t>BranchCache</a:t>
            </a:r>
            <a:r>
              <a:rPr lang="en-US" dirty="0" smtClean="0"/>
              <a:t>™ with Configuration Manager 2007 SP2</a:t>
            </a:r>
          </a:p>
          <a:p>
            <a:r>
              <a:rPr lang="en-US" dirty="0" smtClean="0"/>
              <a:t>Move from web reporting to SQL Reporting Services</a:t>
            </a:r>
          </a:p>
          <a:p>
            <a:r>
              <a:rPr lang="en-US" dirty="0" smtClean="0"/>
              <a:t>Avoid </a:t>
            </a:r>
            <a:r>
              <a:rPr lang="en-US" dirty="0"/>
              <a:t>mixing user </a:t>
            </a:r>
            <a:r>
              <a:rPr lang="en-US" dirty="0" smtClean="0"/>
              <a:t>and </a:t>
            </a:r>
            <a:r>
              <a:rPr lang="en-US" dirty="0"/>
              <a:t>devices in collection </a:t>
            </a:r>
            <a:r>
              <a:rPr lang="en-US" dirty="0" smtClean="0"/>
              <a:t>definitions</a:t>
            </a:r>
          </a:p>
          <a:p>
            <a:r>
              <a:rPr lang="en-US" dirty="0" smtClean="0"/>
              <a:t>Use </a:t>
            </a:r>
            <a:r>
              <a:rPr lang="en-US" dirty="0"/>
              <a:t>UNC (\\server\</a:t>
            </a:r>
            <a:r>
              <a:rPr lang="en-US" dirty="0" err="1"/>
              <a:t>myapp</a:t>
            </a:r>
            <a:r>
              <a:rPr lang="en-US" dirty="0"/>
              <a:t>\myapp.msi) in package source path instead of local path (d:\</a:t>
            </a:r>
            <a:r>
              <a:rPr lang="en-US" dirty="0" err="1"/>
              <a:t>myapp</a:t>
            </a:r>
            <a:r>
              <a:rPr lang="en-US" dirty="0"/>
              <a:t>)</a:t>
            </a:r>
          </a:p>
          <a:p>
            <a:pPr marL="0" indent="0">
              <a:buNone/>
            </a:pPr>
            <a:endParaRPr lang="en-US" dirty="0" smtClean="0"/>
          </a:p>
        </p:txBody>
      </p:sp>
    </p:spTree>
    <p:extLst>
      <p:ext uri="{BB962C8B-B14F-4D97-AF65-F5344CB8AC3E}">
        <p14:creationId xmlns:p14="http://schemas.microsoft.com/office/powerpoint/2010/main" val="335969465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a:t>
            </a:r>
            <a:r>
              <a:rPr lang="en-US" dirty="0" smtClean="0"/>
              <a:t>Can </a:t>
            </a:r>
            <a:r>
              <a:rPr lang="en-US" dirty="0"/>
              <a:t>D</a:t>
            </a:r>
            <a:r>
              <a:rPr lang="en-US" dirty="0" smtClean="0"/>
              <a:t>o </a:t>
            </a:r>
            <a:r>
              <a:rPr lang="en-US" dirty="0"/>
              <a:t>N</a:t>
            </a:r>
            <a:r>
              <a:rPr lang="en-US" dirty="0" smtClean="0"/>
              <a:t>ext</a:t>
            </a:r>
            <a:endParaRPr lang="en-US" dirty="0"/>
          </a:p>
        </p:txBody>
      </p:sp>
      <p:sp>
        <p:nvSpPr>
          <p:cNvPr id="3" name="Text Placeholder 2"/>
          <p:cNvSpPr>
            <a:spLocks noGrp="1"/>
          </p:cNvSpPr>
          <p:nvPr>
            <p:ph type="body" sz="quarter" idx="10"/>
          </p:nvPr>
        </p:nvSpPr>
        <p:spPr>
          <a:xfrm>
            <a:off x="519112" y="1447799"/>
            <a:ext cx="11149013" cy="3693319"/>
          </a:xfrm>
        </p:spPr>
        <p:txBody>
          <a:bodyPr/>
          <a:lstStyle/>
          <a:p>
            <a:r>
              <a:rPr lang="en-US" dirty="0"/>
              <a:t>Download the beta of ConfigMgr 2012 </a:t>
            </a:r>
            <a:r>
              <a:rPr lang="en-US" dirty="0" smtClean="0"/>
              <a:t>– </a:t>
            </a:r>
            <a:r>
              <a:rPr lang="en-US" dirty="0">
                <a:hlinkClick r:id="rId2"/>
              </a:rPr>
              <a:t>here</a:t>
            </a:r>
            <a:endParaRPr lang="en-US" dirty="0"/>
          </a:p>
          <a:p>
            <a:r>
              <a:rPr lang="en-US" dirty="0"/>
              <a:t>Download the VHDs – </a:t>
            </a:r>
            <a:r>
              <a:rPr lang="en-US" dirty="0">
                <a:hlinkClick r:id="rId3"/>
              </a:rPr>
              <a:t>here</a:t>
            </a:r>
            <a:endParaRPr lang="en-US" dirty="0"/>
          </a:p>
          <a:p>
            <a:r>
              <a:rPr lang="en-US" dirty="0"/>
              <a:t>Work through the TechNet Virtual Labs – </a:t>
            </a:r>
            <a:r>
              <a:rPr lang="en-US" dirty="0">
                <a:hlinkClick r:id="rId4"/>
              </a:rPr>
              <a:t>here</a:t>
            </a:r>
            <a:endParaRPr lang="en-US" dirty="0"/>
          </a:p>
          <a:p>
            <a:r>
              <a:rPr lang="en-US" dirty="0"/>
              <a:t>Participate in the </a:t>
            </a:r>
            <a:r>
              <a:rPr lang="en-US" dirty="0">
                <a:hlinkClick r:id="rId5"/>
              </a:rPr>
              <a:t>Community Evaluation Program</a:t>
            </a:r>
            <a:endParaRPr lang="en-US" dirty="0"/>
          </a:p>
          <a:p>
            <a:r>
              <a:rPr lang="en-US" dirty="0"/>
              <a:t>Join the Conversation on Twitter (#</a:t>
            </a:r>
            <a:r>
              <a:rPr lang="en-US" dirty="0" err="1"/>
              <a:t>sysctr</a:t>
            </a:r>
            <a:r>
              <a:rPr lang="en-US" dirty="0"/>
              <a:t>)</a:t>
            </a:r>
          </a:p>
          <a:p>
            <a:r>
              <a:rPr lang="en-US" dirty="0"/>
              <a:t>Follow our </a:t>
            </a:r>
            <a:r>
              <a:rPr lang="en-US" dirty="0">
                <a:hlinkClick r:id="rId6"/>
              </a:rPr>
              <a:t>blog </a:t>
            </a:r>
            <a:r>
              <a:rPr lang="en-US" dirty="0"/>
              <a:t>and </a:t>
            </a:r>
            <a:r>
              <a:rPr lang="en-US" dirty="0">
                <a:hlinkClick r:id="rId7"/>
              </a:rPr>
              <a:t>website</a:t>
            </a:r>
            <a:endParaRPr lang="en-US" dirty="0"/>
          </a:p>
          <a:p>
            <a:r>
              <a:rPr lang="en-US" dirty="0"/>
              <a:t>Program overview is </a:t>
            </a:r>
            <a:r>
              <a:rPr lang="en-US" dirty="0" smtClean="0">
                <a:hlinkClick r:id="rId8"/>
              </a:rPr>
              <a:t>here</a:t>
            </a:r>
            <a:endParaRPr lang="en-US" dirty="0"/>
          </a:p>
        </p:txBody>
      </p:sp>
    </p:spTree>
    <p:extLst>
      <p:ext uri="{BB962C8B-B14F-4D97-AF65-F5344CB8AC3E}">
        <p14:creationId xmlns:p14="http://schemas.microsoft.com/office/powerpoint/2010/main" val="40857910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19113" y="228600"/>
            <a:ext cx="11173090" cy="664797"/>
          </a:xfrm>
        </p:spPr>
        <p:txBody>
          <a:bodyPr/>
          <a:lstStyle/>
          <a:p>
            <a:r>
              <a:rPr lang="en-US" sz="4800" dirty="0" smtClean="0"/>
              <a:t>System and User-Centric </a:t>
            </a:r>
            <a:endParaRPr lang="en-US" sz="4800" dirty="0"/>
          </a:p>
        </p:txBody>
      </p:sp>
      <p:graphicFrame>
        <p:nvGraphicFramePr>
          <p:cNvPr id="85" name="Diagram 84"/>
          <p:cNvGraphicFramePr/>
          <p:nvPr>
            <p:extLst>
              <p:ext uri="{D42A27DB-BD31-4B8C-83A1-F6EECF244321}">
                <p14:modId xmlns:p14="http://schemas.microsoft.com/office/powerpoint/2010/main" val="1782726402"/>
              </p:ext>
            </p:extLst>
          </p:nvPr>
        </p:nvGraphicFramePr>
        <p:xfrm>
          <a:off x="848264" y="4689571"/>
          <a:ext cx="10490296" cy="1672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18298537"/>
              </p:ext>
            </p:extLst>
          </p:nvPr>
        </p:nvGraphicFramePr>
        <p:xfrm>
          <a:off x="143690" y="994689"/>
          <a:ext cx="11874138" cy="3230880"/>
        </p:xfrm>
        <a:graphic>
          <a:graphicData uri="http://schemas.openxmlformats.org/drawingml/2006/table">
            <a:tbl>
              <a:tblPr firstRow="1" bandRow="1">
                <a:tableStyleId>{D27102A9-8310-4765-A935-A1911B00CA55}</a:tableStyleId>
              </a:tblPr>
              <a:tblGrid>
                <a:gridCol w="5937069"/>
                <a:gridCol w="5937069"/>
              </a:tblGrid>
              <a:tr h="37084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2400" dirty="0" smtClean="0"/>
                        <a:t>Configuration </a:t>
                      </a:r>
                      <a:r>
                        <a:rPr lang="en-US" sz="2800" dirty="0" smtClean="0"/>
                        <a:t>Manager</a:t>
                      </a:r>
                      <a:r>
                        <a:rPr lang="en-US" sz="2400" dirty="0" smtClean="0"/>
                        <a:t> 2007</a:t>
                      </a:r>
                    </a:p>
                  </a:txBody>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2400" dirty="0" smtClean="0"/>
                        <a:t>Configuration </a:t>
                      </a:r>
                      <a:r>
                        <a:rPr lang="en-US" sz="2800" dirty="0" smtClean="0"/>
                        <a:t>Manager</a:t>
                      </a:r>
                      <a:r>
                        <a:rPr lang="en-US" sz="2400" dirty="0" smtClean="0"/>
                        <a:t> 2012</a:t>
                      </a:r>
                    </a:p>
                  </a:txBody>
                  <a:tcPr/>
                </a:tc>
              </a:tr>
              <a:tr h="370840">
                <a:tc>
                  <a:txBody>
                    <a:bodyPr/>
                    <a:lstStyle/>
                    <a:p>
                      <a:pPr lvl="0" rtl="0"/>
                      <a:r>
                        <a:rPr lang="en-US" sz="1600" dirty="0" smtClean="0"/>
                        <a:t>Optimized for </a:t>
                      </a:r>
                      <a:r>
                        <a:rPr lang="en-US" sz="1600" b="1" dirty="0" smtClean="0"/>
                        <a:t>Systems Management </a:t>
                      </a:r>
                      <a:r>
                        <a:rPr lang="en-US" sz="1600" dirty="0" smtClean="0"/>
                        <a:t>scenarios</a:t>
                      </a:r>
                    </a:p>
                  </a:txBody>
                  <a:tcPr/>
                </a:tc>
                <a:tc>
                  <a:txBody>
                    <a:bodyPr/>
                    <a:lstStyle/>
                    <a:p>
                      <a:pPr marL="285750" lvl="0" indent="-285750" rtl="0">
                        <a:buFont typeface="Arial" pitchFamily="34" charset="0"/>
                        <a:buChar char="•"/>
                      </a:pPr>
                      <a:r>
                        <a:rPr lang="en-US" sz="1600" b="1" dirty="0" smtClean="0"/>
                        <a:t>Still committed </a:t>
                      </a:r>
                      <a:r>
                        <a:rPr lang="en-US" sz="1600" dirty="0" smtClean="0"/>
                        <a:t>and focused on System Management scenarios</a:t>
                      </a:r>
                    </a:p>
                  </a:txBody>
                  <a:tcPr/>
                </a:tc>
              </a:tr>
              <a:tr h="370840">
                <a:tc>
                  <a:txBody>
                    <a:bodyPr/>
                    <a:lstStyle/>
                    <a:p>
                      <a:pPr marL="285750" lvl="0" indent="-285750" rtl="0">
                        <a:buFont typeface="Arial" pitchFamily="34" charset="0"/>
                        <a:buChar char="•"/>
                      </a:pPr>
                      <a:r>
                        <a:rPr lang="en-US" sz="1600" dirty="0" smtClean="0"/>
                        <a:t>Challenging to manage users:</a:t>
                      </a:r>
                    </a:p>
                    <a:p>
                      <a:pPr marL="742932" lvl="1" indent="-285750" rtl="0">
                        <a:buFont typeface="Arial" pitchFamily="34" charset="0"/>
                        <a:buChar char="•"/>
                      </a:pPr>
                      <a:r>
                        <a:rPr lang="en-US" sz="1600" dirty="0" smtClean="0"/>
                        <a:t>Forced to translate a user to a device</a:t>
                      </a:r>
                    </a:p>
                    <a:p>
                      <a:pPr marL="742932" lvl="1" indent="-285750" rtl="0">
                        <a:buFont typeface="Arial" pitchFamily="34" charset="0"/>
                        <a:buChar char="•"/>
                      </a:pPr>
                      <a:r>
                        <a:rPr lang="en-US" sz="1600" dirty="0" smtClean="0"/>
                        <a:t>Explicit: run a specific program on a specific device</a:t>
                      </a:r>
                    </a:p>
                  </a:txBody>
                  <a:tcPr/>
                </a:tc>
                <a:tc>
                  <a:txBody>
                    <a:bodyPr/>
                    <a:lstStyle/>
                    <a:p>
                      <a:pPr marL="285750" lvl="0" indent="-285750" rtl="0">
                        <a:buFont typeface="Arial" pitchFamily="34" charset="0"/>
                        <a:buChar char="•"/>
                      </a:pPr>
                      <a:r>
                        <a:rPr lang="en-US" sz="1600" dirty="0" smtClean="0"/>
                        <a:t>Embrace User Centric scenarios:</a:t>
                      </a:r>
                    </a:p>
                    <a:p>
                      <a:pPr marL="742932" lvl="1" indent="-285750" rtl="0">
                        <a:buFont typeface="Arial" pitchFamily="34" charset="0"/>
                        <a:buChar char="•"/>
                      </a:pPr>
                      <a:r>
                        <a:rPr lang="en-US" sz="1600" dirty="0" smtClean="0"/>
                        <a:t>Moving to a state based design, for apps, deployments, content on </a:t>
                      </a:r>
                      <a:r>
                        <a:rPr lang="en-US" sz="1600" dirty="0" err="1" smtClean="0"/>
                        <a:t>DPs</a:t>
                      </a:r>
                      <a:r>
                        <a:rPr lang="en-US" sz="1600" dirty="0" smtClean="0"/>
                        <a:t>.</a:t>
                      </a:r>
                    </a:p>
                    <a:p>
                      <a:pPr marL="742932" lvl="1" indent="-285750" rtl="0">
                        <a:buFont typeface="Arial" pitchFamily="34" charset="0"/>
                        <a:buChar char="•"/>
                      </a:pPr>
                      <a:r>
                        <a:rPr lang="en-US" sz="1600" dirty="0" smtClean="0"/>
                        <a:t>Full application lifecycle model. Install, Revision </a:t>
                      </a:r>
                      <a:r>
                        <a:rPr lang="en-US" sz="1600" dirty="0" err="1" smtClean="0"/>
                        <a:t>Mgt</a:t>
                      </a:r>
                      <a:r>
                        <a:rPr lang="en-US" sz="1600" dirty="0" smtClean="0"/>
                        <a:t>, </a:t>
                      </a:r>
                      <a:r>
                        <a:rPr lang="en-US" sz="1600" dirty="0" err="1" smtClean="0"/>
                        <a:t>Supersedence</a:t>
                      </a:r>
                      <a:r>
                        <a:rPr lang="en-US" sz="1600" dirty="0" smtClean="0"/>
                        <a:t> and Uninstall</a:t>
                      </a:r>
                    </a:p>
                  </a:txBody>
                  <a:tcPr/>
                </a:tc>
              </a:tr>
              <a:tr h="370840">
                <a:tc>
                  <a:txBody>
                    <a:bodyPr/>
                    <a:lstStyle/>
                    <a:p>
                      <a:pPr marL="285750" marR="0" lvl="0" indent="-285750" algn="l" defTabSz="914363" rtl="0" eaLnBrk="1" fontAlgn="auto" latinLnBrk="0" hangingPunct="1">
                        <a:lnSpc>
                          <a:spcPct val="100000"/>
                        </a:lnSpc>
                        <a:spcBef>
                          <a:spcPts val="0"/>
                        </a:spcBef>
                        <a:spcAft>
                          <a:spcPts val="0"/>
                        </a:spcAft>
                        <a:buClrTx/>
                        <a:buSzTx/>
                        <a:buFont typeface="Arial" pitchFamily="34" charset="0"/>
                        <a:buChar char="•"/>
                        <a:tabLst/>
                        <a:defRPr/>
                      </a:pPr>
                      <a:r>
                        <a:rPr lang="en-US" sz="1600" dirty="0" smtClean="0"/>
                        <a:t>Software Distribution is a glorified script execution</a:t>
                      </a:r>
                    </a:p>
                    <a:p>
                      <a:pPr lvl="1" rtl="0"/>
                      <a:endParaRPr lang="en-US" sz="1600" dirty="0" smtClean="0"/>
                    </a:p>
                  </a:txBody>
                  <a:tcPr/>
                </a:tc>
                <a:tc>
                  <a:txBody>
                    <a:bodyPr/>
                    <a:lstStyle/>
                    <a:p>
                      <a:pPr marL="285750" lvl="0" indent="-285750" rtl="0">
                        <a:buFont typeface="Arial" pitchFamily="34" charset="0"/>
                        <a:buChar char="•"/>
                      </a:pPr>
                      <a:r>
                        <a:rPr lang="en-US" sz="1600" dirty="0" smtClean="0"/>
                        <a:t>Understand and intelligently target the relationships between user systems</a:t>
                      </a:r>
                    </a:p>
                    <a:p>
                      <a:pPr marL="285750" lvl="0" indent="-285750" rtl="0">
                        <a:buFont typeface="Arial" pitchFamily="34" charset="0"/>
                        <a:buChar char="•"/>
                      </a:pPr>
                      <a:r>
                        <a:rPr lang="en-US" sz="1600" dirty="0" smtClean="0"/>
                        <a:t>Management solution tailored for applications</a:t>
                      </a:r>
                    </a:p>
                  </a:txBody>
                  <a:tcPr/>
                </a:tc>
              </a:tr>
            </a:tbl>
          </a:graphicData>
        </a:graphic>
      </p:graphicFrame>
    </p:spTree>
    <p:extLst>
      <p:ext uri="{BB962C8B-B14F-4D97-AF65-F5344CB8AC3E}">
        <p14:creationId xmlns:p14="http://schemas.microsoft.com/office/powerpoint/2010/main" val="773511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5"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
          <a:xfrm>
            <a:off x="507868" y="6083573"/>
            <a:ext cx="1117309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2011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6" name="Picture 2" descr="C:\Users\sean\Pictures\DVD_ART36\Logos\MICROSOFT (brand)\Microsoft corporate logo white.png"/>
          <p:cNvPicPr>
            <a:picLocks noChangeAspect="1" noChangeArrowheads="1"/>
          </p:cNvPicPr>
          <p:nvPr/>
        </p:nvPicPr>
        <p:blipFill>
          <a:blip r:embed="rId3"/>
          <a:srcRect/>
          <a:stretch>
            <a:fillRect/>
          </a:stretch>
        </p:blipFill>
        <p:spPr bwMode="invGray">
          <a:xfrm>
            <a:off x="3260725" y="2943225"/>
            <a:ext cx="5667375" cy="971550"/>
          </a:xfrm>
          <a:prstGeom prst="rect">
            <a:avLst/>
          </a:prstGeom>
          <a:noFill/>
        </p:spPr>
      </p:pic>
    </p:spTree>
    <p:extLst>
      <p:ext uri="{BB962C8B-B14F-4D97-AF65-F5344CB8AC3E}">
        <p14:creationId xmlns:p14="http://schemas.microsoft.com/office/powerpoint/2010/main" val="261365873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412693" cy="1218795"/>
          </a:xfrm>
        </p:spPr>
        <p:txBody>
          <a:bodyPr/>
          <a:lstStyle/>
          <a:p>
            <a:r>
              <a:rPr lang="en-US" sz="4400" dirty="0"/>
              <a:t>Embracing User Centric: </a:t>
            </a:r>
            <a:r>
              <a:rPr lang="en-US" sz="4400" dirty="0" smtClean="0"/>
              <a:t> Administrator </a:t>
            </a:r>
            <a:r>
              <a:rPr lang="en-US" sz="4400" dirty="0"/>
              <a:t>Promises</a:t>
            </a:r>
          </a:p>
        </p:txBody>
      </p:sp>
      <p:sp>
        <p:nvSpPr>
          <p:cNvPr id="3" name="Content Placeholder 2"/>
          <p:cNvSpPr>
            <a:spLocks noGrp="1"/>
          </p:cNvSpPr>
          <p:nvPr>
            <p:ph idx="1"/>
          </p:nvPr>
        </p:nvSpPr>
        <p:spPr>
          <a:xfrm>
            <a:off x="519112" y="1447799"/>
            <a:ext cx="11149013" cy="4876801"/>
          </a:xfrm>
        </p:spPr>
        <p:txBody>
          <a:bodyPr>
            <a:normAutofit lnSpcReduction="10000"/>
          </a:bodyPr>
          <a:lstStyle/>
          <a:p>
            <a:r>
              <a:rPr lang="en-US" dirty="0"/>
              <a:t>Let the administrator think user </a:t>
            </a:r>
            <a:r>
              <a:rPr lang="en-US" dirty="0" smtClean="0"/>
              <a:t>first</a:t>
            </a:r>
          </a:p>
          <a:p>
            <a:pPr lvl="1"/>
            <a:r>
              <a:rPr lang="en-US" dirty="0" smtClean="0"/>
              <a:t>Deploy applications to users</a:t>
            </a:r>
          </a:p>
          <a:p>
            <a:pPr lvl="1"/>
            <a:r>
              <a:rPr lang="en-US" dirty="0" smtClean="0"/>
              <a:t>Manage users beyond the desktop</a:t>
            </a:r>
          </a:p>
          <a:p>
            <a:r>
              <a:rPr lang="en-US" dirty="0" err="1" smtClean="0"/>
              <a:t>ConfigMgr</a:t>
            </a:r>
            <a:r>
              <a:rPr lang="en-US" dirty="0" smtClean="0"/>
              <a:t> </a:t>
            </a:r>
            <a:r>
              <a:rPr lang="en-US" dirty="0"/>
              <a:t>maintains relationship between users and systems to solve core user targeting</a:t>
            </a:r>
          </a:p>
          <a:p>
            <a:pPr lvl="1"/>
            <a:r>
              <a:rPr lang="en-US" dirty="0"/>
              <a:t>Set conditions to control installations </a:t>
            </a:r>
          </a:p>
          <a:p>
            <a:pPr lvl="1"/>
            <a:r>
              <a:rPr lang="en-US" dirty="0"/>
              <a:t>Schedule ‘Pre-deploy’ to users’ primary devices for </a:t>
            </a:r>
            <a:r>
              <a:rPr lang="en-US" dirty="0" err="1"/>
              <a:t>WoL</a:t>
            </a:r>
            <a:r>
              <a:rPr lang="en-US" dirty="0"/>
              <a:t>, off-</a:t>
            </a:r>
            <a:r>
              <a:rPr lang="en-US" dirty="0" err="1"/>
              <a:t>hrs</a:t>
            </a:r>
            <a:r>
              <a:rPr lang="en-US" dirty="0"/>
              <a:t>, workgroup, </a:t>
            </a:r>
            <a:r>
              <a:rPr lang="en-US" dirty="0" smtClean="0"/>
              <a:t>etc.</a:t>
            </a:r>
            <a:endParaRPr lang="en-US" dirty="0"/>
          </a:p>
          <a:p>
            <a:r>
              <a:rPr lang="en-US" dirty="0" smtClean="0"/>
              <a:t>ConfigMgr will remember the relationship between the user and their applications</a:t>
            </a:r>
          </a:p>
          <a:p>
            <a:r>
              <a:rPr lang="en-US" dirty="0"/>
              <a:t>Application model captures ‘administrative intent</a:t>
            </a:r>
            <a:r>
              <a:rPr lang="en-US" dirty="0" smtClean="0"/>
              <a:t>’</a:t>
            </a:r>
          </a:p>
          <a:p>
            <a:endParaRPr lang="en-US" dirty="0" smtClean="0"/>
          </a:p>
        </p:txBody>
      </p:sp>
    </p:spTree>
    <p:extLst>
      <p:ext uri="{BB962C8B-B14F-4D97-AF65-F5344CB8AC3E}">
        <p14:creationId xmlns:p14="http://schemas.microsoft.com/office/powerpoint/2010/main" val="38493588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a:xfrm>
            <a:off x="519112" y="1447799"/>
            <a:ext cx="11149013" cy="5029201"/>
          </a:xfrm>
        </p:spPr>
        <p:txBody>
          <a:bodyPr>
            <a:normAutofit lnSpcReduction="10000"/>
          </a:bodyPr>
          <a:lstStyle/>
          <a:p>
            <a:r>
              <a:rPr lang="en-US" dirty="0"/>
              <a:t>Manage </a:t>
            </a:r>
            <a:r>
              <a:rPr lang="en-US" dirty="0" smtClean="0"/>
              <a:t>applications; </a:t>
            </a:r>
            <a:r>
              <a:rPr lang="en-US" dirty="0"/>
              <a:t>not </a:t>
            </a:r>
            <a:r>
              <a:rPr lang="en-US" dirty="0" smtClean="0"/>
              <a:t>scripts</a:t>
            </a:r>
          </a:p>
          <a:p>
            <a:r>
              <a:rPr lang="en-US" dirty="0" smtClean="0"/>
              <a:t>Application Management:</a:t>
            </a:r>
            <a:endParaRPr lang="en-US" dirty="0"/>
          </a:p>
          <a:p>
            <a:pPr lvl="1"/>
            <a:r>
              <a:rPr lang="en-US" dirty="0"/>
              <a:t>Detection method – re-evaluated for presence:</a:t>
            </a:r>
          </a:p>
          <a:p>
            <a:pPr lvl="2"/>
            <a:r>
              <a:rPr lang="en-US" dirty="0"/>
              <a:t>Required application – reinstall if missing</a:t>
            </a:r>
          </a:p>
          <a:p>
            <a:pPr lvl="2"/>
            <a:r>
              <a:rPr lang="en-US" dirty="0"/>
              <a:t>Prohibited application – uninstall if detected</a:t>
            </a:r>
          </a:p>
          <a:p>
            <a:pPr lvl="1"/>
            <a:r>
              <a:rPr lang="en-US" dirty="0"/>
              <a:t>Requirement rules – evaluated at install time to ensure the app only installs in places it can, and should</a:t>
            </a:r>
          </a:p>
          <a:p>
            <a:pPr lvl="1"/>
            <a:r>
              <a:rPr lang="en-US" dirty="0"/>
              <a:t>Dependencies – relationships with other apps that are all evaluated prior to installing anything</a:t>
            </a:r>
          </a:p>
          <a:p>
            <a:pPr lvl="1"/>
            <a:r>
              <a:rPr lang="en-US" dirty="0" err="1"/>
              <a:t>Supersedence</a:t>
            </a:r>
            <a:r>
              <a:rPr lang="en-US" dirty="0"/>
              <a:t> – relationships with other apps that should be uninstalled prior to installing anything</a:t>
            </a:r>
          </a:p>
          <a:p>
            <a:pPr lvl="1"/>
            <a:r>
              <a:rPr lang="en-US" dirty="0"/>
              <a:t>Update an app – Automatic revision management</a:t>
            </a:r>
          </a:p>
        </p:txBody>
      </p:sp>
    </p:spTree>
    <p:extLst>
      <p:ext uri="{BB962C8B-B14F-4D97-AF65-F5344CB8AC3E}">
        <p14:creationId xmlns:p14="http://schemas.microsoft.com/office/powerpoint/2010/main" val="25169267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Centric – Operating System Deployment</a:t>
            </a:r>
            <a:endParaRPr lang="en-US" dirty="0"/>
          </a:p>
        </p:txBody>
      </p:sp>
      <p:sp>
        <p:nvSpPr>
          <p:cNvPr id="3" name="Content Placeholder 2"/>
          <p:cNvSpPr>
            <a:spLocks noGrp="1"/>
          </p:cNvSpPr>
          <p:nvPr>
            <p:ph idx="1"/>
          </p:nvPr>
        </p:nvSpPr>
        <p:spPr>
          <a:xfrm>
            <a:off x="519112" y="1447799"/>
            <a:ext cx="11149013" cy="3625608"/>
          </a:xfrm>
        </p:spPr>
        <p:txBody>
          <a:bodyPr/>
          <a:lstStyle/>
          <a:p>
            <a:r>
              <a:rPr lang="en-US" dirty="0" smtClean="0"/>
              <a:t>Support </a:t>
            </a:r>
            <a:r>
              <a:rPr lang="en-US" dirty="0"/>
              <a:t>for new software distribution features during operating system deployment</a:t>
            </a:r>
          </a:p>
          <a:p>
            <a:pPr lvl="1"/>
            <a:r>
              <a:rPr lang="en-US" dirty="0"/>
              <a:t>Evaluate application requirement rules, dependencies </a:t>
            </a:r>
            <a:r>
              <a:rPr lang="en-US" dirty="0" smtClean="0"/>
              <a:t/>
            </a:r>
            <a:br>
              <a:rPr lang="en-US" dirty="0" smtClean="0"/>
            </a:br>
            <a:r>
              <a:rPr lang="en-US" dirty="0" smtClean="0"/>
              <a:t>and </a:t>
            </a:r>
            <a:r>
              <a:rPr lang="en-US" dirty="0" err="1"/>
              <a:t>supersedence</a:t>
            </a:r>
            <a:endParaRPr lang="en-US" dirty="0"/>
          </a:p>
          <a:p>
            <a:pPr lvl="1"/>
            <a:r>
              <a:rPr lang="en-US" dirty="0"/>
              <a:t>User Device Affinity support – install applications deployed to </a:t>
            </a:r>
            <a:r>
              <a:rPr lang="en-US" dirty="0" smtClean="0"/>
              <a:t/>
            </a:r>
            <a:br>
              <a:rPr lang="en-US" dirty="0" smtClean="0"/>
            </a:br>
            <a:r>
              <a:rPr lang="en-US" dirty="0" smtClean="0"/>
              <a:t>the </a:t>
            </a:r>
            <a:r>
              <a:rPr lang="en-US" dirty="0"/>
              <a:t>primary </a:t>
            </a:r>
            <a:r>
              <a:rPr lang="en-US" dirty="0" smtClean="0"/>
              <a:t>user</a:t>
            </a:r>
          </a:p>
          <a:p>
            <a:pPr lvl="1"/>
            <a:endParaRPr lang="en-US" dirty="0"/>
          </a:p>
          <a:p>
            <a:endParaRPr lang="en-US" dirty="0"/>
          </a:p>
        </p:txBody>
      </p:sp>
    </p:spTree>
    <p:extLst>
      <p:ext uri="{BB962C8B-B14F-4D97-AF65-F5344CB8AC3E}">
        <p14:creationId xmlns:p14="http://schemas.microsoft.com/office/powerpoint/2010/main" val="40896660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498598"/>
          </a:xfrm>
        </p:spPr>
        <p:txBody>
          <a:bodyPr/>
          <a:lstStyle/>
          <a:p>
            <a:r>
              <a:rPr lang="en-US" sz="3600" dirty="0" smtClean="0"/>
              <a:t>User Centric – Understanding Virtual Desktop Platform</a:t>
            </a:r>
            <a:endParaRPr lang="en-US" sz="3600" dirty="0"/>
          </a:p>
        </p:txBody>
      </p:sp>
      <p:sp>
        <p:nvSpPr>
          <p:cNvPr id="3" name="Content Placeholder 2"/>
          <p:cNvSpPr>
            <a:spLocks noGrp="1"/>
          </p:cNvSpPr>
          <p:nvPr>
            <p:ph idx="1"/>
          </p:nvPr>
        </p:nvSpPr>
        <p:spPr>
          <a:xfrm>
            <a:off x="537400" y="1004090"/>
            <a:ext cx="11149013" cy="5853910"/>
          </a:xfrm>
        </p:spPr>
        <p:txBody>
          <a:bodyPr/>
          <a:lstStyle/>
          <a:p>
            <a:r>
              <a:rPr lang="en-US" dirty="0" smtClean="0"/>
              <a:t>As Citrix XenDesktop and Microsoft RDS integrates, then</a:t>
            </a:r>
          </a:p>
          <a:p>
            <a:pPr lvl="1"/>
            <a:r>
              <a:rPr lang="en-US" dirty="0" smtClean="0"/>
              <a:t>Conditional rules for application deployment are available (Desktop Type, Pool Name)</a:t>
            </a:r>
          </a:p>
          <a:p>
            <a:pPr lvl="1"/>
            <a:r>
              <a:rPr lang="en-US" dirty="0" smtClean="0"/>
              <a:t>Gather inventory from Guest VM for Broker Site Name, Desktop Type and Pool Name and exposed for compliance monitoring and </a:t>
            </a:r>
            <a:r>
              <a:rPr lang="en-US" dirty="0"/>
              <a:t>i</a:t>
            </a:r>
            <a:r>
              <a:rPr lang="en-US" dirty="0" smtClean="0"/>
              <a:t>nventory reports</a:t>
            </a:r>
          </a:p>
          <a:p>
            <a:pPr lvl="1"/>
            <a:r>
              <a:rPr lang="en-US" dirty="0" smtClean="0"/>
              <a:t>ConfigMgr uniqueness is persisted through Pooled VM shutdown and startup</a:t>
            </a:r>
          </a:p>
          <a:p>
            <a:r>
              <a:rPr lang="en-US" dirty="0"/>
              <a:t>Randomization of </a:t>
            </a:r>
            <a:r>
              <a:rPr lang="en-US" dirty="0" smtClean="0"/>
              <a:t>schedules automatically for </a:t>
            </a:r>
            <a:r>
              <a:rPr lang="en-US" smtClean="0"/>
              <a:t>any client:</a:t>
            </a:r>
            <a:endParaRPr lang="en-US" dirty="0"/>
          </a:p>
          <a:p>
            <a:pPr lvl="1"/>
            <a:r>
              <a:rPr lang="en-US" dirty="0"/>
              <a:t>Hardware Inventory scan</a:t>
            </a:r>
          </a:p>
          <a:p>
            <a:pPr lvl="1"/>
            <a:r>
              <a:rPr lang="en-US" dirty="0"/>
              <a:t>Software Inventory scan</a:t>
            </a:r>
          </a:p>
          <a:p>
            <a:pPr lvl="1"/>
            <a:r>
              <a:rPr lang="en-US" dirty="0"/>
              <a:t>Software Update scan, download and install</a:t>
            </a:r>
          </a:p>
          <a:p>
            <a:pPr marL="460375" lvl="1" indent="0">
              <a:buNone/>
            </a:pPr>
            <a:endParaRPr lang="en-US" dirty="0"/>
          </a:p>
        </p:txBody>
      </p:sp>
    </p:spTree>
    <p:extLst>
      <p:ext uri="{BB962C8B-B14F-4D97-AF65-F5344CB8AC3E}">
        <p14:creationId xmlns:p14="http://schemas.microsoft.com/office/powerpoint/2010/main" val="41802005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howsrus\images\Branding_Photography\FY09 Brand - Business - No Exp\MSB09_Charles_00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1543" r="22546" b="1297"/>
          <a:stretch/>
        </p:blipFill>
        <p:spPr bwMode="auto">
          <a:xfrm>
            <a:off x="7847012" y="1460680"/>
            <a:ext cx="5736081" cy="4798454"/>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227012" y="1459844"/>
            <a:ext cx="7924800" cy="4788556"/>
          </a:xfrm>
          <a:prstGeom prst="roundRect">
            <a:avLst>
              <a:gd name="adj" fmla="val 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t" anchorCtr="0" compatLnSpc="1">
            <a:prstTxWarp prst="textNoShape">
              <a:avLst/>
            </a:prstTxWarp>
            <a:noAutofit/>
          </a:bodyPr>
          <a:lstStyle/>
          <a:p>
            <a:pPr marL="460375" lvl="0" indent="-398463">
              <a:lnSpc>
                <a:spcPct val="90000"/>
              </a:lnSpc>
              <a:spcBef>
                <a:spcPct val="20000"/>
              </a:spcBef>
              <a:buSzPct val="90000"/>
              <a:buBlip>
                <a:blip r:embed="rId3"/>
              </a:buBlip>
            </a:pPr>
            <a:r>
              <a:rPr lang="en-US" sz="2800" dirty="0" smtClean="0">
                <a:gradFill>
                  <a:gsLst>
                    <a:gs pos="0">
                      <a:srgbClr val="FFFFFF"/>
                    </a:gs>
                    <a:gs pos="86000">
                      <a:srgbClr val="FFFFFF"/>
                    </a:gs>
                  </a:gsLst>
                  <a:lin ang="5400000" scaled="0"/>
                </a:gradFill>
              </a:rPr>
              <a:t>Managing </a:t>
            </a:r>
            <a:r>
              <a:rPr lang="en-US" sz="2800" dirty="0">
                <a:gradFill>
                  <a:gsLst>
                    <a:gs pos="0">
                      <a:srgbClr val="FFFFFF"/>
                    </a:gs>
                    <a:gs pos="86000">
                      <a:srgbClr val="FFFFFF"/>
                    </a:gs>
                  </a:gsLst>
                  <a:lin ang="5400000" scaled="0"/>
                </a:gradFill>
              </a:rPr>
              <a:t>users means managing beyond desktops with “Single pane of glass” administration </a:t>
            </a:r>
          </a:p>
          <a:p>
            <a:pPr marL="460375" lvl="0" indent="-398463">
              <a:lnSpc>
                <a:spcPct val="90000"/>
              </a:lnSpc>
              <a:spcBef>
                <a:spcPct val="20000"/>
              </a:spcBef>
              <a:buSzPct val="90000"/>
              <a:buBlip>
                <a:blip r:embed="rId3"/>
              </a:buBlip>
            </a:pPr>
            <a:r>
              <a:rPr lang="en-US" sz="2800" dirty="0">
                <a:gradFill>
                  <a:gsLst>
                    <a:gs pos="0">
                      <a:srgbClr val="FFFFFF"/>
                    </a:gs>
                    <a:gs pos="86000">
                      <a:srgbClr val="FFFFFF"/>
                    </a:gs>
                  </a:gsLst>
                  <a:lin ang="5400000" scaled="0"/>
                </a:gradFill>
              </a:rPr>
              <a:t>Reaching beyond Windows platforms</a:t>
            </a:r>
          </a:p>
        </p:txBody>
      </p:sp>
      <p:sp>
        <p:nvSpPr>
          <p:cNvPr id="2" name="Title 1"/>
          <p:cNvSpPr>
            <a:spLocks noGrp="1"/>
          </p:cNvSpPr>
          <p:nvPr>
            <p:ph type="title"/>
          </p:nvPr>
        </p:nvSpPr>
        <p:spPr/>
        <p:txBody>
          <a:bodyPr/>
          <a:lstStyle/>
          <a:p>
            <a:r>
              <a:rPr lang="en-US" dirty="0" smtClean="0"/>
              <a:t>User Centric – Device Management</a:t>
            </a:r>
            <a:endParaRPr lang="en-US" dirty="0"/>
          </a:p>
        </p:txBody>
      </p:sp>
      <p:sp>
        <p:nvSpPr>
          <p:cNvPr id="4" name="Rounded Rectangle 3"/>
          <p:cNvSpPr/>
          <p:nvPr/>
        </p:nvSpPr>
        <p:spPr bwMode="auto">
          <a:xfrm>
            <a:off x="379412" y="3300688"/>
            <a:ext cx="3660960" cy="2731156"/>
          </a:xfrm>
          <a:prstGeom prst="roundRect">
            <a:avLst>
              <a:gd name="adj" fmla="val 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normAutofit/>
          </a:bodyPr>
          <a:lstStyle/>
          <a:p>
            <a:pPr algn="ctr" defTabSz="914099"/>
            <a:r>
              <a:rPr lang="en-US" sz="2400" b="1" dirty="0" smtClean="0">
                <a:gradFill>
                  <a:gsLst>
                    <a:gs pos="0">
                      <a:srgbClr val="FFFFFF"/>
                    </a:gs>
                    <a:gs pos="100000">
                      <a:srgbClr val="FFFFFF"/>
                    </a:gs>
                  </a:gsLst>
                  <a:lin ang="5400000" scaled="0"/>
                </a:gradFill>
              </a:rPr>
              <a:t>“Depth”</a:t>
            </a:r>
          </a:p>
          <a:p>
            <a:pPr algn="ctr" defTabSz="914099"/>
            <a:endParaRPr lang="en-US" sz="1200" dirty="0" smtClean="0">
              <a:gradFill>
                <a:gsLst>
                  <a:gs pos="0">
                    <a:srgbClr val="FFFFFF"/>
                  </a:gs>
                  <a:gs pos="100000">
                    <a:srgbClr val="FFFFFF"/>
                  </a:gs>
                </a:gsLst>
                <a:lin ang="5400000" scaled="0"/>
              </a:gradFill>
            </a:endParaRPr>
          </a:p>
          <a:p>
            <a:pPr marL="338138" lvl="0" indent="-338138">
              <a:lnSpc>
                <a:spcPct val="90000"/>
              </a:lnSpc>
              <a:spcBef>
                <a:spcPct val="20000"/>
              </a:spcBef>
              <a:buSzPct val="90000"/>
              <a:buBlip>
                <a:blip r:embed="rId3"/>
              </a:buBlip>
            </a:pPr>
            <a:r>
              <a:rPr lang="en-US" sz="2400" dirty="0">
                <a:gradFill>
                  <a:gsLst>
                    <a:gs pos="0">
                      <a:srgbClr val="FFFFFF"/>
                    </a:gs>
                    <a:gs pos="86000">
                      <a:srgbClr val="FFFFFF"/>
                    </a:gs>
                  </a:gsLst>
                  <a:lin ang="5400000" scaled="0"/>
                </a:gradFill>
              </a:rPr>
              <a:t>Broad feature set</a:t>
            </a:r>
          </a:p>
          <a:p>
            <a:pPr marL="338138" lvl="0" indent="-338138">
              <a:lnSpc>
                <a:spcPct val="90000"/>
              </a:lnSpc>
              <a:spcBef>
                <a:spcPct val="20000"/>
              </a:spcBef>
              <a:buSzPct val="90000"/>
              <a:buBlip>
                <a:blip r:embed="rId3"/>
              </a:buBlip>
            </a:pPr>
            <a:r>
              <a:rPr lang="en-US" sz="2400" dirty="0">
                <a:gradFill>
                  <a:gsLst>
                    <a:gs pos="0">
                      <a:srgbClr val="FFFFFF"/>
                    </a:gs>
                    <a:gs pos="86000">
                      <a:srgbClr val="FFFFFF"/>
                    </a:gs>
                  </a:gsLst>
                  <a:lin ang="5400000" scaled="0"/>
                </a:gradFill>
              </a:rPr>
              <a:t>Common administration model for mobile devices, desktops, and servers</a:t>
            </a:r>
          </a:p>
        </p:txBody>
      </p:sp>
      <p:sp>
        <p:nvSpPr>
          <p:cNvPr id="5" name="Rounded Rectangle 4"/>
          <p:cNvSpPr/>
          <p:nvPr/>
        </p:nvSpPr>
        <p:spPr bwMode="auto">
          <a:xfrm>
            <a:off x="4288647" y="3288644"/>
            <a:ext cx="3657600" cy="2730269"/>
          </a:xfrm>
          <a:prstGeom prst="roundRect">
            <a:avLst>
              <a:gd name="adj" fmla="val 0"/>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normAutofit/>
          </a:bodyPr>
          <a:lstStyle/>
          <a:p>
            <a:pPr algn="ctr" defTabSz="914099"/>
            <a:r>
              <a:rPr lang="en-US" sz="2400" b="1" dirty="0" smtClean="0">
                <a:gradFill>
                  <a:gsLst>
                    <a:gs pos="0">
                      <a:srgbClr val="FFFFFF"/>
                    </a:gs>
                    <a:gs pos="100000">
                      <a:srgbClr val="FFFFFF"/>
                    </a:gs>
                  </a:gsLst>
                  <a:lin ang="5400000" scaled="0"/>
                </a:gradFill>
              </a:rPr>
              <a:t>“Light”</a:t>
            </a:r>
          </a:p>
          <a:p>
            <a:pPr algn="ctr" defTabSz="914099"/>
            <a:endParaRPr lang="en-US" sz="1200" dirty="0" smtClean="0">
              <a:gradFill>
                <a:gsLst>
                  <a:gs pos="0">
                    <a:srgbClr val="FFFFFF"/>
                  </a:gs>
                  <a:gs pos="100000">
                    <a:srgbClr val="FFFFFF"/>
                  </a:gs>
                </a:gsLst>
                <a:lin ang="5400000" scaled="0"/>
              </a:gradFill>
            </a:endParaRPr>
          </a:p>
          <a:p>
            <a:pPr marL="338138" lvl="0" indent="-338138">
              <a:lnSpc>
                <a:spcPct val="90000"/>
              </a:lnSpc>
              <a:spcBef>
                <a:spcPct val="20000"/>
              </a:spcBef>
              <a:buSzPct val="90000"/>
              <a:buBlip>
                <a:blip r:embed="rId3"/>
              </a:buBlip>
            </a:pPr>
            <a:r>
              <a:rPr lang="en-US" sz="2400" dirty="0">
                <a:gradFill>
                  <a:gsLst>
                    <a:gs pos="0">
                      <a:srgbClr val="FFFFFF"/>
                    </a:gs>
                    <a:gs pos="86000">
                      <a:srgbClr val="FFFFFF"/>
                    </a:gs>
                  </a:gsLst>
                  <a:lin ang="5400000" scaled="0"/>
                </a:gradFill>
              </a:rPr>
              <a:t>Provides basic management for all Exchange ActiveSync (EAS) connected devices</a:t>
            </a:r>
          </a:p>
        </p:txBody>
      </p:sp>
    </p:spTree>
    <p:extLst>
      <p:ext uri="{BB962C8B-B14F-4D97-AF65-F5344CB8AC3E}">
        <p14:creationId xmlns:p14="http://schemas.microsoft.com/office/powerpoint/2010/main" val="2347606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MMS_2011_16x9_Breakout">
  <a:themeElements>
    <a:clrScheme name="MMS">
      <a:dk1>
        <a:srgbClr val="000000"/>
      </a:dk1>
      <a:lt1>
        <a:srgbClr val="FFFFFF"/>
      </a:lt1>
      <a:dk2>
        <a:srgbClr val="0070C0"/>
      </a:dk2>
      <a:lt2>
        <a:srgbClr val="BDE3FF"/>
      </a:lt2>
      <a:accent1>
        <a:srgbClr val="4B92DB"/>
      </a:accent1>
      <a:accent2>
        <a:srgbClr val="003F72"/>
      </a:accent2>
      <a:accent3>
        <a:srgbClr val="C1BB00"/>
      </a:accent3>
      <a:accent4>
        <a:srgbClr val="2DA33B"/>
      </a:accent4>
      <a:accent5>
        <a:srgbClr val="777777"/>
      </a:accent5>
      <a:accent6>
        <a:srgbClr val="FFC000"/>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6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MMS">
      <a:dk1>
        <a:srgbClr val="000000"/>
      </a:dk1>
      <a:lt1>
        <a:srgbClr val="FFFFFF"/>
      </a:lt1>
      <a:dk2>
        <a:srgbClr val="0070C0"/>
      </a:dk2>
      <a:lt2>
        <a:srgbClr val="BDE3FF"/>
      </a:lt2>
      <a:accent1>
        <a:srgbClr val="4B92DB"/>
      </a:accent1>
      <a:accent2>
        <a:srgbClr val="003F72"/>
      </a:accent2>
      <a:accent3>
        <a:srgbClr val="C1BB00"/>
      </a:accent3>
      <a:accent4>
        <a:srgbClr val="2DA33B"/>
      </a:accent4>
      <a:accent5>
        <a:srgbClr val="777777"/>
      </a:accent5>
      <a:accent6>
        <a:srgbClr val="FFC000"/>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42B00AC035784A8B6E7795F085B93F" ma:contentTypeVersion="0" ma:contentTypeDescription="Create a new document." ma:contentTypeScope="" ma:versionID="2841d2ac8f9b276d4da4e4eeff702b3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6C6885-1E4E-48BF-8301-3326A1541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719C993-2FE3-4B5A-AFD0-AC3C4C70B8C9}">
  <ds:schemaRefs>
    <ds:schemaRef ds:uri="http://schemas.microsoft.com/sharepoint/v3/contenttype/forms"/>
  </ds:schemaRefs>
</ds:datastoreItem>
</file>

<file path=customXml/itemProps3.xml><?xml version="1.0" encoding="utf-8"?>
<ds:datastoreItem xmlns:ds="http://schemas.openxmlformats.org/officeDocument/2006/customXml" ds:itemID="{EEFBB1BA-90EA-4FC3-A936-6584753560C0}">
  <ds:schemaRefs>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TechReady12_Breakout_ChalkTalk_template</Template>
  <TotalTime>1902</TotalTime>
  <Words>3186</Words>
  <Application>Microsoft Office PowerPoint</Application>
  <PresentationFormat>Custom</PresentationFormat>
  <Paragraphs>437</Paragraphs>
  <Slides>40</Slides>
  <Notes>27</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MMS_2011_16x9_Breakout</vt:lpstr>
      <vt:lpstr>White with Consolas font for code slides</vt:lpstr>
      <vt:lpstr>Configuration Manager 2012:  Technical Overview</vt:lpstr>
      <vt:lpstr>Session Takeaways</vt:lpstr>
      <vt:lpstr>Configuration Manager 2012 </vt:lpstr>
      <vt:lpstr>System and User-Centric </vt:lpstr>
      <vt:lpstr>Embracing User Centric:  Administrator Promises</vt:lpstr>
      <vt:lpstr>Application Model</vt:lpstr>
      <vt:lpstr>User Centric – Operating System Deployment</vt:lpstr>
      <vt:lpstr>User Centric – Understanding Virtual Desktop Platform</vt:lpstr>
      <vt:lpstr>User Centric – Device Management</vt:lpstr>
      <vt:lpstr>“Depth” Mobile Device Management</vt:lpstr>
      <vt:lpstr>“Light” management via Exchange</vt:lpstr>
      <vt:lpstr>Embracing User Centric: End-User Promises</vt:lpstr>
      <vt:lpstr>User Centric Client Management:  The Application Model</vt:lpstr>
      <vt:lpstr>Configuration Manager 2012 </vt:lpstr>
      <vt:lpstr>Administrator Experience</vt:lpstr>
      <vt:lpstr>Role-Based Administration</vt:lpstr>
      <vt:lpstr>Collection Enhancements</vt:lpstr>
      <vt:lpstr>Collections</vt:lpstr>
      <vt:lpstr>Infrastructure Promises</vt:lpstr>
      <vt:lpstr>When Do I Need a Primary Site?</vt:lpstr>
      <vt:lpstr>Reducing Primary Sites</vt:lpstr>
      <vt:lpstr>Infrastructure Changes:  Content</vt:lpstr>
      <vt:lpstr>Boundaries</vt:lpstr>
      <vt:lpstr>Boundary Management</vt:lpstr>
      <vt:lpstr>Hierarchy View and Site Status</vt:lpstr>
      <vt:lpstr>Configuration Manager 2012 </vt:lpstr>
      <vt:lpstr>Client Activity and Health</vt:lpstr>
      <vt:lpstr>Client Activity and Health</vt:lpstr>
      <vt:lpstr>Software Updates</vt:lpstr>
      <vt:lpstr>Operating System Deployment</vt:lpstr>
      <vt:lpstr>PowerPoint Presentation</vt:lpstr>
      <vt:lpstr>Settings Management</vt:lpstr>
      <vt:lpstr>Settings Management</vt:lpstr>
      <vt:lpstr>Remote Control</vt:lpstr>
      <vt:lpstr>Migration from ConfigMgr 2007 to 2012</vt:lpstr>
      <vt:lpstr>Built-in Migration Feature</vt:lpstr>
      <vt:lpstr>Minimum System Requirements:</vt:lpstr>
      <vt:lpstr>Prepare for Configuration Manager 2012</vt:lpstr>
      <vt:lpstr>Things you Can Do Next</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TechReady12</dc:subject>
  <dc:creator>Deb McFadden</dc:creator>
  <cp:keywords>TechReady12</cp:keywords>
  <dc:description>Template: Jeremy Jenkins, Silver Fox Productions
Formatting:
Event Date: 14 February – 18 February, 2011
Event Location: Washington State Convention and Trade Center, Seattle, WA
Audience Type: internal</dc:description>
  <cp:lastModifiedBy>Arlindo Alves</cp:lastModifiedBy>
  <cp:revision>36</cp:revision>
  <dcterms:created xsi:type="dcterms:W3CDTF">2011-02-08T22:03:44Z</dcterms:created>
  <dcterms:modified xsi:type="dcterms:W3CDTF">2011-06-14T21:39:00Z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0x0101001142B00AC035784A8B6E7795F085B93F</vt:lpwstr>
  </property>
</Properties>
</file>