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3" r:id="rId6"/>
    <p:sldId id="258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37D433-6436-4128-8B4C-332F0BAA5708}">
          <p14:sldIdLst>
            <p14:sldId id="256"/>
            <p14:sldId id="257"/>
            <p14:sldId id="259"/>
            <p14:sldId id="264"/>
            <p14:sldId id="263"/>
            <p14:sldId id="258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30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266803-899E-4DA1-B7F7-4EBB25CC781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93BD0A-601E-4EE6-8C89-A5F81C42D14A}">
      <dgm:prSet/>
      <dgm:spPr/>
      <dgm:t>
        <a:bodyPr/>
        <a:lstStyle/>
        <a:p>
          <a:r>
            <a:rPr lang="en-US" dirty="0"/>
            <a:t>There can be around 1 Lakh products. User can search on Product Name and Description.</a:t>
          </a:r>
        </a:p>
      </dgm:t>
    </dgm:pt>
    <dgm:pt modelId="{8F675628-22B6-4B8A-A6DF-B3693DB96146}" type="parTrans" cxnId="{3837A48B-3D32-46D3-B577-F2C2913F4540}">
      <dgm:prSet/>
      <dgm:spPr/>
      <dgm:t>
        <a:bodyPr/>
        <a:lstStyle/>
        <a:p>
          <a:endParaRPr lang="en-US"/>
        </a:p>
      </dgm:t>
    </dgm:pt>
    <dgm:pt modelId="{7825E53B-4D62-4585-9D5B-55C71A461565}" type="sibTrans" cxnId="{3837A48B-3D32-46D3-B577-F2C2913F4540}">
      <dgm:prSet/>
      <dgm:spPr/>
      <dgm:t>
        <a:bodyPr/>
        <a:lstStyle/>
        <a:p>
          <a:endParaRPr lang="en-US"/>
        </a:p>
      </dgm:t>
    </dgm:pt>
    <dgm:pt modelId="{235C1B24-6349-4B24-92D6-3236AA110F1B}">
      <dgm:prSet/>
      <dgm:spPr/>
      <dgm:t>
        <a:bodyPr/>
        <a:lstStyle/>
        <a:p>
          <a:r>
            <a:rPr lang="en-US"/>
            <a:t>Application serves users in multiple regions in a single country.</a:t>
          </a:r>
        </a:p>
      </dgm:t>
    </dgm:pt>
    <dgm:pt modelId="{484F1C99-C0A8-4F93-9FAE-7AD0BBE281CD}" type="parTrans" cxnId="{5FE904C6-91BB-4C88-B672-8FC9F86BB291}">
      <dgm:prSet/>
      <dgm:spPr/>
      <dgm:t>
        <a:bodyPr/>
        <a:lstStyle/>
        <a:p>
          <a:endParaRPr lang="en-US"/>
        </a:p>
      </dgm:t>
    </dgm:pt>
    <dgm:pt modelId="{F0CB84BD-10C6-483E-9327-13B013D893CD}" type="sibTrans" cxnId="{5FE904C6-91BB-4C88-B672-8FC9F86BB291}">
      <dgm:prSet/>
      <dgm:spPr/>
      <dgm:t>
        <a:bodyPr/>
        <a:lstStyle/>
        <a:p>
          <a:endParaRPr lang="en-US"/>
        </a:p>
      </dgm:t>
    </dgm:pt>
    <dgm:pt modelId="{9B723E67-7E9C-44F6-BD67-FDF6A0BA9453}">
      <dgm:prSet/>
      <dgm:spPr/>
      <dgm:t>
        <a:bodyPr/>
        <a:lstStyle/>
        <a:p>
          <a:r>
            <a:rPr lang="en-US"/>
            <a:t>Related products can be calculated based on product keywords OR user input based on category.</a:t>
          </a:r>
        </a:p>
      </dgm:t>
    </dgm:pt>
    <dgm:pt modelId="{95140DB0-216E-464B-8153-FF2EE12CA7A9}" type="parTrans" cxnId="{9D6A077F-29CE-4589-9FD0-29B0EC59695E}">
      <dgm:prSet/>
      <dgm:spPr/>
      <dgm:t>
        <a:bodyPr/>
        <a:lstStyle/>
        <a:p>
          <a:endParaRPr lang="en-US"/>
        </a:p>
      </dgm:t>
    </dgm:pt>
    <dgm:pt modelId="{4E1C8E91-6BC1-4F79-9908-F8E21DA97D01}" type="sibTrans" cxnId="{9D6A077F-29CE-4589-9FD0-29B0EC59695E}">
      <dgm:prSet/>
      <dgm:spPr/>
      <dgm:t>
        <a:bodyPr/>
        <a:lstStyle/>
        <a:p>
          <a:endParaRPr lang="en-US"/>
        </a:p>
      </dgm:t>
    </dgm:pt>
    <dgm:pt modelId="{73DF4BD8-8BDA-4F91-9816-BBE19E84A3C5}">
      <dgm:prSet/>
      <dgm:spPr/>
      <dgm:t>
        <a:bodyPr/>
        <a:lstStyle/>
        <a:p>
          <a:r>
            <a:rPr lang="en-US" dirty="0"/>
            <a:t>Traffic flow on the site will be around ~100 users per minute.</a:t>
          </a:r>
        </a:p>
      </dgm:t>
    </dgm:pt>
    <dgm:pt modelId="{78B3E883-37F4-44CC-8B93-B34CCB06258E}" type="parTrans" cxnId="{56412499-837A-43E0-B261-4BDA6C170965}">
      <dgm:prSet/>
      <dgm:spPr/>
      <dgm:t>
        <a:bodyPr/>
        <a:lstStyle/>
        <a:p>
          <a:endParaRPr lang="en-US"/>
        </a:p>
      </dgm:t>
    </dgm:pt>
    <dgm:pt modelId="{EE80E940-905F-4E0F-BDC8-1193A9BCAF9A}" type="sibTrans" cxnId="{56412499-837A-43E0-B261-4BDA6C170965}">
      <dgm:prSet/>
      <dgm:spPr/>
      <dgm:t>
        <a:bodyPr/>
        <a:lstStyle/>
        <a:p>
          <a:endParaRPr lang="en-US"/>
        </a:p>
      </dgm:t>
    </dgm:pt>
    <dgm:pt modelId="{235C9DB1-180C-4B7F-A14F-0BF081B721FF}">
      <dgm:prSet/>
      <dgm:spPr/>
      <dgm:t>
        <a:bodyPr/>
        <a:lstStyle/>
        <a:p>
          <a:r>
            <a:rPr lang="en-US" dirty="0"/>
            <a:t>Database backups are taken in 30 mins intervals.</a:t>
          </a:r>
        </a:p>
      </dgm:t>
    </dgm:pt>
    <dgm:pt modelId="{E5D73E28-0FE9-4854-B8C6-2A252FE7E4EA}" type="parTrans" cxnId="{9F81FB4E-1E89-42DF-BA13-FFFBECA27B0D}">
      <dgm:prSet/>
      <dgm:spPr/>
      <dgm:t>
        <a:bodyPr/>
        <a:lstStyle/>
        <a:p>
          <a:endParaRPr lang="en-US"/>
        </a:p>
      </dgm:t>
    </dgm:pt>
    <dgm:pt modelId="{B7C564B8-740D-44C1-BE7A-3BD02C48F259}" type="sibTrans" cxnId="{9F81FB4E-1E89-42DF-BA13-FFFBECA27B0D}">
      <dgm:prSet/>
      <dgm:spPr/>
      <dgm:t>
        <a:bodyPr/>
        <a:lstStyle/>
        <a:p>
          <a:endParaRPr lang="en-US"/>
        </a:p>
      </dgm:t>
    </dgm:pt>
    <dgm:pt modelId="{43AC1F00-94BB-4568-8F57-3A3DD011198F}" type="pres">
      <dgm:prSet presAssocID="{88266803-899E-4DA1-B7F7-4EBB25CC7812}" presName="root" presStyleCnt="0">
        <dgm:presLayoutVars>
          <dgm:dir/>
          <dgm:resizeHandles val="exact"/>
        </dgm:presLayoutVars>
      </dgm:prSet>
      <dgm:spPr/>
    </dgm:pt>
    <dgm:pt modelId="{D288FA03-52CF-4FC5-BE5E-4EC856DD6B08}" type="pres">
      <dgm:prSet presAssocID="{B793BD0A-601E-4EE6-8C89-A5F81C42D14A}" presName="compNode" presStyleCnt="0"/>
      <dgm:spPr/>
    </dgm:pt>
    <dgm:pt modelId="{061849A1-4C4C-4891-BC26-5D95C9FCE57B}" type="pres">
      <dgm:prSet presAssocID="{B793BD0A-601E-4EE6-8C89-A5F81C42D14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41ACEB19-B872-44E5-A7F2-EC20C51C328E}" type="pres">
      <dgm:prSet presAssocID="{B793BD0A-601E-4EE6-8C89-A5F81C42D14A}" presName="spaceRect" presStyleCnt="0"/>
      <dgm:spPr/>
    </dgm:pt>
    <dgm:pt modelId="{11A969D4-71AA-4CD0-8EDD-EE131B11CA62}" type="pres">
      <dgm:prSet presAssocID="{B793BD0A-601E-4EE6-8C89-A5F81C42D14A}" presName="textRect" presStyleLbl="revTx" presStyleIdx="0" presStyleCnt="5">
        <dgm:presLayoutVars>
          <dgm:chMax val="1"/>
          <dgm:chPref val="1"/>
        </dgm:presLayoutVars>
      </dgm:prSet>
      <dgm:spPr/>
    </dgm:pt>
    <dgm:pt modelId="{AE2CE49E-C9B7-485F-B010-DBE44D465144}" type="pres">
      <dgm:prSet presAssocID="{7825E53B-4D62-4585-9D5B-55C71A461565}" presName="sibTrans" presStyleCnt="0"/>
      <dgm:spPr/>
    </dgm:pt>
    <dgm:pt modelId="{062BCF14-9FCE-41C6-8CF2-96EA8D9CCFCA}" type="pres">
      <dgm:prSet presAssocID="{235C1B24-6349-4B24-92D6-3236AA110F1B}" presName="compNode" presStyleCnt="0"/>
      <dgm:spPr/>
    </dgm:pt>
    <dgm:pt modelId="{2A188247-DFF6-4F80-A325-4B05AFC27424}" type="pres">
      <dgm:prSet presAssocID="{235C1B24-6349-4B24-92D6-3236AA110F1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FBCFDDAC-D0AE-4B2E-AD1D-E23931873CB9}" type="pres">
      <dgm:prSet presAssocID="{235C1B24-6349-4B24-92D6-3236AA110F1B}" presName="spaceRect" presStyleCnt="0"/>
      <dgm:spPr/>
    </dgm:pt>
    <dgm:pt modelId="{16EF4894-F432-46D8-8F46-4F7E3FAD3FA4}" type="pres">
      <dgm:prSet presAssocID="{235C1B24-6349-4B24-92D6-3236AA110F1B}" presName="textRect" presStyleLbl="revTx" presStyleIdx="1" presStyleCnt="5">
        <dgm:presLayoutVars>
          <dgm:chMax val="1"/>
          <dgm:chPref val="1"/>
        </dgm:presLayoutVars>
      </dgm:prSet>
      <dgm:spPr/>
    </dgm:pt>
    <dgm:pt modelId="{433F89C6-8ADE-4FB3-9B27-BD782DD5F28C}" type="pres">
      <dgm:prSet presAssocID="{F0CB84BD-10C6-483E-9327-13B013D893CD}" presName="sibTrans" presStyleCnt="0"/>
      <dgm:spPr/>
    </dgm:pt>
    <dgm:pt modelId="{07279B0B-42AF-4DF6-BF66-A6DFFDF38540}" type="pres">
      <dgm:prSet presAssocID="{9B723E67-7E9C-44F6-BD67-FDF6A0BA9453}" presName="compNode" presStyleCnt="0"/>
      <dgm:spPr/>
    </dgm:pt>
    <dgm:pt modelId="{67214739-1A5F-4506-A7B7-1CCA506ECF42}" type="pres">
      <dgm:prSet presAssocID="{9B723E67-7E9C-44F6-BD67-FDF6A0BA945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E51BA9D0-69B8-4FB2-9AD4-79A73C83EDA9}" type="pres">
      <dgm:prSet presAssocID="{9B723E67-7E9C-44F6-BD67-FDF6A0BA9453}" presName="spaceRect" presStyleCnt="0"/>
      <dgm:spPr/>
    </dgm:pt>
    <dgm:pt modelId="{8AE869F4-6BF7-45C1-9C97-F079DF068EF5}" type="pres">
      <dgm:prSet presAssocID="{9B723E67-7E9C-44F6-BD67-FDF6A0BA9453}" presName="textRect" presStyleLbl="revTx" presStyleIdx="2" presStyleCnt="5">
        <dgm:presLayoutVars>
          <dgm:chMax val="1"/>
          <dgm:chPref val="1"/>
        </dgm:presLayoutVars>
      </dgm:prSet>
      <dgm:spPr/>
    </dgm:pt>
    <dgm:pt modelId="{64A4C58E-F542-4E96-BA95-BEB0D409F7EB}" type="pres">
      <dgm:prSet presAssocID="{4E1C8E91-6BC1-4F79-9908-F8E21DA97D01}" presName="sibTrans" presStyleCnt="0"/>
      <dgm:spPr/>
    </dgm:pt>
    <dgm:pt modelId="{B312358F-4C27-44D6-861A-3B5DBC4A5F97}" type="pres">
      <dgm:prSet presAssocID="{73DF4BD8-8BDA-4F91-9816-BBE19E84A3C5}" presName="compNode" presStyleCnt="0"/>
      <dgm:spPr/>
    </dgm:pt>
    <dgm:pt modelId="{A5151A78-F5E3-498B-B230-EA292F47D5B4}" type="pres">
      <dgm:prSet presAssocID="{73DF4BD8-8BDA-4F91-9816-BBE19E84A3C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E8FEED84-1E04-44E9-ABA6-B155330ADDD4}" type="pres">
      <dgm:prSet presAssocID="{73DF4BD8-8BDA-4F91-9816-BBE19E84A3C5}" presName="spaceRect" presStyleCnt="0"/>
      <dgm:spPr/>
    </dgm:pt>
    <dgm:pt modelId="{ED265192-6EC0-4E63-B622-36BB724D4BA1}" type="pres">
      <dgm:prSet presAssocID="{73DF4BD8-8BDA-4F91-9816-BBE19E84A3C5}" presName="textRect" presStyleLbl="revTx" presStyleIdx="3" presStyleCnt="5">
        <dgm:presLayoutVars>
          <dgm:chMax val="1"/>
          <dgm:chPref val="1"/>
        </dgm:presLayoutVars>
      </dgm:prSet>
      <dgm:spPr/>
    </dgm:pt>
    <dgm:pt modelId="{57005ABD-7D10-4773-8B80-4D39C00A278C}" type="pres">
      <dgm:prSet presAssocID="{EE80E940-905F-4E0F-BDC8-1193A9BCAF9A}" presName="sibTrans" presStyleCnt="0"/>
      <dgm:spPr/>
    </dgm:pt>
    <dgm:pt modelId="{0AB64DD5-2CF2-4BCA-8BC6-3888E01222E8}" type="pres">
      <dgm:prSet presAssocID="{235C9DB1-180C-4B7F-A14F-0BF081B721FF}" presName="compNode" presStyleCnt="0"/>
      <dgm:spPr/>
    </dgm:pt>
    <dgm:pt modelId="{20AAD404-8CE8-4678-AE6D-F8E96254EA16}" type="pres">
      <dgm:prSet presAssocID="{235C9DB1-180C-4B7F-A14F-0BF081B721F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F00BAA5-5C18-4307-8DF7-E1A45F6A4ADB}" type="pres">
      <dgm:prSet presAssocID="{235C9DB1-180C-4B7F-A14F-0BF081B721FF}" presName="spaceRect" presStyleCnt="0"/>
      <dgm:spPr/>
    </dgm:pt>
    <dgm:pt modelId="{100F505E-3449-4FA6-A313-3F009389826E}" type="pres">
      <dgm:prSet presAssocID="{235C9DB1-180C-4B7F-A14F-0BF081B721F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06A1E3B-5AF2-4D4D-B17B-B25FD08DE093}" type="presOf" srcId="{235C1B24-6349-4B24-92D6-3236AA110F1B}" destId="{16EF4894-F432-46D8-8F46-4F7E3FAD3FA4}" srcOrd="0" destOrd="0" presId="urn:microsoft.com/office/officeart/2018/2/layout/IconLabelList"/>
    <dgm:cxn modelId="{B32FD46E-CE11-4A64-B0DB-0BD91A3AD490}" type="presOf" srcId="{88266803-899E-4DA1-B7F7-4EBB25CC7812}" destId="{43AC1F00-94BB-4568-8F57-3A3DD011198F}" srcOrd="0" destOrd="0" presId="urn:microsoft.com/office/officeart/2018/2/layout/IconLabelList"/>
    <dgm:cxn modelId="{9F81FB4E-1E89-42DF-BA13-FFFBECA27B0D}" srcId="{88266803-899E-4DA1-B7F7-4EBB25CC7812}" destId="{235C9DB1-180C-4B7F-A14F-0BF081B721FF}" srcOrd="4" destOrd="0" parTransId="{E5D73E28-0FE9-4854-B8C6-2A252FE7E4EA}" sibTransId="{B7C564B8-740D-44C1-BE7A-3BD02C48F259}"/>
    <dgm:cxn modelId="{E6F61073-AF0E-4B8D-BFB5-BD9AF58D60C9}" type="presOf" srcId="{B793BD0A-601E-4EE6-8C89-A5F81C42D14A}" destId="{11A969D4-71AA-4CD0-8EDD-EE131B11CA62}" srcOrd="0" destOrd="0" presId="urn:microsoft.com/office/officeart/2018/2/layout/IconLabelList"/>
    <dgm:cxn modelId="{9D6A077F-29CE-4589-9FD0-29B0EC59695E}" srcId="{88266803-899E-4DA1-B7F7-4EBB25CC7812}" destId="{9B723E67-7E9C-44F6-BD67-FDF6A0BA9453}" srcOrd="2" destOrd="0" parTransId="{95140DB0-216E-464B-8153-FF2EE12CA7A9}" sibTransId="{4E1C8E91-6BC1-4F79-9908-F8E21DA97D01}"/>
    <dgm:cxn modelId="{3837A48B-3D32-46D3-B577-F2C2913F4540}" srcId="{88266803-899E-4DA1-B7F7-4EBB25CC7812}" destId="{B793BD0A-601E-4EE6-8C89-A5F81C42D14A}" srcOrd="0" destOrd="0" parTransId="{8F675628-22B6-4B8A-A6DF-B3693DB96146}" sibTransId="{7825E53B-4D62-4585-9D5B-55C71A461565}"/>
    <dgm:cxn modelId="{56412499-837A-43E0-B261-4BDA6C170965}" srcId="{88266803-899E-4DA1-B7F7-4EBB25CC7812}" destId="{73DF4BD8-8BDA-4F91-9816-BBE19E84A3C5}" srcOrd="3" destOrd="0" parTransId="{78B3E883-37F4-44CC-8B93-B34CCB06258E}" sibTransId="{EE80E940-905F-4E0F-BDC8-1193A9BCAF9A}"/>
    <dgm:cxn modelId="{C2B82DBB-E83A-4665-ADC8-C9FBA95E881C}" type="presOf" srcId="{73DF4BD8-8BDA-4F91-9816-BBE19E84A3C5}" destId="{ED265192-6EC0-4E63-B622-36BB724D4BA1}" srcOrd="0" destOrd="0" presId="urn:microsoft.com/office/officeart/2018/2/layout/IconLabelList"/>
    <dgm:cxn modelId="{5FE904C6-91BB-4C88-B672-8FC9F86BB291}" srcId="{88266803-899E-4DA1-B7F7-4EBB25CC7812}" destId="{235C1B24-6349-4B24-92D6-3236AA110F1B}" srcOrd="1" destOrd="0" parTransId="{484F1C99-C0A8-4F93-9FAE-7AD0BBE281CD}" sibTransId="{F0CB84BD-10C6-483E-9327-13B013D893CD}"/>
    <dgm:cxn modelId="{06C076D5-CE96-47FA-81A1-514BA5A1D779}" type="presOf" srcId="{9B723E67-7E9C-44F6-BD67-FDF6A0BA9453}" destId="{8AE869F4-6BF7-45C1-9C97-F079DF068EF5}" srcOrd="0" destOrd="0" presId="urn:microsoft.com/office/officeart/2018/2/layout/IconLabelList"/>
    <dgm:cxn modelId="{122837D8-B36D-40D9-8EDB-D6C83B88C3F4}" type="presOf" srcId="{235C9DB1-180C-4B7F-A14F-0BF081B721FF}" destId="{100F505E-3449-4FA6-A313-3F009389826E}" srcOrd="0" destOrd="0" presId="urn:microsoft.com/office/officeart/2018/2/layout/IconLabelList"/>
    <dgm:cxn modelId="{C9B26C06-4A04-4DBA-9271-5EAC6FA53140}" type="presParOf" srcId="{43AC1F00-94BB-4568-8F57-3A3DD011198F}" destId="{D288FA03-52CF-4FC5-BE5E-4EC856DD6B08}" srcOrd="0" destOrd="0" presId="urn:microsoft.com/office/officeart/2018/2/layout/IconLabelList"/>
    <dgm:cxn modelId="{00A4E924-D1B6-4D17-8C3A-DDA8DA1BE3B3}" type="presParOf" srcId="{D288FA03-52CF-4FC5-BE5E-4EC856DD6B08}" destId="{061849A1-4C4C-4891-BC26-5D95C9FCE57B}" srcOrd="0" destOrd="0" presId="urn:microsoft.com/office/officeart/2018/2/layout/IconLabelList"/>
    <dgm:cxn modelId="{2496D58A-5C69-4FF3-925A-3C52F993A853}" type="presParOf" srcId="{D288FA03-52CF-4FC5-BE5E-4EC856DD6B08}" destId="{41ACEB19-B872-44E5-A7F2-EC20C51C328E}" srcOrd="1" destOrd="0" presId="urn:microsoft.com/office/officeart/2018/2/layout/IconLabelList"/>
    <dgm:cxn modelId="{7CC5C967-CE0A-4808-9B64-CC61429EC8C4}" type="presParOf" srcId="{D288FA03-52CF-4FC5-BE5E-4EC856DD6B08}" destId="{11A969D4-71AA-4CD0-8EDD-EE131B11CA62}" srcOrd="2" destOrd="0" presId="urn:microsoft.com/office/officeart/2018/2/layout/IconLabelList"/>
    <dgm:cxn modelId="{929D72E3-E9F9-4682-8BBB-E359569556E2}" type="presParOf" srcId="{43AC1F00-94BB-4568-8F57-3A3DD011198F}" destId="{AE2CE49E-C9B7-485F-B010-DBE44D465144}" srcOrd="1" destOrd="0" presId="urn:microsoft.com/office/officeart/2018/2/layout/IconLabelList"/>
    <dgm:cxn modelId="{3A91540D-0FA7-4040-A487-212C4115982C}" type="presParOf" srcId="{43AC1F00-94BB-4568-8F57-3A3DD011198F}" destId="{062BCF14-9FCE-41C6-8CF2-96EA8D9CCFCA}" srcOrd="2" destOrd="0" presId="urn:microsoft.com/office/officeart/2018/2/layout/IconLabelList"/>
    <dgm:cxn modelId="{CB71C772-A5A3-4FF9-98E7-EE5F8FAC0803}" type="presParOf" srcId="{062BCF14-9FCE-41C6-8CF2-96EA8D9CCFCA}" destId="{2A188247-DFF6-4F80-A325-4B05AFC27424}" srcOrd="0" destOrd="0" presId="urn:microsoft.com/office/officeart/2018/2/layout/IconLabelList"/>
    <dgm:cxn modelId="{3D4A5604-032D-42F7-A052-9978A1A36E2E}" type="presParOf" srcId="{062BCF14-9FCE-41C6-8CF2-96EA8D9CCFCA}" destId="{FBCFDDAC-D0AE-4B2E-AD1D-E23931873CB9}" srcOrd="1" destOrd="0" presId="urn:microsoft.com/office/officeart/2018/2/layout/IconLabelList"/>
    <dgm:cxn modelId="{CBFB2CC3-8B8C-404F-B063-D2E63D60559A}" type="presParOf" srcId="{062BCF14-9FCE-41C6-8CF2-96EA8D9CCFCA}" destId="{16EF4894-F432-46D8-8F46-4F7E3FAD3FA4}" srcOrd="2" destOrd="0" presId="urn:microsoft.com/office/officeart/2018/2/layout/IconLabelList"/>
    <dgm:cxn modelId="{C9CBB758-FFAF-46F0-A9ED-7D14DCCD88CA}" type="presParOf" srcId="{43AC1F00-94BB-4568-8F57-3A3DD011198F}" destId="{433F89C6-8ADE-4FB3-9B27-BD782DD5F28C}" srcOrd="3" destOrd="0" presId="urn:microsoft.com/office/officeart/2018/2/layout/IconLabelList"/>
    <dgm:cxn modelId="{E8FFCFB4-3765-470C-9598-6D023720F0EC}" type="presParOf" srcId="{43AC1F00-94BB-4568-8F57-3A3DD011198F}" destId="{07279B0B-42AF-4DF6-BF66-A6DFFDF38540}" srcOrd="4" destOrd="0" presId="urn:microsoft.com/office/officeart/2018/2/layout/IconLabelList"/>
    <dgm:cxn modelId="{6D07EF85-339E-4A2C-8DD6-D4FD18D52B76}" type="presParOf" srcId="{07279B0B-42AF-4DF6-BF66-A6DFFDF38540}" destId="{67214739-1A5F-4506-A7B7-1CCA506ECF42}" srcOrd="0" destOrd="0" presId="urn:microsoft.com/office/officeart/2018/2/layout/IconLabelList"/>
    <dgm:cxn modelId="{8B5CA0BA-8FCD-43FC-B99E-BAEEDF7D3E20}" type="presParOf" srcId="{07279B0B-42AF-4DF6-BF66-A6DFFDF38540}" destId="{E51BA9D0-69B8-4FB2-9AD4-79A73C83EDA9}" srcOrd="1" destOrd="0" presId="urn:microsoft.com/office/officeart/2018/2/layout/IconLabelList"/>
    <dgm:cxn modelId="{9A218CD3-BE9B-40BA-979C-A6F29DDBA092}" type="presParOf" srcId="{07279B0B-42AF-4DF6-BF66-A6DFFDF38540}" destId="{8AE869F4-6BF7-45C1-9C97-F079DF068EF5}" srcOrd="2" destOrd="0" presId="urn:microsoft.com/office/officeart/2018/2/layout/IconLabelList"/>
    <dgm:cxn modelId="{3B9063B4-CEBF-4261-B217-0400E74EA474}" type="presParOf" srcId="{43AC1F00-94BB-4568-8F57-3A3DD011198F}" destId="{64A4C58E-F542-4E96-BA95-BEB0D409F7EB}" srcOrd="5" destOrd="0" presId="urn:microsoft.com/office/officeart/2018/2/layout/IconLabelList"/>
    <dgm:cxn modelId="{64F95612-DDA2-4EDF-8A74-263054F7CEFA}" type="presParOf" srcId="{43AC1F00-94BB-4568-8F57-3A3DD011198F}" destId="{B312358F-4C27-44D6-861A-3B5DBC4A5F97}" srcOrd="6" destOrd="0" presId="urn:microsoft.com/office/officeart/2018/2/layout/IconLabelList"/>
    <dgm:cxn modelId="{C9C7EE9B-6E82-493B-B9EA-3F109AE192DA}" type="presParOf" srcId="{B312358F-4C27-44D6-861A-3B5DBC4A5F97}" destId="{A5151A78-F5E3-498B-B230-EA292F47D5B4}" srcOrd="0" destOrd="0" presId="urn:microsoft.com/office/officeart/2018/2/layout/IconLabelList"/>
    <dgm:cxn modelId="{9362E69E-44B8-4FA5-BAC2-88E5331EF1D3}" type="presParOf" srcId="{B312358F-4C27-44D6-861A-3B5DBC4A5F97}" destId="{E8FEED84-1E04-44E9-ABA6-B155330ADDD4}" srcOrd="1" destOrd="0" presId="urn:microsoft.com/office/officeart/2018/2/layout/IconLabelList"/>
    <dgm:cxn modelId="{97184888-43B9-4F57-9370-020413A02735}" type="presParOf" srcId="{B312358F-4C27-44D6-861A-3B5DBC4A5F97}" destId="{ED265192-6EC0-4E63-B622-36BB724D4BA1}" srcOrd="2" destOrd="0" presId="urn:microsoft.com/office/officeart/2018/2/layout/IconLabelList"/>
    <dgm:cxn modelId="{FDBC7DCE-F9EB-4570-93B5-8E8455C98DEE}" type="presParOf" srcId="{43AC1F00-94BB-4568-8F57-3A3DD011198F}" destId="{57005ABD-7D10-4773-8B80-4D39C00A278C}" srcOrd="7" destOrd="0" presId="urn:microsoft.com/office/officeart/2018/2/layout/IconLabelList"/>
    <dgm:cxn modelId="{0DE554AD-C5EF-433D-AF1F-E3A5D6EFD0AA}" type="presParOf" srcId="{43AC1F00-94BB-4568-8F57-3A3DD011198F}" destId="{0AB64DD5-2CF2-4BCA-8BC6-3888E01222E8}" srcOrd="8" destOrd="0" presId="urn:microsoft.com/office/officeart/2018/2/layout/IconLabelList"/>
    <dgm:cxn modelId="{C9B9A93E-87A3-49A6-AB11-01EA7B52544D}" type="presParOf" srcId="{0AB64DD5-2CF2-4BCA-8BC6-3888E01222E8}" destId="{20AAD404-8CE8-4678-AE6D-F8E96254EA16}" srcOrd="0" destOrd="0" presId="urn:microsoft.com/office/officeart/2018/2/layout/IconLabelList"/>
    <dgm:cxn modelId="{A9283AAE-4247-48F5-810A-2025F99951A4}" type="presParOf" srcId="{0AB64DD5-2CF2-4BCA-8BC6-3888E01222E8}" destId="{5F00BAA5-5C18-4307-8DF7-E1A45F6A4ADB}" srcOrd="1" destOrd="0" presId="urn:microsoft.com/office/officeart/2018/2/layout/IconLabelList"/>
    <dgm:cxn modelId="{1B859FCE-8B06-42D1-B70C-2FA60A391C35}" type="presParOf" srcId="{0AB64DD5-2CF2-4BCA-8BC6-3888E01222E8}" destId="{100F505E-3449-4FA6-A313-3F009389826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1849A1-4C4C-4891-BC26-5D95C9FCE57B}">
      <dsp:nvSpPr>
        <dsp:cNvPr id="0" name=""/>
        <dsp:cNvSpPr/>
      </dsp:nvSpPr>
      <dsp:spPr>
        <a:xfrm>
          <a:off x="82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969D4-71AA-4CD0-8EDD-EE131B11CA62}">
      <dsp:nvSpPr>
        <dsp:cNvPr id="0" name=""/>
        <dsp:cNvSpPr/>
      </dsp:nvSpPr>
      <dsp:spPr>
        <a:xfrm>
          <a:off x="33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There can be around 1 Lakh products. User can search on Product Name and Description.</a:t>
          </a:r>
        </a:p>
      </dsp:txBody>
      <dsp:txXfrm>
        <a:off x="333914" y="2276522"/>
        <a:ext cx="1800000" cy="720000"/>
      </dsp:txXfrm>
    </dsp:sp>
    <dsp:sp modelId="{2A188247-DFF6-4F80-A325-4B05AFC27424}">
      <dsp:nvSpPr>
        <dsp:cNvPr id="0" name=""/>
        <dsp:cNvSpPr/>
      </dsp:nvSpPr>
      <dsp:spPr>
        <a:xfrm>
          <a:off x="294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F4894-F432-46D8-8F46-4F7E3FAD3FA4}">
      <dsp:nvSpPr>
        <dsp:cNvPr id="0" name=""/>
        <dsp:cNvSpPr/>
      </dsp:nvSpPr>
      <dsp:spPr>
        <a:xfrm>
          <a:off x="244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Application serves users in multiple regions in a single country.</a:t>
          </a:r>
        </a:p>
      </dsp:txBody>
      <dsp:txXfrm>
        <a:off x="2448914" y="2276522"/>
        <a:ext cx="1800000" cy="720000"/>
      </dsp:txXfrm>
    </dsp:sp>
    <dsp:sp modelId="{67214739-1A5F-4506-A7B7-1CCA506ECF42}">
      <dsp:nvSpPr>
        <dsp:cNvPr id="0" name=""/>
        <dsp:cNvSpPr/>
      </dsp:nvSpPr>
      <dsp:spPr>
        <a:xfrm>
          <a:off x="505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869F4-6BF7-45C1-9C97-F079DF068EF5}">
      <dsp:nvSpPr>
        <dsp:cNvPr id="0" name=""/>
        <dsp:cNvSpPr/>
      </dsp:nvSpPr>
      <dsp:spPr>
        <a:xfrm>
          <a:off x="456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Related products can be calculated based on product keywords OR user input based on category.</a:t>
          </a:r>
        </a:p>
      </dsp:txBody>
      <dsp:txXfrm>
        <a:off x="4563914" y="2276522"/>
        <a:ext cx="1800000" cy="720000"/>
      </dsp:txXfrm>
    </dsp:sp>
    <dsp:sp modelId="{A5151A78-F5E3-498B-B230-EA292F47D5B4}">
      <dsp:nvSpPr>
        <dsp:cNvPr id="0" name=""/>
        <dsp:cNvSpPr/>
      </dsp:nvSpPr>
      <dsp:spPr>
        <a:xfrm>
          <a:off x="717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65192-6EC0-4E63-B622-36BB724D4BA1}">
      <dsp:nvSpPr>
        <dsp:cNvPr id="0" name=""/>
        <dsp:cNvSpPr/>
      </dsp:nvSpPr>
      <dsp:spPr>
        <a:xfrm>
          <a:off x="667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Traffic flow on the site will be around ~100 users per minute.</a:t>
          </a:r>
        </a:p>
      </dsp:txBody>
      <dsp:txXfrm>
        <a:off x="6678914" y="2276522"/>
        <a:ext cx="1800000" cy="720000"/>
      </dsp:txXfrm>
    </dsp:sp>
    <dsp:sp modelId="{20AAD404-8CE8-4678-AE6D-F8E96254EA16}">
      <dsp:nvSpPr>
        <dsp:cNvPr id="0" name=""/>
        <dsp:cNvSpPr/>
      </dsp:nvSpPr>
      <dsp:spPr>
        <a:xfrm>
          <a:off x="928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F505E-3449-4FA6-A313-3F009389826E}">
      <dsp:nvSpPr>
        <dsp:cNvPr id="0" name=""/>
        <dsp:cNvSpPr/>
      </dsp:nvSpPr>
      <dsp:spPr>
        <a:xfrm>
          <a:off x="879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Database backups are taken in 30 mins intervals.</a:t>
          </a:r>
        </a:p>
      </dsp:txBody>
      <dsp:txXfrm>
        <a:off x="8793914" y="227652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0064-0220-223A-9D7F-4487F3099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A1AA0-619F-0543-F8F1-291526A48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D78C8-9DF3-55DA-15CF-B0D64A0AC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86DB-D3CA-469C-9C93-3E3187A7350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25F31-723C-E43D-613A-F70D1207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96F06-82D7-9F1E-FA30-4FE3A452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8D71-A26F-4573-822B-34F2E4597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36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1D87-A6E9-0A57-9FED-E506D3835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81D84-C998-BAC7-97AF-181174F7E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B9EF3-C36B-DFEF-33DB-B6E61341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86DB-D3CA-469C-9C93-3E3187A7350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19F45-80CA-5B3C-CA34-29D70413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6C9AA-2AD1-3BBD-2B13-D7F7C5BC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8D71-A26F-4573-822B-34F2E4597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37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6D5861-AEB5-84FF-17D9-0D96C64D2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62F25-0AD1-6E6C-11F3-DCFC406F0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A77F6-5203-A7AF-DE7F-8AC86C4F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86DB-D3CA-469C-9C93-3E3187A7350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10F95-0413-50B8-CB7C-C02F7967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25811-9E2F-159F-30E8-38C45DD3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8D71-A26F-4573-822B-34F2E4597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20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D26B-71D3-26F3-36C7-F10339D7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A55B3-06DF-25DF-4946-EE32AF1C0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95DB5-FD0E-4419-6A83-5124F105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86DB-D3CA-469C-9C93-3E3187A7350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B68B7-8E36-63EE-3EDE-0B3B7FCF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8FB4B-8350-5D54-D87C-2F5B3E44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8D71-A26F-4573-822B-34F2E4597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94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5703-73D2-272A-9515-90F6B17D7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4264F-0122-F341-DBF9-A547BC866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C6ECE-56DA-9B50-14CA-9B4D1B32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86DB-D3CA-469C-9C93-3E3187A7350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E0D74-8A55-4664-3F0D-F11BB009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7B96E-1EA4-646F-3243-3223F161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8D71-A26F-4573-822B-34F2E4597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83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C2310-4297-F3AB-8F1B-0A34558E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D572E-8BA9-D189-4A99-300EC8BF8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CD7C3-CF42-8199-2292-1F0958F8D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3CED5-AC28-687B-6EBB-4C45E319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86DB-D3CA-469C-9C93-3E3187A7350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FAA4B-C44D-6150-4F57-658FB270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59622-70D7-F464-69D6-7E946DD7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8D71-A26F-4573-822B-34F2E4597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20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426C8-4FBB-FA11-3C44-3553E2C40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8E833-6955-7E72-FBA6-5697C6908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24B06-665B-06BA-7606-A937E01C5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0DED2-6E6E-5D17-AEAB-8B1771834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7BF7F-5E07-B66E-BB5E-1C4FB9DC2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7F4EB-9884-7C80-2DA1-C00B5877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86DB-D3CA-469C-9C93-3E3187A7350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B1FD8-4470-35A7-7A79-7A45D6D5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CDD5F-71AE-07C7-AB67-981F8881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8D71-A26F-4573-822B-34F2E4597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0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C9B8-6F04-8A9C-3B3F-5B9FAD77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9EC82D-03C5-B3E4-7D9A-B9370C43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86DB-D3CA-469C-9C93-3E3187A7350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08DC6-6564-5463-3AD0-FB9EBDFB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28108-4007-7F50-D377-1982EB1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8D71-A26F-4573-822B-34F2E4597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01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FD068-96CB-F0A8-637D-FD726083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86DB-D3CA-469C-9C93-3E3187A7350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FF427-0730-F974-4A05-656953F2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DAAAF-411F-15C6-349D-5430DF2D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8D71-A26F-4573-822B-34F2E4597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31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4623-5FA4-7D7C-7A13-16B529764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0A27A-5FE7-73FD-ABDB-A60B5C78D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51FA8-6300-467D-639C-E1C9D83A0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94DD8-CCCA-4F80-B392-4ADD116A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86DB-D3CA-469C-9C93-3E3187A7350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3DA27-33A7-4A88-6EFB-4EF0FD00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6F544-2224-C250-BD5E-5F378E47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8D71-A26F-4573-822B-34F2E4597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61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93AB-25FB-CE5A-424C-FF49BEEE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46D38-0335-10C3-9CA9-C2AFEC1AE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CB0F1-E1E4-7E77-80B0-185D0DF0C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C89EF-71E7-0057-32B0-8A7F88C3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86DB-D3CA-469C-9C93-3E3187A7350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A7DB4-FDDA-B71F-4A7E-A41A7FCE6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55800-9C16-346F-7DB7-255A9D16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8D71-A26F-4573-822B-34F2E4597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48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01240-9447-06AC-D18B-F8A612CA9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17F09-A328-59AF-8D9C-EEB8ED484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F8ABA-3618-C6FB-F2A1-36E62E68E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FA86DB-D3CA-469C-9C93-3E3187A7350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876E3-3685-3E18-456B-C7968013C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95655-5B59-40AB-AA95-4238EE5CF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128D71-A26F-4573-822B-34F2E4597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2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ECC1C-2D12-5FD8-88C4-8CD5A327C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Ecommerce Application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3C5D37-5D03-BD43-E340-B7FC287D8E69}"/>
              </a:ext>
            </a:extLst>
          </p:cNvPr>
          <p:cNvSpPr txBox="1"/>
          <p:nvPr/>
        </p:nvSpPr>
        <p:spPr>
          <a:xfrm>
            <a:off x="1350682" y="4870824"/>
            <a:ext cx="10005951" cy="1458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Prasad Bhalerao</a:t>
            </a:r>
          </a:p>
        </p:txBody>
      </p:sp>
    </p:spTree>
    <p:extLst>
      <p:ext uri="{BB962C8B-B14F-4D97-AF65-F5344CB8AC3E}">
        <p14:creationId xmlns:p14="http://schemas.microsoft.com/office/powerpoint/2010/main" val="93226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B361D-62C6-9E8B-5BE0-74D72E08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887CE-CE9A-58E3-189E-36DE821D1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800" dirty="0"/>
              <a:t>Search Box</a:t>
            </a:r>
          </a:p>
          <a:p>
            <a:r>
              <a:rPr lang="en-US" sz="800" dirty="0"/>
              <a:t>Featured Products</a:t>
            </a:r>
          </a:p>
          <a:p>
            <a:r>
              <a:rPr lang="en-US" sz="800" dirty="0"/>
              <a:t>Related product</a:t>
            </a:r>
          </a:p>
          <a:p>
            <a:r>
              <a:rPr lang="en-US" sz="800" dirty="0"/>
              <a:t>Newsletter Subscription</a:t>
            </a:r>
          </a:p>
          <a:p>
            <a:r>
              <a:rPr lang="en-US" sz="800" dirty="0"/>
              <a:t>Product Zoom</a:t>
            </a:r>
          </a:p>
          <a:p>
            <a:r>
              <a:rPr lang="en-US" sz="800" dirty="0"/>
              <a:t>Categories</a:t>
            </a:r>
          </a:p>
          <a:p>
            <a:r>
              <a:rPr lang="en-US" sz="800" dirty="0"/>
              <a:t>Good Navigation</a:t>
            </a:r>
          </a:p>
          <a:p>
            <a:r>
              <a:rPr lang="en-US" sz="800" dirty="0"/>
              <a:t>Good Payment Gateway</a:t>
            </a:r>
          </a:p>
          <a:p>
            <a:r>
              <a:rPr lang="en-US" sz="800" dirty="0"/>
              <a:t>Privacy Policy</a:t>
            </a:r>
          </a:p>
          <a:p>
            <a:r>
              <a:rPr lang="en-US" sz="800" dirty="0"/>
              <a:t>Good Return Policy</a:t>
            </a:r>
          </a:p>
          <a:p>
            <a:r>
              <a:rPr lang="en-US" sz="800" dirty="0"/>
              <a:t>Customer login &amp; registration</a:t>
            </a:r>
          </a:p>
          <a:p>
            <a:r>
              <a:rPr lang="en-US" sz="800" dirty="0"/>
              <a:t>Good Graphics</a:t>
            </a:r>
          </a:p>
          <a:p>
            <a:r>
              <a:rPr lang="en-US" sz="800" dirty="0"/>
              <a:t>Delivery Information</a:t>
            </a:r>
          </a:p>
          <a:p>
            <a:r>
              <a:rPr lang="en-US" sz="800" dirty="0"/>
              <a:t>News &amp; Events</a:t>
            </a:r>
          </a:p>
          <a:p>
            <a:r>
              <a:rPr lang="en-US" sz="800" dirty="0"/>
              <a:t>Social Media Presence</a:t>
            </a:r>
          </a:p>
          <a:p>
            <a:r>
              <a:rPr lang="en-US" sz="800" dirty="0"/>
              <a:t>Administrator Page</a:t>
            </a:r>
          </a:p>
          <a:p>
            <a:r>
              <a:rPr lang="en-US" sz="800" dirty="0"/>
              <a:t>New Products Page</a:t>
            </a:r>
          </a:p>
          <a:p>
            <a:r>
              <a:rPr lang="en-US" sz="800" dirty="0"/>
              <a:t>Sale Page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AC8B7E-70D5-50F6-0189-AAADE8B53483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Stocks Page</a:t>
            </a:r>
          </a:p>
          <a:p>
            <a:r>
              <a:rPr lang="en-US" sz="800" dirty="0"/>
              <a:t>Apply filter &amp;  Sorting</a:t>
            </a:r>
          </a:p>
          <a:p>
            <a:r>
              <a:rPr lang="en-US" sz="800" dirty="0"/>
              <a:t>Add to cart</a:t>
            </a:r>
          </a:p>
          <a:p>
            <a:r>
              <a:rPr lang="en-US" sz="800" dirty="0"/>
              <a:t>Order Confirmation</a:t>
            </a:r>
          </a:p>
          <a:p>
            <a:r>
              <a:rPr lang="en-US" sz="800" dirty="0"/>
              <a:t>Out of Stock Admin Page</a:t>
            </a:r>
          </a:p>
          <a:p>
            <a:r>
              <a:rPr lang="en-US" sz="800" dirty="0"/>
              <a:t>Add/ Delete Product Page</a:t>
            </a:r>
          </a:p>
          <a:p>
            <a:r>
              <a:rPr lang="en-US" sz="800" dirty="0"/>
              <a:t>Inventory Page</a:t>
            </a:r>
          </a:p>
          <a:p>
            <a:r>
              <a:rPr lang="en-US" sz="800" dirty="0"/>
              <a:t>Add Promotion Page</a:t>
            </a:r>
          </a:p>
          <a:p>
            <a:r>
              <a:rPr lang="en-US" sz="800" dirty="0"/>
              <a:t>Cart Page</a:t>
            </a:r>
          </a:p>
          <a:p>
            <a:r>
              <a:rPr lang="en-US" sz="800" dirty="0"/>
              <a:t>Compare products</a:t>
            </a:r>
          </a:p>
          <a:p>
            <a:r>
              <a:rPr lang="en-US" sz="800" dirty="0"/>
              <a:t>Wishlist page</a:t>
            </a:r>
          </a:p>
          <a:p>
            <a:r>
              <a:rPr lang="en-US" sz="800" dirty="0"/>
              <a:t>Category Page</a:t>
            </a:r>
          </a:p>
          <a:p>
            <a:r>
              <a:rPr lang="en-US" sz="800" dirty="0"/>
              <a:t>Product Page</a:t>
            </a:r>
          </a:p>
          <a:p>
            <a:r>
              <a:rPr lang="en-US" sz="800" dirty="0"/>
              <a:t>Review Page</a:t>
            </a:r>
          </a:p>
          <a:p>
            <a:r>
              <a:rPr lang="en-US" sz="800" dirty="0"/>
              <a:t>Contact Us Page</a:t>
            </a:r>
          </a:p>
          <a:p>
            <a:r>
              <a:rPr lang="en-US" sz="800" dirty="0"/>
              <a:t>Testimonials Section</a:t>
            </a:r>
          </a:p>
          <a:p>
            <a:r>
              <a:rPr lang="en-US" sz="800" dirty="0"/>
              <a:t>Replacement Page</a:t>
            </a:r>
          </a:p>
        </p:txBody>
      </p:sp>
    </p:spTree>
    <p:extLst>
      <p:ext uri="{BB962C8B-B14F-4D97-AF65-F5344CB8AC3E}">
        <p14:creationId xmlns:p14="http://schemas.microsoft.com/office/powerpoint/2010/main" val="47328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DC0300-0CA2-0855-86B4-43450AB12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858EA-F21D-4133-3E70-276FEC40A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Non-Functional Requirements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39961-748D-EEA9-BDC9-26E6F9844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lnSpcReduction="10000"/>
          </a:bodyPr>
          <a:lstStyle/>
          <a:p>
            <a:r>
              <a:rPr lang="en-US" sz="1400" dirty="0"/>
              <a:t>Search API should return results under 2 seconds.</a:t>
            </a:r>
          </a:p>
          <a:p>
            <a:r>
              <a:rPr lang="en-US" sz="1400" dirty="0"/>
              <a:t>Application should be able to store high quality images.</a:t>
            </a:r>
          </a:p>
          <a:p>
            <a:r>
              <a:rPr lang="en-US" sz="1400" dirty="0"/>
              <a:t>Application should support Accessibility.</a:t>
            </a:r>
          </a:p>
          <a:p>
            <a:r>
              <a:rPr lang="en-US" sz="1400" dirty="0"/>
              <a:t>Payment gateway should be secure and industry standard.</a:t>
            </a:r>
          </a:p>
          <a:p>
            <a:r>
              <a:rPr lang="en-US" sz="1400" dirty="0"/>
              <a:t>Application should encrypt and store customer sensitive information like card details.</a:t>
            </a:r>
          </a:p>
          <a:p>
            <a:r>
              <a:rPr lang="en-US" sz="1400" dirty="0"/>
              <a:t>Application should support third party login capability.</a:t>
            </a:r>
          </a:p>
          <a:p>
            <a:r>
              <a:rPr lang="en-US" sz="1400" dirty="0"/>
              <a:t>Application should quickly send Emails to the user within a minute of placing the order.</a:t>
            </a:r>
          </a:p>
          <a:p>
            <a:r>
              <a:rPr lang="en-US" sz="1400" dirty="0"/>
              <a:t>The system must automatically log out all customers after a period of inactivity.</a:t>
            </a:r>
          </a:p>
          <a:p>
            <a:r>
              <a:rPr lang="en-US" sz="1400" dirty="0"/>
              <a:t>The system should not leave any cookies on the customer’s computer containing the user’s password.</a:t>
            </a:r>
          </a:p>
          <a:p>
            <a:r>
              <a:rPr lang="en-US" sz="1400" dirty="0"/>
              <a:t>The system’s back-end servers shall only be accessible to authenticated administrators.</a:t>
            </a:r>
          </a:p>
          <a:p>
            <a:r>
              <a:rPr lang="en-US" sz="1400" dirty="0"/>
              <a:t>Sensitive data will be encrypted before being sent over insecure connections like the internet.</a:t>
            </a:r>
          </a:p>
          <a:p>
            <a:r>
              <a:rPr lang="en-US" sz="1400" dirty="0"/>
              <a:t>Secure Socket Layer (SSL)</a:t>
            </a:r>
          </a:p>
          <a:p>
            <a:r>
              <a:rPr lang="en-US" sz="1400" dirty="0"/>
              <a:t>DB backups and redundant system with automatic switchover.</a:t>
            </a:r>
          </a:p>
          <a:p>
            <a:r>
              <a:rPr lang="en-US" sz="1400" dirty="0"/>
              <a:t>When system is down/ update in progress/ hardware failure/ DB corruption, a replacement page will be shown.</a:t>
            </a:r>
            <a:endParaRPr lang="en-IN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F28EDA-652B-88DC-6198-782CE8D02C31}"/>
              </a:ext>
            </a:extLst>
          </p:cNvPr>
          <p:cNvSpPr txBox="1">
            <a:spLocks/>
          </p:cNvSpPr>
          <p:nvPr/>
        </p:nvSpPr>
        <p:spPr>
          <a:xfrm>
            <a:off x="4642106" y="1069847"/>
            <a:ext cx="3688080" cy="5107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50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683B-0F06-BCE9-2966-9968A79A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Assumptions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FE276DF-F36C-CB97-2776-CDDD4EB52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09639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775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0657D-45DC-CC7F-4038-6F8739B1F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sz="3600" dirty="0"/>
              <a:t>Services, NFR &amp; </a:t>
            </a:r>
            <a:r>
              <a:rPr lang="en-US" sz="3600"/>
              <a:t>DB Type Mapping</a:t>
            </a:r>
            <a:endParaRPr lang="en-IN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87012B0-99DA-588E-9FD0-7525F709B9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3004154"/>
              </p:ext>
            </p:extLst>
          </p:nvPr>
        </p:nvGraphicFramePr>
        <p:xfrm>
          <a:off x="838200" y="2314177"/>
          <a:ext cx="10515602" cy="35817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0420">
                  <a:extLst>
                    <a:ext uri="{9D8B030D-6E8A-4147-A177-3AD203B41FA5}">
                      <a16:colId xmlns:a16="http://schemas.microsoft.com/office/drawing/2014/main" val="4135797891"/>
                    </a:ext>
                  </a:extLst>
                </a:gridCol>
                <a:gridCol w="5983829">
                  <a:extLst>
                    <a:ext uri="{9D8B030D-6E8A-4147-A177-3AD203B41FA5}">
                      <a16:colId xmlns:a16="http://schemas.microsoft.com/office/drawing/2014/main" val="4142400182"/>
                    </a:ext>
                  </a:extLst>
                </a:gridCol>
                <a:gridCol w="2431353">
                  <a:extLst>
                    <a:ext uri="{9D8B030D-6E8A-4147-A177-3AD203B41FA5}">
                      <a16:colId xmlns:a16="http://schemas.microsoft.com/office/drawing/2014/main" val="934366413"/>
                    </a:ext>
                  </a:extLst>
                </a:gridCol>
              </a:tblGrid>
              <a:tr h="40719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</a:rPr>
                        <a:t>Services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280" marR="12280" marT="12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>
                          <a:effectLst/>
                        </a:rPr>
                        <a:t>NFR Type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280" marR="12280" marT="12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</a:rPr>
                        <a:t>DB Type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280" marR="12280" marT="12280" marB="0" anchor="b"/>
                </a:tc>
                <a:extLst>
                  <a:ext uri="{0D108BD9-81ED-4DB2-BD59-A6C34878D82A}">
                    <a16:rowId xmlns:a16="http://schemas.microsoft.com/office/drawing/2014/main" val="1736673575"/>
                  </a:ext>
                </a:extLst>
              </a:tr>
              <a:tr h="73137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Catalog 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280" marR="12280" marT="12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Scalability, High performance, Low response time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280" marR="12280" marT="12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NoSQL, Redis Cache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280" marR="12280" marT="12280" marB="0" anchor="b"/>
                </a:tc>
                <a:extLst>
                  <a:ext uri="{0D108BD9-81ED-4DB2-BD59-A6C34878D82A}">
                    <a16:rowId xmlns:a16="http://schemas.microsoft.com/office/drawing/2014/main" val="2375514262"/>
                  </a:ext>
                </a:extLst>
              </a:tr>
              <a:tr h="40719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Basket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280" marR="12280" marT="12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Accuracy, Data integrity, Security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280" marR="12280" marT="12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SQL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280" marR="12280" marT="12280" marB="0" anchor="b"/>
                </a:tc>
                <a:extLst>
                  <a:ext uri="{0D108BD9-81ED-4DB2-BD59-A6C34878D82A}">
                    <a16:rowId xmlns:a16="http://schemas.microsoft.com/office/drawing/2014/main" val="764560161"/>
                  </a:ext>
                </a:extLst>
              </a:tr>
              <a:tr h="40719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Notification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280" marR="12280" marT="12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Interoperatibility, Compliance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280" marR="12280" marT="12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SQL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280" marR="12280" marT="12280" marB="0" anchor="b"/>
                </a:tc>
                <a:extLst>
                  <a:ext uri="{0D108BD9-81ED-4DB2-BD59-A6C34878D82A}">
                    <a16:rowId xmlns:a16="http://schemas.microsoft.com/office/drawing/2014/main" val="3014929147"/>
                  </a:ext>
                </a:extLst>
              </a:tr>
              <a:tr h="40719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Payment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280" marR="12280" marT="12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Interoperatibility, Security, Data integrity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280" marR="12280" marT="12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SQL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280" marR="12280" marT="12280" marB="0" anchor="b"/>
                </a:tc>
                <a:extLst>
                  <a:ext uri="{0D108BD9-81ED-4DB2-BD59-A6C34878D82A}">
                    <a16:rowId xmlns:a16="http://schemas.microsoft.com/office/drawing/2014/main" val="2938673511"/>
                  </a:ext>
                </a:extLst>
              </a:tr>
              <a:tr h="40719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Order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280" marR="12280" marT="12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Accuracy, Data integrity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280" marR="12280" marT="12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SQL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280" marR="12280" marT="12280" marB="0" anchor="b"/>
                </a:tc>
                <a:extLst>
                  <a:ext uri="{0D108BD9-81ED-4DB2-BD59-A6C34878D82A}">
                    <a16:rowId xmlns:a16="http://schemas.microsoft.com/office/drawing/2014/main" val="3182710534"/>
                  </a:ext>
                </a:extLst>
              </a:tr>
              <a:tr h="40719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Identity Service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280" marR="12280" marT="12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Compliance, Security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280" marR="12280" marT="12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SQL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280" marR="12280" marT="12280" marB="0" anchor="b"/>
                </a:tc>
                <a:extLst>
                  <a:ext uri="{0D108BD9-81ED-4DB2-BD59-A6C34878D82A}">
                    <a16:rowId xmlns:a16="http://schemas.microsoft.com/office/drawing/2014/main" val="544880400"/>
                  </a:ext>
                </a:extLst>
              </a:tr>
              <a:tr h="40719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Presentation/ UI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280" marR="12280" marT="12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Security, Portability, Accessibility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280" marR="12280" marT="122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280" marR="12280" marT="12280" marB="0" anchor="b"/>
                </a:tc>
                <a:extLst>
                  <a:ext uri="{0D108BD9-81ED-4DB2-BD59-A6C34878D82A}">
                    <a16:rowId xmlns:a16="http://schemas.microsoft.com/office/drawing/2014/main" val="554646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65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0DA1-D38D-779C-7625-CA578527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597747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 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165A7-B8D2-C416-7068-F9207407BE2A}"/>
              </a:ext>
            </a:extLst>
          </p:cNvPr>
          <p:cNvSpPr txBox="1"/>
          <p:nvPr/>
        </p:nvSpPr>
        <p:spPr>
          <a:xfrm>
            <a:off x="876693" y="2533476"/>
            <a:ext cx="4597746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Proposed architecture : SPA Frontend consuming Microservices API based on Domain Driven Design &amp; using different types of Databases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Microservice Communication Patterns : Synchronous based on HTTP &amp; Asynchronous based on  Publish/ Subscribe model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Key Design Patterns 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API Gateway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SAGA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Circuit Breaker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5" name="Picture 4" descr="A diagram of a cloud server&#10;&#10;AI-generated content may be incorrect.">
            <a:extLst>
              <a:ext uri="{FF2B5EF4-FFF2-40B4-BE49-F238E27FC236}">
                <a16:creationId xmlns:a16="http://schemas.microsoft.com/office/drawing/2014/main" id="{F1459C59-DE12-6078-3603-FFFF07196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004530"/>
            <a:ext cx="5319062" cy="477385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0116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126B6B-4CBC-0394-9833-71C8ADE43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567E8-33FA-C1D9-3421-1E9904E3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285" y="741391"/>
            <a:ext cx="3443514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Deployment Design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5875FD2-DD0D-2A39-D118-1CF71C86A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075" y="805657"/>
            <a:ext cx="5703626" cy="51760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1FFFB3-62E8-B856-397B-A8F9DC8F7802}"/>
              </a:ext>
            </a:extLst>
          </p:cNvPr>
          <p:cNvSpPr txBox="1"/>
          <p:nvPr/>
        </p:nvSpPr>
        <p:spPr>
          <a:xfrm>
            <a:off x="7910285" y="2533476"/>
            <a:ext cx="3443514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Cloud Service Provider : Azure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Frontend will be hosted on Storage Account and will be served via Azure Frontdoor.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Microservices will be hosted on AKS Pods and will be behind API Gateway.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Design supports Geo-replication of Data and a standby region.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7368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1FC9BF-62B5-FF04-F1E5-FB3C9CC5B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4AFFC-6771-7301-CEAD-DD78B009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44332"/>
            <a:ext cx="355846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CI/ CD Design</a:t>
            </a:r>
          </a:p>
        </p:txBody>
      </p:sp>
      <p:pic>
        <p:nvPicPr>
          <p:cNvPr id="5" name="Picture 4" descr="A diagram of a cloud computing system&#10;&#10;AI-generated content may be incorrect.">
            <a:extLst>
              <a:ext uri="{FF2B5EF4-FFF2-40B4-BE49-F238E27FC236}">
                <a16:creationId xmlns:a16="http://schemas.microsoft.com/office/drawing/2014/main" id="{09DE936E-1105-9B0C-7B23-ED75EA1D4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505012"/>
            <a:ext cx="11164824" cy="334944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96AB4-F2F8-4F1E-23E9-DDD0CEB8FE4E}"/>
              </a:ext>
            </a:extLst>
          </p:cNvPr>
          <p:cNvSpPr txBox="1"/>
          <p:nvPr/>
        </p:nvSpPr>
        <p:spPr>
          <a:xfrm>
            <a:off x="5349240" y="4440602"/>
            <a:ext cx="6007608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Code will be deployed by creating a Docker Image.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Deployment strategy of Rolling Deployment is used to ensure minimum downtime.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Code will be continuously integrated and deployed on AKS-Pods.</a:t>
            </a:r>
          </a:p>
        </p:txBody>
      </p:sp>
    </p:spTree>
    <p:extLst>
      <p:ext uri="{BB962C8B-B14F-4D97-AF65-F5344CB8AC3E}">
        <p14:creationId xmlns:p14="http://schemas.microsoft.com/office/powerpoint/2010/main" val="409072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64C4C-F535-954A-208A-D6B978B2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2212" y="3237642"/>
            <a:ext cx="2543813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6" name="Graphic 5" descr="Play">
            <a:extLst>
              <a:ext uri="{FF2B5EF4-FFF2-40B4-BE49-F238E27FC236}">
                <a16:creationId xmlns:a16="http://schemas.microsoft.com/office/drawing/2014/main" id="{5E19CE3E-6119-E2E3-E93A-CF54734B6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30171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523</Words>
  <Application>Microsoft Office PowerPoint</Application>
  <PresentationFormat>Widescreen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Aptos Narrow</vt:lpstr>
      <vt:lpstr>Arial</vt:lpstr>
      <vt:lpstr>Calibri</vt:lpstr>
      <vt:lpstr>Office Theme</vt:lpstr>
      <vt:lpstr>Ecommerce Application Design</vt:lpstr>
      <vt:lpstr>Functional Requirements</vt:lpstr>
      <vt:lpstr>Non-Functional Requirements</vt:lpstr>
      <vt:lpstr>Assumptions</vt:lpstr>
      <vt:lpstr>Services, NFR &amp; DB Type Mapping</vt:lpstr>
      <vt:lpstr>Architecture Design</vt:lpstr>
      <vt:lpstr>Deployment Design</vt:lpstr>
      <vt:lpstr>CI/ CD Design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Prasad Bhalerao</dc:creator>
  <cp:lastModifiedBy>Prasad Bhalerao</cp:lastModifiedBy>
  <cp:revision>25</cp:revision>
  <dcterms:created xsi:type="dcterms:W3CDTF">2025-03-26T12:58:34Z</dcterms:created>
  <dcterms:modified xsi:type="dcterms:W3CDTF">2025-03-27T04:26:03Z</dcterms:modified>
</cp:coreProperties>
</file>