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6FC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6FC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6FC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028180" y="0"/>
            <a:ext cx="914400" cy="6858000"/>
          </a:xfrm>
          <a:custGeom>
            <a:avLst/>
            <a:gdLst/>
            <a:ahLst/>
            <a:cxnLst/>
            <a:rect l="l" t="t" r="r" b="b"/>
            <a:pathLst>
              <a:path w="914400" h="6858000">
                <a:moveTo>
                  <a:pt x="0" y="0"/>
                </a:moveTo>
                <a:lnTo>
                  <a:pt x="914400" y="6857999"/>
                </a:lnTo>
              </a:path>
            </a:pathLst>
          </a:custGeom>
          <a:ln w="1016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570220" y="3680460"/>
            <a:ext cx="3573779" cy="3176905"/>
          </a:xfrm>
          <a:custGeom>
            <a:avLst/>
            <a:gdLst/>
            <a:ahLst/>
            <a:cxnLst/>
            <a:rect l="l" t="t" r="r" b="b"/>
            <a:pathLst>
              <a:path w="3573779" h="3176904">
                <a:moveTo>
                  <a:pt x="3573526" y="0"/>
                </a:moveTo>
                <a:lnTo>
                  <a:pt x="0" y="3176586"/>
                </a:lnTo>
              </a:path>
            </a:pathLst>
          </a:custGeom>
          <a:ln w="1016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885940" y="0"/>
            <a:ext cx="2255520" cy="6858000"/>
          </a:xfrm>
          <a:custGeom>
            <a:avLst/>
            <a:gdLst/>
            <a:ahLst/>
            <a:cxnLst/>
            <a:rect l="l" t="t" r="r" b="b"/>
            <a:pathLst>
              <a:path w="2255520" h="6858000">
                <a:moveTo>
                  <a:pt x="2255519" y="0"/>
                </a:moveTo>
                <a:lnTo>
                  <a:pt x="1532456" y="0"/>
                </a:lnTo>
                <a:lnTo>
                  <a:pt x="0" y="6857996"/>
                </a:lnTo>
                <a:lnTo>
                  <a:pt x="2255519" y="6857996"/>
                </a:lnTo>
                <a:lnTo>
                  <a:pt x="225551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204446" y="0"/>
            <a:ext cx="1939925" cy="6858000"/>
          </a:xfrm>
          <a:custGeom>
            <a:avLst/>
            <a:gdLst/>
            <a:ahLst/>
            <a:cxnLst/>
            <a:rect l="l" t="t" r="r" b="b"/>
            <a:pathLst>
              <a:path w="1939925" h="6858000">
                <a:moveTo>
                  <a:pt x="1939553" y="0"/>
                </a:moveTo>
                <a:lnTo>
                  <a:pt x="0" y="0"/>
                </a:lnTo>
                <a:lnTo>
                  <a:pt x="905646" y="6857996"/>
                </a:lnTo>
                <a:lnTo>
                  <a:pt x="1939553" y="6857996"/>
                </a:lnTo>
                <a:lnTo>
                  <a:pt x="1939553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700520" y="3047999"/>
            <a:ext cx="2443480" cy="3810000"/>
          </a:xfrm>
          <a:custGeom>
            <a:avLst/>
            <a:gdLst/>
            <a:ahLst/>
            <a:cxnLst/>
            <a:rect l="l" t="t" r="r" b="b"/>
            <a:pathLst>
              <a:path w="2443479" h="3810000">
                <a:moveTo>
                  <a:pt x="2443479" y="0"/>
                </a:moveTo>
                <a:lnTo>
                  <a:pt x="0" y="3809999"/>
                </a:lnTo>
                <a:lnTo>
                  <a:pt x="2443479" y="3809999"/>
                </a:lnTo>
                <a:lnTo>
                  <a:pt x="2443479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002297" y="0"/>
            <a:ext cx="2139315" cy="6858000"/>
          </a:xfrm>
          <a:custGeom>
            <a:avLst/>
            <a:gdLst/>
            <a:ahLst/>
            <a:cxnLst/>
            <a:rect l="l" t="t" r="r" b="b"/>
            <a:pathLst>
              <a:path w="2139315" h="6858000">
                <a:moveTo>
                  <a:pt x="2139162" y="0"/>
                </a:moveTo>
                <a:lnTo>
                  <a:pt x="0" y="0"/>
                </a:lnTo>
                <a:lnTo>
                  <a:pt x="1851380" y="6857996"/>
                </a:lnTo>
                <a:lnTo>
                  <a:pt x="2139162" y="6857996"/>
                </a:lnTo>
                <a:lnTo>
                  <a:pt x="2139162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173720" y="0"/>
            <a:ext cx="967740" cy="6858000"/>
          </a:xfrm>
          <a:custGeom>
            <a:avLst/>
            <a:gdLst/>
            <a:ahLst/>
            <a:cxnLst/>
            <a:rect l="l" t="t" r="r" b="b"/>
            <a:pathLst>
              <a:path w="967740" h="6858000">
                <a:moveTo>
                  <a:pt x="967739" y="0"/>
                </a:moveTo>
                <a:lnTo>
                  <a:pt x="764071" y="0"/>
                </a:lnTo>
                <a:lnTo>
                  <a:pt x="0" y="6857996"/>
                </a:lnTo>
                <a:lnTo>
                  <a:pt x="967739" y="6857996"/>
                </a:lnTo>
                <a:lnTo>
                  <a:pt x="967739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205123" y="0"/>
            <a:ext cx="936625" cy="6858000"/>
          </a:xfrm>
          <a:custGeom>
            <a:avLst/>
            <a:gdLst/>
            <a:ahLst/>
            <a:cxnLst/>
            <a:rect l="l" t="t" r="r" b="b"/>
            <a:pathLst>
              <a:path w="936625" h="6858000">
                <a:moveTo>
                  <a:pt x="936336" y="0"/>
                </a:moveTo>
                <a:lnTo>
                  <a:pt x="0" y="0"/>
                </a:lnTo>
                <a:lnTo>
                  <a:pt x="831053" y="6857996"/>
                </a:lnTo>
                <a:lnTo>
                  <a:pt x="936336" y="6857996"/>
                </a:lnTo>
                <a:lnTo>
                  <a:pt x="936336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780020" y="3589019"/>
            <a:ext cx="1361440" cy="3268979"/>
          </a:xfrm>
          <a:custGeom>
            <a:avLst/>
            <a:gdLst/>
            <a:ahLst/>
            <a:cxnLst/>
            <a:rect l="l" t="t" r="r" b="b"/>
            <a:pathLst>
              <a:path w="1361440" h="3268979">
                <a:moveTo>
                  <a:pt x="1361439" y="0"/>
                </a:moveTo>
                <a:lnTo>
                  <a:pt x="0" y="3268979"/>
                </a:lnTo>
                <a:lnTo>
                  <a:pt x="1361439" y="3268979"/>
                </a:lnTo>
                <a:lnTo>
                  <a:pt x="1361439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3200"/>
            <a:ext cx="337820" cy="2844800"/>
          </a:xfrm>
          <a:custGeom>
            <a:avLst/>
            <a:gdLst/>
            <a:ahLst/>
            <a:cxnLst/>
            <a:rect l="l" t="t" r="r" b="b"/>
            <a:pathLst>
              <a:path w="337820" h="2844800">
                <a:moveTo>
                  <a:pt x="0" y="0"/>
                </a:moveTo>
                <a:lnTo>
                  <a:pt x="0" y="2844800"/>
                </a:lnTo>
                <a:lnTo>
                  <a:pt x="337820" y="2844800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5275" y="182816"/>
            <a:ext cx="8553450" cy="1362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06FC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4217" y="1245234"/>
            <a:ext cx="7695564" cy="3135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852" y="1367091"/>
            <a:ext cx="611505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7200" spc="40" dirty="0">
                <a:latin typeface="Arial"/>
                <a:cs typeface="Arial"/>
              </a:rPr>
              <a:t>I</a:t>
            </a:r>
            <a:r>
              <a:rPr sz="7200" spc="105" dirty="0">
                <a:latin typeface="Arial"/>
                <a:cs typeface="Arial"/>
              </a:rPr>
              <a:t>n</a:t>
            </a:r>
            <a:r>
              <a:rPr sz="7200" spc="1630" dirty="0">
                <a:latin typeface="Arial"/>
                <a:cs typeface="Arial"/>
              </a:rPr>
              <a:t>t</a:t>
            </a:r>
            <a:r>
              <a:rPr sz="7200" spc="1935" dirty="0">
                <a:latin typeface="Arial"/>
                <a:cs typeface="Arial"/>
              </a:rPr>
              <a:t>r</a:t>
            </a:r>
            <a:r>
              <a:rPr sz="7200" spc="310" dirty="0">
                <a:latin typeface="Arial"/>
                <a:cs typeface="Arial"/>
              </a:rPr>
              <a:t>oducti</a:t>
            </a:r>
            <a:r>
              <a:rPr sz="7200" spc="395" dirty="0">
                <a:latin typeface="Arial"/>
                <a:cs typeface="Arial"/>
              </a:rPr>
              <a:t>o</a:t>
            </a:r>
            <a:r>
              <a:rPr sz="7200" spc="-50" dirty="0">
                <a:latin typeface="Arial"/>
                <a:cs typeface="Arial"/>
              </a:rPr>
              <a:t>n  </a:t>
            </a:r>
            <a:r>
              <a:rPr sz="7200" spc="840" dirty="0">
                <a:latin typeface="Arial"/>
                <a:cs typeface="Arial"/>
              </a:rPr>
              <a:t>of</a:t>
            </a:r>
            <a:r>
              <a:rPr sz="7200" spc="-265" dirty="0">
                <a:latin typeface="Arial"/>
                <a:cs typeface="Arial"/>
              </a:rPr>
              <a:t> </a:t>
            </a:r>
            <a:r>
              <a:rPr sz="7200" spc="805" dirty="0">
                <a:latin typeface="Arial"/>
                <a:cs typeface="Arial"/>
              </a:rPr>
              <a:t>Software  </a:t>
            </a:r>
            <a:r>
              <a:rPr sz="7200" spc="380" dirty="0">
                <a:latin typeface="Arial"/>
                <a:cs typeface="Arial"/>
              </a:rPr>
              <a:t>Testing</a:t>
            </a:r>
            <a:endParaRPr sz="7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42657" y="1397634"/>
            <a:ext cx="5635625" cy="2739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535" marR="189865" indent="-343535" algn="r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Font typeface="Wingdings"/>
              <a:buChar char=""/>
              <a:tabLst>
                <a:tab pos="343535" algn="l"/>
              </a:tabLst>
            </a:pPr>
            <a:r>
              <a:rPr sz="2200" spc="-30" dirty="0">
                <a:latin typeface="Arial"/>
                <a:cs typeface="Arial"/>
              </a:rPr>
              <a:t>Testing </a:t>
            </a:r>
            <a:r>
              <a:rPr sz="2200" dirty="0">
                <a:latin typeface="Arial"/>
                <a:cs typeface="Arial"/>
              </a:rPr>
              <a:t>starts </a:t>
            </a:r>
            <a:r>
              <a:rPr sz="2200" spc="-5" dirty="0">
                <a:latin typeface="Arial"/>
                <a:cs typeface="Arial"/>
              </a:rPr>
              <a:t>right </a:t>
            </a:r>
            <a:r>
              <a:rPr sz="2200" dirty="0">
                <a:latin typeface="Arial"/>
                <a:cs typeface="Arial"/>
              </a:rPr>
              <a:t>from the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requirements</a:t>
            </a:r>
            <a:endParaRPr sz="2200" dirty="0">
              <a:latin typeface="Arial"/>
              <a:cs typeface="Arial"/>
            </a:endParaRPr>
          </a:p>
          <a:p>
            <a:pPr marR="205740" algn="r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phase and continues till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release</a:t>
            </a:r>
            <a:r>
              <a:rPr sz="2200" spc="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time.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1460"/>
              </a:spcBef>
            </a:pPr>
            <a:r>
              <a:rPr sz="2600" b="1" spc="-15" dirty="0">
                <a:solidFill>
                  <a:srgbClr val="006FC0"/>
                </a:solidFill>
                <a:latin typeface="Arial"/>
                <a:cs typeface="Arial"/>
              </a:rPr>
              <a:t>Objective </a:t>
            </a:r>
            <a:r>
              <a:rPr sz="2600" b="1" spc="-10" dirty="0">
                <a:solidFill>
                  <a:srgbClr val="006FC0"/>
                </a:solidFill>
                <a:latin typeface="Arial"/>
                <a:cs typeface="Arial"/>
              </a:rPr>
              <a:t>of </a:t>
            </a:r>
            <a:r>
              <a:rPr sz="2600" b="1" spc="-5" dirty="0">
                <a:solidFill>
                  <a:srgbClr val="006FC0"/>
                </a:solidFill>
                <a:latin typeface="Arial"/>
                <a:cs typeface="Arial"/>
              </a:rPr>
              <a:t>starting</a:t>
            </a:r>
            <a:r>
              <a:rPr sz="2600" b="1" spc="1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006FC0"/>
                </a:solidFill>
                <a:latin typeface="Arial"/>
                <a:cs typeface="Arial"/>
              </a:rPr>
              <a:t>early:</a:t>
            </a:r>
            <a:endParaRPr sz="2600" dirty="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825"/>
              </a:spcBef>
              <a:buClr>
                <a:srgbClr val="90C225"/>
              </a:buClr>
              <a:buFont typeface="Wingdings"/>
              <a:buChar char=""/>
              <a:tabLst>
                <a:tab pos="434340" algn="l"/>
                <a:tab pos="434975" algn="l"/>
              </a:tabLst>
            </a:pPr>
            <a:r>
              <a:rPr dirty="0"/>
              <a:t>	</a:t>
            </a:r>
            <a:r>
              <a:rPr sz="2200" spc="-5" dirty="0">
                <a:latin typeface="Arial"/>
                <a:cs typeface="Arial"/>
              </a:rPr>
              <a:t>Requirements related </a:t>
            </a:r>
            <a:r>
              <a:rPr sz="2200" dirty="0">
                <a:latin typeface="Arial"/>
                <a:cs typeface="Arial"/>
              </a:rPr>
              <a:t>defects </a:t>
            </a:r>
            <a:r>
              <a:rPr sz="2200" spc="-5" dirty="0">
                <a:latin typeface="Arial"/>
                <a:cs typeface="Arial"/>
              </a:rPr>
              <a:t>caught later  in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SDLC result in higher cost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fix </a:t>
            </a:r>
            <a:r>
              <a:rPr sz="2200" dirty="0">
                <a:latin typeface="Arial"/>
                <a:cs typeface="Arial"/>
              </a:rPr>
              <a:t>the  defect.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171EBC6-7B8E-4A15-700F-042A04210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182816"/>
            <a:ext cx="8553450" cy="677108"/>
          </a:xfrm>
        </p:spPr>
        <p:txBody>
          <a:bodyPr/>
          <a:lstStyle/>
          <a:p>
            <a:r>
              <a:rPr lang="en-US" dirty="0"/>
              <a:t>Stop Testing When?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057400"/>
            <a:ext cx="6858000" cy="4800600"/>
            <a:chOff x="0" y="2057400"/>
            <a:chExt cx="6858000" cy="4800600"/>
          </a:xfrm>
        </p:grpSpPr>
        <p:sp>
          <p:nvSpPr>
            <p:cNvPr id="3" name="object 3"/>
            <p:cNvSpPr/>
            <p:nvPr/>
          </p:nvSpPr>
          <p:spPr>
            <a:xfrm>
              <a:off x="762000" y="2133600"/>
              <a:ext cx="5323840" cy="3477260"/>
            </a:xfrm>
            <a:custGeom>
              <a:avLst/>
              <a:gdLst/>
              <a:ahLst/>
              <a:cxnLst/>
              <a:rect l="l" t="t" r="r" b="b"/>
              <a:pathLst>
                <a:path w="5323840" h="3477260">
                  <a:moveTo>
                    <a:pt x="0" y="3477260"/>
                  </a:moveTo>
                  <a:lnTo>
                    <a:pt x="51516" y="3473205"/>
                  </a:lnTo>
                  <a:lnTo>
                    <a:pt x="99395" y="3468929"/>
                  </a:lnTo>
                  <a:lnTo>
                    <a:pt x="144858" y="3464013"/>
                  </a:lnTo>
                  <a:lnTo>
                    <a:pt x="189126" y="3458043"/>
                  </a:lnTo>
                  <a:lnTo>
                    <a:pt x="233423" y="3450601"/>
                  </a:lnTo>
                  <a:lnTo>
                    <a:pt x="278969" y="3441270"/>
                  </a:lnTo>
                  <a:lnTo>
                    <a:pt x="326986" y="3429635"/>
                  </a:lnTo>
                  <a:lnTo>
                    <a:pt x="369494" y="3414752"/>
                  </a:lnTo>
                  <a:lnTo>
                    <a:pt x="408730" y="3396297"/>
                  </a:lnTo>
                  <a:lnTo>
                    <a:pt x="447966" y="3377842"/>
                  </a:lnTo>
                  <a:lnTo>
                    <a:pt x="490474" y="3362960"/>
                  </a:lnTo>
                  <a:lnTo>
                    <a:pt x="530351" y="3337389"/>
                  </a:lnTo>
                  <a:lnTo>
                    <a:pt x="572392" y="3316275"/>
                  </a:lnTo>
                  <a:lnTo>
                    <a:pt x="616226" y="3299001"/>
                  </a:lnTo>
                  <a:lnTo>
                    <a:pt x="661479" y="3284950"/>
                  </a:lnTo>
                  <a:lnTo>
                    <a:pt x="707780" y="3273506"/>
                  </a:lnTo>
                  <a:lnTo>
                    <a:pt x="754757" y="3264054"/>
                  </a:lnTo>
                  <a:lnTo>
                    <a:pt x="802037" y="3255977"/>
                  </a:lnTo>
                  <a:lnTo>
                    <a:pt x="849249" y="3248660"/>
                  </a:lnTo>
                  <a:lnTo>
                    <a:pt x="894749" y="3225553"/>
                  </a:lnTo>
                  <a:lnTo>
                    <a:pt x="940282" y="3201763"/>
                  </a:lnTo>
                  <a:lnTo>
                    <a:pt x="986069" y="3178143"/>
                  </a:lnTo>
                  <a:lnTo>
                    <a:pt x="1032328" y="3155550"/>
                  </a:lnTo>
                  <a:lnTo>
                    <a:pt x="1079281" y="3134839"/>
                  </a:lnTo>
                  <a:lnTo>
                    <a:pt x="1127147" y="3116865"/>
                  </a:lnTo>
                  <a:lnTo>
                    <a:pt x="1176147" y="3102483"/>
                  </a:lnTo>
                  <a:lnTo>
                    <a:pt x="1225278" y="3077065"/>
                  </a:lnTo>
                  <a:lnTo>
                    <a:pt x="1269694" y="3053489"/>
                  </a:lnTo>
                  <a:lnTo>
                    <a:pt x="1312084" y="3032283"/>
                  </a:lnTo>
                  <a:lnTo>
                    <a:pt x="1355141" y="3013978"/>
                  </a:lnTo>
                  <a:lnTo>
                    <a:pt x="1401557" y="2999101"/>
                  </a:lnTo>
                  <a:lnTo>
                    <a:pt x="1454023" y="2988183"/>
                  </a:lnTo>
                  <a:lnTo>
                    <a:pt x="1496942" y="2962402"/>
                  </a:lnTo>
                  <a:lnTo>
                    <a:pt x="1545739" y="2938907"/>
                  </a:lnTo>
                  <a:lnTo>
                    <a:pt x="1597510" y="2918460"/>
                  </a:lnTo>
                  <a:lnTo>
                    <a:pt x="1649355" y="2901822"/>
                  </a:lnTo>
                  <a:lnTo>
                    <a:pt x="1698370" y="2889758"/>
                  </a:lnTo>
                  <a:lnTo>
                    <a:pt x="1728961" y="2869989"/>
                  </a:lnTo>
                  <a:lnTo>
                    <a:pt x="1744375" y="2859775"/>
                  </a:lnTo>
                  <a:lnTo>
                    <a:pt x="1749199" y="2856554"/>
                  </a:lnTo>
                  <a:lnTo>
                    <a:pt x="1748021" y="2857764"/>
                  </a:lnTo>
                  <a:lnTo>
                    <a:pt x="1745428" y="2860843"/>
                  </a:lnTo>
                  <a:lnTo>
                    <a:pt x="1746010" y="2863229"/>
                  </a:lnTo>
                  <a:lnTo>
                    <a:pt x="1754352" y="2862359"/>
                  </a:lnTo>
                  <a:lnTo>
                    <a:pt x="1812670" y="2840609"/>
                  </a:lnTo>
                  <a:lnTo>
                    <a:pt x="1857918" y="2819444"/>
                  </a:lnTo>
                  <a:lnTo>
                    <a:pt x="1902570" y="2796061"/>
                  </a:lnTo>
                  <a:lnTo>
                    <a:pt x="1946825" y="2771349"/>
                  </a:lnTo>
                  <a:lnTo>
                    <a:pt x="1990879" y="2746199"/>
                  </a:lnTo>
                  <a:lnTo>
                    <a:pt x="2034932" y="2721502"/>
                  </a:lnTo>
                  <a:lnTo>
                    <a:pt x="2079179" y="2698150"/>
                  </a:lnTo>
                  <a:lnTo>
                    <a:pt x="2123821" y="2677033"/>
                  </a:lnTo>
                  <a:lnTo>
                    <a:pt x="2172898" y="2665620"/>
                  </a:lnTo>
                  <a:lnTo>
                    <a:pt x="2188845" y="2661158"/>
                  </a:lnTo>
                  <a:lnTo>
                    <a:pt x="2254551" y="2629773"/>
                  </a:lnTo>
                  <a:lnTo>
                    <a:pt x="2319020" y="2596007"/>
                  </a:lnTo>
                  <a:lnTo>
                    <a:pt x="2351595" y="2571432"/>
                  </a:lnTo>
                  <a:lnTo>
                    <a:pt x="2367276" y="2558109"/>
                  </a:lnTo>
                  <a:lnTo>
                    <a:pt x="2426565" y="2525184"/>
                  </a:lnTo>
                  <a:lnTo>
                    <a:pt x="2471401" y="2505670"/>
                  </a:lnTo>
                  <a:lnTo>
                    <a:pt x="2517622" y="2487178"/>
                  </a:lnTo>
                  <a:lnTo>
                    <a:pt x="2564168" y="2468571"/>
                  </a:lnTo>
                  <a:lnTo>
                    <a:pt x="2609984" y="2448710"/>
                  </a:lnTo>
                  <a:lnTo>
                    <a:pt x="2654012" y="2426459"/>
                  </a:lnTo>
                  <a:lnTo>
                    <a:pt x="2695194" y="2400681"/>
                  </a:lnTo>
                  <a:lnTo>
                    <a:pt x="2724019" y="2380243"/>
                  </a:lnTo>
                  <a:lnTo>
                    <a:pt x="2749391" y="2363200"/>
                  </a:lnTo>
                  <a:lnTo>
                    <a:pt x="2776239" y="2348228"/>
                  </a:lnTo>
                  <a:lnTo>
                    <a:pt x="2809494" y="2334006"/>
                  </a:lnTo>
                  <a:lnTo>
                    <a:pt x="2852367" y="2318095"/>
                  </a:lnTo>
                  <a:lnTo>
                    <a:pt x="2896831" y="2301683"/>
                  </a:lnTo>
                  <a:lnTo>
                    <a:pt x="2942380" y="2284658"/>
                  </a:lnTo>
                  <a:lnTo>
                    <a:pt x="2988509" y="2266905"/>
                  </a:lnTo>
                  <a:lnTo>
                    <a:pt x="3034712" y="2248312"/>
                  </a:lnTo>
                  <a:lnTo>
                    <a:pt x="3080485" y="2228767"/>
                  </a:lnTo>
                  <a:lnTo>
                    <a:pt x="3125322" y="2208157"/>
                  </a:lnTo>
                  <a:lnTo>
                    <a:pt x="3168719" y="2186369"/>
                  </a:lnTo>
                  <a:lnTo>
                    <a:pt x="3210169" y="2163289"/>
                  </a:lnTo>
                  <a:lnTo>
                    <a:pt x="3249167" y="2138807"/>
                  </a:lnTo>
                  <a:lnTo>
                    <a:pt x="3289455" y="2112923"/>
                  </a:lnTo>
                  <a:lnTo>
                    <a:pt x="3330948" y="2088345"/>
                  </a:lnTo>
                  <a:lnTo>
                    <a:pt x="3373239" y="2064556"/>
                  </a:lnTo>
                  <a:lnTo>
                    <a:pt x="3415917" y="2041041"/>
                  </a:lnTo>
                  <a:lnTo>
                    <a:pt x="3458575" y="2017283"/>
                  </a:lnTo>
                  <a:lnTo>
                    <a:pt x="3500801" y="1992768"/>
                  </a:lnTo>
                  <a:lnTo>
                    <a:pt x="3542188" y="1966978"/>
                  </a:lnTo>
                  <a:lnTo>
                    <a:pt x="3582326" y="1939398"/>
                  </a:lnTo>
                  <a:lnTo>
                    <a:pt x="3620806" y="1909513"/>
                  </a:lnTo>
                  <a:lnTo>
                    <a:pt x="3657219" y="1876806"/>
                  </a:lnTo>
                  <a:lnTo>
                    <a:pt x="3693616" y="1842990"/>
                  </a:lnTo>
                  <a:lnTo>
                    <a:pt x="3730168" y="1812275"/>
                  </a:lnTo>
                  <a:lnTo>
                    <a:pt x="3767264" y="1783508"/>
                  </a:lnTo>
                  <a:lnTo>
                    <a:pt x="3805291" y="1755535"/>
                  </a:lnTo>
                  <a:lnTo>
                    <a:pt x="3844638" y="1727201"/>
                  </a:lnTo>
                  <a:lnTo>
                    <a:pt x="3885691" y="1697355"/>
                  </a:lnTo>
                  <a:lnTo>
                    <a:pt x="3930935" y="1662477"/>
                  </a:lnTo>
                  <a:lnTo>
                    <a:pt x="3973798" y="1628076"/>
                  </a:lnTo>
                  <a:lnTo>
                    <a:pt x="4017851" y="1595770"/>
                  </a:lnTo>
                  <a:lnTo>
                    <a:pt x="4066666" y="1567180"/>
                  </a:lnTo>
                  <a:lnTo>
                    <a:pt x="4102203" y="1532009"/>
                  </a:lnTo>
                  <a:lnTo>
                    <a:pt x="4137795" y="1497415"/>
                  </a:lnTo>
                  <a:lnTo>
                    <a:pt x="4173421" y="1463270"/>
                  </a:lnTo>
                  <a:lnTo>
                    <a:pt x="4209060" y="1429445"/>
                  </a:lnTo>
                  <a:lnTo>
                    <a:pt x="4244693" y="1395813"/>
                  </a:lnTo>
                  <a:lnTo>
                    <a:pt x="4280298" y="1362245"/>
                  </a:lnTo>
                  <a:lnTo>
                    <a:pt x="4315856" y="1328613"/>
                  </a:lnTo>
                  <a:lnTo>
                    <a:pt x="4351344" y="1294788"/>
                  </a:lnTo>
                  <a:lnTo>
                    <a:pt x="4386743" y="1260643"/>
                  </a:lnTo>
                  <a:lnTo>
                    <a:pt x="4422033" y="1226049"/>
                  </a:lnTo>
                  <a:lnTo>
                    <a:pt x="4457192" y="1190878"/>
                  </a:lnTo>
                  <a:lnTo>
                    <a:pt x="4481909" y="1154678"/>
                  </a:lnTo>
                  <a:lnTo>
                    <a:pt x="4490466" y="1143253"/>
                  </a:lnTo>
                  <a:lnTo>
                    <a:pt x="4519239" y="1113141"/>
                  </a:lnTo>
                  <a:lnTo>
                    <a:pt x="4551584" y="1080944"/>
                  </a:lnTo>
                  <a:lnTo>
                    <a:pt x="4577976" y="1055296"/>
                  </a:lnTo>
                  <a:lnTo>
                    <a:pt x="4588891" y="1044828"/>
                  </a:lnTo>
                  <a:lnTo>
                    <a:pt x="4614144" y="997999"/>
                  </a:lnTo>
                  <a:lnTo>
                    <a:pt x="4640707" y="958802"/>
                  </a:lnTo>
                  <a:lnTo>
                    <a:pt x="4669936" y="921724"/>
                  </a:lnTo>
                  <a:lnTo>
                    <a:pt x="4703191" y="881252"/>
                  </a:lnTo>
                  <a:lnTo>
                    <a:pt x="4735896" y="840145"/>
                  </a:lnTo>
                  <a:lnTo>
                    <a:pt x="4767500" y="797972"/>
                  </a:lnTo>
                  <a:lnTo>
                    <a:pt x="4798247" y="755014"/>
                  </a:lnTo>
                  <a:lnTo>
                    <a:pt x="4828381" y="711549"/>
                  </a:lnTo>
                  <a:lnTo>
                    <a:pt x="4858145" y="667858"/>
                  </a:lnTo>
                  <a:lnTo>
                    <a:pt x="4887785" y="624220"/>
                  </a:lnTo>
                  <a:lnTo>
                    <a:pt x="4917544" y="580916"/>
                  </a:lnTo>
                  <a:lnTo>
                    <a:pt x="4947666" y="538226"/>
                  </a:lnTo>
                  <a:lnTo>
                    <a:pt x="4967878" y="509650"/>
                  </a:lnTo>
                  <a:lnTo>
                    <a:pt x="4988115" y="481075"/>
                  </a:lnTo>
                  <a:lnTo>
                    <a:pt x="5008352" y="452500"/>
                  </a:lnTo>
                  <a:lnTo>
                    <a:pt x="5028565" y="423925"/>
                  </a:lnTo>
                  <a:lnTo>
                    <a:pt x="5042765" y="396708"/>
                  </a:lnTo>
                  <a:lnTo>
                    <a:pt x="5052631" y="366775"/>
                  </a:lnTo>
                  <a:lnTo>
                    <a:pt x="5062783" y="336843"/>
                  </a:lnTo>
                  <a:lnTo>
                    <a:pt x="5077841" y="309625"/>
                  </a:lnTo>
                  <a:lnTo>
                    <a:pt x="5088645" y="299281"/>
                  </a:lnTo>
                  <a:lnTo>
                    <a:pt x="5101224" y="291163"/>
                  </a:lnTo>
                  <a:lnTo>
                    <a:pt x="5114399" y="283926"/>
                  </a:lnTo>
                  <a:lnTo>
                    <a:pt x="5126990" y="276225"/>
                  </a:lnTo>
                  <a:lnTo>
                    <a:pt x="5153163" y="235931"/>
                  </a:lnTo>
                  <a:lnTo>
                    <a:pt x="5178967" y="194526"/>
                  </a:lnTo>
                  <a:lnTo>
                    <a:pt x="5205013" y="152844"/>
                  </a:lnTo>
                  <a:lnTo>
                    <a:pt x="5231913" y="111717"/>
                  </a:lnTo>
                  <a:lnTo>
                    <a:pt x="5260277" y="71979"/>
                  </a:lnTo>
                  <a:lnTo>
                    <a:pt x="5290715" y="34462"/>
                  </a:lnTo>
                  <a:lnTo>
                    <a:pt x="5323840" y="0"/>
                  </a:lnTo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600" y="2057400"/>
              <a:ext cx="6248400" cy="39446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2443099"/>
              <a:ext cx="5486400" cy="2987675"/>
            </a:xfrm>
            <a:custGeom>
              <a:avLst/>
              <a:gdLst/>
              <a:ahLst/>
              <a:cxnLst/>
              <a:rect l="l" t="t" r="r" b="b"/>
              <a:pathLst>
                <a:path w="5486400" h="2987675">
                  <a:moveTo>
                    <a:pt x="0" y="0"/>
                  </a:moveTo>
                  <a:lnTo>
                    <a:pt x="34628" y="1205"/>
                  </a:lnTo>
                  <a:lnTo>
                    <a:pt x="78652" y="2119"/>
                  </a:lnTo>
                  <a:lnTo>
                    <a:pt x="129587" y="3513"/>
                  </a:lnTo>
                  <a:lnTo>
                    <a:pt x="184951" y="6158"/>
                  </a:lnTo>
                  <a:lnTo>
                    <a:pt x="242262" y="10826"/>
                  </a:lnTo>
                  <a:lnTo>
                    <a:pt x="299037" y="18287"/>
                  </a:lnTo>
                  <a:lnTo>
                    <a:pt x="352795" y="29315"/>
                  </a:lnTo>
                  <a:lnTo>
                    <a:pt x="401051" y="44678"/>
                  </a:lnTo>
                  <a:lnTo>
                    <a:pt x="441325" y="65150"/>
                  </a:lnTo>
                  <a:lnTo>
                    <a:pt x="477951" y="91771"/>
                  </a:lnTo>
                  <a:lnTo>
                    <a:pt x="516788" y="121689"/>
                  </a:lnTo>
                  <a:lnTo>
                    <a:pt x="556996" y="151314"/>
                  </a:lnTo>
                  <a:lnTo>
                    <a:pt x="597738" y="177057"/>
                  </a:lnTo>
                  <a:lnTo>
                    <a:pt x="638175" y="195325"/>
                  </a:lnTo>
                  <a:lnTo>
                    <a:pt x="666287" y="231445"/>
                  </a:lnTo>
                  <a:lnTo>
                    <a:pt x="690681" y="249375"/>
                  </a:lnTo>
                  <a:lnTo>
                    <a:pt x="715624" y="259087"/>
                  </a:lnTo>
                  <a:lnTo>
                    <a:pt x="745383" y="270554"/>
                  </a:lnTo>
                  <a:lnTo>
                    <a:pt x="784225" y="293750"/>
                  </a:lnTo>
                  <a:lnTo>
                    <a:pt x="797262" y="305645"/>
                  </a:lnTo>
                  <a:lnTo>
                    <a:pt x="808799" y="318896"/>
                  </a:lnTo>
                  <a:lnTo>
                    <a:pt x="820336" y="331862"/>
                  </a:lnTo>
                  <a:lnTo>
                    <a:pt x="833374" y="342900"/>
                  </a:lnTo>
                  <a:lnTo>
                    <a:pt x="844895" y="348291"/>
                  </a:lnTo>
                  <a:lnTo>
                    <a:pt x="857440" y="351456"/>
                  </a:lnTo>
                  <a:lnTo>
                    <a:pt x="870271" y="354312"/>
                  </a:lnTo>
                  <a:lnTo>
                    <a:pt x="882650" y="358775"/>
                  </a:lnTo>
                  <a:lnTo>
                    <a:pt x="934809" y="389344"/>
                  </a:lnTo>
                  <a:lnTo>
                    <a:pt x="971503" y="415878"/>
                  </a:lnTo>
                  <a:lnTo>
                    <a:pt x="1001650" y="443485"/>
                  </a:lnTo>
                  <a:lnTo>
                    <a:pt x="1034168" y="477273"/>
                  </a:lnTo>
                  <a:lnTo>
                    <a:pt x="1077976" y="522350"/>
                  </a:lnTo>
                  <a:lnTo>
                    <a:pt x="1113285" y="556494"/>
                  </a:lnTo>
                  <a:lnTo>
                    <a:pt x="1149953" y="589756"/>
                  </a:lnTo>
                  <a:lnTo>
                    <a:pt x="1187525" y="621827"/>
                  </a:lnTo>
                  <a:lnTo>
                    <a:pt x="1225550" y="652399"/>
                  </a:lnTo>
                  <a:lnTo>
                    <a:pt x="1286668" y="693928"/>
                  </a:lnTo>
                  <a:lnTo>
                    <a:pt x="1323975" y="717550"/>
                  </a:lnTo>
                  <a:lnTo>
                    <a:pt x="1345537" y="752376"/>
                  </a:lnTo>
                  <a:lnTo>
                    <a:pt x="1354186" y="767496"/>
                  </a:lnTo>
                  <a:lnTo>
                    <a:pt x="1355669" y="769628"/>
                  </a:lnTo>
                  <a:lnTo>
                    <a:pt x="1355731" y="765485"/>
                  </a:lnTo>
                  <a:lnTo>
                    <a:pt x="1360121" y="761785"/>
                  </a:lnTo>
                  <a:lnTo>
                    <a:pt x="1404874" y="782574"/>
                  </a:lnTo>
                  <a:lnTo>
                    <a:pt x="1441092" y="819882"/>
                  </a:lnTo>
                  <a:lnTo>
                    <a:pt x="1454150" y="831850"/>
                  </a:lnTo>
                  <a:lnTo>
                    <a:pt x="1494837" y="862093"/>
                  </a:lnTo>
                  <a:lnTo>
                    <a:pt x="1535848" y="891380"/>
                  </a:lnTo>
                  <a:lnTo>
                    <a:pt x="1576958" y="920321"/>
                  </a:lnTo>
                  <a:lnTo>
                    <a:pt x="1617942" y="949527"/>
                  </a:lnTo>
                  <a:lnTo>
                    <a:pt x="1658572" y="979608"/>
                  </a:lnTo>
                  <a:lnTo>
                    <a:pt x="1698625" y="1011174"/>
                  </a:lnTo>
                  <a:lnTo>
                    <a:pt x="1732648" y="1043001"/>
                  </a:lnTo>
                  <a:lnTo>
                    <a:pt x="1762883" y="1078269"/>
                  </a:lnTo>
                  <a:lnTo>
                    <a:pt x="1790444" y="1115954"/>
                  </a:lnTo>
                  <a:lnTo>
                    <a:pt x="1816449" y="1155033"/>
                  </a:lnTo>
                  <a:lnTo>
                    <a:pt x="1842013" y="1194480"/>
                  </a:lnTo>
                  <a:lnTo>
                    <a:pt x="1868253" y="1233273"/>
                  </a:lnTo>
                  <a:lnTo>
                    <a:pt x="1896285" y="1270386"/>
                  </a:lnTo>
                  <a:lnTo>
                    <a:pt x="1927225" y="1304798"/>
                  </a:lnTo>
                  <a:lnTo>
                    <a:pt x="1960399" y="1336553"/>
                  </a:lnTo>
                  <a:lnTo>
                    <a:pt x="1998378" y="1370294"/>
                  </a:lnTo>
                  <a:lnTo>
                    <a:pt x="2039861" y="1404886"/>
                  </a:lnTo>
                  <a:lnTo>
                    <a:pt x="2083546" y="1439195"/>
                  </a:lnTo>
                  <a:lnTo>
                    <a:pt x="2128129" y="1472088"/>
                  </a:lnTo>
                  <a:lnTo>
                    <a:pt x="2172309" y="1502429"/>
                  </a:lnTo>
                  <a:lnTo>
                    <a:pt x="2214783" y="1529086"/>
                  </a:lnTo>
                  <a:lnTo>
                    <a:pt x="2254250" y="1550924"/>
                  </a:lnTo>
                  <a:lnTo>
                    <a:pt x="2275812" y="1585750"/>
                  </a:lnTo>
                  <a:lnTo>
                    <a:pt x="2284461" y="1600870"/>
                  </a:lnTo>
                  <a:lnTo>
                    <a:pt x="2285944" y="1603002"/>
                  </a:lnTo>
                  <a:lnTo>
                    <a:pt x="2286006" y="1598859"/>
                  </a:lnTo>
                  <a:lnTo>
                    <a:pt x="2290396" y="1595159"/>
                  </a:lnTo>
                  <a:lnTo>
                    <a:pt x="2335149" y="1615948"/>
                  </a:lnTo>
                  <a:lnTo>
                    <a:pt x="2371367" y="1653256"/>
                  </a:lnTo>
                  <a:lnTo>
                    <a:pt x="2384425" y="1665224"/>
                  </a:lnTo>
                  <a:lnTo>
                    <a:pt x="2408733" y="1682063"/>
                  </a:lnTo>
                  <a:lnTo>
                    <a:pt x="2433637" y="1697736"/>
                  </a:lnTo>
                  <a:lnTo>
                    <a:pt x="2458541" y="1713408"/>
                  </a:lnTo>
                  <a:lnTo>
                    <a:pt x="2482850" y="1730248"/>
                  </a:lnTo>
                  <a:lnTo>
                    <a:pt x="2512480" y="1752611"/>
                  </a:lnTo>
                  <a:lnTo>
                    <a:pt x="2534332" y="1769050"/>
                  </a:lnTo>
                  <a:lnTo>
                    <a:pt x="2526157" y="1766209"/>
                  </a:lnTo>
                  <a:lnTo>
                    <a:pt x="2526898" y="1768100"/>
                  </a:lnTo>
                  <a:lnTo>
                    <a:pt x="2558384" y="1797671"/>
                  </a:lnTo>
                  <a:lnTo>
                    <a:pt x="2613025" y="1844548"/>
                  </a:lnTo>
                  <a:lnTo>
                    <a:pt x="2652387" y="1874426"/>
                  </a:lnTo>
                  <a:lnTo>
                    <a:pt x="2694749" y="1901650"/>
                  </a:lnTo>
                  <a:lnTo>
                    <a:pt x="2737111" y="1928897"/>
                  </a:lnTo>
                  <a:lnTo>
                    <a:pt x="2776474" y="1958848"/>
                  </a:lnTo>
                  <a:lnTo>
                    <a:pt x="2812413" y="1992048"/>
                  </a:lnTo>
                  <a:lnTo>
                    <a:pt x="2829418" y="2010838"/>
                  </a:lnTo>
                  <a:lnTo>
                    <a:pt x="2836624" y="2020109"/>
                  </a:lnTo>
                  <a:lnTo>
                    <a:pt x="2843163" y="2024756"/>
                  </a:lnTo>
                  <a:lnTo>
                    <a:pt x="2858168" y="2029671"/>
                  </a:lnTo>
                  <a:lnTo>
                    <a:pt x="2890774" y="2039746"/>
                  </a:lnTo>
                  <a:lnTo>
                    <a:pt x="2912289" y="2072321"/>
                  </a:lnTo>
                  <a:lnTo>
                    <a:pt x="2922400" y="2088574"/>
                  </a:lnTo>
                  <a:lnTo>
                    <a:pt x="2925184" y="2093177"/>
                  </a:lnTo>
                  <a:lnTo>
                    <a:pt x="2924714" y="2090801"/>
                  </a:lnTo>
                  <a:lnTo>
                    <a:pt x="2925066" y="2086114"/>
                  </a:lnTo>
                  <a:lnTo>
                    <a:pt x="2930314" y="2083788"/>
                  </a:lnTo>
                  <a:lnTo>
                    <a:pt x="2944534" y="2088492"/>
                  </a:lnTo>
                  <a:lnTo>
                    <a:pt x="2971800" y="2104898"/>
                  </a:lnTo>
                  <a:lnTo>
                    <a:pt x="2985069" y="2115935"/>
                  </a:lnTo>
                  <a:lnTo>
                    <a:pt x="2996993" y="2128901"/>
                  </a:lnTo>
                  <a:lnTo>
                    <a:pt x="3008608" y="2142152"/>
                  </a:lnTo>
                  <a:lnTo>
                    <a:pt x="3020949" y="2154047"/>
                  </a:lnTo>
                  <a:lnTo>
                    <a:pt x="3059920" y="2181713"/>
                  </a:lnTo>
                  <a:lnTo>
                    <a:pt x="3101546" y="2205069"/>
                  </a:lnTo>
                  <a:lnTo>
                    <a:pt x="3143767" y="2227520"/>
                  </a:lnTo>
                  <a:lnTo>
                    <a:pt x="3184525" y="2252472"/>
                  </a:lnTo>
                  <a:lnTo>
                    <a:pt x="3218840" y="2292520"/>
                  </a:lnTo>
                  <a:lnTo>
                    <a:pt x="3259404" y="2323657"/>
                  </a:lnTo>
                  <a:lnTo>
                    <a:pt x="3304082" y="2349526"/>
                  </a:lnTo>
                  <a:lnTo>
                    <a:pt x="3350742" y="2373774"/>
                  </a:lnTo>
                  <a:lnTo>
                    <a:pt x="3397250" y="2400046"/>
                  </a:lnTo>
                  <a:lnTo>
                    <a:pt x="3434497" y="2423400"/>
                  </a:lnTo>
                  <a:lnTo>
                    <a:pt x="3455093" y="2437079"/>
                  </a:lnTo>
                  <a:lnTo>
                    <a:pt x="3463544" y="2443879"/>
                  </a:lnTo>
                  <a:lnTo>
                    <a:pt x="3464356" y="2446600"/>
                  </a:lnTo>
                  <a:lnTo>
                    <a:pt x="3462035" y="2448040"/>
                  </a:lnTo>
                  <a:lnTo>
                    <a:pt x="3461088" y="2450996"/>
                  </a:lnTo>
                  <a:lnTo>
                    <a:pt x="3511550" y="2496947"/>
                  </a:lnTo>
                  <a:lnTo>
                    <a:pt x="3551427" y="2526207"/>
                  </a:lnTo>
                  <a:lnTo>
                    <a:pt x="3593468" y="2554220"/>
                  </a:lnTo>
                  <a:lnTo>
                    <a:pt x="3637302" y="2580631"/>
                  </a:lnTo>
                  <a:lnTo>
                    <a:pt x="3682555" y="2605087"/>
                  </a:lnTo>
                  <a:lnTo>
                    <a:pt x="3728856" y="2627233"/>
                  </a:lnTo>
                  <a:lnTo>
                    <a:pt x="3775833" y="2646715"/>
                  </a:lnTo>
                  <a:lnTo>
                    <a:pt x="3823113" y="2663179"/>
                  </a:lnTo>
                  <a:lnTo>
                    <a:pt x="3870325" y="2676271"/>
                  </a:lnTo>
                  <a:lnTo>
                    <a:pt x="3915991" y="2697808"/>
                  </a:lnTo>
                  <a:lnTo>
                    <a:pt x="3964108" y="2716930"/>
                  </a:lnTo>
                  <a:lnTo>
                    <a:pt x="4014172" y="2733977"/>
                  </a:lnTo>
                  <a:lnTo>
                    <a:pt x="4065677" y="2749292"/>
                  </a:lnTo>
                  <a:lnTo>
                    <a:pt x="4118117" y="2763218"/>
                  </a:lnTo>
                  <a:lnTo>
                    <a:pt x="4170988" y="2776096"/>
                  </a:lnTo>
                  <a:lnTo>
                    <a:pt x="4223785" y="2788268"/>
                  </a:lnTo>
                  <a:lnTo>
                    <a:pt x="4276001" y="2800076"/>
                  </a:lnTo>
                  <a:lnTo>
                    <a:pt x="4327132" y="2811863"/>
                  </a:lnTo>
                  <a:lnTo>
                    <a:pt x="4376674" y="2823972"/>
                  </a:lnTo>
                  <a:lnTo>
                    <a:pt x="4425543" y="2836394"/>
                  </a:lnTo>
                  <a:lnTo>
                    <a:pt x="4474704" y="2848532"/>
                  </a:lnTo>
                  <a:lnTo>
                    <a:pt x="4524136" y="2860355"/>
                  </a:lnTo>
                  <a:lnTo>
                    <a:pt x="4573817" y="2871837"/>
                  </a:lnTo>
                  <a:lnTo>
                    <a:pt x="4623726" y="2882947"/>
                  </a:lnTo>
                  <a:lnTo>
                    <a:pt x="4673841" y="2893658"/>
                  </a:lnTo>
                  <a:lnTo>
                    <a:pt x="4724143" y="2903942"/>
                  </a:lnTo>
                  <a:lnTo>
                    <a:pt x="4774608" y="2913768"/>
                  </a:lnTo>
                  <a:lnTo>
                    <a:pt x="4825216" y="2923110"/>
                  </a:lnTo>
                  <a:lnTo>
                    <a:pt x="4875945" y="2931938"/>
                  </a:lnTo>
                  <a:lnTo>
                    <a:pt x="4926774" y="2940224"/>
                  </a:lnTo>
                  <a:lnTo>
                    <a:pt x="4977682" y="2947939"/>
                  </a:lnTo>
                  <a:lnTo>
                    <a:pt x="5028647" y="2955055"/>
                  </a:lnTo>
                  <a:lnTo>
                    <a:pt x="5079649" y="2961543"/>
                  </a:lnTo>
                  <a:lnTo>
                    <a:pt x="5130665" y="2967375"/>
                  </a:lnTo>
                  <a:lnTo>
                    <a:pt x="5181674" y="2972522"/>
                  </a:lnTo>
                  <a:lnTo>
                    <a:pt x="5232656" y="2976955"/>
                  </a:lnTo>
                  <a:lnTo>
                    <a:pt x="5283589" y="2980647"/>
                  </a:lnTo>
                  <a:lnTo>
                    <a:pt x="5334450" y="2983567"/>
                  </a:lnTo>
                  <a:lnTo>
                    <a:pt x="5385220" y="2985689"/>
                  </a:lnTo>
                  <a:lnTo>
                    <a:pt x="5435877" y="2986983"/>
                  </a:lnTo>
                  <a:lnTo>
                    <a:pt x="5486400" y="2987421"/>
                  </a:lnTo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973704" y="5809297"/>
            <a:ext cx="1981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8617" y="5821873"/>
            <a:ext cx="78295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at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ion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20697" y="2509647"/>
            <a:ext cx="4883150" cy="3817620"/>
            <a:chOff x="1520697" y="2509647"/>
            <a:chExt cx="4883150" cy="3817620"/>
          </a:xfrm>
        </p:grpSpPr>
        <p:sp>
          <p:nvSpPr>
            <p:cNvPr id="11" name="object 11"/>
            <p:cNvSpPr/>
            <p:nvPr/>
          </p:nvSpPr>
          <p:spPr>
            <a:xfrm>
              <a:off x="1520698" y="2509646"/>
              <a:ext cx="4883150" cy="1910080"/>
            </a:xfrm>
            <a:custGeom>
              <a:avLst/>
              <a:gdLst/>
              <a:ahLst/>
              <a:cxnLst/>
              <a:rect l="l" t="t" r="r" b="b"/>
              <a:pathLst>
                <a:path w="4883150" h="1910079">
                  <a:moveTo>
                    <a:pt x="387477" y="764413"/>
                  </a:moveTo>
                  <a:lnTo>
                    <a:pt x="302514" y="770636"/>
                  </a:lnTo>
                  <a:lnTo>
                    <a:pt x="318770" y="797966"/>
                  </a:lnTo>
                  <a:lnTo>
                    <a:pt x="0" y="987552"/>
                  </a:lnTo>
                  <a:lnTo>
                    <a:pt x="6604" y="998474"/>
                  </a:lnTo>
                  <a:lnTo>
                    <a:pt x="325259" y="808875"/>
                  </a:lnTo>
                  <a:lnTo>
                    <a:pt x="341503" y="836168"/>
                  </a:lnTo>
                  <a:lnTo>
                    <a:pt x="370141" y="791464"/>
                  </a:lnTo>
                  <a:lnTo>
                    <a:pt x="387477" y="764413"/>
                  </a:lnTo>
                  <a:close/>
                </a:path>
                <a:path w="4883150" h="1910079">
                  <a:moveTo>
                    <a:pt x="2143252" y="767334"/>
                  </a:moveTo>
                  <a:lnTo>
                    <a:pt x="2130552" y="766572"/>
                  </a:lnTo>
                  <a:lnTo>
                    <a:pt x="2061768" y="1833537"/>
                  </a:lnTo>
                  <a:lnTo>
                    <a:pt x="2030095" y="1831467"/>
                  </a:lnTo>
                  <a:lnTo>
                    <a:pt x="2063242" y="1909953"/>
                  </a:lnTo>
                  <a:lnTo>
                    <a:pt x="2100008" y="1846961"/>
                  </a:lnTo>
                  <a:lnTo>
                    <a:pt x="2106168" y="1836420"/>
                  </a:lnTo>
                  <a:lnTo>
                    <a:pt x="2074456" y="1834362"/>
                  </a:lnTo>
                  <a:lnTo>
                    <a:pt x="2143252" y="767334"/>
                  </a:lnTo>
                  <a:close/>
                </a:path>
                <a:path w="4883150" h="1910079">
                  <a:moveTo>
                    <a:pt x="4882642" y="227711"/>
                  </a:moveTo>
                  <a:lnTo>
                    <a:pt x="4419244" y="29159"/>
                  </a:lnTo>
                  <a:lnTo>
                    <a:pt x="4421403" y="24130"/>
                  </a:lnTo>
                  <a:lnTo>
                    <a:pt x="4431792" y="0"/>
                  </a:lnTo>
                  <a:lnTo>
                    <a:pt x="4346702" y="4953"/>
                  </a:lnTo>
                  <a:lnTo>
                    <a:pt x="4401693" y="69977"/>
                  </a:lnTo>
                  <a:lnTo>
                    <a:pt x="4414228" y="40817"/>
                  </a:lnTo>
                  <a:lnTo>
                    <a:pt x="4877562" y="239395"/>
                  </a:lnTo>
                  <a:lnTo>
                    <a:pt x="4882642" y="2277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48000" y="5928360"/>
              <a:ext cx="1676400" cy="398780"/>
            </a:xfrm>
            <a:custGeom>
              <a:avLst/>
              <a:gdLst/>
              <a:ahLst/>
              <a:cxnLst/>
              <a:rect l="l" t="t" r="r" b="b"/>
              <a:pathLst>
                <a:path w="1676400" h="398779">
                  <a:moveTo>
                    <a:pt x="1676400" y="0"/>
                  </a:moveTo>
                  <a:lnTo>
                    <a:pt x="0" y="0"/>
                  </a:lnTo>
                  <a:lnTo>
                    <a:pt x="0" y="398779"/>
                  </a:lnTo>
                  <a:lnTo>
                    <a:pt x="1676400" y="398779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395979" y="5961697"/>
            <a:ext cx="9804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at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ion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4800" y="3276600"/>
            <a:ext cx="368300" cy="1143000"/>
          </a:xfrm>
          <a:custGeom>
            <a:avLst/>
            <a:gdLst/>
            <a:ahLst/>
            <a:cxnLst/>
            <a:rect l="l" t="t" r="r" b="b"/>
            <a:pathLst>
              <a:path w="368300" h="1143000">
                <a:moveTo>
                  <a:pt x="368300" y="0"/>
                </a:moveTo>
                <a:lnTo>
                  <a:pt x="0" y="0"/>
                </a:lnTo>
                <a:lnTo>
                  <a:pt x="0" y="1143000"/>
                </a:lnTo>
                <a:lnTo>
                  <a:pt x="368300" y="1143000"/>
                </a:lnTo>
                <a:lnTo>
                  <a:pt x="3683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8978" y="3464956"/>
            <a:ext cx="301625" cy="87947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ua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nt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0600" y="3733800"/>
            <a:ext cx="1371600" cy="64262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48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Number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defects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95755" y="2819399"/>
            <a:ext cx="4733925" cy="1524000"/>
          </a:xfrm>
          <a:custGeom>
            <a:avLst/>
            <a:gdLst/>
            <a:ahLst/>
            <a:cxnLst/>
            <a:rect l="l" t="t" r="r" b="b"/>
            <a:pathLst>
              <a:path w="4733925" h="1524000">
                <a:moveTo>
                  <a:pt x="385445" y="381000"/>
                </a:moveTo>
                <a:lnTo>
                  <a:pt x="304673" y="407924"/>
                </a:lnTo>
                <a:lnTo>
                  <a:pt x="327088" y="430352"/>
                </a:lnTo>
                <a:lnTo>
                  <a:pt x="0" y="757555"/>
                </a:lnTo>
                <a:lnTo>
                  <a:pt x="8890" y="766457"/>
                </a:lnTo>
                <a:lnTo>
                  <a:pt x="336092" y="439356"/>
                </a:lnTo>
                <a:lnTo>
                  <a:pt x="358521" y="461772"/>
                </a:lnTo>
                <a:lnTo>
                  <a:pt x="371983" y="421386"/>
                </a:lnTo>
                <a:lnTo>
                  <a:pt x="385445" y="381000"/>
                </a:lnTo>
                <a:close/>
              </a:path>
              <a:path w="4733925" h="1524000">
                <a:moveTo>
                  <a:pt x="2372995" y="686435"/>
                </a:moveTo>
                <a:lnTo>
                  <a:pt x="2360295" y="685165"/>
                </a:lnTo>
                <a:lnTo>
                  <a:pt x="2290965" y="1447533"/>
                </a:lnTo>
                <a:lnTo>
                  <a:pt x="2259457" y="1444625"/>
                </a:lnTo>
                <a:lnTo>
                  <a:pt x="2290445" y="1524000"/>
                </a:lnTo>
                <a:lnTo>
                  <a:pt x="2329218" y="1461389"/>
                </a:lnTo>
                <a:lnTo>
                  <a:pt x="2335276" y="1451610"/>
                </a:lnTo>
                <a:lnTo>
                  <a:pt x="2303653" y="1448701"/>
                </a:lnTo>
                <a:lnTo>
                  <a:pt x="2372995" y="686435"/>
                </a:lnTo>
                <a:close/>
              </a:path>
              <a:path w="4733925" h="1524000">
                <a:moveTo>
                  <a:pt x="4733671" y="453136"/>
                </a:moveTo>
                <a:lnTo>
                  <a:pt x="4401490" y="54533"/>
                </a:lnTo>
                <a:lnTo>
                  <a:pt x="4413288" y="44704"/>
                </a:lnTo>
                <a:lnTo>
                  <a:pt x="4425950" y="34163"/>
                </a:lnTo>
                <a:lnTo>
                  <a:pt x="4347845" y="0"/>
                </a:lnTo>
                <a:lnTo>
                  <a:pt x="4367403" y="82931"/>
                </a:lnTo>
                <a:lnTo>
                  <a:pt x="4391799" y="62611"/>
                </a:lnTo>
                <a:lnTo>
                  <a:pt x="4724019" y="461264"/>
                </a:lnTo>
                <a:lnTo>
                  <a:pt x="4733671" y="4531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15000" y="3352800"/>
            <a:ext cx="1295400" cy="64262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48260" rIns="0" bIns="0" rtlCol="0">
            <a:spAutoFit/>
          </a:bodyPr>
          <a:lstStyle/>
          <a:p>
            <a:pPr marL="226695" marR="216535" indent="20320">
              <a:lnSpc>
                <a:spcPct val="100000"/>
              </a:lnSpc>
              <a:spcBef>
                <a:spcPts val="380"/>
              </a:spcBef>
            </a:pP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Cost 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of 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b="1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b="1" spc="-10" dirty="0">
                <a:solidFill>
                  <a:srgbClr val="FFFFFF"/>
                </a:solidFill>
                <a:latin typeface="Tahoma"/>
                <a:cs typeface="Tahoma"/>
              </a:rPr>
              <a:t>st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ing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66800" y="4648200"/>
            <a:ext cx="1371600" cy="30988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48260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380"/>
              </a:spcBef>
            </a:pPr>
            <a:r>
              <a:rPr sz="1400" spc="-5" dirty="0">
                <a:solidFill>
                  <a:srgbClr val="FFFFCC"/>
                </a:solidFill>
                <a:latin typeface="Tahoma"/>
                <a:cs typeface="Tahoma"/>
              </a:rPr>
              <a:t>Under</a:t>
            </a:r>
            <a:r>
              <a:rPr sz="1400" spc="-40" dirty="0">
                <a:solidFill>
                  <a:srgbClr val="FFFFC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CC"/>
                </a:solidFill>
                <a:latin typeface="Tahoma"/>
                <a:cs typeface="Tahoma"/>
              </a:rPr>
              <a:t>testing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76800" y="4572000"/>
            <a:ext cx="1905000" cy="30988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48260" rIns="0" bIns="0" rtlCol="0">
            <a:spAutoFit/>
          </a:bodyPr>
          <a:lstStyle/>
          <a:p>
            <a:pPr marL="462280">
              <a:lnSpc>
                <a:spcPct val="100000"/>
              </a:lnSpc>
              <a:spcBef>
                <a:spcPts val="380"/>
              </a:spcBef>
            </a:pPr>
            <a:r>
              <a:rPr sz="1400" spc="-5" dirty="0">
                <a:solidFill>
                  <a:srgbClr val="FFFFCC"/>
                </a:solidFill>
                <a:latin typeface="Tahoma"/>
                <a:cs typeface="Tahoma"/>
              </a:rPr>
              <a:t>Over</a:t>
            </a:r>
            <a:r>
              <a:rPr sz="1400" spc="-10" dirty="0">
                <a:solidFill>
                  <a:srgbClr val="FFFFCC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CC"/>
                </a:solidFill>
                <a:latin typeface="Tahoma"/>
                <a:cs typeface="Tahoma"/>
              </a:rPr>
              <a:t>Testing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70860" y="3093720"/>
            <a:ext cx="1935480" cy="36830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457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0"/>
              </a:spcBef>
            </a:pP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Optimum</a:t>
            </a:r>
            <a:r>
              <a:rPr sz="18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Point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371600"/>
            <a:ext cx="714502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B516794-3BDB-0012-0364-DE5112AB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182816"/>
            <a:ext cx="8553450" cy="677108"/>
          </a:xfrm>
        </p:spPr>
        <p:txBody>
          <a:bodyPr/>
          <a:lstStyle/>
          <a:p>
            <a:r>
              <a:rPr lang="en-US" dirty="0"/>
              <a:t>Stop testing When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757" y="1255395"/>
            <a:ext cx="5727700" cy="4736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200" b="1" spc="5" dirty="0">
                <a:latin typeface="Arial"/>
                <a:cs typeface="Arial"/>
              </a:rPr>
              <a:t>Following </a:t>
            </a:r>
            <a:r>
              <a:rPr sz="2200" b="1" spc="-5" dirty="0">
                <a:latin typeface="Arial"/>
                <a:cs typeface="Arial"/>
              </a:rPr>
              <a:t>factors are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considered: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0C225"/>
              </a:buClr>
              <a:buFont typeface="Wingdings"/>
              <a:buChar char=""/>
            </a:pPr>
            <a:endParaRPr sz="3050" dirty="0">
              <a:latin typeface="Arial"/>
              <a:cs typeface="Arial"/>
            </a:endParaRPr>
          </a:p>
          <a:p>
            <a:pPr marL="586740" marR="262255" lvl="1" indent="-343535">
              <a:lnSpc>
                <a:spcPct val="79500"/>
              </a:lnSpc>
              <a:buClr>
                <a:srgbClr val="90C225"/>
              </a:buClr>
              <a:buFont typeface="Wingdings"/>
              <a:buChar char=""/>
              <a:tabLst>
                <a:tab pos="587375" algn="l"/>
              </a:tabLst>
            </a:pPr>
            <a:r>
              <a:rPr sz="2200" b="1" i="1" spc="-25" dirty="0">
                <a:solidFill>
                  <a:srgbClr val="74330C"/>
                </a:solidFill>
                <a:latin typeface="Arial"/>
                <a:cs typeface="Arial"/>
              </a:rPr>
              <a:t>Test </a:t>
            </a:r>
            <a:r>
              <a:rPr sz="2200" b="1" i="1" spc="-5" dirty="0">
                <a:solidFill>
                  <a:srgbClr val="74330C"/>
                </a:solidFill>
                <a:latin typeface="Arial"/>
                <a:cs typeface="Arial"/>
              </a:rPr>
              <a:t>cases executed </a:t>
            </a:r>
            <a:r>
              <a:rPr sz="2200" b="1" i="1" dirty="0">
                <a:solidFill>
                  <a:srgbClr val="74330C"/>
                </a:solidFill>
                <a:latin typeface="Arial"/>
                <a:cs typeface="Arial"/>
              </a:rPr>
              <a:t>with </a:t>
            </a:r>
            <a:r>
              <a:rPr sz="2200" b="1" i="1" spc="-5" dirty="0">
                <a:solidFill>
                  <a:srgbClr val="74330C"/>
                </a:solidFill>
                <a:latin typeface="Arial"/>
                <a:cs typeface="Arial"/>
              </a:rPr>
              <a:t>acceptable  percentage </a:t>
            </a:r>
            <a:r>
              <a:rPr sz="2200" b="1" i="1" dirty="0">
                <a:solidFill>
                  <a:srgbClr val="74330C"/>
                </a:solidFill>
                <a:latin typeface="Arial"/>
                <a:cs typeface="Arial"/>
              </a:rPr>
              <a:t>of</a:t>
            </a:r>
            <a:r>
              <a:rPr sz="2200" b="1" i="1" spc="40" dirty="0">
                <a:solidFill>
                  <a:srgbClr val="74330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74330C"/>
                </a:solidFill>
                <a:latin typeface="Arial"/>
                <a:cs typeface="Arial"/>
              </a:rPr>
              <a:t>defects</a:t>
            </a:r>
            <a:endParaRPr sz="22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"/>
            </a:pPr>
            <a:endParaRPr sz="3050" dirty="0">
              <a:latin typeface="Arial"/>
              <a:cs typeface="Arial"/>
            </a:endParaRPr>
          </a:p>
          <a:p>
            <a:pPr marL="586740" marR="57150" lvl="1" indent="-343535">
              <a:lnSpc>
                <a:spcPct val="79500"/>
              </a:lnSpc>
              <a:buClr>
                <a:srgbClr val="90C225"/>
              </a:buClr>
              <a:buFont typeface="Wingdings"/>
              <a:buChar char=""/>
              <a:tabLst>
                <a:tab pos="587375" algn="l"/>
              </a:tabLst>
            </a:pPr>
            <a:r>
              <a:rPr sz="2200" spc="-5" dirty="0">
                <a:latin typeface="Arial"/>
                <a:cs typeface="Arial"/>
              </a:rPr>
              <a:t>Project Deadlines </a:t>
            </a:r>
            <a:r>
              <a:rPr sz="2200" dirty="0">
                <a:latin typeface="Arial"/>
                <a:cs typeface="Arial"/>
              </a:rPr>
              <a:t>e.g. </a:t>
            </a:r>
            <a:r>
              <a:rPr sz="2200" spc="-5" dirty="0">
                <a:latin typeface="Arial"/>
                <a:cs typeface="Arial"/>
              </a:rPr>
              <a:t>release deadlines,  </a:t>
            </a:r>
            <a:r>
              <a:rPr sz="2200" dirty="0">
                <a:latin typeface="Arial"/>
                <a:cs typeface="Arial"/>
              </a:rPr>
              <a:t>testing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deadlines</a:t>
            </a:r>
            <a:endParaRPr sz="22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90C225"/>
              </a:buClr>
              <a:buFont typeface="Wingdings"/>
              <a:buChar char=""/>
            </a:pPr>
            <a:endParaRPr sz="2550" dirty="0">
              <a:latin typeface="Arial"/>
              <a:cs typeface="Arial"/>
            </a:endParaRPr>
          </a:p>
          <a:p>
            <a:pPr marL="586740" lvl="1" indent="-34417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587375" algn="l"/>
              </a:tabLst>
            </a:pPr>
            <a:r>
              <a:rPr sz="2200" spc="-55" dirty="0">
                <a:latin typeface="Arial"/>
                <a:cs typeface="Arial"/>
              </a:rPr>
              <a:t>Test </a:t>
            </a:r>
            <a:r>
              <a:rPr sz="2200" spc="-5" dirty="0">
                <a:latin typeface="Arial"/>
                <a:cs typeface="Arial"/>
              </a:rPr>
              <a:t>budget has </a:t>
            </a:r>
            <a:r>
              <a:rPr sz="2200" dirty="0">
                <a:latin typeface="Arial"/>
                <a:cs typeface="Arial"/>
              </a:rPr>
              <a:t>run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out.</a:t>
            </a: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"/>
            </a:pPr>
            <a:endParaRPr sz="3050" dirty="0">
              <a:latin typeface="Arial"/>
              <a:cs typeface="Arial"/>
            </a:endParaRPr>
          </a:p>
          <a:p>
            <a:pPr marL="586740" marR="5080" lvl="1" indent="-343535">
              <a:lnSpc>
                <a:spcPct val="79500"/>
              </a:lnSpc>
              <a:spcBef>
                <a:spcPts val="5"/>
              </a:spcBef>
              <a:buClr>
                <a:srgbClr val="90C225"/>
              </a:buClr>
              <a:buFont typeface="Wingdings"/>
              <a:buChar char=""/>
              <a:tabLst>
                <a:tab pos="587375" algn="l"/>
              </a:tabLst>
            </a:pPr>
            <a:r>
              <a:rPr sz="2200" b="1" i="1" spc="-5" dirty="0">
                <a:solidFill>
                  <a:srgbClr val="74330C"/>
                </a:solidFill>
                <a:latin typeface="Arial"/>
                <a:cs typeface="Arial"/>
              </a:rPr>
              <a:t>Coverage </a:t>
            </a:r>
            <a:r>
              <a:rPr sz="2200" b="1" i="1" dirty="0">
                <a:solidFill>
                  <a:srgbClr val="74330C"/>
                </a:solidFill>
                <a:latin typeface="Arial"/>
                <a:cs typeface="Arial"/>
              </a:rPr>
              <a:t>of </a:t>
            </a:r>
            <a:r>
              <a:rPr sz="2200" b="1" i="1" spc="-5" dirty="0">
                <a:solidFill>
                  <a:srgbClr val="74330C"/>
                </a:solidFill>
                <a:latin typeface="Arial"/>
                <a:cs typeface="Arial"/>
              </a:rPr>
              <a:t>code, functionality or  requirements reaches </a:t>
            </a:r>
            <a:r>
              <a:rPr sz="2200" b="1" i="1" dirty="0">
                <a:solidFill>
                  <a:srgbClr val="74330C"/>
                </a:solidFill>
                <a:latin typeface="Arial"/>
                <a:cs typeface="Arial"/>
              </a:rPr>
              <a:t>to </a:t>
            </a:r>
            <a:r>
              <a:rPr sz="2200" b="1" i="1" spc="-5" dirty="0">
                <a:solidFill>
                  <a:srgbClr val="74330C"/>
                </a:solidFill>
                <a:latin typeface="Arial"/>
                <a:cs typeface="Arial"/>
              </a:rPr>
              <a:t>specific</a:t>
            </a:r>
            <a:r>
              <a:rPr sz="2200" b="1" i="1" spc="45" dirty="0">
                <a:solidFill>
                  <a:srgbClr val="74330C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74330C"/>
                </a:solidFill>
                <a:latin typeface="Arial"/>
                <a:cs typeface="Arial"/>
              </a:rPr>
              <a:t>point</a:t>
            </a:r>
            <a:endParaRPr sz="22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90C225"/>
              </a:buClr>
              <a:buFont typeface="Wingdings"/>
              <a:buChar char=""/>
            </a:pPr>
            <a:endParaRPr sz="2550" dirty="0">
              <a:latin typeface="Arial"/>
              <a:cs typeface="Arial"/>
            </a:endParaRPr>
          </a:p>
          <a:p>
            <a:pPr marL="586740" lvl="1" indent="-34417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587375" algn="l"/>
              </a:tabLst>
            </a:pPr>
            <a:r>
              <a:rPr sz="2200" b="1" i="1" spc="-5" dirty="0">
                <a:solidFill>
                  <a:srgbClr val="74330C"/>
                </a:solidFill>
                <a:latin typeface="Arial"/>
                <a:cs typeface="Arial"/>
              </a:rPr>
              <a:t>Bug </a:t>
            </a:r>
            <a:r>
              <a:rPr sz="2200" b="1" i="1" dirty="0">
                <a:solidFill>
                  <a:srgbClr val="74330C"/>
                </a:solidFill>
                <a:latin typeface="Arial"/>
                <a:cs typeface="Arial"/>
              </a:rPr>
              <a:t>rate falls </a:t>
            </a:r>
            <a:r>
              <a:rPr sz="2200" b="1" i="1" spc="-5" dirty="0">
                <a:solidFill>
                  <a:srgbClr val="74330C"/>
                </a:solidFill>
                <a:latin typeface="Arial"/>
                <a:cs typeface="Arial"/>
              </a:rPr>
              <a:t>below acceptable</a:t>
            </a:r>
            <a:r>
              <a:rPr sz="2200" b="1" i="1" spc="50" dirty="0">
                <a:solidFill>
                  <a:srgbClr val="74330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74330C"/>
                </a:solidFill>
                <a:latin typeface="Arial"/>
                <a:cs typeface="Arial"/>
              </a:rPr>
              <a:t>level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76337" y="1473834"/>
            <a:ext cx="1640205" cy="385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Customer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480"/>
              </a:spcBef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User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485"/>
              </a:spcBef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D</a:t>
            </a:r>
            <a:r>
              <a:rPr sz="2200" spc="-15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vel</a:t>
            </a:r>
            <a:r>
              <a:rPr sz="2200" spc="-15" dirty="0">
                <a:latin typeface="Arial"/>
                <a:cs typeface="Arial"/>
              </a:rPr>
              <a:t>o</a:t>
            </a:r>
            <a:r>
              <a:rPr sz="2200" spc="-5" dirty="0">
                <a:latin typeface="Arial"/>
                <a:cs typeface="Arial"/>
              </a:rPr>
              <a:t>per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480"/>
              </a:spcBef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-35" dirty="0">
                <a:latin typeface="Arial"/>
                <a:cs typeface="Arial"/>
              </a:rPr>
              <a:t>Tester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485"/>
              </a:spcBef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Auditor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66C3484-D3CB-4DB6-2BE7-3ABFBF1D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182816"/>
            <a:ext cx="8553450" cy="677108"/>
          </a:xfrm>
        </p:spPr>
        <p:txBody>
          <a:bodyPr/>
          <a:lstStyle/>
          <a:p>
            <a:r>
              <a:rPr lang="en-US" dirty="0"/>
              <a:t>Participants In Testing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017" y="1778317"/>
            <a:ext cx="6668770" cy="4355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Font typeface="Wingdings"/>
              <a:buChar char=""/>
              <a:tabLst>
                <a:tab pos="294640" algn="l"/>
              </a:tabLst>
            </a:pPr>
            <a:r>
              <a:rPr sz="2200" b="1" spc="-5" dirty="0">
                <a:latin typeface="Arial"/>
                <a:cs typeface="Arial"/>
              </a:rPr>
              <a:t>Poor Requirements </a:t>
            </a:r>
            <a:r>
              <a:rPr sz="2200" dirty="0">
                <a:latin typeface="Arial"/>
                <a:cs typeface="Arial"/>
              </a:rPr>
              <a:t>– </a:t>
            </a:r>
            <a:r>
              <a:rPr sz="2200" spc="-20" dirty="0">
                <a:latin typeface="Arial"/>
                <a:cs typeface="Arial"/>
              </a:rPr>
              <a:t>unclear, </a:t>
            </a:r>
            <a:r>
              <a:rPr sz="2200" spc="-5" dirty="0">
                <a:latin typeface="Arial"/>
                <a:cs typeface="Arial"/>
              </a:rPr>
              <a:t>incomplete,</a:t>
            </a:r>
            <a:r>
              <a:rPr sz="2200" spc="10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too</a:t>
            </a:r>
            <a:endParaRPr sz="2200">
              <a:latin typeface="Arial"/>
              <a:cs typeface="Arial"/>
            </a:endParaRPr>
          </a:p>
          <a:p>
            <a:pPr marL="29400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"/>
                <a:cs typeface="Arial"/>
              </a:rPr>
              <a:t>general</a:t>
            </a:r>
            <a:endParaRPr sz="2200">
              <a:latin typeface="Arial"/>
              <a:cs typeface="Arial"/>
            </a:endParaRPr>
          </a:p>
          <a:p>
            <a:pPr marL="373380" indent="-360680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Font typeface="Wingdings"/>
              <a:buChar char=""/>
              <a:tabLst>
                <a:tab pos="372745" algn="l"/>
                <a:tab pos="373380" algn="l"/>
              </a:tabLst>
            </a:pPr>
            <a:r>
              <a:rPr sz="2200" b="1" spc="-5" dirty="0">
                <a:latin typeface="Arial"/>
                <a:cs typeface="Arial"/>
              </a:rPr>
              <a:t>Unrealistic Schedule </a:t>
            </a:r>
            <a:r>
              <a:rPr sz="2200" dirty="0">
                <a:latin typeface="Arial"/>
                <a:cs typeface="Arial"/>
              </a:rPr>
              <a:t>– If too much </a:t>
            </a:r>
            <a:r>
              <a:rPr sz="2200" spc="-15" dirty="0">
                <a:latin typeface="Arial"/>
                <a:cs typeface="Arial"/>
              </a:rPr>
              <a:t>work</a:t>
            </a:r>
            <a:r>
              <a:rPr sz="2200" spc="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</a:t>
            </a:r>
            <a:endParaRPr sz="2200">
              <a:latin typeface="Arial"/>
              <a:cs typeface="Arial"/>
            </a:endParaRPr>
          </a:p>
          <a:p>
            <a:pPr marL="294005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crammed </a:t>
            </a:r>
            <a:r>
              <a:rPr sz="2200" spc="-5" dirty="0">
                <a:latin typeface="Arial"/>
                <a:cs typeface="Arial"/>
              </a:rPr>
              <a:t>in </a:t>
            </a:r>
            <a:r>
              <a:rPr sz="2200" dirty="0">
                <a:latin typeface="Arial"/>
                <a:cs typeface="Arial"/>
              </a:rPr>
              <a:t>too </a:t>
            </a:r>
            <a:r>
              <a:rPr sz="2200" spc="-5" dirty="0">
                <a:latin typeface="Arial"/>
                <a:cs typeface="Arial"/>
              </a:rPr>
              <a:t>little </a:t>
            </a:r>
            <a:r>
              <a:rPr sz="2200" dirty="0">
                <a:latin typeface="Arial"/>
                <a:cs typeface="Arial"/>
              </a:rPr>
              <a:t>time, </a:t>
            </a:r>
            <a:r>
              <a:rPr sz="2200" spc="-5" dirty="0">
                <a:latin typeface="Arial"/>
                <a:cs typeface="Arial"/>
              </a:rPr>
              <a:t>problems are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inevitable.</a:t>
            </a:r>
            <a:endParaRPr sz="2200">
              <a:latin typeface="Arial"/>
              <a:cs typeface="Arial"/>
            </a:endParaRPr>
          </a:p>
          <a:p>
            <a:pPr marL="294005" marR="5080" indent="-281940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Font typeface="Wingdings"/>
              <a:buChar char=""/>
              <a:tabLst>
                <a:tab pos="372745" algn="l"/>
                <a:tab pos="373380" algn="l"/>
              </a:tabLst>
            </a:pPr>
            <a:r>
              <a:rPr dirty="0"/>
              <a:t>	</a:t>
            </a:r>
            <a:r>
              <a:rPr sz="2200" b="1" spc="-5" dirty="0">
                <a:latin typeface="Arial"/>
                <a:cs typeface="Arial"/>
              </a:rPr>
              <a:t>Inadequate </a:t>
            </a:r>
            <a:r>
              <a:rPr sz="2200" b="1" dirty="0">
                <a:latin typeface="Arial"/>
                <a:cs typeface="Arial"/>
              </a:rPr>
              <a:t>testing </a:t>
            </a:r>
            <a:r>
              <a:rPr sz="2200" dirty="0">
                <a:latin typeface="Arial"/>
                <a:cs typeface="Arial"/>
              </a:rPr>
              <a:t>– </a:t>
            </a:r>
            <a:r>
              <a:rPr sz="2200" spc="-10" dirty="0">
                <a:latin typeface="Arial"/>
                <a:cs typeface="Arial"/>
              </a:rPr>
              <a:t>No </a:t>
            </a:r>
            <a:r>
              <a:rPr sz="2200" spc="-5" dirty="0">
                <a:latin typeface="Arial"/>
                <a:cs typeface="Arial"/>
              </a:rPr>
              <a:t>one </a:t>
            </a:r>
            <a:r>
              <a:rPr sz="2200" spc="-20" dirty="0">
                <a:latin typeface="Arial"/>
                <a:cs typeface="Arial"/>
              </a:rPr>
              <a:t>will </a:t>
            </a:r>
            <a:r>
              <a:rPr sz="2200" spc="-5" dirty="0">
                <a:latin typeface="Arial"/>
                <a:cs typeface="Arial"/>
              </a:rPr>
              <a:t>know </a:t>
            </a:r>
            <a:r>
              <a:rPr sz="2200" spc="-10" dirty="0">
                <a:latin typeface="Arial"/>
                <a:cs typeface="Arial"/>
              </a:rPr>
              <a:t>whether </a:t>
            </a:r>
            <a:r>
              <a:rPr sz="2200" spc="-5" dirty="0">
                <a:latin typeface="Arial"/>
                <a:cs typeface="Arial"/>
              </a:rPr>
              <a:t>or  not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program </a:t>
            </a:r>
            <a:r>
              <a:rPr sz="2200" spc="-10" dirty="0">
                <a:latin typeface="Arial"/>
                <a:cs typeface="Arial"/>
              </a:rPr>
              <a:t>is </a:t>
            </a:r>
            <a:r>
              <a:rPr sz="2200" spc="-5" dirty="0">
                <a:latin typeface="Arial"/>
                <a:cs typeface="Arial"/>
              </a:rPr>
              <a:t>any good till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customer  complains or </a:t>
            </a:r>
            <a:r>
              <a:rPr sz="2200" spc="-10" dirty="0">
                <a:latin typeface="Arial"/>
                <a:cs typeface="Arial"/>
              </a:rPr>
              <a:t>system</a:t>
            </a:r>
            <a:r>
              <a:rPr sz="2200" spc="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crashes.</a:t>
            </a:r>
            <a:endParaRPr sz="2200">
              <a:latin typeface="Arial"/>
              <a:cs typeface="Arial"/>
            </a:endParaRPr>
          </a:p>
          <a:p>
            <a:pPr marL="373380" indent="-360680">
              <a:lnSpc>
                <a:spcPct val="100000"/>
              </a:lnSpc>
              <a:spcBef>
                <a:spcPts val="605"/>
              </a:spcBef>
              <a:buClr>
                <a:srgbClr val="90C225"/>
              </a:buClr>
              <a:buFont typeface="Wingdings"/>
              <a:buChar char=""/>
              <a:tabLst>
                <a:tab pos="372745" algn="l"/>
                <a:tab pos="373380" algn="l"/>
              </a:tabLst>
            </a:pPr>
            <a:r>
              <a:rPr sz="2200" b="1" spc="-5" dirty="0">
                <a:latin typeface="Arial"/>
                <a:cs typeface="Arial"/>
              </a:rPr>
              <a:t>Features </a:t>
            </a:r>
            <a:r>
              <a:rPr sz="2200" spc="-5" dirty="0">
                <a:latin typeface="Arial"/>
                <a:cs typeface="Arial"/>
              </a:rPr>
              <a:t>–A request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10" dirty="0">
                <a:latin typeface="Arial"/>
                <a:cs typeface="Arial"/>
              </a:rPr>
              <a:t>pile </a:t>
            </a:r>
            <a:r>
              <a:rPr sz="2200" dirty="0">
                <a:latin typeface="Arial"/>
                <a:cs typeface="Arial"/>
              </a:rPr>
              <a:t>on </a:t>
            </a:r>
            <a:r>
              <a:rPr sz="2200" spc="-5" dirty="0">
                <a:latin typeface="Arial"/>
                <a:cs typeface="Arial"/>
              </a:rPr>
              <a:t>new features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after</a:t>
            </a:r>
            <a:endParaRPr sz="2200">
              <a:latin typeface="Arial"/>
              <a:cs typeface="Arial"/>
            </a:endParaRPr>
          </a:p>
          <a:p>
            <a:pPr marL="29400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development </a:t>
            </a:r>
            <a:r>
              <a:rPr sz="2200" spc="-10" dirty="0">
                <a:latin typeface="Arial"/>
                <a:cs typeface="Arial"/>
              </a:rPr>
              <a:t>is underway; </a:t>
            </a:r>
            <a:r>
              <a:rPr sz="2200" spc="-5" dirty="0">
                <a:latin typeface="Arial"/>
                <a:cs typeface="Arial"/>
              </a:rPr>
              <a:t>extremely</a:t>
            </a:r>
            <a:r>
              <a:rPr sz="2200" spc="1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common.</a:t>
            </a:r>
            <a:endParaRPr sz="2200">
              <a:latin typeface="Arial"/>
              <a:cs typeface="Arial"/>
            </a:endParaRPr>
          </a:p>
          <a:p>
            <a:pPr marL="294005" marR="272415" indent="-281940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Font typeface="Wingdings"/>
              <a:buChar char=""/>
              <a:tabLst>
                <a:tab pos="372745" algn="l"/>
                <a:tab pos="373380" algn="l"/>
              </a:tabLst>
            </a:pPr>
            <a:r>
              <a:rPr dirty="0"/>
              <a:t>	</a:t>
            </a:r>
            <a:r>
              <a:rPr sz="2200" b="1" spc="-5" dirty="0">
                <a:latin typeface="Arial"/>
                <a:cs typeface="Arial"/>
              </a:rPr>
              <a:t>Miscommunications </a:t>
            </a:r>
            <a:r>
              <a:rPr sz="2200" dirty="0">
                <a:latin typeface="Arial"/>
                <a:cs typeface="Arial"/>
              </a:rPr>
              <a:t>– If </a:t>
            </a:r>
            <a:r>
              <a:rPr sz="2200" spc="-5" dirty="0">
                <a:latin typeface="Arial"/>
                <a:cs typeface="Arial"/>
              </a:rPr>
              <a:t>developers </a:t>
            </a:r>
            <a:r>
              <a:rPr sz="2200" spc="-10" dirty="0">
                <a:latin typeface="Arial"/>
                <a:cs typeface="Arial"/>
              </a:rPr>
              <a:t>don’t </a:t>
            </a:r>
            <a:r>
              <a:rPr sz="2200" spc="-5" dirty="0">
                <a:latin typeface="Arial"/>
                <a:cs typeface="Arial"/>
              </a:rPr>
              <a:t>know  </a:t>
            </a:r>
            <a:r>
              <a:rPr sz="2200" spc="-20" dirty="0">
                <a:latin typeface="Arial"/>
                <a:cs typeface="Arial"/>
              </a:rPr>
              <a:t>what’s </a:t>
            </a:r>
            <a:r>
              <a:rPr sz="2200" spc="-5" dirty="0">
                <a:latin typeface="Arial"/>
                <a:cs typeface="Arial"/>
              </a:rPr>
              <a:t>needed or customers have erroneous  expectations, problems are</a:t>
            </a:r>
            <a:r>
              <a:rPr sz="2200" spc="7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guaranteed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47775" marR="5080" indent="-1235075">
              <a:lnSpc>
                <a:spcPts val="5240"/>
              </a:lnSpc>
              <a:spcBef>
                <a:spcPts val="310"/>
              </a:spcBef>
            </a:pPr>
            <a:r>
              <a:rPr spc="-1470" dirty="0"/>
              <a:t>Common </a:t>
            </a:r>
            <a:r>
              <a:rPr spc="-1125" dirty="0"/>
              <a:t>problems </a:t>
            </a:r>
            <a:r>
              <a:rPr spc="-1000" dirty="0"/>
              <a:t>in </a:t>
            </a:r>
            <a:r>
              <a:rPr spc="-1090" dirty="0"/>
              <a:t>the </a:t>
            </a:r>
            <a:r>
              <a:rPr spc="-1060" dirty="0"/>
              <a:t>software  </a:t>
            </a:r>
            <a:r>
              <a:rPr spc="-1190" dirty="0"/>
              <a:t>development</a:t>
            </a:r>
            <a:r>
              <a:rPr spc="-955" dirty="0"/>
              <a:t> </a:t>
            </a:r>
            <a:r>
              <a:rPr spc="-985" dirty="0"/>
              <a:t>process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57" y="1136015"/>
            <a:ext cx="5535930" cy="4998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Font typeface="Wingdings"/>
              <a:buChar char=""/>
              <a:tabLst>
                <a:tab pos="347980" algn="l"/>
              </a:tabLst>
            </a:pPr>
            <a:r>
              <a:rPr sz="2200" spc="-55" dirty="0">
                <a:latin typeface="Arial"/>
                <a:cs typeface="Arial"/>
              </a:rPr>
              <a:t>Test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Planning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0C225"/>
              </a:buClr>
              <a:buFont typeface="Wingdings"/>
              <a:buChar char=""/>
            </a:pPr>
            <a:endParaRPr sz="3200">
              <a:latin typeface="Arial"/>
              <a:cs typeface="Arial"/>
            </a:endParaRPr>
          </a:p>
          <a:p>
            <a:pPr marL="426720" indent="-41402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426084" algn="l"/>
                <a:tab pos="426720" algn="l"/>
              </a:tabLst>
            </a:pPr>
            <a:r>
              <a:rPr sz="2200" spc="-5" dirty="0">
                <a:latin typeface="Arial"/>
                <a:cs typeface="Arial"/>
              </a:rPr>
              <a:t>Code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Testability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0C225"/>
              </a:buClr>
              <a:buFont typeface="Wingdings"/>
              <a:buChar char=""/>
            </a:pPr>
            <a:endParaRPr sz="3200">
              <a:latin typeface="Arial"/>
              <a:cs typeface="Arial"/>
            </a:endParaRPr>
          </a:p>
          <a:p>
            <a:pPr marL="347980" indent="-33528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347980" algn="l"/>
              </a:tabLst>
            </a:pPr>
            <a:r>
              <a:rPr sz="2200" spc="-55" dirty="0">
                <a:latin typeface="Arial"/>
                <a:cs typeface="Arial"/>
              </a:rPr>
              <a:t>Test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often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0C225"/>
              </a:buClr>
              <a:buFont typeface="Wingdings"/>
              <a:buChar char=""/>
            </a:pPr>
            <a:endParaRPr sz="3200">
              <a:latin typeface="Arial"/>
              <a:cs typeface="Arial"/>
            </a:endParaRPr>
          </a:p>
          <a:p>
            <a:pPr marL="347980" indent="-33528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347980" algn="l"/>
              </a:tabLst>
            </a:pPr>
            <a:r>
              <a:rPr sz="2200" spc="-55" dirty="0">
                <a:latin typeface="Arial"/>
                <a:cs typeface="Arial"/>
              </a:rPr>
              <a:t>Test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early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0C225"/>
              </a:buClr>
              <a:buFont typeface="Wingdings"/>
              <a:buChar char=""/>
            </a:pPr>
            <a:endParaRPr sz="3200">
              <a:latin typeface="Arial"/>
              <a:cs typeface="Arial"/>
            </a:endParaRPr>
          </a:p>
          <a:p>
            <a:pPr marL="347980" indent="-335280">
              <a:lnSpc>
                <a:spcPts val="2510"/>
              </a:lnSpc>
              <a:buClr>
                <a:srgbClr val="90C225"/>
              </a:buClr>
              <a:buFont typeface="Wingdings"/>
              <a:buChar char=""/>
              <a:tabLst>
                <a:tab pos="347980" algn="l"/>
              </a:tabLst>
            </a:pPr>
            <a:r>
              <a:rPr sz="2200" spc="-5" dirty="0">
                <a:latin typeface="Arial"/>
                <a:cs typeface="Arial"/>
              </a:rPr>
              <a:t>Measure </a:t>
            </a:r>
            <a:r>
              <a:rPr sz="2200" dirty="0">
                <a:latin typeface="Arial"/>
                <a:cs typeface="Arial"/>
              </a:rPr>
              <a:t>test </a:t>
            </a:r>
            <a:r>
              <a:rPr sz="2200" spc="-5" dirty="0">
                <a:latin typeface="Arial"/>
                <a:cs typeface="Arial"/>
              </a:rPr>
              <a:t>costs, coverage, results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  <a:p>
            <a:pPr marL="347980">
              <a:lnSpc>
                <a:spcPts val="2510"/>
              </a:lnSpc>
            </a:pPr>
            <a:r>
              <a:rPr sz="2200" spc="-5" dirty="0">
                <a:latin typeface="Arial"/>
                <a:cs typeface="Arial"/>
              </a:rPr>
              <a:t>effectiveness.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347980" marR="530860" indent="-335280">
              <a:lnSpc>
                <a:spcPts val="2360"/>
              </a:lnSpc>
              <a:buClr>
                <a:srgbClr val="90C225"/>
              </a:buClr>
              <a:buFont typeface="Wingdings"/>
              <a:buChar char=""/>
              <a:tabLst>
                <a:tab pos="347980" algn="l"/>
              </a:tabLst>
            </a:pPr>
            <a:r>
              <a:rPr sz="2200" spc="-5" dirty="0">
                <a:latin typeface="Arial"/>
                <a:cs typeface="Arial"/>
              </a:rPr>
              <a:t>Negative </a:t>
            </a:r>
            <a:r>
              <a:rPr sz="2200" spc="-30" dirty="0">
                <a:latin typeface="Arial"/>
                <a:cs typeface="Arial"/>
              </a:rPr>
              <a:t>Testing: </a:t>
            </a:r>
            <a:r>
              <a:rPr sz="2200" spc="-5" dirty="0">
                <a:latin typeface="Arial"/>
                <a:cs typeface="Arial"/>
              </a:rPr>
              <a:t>Needs </a:t>
            </a:r>
            <a:r>
              <a:rPr sz="2200" spc="-10" dirty="0">
                <a:latin typeface="Arial"/>
                <a:cs typeface="Arial"/>
              </a:rPr>
              <a:t>Kick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20" dirty="0">
                <a:latin typeface="Arial"/>
                <a:cs typeface="Arial"/>
              </a:rPr>
              <a:t>wall  </a:t>
            </a:r>
            <a:r>
              <a:rPr sz="2200" spc="-5" dirty="0">
                <a:latin typeface="Arial"/>
                <a:cs typeface="Arial"/>
              </a:rPr>
              <a:t>approach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79A7075-E875-E67B-B12C-DBBF0319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182816"/>
            <a:ext cx="8553450" cy="677108"/>
          </a:xfrm>
        </p:spPr>
        <p:txBody>
          <a:bodyPr/>
          <a:lstStyle/>
          <a:p>
            <a:r>
              <a:rPr lang="en-US" dirty="0"/>
              <a:t>Best Practices in Testing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5177" y="1245638"/>
            <a:ext cx="6673850" cy="417195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695"/>
              </a:spcBef>
              <a:buClr>
                <a:srgbClr val="90C225"/>
              </a:buClr>
              <a:buFont typeface="Wingdings"/>
              <a:buChar char=""/>
              <a:tabLst>
                <a:tab pos="302260" algn="l"/>
              </a:tabLst>
            </a:pPr>
            <a:r>
              <a:rPr sz="2200" spc="-5" dirty="0">
                <a:latin typeface="Arial"/>
                <a:cs typeface="Arial"/>
              </a:rPr>
              <a:t>Strong desire </a:t>
            </a:r>
            <a:r>
              <a:rPr sz="2200" dirty="0">
                <a:latin typeface="Arial"/>
                <a:cs typeface="Arial"/>
              </a:rPr>
              <a:t>for </a:t>
            </a:r>
            <a:r>
              <a:rPr sz="2200" spc="-5" dirty="0">
                <a:latin typeface="Arial"/>
                <a:cs typeface="Arial"/>
              </a:rPr>
              <a:t>quality and attention </a:t>
            </a:r>
            <a:r>
              <a:rPr sz="2200" spc="5" dirty="0">
                <a:latin typeface="Arial"/>
                <a:cs typeface="Arial"/>
              </a:rPr>
              <a:t>to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detail.</a:t>
            </a:r>
            <a:endParaRPr sz="2200">
              <a:latin typeface="Arial"/>
              <a:cs typeface="Arial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Font typeface="Wingdings"/>
              <a:buChar char=""/>
              <a:tabLst>
                <a:tab pos="302260" algn="l"/>
              </a:tabLst>
            </a:pPr>
            <a:r>
              <a:rPr sz="2200" spc="-10" dirty="0">
                <a:latin typeface="Arial"/>
                <a:cs typeface="Arial"/>
              </a:rPr>
              <a:t>Ability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understand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point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5" dirty="0">
                <a:latin typeface="Arial"/>
                <a:cs typeface="Arial"/>
              </a:rPr>
              <a:t>view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customer.</a:t>
            </a:r>
            <a:endParaRPr sz="2200">
              <a:latin typeface="Arial"/>
              <a:cs typeface="Arial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Font typeface="Wingdings"/>
              <a:buChar char=""/>
              <a:tabLst>
                <a:tab pos="302260" algn="l"/>
              </a:tabLst>
            </a:pPr>
            <a:r>
              <a:rPr sz="2200" spc="-50" dirty="0">
                <a:latin typeface="Arial"/>
                <a:cs typeface="Arial"/>
              </a:rPr>
              <a:t>Tact </a:t>
            </a:r>
            <a:r>
              <a:rPr sz="2200" spc="-5" dirty="0">
                <a:latin typeface="Arial"/>
                <a:cs typeface="Arial"/>
              </a:rPr>
              <a:t>and diplomacy </a:t>
            </a:r>
            <a:r>
              <a:rPr sz="2200" dirty="0">
                <a:latin typeface="Arial"/>
                <a:cs typeface="Arial"/>
              </a:rPr>
              <a:t>for </a:t>
            </a:r>
            <a:r>
              <a:rPr sz="2200" spc="-5" dirty="0">
                <a:latin typeface="Arial"/>
                <a:cs typeface="Arial"/>
              </a:rPr>
              <a:t>maintaining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cooperative</a:t>
            </a:r>
            <a:endParaRPr sz="220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"/>
                <a:cs typeface="Arial"/>
              </a:rPr>
              <a:t>relationship </a:t>
            </a:r>
            <a:r>
              <a:rPr sz="2200" spc="-15" dirty="0">
                <a:latin typeface="Arial"/>
                <a:cs typeface="Arial"/>
              </a:rPr>
              <a:t>with</a:t>
            </a:r>
            <a:r>
              <a:rPr sz="2200" spc="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developers.</a:t>
            </a:r>
            <a:endParaRPr sz="2200">
              <a:latin typeface="Arial"/>
              <a:cs typeface="Arial"/>
            </a:endParaRPr>
          </a:p>
          <a:p>
            <a:pPr marL="301625" marR="5080" indent="-289560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Font typeface="Wingdings"/>
              <a:buChar char=""/>
              <a:tabLst>
                <a:tab pos="302260" algn="l"/>
              </a:tabLst>
            </a:pPr>
            <a:r>
              <a:rPr sz="2200" i="1" spc="-10" dirty="0">
                <a:latin typeface="Arial"/>
                <a:cs typeface="Arial"/>
              </a:rPr>
              <a:t>Ability </a:t>
            </a:r>
            <a:r>
              <a:rPr sz="2200" i="1" dirty="0">
                <a:latin typeface="Arial"/>
                <a:cs typeface="Arial"/>
              </a:rPr>
              <a:t>to </a:t>
            </a:r>
            <a:r>
              <a:rPr sz="2200" i="1" spc="-10" dirty="0">
                <a:latin typeface="Arial"/>
                <a:cs typeface="Arial"/>
              </a:rPr>
              <a:t>communicate </a:t>
            </a:r>
            <a:r>
              <a:rPr sz="2200" i="1" spc="-5" dirty="0">
                <a:latin typeface="Arial"/>
                <a:cs typeface="Arial"/>
              </a:rPr>
              <a:t>with both technical and </a:t>
            </a:r>
            <a:r>
              <a:rPr sz="2200" i="1" spc="5" dirty="0">
                <a:latin typeface="Arial"/>
                <a:cs typeface="Arial"/>
              </a:rPr>
              <a:t>non-  </a:t>
            </a:r>
            <a:r>
              <a:rPr sz="2200" i="1" spc="-5" dirty="0">
                <a:latin typeface="Arial"/>
                <a:cs typeface="Arial"/>
              </a:rPr>
              <a:t>technical</a:t>
            </a:r>
            <a:r>
              <a:rPr sz="2200" i="1" spc="1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people.</a:t>
            </a:r>
            <a:endParaRPr sz="2200">
              <a:latin typeface="Arial"/>
              <a:cs typeface="Arial"/>
            </a:endParaRPr>
          </a:p>
          <a:p>
            <a:pPr marL="301625" marR="411480" indent="-289560">
              <a:lnSpc>
                <a:spcPct val="100000"/>
              </a:lnSpc>
              <a:spcBef>
                <a:spcPts val="605"/>
              </a:spcBef>
              <a:buClr>
                <a:srgbClr val="90C225"/>
              </a:buClr>
              <a:buFont typeface="Wingdings"/>
              <a:buChar char=""/>
              <a:tabLst>
                <a:tab pos="302260" algn="l"/>
              </a:tabLst>
            </a:pPr>
            <a:r>
              <a:rPr sz="2200" spc="-5" dirty="0">
                <a:latin typeface="Arial"/>
                <a:cs typeface="Arial"/>
              </a:rPr>
              <a:t>Judgment </a:t>
            </a:r>
            <a:r>
              <a:rPr sz="2200" spc="-10" dirty="0">
                <a:latin typeface="Arial"/>
                <a:cs typeface="Arial"/>
              </a:rPr>
              <a:t>skills </a:t>
            </a:r>
            <a:r>
              <a:rPr sz="2200" spc="-5" dirty="0">
                <a:latin typeface="Arial"/>
                <a:cs typeface="Arial"/>
              </a:rPr>
              <a:t>are needed </a:t>
            </a:r>
            <a:r>
              <a:rPr sz="2200" dirty="0">
                <a:latin typeface="Arial"/>
                <a:cs typeface="Arial"/>
              </a:rPr>
              <a:t>to assess </a:t>
            </a:r>
            <a:r>
              <a:rPr sz="2200" spc="-5" dirty="0">
                <a:latin typeface="Arial"/>
                <a:cs typeface="Arial"/>
              </a:rPr>
              <a:t>high risk  areas </a:t>
            </a:r>
            <a:r>
              <a:rPr sz="2200" dirty="0">
                <a:latin typeface="Arial"/>
                <a:cs typeface="Arial"/>
              </a:rPr>
              <a:t>of an </a:t>
            </a:r>
            <a:r>
              <a:rPr sz="2200" spc="-5" dirty="0">
                <a:latin typeface="Arial"/>
                <a:cs typeface="Arial"/>
              </a:rPr>
              <a:t>application </a:t>
            </a:r>
            <a:r>
              <a:rPr sz="2200" dirty="0">
                <a:latin typeface="Arial"/>
                <a:cs typeface="Arial"/>
              </a:rPr>
              <a:t>on </a:t>
            </a:r>
            <a:r>
              <a:rPr sz="2200" spc="-15" dirty="0">
                <a:latin typeface="Arial"/>
                <a:cs typeface="Arial"/>
              </a:rPr>
              <a:t>which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focus </a:t>
            </a:r>
            <a:r>
              <a:rPr sz="2200" dirty="0">
                <a:latin typeface="Arial"/>
                <a:cs typeface="Arial"/>
              </a:rPr>
              <a:t>testing  </a:t>
            </a:r>
            <a:r>
              <a:rPr sz="2200" spc="-5" dirty="0">
                <a:latin typeface="Arial"/>
                <a:cs typeface="Arial"/>
              </a:rPr>
              <a:t>efforts </a:t>
            </a:r>
            <a:r>
              <a:rPr sz="2200" spc="-15" dirty="0">
                <a:latin typeface="Arial"/>
                <a:cs typeface="Arial"/>
              </a:rPr>
              <a:t>when </a:t>
            </a:r>
            <a:r>
              <a:rPr sz="2200" spc="-5" dirty="0">
                <a:latin typeface="Arial"/>
                <a:cs typeface="Arial"/>
              </a:rPr>
              <a:t>time </a:t>
            </a:r>
            <a:r>
              <a:rPr sz="2200" spc="-10" dirty="0">
                <a:latin typeface="Arial"/>
                <a:cs typeface="Arial"/>
              </a:rPr>
              <a:t>is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limited.</a:t>
            </a:r>
            <a:endParaRPr sz="2200">
              <a:latin typeface="Arial"/>
              <a:cs typeface="Arial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Font typeface="Wingdings"/>
              <a:buChar char=""/>
              <a:tabLst>
                <a:tab pos="302260" algn="l"/>
              </a:tabLst>
            </a:pPr>
            <a:r>
              <a:rPr sz="2200" i="1" spc="-50" dirty="0">
                <a:latin typeface="Arial"/>
                <a:cs typeface="Arial"/>
              </a:rPr>
              <a:t>‘Test </a:t>
            </a:r>
            <a:r>
              <a:rPr sz="2200" i="1" dirty="0">
                <a:latin typeface="Arial"/>
                <a:cs typeface="Arial"/>
              </a:rPr>
              <a:t>to </a:t>
            </a:r>
            <a:r>
              <a:rPr sz="2200" i="1" spc="-5" dirty="0">
                <a:latin typeface="Arial"/>
                <a:cs typeface="Arial"/>
              </a:rPr>
              <a:t>break’</a:t>
            </a:r>
            <a:r>
              <a:rPr sz="2200" i="1" spc="-6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attitude.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701979B-9F2A-0204-E598-CC3AECD9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182816"/>
            <a:ext cx="8553450" cy="677108"/>
          </a:xfrm>
        </p:spPr>
        <p:txBody>
          <a:bodyPr/>
          <a:lstStyle/>
          <a:p>
            <a:r>
              <a:rPr lang="en-US" dirty="0"/>
              <a:t>Skill Required in Testing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4397" y="1550034"/>
            <a:ext cx="5739765" cy="3064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marR="5080" indent="-2921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Font typeface="Wingdings"/>
              <a:buChar char=""/>
              <a:tabLst>
                <a:tab pos="304800" algn="l"/>
              </a:tabLst>
            </a:pPr>
            <a:r>
              <a:rPr sz="2200" spc="-10" dirty="0">
                <a:latin typeface="Arial"/>
                <a:cs typeface="Arial"/>
              </a:rPr>
              <a:t>Anyone </a:t>
            </a:r>
            <a:r>
              <a:rPr sz="2200" spc="-5" dirty="0">
                <a:latin typeface="Arial"/>
                <a:cs typeface="Arial"/>
              </a:rPr>
              <a:t>can </a:t>
            </a:r>
            <a:r>
              <a:rPr sz="2200" dirty="0">
                <a:latin typeface="Arial"/>
                <a:cs typeface="Arial"/>
              </a:rPr>
              <a:t>test </a:t>
            </a:r>
            <a:r>
              <a:rPr sz="2200" spc="-10" dirty="0">
                <a:latin typeface="Arial"/>
                <a:cs typeface="Arial"/>
              </a:rPr>
              <a:t>software: No </a:t>
            </a:r>
            <a:r>
              <a:rPr sz="2200" spc="-5" dirty="0">
                <a:latin typeface="Arial"/>
                <a:cs typeface="Arial"/>
              </a:rPr>
              <a:t>particular skill  </a:t>
            </a:r>
            <a:r>
              <a:rPr sz="2200" spc="-10" dirty="0">
                <a:latin typeface="Arial"/>
                <a:cs typeface="Arial"/>
              </a:rPr>
              <a:t>is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required.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0C225"/>
              </a:buClr>
              <a:buFont typeface="Wingdings"/>
              <a:buChar char=""/>
            </a:pPr>
            <a:endParaRPr sz="3500" dirty="0">
              <a:latin typeface="Arial"/>
              <a:cs typeface="Arial"/>
            </a:endParaRPr>
          </a:p>
          <a:p>
            <a:pPr marL="304800" marR="14604" indent="-29210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304800" algn="l"/>
              </a:tabLst>
            </a:pPr>
            <a:r>
              <a:rPr sz="2200" spc="-30" dirty="0">
                <a:latin typeface="Arial"/>
                <a:cs typeface="Arial"/>
              </a:rPr>
              <a:t>Testers </a:t>
            </a:r>
            <a:r>
              <a:rPr sz="2200" spc="-5" dirty="0">
                <a:latin typeface="Arial"/>
                <a:cs typeface="Arial"/>
              </a:rPr>
              <a:t>can </a:t>
            </a:r>
            <a:r>
              <a:rPr sz="2200" dirty="0">
                <a:latin typeface="Arial"/>
                <a:cs typeface="Arial"/>
              </a:rPr>
              <a:t>test </a:t>
            </a:r>
            <a:r>
              <a:rPr sz="2200" spc="-5" dirty="0">
                <a:latin typeface="Arial"/>
                <a:cs typeface="Arial"/>
              </a:rPr>
              <a:t>the quality </a:t>
            </a:r>
            <a:r>
              <a:rPr sz="2200" dirty="0">
                <a:latin typeface="Arial"/>
                <a:cs typeface="Arial"/>
              </a:rPr>
              <a:t>at the </a:t>
            </a:r>
            <a:r>
              <a:rPr sz="2200" spc="-5" dirty="0">
                <a:latin typeface="Arial"/>
                <a:cs typeface="Arial"/>
              </a:rPr>
              <a:t>end </a:t>
            </a:r>
            <a:r>
              <a:rPr sz="2200" dirty="0">
                <a:latin typeface="Arial"/>
                <a:cs typeface="Arial"/>
              </a:rPr>
              <a:t>of the  </a:t>
            </a:r>
            <a:r>
              <a:rPr sz="2200" spc="-5" dirty="0">
                <a:latin typeface="Arial"/>
                <a:cs typeface="Arial"/>
              </a:rPr>
              <a:t>project!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0C225"/>
              </a:buClr>
              <a:buFont typeface="Wingdings"/>
              <a:buChar char=""/>
            </a:pPr>
            <a:endParaRPr sz="3500" dirty="0">
              <a:latin typeface="Arial"/>
              <a:cs typeface="Arial"/>
            </a:endParaRPr>
          </a:p>
          <a:p>
            <a:pPr marL="304800" indent="-292100">
              <a:lnSpc>
                <a:spcPts val="2640"/>
              </a:lnSpc>
              <a:buClr>
                <a:srgbClr val="90C225"/>
              </a:buClr>
              <a:buFont typeface="Wingdings"/>
              <a:buChar char=""/>
              <a:tabLst>
                <a:tab pos="304800" algn="l"/>
              </a:tabLst>
            </a:pPr>
            <a:r>
              <a:rPr sz="2200" spc="-5" dirty="0">
                <a:latin typeface="Arial"/>
                <a:cs typeface="Arial"/>
              </a:rPr>
              <a:t>Defects found means blaming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</a:p>
          <a:p>
            <a:pPr marL="3048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developers.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9572DD-AF88-1740-8530-5F66AC49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182816"/>
            <a:ext cx="8553450" cy="677108"/>
          </a:xfrm>
        </p:spPr>
        <p:txBody>
          <a:bodyPr/>
          <a:lstStyle/>
          <a:p>
            <a:r>
              <a:rPr lang="en-US" dirty="0"/>
              <a:t>Misconceptions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24217" y="1245234"/>
            <a:ext cx="5445125" cy="313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2580" indent="-30988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21945" algn="l"/>
                <a:tab pos="322580" algn="l"/>
              </a:tabLst>
            </a:pPr>
            <a:r>
              <a:rPr sz="2200" spc="10" dirty="0">
                <a:latin typeface="Arial"/>
                <a:cs typeface="Arial"/>
              </a:rPr>
              <a:t>What </a:t>
            </a:r>
            <a:r>
              <a:rPr sz="2200" spc="-10" dirty="0">
                <a:latin typeface="Arial"/>
                <a:cs typeface="Arial"/>
              </a:rPr>
              <a:t>is Software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Testing?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400">
              <a:latin typeface="Arial"/>
              <a:cs typeface="Arial"/>
            </a:endParaRPr>
          </a:p>
          <a:p>
            <a:pPr marL="243840" indent="-231140">
              <a:lnSpc>
                <a:spcPct val="100000"/>
              </a:lnSpc>
              <a:spcBef>
                <a:spcPts val="188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243840" algn="l"/>
              </a:tabLst>
            </a:pPr>
            <a:r>
              <a:rPr sz="2200" dirty="0">
                <a:latin typeface="Arial"/>
                <a:cs typeface="Arial"/>
              </a:rPr>
              <a:t>Justify the </a:t>
            </a:r>
            <a:r>
              <a:rPr sz="2200" spc="-5" dirty="0">
                <a:latin typeface="Arial"/>
                <a:cs typeface="Arial"/>
              </a:rPr>
              <a:t>importance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10" dirty="0">
                <a:latin typeface="Arial"/>
                <a:cs typeface="Arial"/>
              </a:rPr>
              <a:t>Software</a:t>
            </a:r>
            <a:r>
              <a:rPr sz="2200" spc="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testing.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400">
              <a:latin typeface="Arial"/>
              <a:cs typeface="Arial"/>
            </a:endParaRPr>
          </a:p>
          <a:p>
            <a:pPr marL="243840" indent="-231140">
              <a:lnSpc>
                <a:spcPct val="100000"/>
              </a:lnSpc>
              <a:spcBef>
                <a:spcPts val="1885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243840" algn="l"/>
              </a:tabLst>
            </a:pPr>
            <a:r>
              <a:rPr sz="2200" spc="10" dirty="0">
                <a:latin typeface="Arial"/>
                <a:cs typeface="Arial"/>
              </a:rPr>
              <a:t>What </a:t>
            </a:r>
            <a:r>
              <a:rPr sz="2200" spc="-5" dirty="0">
                <a:latin typeface="Arial"/>
                <a:cs typeface="Arial"/>
              </a:rPr>
              <a:t>are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10" dirty="0">
                <a:latin typeface="Arial"/>
                <a:cs typeface="Arial"/>
              </a:rPr>
              <a:t>skills </a:t>
            </a:r>
            <a:r>
              <a:rPr sz="2200" spc="-5" dirty="0">
                <a:latin typeface="Arial"/>
                <a:cs typeface="Arial"/>
              </a:rPr>
              <a:t>required </a:t>
            </a:r>
            <a:r>
              <a:rPr sz="2200" dirty="0">
                <a:latin typeface="Arial"/>
                <a:cs typeface="Arial"/>
              </a:rPr>
              <a:t>for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Testing?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400">
              <a:latin typeface="Arial"/>
              <a:cs typeface="Arial"/>
            </a:endParaRPr>
          </a:p>
          <a:p>
            <a:pPr marL="243840" indent="-231140">
              <a:lnSpc>
                <a:spcPct val="100000"/>
              </a:lnSpc>
              <a:spcBef>
                <a:spcPts val="188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243840" algn="l"/>
              </a:tabLst>
            </a:pPr>
            <a:r>
              <a:rPr sz="2200" spc="10" dirty="0">
                <a:latin typeface="Arial"/>
                <a:cs typeface="Arial"/>
              </a:rPr>
              <a:t>What </a:t>
            </a:r>
            <a:r>
              <a:rPr sz="2200" spc="-5" dirty="0">
                <a:latin typeface="Arial"/>
                <a:cs typeface="Arial"/>
              </a:rPr>
              <a:t>are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objectives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5" dirty="0">
                <a:latin typeface="Arial"/>
                <a:cs typeface="Arial"/>
              </a:rPr>
              <a:t>Early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Testing?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D9FF835-4E60-2B3A-7143-4E6E290DF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182816"/>
            <a:ext cx="8553450" cy="677108"/>
          </a:xfrm>
        </p:spPr>
        <p:txBody>
          <a:bodyPr/>
          <a:lstStyle/>
          <a:p>
            <a:r>
              <a:rPr lang="en-US" dirty="0"/>
              <a:t>Interview 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52817" y="1395095"/>
            <a:ext cx="4541520" cy="383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57245" algn="l"/>
              </a:tabLst>
            </a:pPr>
            <a:r>
              <a:rPr sz="2600" b="1" spc="-10" dirty="0">
                <a:latin typeface="Arial"/>
                <a:cs typeface="Arial"/>
              </a:rPr>
              <a:t>Learning</a:t>
            </a:r>
            <a:r>
              <a:rPr sz="2600" b="1" spc="55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Objectives	</a:t>
            </a:r>
            <a:r>
              <a:rPr sz="2600" b="1" dirty="0">
                <a:latin typeface="Arial"/>
                <a:cs typeface="Arial"/>
              </a:rPr>
              <a:t>: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 dirty="0">
              <a:latin typeface="Arial"/>
              <a:cs typeface="Arial"/>
            </a:endParaRPr>
          </a:p>
          <a:p>
            <a:pPr marL="535305" indent="-353695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535305" algn="l"/>
                <a:tab pos="535940" algn="l"/>
              </a:tabLst>
            </a:pPr>
            <a:r>
              <a:rPr sz="2200" spc="-5" dirty="0">
                <a:latin typeface="Arial"/>
                <a:cs typeface="Arial"/>
              </a:rPr>
              <a:t>Introduction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10" dirty="0">
                <a:latin typeface="Arial"/>
                <a:cs typeface="Arial"/>
              </a:rPr>
              <a:t>Software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Testing.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300" dirty="0">
              <a:latin typeface="Arial"/>
              <a:cs typeface="Arial"/>
            </a:endParaRPr>
          </a:p>
          <a:p>
            <a:pPr marL="535305" indent="-353695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535305" algn="l"/>
                <a:tab pos="535940" algn="l"/>
              </a:tabLst>
            </a:pPr>
            <a:r>
              <a:rPr sz="2200" spc="10" dirty="0">
                <a:latin typeface="Arial"/>
                <a:cs typeface="Arial"/>
              </a:rPr>
              <a:t>Why </a:t>
            </a:r>
            <a:r>
              <a:rPr sz="2200" spc="-10" dirty="0">
                <a:latin typeface="Arial"/>
                <a:cs typeface="Arial"/>
              </a:rPr>
              <a:t>is </a:t>
            </a:r>
            <a:r>
              <a:rPr sz="2200" spc="-30" dirty="0">
                <a:latin typeface="Arial"/>
                <a:cs typeface="Arial"/>
              </a:rPr>
              <a:t>Testing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necessary?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0C225"/>
              </a:buClr>
              <a:buFont typeface="Wingdings"/>
              <a:buChar char=""/>
            </a:pPr>
            <a:endParaRPr sz="2250" dirty="0">
              <a:latin typeface="Arial"/>
              <a:cs typeface="Arial"/>
            </a:endParaRPr>
          </a:p>
          <a:p>
            <a:pPr marL="535305" indent="-353695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535305" algn="l"/>
                <a:tab pos="535940" algn="l"/>
              </a:tabLst>
            </a:pPr>
            <a:r>
              <a:rPr sz="2200" spc="-5" dirty="0">
                <a:latin typeface="Arial"/>
                <a:cs typeface="Arial"/>
              </a:rPr>
              <a:t>Participants in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Testing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300" dirty="0">
              <a:latin typeface="Arial"/>
              <a:cs typeface="Arial"/>
            </a:endParaRPr>
          </a:p>
          <a:p>
            <a:pPr marL="535305" indent="-353695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535305" algn="l"/>
                <a:tab pos="535940" algn="l"/>
              </a:tabLst>
            </a:pPr>
            <a:r>
              <a:rPr sz="2200" spc="-5" dirty="0">
                <a:latin typeface="Arial"/>
                <a:cs typeface="Arial"/>
              </a:rPr>
              <a:t>Best Practices in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Testing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90C225"/>
              </a:buClr>
              <a:buFont typeface="Wingdings"/>
              <a:buChar char=""/>
            </a:pPr>
            <a:endParaRPr sz="2250" dirty="0">
              <a:latin typeface="Arial"/>
              <a:cs typeface="Arial"/>
            </a:endParaRPr>
          </a:p>
          <a:p>
            <a:pPr marL="535305" indent="-353695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535305" algn="l"/>
                <a:tab pos="535940" algn="l"/>
              </a:tabLst>
            </a:pPr>
            <a:r>
              <a:rPr sz="2200" spc="-10" dirty="0">
                <a:latin typeface="Arial"/>
                <a:cs typeface="Arial"/>
              </a:rPr>
              <a:t>Skills </a:t>
            </a:r>
            <a:r>
              <a:rPr sz="2200" spc="-5" dirty="0">
                <a:latin typeface="Arial"/>
                <a:cs typeface="Arial"/>
              </a:rPr>
              <a:t>required </a:t>
            </a:r>
            <a:r>
              <a:rPr sz="2200" dirty="0">
                <a:latin typeface="Arial"/>
                <a:cs typeface="Arial"/>
              </a:rPr>
              <a:t>for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Testing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14600" y="1600200"/>
            <a:ext cx="2664579" cy="40739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7200" y="1143000"/>
            <a:ext cx="6268720" cy="4683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B65CF4-089A-4725-AADE-64B7A4404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182816"/>
            <a:ext cx="8553450" cy="677108"/>
          </a:xfrm>
        </p:spPr>
        <p:txBody>
          <a:bodyPr/>
          <a:lstStyle/>
          <a:p>
            <a:r>
              <a:rPr lang="en-US" dirty="0"/>
              <a:t>Software Testing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4857" y="1473834"/>
            <a:ext cx="6021070" cy="255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marR="40640" indent="-335280">
              <a:lnSpc>
                <a:spcPct val="100000"/>
              </a:lnSpc>
              <a:spcBef>
                <a:spcPts val="100"/>
              </a:spcBef>
              <a:buClr>
                <a:srgbClr val="3E7818"/>
              </a:buClr>
              <a:buSzPct val="70454"/>
              <a:buFont typeface="Wingdings"/>
              <a:buChar char=""/>
              <a:tabLst>
                <a:tab pos="347345" algn="l"/>
                <a:tab pos="347980" algn="l"/>
                <a:tab pos="2876550" algn="l"/>
              </a:tabLst>
            </a:pPr>
            <a:r>
              <a:rPr sz="2200" dirty="0">
                <a:latin typeface="Arial"/>
                <a:cs typeface="Arial"/>
              </a:rPr>
              <a:t>In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Software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Testing	</a:t>
            </a:r>
            <a:r>
              <a:rPr sz="2200" spc="-5" dirty="0">
                <a:latin typeface="Arial"/>
                <a:cs typeface="Arial"/>
              </a:rPr>
              <a:t>it </a:t>
            </a:r>
            <a:r>
              <a:rPr sz="2200" spc="-10" dirty="0">
                <a:latin typeface="Arial"/>
                <a:cs typeface="Arial"/>
              </a:rPr>
              <a:t>is </a:t>
            </a:r>
            <a:r>
              <a:rPr sz="2200" dirty="0">
                <a:latin typeface="Arial"/>
                <a:cs typeface="Arial"/>
              </a:rPr>
              <a:t>not </a:t>
            </a:r>
            <a:r>
              <a:rPr sz="2200" spc="-10" dirty="0">
                <a:latin typeface="Arial"/>
                <a:cs typeface="Arial"/>
              </a:rPr>
              <a:t>sufficient </a:t>
            </a:r>
            <a:r>
              <a:rPr sz="2200" dirty="0">
                <a:latin typeface="Arial"/>
                <a:cs typeface="Arial"/>
              </a:rPr>
              <a:t>to  demonstrate that the </a:t>
            </a:r>
            <a:r>
              <a:rPr sz="2200" spc="-10" dirty="0">
                <a:latin typeface="Arial"/>
                <a:cs typeface="Arial"/>
              </a:rPr>
              <a:t>software </a:t>
            </a:r>
            <a:r>
              <a:rPr sz="2200" spc="-5" dirty="0">
                <a:latin typeface="Arial"/>
                <a:cs typeface="Arial"/>
              </a:rPr>
              <a:t>is doing </a:t>
            </a:r>
            <a:r>
              <a:rPr sz="2200" spc="-20" dirty="0">
                <a:latin typeface="Arial"/>
                <a:cs typeface="Arial"/>
              </a:rPr>
              <a:t>what </a:t>
            </a:r>
            <a:r>
              <a:rPr sz="2200" spc="-5" dirty="0">
                <a:latin typeface="Arial"/>
                <a:cs typeface="Arial"/>
              </a:rPr>
              <a:t>it  </a:t>
            </a:r>
            <a:r>
              <a:rPr sz="2200" spc="-10" dirty="0">
                <a:latin typeface="Arial"/>
                <a:cs typeface="Arial"/>
              </a:rPr>
              <a:t>is </a:t>
            </a:r>
            <a:r>
              <a:rPr sz="2200" spc="-5" dirty="0">
                <a:latin typeface="Arial"/>
                <a:cs typeface="Arial"/>
              </a:rPr>
              <a:t>supposed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do.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E7818"/>
              </a:buClr>
              <a:buFont typeface="Wingdings"/>
              <a:buChar char=""/>
            </a:pPr>
            <a:endParaRPr sz="3500" dirty="0">
              <a:latin typeface="Arial"/>
              <a:cs typeface="Arial"/>
            </a:endParaRPr>
          </a:p>
          <a:p>
            <a:pPr marL="347980" marR="5080" indent="-335280" algn="just">
              <a:lnSpc>
                <a:spcPct val="100000"/>
              </a:lnSpc>
              <a:buClr>
                <a:srgbClr val="3E7818"/>
              </a:buClr>
              <a:buSzPct val="70454"/>
              <a:buFont typeface="Wingdings"/>
              <a:buChar char=""/>
              <a:tabLst>
                <a:tab pos="347980" algn="l"/>
              </a:tabLst>
            </a:pPr>
            <a:r>
              <a:rPr sz="2200" b="1" i="1" dirty="0">
                <a:solidFill>
                  <a:srgbClr val="922212"/>
                </a:solidFill>
                <a:latin typeface="Arial"/>
                <a:cs typeface="Arial"/>
              </a:rPr>
              <a:t>In </a:t>
            </a:r>
            <a:r>
              <a:rPr sz="2200" b="1" i="1" spc="-5" dirty="0">
                <a:solidFill>
                  <a:srgbClr val="922212"/>
                </a:solidFill>
                <a:latin typeface="Arial"/>
                <a:cs typeface="Arial"/>
              </a:rPr>
              <a:t>Software </a:t>
            </a:r>
            <a:r>
              <a:rPr sz="2200" b="1" i="1" spc="-15" dirty="0">
                <a:solidFill>
                  <a:srgbClr val="922212"/>
                </a:solidFill>
                <a:latin typeface="Arial"/>
                <a:cs typeface="Arial"/>
              </a:rPr>
              <a:t>Testing </a:t>
            </a:r>
            <a:r>
              <a:rPr sz="2200" b="1" i="1" dirty="0">
                <a:solidFill>
                  <a:srgbClr val="922212"/>
                </a:solidFill>
                <a:latin typeface="Arial"/>
                <a:cs typeface="Arial"/>
              </a:rPr>
              <a:t>it is </a:t>
            </a:r>
            <a:r>
              <a:rPr sz="2200" b="1" i="1" spc="-5" dirty="0">
                <a:solidFill>
                  <a:srgbClr val="922212"/>
                </a:solidFill>
                <a:latin typeface="Arial"/>
                <a:cs typeface="Arial"/>
              </a:rPr>
              <a:t>more important </a:t>
            </a:r>
            <a:r>
              <a:rPr sz="2200" b="1" i="1" dirty="0">
                <a:solidFill>
                  <a:srgbClr val="922212"/>
                </a:solidFill>
                <a:latin typeface="Arial"/>
                <a:cs typeface="Arial"/>
              </a:rPr>
              <a:t>to  </a:t>
            </a:r>
            <a:r>
              <a:rPr sz="2200" b="1" i="1" spc="-5" dirty="0">
                <a:solidFill>
                  <a:srgbClr val="922212"/>
                </a:solidFill>
                <a:latin typeface="Arial"/>
                <a:cs typeface="Arial"/>
              </a:rPr>
              <a:t>demonstrate </a:t>
            </a:r>
            <a:r>
              <a:rPr sz="2200" b="1" i="1" dirty="0">
                <a:solidFill>
                  <a:srgbClr val="922212"/>
                </a:solidFill>
                <a:latin typeface="Arial"/>
                <a:cs typeface="Arial"/>
              </a:rPr>
              <a:t>that the software is </a:t>
            </a:r>
            <a:r>
              <a:rPr sz="2200" b="1" i="1" spc="-5" dirty="0">
                <a:solidFill>
                  <a:srgbClr val="922212"/>
                </a:solidFill>
                <a:latin typeface="Arial"/>
                <a:cs typeface="Arial"/>
              </a:rPr>
              <a:t>not doing  what </a:t>
            </a:r>
            <a:r>
              <a:rPr sz="2200" b="1" i="1" dirty="0">
                <a:solidFill>
                  <a:srgbClr val="922212"/>
                </a:solidFill>
                <a:latin typeface="Arial"/>
                <a:cs typeface="Arial"/>
              </a:rPr>
              <a:t>it is not </a:t>
            </a:r>
            <a:r>
              <a:rPr sz="2200" b="1" i="1" spc="-5" dirty="0">
                <a:solidFill>
                  <a:srgbClr val="922212"/>
                </a:solidFill>
                <a:latin typeface="Arial"/>
                <a:cs typeface="Arial"/>
              </a:rPr>
              <a:t>supposed </a:t>
            </a:r>
            <a:r>
              <a:rPr sz="2200" b="1" i="1" dirty="0">
                <a:solidFill>
                  <a:srgbClr val="922212"/>
                </a:solidFill>
                <a:latin typeface="Arial"/>
                <a:cs typeface="Arial"/>
              </a:rPr>
              <a:t>to</a:t>
            </a:r>
            <a:r>
              <a:rPr sz="2200" b="1" i="1" spc="60" dirty="0">
                <a:solidFill>
                  <a:srgbClr val="922212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922212"/>
                </a:solidFill>
                <a:latin typeface="Arial"/>
                <a:cs typeface="Arial"/>
              </a:rPr>
              <a:t>do.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FDFC808-5AF6-659B-DEC4-7540FA25E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182816"/>
            <a:ext cx="8553450" cy="677108"/>
          </a:xfrm>
        </p:spPr>
        <p:txBody>
          <a:bodyPr/>
          <a:lstStyle/>
          <a:p>
            <a:r>
              <a:rPr lang="en-US" dirty="0"/>
              <a:t>What is software testing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1517" y="939736"/>
            <a:ext cx="5558155" cy="530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045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10" dirty="0">
                <a:latin typeface="Arial"/>
                <a:cs typeface="Arial"/>
              </a:rPr>
              <a:t>Software </a:t>
            </a:r>
            <a:r>
              <a:rPr sz="2200" spc="-5" dirty="0">
                <a:latin typeface="Arial"/>
                <a:cs typeface="Arial"/>
              </a:rPr>
              <a:t>testing </a:t>
            </a:r>
            <a:r>
              <a:rPr sz="2200" dirty="0">
                <a:latin typeface="Arial"/>
                <a:cs typeface="Arial"/>
              </a:rPr>
              <a:t>can </a:t>
            </a:r>
            <a:r>
              <a:rPr sz="2200" spc="-5" dirty="0">
                <a:latin typeface="Arial"/>
                <a:cs typeface="Arial"/>
              </a:rPr>
              <a:t>also </a:t>
            </a:r>
            <a:r>
              <a:rPr sz="2200" dirty="0">
                <a:latin typeface="Arial"/>
                <a:cs typeface="Arial"/>
              </a:rPr>
              <a:t>be stated as the  </a:t>
            </a:r>
            <a:r>
              <a:rPr sz="2200" spc="-5" dirty="0">
                <a:latin typeface="Arial"/>
                <a:cs typeface="Arial"/>
              </a:rPr>
              <a:t>process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5" dirty="0">
                <a:latin typeface="Arial"/>
                <a:cs typeface="Arial"/>
              </a:rPr>
              <a:t>validating and </a:t>
            </a:r>
            <a:r>
              <a:rPr sz="2200" spc="-10" dirty="0">
                <a:latin typeface="Arial"/>
                <a:cs typeface="Arial"/>
              </a:rPr>
              <a:t>verifying </a:t>
            </a:r>
            <a:r>
              <a:rPr sz="2200" dirty="0">
                <a:latin typeface="Arial"/>
                <a:cs typeface="Arial"/>
              </a:rPr>
              <a:t>that </a:t>
            </a:r>
            <a:r>
              <a:rPr sz="2200" spc="-5" dirty="0">
                <a:latin typeface="Arial"/>
                <a:cs typeface="Arial"/>
              </a:rPr>
              <a:t>a  </a:t>
            </a:r>
            <a:r>
              <a:rPr sz="2200" spc="-10" dirty="0">
                <a:latin typeface="Arial"/>
                <a:cs typeface="Arial"/>
              </a:rPr>
              <a:t>software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program/application/product: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"/>
            </a:pPr>
            <a:endParaRPr sz="3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dirty="0">
                <a:latin typeface="Arial"/>
                <a:cs typeface="Arial"/>
              </a:rPr>
              <a:t>Works as </a:t>
            </a:r>
            <a:r>
              <a:rPr sz="2200" spc="-5" dirty="0">
                <a:latin typeface="Arial"/>
                <a:cs typeface="Arial"/>
              </a:rPr>
              <a:t>expected according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"/>
                <a:cs typeface="Arial"/>
              </a:rPr>
              <a:t>business and technical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requirements.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dirty="0">
                <a:latin typeface="Arial"/>
                <a:cs typeface="Arial"/>
              </a:rPr>
              <a:t>Works </a:t>
            </a:r>
            <a:r>
              <a:rPr sz="2200" spc="-5" dirty="0">
                <a:latin typeface="Arial"/>
                <a:cs typeface="Arial"/>
              </a:rPr>
              <a:t>consistently and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predictably.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"/>
            </a:pPr>
            <a:endParaRPr sz="3400" dirty="0">
              <a:latin typeface="Arial"/>
              <a:cs typeface="Arial"/>
            </a:endParaRPr>
          </a:p>
          <a:p>
            <a:pPr marL="355600" marR="409575" indent="-342900">
              <a:lnSpc>
                <a:spcPct val="80000"/>
              </a:lnSpc>
              <a:buClr>
                <a:srgbClr val="90C225"/>
              </a:buClr>
              <a:buSzPct val="7045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Process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5" dirty="0">
                <a:latin typeface="Arial"/>
                <a:cs typeface="Arial"/>
              </a:rPr>
              <a:t>finding defects i.e. variance  </a:t>
            </a:r>
            <a:r>
              <a:rPr sz="2200" spc="-10" dirty="0">
                <a:latin typeface="Arial"/>
                <a:cs typeface="Arial"/>
              </a:rPr>
              <a:t>between </a:t>
            </a:r>
            <a:r>
              <a:rPr sz="2200" spc="-5" dirty="0">
                <a:latin typeface="Arial"/>
                <a:cs typeface="Arial"/>
              </a:rPr>
              <a:t>Expected results and Actual  results.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"/>
            </a:pPr>
            <a:endParaRPr sz="2550" dirty="0">
              <a:latin typeface="Arial"/>
              <a:cs typeface="Arial"/>
            </a:endParaRPr>
          </a:p>
          <a:p>
            <a:pPr marL="342265" marR="102235" indent="-342265">
              <a:lnSpc>
                <a:spcPts val="2380"/>
              </a:lnSpc>
              <a:buClr>
                <a:srgbClr val="90C225"/>
              </a:buClr>
              <a:buSzPct val="70454"/>
              <a:buFont typeface="Wingdings"/>
              <a:buChar char=""/>
              <a:tabLst>
                <a:tab pos="3422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Process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5" dirty="0">
                <a:latin typeface="Arial"/>
                <a:cs typeface="Arial"/>
              </a:rPr>
              <a:t>executing a </a:t>
            </a:r>
            <a:r>
              <a:rPr sz="2200" spc="-10" dirty="0">
                <a:latin typeface="Arial"/>
                <a:cs typeface="Arial"/>
              </a:rPr>
              <a:t>software</a:t>
            </a:r>
            <a:r>
              <a:rPr sz="2200" spc="10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program</a:t>
            </a:r>
            <a:endParaRPr sz="2200" dirty="0">
              <a:latin typeface="Arial"/>
              <a:cs typeface="Arial"/>
            </a:endParaRPr>
          </a:p>
          <a:p>
            <a:pPr marR="66675" algn="ctr">
              <a:lnSpc>
                <a:spcPts val="2380"/>
              </a:lnSpc>
            </a:pPr>
            <a:r>
              <a:rPr sz="2200" spc="-5" dirty="0">
                <a:latin typeface="Arial"/>
                <a:cs typeface="Arial"/>
              </a:rPr>
              <a:t>application </a:t>
            </a:r>
            <a:r>
              <a:rPr sz="2200" spc="-20" dirty="0">
                <a:latin typeface="Arial"/>
                <a:cs typeface="Arial"/>
              </a:rPr>
              <a:t>with </a:t>
            </a:r>
            <a:r>
              <a:rPr sz="2200" spc="-5" dirty="0">
                <a:latin typeface="Arial"/>
                <a:cs typeface="Arial"/>
              </a:rPr>
              <a:t>intent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5" dirty="0">
                <a:latin typeface="Arial"/>
                <a:cs typeface="Arial"/>
              </a:rPr>
              <a:t>finding</a:t>
            </a:r>
            <a:r>
              <a:rPr sz="2200" spc="1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errors.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8824" y="1691004"/>
            <a:ext cx="2855595" cy="2261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0454"/>
              <a:buFont typeface="Wingdings"/>
              <a:buChar char=""/>
              <a:tabLst>
                <a:tab pos="354965" algn="l"/>
                <a:tab pos="355600" algn="l"/>
                <a:tab pos="1068705" algn="l"/>
                <a:tab pos="1457960" algn="l"/>
              </a:tabLst>
            </a:pPr>
            <a:r>
              <a:rPr sz="2200" spc="10" dirty="0">
                <a:latin typeface="Arial"/>
                <a:cs typeface="Arial"/>
              </a:rPr>
              <a:t>Why	</a:t>
            </a:r>
            <a:r>
              <a:rPr sz="2200" dirty="0">
                <a:latin typeface="Arial"/>
                <a:cs typeface="Arial"/>
              </a:rPr>
              <a:t>to	test?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0C225"/>
              </a:buClr>
              <a:buFont typeface="Wingdings"/>
              <a:buChar char=""/>
            </a:pP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SzPct val="70454"/>
              <a:buFont typeface="Wingdings"/>
              <a:buChar char=""/>
              <a:tabLst>
                <a:tab pos="354965" algn="l"/>
                <a:tab pos="355600" algn="l"/>
                <a:tab pos="1164590" algn="l"/>
                <a:tab pos="1551940" algn="l"/>
              </a:tabLst>
            </a:pPr>
            <a:r>
              <a:rPr sz="2200" spc="5" dirty="0">
                <a:latin typeface="Arial"/>
                <a:cs typeface="Arial"/>
              </a:rPr>
              <a:t>What	</a:t>
            </a:r>
            <a:r>
              <a:rPr sz="2200" dirty="0">
                <a:latin typeface="Arial"/>
                <a:cs typeface="Arial"/>
              </a:rPr>
              <a:t>to	test?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0C225"/>
              </a:buClr>
              <a:buFont typeface="Wingdings"/>
              <a:buChar char=""/>
            </a:pP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SzPct val="70454"/>
              <a:buFont typeface="Wingdings"/>
              <a:buChar char=""/>
              <a:tabLst>
                <a:tab pos="354965" algn="l"/>
                <a:tab pos="355600" algn="l"/>
                <a:tab pos="1068705" algn="l"/>
                <a:tab pos="1847214" algn="l"/>
                <a:tab pos="2235200" algn="l"/>
              </a:tabLst>
            </a:pPr>
            <a:r>
              <a:rPr sz="2200" spc="-15" dirty="0">
                <a:latin typeface="Arial"/>
                <a:cs typeface="Arial"/>
              </a:rPr>
              <a:t>H</a:t>
            </a:r>
            <a:r>
              <a:rPr sz="2200" dirty="0">
                <a:latin typeface="Arial"/>
                <a:cs typeface="Arial"/>
              </a:rPr>
              <a:t>ow	of</a:t>
            </a:r>
            <a:r>
              <a:rPr sz="2200" spc="5" dirty="0">
                <a:latin typeface="Arial"/>
                <a:cs typeface="Arial"/>
              </a:rPr>
              <a:t>t</a:t>
            </a:r>
            <a:r>
              <a:rPr sz="2200" dirty="0">
                <a:latin typeface="Arial"/>
                <a:cs typeface="Arial"/>
              </a:rPr>
              <a:t>en	to	test?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0C225"/>
              </a:buClr>
              <a:buFont typeface="Wingdings"/>
              <a:buChar char=""/>
            </a:pPr>
            <a:endParaRPr sz="205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SzPct val="70454"/>
              <a:buFont typeface="Wingdings"/>
              <a:buChar char=""/>
              <a:tabLst>
                <a:tab pos="354965" algn="l"/>
                <a:tab pos="355600" algn="l"/>
                <a:tab pos="1086485" algn="l"/>
              </a:tabLst>
            </a:pPr>
            <a:r>
              <a:rPr sz="2200" spc="10" dirty="0">
                <a:latin typeface="Arial"/>
                <a:cs typeface="Arial"/>
              </a:rPr>
              <a:t>Who	</a:t>
            </a:r>
            <a:r>
              <a:rPr sz="2200" dirty="0">
                <a:latin typeface="Arial"/>
                <a:cs typeface="Arial"/>
              </a:rPr>
              <a:t>tests?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CD0B90F-A433-D6AE-7A10-627418C1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182816"/>
            <a:ext cx="8553450" cy="677108"/>
          </a:xfrm>
        </p:spPr>
        <p:txBody>
          <a:bodyPr/>
          <a:lstStyle/>
          <a:p>
            <a:r>
              <a:rPr lang="en-US" dirty="0"/>
              <a:t>Why- What -How -Who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1999" y="1517015"/>
            <a:ext cx="5863907" cy="4759508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65125" marR="176530" indent="-353060">
              <a:lnSpc>
                <a:spcPct val="89800"/>
              </a:lnSpc>
              <a:spcBef>
                <a:spcPts val="370"/>
              </a:spcBef>
              <a:buClr>
                <a:srgbClr val="90C225"/>
              </a:buClr>
              <a:buFont typeface="Wingdings"/>
              <a:buChar char=""/>
              <a:tabLst>
                <a:tab pos="365125" algn="l"/>
                <a:tab pos="365760" algn="l"/>
              </a:tabLst>
            </a:pPr>
            <a:r>
              <a:rPr sz="2200" b="1" i="1" spc="-5" dirty="0">
                <a:solidFill>
                  <a:srgbClr val="922212"/>
                </a:solidFill>
                <a:latin typeface="Arial"/>
                <a:cs typeface="Arial"/>
              </a:rPr>
              <a:t>Software </a:t>
            </a:r>
            <a:r>
              <a:rPr sz="2200" b="1" i="1" spc="-15" dirty="0">
                <a:solidFill>
                  <a:srgbClr val="922212"/>
                </a:solidFill>
                <a:latin typeface="Arial"/>
                <a:cs typeface="Arial"/>
              </a:rPr>
              <a:t>Testing </a:t>
            </a:r>
            <a:r>
              <a:rPr sz="2200" b="1" i="1" dirty="0">
                <a:solidFill>
                  <a:srgbClr val="922212"/>
                </a:solidFill>
                <a:latin typeface="Arial"/>
                <a:cs typeface="Arial"/>
              </a:rPr>
              <a:t>is </a:t>
            </a:r>
            <a:r>
              <a:rPr sz="2200" b="1" i="1" spc="-5" dirty="0">
                <a:solidFill>
                  <a:srgbClr val="922212"/>
                </a:solidFill>
                <a:latin typeface="Arial"/>
                <a:cs typeface="Arial"/>
              </a:rPr>
              <a:t>necessary </a:t>
            </a:r>
            <a:r>
              <a:rPr sz="2200" b="1" i="1" dirty="0">
                <a:solidFill>
                  <a:srgbClr val="922212"/>
                </a:solidFill>
                <a:latin typeface="Arial"/>
                <a:cs typeface="Arial"/>
              </a:rPr>
              <a:t>to make  </a:t>
            </a:r>
            <a:r>
              <a:rPr sz="2200" b="1" i="1" spc="-5" dirty="0">
                <a:solidFill>
                  <a:srgbClr val="922212"/>
                </a:solidFill>
                <a:latin typeface="Arial"/>
                <a:cs typeface="Arial"/>
              </a:rPr>
              <a:t>sure </a:t>
            </a:r>
            <a:r>
              <a:rPr sz="2200" b="1" i="1" dirty="0">
                <a:solidFill>
                  <a:srgbClr val="922212"/>
                </a:solidFill>
                <a:latin typeface="Arial"/>
                <a:cs typeface="Arial"/>
              </a:rPr>
              <a:t>the </a:t>
            </a:r>
            <a:r>
              <a:rPr sz="2200" b="1" i="1" spc="-5" dirty="0">
                <a:solidFill>
                  <a:srgbClr val="922212"/>
                </a:solidFill>
                <a:latin typeface="Arial"/>
                <a:cs typeface="Arial"/>
              </a:rPr>
              <a:t>product </a:t>
            </a:r>
            <a:r>
              <a:rPr sz="2200" b="1" i="1" dirty="0">
                <a:solidFill>
                  <a:srgbClr val="922212"/>
                </a:solidFill>
                <a:latin typeface="Arial"/>
                <a:cs typeface="Arial"/>
              </a:rPr>
              <a:t>or application is </a:t>
            </a:r>
            <a:r>
              <a:rPr sz="2200" b="1" i="1" spc="-5" dirty="0">
                <a:solidFill>
                  <a:srgbClr val="922212"/>
                </a:solidFill>
                <a:latin typeface="Arial"/>
                <a:cs typeface="Arial"/>
              </a:rPr>
              <a:t>defect  free, </a:t>
            </a:r>
            <a:r>
              <a:rPr sz="2200" b="1" i="1" spc="-10" dirty="0">
                <a:solidFill>
                  <a:srgbClr val="922212"/>
                </a:solidFill>
                <a:latin typeface="Arial"/>
                <a:cs typeface="Arial"/>
              </a:rPr>
              <a:t>as </a:t>
            </a:r>
            <a:r>
              <a:rPr sz="2200" b="1" i="1" spc="-5" dirty="0">
                <a:solidFill>
                  <a:srgbClr val="922212"/>
                </a:solidFill>
                <a:latin typeface="Arial"/>
                <a:cs typeface="Arial"/>
              </a:rPr>
              <a:t>per customer</a:t>
            </a:r>
            <a:r>
              <a:rPr sz="2200" b="1" i="1" spc="50" dirty="0">
                <a:solidFill>
                  <a:srgbClr val="922212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922212"/>
                </a:solidFill>
                <a:latin typeface="Arial"/>
                <a:cs typeface="Arial"/>
              </a:rPr>
              <a:t>specifications.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0C225"/>
              </a:buClr>
              <a:buFont typeface="Wingdings"/>
              <a:buChar char=""/>
            </a:pPr>
            <a:endParaRPr sz="3100" dirty="0">
              <a:latin typeface="Arial"/>
              <a:cs typeface="Arial"/>
            </a:endParaRPr>
          </a:p>
          <a:p>
            <a:pPr marL="365125" marR="210185" indent="-353060">
              <a:lnSpc>
                <a:spcPts val="2380"/>
              </a:lnSpc>
              <a:buClr>
                <a:srgbClr val="90C225"/>
              </a:buClr>
              <a:buFont typeface="Wingdings"/>
              <a:buChar char=""/>
              <a:tabLst>
                <a:tab pos="365125" algn="l"/>
                <a:tab pos="365760" algn="l"/>
              </a:tabLst>
            </a:pPr>
            <a:r>
              <a:rPr sz="2200" b="1" dirty="0">
                <a:latin typeface="Arial"/>
                <a:cs typeface="Arial"/>
              </a:rPr>
              <a:t>Software </a:t>
            </a:r>
            <a:r>
              <a:rPr sz="2200" spc="-30" dirty="0">
                <a:latin typeface="Arial"/>
                <a:cs typeface="Arial"/>
              </a:rPr>
              <a:t>Testing </a:t>
            </a:r>
            <a:r>
              <a:rPr sz="2200" spc="-5" dirty="0">
                <a:latin typeface="Arial"/>
                <a:cs typeface="Arial"/>
              </a:rPr>
              <a:t>identifies faults </a:t>
            </a:r>
            <a:r>
              <a:rPr sz="2200" spc="-15" dirty="0">
                <a:latin typeface="Arial"/>
                <a:cs typeface="Arial"/>
              </a:rPr>
              <a:t>whose  </a:t>
            </a:r>
            <a:r>
              <a:rPr sz="2200" spc="-5" dirty="0">
                <a:latin typeface="Arial"/>
                <a:cs typeface="Arial"/>
              </a:rPr>
              <a:t>removal increases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10" dirty="0">
                <a:latin typeface="Arial"/>
                <a:cs typeface="Arial"/>
              </a:rPr>
              <a:t>software </a:t>
            </a:r>
            <a:r>
              <a:rPr sz="2200" spc="-5" dirty="0">
                <a:latin typeface="Arial"/>
                <a:cs typeface="Arial"/>
              </a:rPr>
              <a:t>quality and  increases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software's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reliability.</a:t>
            </a:r>
            <a:endParaRPr sz="2200" dirty="0">
              <a:latin typeface="Arial"/>
              <a:cs typeface="Arial"/>
            </a:endParaRPr>
          </a:p>
          <a:p>
            <a:pPr marL="365760" indent="-353060">
              <a:lnSpc>
                <a:spcPts val="2510"/>
              </a:lnSpc>
              <a:spcBef>
                <a:spcPts val="290"/>
              </a:spcBef>
              <a:buClr>
                <a:srgbClr val="90C225"/>
              </a:buClr>
              <a:buFont typeface="Wingdings"/>
              <a:buChar char=""/>
              <a:tabLst>
                <a:tab pos="365125" algn="l"/>
                <a:tab pos="365760" algn="l"/>
              </a:tabLst>
            </a:pPr>
            <a:r>
              <a:rPr sz="2200" spc="-5" dirty="0">
                <a:latin typeface="Arial"/>
                <a:cs typeface="Arial"/>
              </a:rPr>
              <a:t>More complex </a:t>
            </a:r>
            <a:r>
              <a:rPr sz="2200" dirty="0">
                <a:latin typeface="Arial"/>
                <a:cs typeface="Arial"/>
              </a:rPr>
              <a:t>the program, </a:t>
            </a:r>
            <a:r>
              <a:rPr sz="2200" spc="-5" dirty="0">
                <a:latin typeface="Arial"/>
                <a:cs typeface="Arial"/>
              </a:rPr>
              <a:t>more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testing</a:t>
            </a:r>
          </a:p>
          <a:p>
            <a:pPr marL="365125">
              <a:lnSpc>
                <a:spcPts val="2510"/>
              </a:lnSpc>
            </a:pPr>
            <a:r>
              <a:rPr sz="2200" spc="-10" dirty="0">
                <a:latin typeface="Arial"/>
                <a:cs typeface="Arial"/>
              </a:rPr>
              <a:t>effort </a:t>
            </a:r>
            <a:r>
              <a:rPr sz="2200" spc="-5" dirty="0">
                <a:latin typeface="Arial"/>
                <a:cs typeface="Arial"/>
              </a:rPr>
              <a:t>is required.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 dirty="0">
              <a:latin typeface="Arial"/>
              <a:cs typeface="Arial"/>
            </a:endParaRPr>
          </a:p>
          <a:p>
            <a:pPr marL="365760" indent="-353060">
              <a:lnSpc>
                <a:spcPts val="2510"/>
              </a:lnSpc>
              <a:spcBef>
                <a:spcPts val="5"/>
              </a:spcBef>
              <a:buClr>
                <a:srgbClr val="90C225"/>
              </a:buClr>
              <a:buFont typeface="Wingdings"/>
              <a:buChar char=""/>
              <a:tabLst>
                <a:tab pos="365125" algn="l"/>
                <a:tab pos="365760" algn="l"/>
              </a:tabLst>
            </a:pPr>
            <a:r>
              <a:rPr sz="2200" spc="-30" dirty="0">
                <a:latin typeface="Arial"/>
                <a:cs typeface="Arial"/>
              </a:rPr>
              <a:t>Testing </a:t>
            </a:r>
            <a:r>
              <a:rPr sz="2200" spc="-10" dirty="0">
                <a:latin typeface="Arial"/>
                <a:cs typeface="Arial"/>
              </a:rPr>
              <a:t>effort is </a:t>
            </a:r>
            <a:r>
              <a:rPr sz="2200" spc="-5" dirty="0">
                <a:latin typeface="Arial"/>
                <a:cs typeface="Arial"/>
              </a:rPr>
              <a:t>directly proportional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</a:p>
          <a:p>
            <a:pPr marL="365125">
              <a:lnSpc>
                <a:spcPts val="2510"/>
              </a:lnSpc>
            </a:pPr>
            <a:r>
              <a:rPr sz="2200" spc="-5" dirty="0">
                <a:latin typeface="Arial"/>
                <a:cs typeface="Arial"/>
              </a:rPr>
              <a:t>complexity </a:t>
            </a:r>
            <a:r>
              <a:rPr sz="2200" dirty="0">
                <a:latin typeface="Arial"/>
                <a:cs typeface="Arial"/>
              </a:rPr>
              <a:t>of the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program.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ABDF443-F0D3-2BFC-04FA-ACE61CCA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182816"/>
            <a:ext cx="8553450" cy="677108"/>
          </a:xfrm>
        </p:spPr>
        <p:txBody>
          <a:bodyPr/>
          <a:lstStyle/>
          <a:p>
            <a:r>
              <a:rPr lang="en-US" dirty="0"/>
              <a:t>Why is Testing necessary?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00137" y="1433195"/>
            <a:ext cx="6280150" cy="3724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69230"/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600" b="1" spc="5" dirty="0">
                <a:latin typeface="Arial"/>
                <a:cs typeface="Arial"/>
              </a:rPr>
              <a:t>Software </a:t>
            </a:r>
            <a:r>
              <a:rPr sz="2600" b="1" spc="-10" dirty="0">
                <a:latin typeface="Arial"/>
                <a:cs typeface="Arial"/>
              </a:rPr>
              <a:t>should</a:t>
            </a:r>
            <a:r>
              <a:rPr sz="2600" b="1" spc="-5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be: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"/>
            </a:pPr>
            <a:endParaRPr sz="3300">
              <a:latin typeface="Arial"/>
              <a:cs typeface="Arial"/>
            </a:endParaRPr>
          </a:p>
          <a:p>
            <a:pPr marL="479425" indent="-462280">
              <a:lnSpc>
                <a:spcPct val="100000"/>
              </a:lnSpc>
              <a:buClr>
                <a:srgbClr val="90C225"/>
              </a:buClr>
              <a:buSzPct val="79545"/>
              <a:buFont typeface="Wingdings"/>
              <a:buChar char=""/>
              <a:tabLst>
                <a:tab pos="479425" algn="l"/>
                <a:tab pos="480059" algn="l"/>
              </a:tabLst>
            </a:pPr>
            <a:r>
              <a:rPr sz="2200" dirty="0">
                <a:latin typeface="Arial"/>
                <a:cs typeface="Arial"/>
              </a:rPr>
              <a:t>Error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Free</a:t>
            </a:r>
            <a:endParaRPr sz="2200">
              <a:latin typeface="Arial"/>
              <a:cs typeface="Arial"/>
            </a:endParaRPr>
          </a:p>
          <a:p>
            <a:pPr marL="479425" indent="-462280">
              <a:lnSpc>
                <a:spcPct val="100000"/>
              </a:lnSpc>
              <a:spcBef>
                <a:spcPts val="445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479425" algn="l"/>
                <a:tab pos="480059" algn="l"/>
              </a:tabLst>
            </a:pPr>
            <a:r>
              <a:rPr sz="2200" spc="-10" dirty="0">
                <a:latin typeface="Arial"/>
                <a:cs typeface="Arial"/>
              </a:rPr>
              <a:t>Efficient</a:t>
            </a:r>
            <a:endParaRPr sz="2200">
              <a:latin typeface="Arial"/>
              <a:cs typeface="Arial"/>
            </a:endParaRPr>
          </a:p>
          <a:p>
            <a:pPr marL="479425" indent="-462280">
              <a:lnSpc>
                <a:spcPct val="100000"/>
              </a:lnSpc>
              <a:spcBef>
                <a:spcPts val="42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479425" algn="l"/>
                <a:tab pos="480059" algn="l"/>
              </a:tabLst>
            </a:pPr>
            <a:r>
              <a:rPr sz="2200" spc="-5" dirty="0">
                <a:latin typeface="Arial"/>
                <a:cs typeface="Arial"/>
              </a:rPr>
              <a:t>Secured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"/>
            </a:pPr>
            <a:endParaRPr sz="3350">
              <a:latin typeface="Arial"/>
              <a:cs typeface="Arial"/>
            </a:endParaRPr>
          </a:p>
          <a:p>
            <a:pPr marL="363220" marR="5080" indent="-343535">
              <a:lnSpc>
                <a:spcPct val="89900"/>
              </a:lnSpc>
              <a:buClr>
                <a:srgbClr val="90C225"/>
              </a:buClr>
              <a:buSzPct val="70454"/>
              <a:buFont typeface="Wingdings"/>
              <a:buChar char=""/>
              <a:tabLst>
                <a:tab pos="363220" algn="l"/>
                <a:tab pos="363855" algn="l"/>
              </a:tabLst>
            </a:pPr>
            <a:r>
              <a:rPr sz="2200" b="1" i="1" spc="-5" dirty="0">
                <a:solidFill>
                  <a:srgbClr val="922212"/>
                </a:solidFill>
                <a:latin typeface="Arial"/>
                <a:cs typeface="Arial"/>
              </a:rPr>
              <a:t>Software </a:t>
            </a:r>
            <a:r>
              <a:rPr sz="2200" b="1" i="1" spc="-15" dirty="0">
                <a:solidFill>
                  <a:srgbClr val="922212"/>
                </a:solidFill>
                <a:latin typeface="Arial"/>
                <a:cs typeface="Arial"/>
              </a:rPr>
              <a:t>Testing </a:t>
            </a:r>
            <a:r>
              <a:rPr sz="2200" b="1" i="1" dirty="0">
                <a:solidFill>
                  <a:srgbClr val="922212"/>
                </a:solidFill>
                <a:latin typeface="Arial"/>
                <a:cs typeface="Arial"/>
              </a:rPr>
              <a:t>is </a:t>
            </a:r>
            <a:r>
              <a:rPr sz="2200" b="1" i="1" spc="-5" dirty="0">
                <a:solidFill>
                  <a:srgbClr val="922212"/>
                </a:solidFill>
                <a:latin typeface="Arial"/>
                <a:cs typeface="Arial"/>
              </a:rPr>
              <a:t>important as </a:t>
            </a:r>
            <a:r>
              <a:rPr sz="2200" b="1" i="1" dirty="0">
                <a:solidFill>
                  <a:srgbClr val="922212"/>
                </a:solidFill>
                <a:latin typeface="Arial"/>
                <a:cs typeface="Arial"/>
              </a:rPr>
              <a:t>it </a:t>
            </a:r>
            <a:r>
              <a:rPr sz="2200" b="1" i="1" spc="-5" dirty="0">
                <a:solidFill>
                  <a:srgbClr val="922212"/>
                </a:solidFill>
                <a:latin typeface="Arial"/>
                <a:cs typeface="Arial"/>
              </a:rPr>
              <a:t>may  cause </a:t>
            </a:r>
            <a:r>
              <a:rPr sz="2200" b="1" i="1" dirty="0">
                <a:solidFill>
                  <a:srgbClr val="922212"/>
                </a:solidFill>
                <a:latin typeface="Arial"/>
                <a:cs typeface="Arial"/>
              </a:rPr>
              <a:t>mission failure, </a:t>
            </a:r>
            <a:r>
              <a:rPr sz="2200" b="1" i="1" spc="-5" dirty="0">
                <a:solidFill>
                  <a:srgbClr val="922212"/>
                </a:solidFill>
                <a:latin typeface="Arial"/>
                <a:cs typeface="Arial"/>
              </a:rPr>
              <a:t>impact </a:t>
            </a:r>
            <a:r>
              <a:rPr sz="2200" b="1" i="1" dirty="0">
                <a:solidFill>
                  <a:srgbClr val="922212"/>
                </a:solidFill>
                <a:latin typeface="Arial"/>
                <a:cs typeface="Arial"/>
              </a:rPr>
              <a:t>on </a:t>
            </a:r>
            <a:r>
              <a:rPr sz="2200" b="1" i="1" spc="-5" dirty="0">
                <a:solidFill>
                  <a:srgbClr val="922212"/>
                </a:solidFill>
                <a:latin typeface="Arial"/>
                <a:cs typeface="Arial"/>
              </a:rPr>
              <a:t>operational  performance and </a:t>
            </a:r>
            <a:r>
              <a:rPr sz="2200" b="1" i="1" dirty="0">
                <a:solidFill>
                  <a:srgbClr val="922212"/>
                </a:solidFill>
                <a:latin typeface="Arial"/>
                <a:cs typeface="Arial"/>
              </a:rPr>
              <a:t>unreliable if </a:t>
            </a:r>
            <a:r>
              <a:rPr sz="2200" b="1" i="1" spc="-5" dirty="0">
                <a:solidFill>
                  <a:srgbClr val="922212"/>
                </a:solidFill>
                <a:latin typeface="Arial"/>
                <a:cs typeface="Arial"/>
              </a:rPr>
              <a:t>not done  properly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57200" y="1066800"/>
            <a:ext cx="677164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2F94AFB-509E-197C-2D52-B99F414BF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182816"/>
            <a:ext cx="8553450" cy="677108"/>
          </a:xfrm>
        </p:spPr>
        <p:txBody>
          <a:bodyPr/>
          <a:lstStyle/>
          <a:p>
            <a:r>
              <a:rPr lang="en-US" dirty="0"/>
              <a:t>Star Testing When?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</TotalTime>
  <Words>651</Words>
  <Application>Microsoft Office PowerPoint</Application>
  <PresentationFormat>On-screen Show (4:3)</PresentationFormat>
  <Paragraphs>137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Tahoma</vt:lpstr>
      <vt:lpstr>Verdana</vt:lpstr>
      <vt:lpstr>Wingdings</vt:lpstr>
      <vt:lpstr>Office Theme</vt:lpstr>
      <vt:lpstr>Introduction  of Software  Testing</vt:lpstr>
      <vt:lpstr>PowerPoint Presentation</vt:lpstr>
      <vt:lpstr>Software Testing</vt:lpstr>
      <vt:lpstr>What is software testing</vt:lpstr>
      <vt:lpstr>PowerPoint Presentation</vt:lpstr>
      <vt:lpstr>Why- What -How -Who </vt:lpstr>
      <vt:lpstr>Why is Testing necessary?</vt:lpstr>
      <vt:lpstr>PowerPoint Presentation</vt:lpstr>
      <vt:lpstr>Star Testing When?</vt:lpstr>
      <vt:lpstr>Stop Testing When?</vt:lpstr>
      <vt:lpstr>PowerPoint Presentation</vt:lpstr>
      <vt:lpstr>Stop testing When</vt:lpstr>
      <vt:lpstr>PowerPoint Presentation</vt:lpstr>
      <vt:lpstr>Participants In Testing</vt:lpstr>
      <vt:lpstr>Common problems in the software  development process</vt:lpstr>
      <vt:lpstr>Best Practices in Testing</vt:lpstr>
      <vt:lpstr>Skill Required in Testing</vt:lpstr>
      <vt:lpstr>Misconceptions</vt:lpstr>
      <vt:lpstr>Interview 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Prasad Deshpande</cp:lastModifiedBy>
  <cp:revision>12</cp:revision>
  <dcterms:created xsi:type="dcterms:W3CDTF">2022-07-18T13:21:25Z</dcterms:created>
  <dcterms:modified xsi:type="dcterms:W3CDTF">2024-04-19T15:31:16Z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2022-07-18T00:00:00Z</vt:filetime>
  </property>
  <property fmtid="{D5CDD505-2E9C-101B-9397-08002B2CF9AE}" pid="5" name="MSIP_Label_e14c1950-b3a8-4278-88f1-6df69d73b9d5_Enabled">
    <vt:lpwstr>true</vt:lpwstr>
  </property>
  <property fmtid="{D5CDD505-2E9C-101B-9397-08002B2CF9AE}" pid="6" name="MSIP_Label_e14c1950-b3a8-4278-88f1-6df69d73b9d5_SetDate">
    <vt:lpwstr>2023-07-26T07:13:46Z</vt:lpwstr>
  </property>
  <property fmtid="{D5CDD505-2E9C-101B-9397-08002B2CF9AE}" pid="7" name="MSIP_Label_e14c1950-b3a8-4278-88f1-6df69d73b9d5_Method">
    <vt:lpwstr>Standard</vt:lpwstr>
  </property>
  <property fmtid="{D5CDD505-2E9C-101B-9397-08002B2CF9AE}" pid="8" name="MSIP_Label_e14c1950-b3a8-4278-88f1-6df69d73b9d5_Name">
    <vt:lpwstr>e14c1950-b3a8-4278-88f1-6df69d73b9d5</vt:lpwstr>
  </property>
  <property fmtid="{D5CDD505-2E9C-101B-9397-08002B2CF9AE}" pid="9" name="MSIP_Label_e14c1950-b3a8-4278-88f1-6df69d73b9d5_SiteId">
    <vt:lpwstr>855b093e-7340-45c7-9f0c-96150415893e</vt:lpwstr>
  </property>
  <property fmtid="{D5CDD505-2E9C-101B-9397-08002B2CF9AE}" pid="10" name="MSIP_Label_e14c1950-b3a8-4278-88f1-6df69d73b9d5_ActionId">
    <vt:lpwstr>3eff5ec2-3431-4386-9807-e80a6d9ae104</vt:lpwstr>
  </property>
  <property fmtid="{D5CDD505-2E9C-101B-9397-08002B2CF9AE}" pid="11" name="MSIP_Label_e14c1950-b3a8-4278-88f1-6df69d73b9d5_ContentBits">
    <vt:lpwstr>0</vt:lpwstr>
  </property>
</Properties>
</file>