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0" r:id="rId4"/>
    <p:sldId id="272" r:id="rId5"/>
    <p:sldId id="259" r:id="rId6"/>
    <p:sldId id="277" r:id="rId7"/>
    <p:sldId id="262" r:id="rId8"/>
    <p:sldId id="271" r:id="rId9"/>
    <p:sldId id="273" r:id="rId10"/>
    <p:sldId id="278" r:id="rId11"/>
    <p:sldId id="263" r:id="rId12"/>
    <p:sldId id="266" r:id="rId13"/>
    <p:sldId id="264" r:id="rId14"/>
    <p:sldId id="267" r:id="rId15"/>
    <p:sldId id="265" r:id="rId16"/>
    <p:sldId id="268" r:id="rId17"/>
    <p:sldId id="269" r:id="rId18"/>
    <p:sldId id="274" r:id="rId19"/>
    <p:sldId id="275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7F2C6B0-B775-42CB-AFBF-E3A71BDBDC73}">
          <p14:sldIdLst>
            <p14:sldId id="256"/>
            <p14:sldId id="257"/>
            <p14:sldId id="270"/>
            <p14:sldId id="272"/>
            <p14:sldId id="259"/>
            <p14:sldId id="277"/>
            <p14:sldId id="262"/>
            <p14:sldId id="271"/>
            <p14:sldId id="273"/>
            <p14:sldId id="278"/>
            <p14:sldId id="263"/>
            <p14:sldId id="266"/>
            <p14:sldId id="264"/>
            <p14:sldId id="267"/>
            <p14:sldId id="265"/>
            <p14:sldId id="268"/>
          </p14:sldIdLst>
        </p14:section>
        <p14:section name="Language Comparison" id="{69D7BB11-3A30-4F74-934A-79968A14B618}">
          <p14:sldIdLst>
            <p14:sldId id="269"/>
            <p14:sldId id="274"/>
          </p14:sldIdLst>
        </p14:section>
        <p14:section name="Object Oriented Concepts" id="{D240F1EC-0943-4751-8DC9-F15407842A95}">
          <p14:sldIdLst>
            <p14:sldId id="275"/>
          </p14:sldIdLst>
        </p14:section>
        <p14:section name="Practical Scenarios" id="{E3C489C3-A7F4-4EDE-9FA2-5123832B40D0}">
          <p14:sldIdLst>
            <p14:sldId id="276"/>
          </p14:sldIdLst>
        </p14:section>
        <p14:section name="ES 6 Features" id="{981CFE45-B522-43EB-9951-C107EA4EBB88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B4A1C-1E78-4506-BDEE-AC040F109A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65A9-FEF9-489A-B776-AC0FD3526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to JavaScript is as good as Car to Carnival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65A9-FEF9-489A-B776-AC0FD35260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50E3-1BD8-4A86-A702-0440341AF9AB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 – Language Features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Gotchas!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Number comparing to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2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- else</a:t>
            </a:r>
          </a:p>
          <a:p>
            <a:r>
              <a:rPr lang="en-US" dirty="0" smtClean="0"/>
              <a:t>switch – case - default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for…in</a:t>
            </a:r>
          </a:p>
        </p:txBody>
      </p:sp>
    </p:spTree>
    <p:extLst>
      <p:ext uri="{BB962C8B-B14F-4D97-AF65-F5344CB8AC3E}">
        <p14:creationId xmlns:p14="http://schemas.microsoft.com/office/powerpoint/2010/main" val="32335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store data in a list format</a:t>
            </a:r>
          </a:p>
          <a:p>
            <a:r>
              <a:rPr lang="en-US" dirty="0" smtClean="0"/>
              <a:t>Zero index based</a:t>
            </a:r>
          </a:p>
          <a:p>
            <a:r>
              <a:rPr lang="en-US" dirty="0" smtClean="0"/>
              <a:t>Length to get the count</a:t>
            </a:r>
          </a:p>
          <a:p>
            <a:r>
              <a:rPr lang="en-US" dirty="0" smtClean="0"/>
              <a:t>Unlike other programming languages it can contain items of different data types.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var numbers = [1, 2, 3, 4, 5, ”Red”,];</a:t>
            </a:r>
          </a:p>
          <a:p>
            <a:pPr marL="0" indent="0">
              <a:buNone/>
            </a:pPr>
            <a:r>
              <a:rPr lang="da-DK" dirty="0" smtClean="0"/>
              <a:t>console.log(numbers[4]);  //5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numbers.push(6); // appends item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0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in JavaScript is an object except primitive types.</a:t>
            </a:r>
          </a:p>
          <a:p>
            <a:r>
              <a:rPr lang="en-US" dirty="0" smtClean="0"/>
              <a:t>Collection of properties and functions</a:t>
            </a:r>
          </a:p>
          <a:p>
            <a:r>
              <a:rPr lang="en-US" dirty="0" smtClean="0"/>
              <a:t>New properties can be added on the fly</a:t>
            </a:r>
          </a:p>
          <a:p>
            <a:r>
              <a:rPr lang="en-US" dirty="0" smtClean="0"/>
              <a:t>Non existent properties returns undefined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customer = 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 'Prasad',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: ‘Honrao’,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Age: '30'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54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// Object with single property and single function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customer = {</a:t>
            </a:r>
          </a:p>
          <a:p>
            <a:pPr marL="0" indent="0">
              <a:buNone/>
            </a:pPr>
            <a:r>
              <a:rPr lang="en-US" dirty="0" smtClean="0"/>
              <a:t>    name: "Prasad",</a:t>
            </a:r>
          </a:p>
          <a:p>
            <a:pPr marL="0" indent="0">
              <a:buNone/>
            </a:pPr>
            <a:r>
              <a:rPr lang="en-US" dirty="0" smtClean="0"/>
              <a:t>    Greet: function (</a:t>
            </a:r>
            <a:r>
              <a:rPr lang="en-US" dirty="0" err="1" smtClean="0"/>
              <a:t>userName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console.log("Hello " + </a:t>
            </a:r>
            <a:r>
              <a:rPr lang="en-US" dirty="0" err="1" smtClean="0"/>
              <a:t>userName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console.log(customer.name);</a:t>
            </a:r>
          </a:p>
          <a:p>
            <a:pPr marL="0" indent="0">
              <a:buNone/>
            </a:pPr>
            <a:r>
              <a:rPr lang="en-US" dirty="0" err="1" smtClean="0"/>
              <a:t>customer.Greet</a:t>
            </a:r>
            <a:r>
              <a:rPr lang="en-US" dirty="0" smtClean="0"/>
              <a:t>("Prasad");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: == X ===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3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Function Declaration</a:t>
            </a:r>
          </a:p>
          <a:p>
            <a:r>
              <a:rPr lang="en-US" dirty="0" smtClean="0"/>
              <a:t>Local and Global Scope</a:t>
            </a:r>
          </a:p>
          <a:p>
            <a:pPr lvl="1"/>
            <a:r>
              <a:rPr lang="en-US" dirty="0" smtClean="0"/>
              <a:t>Lexical scope [find someone in the building floor by floor]</a:t>
            </a:r>
          </a:p>
          <a:p>
            <a:pPr lvl="1"/>
            <a:r>
              <a:rPr lang="en-US" dirty="0" smtClean="0"/>
              <a:t>Dynamic scope [find someone in the downtime building by building]</a:t>
            </a:r>
          </a:p>
          <a:p>
            <a:r>
              <a:rPr lang="en-US" dirty="0" smtClean="0"/>
              <a:t>arguments reserve word</a:t>
            </a:r>
          </a:p>
          <a:p>
            <a:r>
              <a:rPr lang="en-US" dirty="0" smtClean="0"/>
              <a:t>Overloading</a:t>
            </a:r>
          </a:p>
          <a:p>
            <a:r>
              <a:rPr lang="en-US" dirty="0" smtClean="0"/>
              <a:t>Parameter Passing</a:t>
            </a:r>
          </a:p>
          <a:p>
            <a:r>
              <a:rPr lang="en-US" dirty="0" smtClean="0"/>
              <a:t>Function Expression</a:t>
            </a:r>
          </a:p>
          <a:p>
            <a:r>
              <a:rPr lang="en-US" dirty="0" smtClean="0"/>
              <a:t>Anonymous Functions</a:t>
            </a:r>
          </a:p>
          <a:p>
            <a:r>
              <a:rPr lang="en-US" dirty="0" smtClean="0"/>
              <a:t>IIFE	</a:t>
            </a:r>
          </a:p>
          <a:p>
            <a:r>
              <a:rPr lang="en-US" dirty="0" smtClean="0"/>
              <a:t>Hoisting!!!</a:t>
            </a:r>
          </a:p>
          <a:p>
            <a:r>
              <a:rPr lang="en-US" dirty="0" smtClean="0"/>
              <a:t>Function Constructor aka Class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smtClean="0"/>
              <a:t>Nested Functions</a:t>
            </a:r>
          </a:p>
          <a:p>
            <a:r>
              <a:rPr lang="en-US" dirty="0" smtClean="0"/>
              <a:t>Callback Functions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11529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74549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</a:t>
                      </a:r>
                      <a:r>
                        <a:rPr lang="en-US" baseline="0" dirty="0" smtClean="0"/>
                        <a:t> 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Loosely</a:t>
                      </a:r>
                      <a:r>
                        <a:rPr lang="en-US" baseline="0" dirty="0" smtClean="0"/>
                        <a:t> Typed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Classical 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Runs in</a:t>
                      </a:r>
                      <a:r>
                        <a:rPr lang="en-US" baseline="0" dirty="0" smtClean="0"/>
                        <a:t> .NET environment [CLR]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Browsers</a:t>
                      </a:r>
                      <a:r>
                        <a:rPr lang="en-US" baseline="0" dirty="0" smtClean="0"/>
                        <a:t> /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supported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function overloading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[Duck</a:t>
                      </a:r>
                      <a:r>
                        <a:rPr lang="en-US" baseline="0" dirty="0" smtClean="0"/>
                        <a:t> Typing]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</a:t>
            </a:r>
            <a:r>
              <a:rPr lang="en-US" dirty="0" smtClean="0"/>
              <a:t> = new Customer();  // strongly typed in C# as type is inferred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 = 10; //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“Hello” //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</a:t>
            </a:r>
            <a:r>
              <a:rPr lang="en-US" dirty="0" smtClean="0"/>
              <a:t> = new Customer(); // loosely typed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10 // number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 = “Hello” // fine!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 Oriented Concepts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Overloading</a:t>
            </a:r>
          </a:p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Instance data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__proto__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Extension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by Netscape in 1995</a:t>
            </a:r>
          </a:p>
          <a:p>
            <a:r>
              <a:rPr lang="en-US" dirty="0" smtClean="0"/>
              <a:t>No Java</a:t>
            </a:r>
          </a:p>
          <a:p>
            <a:r>
              <a:rPr lang="en-US" dirty="0" smtClean="0"/>
              <a:t>Runs on any PC, any OS, any browser</a:t>
            </a:r>
          </a:p>
          <a:p>
            <a:r>
              <a:rPr lang="en-US" dirty="0" smtClean="0"/>
              <a:t>Runs on both client and server side</a:t>
            </a:r>
          </a:p>
          <a:p>
            <a:r>
              <a:rPr lang="en-US" dirty="0" smtClean="0"/>
              <a:t>Widely used in client, server,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Library and frameworks like </a:t>
            </a:r>
            <a:r>
              <a:rPr lang="en-US" dirty="0" err="1" smtClean="0"/>
              <a:t>jQuery</a:t>
            </a:r>
            <a:r>
              <a:rPr lang="en-US" dirty="0" smtClean="0"/>
              <a:t>, AngularJS, NodeJS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Strictness using "use strict"; // Works only </a:t>
            </a:r>
            <a:r>
              <a:rPr lang="en-US" smtClean="0"/>
              <a:t>in ECMAScript5 </a:t>
            </a:r>
            <a:r>
              <a:rPr lang="en-US" dirty="0" smtClean="0"/>
              <a:t>and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5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http://kangax.github.io/compat-table/es6/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ECMAScript6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– block scope variable declaration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– constant definition</a:t>
            </a:r>
          </a:p>
          <a:p>
            <a:r>
              <a:rPr lang="en-US" dirty="0" err="1" smtClean="0"/>
              <a:t>destructuring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pic>
        <p:nvPicPr>
          <p:cNvPr id="6" name="Picture 2" descr="https://yourbodycard.files.wordpress.com/2012/04/on-your-mark-get-ready-go1.jpg?w=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19" y="1825625"/>
            <a:ext cx="58932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1395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Choose your favorite tool to play with – Notepad, Web browser, Visual Studio, WebMatrix, Sublime, VSCode, Node, </a:t>
            </a:r>
            <a:r>
              <a:rPr lang="en-US" dirty="0" err="1" smtClean="0"/>
              <a:t>Plunker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– Browser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dialogs using alert, confirm and prompt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– Node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console.log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3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Can be defined using both ‘’ or “”</a:t>
            </a:r>
          </a:p>
          <a:p>
            <a:pPr lvl="1"/>
            <a:r>
              <a:rPr lang="en-US" dirty="0" smtClean="0"/>
              <a:t>Immutable like .NET</a:t>
            </a:r>
          </a:p>
          <a:p>
            <a:pPr lvl="1"/>
            <a:r>
              <a:rPr lang="en-US" dirty="0" smtClean="0"/>
              <a:t>Escape sequence to use single or double quote</a:t>
            </a:r>
          </a:p>
          <a:p>
            <a:pPr lvl="1"/>
            <a:r>
              <a:rPr lang="en-US" dirty="0" smtClean="0"/>
              <a:t>Unicode character e.g. </a:t>
            </a:r>
            <a:r>
              <a:rPr lang="en-US" dirty="0" err="1" smtClean="0"/>
              <a:t>var</a:t>
            </a:r>
            <a:r>
              <a:rPr lang="en-US" dirty="0" smtClean="0"/>
              <a:t> copyright = 'Copyright symbol \u00a9';</a:t>
            </a:r>
          </a:p>
          <a:p>
            <a:pPr lvl="1"/>
            <a:r>
              <a:rPr lang="en-US" dirty="0" smtClean="0"/>
              <a:t>Usual method like </a:t>
            </a:r>
            <a:r>
              <a:rPr lang="en-US" dirty="0" err="1" smtClean="0"/>
              <a:t>indexOf</a:t>
            </a:r>
            <a:r>
              <a:rPr lang="en-US" dirty="0" smtClean="0"/>
              <a:t>, replace, slice, split, </a:t>
            </a:r>
            <a:r>
              <a:rPr lang="en-US" dirty="0" err="1" smtClean="0"/>
              <a:t>toUpperCase</a:t>
            </a:r>
            <a:r>
              <a:rPr lang="en-US" dirty="0" smtClean="0"/>
              <a:t>, </a:t>
            </a:r>
            <a:r>
              <a:rPr lang="en-US" dirty="0" err="1" smtClean="0"/>
              <a:t>toLowerCase</a:t>
            </a:r>
            <a:endParaRPr lang="en-US" dirty="0" smtClean="0"/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Holds both integer and floating point values</a:t>
            </a:r>
          </a:p>
          <a:p>
            <a:pPr lvl="1"/>
            <a:r>
              <a:rPr lang="en-US" dirty="0" smtClean="0"/>
              <a:t>Number starts with 0 is an octal number</a:t>
            </a:r>
          </a:p>
          <a:p>
            <a:pPr lvl="1"/>
            <a:r>
              <a:rPr lang="en-US" dirty="0" smtClean="0"/>
              <a:t>Number starts with 0x is an hexadecimal number</a:t>
            </a:r>
          </a:p>
          <a:p>
            <a:pPr lvl="1"/>
            <a:r>
              <a:rPr lang="en-US" dirty="0" smtClean="0"/>
              <a:t>Exponent number can be defined as 1.34e5 == (1.34*10)pow 5 = 134000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fail = 10/”ZERO”  == </a:t>
            </a:r>
            <a:r>
              <a:rPr lang="en-US" dirty="0" err="1" smtClean="0"/>
              <a:t>NaN</a:t>
            </a:r>
            <a:r>
              <a:rPr lang="en-US" dirty="0" smtClean="0"/>
              <a:t>. Check using </a:t>
            </a:r>
            <a:r>
              <a:rPr lang="en-US" dirty="0" err="1" smtClean="0"/>
              <a:t>IsNaN</a:t>
            </a:r>
            <a:r>
              <a:rPr lang="en-US" dirty="0" smtClean="0"/>
              <a:t>(fail).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True and False</a:t>
            </a:r>
          </a:p>
          <a:p>
            <a:pPr lvl="1"/>
            <a:r>
              <a:rPr lang="en-US" dirty="0" smtClean="0"/>
              <a:t>Any string which has value in Boolean condition returns true</a:t>
            </a:r>
          </a:p>
          <a:p>
            <a:pPr lvl="1"/>
            <a:r>
              <a:rPr lang="en-US" dirty="0" smtClean="0"/>
              <a:t>Any non zero value in Boolean condition returns true</a:t>
            </a:r>
          </a:p>
          <a:p>
            <a:pPr lvl="1"/>
            <a:r>
              <a:rPr lang="en-US" dirty="0" smtClean="0"/>
              <a:t>Null or undefined in Boolean condition returns false</a:t>
            </a:r>
          </a:p>
        </p:txBody>
      </p:sp>
    </p:spTree>
    <p:extLst>
      <p:ext uri="{BB962C8B-B14F-4D97-AF65-F5344CB8AC3E}">
        <p14:creationId xmlns:p14="http://schemas.microsoft.com/office/powerpoint/2010/main" val="23048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– The weird 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null;</a:t>
            </a:r>
          </a:p>
          <a:p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console.log(test);</a:t>
            </a:r>
          </a:p>
        </p:txBody>
      </p:sp>
    </p:spTree>
    <p:extLst>
      <p:ext uri="{BB962C8B-B14F-4D97-AF65-F5344CB8AC3E}">
        <p14:creationId xmlns:p14="http://schemas.microsoft.com/office/powerpoint/2010/main" val="5353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Truthy and Falsy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null, undefined, </a:t>
            </a:r>
            <a:r>
              <a:rPr lang="en-US" dirty="0" err="1" smtClean="0"/>
              <a:t>NaN</a:t>
            </a:r>
            <a:r>
              <a:rPr lang="en-US" dirty="0" smtClean="0"/>
              <a:t>, “”, 0 and -0 are False values</a:t>
            </a:r>
          </a:p>
          <a:p>
            <a:r>
              <a:rPr lang="en-US" dirty="0" smtClean="0"/>
              <a:t>Everything else is True</a:t>
            </a:r>
          </a:p>
        </p:txBody>
      </p:sp>
    </p:spTree>
    <p:extLst>
      <p:ext uri="{BB962C8B-B14F-4D97-AF65-F5344CB8AC3E}">
        <p14:creationId xmlns:p14="http://schemas.microsoft.com/office/powerpoint/2010/main" val="28202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16737"/>
              </p:ext>
            </p:extLst>
          </p:nvPr>
        </p:nvGraphicFramePr>
        <p:xfrm>
          <a:off x="838200" y="1825625"/>
          <a:ext cx="105155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58"/>
                <a:gridCol w="1883391"/>
                <a:gridCol w="1774209"/>
                <a:gridCol w="1924335"/>
                <a:gridCol w="1665026"/>
                <a:gridCol w="1718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 / Decrement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9485</TotalTime>
  <Words>677</Words>
  <Application>Microsoft Office PowerPoint</Application>
  <PresentationFormat>Widescreen</PresentationFormat>
  <Paragraphs>190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JavaScript – Language Features</vt:lpstr>
      <vt:lpstr>Background</vt:lpstr>
      <vt:lpstr>Before we begin</vt:lpstr>
      <vt:lpstr>Hello World – Browser Version</vt:lpstr>
      <vt:lpstr>Hello World – Node Version</vt:lpstr>
      <vt:lpstr>Primitive Data Types</vt:lpstr>
      <vt:lpstr>Primitive Data Types – The weird one!</vt:lpstr>
      <vt:lpstr>Truthy and Falsy Values</vt:lpstr>
      <vt:lpstr>Operators</vt:lpstr>
      <vt:lpstr>Coercion </vt:lpstr>
      <vt:lpstr>Control Statements</vt:lpstr>
      <vt:lpstr>Arrays</vt:lpstr>
      <vt:lpstr>Objects</vt:lpstr>
      <vt:lpstr>Objects with methods</vt:lpstr>
      <vt:lpstr>Equality : == X ===</vt:lpstr>
      <vt:lpstr>Functions</vt:lpstr>
      <vt:lpstr>Language Comparison</vt:lpstr>
      <vt:lpstr>Static VS Dynamic</vt:lpstr>
      <vt:lpstr>Object Oriented Concepts</vt:lpstr>
      <vt:lpstr>Practical Scenarios</vt:lpstr>
      <vt:lpstr>As of today</vt:lpstr>
      <vt:lpstr>ECMAScript6 Features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Honrao, Prasad(Cognizant)</dc:creator>
  <cp:lastModifiedBy>Honrao, Prasad(Cognizant)</cp:lastModifiedBy>
  <cp:revision>120</cp:revision>
  <dcterms:created xsi:type="dcterms:W3CDTF">2015-07-03T08:59:10Z</dcterms:created>
  <dcterms:modified xsi:type="dcterms:W3CDTF">2015-07-23T11:24:56Z</dcterms:modified>
</cp:coreProperties>
</file>